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4"/>
  </p:notesMasterIdLst>
  <p:sldIdLst>
    <p:sldId id="256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320" r:id="rId37"/>
    <p:sldId id="321" r:id="rId38"/>
    <p:sldId id="322" r:id="rId39"/>
    <p:sldId id="257" r:id="rId40"/>
    <p:sldId id="258" r:id="rId41"/>
    <p:sldId id="278" r:id="rId42"/>
    <p:sldId id="279" r:id="rId43"/>
    <p:sldId id="281" r:id="rId44"/>
    <p:sldId id="282" r:id="rId45"/>
    <p:sldId id="259" r:id="rId46"/>
    <p:sldId id="260" r:id="rId47"/>
    <p:sldId id="261" r:id="rId48"/>
    <p:sldId id="262" r:id="rId49"/>
    <p:sldId id="263" r:id="rId50"/>
    <p:sldId id="264" r:id="rId51"/>
    <p:sldId id="265" r:id="rId52"/>
    <p:sldId id="266" r:id="rId53"/>
    <p:sldId id="267" r:id="rId54"/>
    <p:sldId id="268" r:id="rId55"/>
    <p:sldId id="269" r:id="rId56"/>
    <p:sldId id="270" r:id="rId57"/>
    <p:sldId id="271" r:id="rId58"/>
    <p:sldId id="272" r:id="rId59"/>
    <p:sldId id="273" r:id="rId60"/>
    <p:sldId id="274" r:id="rId61"/>
    <p:sldId id="275" r:id="rId62"/>
    <p:sldId id="283" r:id="rId6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CB6458-4995-4544-B714-6FFBD37A7CE0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098A77D-CC45-4261-9D6B-9DA9D37EDE62}">
      <dgm:prSet phldrT="[Text]" custT="1"/>
      <dgm:spPr/>
      <dgm:t>
        <a:bodyPr/>
        <a:lstStyle/>
        <a:p>
          <a:r>
            <a:rPr lang="en-US" sz="3200" b="1" dirty="0" err="1" smtClean="0"/>
            <a:t>Tipe</a:t>
          </a:r>
          <a:r>
            <a:rPr lang="en-US" sz="3200" b="1" dirty="0" smtClean="0"/>
            <a:t> SPK</a:t>
          </a:r>
          <a:endParaRPr lang="id-ID" sz="3200" b="1" dirty="0"/>
        </a:p>
      </dgm:t>
    </dgm:pt>
    <dgm:pt modelId="{775BFD68-796B-4537-ABB6-C668DFAB8A72}" type="parTrans" cxnId="{1AB6210E-5A83-4781-BB04-9D1E31CFF9CE}">
      <dgm:prSet/>
      <dgm:spPr/>
      <dgm:t>
        <a:bodyPr/>
        <a:lstStyle/>
        <a:p>
          <a:endParaRPr lang="id-ID"/>
        </a:p>
      </dgm:t>
    </dgm:pt>
    <dgm:pt modelId="{7A289E22-8E01-4814-A990-FE7B9558D491}" type="sibTrans" cxnId="{1AB6210E-5A83-4781-BB04-9D1E31CFF9CE}">
      <dgm:prSet/>
      <dgm:spPr/>
      <dgm:t>
        <a:bodyPr/>
        <a:lstStyle/>
        <a:p>
          <a:endParaRPr lang="id-ID"/>
        </a:p>
      </dgm:t>
    </dgm:pt>
    <dgm:pt modelId="{0630514E-E833-467C-9290-293DC6BE28AD}">
      <dgm:prSet phldrT="[Text]" custT="1"/>
      <dgm:spPr/>
      <dgm:t>
        <a:bodyPr/>
        <a:lstStyle/>
        <a:p>
          <a:r>
            <a:rPr lang="en-US" sz="3200" b="1" dirty="0" smtClean="0"/>
            <a:t>Data-Driven SPK</a:t>
          </a:r>
          <a:endParaRPr lang="id-ID" sz="3200" b="1" dirty="0"/>
        </a:p>
      </dgm:t>
    </dgm:pt>
    <dgm:pt modelId="{CA2CCCA7-7370-40F5-AA97-656237FDA747}" type="parTrans" cxnId="{AB597806-98F3-4608-A1F1-E0A6BAEA71E5}">
      <dgm:prSet/>
      <dgm:spPr/>
      <dgm:t>
        <a:bodyPr/>
        <a:lstStyle/>
        <a:p>
          <a:endParaRPr lang="id-ID"/>
        </a:p>
      </dgm:t>
    </dgm:pt>
    <dgm:pt modelId="{45069AB8-E856-4C37-B926-4E0C017375BA}" type="sibTrans" cxnId="{AB597806-98F3-4608-A1F1-E0A6BAEA71E5}">
      <dgm:prSet/>
      <dgm:spPr/>
      <dgm:t>
        <a:bodyPr/>
        <a:lstStyle/>
        <a:p>
          <a:endParaRPr lang="id-ID"/>
        </a:p>
      </dgm:t>
    </dgm:pt>
    <dgm:pt modelId="{8FC65548-63B4-4EE3-BF4C-BE3EE0613509}">
      <dgm:prSet phldrT="[Text]" custT="1"/>
      <dgm:spPr/>
      <dgm:t>
        <a:bodyPr/>
        <a:lstStyle/>
        <a:p>
          <a:r>
            <a:rPr lang="en-US" sz="3200" b="1" dirty="0" smtClean="0"/>
            <a:t>Model-Driven SPK</a:t>
          </a:r>
          <a:endParaRPr lang="id-ID" sz="3200" b="1" dirty="0"/>
        </a:p>
      </dgm:t>
    </dgm:pt>
    <dgm:pt modelId="{94A4222B-F6A9-4D20-B028-0ADB2B60346F}" type="sibTrans" cxnId="{C2EB2673-B78D-4F55-960A-CFBC3B4B304A}">
      <dgm:prSet/>
      <dgm:spPr/>
      <dgm:t>
        <a:bodyPr/>
        <a:lstStyle/>
        <a:p>
          <a:endParaRPr lang="id-ID"/>
        </a:p>
      </dgm:t>
    </dgm:pt>
    <dgm:pt modelId="{9B35EA69-F5B0-4107-AAD6-AAD15F1FBCA8}" type="parTrans" cxnId="{C2EB2673-B78D-4F55-960A-CFBC3B4B304A}">
      <dgm:prSet/>
      <dgm:spPr/>
      <dgm:t>
        <a:bodyPr/>
        <a:lstStyle/>
        <a:p>
          <a:endParaRPr lang="id-ID"/>
        </a:p>
      </dgm:t>
    </dgm:pt>
    <dgm:pt modelId="{41C7D160-F43D-4E7C-B114-D40C1ED5BD91}" type="pres">
      <dgm:prSet presAssocID="{80CB6458-4995-4544-B714-6FFBD37A7CE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A0ECD195-7A93-4854-B2C3-2E19536512E5}" type="pres">
      <dgm:prSet presAssocID="{C098A77D-CC45-4261-9D6B-9DA9D37EDE62}" presName="root1" presStyleCnt="0"/>
      <dgm:spPr/>
    </dgm:pt>
    <dgm:pt modelId="{EE72760F-5469-4A46-9AE7-EA0C0471753D}" type="pres">
      <dgm:prSet presAssocID="{C098A77D-CC45-4261-9D6B-9DA9D37EDE62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67A6DEB-FCC9-48C4-AC96-93BC62423272}" type="pres">
      <dgm:prSet presAssocID="{C098A77D-CC45-4261-9D6B-9DA9D37EDE62}" presName="level2hierChild" presStyleCnt="0"/>
      <dgm:spPr/>
    </dgm:pt>
    <dgm:pt modelId="{D90B2E41-62A3-4F36-9D9D-254F55CF4F14}" type="pres">
      <dgm:prSet presAssocID="{9B35EA69-F5B0-4107-AAD6-AAD15F1FBCA8}" presName="conn2-1" presStyleLbl="parChTrans1D2" presStyleIdx="0" presStyleCnt="2"/>
      <dgm:spPr/>
      <dgm:t>
        <a:bodyPr/>
        <a:lstStyle/>
        <a:p>
          <a:endParaRPr lang="id-ID"/>
        </a:p>
      </dgm:t>
    </dgm:pt>
    <dgm:pt modelId="{E72E9FD9-C8E6-406F-A223-D00DD16D97A5}" type="pres">
      <dgm:prSet presAssocID="{9B35EA69-F5B0-4107-AAD6-AAD15F1FBCA8}" presName="connTx" presStyleLbl="parChTrans1D2" presStyleIdx="0" presStyleCnt="2"/>
      <dgm:spPr/>
      <dgm:t>
        <a:bodyPr/>
        <a:lstStyle/>
        <a:p>
          <a:endParaRPr lang="id-ID"/>
        </a:p>
      </dgm:t>
    </dgm:pt>
    <dgm:pt modelId="{B171D6C5-4F14-49F4-9A52-BA8FFBB69ECB}" type="pres">
      <dgm:prSet presAssocID="{8FC65548-63B4-4EE3-BF4C-BE3EE0613509}" presName="root2" presStyleCnt="0"/>
      <dgm:spPr/>
    </dgm:pt>
    <dgm:pt modelId="{F185CE43-F067-46BD-987F-AACF4ACAFD06}" type="pres">
      <dgm:prSet presAssocID="{8FC65548-63B4-4EE3-BF4C-BE3EE0613509}" presName="LevelTwoTextNode" presStyleLbl="node2" presStyleIdx="0" presStyleCnt="2" custLinFactNeighborX="11301" custLinFactNeighborY="-5650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A117B167-58A3-45D6-B3E4-A4B1B670E89A}" type="pres">
      <dgm:prSet presAssocID="{8FC65548-63B4-4EE3-BF4C-BE3EE0613509}" presName="level3hierChild" presStyleCnt="0"/>
      <dgm:spPr/>
    </dgm:pt>
    <dgm:pt modelId="{986FE462-A82D-445C-9570-2976DA85FD61}" type="pres">
      <dgm:prSet presAssocID="{CA2CCCA7-7370-40F5-AA97-656237FDA747}" presName="conn2-1" presStyleLbl="parChTrans1D2" presStyleIdx="1" presStyleCnt="2"/>
      <dgm:spPr/>
      <dgm:t>
        <a:bodyPr/>
        <a:lstStyle/>
        <a:p>
          <a:endParaRPr lang="id-ID"/>
        </a:p>
      </dgm:t>
    </dgm:pt>
    <dgm:pt modelId="{39729980-FAD9-4325-82CA-1176E8EDFE47}" type="pres">
      <dgm:prSet presAssocID="{CA2CCCA7-7370-40F5-AA97-656237FDA747}" presName="connTx" presStyleLbl="parChTrans1D2" presStyleIdx="1" presStyleCnt="2"/>
      <dgm:spPr/>
      <dgm:t>
        <a:bodyPr/>
        <a:lstStyle/>
        <a:p>
          <a:endParaRPr lang="id-ID"/>
        </a:p>
      </dgm:t>
    </dgm:pt>
    <dgm:pt modelId="{4F860CDE-0491-4925-B2CD-67C4F24FBE29}" type="pres">
      <dgm:prSet presAssocID="{0630514E-E833-467C-9290-293DC6BE28AD}" presName="root2" presStyleCnt="0"/>
      <dgm:spPr/>
    </dgm:pt>
    <dgm:pt modelId="{EC859034-A6E1-4AB5-BD34-9404DE21EBF2}" type="pres">
      <dgm:prSet presAssocID="{0630514E-E833-467C-9290-293DC6BE28AD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3DFDA433-3DE6-48E2-9BE6-52EE47842317}" type="pres">
      <dgm:prSet presAssocID="{0630514E-E833-467C-9290-293DC6BE28AD}" presName="level3hierChild" presStyleCnt="0"/>
      <dgm:spPr/>
    </dgm:pt>
  </dgm:ptLst>
  <dgm:cxnLst>
    <dgm:cxn modelId="{AB597806-98F3-4608-A1F1-E0A6BAEA71E5}" srcId="{C098A77D-CC45-4261-9D6B-9DA9D37EDE62}" destId="{0630514E-E833-467C-9290-293DC6BE28AD}" srcOrd="1" destOrd="0" parTransId="{CA2CCCA7-7370-40F5-AA97-656237FDA747}" sibTransId="{45069AB8-E856-4C37-B926-4E0C017375BA}"/>
    <dgm:cxn modelId="{C2400D26-8837-4538-8347-1176461E08A6}" type="presOf" srcId="{9B35EA69-F5B0-4107-AAD6-AAD15F1FBCA8}" destId="{E72E9FD9-C8E6-406F-A223-D00DD16D97A5}" srcOrd="1" destOrd="0" presId="urn:microsoft.com/office/officeart/2005/8/layout/hierarchy2"/>
    <dgm:cxn modelId="{A89FDBA4-5934-40F6-8B1A-40CB30415995}" type="presOf" srcId="{CA2CCCA7-7370-40F5-AA97-656237FDA747}" destId="{39729980-FAD9-4325-82CA-1176E8EDFE47}" srcOrd="1" destOrd="0" presId="urn:microsoft.com/office/officeart/2005/8/layout/hierarchy2"/>
    <dgm:cxn modelId="{38E03866-7861-41E0-8EAD-F3850A45EC77}" type="presOf" srcId="{C098A77D-CC45-4261-9D6B-9DA9D37EDE62}" destId="{EE72760F-5469-4A46-9AE7-EA0C0471753D}" srcOrd="0" destOrd="0" presId="urn:microsoft.com/office/officeart/2005/8/layout/hierarchy2"/>
    <dgm:cxn modelId="{AA7E28DB-413B-4D10-93F4-AAF586FFEA2A}" type="presOf" srcId="{9B35EA69-F5B0-4107-AAD6-AAD15F1FBCA8}" destId="{D90B2E41-62A3-4F36-9D9D-254F55CF4F14}" srcOrd="0" destOrd="0" presId="urn:microsoft.com/office/officeart/2005/8/layout/hierarchy2"/>
    <dgm:cxn modelId="{A3A055D6-60FF-41D6-9A61-861965164511}" type="presOf" srcId="{8FC65548-63B4-4EE3-BF4C-BE3EE0613509}" destId="{F185CE43-F067-46BD-987F-AACF4ACAFD06}" srcOrd="0" destOrd="0" presId="urn:microsoft.com/office/officeart/2005/8/layout/hierarchy2"/>
    <dgm:cxn modelId="{7FBF99F1-2D3B-423C-B537-882C506FF8F4}" type="presOf" srcId="{0630514E-E833-467C-9290-293DC6BE28AD}" destId="{EC859034-A6E1-4AB5-BD34-9404DE21EBF2}" srcOrd="0" destOrd="0" presId="urn:microsoft.com/office/officeart/2005/8/layout/hierarchy2"/>
    <dgm:cxn modelId="{1E0A94DF-CDAD-47F9-BF00-278DDAAE5AFB}" type="presOf" srcId="{80CB6458-4995-4544-B714-6FFBD37A7CE0}" destId="{41C7D160-F43D-4E7C-B114-D40C1ED5BD91}" srcOrd="0" destOrd="0" presId="urn:microsoft.com/office/officeart/2005/8/layout/hierarchy2"/>
    <dgm:cxn modelId="{C2EB2673-B78D-4F55-960A-CFBC3B4B304A}" srcId="{C098A77D-CC45-4261-9D6B-9DA9D37EDE62}" destId="{8FC65548-63B4-4EE3-BF4C-BE3EE0613509}" srcOrd="0" destOrd="0" parTransId="{9B35EA69-F5B0-4107-AAD6-AAD15F1FBCA8}" sibTransId="{94A4222B-F6A9-4D20-B028-0ADB2B60346F}"/>
    <dgm:cxn modelId="{1AB6210E-5A83-4781-BB04-9D1E31CFF9CE}" srcId="{80CB6458-4995-4544-B714-6FFBD37A7CE0}" destId="{C098A77D-CC45-4261-9D6B-9DA9D37EDE62}" srcOrd="0" destOrd="0" parTransId="{775BFD68-796B-4537-ABB6-C668DFAB8A72}" sibTransId="{7A289E22-8E01-4814-A990-FE7B9558D491}"/>
    <dgm:cxn modelId="{F981EE37-BDF3-4811-9A6C-2ACC0A70F43D}" type="presOf" srcId="{CA2CCCA7-7370-40F5-AA97-656237FDA747}" destId="{986FE462-A82D-445C-9570-2976DA85FD61}" srcOrd="0" destOrd="0" presId="urn:microsoft.com/office/officeart/2005/8/layout/hierarchy2"/>
    <dgm:cxn modelId="{F535AA71-D79C-411A-8C58-7DF7CDA481A8}" type="presParOf" srcId="{41C7D160-F43D-4E7C-B114-D40C1ED5BD91}" destId="{A0ECD195-7A93-4854-B2C3-2E19536512E5}" srcOrd="0" destOrd="0" presId="urn:microsoft.com/office/officeart/2005/8/layout/hierarchy2"/>
    <dgm:cxn modelId="{5E61B137-CD28-45AB-908D-B26E81DA2A7B}" type="presParOf" srcId="{A0ECD195-7A93-4854-B2C3-2E19536512E5}" destId="{EE72760F-5469-4A46-9AE7-EA0C0471753D}" srcOrd="0" destOrd="0" presId="urn:microsoft.com/office/officeart/2005/8/layout/hierarchy2"/>
    <dgm:cxn modelId="{DD0423A5-2182-405A-9AE6-7C1B234560F5}" type="presParOf" srcId="{A0ECD195-7A93-4854-B2C3-2E19536512E5}" destId="{667A6DEB-FCC9-48C4-AC96-93BC62423272}" srcOrd="1" destOrd="0" presId="urn:microsoft.com/office/officeart/2005/8/layout/hierarchy2"/>
    <dgm:cxn modelId="{A7E5ABA1-1F4D-4E76-8A60-8AE03DFFF871}" type="presParOf" srcId="{667A6DEB-FCC9-48C4-AC96-93BC62423272}" destId="{D90B2E41-62A3-4F36-9D9D-254F55CF4F14}" srcOrd="0" destOrd="0" presId="urn:microsoft.com/office/officeart/2005/8/layout/hierarchy2"/>
    <dgm:cxn modelId="{92C3E397-1FE3-4880-9D4F-918535A31960}" type="presParOf" srcId="{D90B2E41-62A3-4F36-9D9D-254F55CF4F14}" destId="{E72E9FD9-C8E6-406F-A223-D00DD16D97A5}" srcOrd="0" destOrd="0" presId="urn:microsoft.com/office/officeart/2005/8/layout/hierarchy2"/>
    <dgm:cxn modelId="{CFD9D053-0B43-439E-8B22-B37A8A9C161D}" type="presParOf" srcId="{667A6DEB-FCC9-48C4-AC96-93BC62423272}" destId="{B171D6C5-4F14-49F4-9A52-BA8FFBB69ECB}" srcOrd="1" destOrd="0" presId="urn:microsoft.com/office/officeart/2005/8/layout/hierarchy2"/>
    <dgm:cxn modelId="{B0D8E6E5-692C-47D4-942A-C1B04D549267}" type="presParOf" srcId="{B171D6C5-4F14-49F4-9A52-BA8FFBB69ECB}" destId="{F185CE43-F067-46BD-987F-AACF4ACAFD06}" srcOrd="0" destOrd="0" presId="urn:microsoft.com/office/officeart/2005/8/layout/hierarchy2"/>
    <dgm:cxn modelId="{8817F420-3D46-434D-84D9-342D3605A952}" type="presParOf" srcId="{B171D6C5-4F14-49F4-9A52-BA8FFBB69ECB}" destId="{A117B167-58A3-45D6-B3E4-A4B1B670E89A}" srcOrd="1" destOrd="0" presId="urn:microsoft.com/office/officeart/2005/8/layout/hierarchy2"/>
    <dgm:cxn modelId="{8FBA512A-E562-4188-B4A9-8EEFB17227D3}" type="presParOf" srcId="{667A6DEB-FCC9-48C4-AC96-93BC62423272}" destId="{986FE462-A82D-445C-9570-2976DA85FD61}" srcOrd="2" destOrd="0" presId="urn:microsoft.com/office/officeart/2005/8/layout/hierarchy2"/>
    <dgm:cxn modelId="{50687A30-94D0-4EF7-B05E-39D68A75AE20}" type="presParOf" srcId="{986FE462-A82D-445C-9570-2976DA85FD61}" destId="{39729980-FAD9-4325-82CA-1176E8EDFE47}" srcOrd="0" destOrd="0" presId="urn:microsoft.com/office/officeart/2005/8/layout/hierarchy2"/>
    <dgm:cxn modelId="{CE3E09A0-087A-4B99-A6BA-9AF482B87DD0}" type="presParOf" srcId="{667A6DEB-FCC9-48C4-AC96-93BC62423272}" destId="{4F860CDE-0491-4925-B2CD-67C4F24FBE29}" srcOrd="3" destOrd="0" presId="urn:microsoft.com/office/officeart/2005/8/layout/hierarchy2"/>
    <dgm:cxn modelId="{F716D127-890D-4170-9D34-9BB9A2BDA0A7}" type="presParOf" srcId="{4F860CDE-0491-4925-B2CD-67C4F24FBE29}" destId="{EC859034-A6E1-4AB5-BD34-9404DE21EBF2}" srcOrd="0" destOrd="0" presId="urn:microsoft.com/office/officeart/2005/8/layout/hierarchy2"/>
    <dgm:cxn modelId="{880234AD-F033-4459-A146-51DE43D80698}" type="presParOf" srcId="{4F860CDE-0491-4925-B2CD-67C4F24FBE29}" destId="{3DFDA433-3DE6-48E2-9BE6-52EE4784231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0E53B8-41FD-4767-9968-00CDECA2E3D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85A067-633E-4B57-9587-9E7FC86591E4}">
      <dgm:prSet phldrT="[Text]" custT="1"/>
      <dgm:spPr>
        <a:solidFill>
          <a:schemeClr val="accent1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 smtClean="0">
              <a:solidFill>
                <a:schemeClr val="tx1"/>
              </a:solidFill>
            </a:rPr>
            <a:t>Merupakan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suatu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sistem</a:t>
          </a:r>
          <a:r>
            <a:rPr lang="en-US" sz="1800" b="1" dirty="0" smtClean="0">
              <a:solidFill>
                <a:schemeClr val="tx1"/>
              </a:solidFill>
            </a:rPr>
            <a:t> yang </a:t>
          </a:r>
          <a:r>
            <a:rPr lang="en-US" sz="1800" b="1" dirty="0" err="1" smtClean="0">
              <a:solidFill>
                <a:schemeClr val="tx1"/>
              </a:solidFill>
            </a:rPr>
            <a:t>berdiri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sendiri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terpisah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dari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sistem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informasi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organisasi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secara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keseluruhan</a:t>
          </a:r>
          <a:endParaRPr lang="id-ID" sz="1800" b="1" dirty="0">
            <a:solidFill>
              <a:schemeClr val="tx1"/>
            </a:solidFill>
          </a:endParaRPr>
        </a:p>
      </dgm:t>
    </dgm:pt>
    <dgm:pt modelId="{2EDE9857-EABC-4535-8021-B5A6AB658609}" type="parTrans" cxnId="{C4C79D91-0642-4D60-9E6D-24E2A0AC6CB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2F116DF9-C57F-42CB-BA68-8965B475F044}" type="sibTrans" cxnId="{C4C79D91-0642-4D60-9E6D-24E2A0AC6CB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C099E061-C9B0-44F7-8D73-D2EFA88CC340}">
      <dgm:prSet phldrT="[Text]" custT="1"/>
      <dgm:spPr>
        <a:solidFill>
          <a:schemeClr val="accent4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smtClean="0">
              <a:solidFill>
                <a:schemeClr val="tx1"/>
              </a:solidFill>
            </a:rPr>
            <a:t>SPK  </a:t>
          </a:r>
          <a:r>
            <a:rPr lang="en-US" sz="1800" b="1" dirty="0" err="1" smtClean="0">
              <a:solidFill>
                <a:schemeClr val="tx1"/>
              </a:solidFill>
            </a:rPr>
            <a:t>ini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sering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dikembangkan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langsung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oleh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masing-masing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pengguna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tidak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langsung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dikendalikan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dari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divisi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sistem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informasi</a:t>
          </a:r>
          <a:endParaRPr lang="id-ID" sz="1800" b="1" dirty="0">
            <a:solidFill>
              <a:schemeClr val="tx1"/>
            </a:solidFill>
          </a:endParaRPr>
        </a:p>
      </dgm:t>
    </dgm:pt>
    <dgm:pt modelId="{4B5FCEC6-847C-40BC-8A4F-EA693D6822A1}" type="parTrans" cxnId="{4DC77EAE-3857-4B84-9908-53804ACA42D3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3F1B049A-7802-4345-A543-7CD70DF9D1A2}" type="sibTrans" cxnId="{4DC77EAE-3857-4B84-9908-53804ACA42D3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791AF596-6524-4BF2-A626-A9F2F55D8A76}">
      <dgm:prSet phldrT="[Text]" custT="1"/>
      <dgm:spPr>
        <a:solidFill>
          <a:schemeClr val="accent6">
            <a:lumMod val="40000"/>
            <a:lumOff val="6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 smtClean="0">
              <a:solidFill>
                <a:schemeClr val="tx1"/>
              </a:solidFill>
            </a:rPr>
            <a:t>Dikembangkan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berdasarkan</a:t>
          </a:r>
          <a:r>
            <a:rPr lang="en-US" sz="1800" b="1" dirty="0" smtClean="0">
              <a:solidFill>
                <a:schemeClr val="tx1"/>
              </a:solidFill>
            </a:rPr>
            <a:t> model </a:t>
          </a:r>
          <a:r>
            <a:rPr lang="en-US" sz="1800" b="1" dirty="0" err="1" smtClean="0">
              <a:solidFill>
                <a:schemeClr val="tx1"/>
              </a:solidFill>
            </a:rPr>
            <a:t>atau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teori</a:t>
          </a:r>
          <a:r>
            <a:rPr lang="en-US" sz="1800" b="1" dirty="0" smtClean="0">
              <a:solidFill>
                <a:schemeClr val="tx1"/>
              </a:solidFill>
            </a:rPr>
            <a:t> yang </a:t>
          </a:r>
          <a:r>
            <a:rPr lang="en-US" sz="1800" b="1" dirty="0" err="1" smtClean="0">
              <a:solidFill>
                <a:schemeClr val="tx1"/>
              </a:solidFill>
            </a:rPr>
            <a:t>ada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kemudian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dikombinasikan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dengan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tampilan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dirty="0" err="1" smtClean="0">
              <a:solidFill>
                <a:schemeClr val="tx1"/>
              </a:solidFill>
            </a:rPr>
            <a:t>pengguna</a:t>
          </a:r>
          <a:r>
            <a:rPr lang="en-US" sz="1800" b="1" dirty="0" smtClean="0">
              <a:solidFill>
                <a:schemeClr val="tx1"/>
              </a:solidFill>
            </a:rPr>
            <a:t>  yang </a:t>
          </a:r>
          <a:r>
            <a:rPr lang="en-US" sz="1800" b="1" dirty="0" err="1" smtClean="0">
              <a:solidFill>
                <a:schemeClr val="tx1"/>
              </a:solidFill>
            </a:rPr>
            <a:t>membuat</a:t>
          </a:r>
          <a:r>
            <a:rPr lang="en-US" sz="1800" b="1" dirty="0" smtClean="0">
              <a:solidFill>
                <a:schemeClr val="tx1"/>
              </a:solidFill>
            </a:rPr>
            <a:t> model </a:t>
          </a:r>
          <a:r>
            <a:rPr lang="en-US" sz="1800" b="1" dirty="0" err="1" smtClean="0">
              <a:solidFill>
                <a:schemeClr val="tx1"/>
              </a:solidFill>
            </a:rPr>
            <a:t>ini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mudah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untuk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digunakan</a:t>
          </a:r>
          <a:endParaRPr lang="id-ID" sz="1800" b="1" dirty="0">
            <a:solidFill>
              <a:schemeClr val="tx1"/>
            </a:solidFill>
          </a:endParaRPr>
        </a:p>
      </dgm:t>
    </dgm:pt>
    <dgm:pt modelId="{D4AC4CA7-1861-4EA5-A31F-B4853AC28007}" type="parTrans" cxnId="{137A493C-3263-42CB-95BB-87644466526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AC5660FD-4D3A-437B-A871-AEEDABA9461E}" type="sibTrans" cxnId="{137A493C-3263-42CB-95BB-87644466526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4F706961-08A3-4319-9A90-D2DDE64AEA64}" type="pres">
      <dgm:prSet presAssocID="{720E53B8-41FD-4767-9968-00CDECA2E3D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7048DF90-987E-4190-9F77-3699BAAC5436}" type="pres">
      <dgm:prSet presAssocID="{0D85A067-633E-4B57-9587-9E7FC86591E4}" presName="composite" presStyleCnt="0"/>
      <dgm:spPr/>
    </dgm:pt>
    <dgm:pt modelId="{7EDA1CD9-2896-445F-A797-2D099BCD836A}" type="pres">
      <dgm:prSet presAssocID="{0D85A067-633E-4B57-9587-9E7FC86591E4}" presName="rect1" presStyleLbl="trAlignAcc1" presStyleIdx="0" presStyleCnt="3" custScaleX="251322" custScaleY="156148" custLinFactNeighborX="9251" custLinFactNeighborY="-43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A791F49-1A1C-46F1-82FE-5B71EC759D2B}" type="pres">
      <dgm:prSet presAssocID="{0D85A067-633E-4B57-9587-9E7FC86591E4}" presName="rect2" presStyleLbl="fgImgPlace1" presStyleIdx="0" presStyleCnt="3" custLinFactX="-200000" custLinFactNeighborX="-249896" custLinFactNeighborY="-463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en-US"/>
        </a:p>
      </dgm:t>
    </dgm:pt>
    <dgm:pt modelId="{54623958-B6E8-4C39-AB8F-2FBD3B9CA1C5}" type="pres">
      <dgm:prSet presAssocID="{2F116DF9-C57F-42CB-BA68-8965B475F044}" presName="sibTrans" presStyleCnt="0"/>
      <dgm:spPr/>
    </dgm:pt>
    <dgm:pt modelId="{4CAA41CE-304E-4521-8EE6-5BC695003EC9}" type="pres">
      <dgm:prSet presAssocID="{C099E061-C9B0-44F7-8D73-D2EFA88CC340}" presName="composite" presStyleCnt="0"/>
      <dgm:spPr/>
    </dgm:pt>
    <dgm:pt modelId="{141A9654-7652-42A7-879B-7CCA7B1CA496}" type="pres">
      <dgm:prSet presAssocID="{C099E061-C9B0-44F7-8D73-D2EFA88CC340}" presName="rect1" presStyleLbl="trAlignAcc1" presStyleIdx="1" presStyleCnt="3" custScaleX="241882" custScaleY="150938" custLinFactNeighborX="18934" custLinFactNeighborY="-966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D65E8B-1C38-422A-899A-083CC318C78E}" type="pres">
      <dgm:prSet presAssocID="{C099E061-C9B0-44F7-8D73-D2EFA88CC340}" presName="rect2" presStyleLbl="fgImgPlace1" presStyleIdx="1" presStyleCnt="3" custLinFactX="-200000" custLinFactNeighborX="-257645" custLinFactNeighborY="-234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en-US"/>
        </a:p>
      </dgm:t>
    </dgm:pt>
    <dgm:pt modelId="{85E0CEB8-EDCF-4DCA-B9AD-77AE921A14D4}" type="pres">
      <dgm:prSet presAssocID="{3F1B049A-7802-4345-A543-7CD70DF9D1A2}" presName="sibTrans" presStyleCnt="0"/>
      <dgm:spPr/>
    </dgm:pt>
    <dgm:pt modelId="{B8436574-FA49-40B1-A8C6-167081388722}" type="pres">
      <dgm:prSet presAssocID="{791AF596-6524-4BF2-A626-A9F2F55D8A76}" presName="composite" presStyleCnt="0"/>
      <dgm:spPr/>
    </dgm:pt>
    <dgm:pt modelId="{C96DB99C-55A8-429A-BF72-54C49D015006}" type="pres">
      <dgm:prSet presAssocID="{791AF596-6524-4BF2-A626-A9F2F55D8A76}" presName="rect1" presStyleLbl="trAlignAcc1" presStyleIdx="2" presStyleCnt="3" custScaleX="254117" custScaleY="177344" custLinFactNeighborX="15466" custLinFactNeighborY="-1352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8359F0C-22F9-484E-8110-9E3C8577A341}" type="pres">
      <dgm:prSet presAssocID="{791AF596-6524-4BF2-A626-A9F2F55D8A76}" presName="rect2" presStyleLbl="fgImgPlace1" presStyleIdx="2" presStyleCnt="3" custLinFactX="-200000" custLinFactNeighborX="-251245" custLinFactNeighborY="-1334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en-US"/>
        </a:p>
      </dgm:t>
    </dgm:pt>
  </dgm:ptLst>
  <dgm:cxnLst>
    <dgm:cxn modelId="{AA9653E4-9594-46EA-8228-99DC78C6F65E}" type="presOf" srcId="{0D85A067-633E-4B57-9587-9E7FC86591E4}" destId="{7EDA1CD9-2896-445F-A797-2D099BCD836A}" srcOrd="0" destOrd="0" presId="urn:microsoft.com/office/officeart/2008/layout/PictureStrips"/>
    <dgm:cxn modelId="{BA9A501A-13BE-4518-B1F5-F8B599C075CE}" type="presOf" srcId="{720E53B8-41FD-4767-9968-00CDECA2E3DA}" destId="{4F706961-08A3-4319-9A90-D2DDE64AEA64}" srcOrd="0" destOrd="0" presId="urn:microsoft.com/office/officeart/2008/layout/PictureStrips"/>
    <dgm:cxn modelId="{97338609-CE8C-4AEE-8C8D-04808B621A8B}" type="presOf" srcId="{C099E061-C9B0-44F7-8D73-D2EFA88CC340}" destId="{141A9654-7652-42A7-879B-7CCA7B1CA496}" srcOrd="0" destOrd="0" presId="urn:microsoft.com/office/officeart/2008/layout/PictureStrips"/>
    <dgm:cxn modelId="{4D9764DB-3CFE-44F2-B642-3E73568F0344}" type="presOf" srcId="{791AF596-6524-4BF2-A626-A9F2F55D8A76}" destId="{C96DB99C-55A8-429A-BF72-54C49D015006}" srcOrd="0" destOrd="0" presId="urn:microsoft.com/office/officeart/2008/layout/PictureStrips"/>
    <dgm:cxn modelId="{C4C79D91-0642-4D60-9E6D-24E2A0AC6CBD}" srcId="{720E53B8-41FD-4767-9968-00CDECA2E3DA}" destId="{0D85A067-633E-4B57-9587-9E7FC86591E4}" srcOrd="0" destOrd="0" parTransId="{2EDE9857-EABC-4535-8021-B5A6AB658609}" sibTransId="{2F116DF9-C57F-42CB-BA68-8965B475F044}"/>
    <dgm:cxn modelId="{137A493C-3263-42CB-95BB-87644466526D}" srcId="{720E53B8-41FD-4767-9968-00CDECA2E3DA}" destId="{791AF596-6524-4BF2-A626-A9F2F55D8A76}" srcOrd="2" destOrd="0" parTransId="{D4AC4CA7-1861-4EA5-A31F-B4853AC28007}" sibTransId="{AC5660FD-4D3A-437B-A871-AEEDABA9461E}"/>
    <dgm:cxn modelId="{4DC77EAE-3857-4B84-9908-53804ACA42D3}" srcId="{720E53B8-41FD-4767-9968-00CDECA2E3DA}" destId="{C099E061-C9B0-44F7-8D73-D2EFA88CC340}" srcOrd="1" destOrd="0" parTransId="{4B5FCEC6-847C-40BC-8A4F-EA693D6822A1}" sibTransId="{3F1B049A-7802-4345-A543-7CD70DF9D1A2}"/>
    <dgm:cxn modelId="{555CE4E6-49AB-4AB8-B153-DC48E4A1CB62}" type="presParOf" srcId="{4F706961-08A3-4319-9A90-D2DDE64AEA64}" destId="{7048DF90-987E-4190-9F77-3699BAAC5436}" srcOrd="0" destOrd="0" presId="urn:microsoft.com/office/officeart/2008/layout/PictureStrips"/>
    <dgm:cxn modelId="{B5F3211C-EC0D-46E2-AC8E-32B51D9D9658}" type="presParOf" srcId="{7048DF90-987E-4190-9F77-3699BAAC5436}" destId="{7EDA1CD9-2896-445F-A797-2D099BCD836A}" srcOrd="0" destOrd="0" presId="urn:microsoft.com/office/officeart/2008/layout/PictureStrips"/>
    <dgm:cxn modelId="{EC18C5A1-4D96-4438-BDEB-A57331FCE318}" type="presParOf" srcId="{7048DF90-987E-4190-9F77-3699BAAC5436}" destId="{8A791F49-1A1C-46F1-82FE-5B71EC759D2B}" srcOrd="1" destOrd="0" presId="urn:microsoft.com/office/officeart/2008/layout/PictureStrips"/>
    <dgm:cxn modelId="{7D2A33A9-1863-41D7-BC8D-77345DEC6298}" type="presParOf" srcId="{4F706961-08A3-4319-9A90-D2DDE64AEA64}" destId="{54623958-B6E8-4C39-AB8F-2FBD3B9CA1C5}" srcOrd="1" destOrd="0" presId="urn:microsoft.com/office/officeart/2008/layout/PictureStrips"/>
    <dgm:cxn modelId="{523F2C84-C579-4C72-8AB0-8E2C0270B95B}" type="presParOf" srcId="{4F706961-08A3-4319-9A90-D2DDE64AEA64}" destId="{4CAA41CE-304E-4521-8EE6-5BC695003EC9}" srcOrd="2" destOrd="0" presId="urn:microsoft.com/office/officeart/2008/layout/PictureStrips"/>
    <dgm:cxn modelId="{1F100D1C-A52C-47AB-8B00-96D32BD1CEA4}" type="presParOf" srcId="{4CAA41CE-304E-4521-8EE6-5BC695003EC9}" destId="{141A9654-7652-42A7-879B-7CCA7B1CA496}" srcOrd="0" destOrd="0" presId="urn:microsoft.com/office/officeart/2008/layout/PictureStrips"/>
    <dgm:cxn modelId="{192DB797-4AD7-4827-AE13-D2B0DC269E32}" type="presParOf" srcId="{4CAA41CE-304E-4521-8EE6-5BC695003EC9}" destId="{22D65E8B-1C38-422A-899A-083CC318C78E}" srcOrd="1" destOrd="0" presId="urn:microsoft.com/office/officeart/2008/layout/PictureStrips"/>
    <dgm:cxn modelId="{7CDB6D6B-D7CF-4551-80EB-2B36805AE2C0}" type="presParOf" srcId="{4F706961-08A3-4319-9A90-D2DDE64AEA64}" destId="{85E0CEB8-EDCF-4DCA-B9AD-77AE921A14D4}" srcOrd="3" destOrd="0" presId="urn:microsoft.com/office/officeart/2008/layout/PictureStrips"/>
    <dgm:cxn modelId="{5562A549-2E78-41A9-8ED9-3895AE361E85}" type="presParOf" srcId="{4F706961-08A3-4319-9A90-D2DDE64AEA64}" destId="{B8436574-FA49-40B1-A8C6-167081388722}" srcOrd="4" destOrd="0" presId="urn:microsoft.com/office/officeart/2008/layout/PictureStrips"/>
    <dgm:cxn modelId="{11A062A0-1204-4995-A9D3-96FDC097FD2F}" type="presParOf" srcId="{B8436574-FA49-40B1-A8C6-167081388722}" destId="{C96DB99C-55A8-429A-BF72-54C49D015006}" srcOrd="0" destOrd="0" presId="urn:microsoft.com/office/officeart/2008/layout/PictureStrips"/>
    <dgm:cxn modelId="{6167BD0F-EB64-4B1E-A690-3688D626F314}" type="presParOf" srcId="{B8436574-FA49-40B1-A8C6-167081388722}" destId="{D8359F0C-22F9-484E-8110-9E3C8577A34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0E53B8-41FD-4767-9968-00CDECA2E3D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85A067-633E-4B57-9587-9E7FC86591E4}">
      <dgm:prSet phldrT="[Text]" custT="1"/>
      <dgm:spPr>
        <a:solidFill>
          <a:schemeClr val="accent1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 smtClean="0">
              <a:solidFill>
                <a:schemeClr val="tx1"/>
              </a:solidFill>
            </a:rPr>
            <a:t>Menganalisis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sejumlah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besar</a:t>
          </a:r>
          <a:r>
            <a:rPr lang="en-US" sz="1800" b="1" dirty="0" smtClean="0">
              <a:solidFill>
                <a:schemeClr val="tx1"/>
              </a:solidFill>
            </a:rPr>
            <a:t> data yang </a:t>
          </a:r>
          <a:r>
            <a:rPr lang="en-US" sz="1800" b="1" dirty="0" err="1" smtClean="0">
              <a:solidFill>
                <a:schemeClr val="tx1"/>
              </a:solidFill>
            </a:rPr>
            <a:t>ada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atau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tergabung</a:t>
          </a:r>
          <a:r>
            <a:rPr lang="en-US" sz="1800" b="1" dirty="0" smtClean="0">
              <a:solidFill>
                <a:schemeClr val="tx1"/>
              </a:solidFill>
            </a:rPr>
            <a:t> di </a:t>
          </a:r>
          <a:r>
            <a:rPr lang="en-US" sz="1800" b="1" dirty="0" err="1" smtClean="0">
              <a:solidFill>
                <a:schemeClr val="tx1"/>
              </a:solidFill>
            </a:rPr>
            <a:t>dalam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sistem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informasi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organisasi</a:t>
          </a:r>
          <a:endParaRPr lang="id-ID" sz="1800" b="1" dirty="0">
            <a:solidFill>
              <a:schemeClr val="tx1"/>
            </a:solidFill>
          </a:endParaRPr>
        </a:p>
      </dgm:t>
    </dgm:pt>
    <dgm:pt modelId="{2EDE9857-EABC-4535-8021-B5A6AB658609}" type="parTrans" cxnId="{C4C79D91-0642-4D60-9E6D-24E2A0AC6CBD}">
      <dgm:prSet/>
      <dgm:spPr/>
      <dgm:t>
        <a:bodyPr/>
        <a:lstStyle/>
        <a:p>
          <a:endParaRPr lang="id-ID"/>
        </a:p>
      </dgm:t>
    </dgm:pt>
    <dgm:pt modelId="{2F116DF9-C57F-42CB-BA68-8965B475F044}" type="sibTrans" cxnId="{C4C79D91-0642-4D60-9E6D-24E2A0AC6CBD}">
      <dgm:prSet/>
      <dgm:spPr/>
      <dgm:t>
        <a:bodyPr/>
        <a:lstStyle/>
        <a:p>
          <a:endParaRPr lang="id-ID"/>
        </a:p>
      </dgm:t>
    </dgm:pt>
    <dgm:pt modelId="{C099E061-C9B0-44F7-8D73-D2EFA88CC340}">
      <dgm:prSet phldrT="[Text]" custT="1"/>
      <dgm:spPr>
        <a:solidFill>
          <a:schemeClr val="accent4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n-US" sz="1800" b="1" dirty="0" err="1" smtClean="0">
              <a:solidFill>
                <a:schemeClr val="tx1"/>
              </a:solidFill>
            </a:rPr>
            <a:t>Membantu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untuk</a:t>
          </a:r>
          <a:r>
            <a:rPr lang="en-US" sz="1800" b="1" dirty="0" smtClean="0">
              <a:solidFill>
                <a:schemeClr val="tx1"/>
              </a:solidFill>
            </a:rPr>
            <a:t> proses </a:t>
          </a:r>
          <a:r>
            <a:rPr lang="en-US" sz="1800" b="1" dirty="0" err="1" smtClean="0">
              <a:solidFill>
                <a:schemeClr val="tx1"/>
              </a:solidFill>
            </a:rPr>
            <a:t>pengambilan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keputusan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dengan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memungkinkan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mendapatkan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informasi</a:t>
          </a:r>
          <a:r>
            <a:rPr lang="en-US" sz="1800" b="1" dirty="0" smtClean="0">
              <a:solidFill>
                <a:schemeClr val="tx1"/>
              </a:solidFill>
            </a:rPr>
            <a:t> yang </a:t>
          </a:r>
          <a:r>
            <a:rPr lang="en-US" sz="1800" b="1" dirty="0" err="1" smtClean="0">
              <a:solidFill>
                <a:schemeClr val="tx1"/>
              </a:solidFill>
            </a:rPr>
            <a:t>bermanfaat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dari</a:t>
          </a:r>
          <a:r>
            <a:rPr lang="en-US" sz="1800" b="1" dirty="0" smtClean="0">
              <a:solidFill>
                <a:schemeClr val="tx1"/>
              </a:solidFill>
            </a:rPr>
            <a:t> data yang </a:t>
          </a:r>
          <a:r>
            <a:rPr lang="en-US" sz="1800" b="1" dirty="0" err="1" smtClean="0">
              <a:solidFill>
                <a:schemeClr val="tx1"/>
              </a:solidFill>
            </a:rPr>
            <a:t>tersimpan</a:t>
          </a:r>
          <a:r>
            <a:rPr lang="en-US" sz="1800" b="1" dirty="0" smtClean="0">
              <a:solidFill>
                <a:schemeClr val="tx1"/>
              </a:solidFill>
            </a:rPr>
            <a:t> di </a:t>
          </a:r>
          <a:r>
            <a:rPr lang="en-US" sz="1800" b="1" dirty="0" err="1" smtClean="0">
              <a:solidFill>
                <a:schemeClr val="tx1"/>
              </a:solidFill>
            </a:rPr>
            <a:t>dalam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i="1" dirty="0" smtClean="0">
              <a:solidFill>
                <a:schemeClr val="tx1"/>
              </a:solidFill>
            </a:rPr>
            <a:t>database </a:t>
          </a:r>
          <a:r>
            <a:rPr lang="en-US" sz="1800" b="1" dirty="0" smtClean="0">
              <a:solidFill>
                <a:schemeClr val="tx1"/>
              </a:solidFill>
            </a:rPr>
            <a:t>yang </a:t>
          </a:r>
          <a:r>
            <a:rPr lang="en-US" sz="1800" b="1" dirty="0" err="1" smtClean="0">
              <a:solidFill>
                <a:schemeClr val="tx1"/>
              </a:solidFill>
            </a:rPr>
            <a:t>besar</a:t>
          </a:r>
          <a:endParaRPr lang="id-ID" sz="1800" b="1" dirty="0">
            <a:solidFill>
              <a:schemeClr val="tx1"/>
            </a:solidFill>
          </a:endParaRPr>
        </a:p>
      </dgm:t>
    </dgm:pt>
    <dgm:pt modelId="{4B5FCEC6-847C-40BC-8A4F-EA693D6822A1}" type="parTrans" cxnId="{4DC77EAE-3857-4B84-9908-53804ACA42D3}">
      <dgm:prSet/>
      <dgm:spPr/>
      <dgm:t>
        <a:bodyPr/>
        <a:lstStyle/>
        <a:p>
          <a:endParaRPr lang="id-ID"/>
        </a:p>
      </dgm:t>
    </dgm:pt>
    <dgm:pt modelId="{3F1B049A-7802-4345-A543-7CD70DF9D1A2}" type="sibTrans" cxnId="{4DC77EAE-3857-4B84-9908-53804ACA42D3}">
      <dgm:prSet/>
      <dgm:spPr/>
      <dgm:t>
        <a:bodyPr/>
        <a:lstStyle/>
        <a:p>
          <a:endParaRPr lang="id-ID"/>
        </a:p>
      </dgm:t>
    </dgm:pt>
    <dgm:pt modelId="{791AF596-6524-4BF2-A626-A9F2F55D8A76}">
      <dgm:prSet phldrT="[Text]" custT="1"/>
      <dgm:spPr>
        <a:solidFill>
          <a:schemeClr val="accent6">
            <a:lumMod val="40000"/>
            <a:lumOff val="6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 smtClean="0">
              <a:solidFill>
                <a:schemeClr val="tx1"/>
              </a:solidFill>
            </a:rPr>
            <a:t>Memungkinkan</a:t>
          </a:r>
          <a:r>
            <a:rPr lang="id-ID" sz="1800" b="1" dirty="0" smtClean="0">
              <a:solidFill>
                <a:schemeClr val="tx1"/>
              </a:solidFill>
            </a:rPr>
            <a:t> </a:t>
          </a:r>
          <a:r>
            <a:rPr lang="en-US" sz="1800" b="1" dirty="0" smtClean="0">
              <a:solidFill>
                <a:schemeClr val="tx1"/>
              </a:solidFill>
            </a:rPr>
            <a:t>para </a:t>
          </a:r>
          <a:r>
            <a:rPr lang="en-US" sz="1800" b="1" dirty="0" err="1" smtClean="0">
              <a:solidFill>
                <a:schemeClr val="tx1"/>
              </a:solidFill>
            </a:rPr>
            <a:t>pelanggannya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memperoleh</a:t>
          </a:r>
          <a:r>
            <a:rPr lang="en-US" sz="1800" b="1" dirty="0" smtClean="0">
              <a:solidFill>
                <a:schemeClr val="tx1"/>
              </a:solidFill>
            </a:rPr>
            <a:t> data </a:t>
          </a:r>
          <a:r>
            <a:rPr lang="en-US" sz="1800" b="1" dirty="0" err="1" smtClean="0">
              <a:solidFill>
                <a:schemeClr val="tx1"/>
              </a:solidFill>
            </a:rPr>
            <a:t>dari</a:t>
          </a:r>
          <a:r>
            <a:rPr lang="en-US" sz="1800" b="1" dirty="0" smtClean="0">
              <a:solidFill>
                <a:schemeClr val="tx1"/>
              </a:solidFill>
            </a:rPr>
            <a:t>  </a:t>
          </a:r>
          <a:r>
            <a:rPr lang="en-US" sz="1800" b="1" i="1" dirty="0" smtClean="0">
              <a:solidFill>
                <a:schemeClr val="tx1"/>
              </a:solidFill>
            </a:rPr>
            <a:t>website</a:t>
          </a:r>
          <a:r>
            <a:rPr lang="en-US" sz="1800" b="1" dirty="0" smtClean="0">
              <a:solidFill>
                <a:schemeClr val="tx1"/>
              </a:solidFill>
            </a:rPr>
            <a:t>-</a:t>
          </a:r>
          <a:r>
            <a:rPr lang="en-US" sz="1800" b="1" dirty="0" err="1" smtClean="0">
              <a:solidFill>
                <a:schemeClr val="tx1"/>
              </a:solidFill>
            </a:rPr>
            <a:t>nya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atau</a:t>
          </a:r>
          <a:r>
            <a:rPr lang="en-US" sz="1800" b="1" dirty="0" smtClean="0">
              <a:solidFill>
                <a:schemeClr val="tx1"/>
              </a:solidFill>
            </a:rPr>
            <a:t> data </a:t>
          </a:r>
          <a:r>
            <a:rPr lang="en-US" sz="1800" b="1" dirty="0" err="1" smtClean="0">
              <a:solidFill>
                <a:schemeClr val="tx1"/>
              </a:solidFill>
            </a:rPr>
            <a:t>dari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sistem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informasi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organisasi</a:t>
          </a:r>
          <a:r>
            <a:rPr lang="en-US" sz="1800" b="1" dirty="0" smtClean="0">
              <a:solidFill>
                <a:schemeClr val="tx1"/>
              </a:solidFill>
            </a:rPr>
            <a:t> yang </a:t>
          </a:r>
          <a:r>
            <a:rPr lang="en-US" sz="1800" b="1" dirty="0" err="1" smtClean="0">
              <a:solidFill>
                <a:schemeClr val="tx1"/>
              </a:solidFill>
            </a:rPr>
            <a:t>ada</a:t>
          </a:r>
          <a:endParaRPr lang="id-ID" sz="1800" b="1" dirty="0">
            <a:solidFill>
              <a:schemeClr val="tx1"/>
            </a:solidFill>
          </a:endParaRPr>
        </a:p>
      </dgm:t>
    </dgm:pt>
    <dgm:pt modelId="{D4AC4CA7-1861-4EA5-A31F-B4853AC28007}" type="parTrans" cxnId="{137A493C-3263-42CB-95BB-87644466526D}">
      <dgm:prSet/>
      <dgm:spPr/>
      <dgm:t>
        <a:bodyPr/>
        <a:lstStyle/>
        <a:p>
          <a:endParaRPr lang="id-ID"/>
        </a:p>
      </dgm:t>
    </dgm:pt>
    <dgm:pt modelId="{AC5660FD-4D3A-437B-A871-AEEDABA9461E}" type="sibTrans" cxnId="{137A493C-3263-42CB-95BB-87644466526D}">
      <dgm:prSet/>
      <dgm:spPr/>
      <dgm:t>
        <a:bodyPr/>
        <a:lstStyle/>
        <a:p>
          <a:endParaRPr lang="id-ID"/>
        </a:p>
      </dgm:t>
    </dgm:pt>
    <dgm:pt modelId="{4F706961-08A3-4319-9A90-D2DDE64AEA64}" type="pres">
      <dgm:prSet presAssocID="{720E53B8-41FD-4767-9968-00CDECA2E3D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7048DF90-987E-4190-9F77-3699BAAC5436}" type="pres">
      <dgm:prSet presAssocID="{0D85A067-633E-4B57-9587-9E7FC86591E4}" presName="composite" presStyleCnt="0"/>
      <dgm:spPr/>
    </dgm:pt>
    <dgm:pt modelId="{7EDA1CD9-2896-445F-A797-2D099BCD836A}" type="pres">
      <dgm:prSet presAssocID="{0D85A067-633E-4B57-9587-9E7FC86591E4}" presName="rect1" presStyleLbl="trAlignAcc1" presStyleIdx="0" presStyleCnt="3" custScaleX="201576" custLinFactNeighborX="6410" custLinFactNeighborY="-2121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A791F49-1A1C-46F1-82FE-5B71EC759D2B}" type="pres">
      <dgm:prSet presAssocID="{0D85A067-633E-4B57-9587-9E7FC86591E4}" presName="rect2" presStyleLbl="fgImgPlace1" presStyleIdx="0" presStyleCnt="3" custLinFactX="-200000" custLinFactNeighborX="-282305" custLinFactNeighborY="2134"/>
      <dgm:spPr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</dgm:spPr>
    </dgm:pt>
    <dgm:pt modelId="{54623958-B6E8-4C39-AB8F-2FBD3B9CA1C5}" type="pres">
      <dgm:prSet presAssocID="{2F116DF9-C57F-42CB-BA68-8965B475F044}" presName="sibTrans" presStyleCnt="0"/>
      <dgm:spPr/>
    </dgm:pt>
    <dgm:pt modelId="{4CAA41CE-304E-4521-8EE6-5BC695003EC9}" type="pres">
      <dgm:prSet presAssocID="{C099E061-C9B0-44F7-8D73-D2EFA88CC340}" presName="composite" presStyleCnt="0"/>
      <dgm:spPr/>
    </dgm:pt>
    <dgm:pt modelId="{141A9654-7652-42A7-879B-7CCA7B1CA496}" type="pres">
      <dgm:prSet presAssocID="{C099E061-C9B0-44F7-8D73-D2EFA88CC340}" presName="rect1" presStyleLbl="trAlignAcc1" presStyleIdx="1" presStyleCnt="3" custScaleX="192550" custScaleY="95675" custLinFactNeighborX="12755" custLinFactNeighborY="-3039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D65E8B-1C38-422A-899A-083CC318C78E}" type="pres">
      <dgm:prSet presAssocID="{C099E061-C9B0-44F7-8D73-D2EFA88CC340}" presName="rect2" presStyleLbl="fgImgPlace1" presStyleIdx="1" presStyleCnt="3" custLinFactX="-200000" custLinFactNeighborX="-229446" custLinFactNeighborY="19831"/>
      <dgm:spPr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</dgm:spPr>
    </dgm:pt>
    <dgm:pt modelId="{85E0CEB8-EDCF-4DCA-B9AD-77AE921A14D4}" type="pres">
      <dgm:prSet presAssocID="{3F1B049A-7802-4345-A543-7CD70DF9D1A2}" presName="sibTrans" presStyleCnt="0"/>
      <dgm:spPr/>
    </dgm:pt>
    <dgm:pt modelId="{B8436574-FA49-40B1-A8C6-167081388722}" type="pres">
      <dgm:prSet presAssocID="{791AF596-6524-4BF2-A626-A9F2F55D8A76}" presName="composite" presStyleCnt="0"/>
      <dgm:spPr/>
    </dgm:pt>
    <dgm:pt modelId="{C96DB99C-55A8-429A-BF72-54C49D015006}" type="pres">
      <dgm:prSet presAssocID="{791AF596-6524-4BF2-A626-A9F2F55D8A76}" presName="rect1" presStyleLbl="trAlignAcc1" presStyleIdx="2" presStyleCnt="3" custScaleX="192550" custLinFactNeighborX="12400" custLinFactNeighborY="-1098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8359F0C-22F9-484E-8110-9E3C8577A341}" type="pres">
      <dgm:prSet presAssocID="{791AF596-6524-4BF2-A626-A9F2F55D8A76}" presName="rect2" presStyleLbl="fgImgPlace1" presStyleIdx="2" presStyleCnt="3" custLinFactX="-200000" custLinFactNeighborX="-229446" custLinFactNeighborY="5192"/>
      <dgm:spPr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</dgm:spPr>
    </dgm:pt>
  </dgm:ptLst>
  <dgm:cxnLst>
    <dgm:cxn modelId="{096CD7F4-6B9B-4E4F-A28C-103788B3471A}" type="presOf" srcId="{791AF596-6524-4BF2-A626-A9F2F55D8A76}" destId="{C96DB99C-55A8-429A-BF72-54C49D015006}" srcOrd="0" destOrd="0" presId="urn:microsoft.com/office/officeart/2008/layout/PictureStrips"/>
    <dgm:cxn modelId="{C4C79D91-0642-4D60-9E6D-24E2A0AC6CBD}" srcId="{720E53B8-41FD-4767-9968-00CDECA2E3DA}" destId="{0D85A067-633E-4B57-9587-9E7FC86591E4}" srcOrd="0" destOrd="0" parTransId="{2EDE9857-EABC-4535-8021-B5A6AB658609}" sibTransId="{2F116DF9-C57F-42CB-BA68-8965B475F044}"/>
    <dgm:cxn modelId="{1B7FB5A6-8856-4DF8-90F4-8E82EDA86948}" type="presOf" srcId="{0D85A067-633E-4B57-9587-9E7FC86591E4}" destId="{7EDA1CD9-2896-445F-A797-2D099BCD836A}" srcOrd="0" destOrd="0" presId="urn:microsoft.com/office/officeart/2008/layout/PictureStrips"/>
    <dgm:cxn modelId="{C4B8126E-96F7-448C-BFCD-D416F463B64C}" type="presOf" srcId="{C099E061-C9B0-44F7-8D73-D2EFA88CC340}" destId="{141A9654-7652-42A7-879B-7CCA7B1CA496}" srcOrd="0" destOrd="0" presId="urn:microsoft.com/office/officeart/2008/layout/PictureStrips"/>
    <dgm:cxn modelId="{4DC77EAE-3857-4B84-9908-53804ACA42D3}" srcId="{720E53B8-41FD-4767-9968-00CDECA2E3DA}" destId="{C099E061-C9B0-44F7-8D73-D2EFA88CC340}" srcOrd="1" destOrd="0" parTransId="{4B5FCEC6-847C-40BC-8A4F-EA693D6822A1}" sibTransId="{3F1B049A-7802-4345-A543-7CD70DF9D1A2}"/>
    <dgm:cxn modelId="{A5974BD2-6D46-4CF7-BCD5-F189E27174FB}" type="presOf" srcId="{720E53B8-41FD-4767-9968-00CDECA2E3DA}" destId="{4F706961-08A3-4319-9A90-D2DDE64AEA64}" srcOrd="0" destOrd="0" presId="urn:microsoft.com/office/officeart/2008/layout/PictureStrips"/>
    <dgm:cxn modelId="{137A493C-3263-42CB-95BB-87644466526D}" srcId="{720E53B8-41FD-4767-9968-00CDECA2E3DA}" destId="{791AF596-6524-4BF2-A626-A9F2F55D8A76}" srcOrd="2" destOrd="0" parTransId="{D4AC4CA7-1861-4EA5-A31F-B4853AC28007}" sibTransId="{AC5660FD-4D3A-437B-A871-AEEDABA9461E}"/>
    <dgm:cxn modelId="{E4B6215D-1525-4A0A-A18D-B205122B7227}" type="presParOf" srcId="{4F706961-08A3-4319-9A90-D2DDE64AEA64}" destId="{7048DF90-987E-4190-9F77-3699BAAC5436}" srcOrd="0" destOrd="0" presId="urn:microsoft.com/office/officeart/2008/layout/PictureStrips"/>
    <dgm:cxn modelId="{0285E032-BA18-4C68-91AC-EDAB6C929FD3}" type="presParOf" srcId="{7048DF90-987E-4190-9F77-3699BAAC5436}" destId="{7EDA1CD9-2896-445F-A797-2D099BCD836A}" srcOrd="0" destOrd="0" presId="urn:microsoft.com/office/officeart/2008/layout/PictureStrips"/>
    <dgm:cxn modelId="{84C7B4BA-1BDD-43C1-B93A-BE0D76D3A2C6}" type="presParOf" srcId="{7048DF90-987E-4190-9F77-3699BAAC5436}" destId="{8A791F49-1A1C-46F1-82FE-5B71EC759D2B}" srcOrd="1" destOrd="0" presId="urn:microsoft.com/office/officeart/2008/layout/PictureStrips"/>
    <dgm:cxn modelId="{A1E67C3F-631B-4B23-9D46-247186251244}" type="presParOf" srcId="{4F706961-08A3-4319-9A90-D2DDE64AEA64}" destId="{54623958-B6E8-4C39-AB8F-2FBD3B9CA1C5}" srcOrd="1" destOrd="0" presId="urn:microsoft.com/office/officeart/2008/layout/PictureStrips"/>
    <dgm:cxn modelId="{4584B8FA-04A3-44A2-A549-7315D176F1B4}" type="presParOf" srcId="{4F706961-08A3-4319-9A90-D2DDE64AEA64}" destId="{4CAA41CE-304E-4521-8EE6-5BC695003EC9}" srcOrd="2" destOrd="0" presId="urn:microsoft.com/office/officeart/2008/layout/PictureStrips"/>
    <dgm:cxn modelId="{7D9B52D4-E454-41D3-B81F-AB86C49592BB}" type="presParOf" srcId="{4CAA41CE-304E-4521-8EE6-5BC695003EC9}" destId="{141A9654-7652-42A7-879B-7CCA7B1CA496}" srcOrd="0" destOrd="0" presId="urn:microsoft.com/office/officeart/2008/layout/PictureStrips"/>
    <dgm:cxn modelId="{FC26B54A-2ACF-4F6F-874F-E6252DBCF167}" type="presParOf" srcId="{4CAA41CE-304E-4521-8EE6-5BC695003EC9}" destId="{22D65E8B-1C38-422A-899A-083CC318C78E}" srcOrd="1" destOrd="0" presId="urn:microsoft.com/office/officeart/2008/layout/PictureStrips"/>
    <dgm:cxn modelId="{657DCEB4-DF77-4179-B5AB-16033E5417CD}" type="presParOf" srcId="{4F706961-08A3-4319-9A90-D2DDE64AEA64}" destId="{85E0CEB8-EDCF-4DCA-B9AD-77AE921A14D4}" srcOrd="3" destOrd="0" presId="urn:microsoft.com/office/officeart/2008/layout/PictureStrips"/>
    <dgm:cxn modelId="{9B456E64-2994-46D4-9380-8C25A00A22DD}" type="presParOf" srcId="{4F706961-08A3-4319-9A90-D2DDE64AEA64}" destId="{B8436574-FA49-40B1-A8C6-167081388722}" srcOrd="4" destOrd="0" presId="urn:microsoft.com/office/officeart/2008/layout/PictureStrips"/>
    <dgm:cxn modelId="{A34CC23D-2688-4B69-A560-844D35C5F93A}" type="presParOf" srcId="{B8436574-FA49-40B1-A8C6-167081388722}" destId="{C96DB99C-55A8-429A-BF72-54C49D015006}" srcOrd="0" destOrd="0" presId="urn:microsoft.com/office/officeart/2008/layout/PictureStrips"/>
    <dgm:cxn modelId="{1E7BB062-4D62-4936-961D-39CF16C5184E}" type="presParOf" srcId="{B8436574-FA49-40B1-A8C6-167081388722}" destId="{D8359F0C-22F9-484E-8110-9E3C8577A34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D8B862-3E2E-4147-909D-6531237A67A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B782FDD2-C304-4708-9605-EA95A4FDCE1F}">
      <dgm:prSet phldrT="[Text]"/>
      <dgm:spPr/>
      <dgm:t>
        <a:bodyPr/>
        <a:lstStyle/>
        <a:p>
          <a:r>
            <a:rPr lang="en-US" b="1" dirty="0" err="1" smtClean="0"/>
            <a:t>Industri</a:t>
          </a:r>
          <a:r>
            <a:rPr lang="en-US" b="1" dirty="0" smtClean="0"/>
            <a:t> </a:t>
          </a:r>
          <a:r>
            <a:rPr lang="en-US" b="1" dirty="0" err="1" smtClean="0"/>
            <a:t>Asuransi</a:t>
          </a:r>
          <a:endParaRPr lang="id-ID" b="1" dirty="0"/>
        </a:p>
      </dgm:t>
    </dgm:pt>
    <dgm:pt modelId="{F751CB46-AD21-4ADF-AD4A-AD64731E8041}" type="parTrans" cxnId="{9797AF93-9CA6-478B-9712-1A9ABA06936B}">
      <dgm:prSet/>
      <dgm:spPr/>
      <dgm:t>
        <a:bodyPr/>
        <a:lstStyle/>
        <a:p>
          <a:endParaRPr lang="id-ID" b="1"/>
        </a:p>
      </dgm:t>
    </dgm:pt>
    <dgm:pt modelId="{5DDA7016-A694-4A80-A741-47DA4032636A}" type="sibTrans" cxnId="{9797AF93-9CA6-478B-9712-1A9ABA06936B}">
      <dgm:prSet/>
      <dgm:spPr/>
      <dgm:t>
        <a:bodyPr/>
        <a:lstStyle/>
        <a:p>
          <a:endParaRPr lang="id-ID" b="1"/>
        </a:p>
      </dgm:t>
    </dgm:pt>
    <dgm:pt modelId="{4A77FD7A-C66C-49CD-A8B9-B1B6ACF26637}">
      <dgm:prSet phldrT="[Text]"/>
      <dgm:spPr/>
      <dgm:t>
        <a:bodyPr/>
        <a:lstStyle/>
        <a:p>
          <a:pPr algn="ctr"/>
          <a:r>
            <a:rPr lang="en-US" b="1" dirty="0" err="1" smtClean="0"/>
            <a:t>Menentukan</a:t>
          </a:r>
          <a:r>
            <a:rPr lang="en-US" b="1" dirty="0" smtClean="0"/>
            <a:t> </a:t>
          </a:r>
          <a:r>
            <a:rPr lang="en-US" b="1" dirty="0" err="1" smtClean="0"/>
            <a:t>pola</a:t>
          </a:r>
          <a:r>
            <a:rPr lang="en-US" b="1" dirty="0" smtClean="0"/>
            <a:t> </a:t>
          </a:r>
          <a:r>
            <a:rPr lang="en-US" b="1" dirty="0" err="1" smtClean="0"/>
            <a:t>penutupan</a:t>
          </a:r>
          <a:r>
            <a:rPr lang="en-US" b="1" dirty="0" smtClean="0"/>
            <a:t> </a:t>
          </a:r>
          <a:r>
            <a:rPr lang="en-US" b="1" dirty="0" err="1" smtClean="0"/>
            <a:t>asuransi</a:t>
          </a:r>
          <a:r>
            <a:rPr lang="en-US" b="1" dirty="0" smtClean="0"/>
            <a:t> </a:t>
          </a:r>
          <a:r>
            <a:rPr lang="en-US" b="1" dirty="0" err="1" smtClean="0"/>
            <a:t>dan</a:t>
          </a:r>
          <a:r>
            <a:rPr lang="en-US" b="1" dirty="0" smtClean="0"/>
            <a:t> </a:t>
          </a:r>
          <a:r>
            <a:rPr lang="en-US" b="1" dirty="0" err="1" smtClean="0"/>
            <a:t>deteksi</a:t>
          </a:r>
          <a:r>
            <a:rPr lang="en-US" b="1" dirty="0" smtClean="0"/>
            <a:t> </a:t>
          </a:r>
          <a:r>
            <a:rPr lang="en-US" b="1" dirty="0" err="1" smtClean="0"/>
            <a:t>kemungkinan</a:t>
          </a:r>
          <a:r>
            <a:rPr lang="en-US" b="1" dirty="0" smtClean="0"/>
            <a:t> </a:t>
          </a:r>
          <a:r>
            <a:rPr lang="en-US" b="1" dirty="0" err="1" smtClean="0"/>
            <a:t>kecurangan</a:t>
          </a:r>
          <a:r>
            <a:rPr lang="en-US" b="1" dirty="0" smtClean="0"/>
            <a:t> (</a:t>
          </a:r>
          <a:r>
            <a:rPr lang="en-US" b="1" i="1" dirty="0" smtClean="0"/>
            <a:t>fraud</a:t>
          </a:r>
          <a:r>
            <a:rPr lang="en-US" b="1" dirty="0" smtClean="0"/>
            <a:t>).</a:t>
          </a:r>
          <a:endParaRPr lang="id-ID" b="1" dirty="0"/>
        </a:p>
      </dgm:t>
    </dgm:pt>
    <dgm:pt modelId="{300A5964-07CA-4614-B71B-3945FB532CB0}" type="parTrans" cxnId="{D01A6695-497B-473A-A366-2FD3EE9E108C}">
      <dgm:prSet/>
      <dgm:spPr/>
      <dgm:t>
        <a:bodyPr/>
        <a:lstStyle/>
        <a:p>
          <a:endParaRPr lang="id-ID" b="1"/>
        </a:p>
      </dgm:t>
    </dgm:pt>
    <dgm:pt modelId="{7B9D9F6B-55E7-4A94-9A9C-AA61DE64BE13}" type="sibTrans" cxnId="{D01A6695-497B-473A-A366-2FD3EE9E108C}">
      <dgm:prSet/>
      <dgm:spPr/>
      <dgm:t>
        <a:bodyPr/>
        <a:lstStyle/>
        <a:p>
          <a:endParaRPr lang="id-ID" b="1"/>
        </a:p>
      </dgm:t>
    </dgm:pt>
    <dgm:pt modelId="{60D4AD17-E41E-43E4-B809-976A903D6CB5}">
      <dgm:prSet phldrT="[Text]"/>
      <dgm:spPr/>
      <dgm:t>
        <a:bodyPr/>
        <a:lstStyle/>
        <a:p>
          <a:r>
            <a:rPr lang="en-US" b="1" dirty="0" err="1" smtClean="0"/>
            <a:t>Industri</a:t>
          </a:r>
          <a:r>
            <a:rPr lang="en-US" b="1" dirty="0" smtClean="0"/>
            <a:t> </a:t>
          </a:r>
          <a:r>
            <a:rPr lang="en-US" b="1" dirty="0" err="1" smtClean="0"/>
            <a:t>Perbankan</a:t>
          </a:r>
          <a:endParaRPr lang="id-ID" b="1" dirty="0"/>
        </a:p>
      </dgm:t>
    </dgm:pt>
    <dgm:pt modelId="{04C9EF56-9982-4625-B46E-A141EF75403B}" type="parTrans" cxnId="{6B819D66-3C87-4005-9B72-C6D08637CBD7}">
      <dgm:prSet/>
      <dgm:spPr/>
      <dgm:t>
        <a:bodyPr/>
        <a:lstStyle/>
        <a:p>
          <a:endParaRPr lang="id-ID" b="1"/>
        </a:p>
      </dgm:t>
    </dgm:pt>
    <dgm:pt modelId="{87B99638-F8F7-4FA4-BE47-B3D2814FDAC8}" type="sibTrans" cxnId="{6B819D66-3C87-4005-9B72-C6D08637CBD7}">
      <dgm:prSet/>
      <dgm:spPr/>
      <dgm:t>
        <a:bodyPr/>
        <a:lstStyle/>
        <a:p>
          <a:endParaRPr lang="id-ID" b="1"/>
        </a:p>
      </dgm:t>
    </dgm:pt>
    <dgm:pt modelId="{30291303-F809-4ECF-B493-B629AC725432}">
      <dgm:prSet phldrT="[Text]"/>
      <dgm:spPr/>
      <dgm:t>
        <a:bodyPr/>
        <a:lstStyle/>
        <a:p>
          <a:pPr algn="ctr"/>
          <a:r>
            <a:rPr lang="en-US" b="1" dirty="0" err="1" smtClean="0"/>
            <a:t>Memperbarui</a:t>
          </a:r>
          <a:r>
            <a:rPr lang="en-US" b="1" dirty="0" smtClean="0"/>
            <a:t> </a:t>
          </a:r>
          <a:r>
            <a:rPr lang="en-US" b="1" dirty="0" err="1" smtClean="0"/>
            <a:t>profil</a:t>
          </a:r>
          <a:r>
            <a:rPr lang="en-US" b="1" dirty="0" smtClean="0"/>
            <a:t> </a:t>
          </a:r>
          <a:r>
            <a:rPr lang="en-US" b="1" dirty="0" err="1" smtClean="0"/>
            <a:t>atau</a:t>
          </a:r>
          <a:r>
            <a:rPr lang="en-US" b="1" dirty="0" smtClean="0"/>
            <a:t> data </a:t>
          </a:r>
          <a:r>
            <a:rPr lang="en-US" b="1" dirty="0" err="1" smtClean="0"/>
            <a:t>nasabah</a:t>
          </a:r>
          <a:endParaRPr lang="id-ID" b="1" dirty="0"/>
        </a:p>
      </dgm:t>
    </dgm:pt>
    <dgm:pt modelId="{35DCBC0A-6B27-45EE-94E2-1BBD11313A9C}" type="parTrans" cxnId="{2DFB595B-4D09-48CF-B999-46DA2A6C1438}">
      <dgm:prSet/>
      <dgm:spPr/>
      <dgm:t>
        <a:bodyPr/>
        <a:lstStyle/>
        <a:p>
          <a:endParaRPr lang="id-ID" b="1"/>
        </a:p>
      </dgm:t>
    </dgm:pt>
    <dgm:pt modelId="{2DE05975-BCF9-4DC5-B567-EF8B005BD572}" type="sibTrans" cxnId="{2DFB595B-4D09-48CF-B999-46DA2A6C1438}">
      <dgm:prSet/>
      <dgm:spPr/>
      <dgm:t>
        <a:bodyPr/>
        <a:lstStyle/>
        <a:p>
          <a:endParaRPr lang="id-ID" b="1"/>
        </a:p>
      </dgm:t>
    </dgm:pt>
    <dgm:pt modelId="{6C12F671-9DFE-45A4-9FC6-6A2B1B0A596B}">
      <dgm:prSet phldrT="[Text]"/>
      <dgm:spPr/>
      <dgm:t>
        <a:bodyPr/>
        <a:lstStyle/>
        <a:p>
          <a:r>
            <a:rPr lang="en-US" b="1" dirty="0" smtClean="0"/>
            <a:t>Perusahaan </a:t>
          </a:r>
          <a:r>
            <a:rPr lang="en-US" b="1" dirty="0" err="1" smtClean="0"/>
            <a:t>Manufaktur</a:t>
          </a:r>
          <a:endParaRPr lang="id-ID" b="1" dirty="0"/>
        </a:p>
      </dgm:t>
    </dgm:pt>
    <dgm:pt modelId="{2E849840-300D-4B4B-BEB0-C0A9D7DD829C}" type="parTrans" cxnId="{48707130-23C1-4938-AEBD-EF2C61B26DDC}">
      <dgm:prSet/>
      <dgm:spPr/>
      <dgm:t>
        <a:bodyPr/>
        <a:lstStyle/>
        <a:p>
          <a:endParaRPr lang="id-ID" b="1"/>
        </a:p>
      </dgm:t>
    </dgm:pt>
    <dgm:pt modelId="{5D7B6F02-ACAE-4D5A-A978-274F382E2497}" type="sibTrans" cxnId="{48707130-23C1-4938-AEBD-EF2C61B26DDC}">
      <dgm:prSet/>
      <dgm:spPr/>
      <dgm:t>
        <a:bodyPr/>
        <a:lstStyle/>
        <a:p>
          <a:endParaRPr lang="id-ID" b="1"/>
        </a:p>
      </dgm:t>
    </dgm:pt>
    <dgm:pt modelId="{A2629B56-8952-47A3-BD79-DA539FA6418F}">
      <dgm:prSet phldrT="[Text]"/>
      <dgm:spPr/>
      <dgm:t>
        <a:bodyPr/>
        <a:lstStyle/>
        <a:p>
          <a:pPr algn="ctr"/>
          <a:r>
            <a:rPr lang="en-US" b="1" dirty="0" err="1" smtClean="0"/>
            <a:t>Menentukan</a:t>
          </a:r>
          <a:r>
            <a:rPr lang="en-US" b="1" dirty="0" smtClean="0"/>
            <a:t> </a:t>
          </a:r>
          <a:r>
            <a:rPr lang="en-US" b="1" dirty="0" err="1" smtClean="0"/>
            <a:t>kebutuhan</a:t>
          </a:r>
          <a:r>
            <a:rPr lang="en-US" b="1" dirty="0" smtClean="0"/>
            <a:t> </a:t>
          </a:r>
          <a:r>
            <a:rPr lang="en-US" b="1" dirty="0" err="1" smtClean="0"/>
            <a:t>persediaan</a:t>
          </a:r>
          <a:r>
            <a:rPr lang="en-US" b="1" dirty="0" smtClean="0"/>
            <a:t> </a:t>
          </a:r>
          <a:r>
            <a:rPr lang="en-US" b="1" dirty="0" err="1" smtClean="0"/>
            <a:t>bahan</a:t>
          </a:r>
          <a:r>
            <a:rPr lang="en-US" b="1" dirty="0" smtClean="0"/>
            <a:t> </a:t>
          </a:r>
          <a:r>
            <a:rPr lang="en-US" b="1" dirty="0" err="1" smtClean="0"/>
            <a:t>baku</a:t>
          </a:r>
          <a:r>
            <a:rPr lang="en-US" b="1" dirty="0" smtClean="0"/>
            <a:t> yang paling optimal </a:t>
          </a:r>
          <a:r>
            <a:rPr lang="en-US" b="1" dirty="0" err="1" smtClean="0"/>
            <a:t>dan</a:t>
          </a:r>
          <a:r>
            <a:rPr lang="en-US" b="1" dirty="0" smtClean="0"/>
            <a:t> </a:t>
          </a:r>
          <a:r>
            <a:rPr lang="en-US" b="1" dirty="0" err="1" smtClean="0"/>
            <a:t>efisien</a:t>
          </a:r>
          <a:endParaRPr lang="id-ID" b="1" dirty="0"/>
        </a:p>
      </dgm:t>
    </dgm:pt>
    <dgm:pt modelId="{CFE353FD-8E58-41C5-9F3E-79CBE0F73F1B}" type="parTrans" cxnId="{C2E38823-C10A-4443-8B72-055F6E15430E}">
      <dgm:prSet/>
      <dgm:spPr/>
      <dgm:t>
        <a:bodyPr/>
        <a:lstStyle/>
        <a:p>
          <a:endParaRPr lang="id-ID" b="1"/>
        </a:p>
      </dgm:t>
    </dgm:pt>
    <dgm:pt modelId="{54BA3CE0-0B62-43F3-BA38-4BE3313D2D06}" type="sibTrans" cxnId="{C2E38823-C10A-4443-8B72-055F6E15430E}">
      <dgm:prSet/>
      <dgm:spPr/>
      <dgm:t>
        <a:bodyPr/>
        <a:lstStyle/>
        <a:p>
          <a:endParaRPr lang="id-ID" b="1"/>
        </a:p>
      </dgm:t>
    </dgm:pt>
    <dgm:pt modelId="{7634017C-CC74-4981-94E4-F854A064F313}">
      <dgm:prSet/>
      <dgm:spPr/>
      <dgm:t>
        <a:bodyPr/>
        <a:lstStyle/>
        <a:p>
          <a:r>
            <a:rPr lang="en-US" b="1" dirty="0" smtClean="0"/>
            <a:t>Usaha Retail</a:t>
          </a:r>
          <a:endParaRPr lang="id-ID" b="1" dirty="0"/>
        </a:p>
      </dgm:t>
    </dgm:pt>
    <dgm:pt modelId="{1DE26C5B-1A9D-4B45-8AA6-55C42B5280B3}" type="parTrans" cxnId="{98D7950F-C6B9-41AA-90CE-633591AE0D6B}">
      <dgm:prSet/>
      <dgm:spPr/>
      <dgm:t>
        <a:bodyPr/>
        <a:lstStyle/>
        <a:p>
          <a:endParaRPr lang="id-ID" b="1"/>
        </a:p>
      </dgm:t>
    </dgm:pt>
    <dgm:pt modelId="{0B59BAC1-3DB2-4E9E-A1CD-DB7C71D346FA}" type="sibTrans" cxnId="{98D7950F-C6B9-41AA-90CE-633591AE0D6B}">
      <dgm:prSet/>
      <dgm:spPr/>
      <dgm:t>
        <a:bodyPr/>
        <a:lstStyle/>
        <a:p>
          <a:endParaRPr lang="id-ID" b="1"/>
        </a:p>
      </dgm:t>
    </dgm:pt>
    <dgm:pt modelId="{5D89B77D-1B92-4D63-A53C-53599BCBD513}">
      <dgm:prSet/>
      <dgm:spPr/>
      <dgm:t>
        <a:bodyPr/>
        <a:lstStyle/>
        <a:p>
          <a:pPr algn="ctr"/>
          <a:r>
            <a:rPr lang="en-US" b="1" dirty="0" err="1" smtClean="0"/>
            <a:t>Meningkatkan</a:t>
          </a:r>
          <a:r>
            <a:rPr lang="en-US" b="1" dirty="0" smtClean="0"/>
            <a:t> target </a:t>
          </a:r>
          <a:r>
            <a:rPr lang="en-US" b="1" dirty="0" err="1" smtClean="0"/>
            <a:t>pelanggan</a:t>
          </a:r>
          <a:r>
            <a:rPr lang="en-US" b="1" dirty="0" smtClean="0"/>
            <a:t> </a:t>
          </a:r>
          <a:r>
            <a:rPr lang="en-US" b="1" dirty="0" err="1" smtClean="0"/>
            <a:t>melalui</a:t>
          </a:r>
          <a:r>
            <a:rPr lang="en-US" b="1" dirty="0" smtClean="0"/>
            <a:t> </a:t>
          </a:r>
          <a:r>
            <a:rPr lang="en-US" b="1" i="1" dirty="0" smtClean="0"/>
            <a:t>direct mail marketing</a:t>
          </a:r>
          <a:endParaRPr lang="id-ID" b="1" dirty="0"/>
        </a:p>
      </dgm:t>
    </dgm:pt>
    <dgm:pt modelId="{3752C4D5-B971-41B0-8D29-EB5103E3DFA0}" type="parTrans" cxnId="{32EDBA89-0F27-4850-8F83-EFFDE04383D6}">
      <dgm:prSet/>
      <dgm:spPr/>
      <dgm:t>
        <a:bodyPr/>
        <a:lstStyle/>
        <a:p>
          <a:endParaRPr lang="id-ID" b="1"/>
        </a:p>
      </dgm:t>
    </dgm:pt>
    <dgm:pt modelId="{0C158140-6DEC-49A4-A7FE-663E4BCED6FB}" type="sibTrans" cxnId="{32EDBA89-0F27-4850-8F83-EFFDE04383D6}">
      <dgm:prSet/>
      <dgm:spPr/>
      <dgm:t>
        <a:bodyPr/>
        <a:lstStyle/>
        <a:p>
          <a:endParaRPr lang="id-ID" b="1"/>
        </a:p>
      </dgm:t>
    </dgm:pt>
    <dgm:pt modelId="{4D087E90-3BC2-407B-8AE9-04EAEB5C0B75}" type="pres">
      <dgm:prSet presAssocID="{1BD8B862-3E2E-4147-909D-6531237A67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B7C360C2-E4C9-4F62-B602-FD42C6692A2E}" type="pres">
      <dgm:prSet presAssocID="{B782FDD2-C304-4708-9605-EA95A4FDCE1F}" presName="composite" presStyleCnt="0"/>
      <dgm:spPr/>
    </dgm:pt>
    <dgm:pt modelId="{B80E6183-8697-4CB0-87A1-CEA5E09A1836}" type="pres">
      <dgm:prSet presAssocID="{B782FDD2-C304-4708-9605-EA95A4FDCE1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83AC06D-FBA7-4023-BAB2-AE248295977D}" type="pres">
      <dgm:prSet presAssocID="{B782FDD2-C304-4708-9605-EA95A4FDCE1F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DEE9550-A300-47CE-8CCD-B66EDD68DF12}" type="pres">
      <dgm:prSet presAssocID="{5DDA7016-A694-4A80-A741-47DA4032636A}" presName="space" presStyleCnt="0"/>
      <dgm:spPr/>
    </dgm:pt>
    <dgm:pt modelId="{40A621D1-E167-49D8-9371-779A49F75770}" type="pres">
      <dgm:prSet presAssocID="{60D4AD17-E41E-43E4-B809-976A903D6CB5}" presName="composite" presStyleCnt="0"/>
      <dgm:spPr/>
    </dgm:pt>
    <dgm:pt modelId="{E866F313-9A38-491F-8F61-32F8D533BBB3}" type="pres">
      <dgm:prSet presAssocID="{60D4AD17-E41E-43E4-B809-976A903D6CB5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4055464-99AF-447F-88BE-7BE21C549752}" type="pres">
      <dgm:prSet presAssocID="{60D4AD17-E41E-43E4-B809-976A903D6CB5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59CD15C-A878-49F6-92B4-D14D12B06329}" type="pres">
      <dgm:prSet presAssocID="{87B99638-F8F7-4FA4-BE47-B3D2814FDAC8}" presName="space" presStyleCnt="0"/>
      <dgm:spPr/>
    </dgm:pt>
    <dgm:pt modelId="{FF2D0ACA-A953-4142-AFE2-10258F81CC28}" type="pres">
      <dgm:prSet presAssocID="{6C12F671-9DFE-45A4-9FC6-6A2B1B0A596B}" presName="composite" presStyleCnt="0"/>
      <dgm:spPr/>
    </dgm:pt>
    <dgm:pt modelId="{4358E58B-BF16-4088-87A9-275F17BAA3C1}" type="pres">
      <dgm:prSet presAssocID="{6C12F671-9DFE-45A4-9FC6-6A2B1B0A596B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17177EC-7E2F-4B1A-AE33-27B156427A9B}" type="pres">
      <dgm:prSet presAssocID="{6C12F671-9DFE-45A4-9FC6-6A2B1B0A596B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F52C83C-ED4D-440E-AE12-D0988FD9C140}" type="pres">
      <dgm:prSet presAssocID="{5D7B6F02-ACAE-4D5A-A978-274F382E2497}" presName="space" presStyleCnt="0"/>
      <dgm:spPr/>
    </dgm:pt>
    <dgm:pt modelId="{68401145-1865-4057-9ADF-B8AE2F98E156}" type="pres">
      <dgm:prSet presAssocID="{7634017C-CC74-4981-94E4-F854A064F313}" presName="composite" presStyleCnt="0"/>
      <dgm:spPr/>
    </dgm:pt>
    <dgm:pt modelId="{00B8F268-3554-419F-8036-4A3CFF9E9268}" type="pres">
      <dgm:prSet presAssocID="{7634017C-CC74-4981-94E4-F854A064F31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B4E65C3-482E-4DF5-8312-721EF0945F20}" type="pres">
      <dgm:prSet presAssocID="{7634017C-CC74-4981-94E4-F854A064F313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D2129B3-B549-4CB4-A3C7-390D5A551551}" type="presOf" srcId="{1BD8B862-3E2E-4147-909D-6531237A67A5}" destId="{4D087E90-3BC2-407B-8AE9-04EAEB5C0B75}" srcOrd="0" destOrd="0" presId="urn:microsoft.com/office/officeart/2005/8/layout/hList1"/>
    <dgm:cxn modelId="{98D7950F-C6B9-41AA-90CE-633591AE0D6B}" srcId="{1BD8B862-3E2E-4147-909D-6531237A67A5}" destId="{7634017C-CC74-4981-94E4-F854A064F313}" srcOrd="3" destOrd="0" parTransId="{1DE26C5B-1A9D-4B45-8AA6-55C42B5280B3}" sibTransId="{0B59BAC1-3DB2-4E9E-A1CD-DB7C71D346FA}"/>
    <dgm:cxn modelId="{6B819D66-3C87-4005-9B72-C6D08637CBD7}" srcId="{1BD8B862-3E2E-4147-909D-6531237A67A5}" destId="{60D4AD17-E41E-43E4-B809-976A903D6CB5}" srcOrd="1" destOrd="0" parTransId="{04C9EF56-9982-4625-B46E-A141EF75403B}" sibTransId="{87B99638-F8F7-4FA4-BE47-B3D2814FDAC8}"/>
    <dgm:cxn modelId="{9797AF93-9CA6-478B-9712-1A9ABA06936B}" srcId="{1BD8B862-3E2E-4147-909D-6531237A67A5}" destId="{B782FDD2-C304-4708-9605-EA95A4FDCE1F}" srcOrd="0" destOrd="0" parTransId="{F751CB46-AD21-4ADF-AD4A-AD64731E8041}" sibTransId="{5DDA7016-A694-4A80-A741-47DA4032636A}"/>
    <dgm:cxn modelId="{32EDBA89-0F27-4850-8F83-EFFDE04383D6}" srcId="{7634017C-CC74-4981-94E4-F854A064F313}" destId="{5D89B77D-1B92-4D63-A53C-53599BCBD513}" srcOrd="0" destOrd="0" parTransId="{3752C4D5-B971-41B0-8D29-EB5103E3DFA0}" sibTransId="{0C158140-6DEC-49A4-A7FE-663E4BCED6FB}"/>
    <dgm:cxn modelId="{6C5D037B-3497-4828-8657-5077307FFDF9}" type="presOf" srcId="{7634017C-CC74-4981-94E4-F854A064F313}" destId="{00B8F268-3554-419F-8036-4A3CFF9E9268}" srcOrd="0" destOrd="0" presId="urn:microsoft.com/office/officeart/2005/8/layout/hList1"/>
    <dgm:cxn modelId="{7421B68C-27DC-4C91-938E-20D6B003B156}" type="presOf" srcId="{30291303-F809-4ECF-B493-B629AC725432}" destId="{94055464-99AF-447F-88BE-7BE21C549752}" srcOrd="0" destOrd="0" presId="urn:microsoft.com/office/officeart/2005/8/layout/hList1"/>
    <dgm:cxn modelId="{1939A6BD-04FF-401C-8D87-E9B5D629566B}" type="presOf" srcId="{60D4AD17-E41E-43E4-B809-976A903D6CB5}" destId="{E866F313-9A38-491F-8F61-32F8D533BBB3}" srcOrd="0" destOrd="0" presId="urn:microsoft.com/office/officeart/2005/8/layout/hList1"/>
    <dgm:cxn modelId="{D01A6695-497B-473A-A366-2FD3EE9E108C}" srcId="{B782FDD2-C304-4708-9605-EA95A4FDCE1F}" destId="{4A77FD7A-C66C-49CD-A8B9-B1B6ACF26637}" srcOrd="0" destOrd="0" parTransId="{300A5964-07CA-4614-B71B-3945FB532CB0}" sibTransId="{7B9D9F6B-55E7-4A94-9A9C-AA61DE64BE13}"/>
    <dgm:cxn modelId="{C2E38823-C10A-4443-8B72-055F6E15430E}" srcId="{6C12F671-9DFE-45A4-9FC6-6A2B1B0A596B}" destId="{A2629B56-8952-47A3-BD79-DA539FA6418F}" srcOrd="0" destOrd="0" parTransId="{CFE353FD-8E58-41C5-9F3E-79CBE0F73F1B}" sibTransId="{54BA3CE0-0B62-43F3-BA38-4BE3313D2D06}"/>
    <dgm:cxn modelId="{21864193-21B4-4476-98EC-77E50E03BCD2}" type="presOf" srcId="{A2629B56-8952-47A3-BD79-DA539FA6418F}" destId="{617177EC-7E2F-4B1A-AE33-27B156427A9B}" srcOrd="0" destOrd="0" presId="urn:microsoft.com/office/officeart/2005/8/layout/hList1"/>
    <dgm:cxn modelId="{75B23B1E-7045-4BA0-A654-7089B75C3220}" type="presOf" srcId="{4A77FD7A-C66C-49CD-A8B9-B1B6ACF26637}" destId="{283AC06D-FBA7-4023-BAB2-AE248295977D}" srcOrd="0" destOrd="0" presId="urn:microsoft.com/office/officeart/2005/8/layout/hList1"/>
    <dgm:cxn modelId="{06316C93-6204-4711-95FC-7C6220ADD4CC}" type="presOf" srcId="{B782FDD2-C304-4708-9605-EA95A4FDCE1F}" destId="{B80E6183-8697-4CB0-87A1-CEA5E09A1836}" srcOrd="0" destOrd="0" presId="urn:microsoft.com/office/officeart/2005/8/layout/hList1"/>
    <dgm:cxn modelId="{48707130-23C1-4938-AEBD-EF2C61B26DDC}" srcId="{1BD8B862-3E2E-4147-909D-6531237A67A5}" destId="{6C12F671-9DFE-45A4-9FC6-6A2B1B0A596B}" srcOrd="2" destOrd="0" parTransId="{2E849840-300D-4B4B-BEB0-C0A9D7DD829C}" sibTransId="{5D7B6F02-ACAE-4D5A-A978-274F382E2497}"/>
    <dgm:cxn modelId="{97F75A08-D815-4D02-8BDB-B4E3BB259C36}" type="presOf" srcId="{6C12F671-9DFE-45A4-9FC6-6A2B1B0A596B}" destId="{4358E58B-BF16-4088-87A9-275F17BAA3C1}" srcOrd="0" destOrd="0" presId="urn:microsoft.com/office/officeart/2005/8/layout/hList1"/>
    <dgm:cxn modelId="{D82AA09D-9CBA-4D9E-A72C-F85F58D3118C}" type="presOf" srcId="{5D89B77D-1B92-4D63-A53C-53599BCBD513}" destId="{1B4E65C3-482E-4DF5-8312-721EF0945F20}" srcOrd="0" destOrd="0" presId="urn:microsoft.com/office/officeart/2005/8/layout/hList1"/>
    <dgm:cxn modelId="{2DFB595B-4D09-48CF-B999-46DA2A6C1438}" srcId="{60D4AD17-E41E-43E4-B809-976A903D6CB5}" destId="{30291303-F809-4ECF-B493-B629AC725432}" srcOrd="0" destOrd="0" parTransId="{35DCBC0A-6B27-45EE-94E2-1BBD11313A9C}" sibTransId="{2DE05975-BCF9-4DC5-B567-EF8B005BD572}"/>
    <dgm:cxn modelId="{A87F6C21-ACAC-4B72-808A-9758780BADE9}" type="presParOf" srcId="{4D087E90-3BC2-407B-8AE9-04EAEB5C0B75}" destId="{B7C360C2-E4C9-4F62-B602-FD42C6692A2E}" srcOrd="0" destOrd="0" presId="urn:microsoft.com/office/officeart/2005/8/layout/hList1"/>
    <dgm:cxn modelId="{48026D3A-D671-47BE-83F4-78ECF4D36A51}" type="presParOf" srcId="{B7C360C2-E4C9-4F62-B602-FD42C6692A2E}" destId="{B80E6183-8697-4CB0-87A1-CEA5E09A1836}" srcOrd="0" destOrd="0" presId="urn:microsoft.com/office/officeart/2005/8/layout/hList1"/>
    <dgm:cxn modelId="{3EBEBC4E-C2E0-4CD6-BCCE-5FCBD6801A57}" type="presParOf" srcId="{B7C360C2-E4C9-4F62-B602-FD42C6692A2E}" destId="{283AC06D-FBA7-4023-BAB2-AE248295977D}" srcOrd="1" destOrd="0" presId="urn:microsoft.com/office/officeart/2005/8/layout/hList1"/>
    <dgm:cxn modelId="{F3F49003-9ABC-4E06-BEEB-033AB8FDE82C}" type="presParOf" srcId="{4D087E90-3BC2-407B-8AE9-04EAEB5C0B75}" destId="{FDEE9550-A300-47CE-8CCD-B66EDD68DF12}" srcOrd="1" destOrd="0" presId="urn:microsoft.com/office/officeart/2005/8/layout/hList1"/>
    <dgm:cxn modelId="{ED5AF65B-02B4-4F07-84EF-119AE051A84C}" type="presParOf" srcId="{4D087E90-3BC2-407B-8AE9-04EAEB5C0B75}" destId="{40A621D1-E167-49D8-9371-779A49F75770}" srcOrd="2" destOrd="0" presId="urn:microsoft.com/office/officeart/2005/8/layout/hList1"/>
    <dgm:cxn modelId="{D41B1B92-4C06-43A4-8AE8-8DD4A9787BAA}" type="presParOf" srcId="{40A621D1-E167-49D8-9371-779A49F75770}" destId="{E866F313-9A38-491F-8F61-32F8D533BBB3}" srcOrd="0" destOrd="0" presId="urn:microsoft.com/office/officeart/2005/8/layout/hList1"/>
    <dgm:cxn modelId="{A29CB67C-EC7D-4E92-BBFD-E259D7EAA34F}" type="presParOf" srcId="{40A621D1-E167-49D8-9371-779A49F75770}" destId="{94055464-99AF-447F-88BE-7BE21C549752}" srcOrd="1" destOrd="0" presId="urn:microsoft.com/office/officeart/2005/8/layout/hList1"/>
    <dgm:cxn modelId="{2A612F3F-DE33-4C68-A4E8-AB4EB26F64A9}" type="presParOf" srcId="{4D087E90-3BC2-407B-8AE9-04EAEB5C0B75}" destId="{859CD15C-A878-49F6-92B4-D14D12B06329}" srcOrd="3" destOrd="0" presId="urn:microsoft.com/office/officeart/2005/8/layout/hList1"/>
    <dgm:cxn modelId="{94EB01CD-4C81-4C2D-AD6E-8850BFE747B7}" type="presParOf" srcId="{4D087E90-3BC2-407B-8AE9-04EAEB5C0B75}" destId="{FF2D0ACA-A953-4142-AFE2-10258F81CC28}" srcOrd="4" destOrd="0" presId="urn:microsoft.com/office/officeart/2005/8/layout/hList1"/>
    <dgm:cxn modelId="{799A4A15-F74F-433A-894F-75188A5C9B54}" type="presParOf" srcId="{FF2D0ACA-A953-4142-AFE2-10258F81CC28}" destId="{4358E58B-BF16-4088-87A9-275F17BAA3C1}" srcOrd="0" destOrd="0" presId="urn:microsoft.com/office/officeart/2005/8/layout/hList1"/>
    <dgm:cxn modelId="{2D1B8E0F-D2A4-49EE-BEDC-A09DF5E28736}" type="presParOf" srcId="{FF2D0ACA-A953-4142-AFE2-10258F81CC28}" destId="{617177EC-7E2F-4B1A-AE33-27B156427A9B}" srcOrd="1" destOrd="0" presId="urn:microsoft.com/office/officeart/2005/8/layout/hList1"/>
    <dgm:cxn modelId="{086B822E-C19F-4596-A64C-F8C879383D16}" type="presParOf" srcId="{4D087E90-3BC2-407B-8AE9-04EAEB5C0B75}" destId="{0F52C83C-ED4D-440E-AE12-D0988FD9C140}" srcOrd="5" destOrd="0" presId="urn:microsoft.com/office/officeart/2005/8/layout/hList1"/>
    <dgm:cxn modelId="{CDEC22A2-E386-445C-B3A2-E97577568172}" type="presParOf" srcId="{4D087E90-3BC2-407B-8AE9-04EAEB5C0B75}" destId="{68401145-1865-4057-9ADF-B8AE2F98E156}" srcOrd="6" destOrd="0" presId="urn:microsoft.com/office/officeart/2005/8/layout/hList1"/>
    <dgm:cxn modelId="{08DF4B94-4BF5-4762-9D72-20682DC0C052}" type="presParOf" srcId="{68401145-1865-4057-9ADF-B8AE2F98E156}" destId="{00B8F268-3554-419F-8036-4A3CFF9E9268}" srcOrd="0" destOrd="0" presId="urn:microsoft.com/office/officeart/2005/8/layout/hList1"/>
    <dgm:cxn modelId="{91714A66-2520-472E-A802-77F7554BE052}" type="presParOf" srcId="{68401145-1865-4057-9ADF-B8AE2F98E156}" destId="{1B4E65C3-482E-4DF5-8312-721EF0945F2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72760F-5469-4A46-9AE7-EA0C0471753D}">
      <dsp:nvSpPr>
        <dsp:cNvPr id="0" name=""/>
        <dsp:cNvSpPr/>
      </dsp:nvSpPr>
      <dsp:spPr>
        <a:xfrm>
          <a:off x="3459" y="963827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/>
            <a:t>Tipe</a:t>
          </a:r>
          <a:r>
            <a:rPr lang="en-US" sz="3200" b="1" kern="1200" dirty="0" smtClean="0"/>
            <a:t> SPK</a:t>
          </a:r>
          <a:endParaRPr lang="id-ID" sz="3200" b="1" kern="1200" dirty="0"/>
        </a:p>
      </dsp:txBody>
      <dsp:txXfrm>
        <a:off x="37689" y="998057"/>
        <a:ext cx="2268916" cy="1100228"/>
      </dsp:txXfrm>
    </dsp:sp>
    <dsp:sp modelId="{D90B2E41-62A3-4F36-9D9D-254F55CF4F14}">
      <dsp:nvSpPr>
        <dsp:cNvPr id="0" name=""/>
        <dsp:cNvSpPr/>
      </dsp:nvSpPr>
      <dsp:spPr>
        <a:xfrm rot="19308972">
          <a:off x="2213112" y="1145188"/>
          <a:ext cx="1193858" cy="67939"/>
        </a:xfrm>
        <a:custGeom>
          <a:avLst/>
          <a:gdLst/>
          <a:ahLst/>
          <a:cxnLst/>
          <a:rect l="0" t="0" r="0" b="0"/>
          <a:pathLst>
            <a:path>
              <a:moveTo>
                <a:pt x="0" y="33969"/>
              </a:moveTo>
              <a:lnTo>
                <a:pt x="1193858" y="3396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2780195" y="1149312"/>
        <a:ext cx="59692" cy="59692"/>
      </dsp:txXfrm>
    </dsp:sp>
    <dsp:sp modelId="{F185CE43-F067-46BD-987F-AACF4ACAFD06}">
      <dsp:nvSpPr>
        <dsp:cNvPr id="0" name=""/>
        <dsp:cNvSpPr/>
      </dsp:nvSpPr>
      <dsp:spPr>
        <a:xfrm>
          <a:off x="3279247" y="225801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Model-Driven SPK</a:t>
          </a:r>
          <a:endParaRPr lang="id-ID" sz="3200" b="1" kern="1200" dirty="0"/>
        </a:p>
      </dsp:txBody>
      <dsp:txXfrm>
        <a:off x="3313477" y="260031"/>
        <a:ext cx="2268916" cy="1100228"/>
      </dsp:txXfrm>
    </dsp:sp>
    <dsp:sp modelId="{986FE462-A82D-445C-9570-2976DA85FD61}">
      <dsp:nvSpPr>
        <dsp:cNvPr id="0" name=""/>
        <dsp:cNvSpPr/>
      </dsp:nvSpPr>
      <dsp:spPr>
        <a:xfrm rot="2142401">
          <a:off x="2232614" y="1850200"/>
          <a:ext cx="1151395" cy="67939"/>
        </a:xfrm>
        <a:custGeom>
          <a:avLst/>
          <a:gdLst/>
          <a:ahLst/>
          <a:cxnLst/>
          <a:rect l="0" t="0" r="0" b="0"/>
          <a:pathLst>
            <a:path>
              <a:moveTo>
                <a:pt x="0" y="33969"/>
              </a:moveTo>
              <a:lnTo>
                <a:pt x="1151395" y="3396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2779527" y="1855385"/>
        <a:ext cx="57569" cy="57569"/>
      </dsp:txXfrm>
    </dsp:sp>
    <dsp:sp modelId="{EC859034-A6E1-4AB5-BD34-9404DE21EBF2}">
      <dsp:nvSpPr>
        <dsp:cNvPr id="0" name=""/>
        <dsp:cNvSpPr/>
      </dsp:nvSpPr>
      <dsp:spPr>
        <a:xfrm>
          <a:off x="3275787" y="1635823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Data-Driven SPK</a:t>
          </a:r>
          <a:endParaRPr lang="id-ID" sz="3200" b="1" kern="1200" dirty="0"/>
        </a:p>
      </dsp:txBody>
      <dsp:txXfrm>
        <a:off x="3310017" y="1670053"/>
        <a:ext cx="2268916" cy="11002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A1CD9-2896-445F-A797-2D099BCD836A}">
      <dsp:nvSpPr>
        <dsp:cNvPr id="0" name=""/>
        <dsp:cNvSpPr/>
      </dsp:nvSpPr>
      <dsp:spPr>
        <a:xfrm>
          <a:off x="1017020" y="44163"/>
          <a:ext cx="6354660" cy="1233809"/>
        </a:xfrm>
        <a:prstGeom prst="rect">
          <a:avLst/>
        </a:prstGeom>
        <a:solidFill>
          <a:schemeClr val="accent1">
            <a:lumMod val="20000"/>
            <a:lumOff val="8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Merupakan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suatu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sistem</a:t>
          </a:r>
          <a:r>
            <a:rPr lang="en-US" sz="1800" b="1" kern="1200" dirty="0" smtClean="0">
              <a:solidFill>
                <a:schemeClr val="tx1"/>
              </a:solidFill>
            </a:rPr>
            <a:t> yang </a:t>
          </a:r>
          <a:r>
            <a:rPr lang="en-US" sz="1800" b="1" kern="1200" dirty="0" err="1" smtClean="0">
              <a:solidFill>
                <a:schemeClr val="tx1"/>
              </a:solidFill>
            </a:rPr>
            <a:t>berdiri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sendiri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terpisah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dari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sistem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informasi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organisasi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secara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keseluruhan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017020" y="44163"/>
        <a:ext cx="6354660" cy="1233809"/>
      </dsp:txXfrm>
    </dsp:sp>
    <dsp:sp modelId="{8A791F49-1A1C-46F1-82FE-5B71EC759D2B}">
      <dsp:nvSpPr>
        <dsp:cNvPr id="0" name=""/>
        <dsp:cNvSpPr/>
      </dsp:nvSpPr>
      <dsp:spPr>
        <a:xfrm>
          <a:off x="102428" y="116889"/>
          <a:ext cx="553107" cy="82966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1A9654-7652-42A7-879B-7CCA7B1CA496}">
      <dsp:nvSpPr>
        <dsp:cNvPr id="0" name=""/>
        <dsp:cNvSpPr/>
      </dsp:nvSpPr>
      <dsp:spPr>
        <a:xfrm>
          <a:off x="1381199" y="1295518"/>
          <a:ext cx="6115970" cy="1192642"/>
        </a:xfrm>
        <a:prstGeom prst="rect">
          <a:avLst/>
        </a:prstGeom>
        <a:solidFill>
          <a:schemeClr val="accent4">
            <a:lumMod val="20000"/>
            <a:lumOff val="8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SPK  </a:t>
          </a:r>
          <a:r>
            <a:rPr lang="en-US" sz="1800" b="1" kern="1200" dirty="0" err="1" smtClean="0">
              <a:solidFill>
                <a:schemeClr val="tx1"/>
              </a:solidFill>
            </a:rPr>
            <a:t>ini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sering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dikembangkan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langsung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oleh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masing-masing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pengguna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tidak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langsung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dikendalikan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dari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divisi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sistem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informasi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381199" y="1295518"/>
        <a:ext cx="6115970" cy="1192642"/>
      </dsp:txXfrm>
    </dsp:sp>
    <dsp:sp modelId="{22D65E8B-1C38-422A-899A-083CC318C78E}">
      <dsp:nvSpPr>
        <dsp:cNvPr id="0" name=""/>
        <dsp:cNvSpPr/>
      </dsp:nvSpPr>
      <dsp:spPr>
        <a:xfrm>
          <a:off x="59568" y="1439535"/>
          <a:ext cx="553107" cy="82966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6DB99C-55A8-429A-BF72-54C49D015006}">
      <dsp:nvSpPr>
        <dsp:cNvPr id="0" name=""/>
        <dsp:cNvSpPr/>
      </dsp:nvSpPr>
      <dsp:spPr>
        <a:xfrm>
          <a:off x="1138830" y="2548097"/>
          <a:ext cx="6425331" cy="1401291"/>
        </a:xfrm>
        <a:prstGeom prst="rect">
          <a:avLst/>
        </a:prstGeom>
        <a:solidFill>
          <a:schemeClr val="accent6">
            <a:lumMod val="40000"/>
            <a:lumOff val="6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Dikembangkan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berdasarkan</a:t>
          </a:r>
          <a:r>
            <a:rPr lang="en-US" sz="1800" b="1" kern="1200" dirty="0" smtClean="0">
              <a:solidFill>
                <a:schemeClr val="tx1"/>
              </a:solidFill>
            </a:rPr>
            <a:t> model </a:t>
          </a:r>
          <a:r>
            <a:rPr lang="en-US" sz="1800" b="1" kern="1200" dirty="0" err="1" smtClean="0">
              <a:solidFill>
                <a:schemeClr val="tx1"/>
              </a:solidFill>
            </a:rPr>
            <a:t>atau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teori</a:t>
          </a:r>
          <a:r>
            <a:rPr lang="en-US" sz="1800" b="1" kern="1200" dirty="0" smtClean="0">
              <a:solidFill>
                <a:schemeClr val="tx1"/>
              </a:solidFill>
            </a:rPr>
            <a:t> yang </a:t>
          </a:r>
          <a:r>
            <a:rPr lang="en-US" sz="1800" b="1" kern="1200" dirty="0" err="1" smtClean="0">
              <a:solidFill>
                <a:schemeClr val="tx1"/>
              </a:solidFill>
            </a:rPr>
            <a:t>ada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kemudian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dikombinasikan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dengan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tampilan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kern="1200" dirty="0" err="1" smtClean="0">
              <a:solidFill>
                <a:schemeClr val="tx1"/>
              </a:solidFill>
            </a:rPr>
            <a:t>pengguna</a:t>
          </a:r>
          <a:r>
            <a:rPr lang="en-US" sz="1800" b="1" kern="1200" dirty="0" smtClean="0">
              <a:solidFill>
                <a:schemeClr val="tx1"/>
              </a:solidFill>
            </a:rPr>
            <a:t>  yang </a:t>
          </a:r>
          <a:r>
            <a:rPr lang="en-US" sz="1800" b="1" kern="1200" dirty="0" err="1" smtClean="0">
              <a:solidFill>
                <a:schemeClr val="tx1"/>
              </a:solidFill>
            </a:rPr>
            <a:t>membuat</a:t>
          </a:r>
          <a:r>
            <a:rPr lang="en-US" sz="1800" b="1" kern="1200" dirty="0" smtClean="0">
              <a:solidFill>
                <a:schemeClr val="tx1"/>
              </a:solidFill>
            </a:rPr>
            <a:t> model </a:t>
          </a:r>
          <a:r>
            <a:rPr lang="en-US" sz="1800" b="1" kern="1200" dirty="0" err="1" smtClean="0">
              <a:solidFill>
                <a:schemeClr val="tx1"/>
              </a:solidFill>
            </a:rPr>
            <a:t>ini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mudah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untuk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digunakan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138830" y="2548097"/>
        <a:ext cx="6425331" cy="1401291"/>
      </dsp:txXfrm>
    </dsp:sp>
    <dsp:sp modelId="{D8359F0C-22F9-484E-8110-9E3C8577A341}">
      <dsp:nvSpPr>
        <dsp:cNvPr id="0" name=""/>
        <dsp:cNvSpPr/>
      </dsp:nvSpPr>
      <dsp:spPr>
        <a:xfrm>
          <a:off x="94967" y="2735684"/>
          <a:ext cx="553107" cy="82966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A1CD9-2896-445F-A797-2D099BCD836A}">
      <dsp:nvSpPr>
        <dsp:cNvPr id="0" name=""/>
        <dsp:cNvSpPr/>
      </dsp:nvSpPr>
      <dsp:spPr>
        <a:xfrm>
          <a:off x="476681" y="2"/>
          <a:ext cx="6642509" cy="1029777"/>
        </a:xfrm>
        <a:prstGeom prst="rect">
          <a:avLst/>
        </a:prstGeom>
        <a:solidFill>
          <a:schemeClr val="accent1">
            <a:lumMod val="20000"/>
            <a:lumOff val="8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503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Menganalisis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sejumlah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besar</a:t>
          </a:r>
          <a:r>
            <a:rPr lang="en-US" sz="1800" b="1" kern="1200" dirty="0" smtClean="0">
              <a:solidFill>
                <a:schemeClr val="tx1"/>
              </a:solidFill>
            </a:rPr>
            <a:t> data yang </a:t>
          </a:r>
          <a:r>
            <a:rPr lang="en-US" sz="1800" b="1" kern="1200" dirty="0" err="1" smtClean="0">
              <a:solidFill>
                <a:schemeClr val="tx1"/>
              </a:solidFill>
            </a:rPr>
            <a:t>ada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atau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tergabung</a:t>
          </a:r>
          <a:r>
            <a:rPr lang="en-US" sz="1800" b="1" kern="1200" dirty="0" smtClean="0">
              <a:solidFill>
                <a:schemeClr val="tx1"/>
              </a:solidFill>
            </a:rPr>
            <a:t> di </a:t>
          </a:r>
          <a:r>
            <a:rPr lang="en-US" sz="1800" b="1" kern="1200" dirty="0" err="1" smtClean="0">
              <a:solidFill>
                <a:schemeClr val="tx1"/>
              </a:solidFill>
            </a:rPr>
            <a:t>dalam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sistem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informasi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organisasi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476681" y="2"/>
        <a:ext cx="6642509" cy="1029777"/>
      </dsp:txXfrm>
    </dsp:sp>
    <dsp:sp modelId="{8A791F49-1A1C-46F1-82FE-5B71EC759D2B}">
      <dsp:nvSpPr>
        <dsp:cNvPr id="0" name=""/>
        <dsp:cNvSpPr/>
      </dsp:nvSpPr>
      <dsp:spPr>
        <a:xfrm>
          <a:off x="0" y="92787"/>
          <a:ext cx="720844" cy="1081266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1A9654-7652-42A7-879B-7CCA7B1CA496}">
      <dsp:nvSpPr>
        <dsp:cNvPr id="0" name=""/>
        <dsp:cNvSpPr/>
      </dsp:nvSpPr>
      <dsp:spPr>
        <a:xfrm>
          <a:off x="828339" y="1224133"/>
          <a:ext cx="6345076" cy="985239"/>
        </a:xfrm>
        <a:prstGeom prst="rect">
          <a:avLst/>
        </a:prstGeom>
        <a:solidFill>
          <a:schemeClr val="accent4">
            <a:lumMod val="20000"/>
            <a:lumOff val="8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503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Membantu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untuk</a:t>
          </a:r>
          <a:r>
            <a:rPr lang="en-US" sz="1800" b="1" kern="1200" dirty="0" smtClean="0">
              <a:solidFill>
                <a:schemeClr val="tx1"/>
              </a:solidFill>
            </a:rPr>
            <a:t> proses </a:t>
          </a:r>
          <a:r>
            <a:rPr lang="en-US" sz="1800" b="1" kern="1200" dirty="0" err="1" smtClean="0">
              <a:solidFill>
                <a:schemeClr val="tx1"/>
              </a:solidFill>
            </a:rPr>
            <a:t>pengambilan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keputusan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dengan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memungkinkan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mendapatkan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informasi</a:t>
          </a:r>
          <a:r>
            <a:rPr lang="en-US" sz="1800" b="1" kern="1200" dirty="0" smtClean="0">
              <a:solidFill>
                <a:schemeClr val="tx1"/>
              </a:solidFill>
            </a:rPr>
            <a:t> yang </a:t>
          </a:r>
          <a:r>
            <a:rPr lang="en-US" sz="1800" b="1" kern="1200" dirty="0" err="1" smtClean="0">
              <a:solidFill>
                <a:schemeClr val="tx1"/>
              </a:solidFill>
            </a:rPr>
            <a:t>bermanfaat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dari</a:t>
          </a:r>
          <a:r>
            <a:rPr lang="en-US" sz="1800" b="1" kern="1200" dirty="0" smtClean="0">
              <a:solidFill>
                <a:schemeClr val="tx1"/>
              </a:solidFill>
            </a:rPr>
            <a:t> data yang </a:t>
          </a:r>
          <a:r>
            <a:rPr lang="en-US" sz="1800" b="1" kern="1200" dirty="0" err="1" smtClean="0">
              <a:solidFill>
                <a:schemeClr val="tx1"/>
              </a:solidFill>
            </a:rPr>
            <a:t>tersimpan</a:t>
          </a:r>
          <a:r>
            <a:rPr lang="en-US" sz="1800" b="1" kern="1200" dirty="0" smtClean="0">
              <a:solidFill>
                <a:schemeClr val="tx1"/>
              </a:solidFill>
            </a:rPr>
            <a:t> di </a:t>
          </a:r>
          <a:r>
            <a:rPr lang="en-US" sz="1800" b="1" kern="1200" dirty="0" err="1" smtClean="0">
              <a:solidFill>
                <a:schemeClr val="tx1"/>
              </a:solidFill>
            </a:rPr>
            <a:t>dalam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i="1" kern="1200" dirty="0" smtClean="0">
              <a:solidFill>
                <a:schemeClr val="tx1"/>
              </a:solidFill>
            </a:rPr>
            <a:t>database </a:t>
          </a:r>
          <a:r>
            <a:rPr lang="en-US" sz="1800" b="1" kern="1200" dirty="0" smtClean="0">
              <a:solidFill>
                <a:schemeClr val="tx1"/>
              </a:solidFill>
            </a:rPr>
            <a:t>yang </a:t>
          </a:r>
          <a:r>
            <a:rPr lang="en-US" sz="1800" b="1" kern="1200" dirty="0" err="1" smtClean="0">
              <a:solidFill>
                <a:schemeClr val="tx1"/>
              </a:solidFill>
            </a:rPr>
            <a:t>besar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828339" y="1224133"/>
        <a:ext cx="6345076" cy="985239"/>
      </dsp:txXfrm>
    </dsp:sp>
    <dsp:sp modelId="{22D65E8B-1C38-422A-899A-083CC318C78E}">
      <dsp:nvSpPr>
        <dsp:cNvPr id="0" name=""/>
        <dsp:cNvSpPr/>
      </dsp:nvSpPr>
      <dsp:spPr>
        <a:xfrm>
          <a:off x="0" y="1580514"/>
          <a:ext cx="720844" cy="1081266"/>
        </a:xfrm>
        <a:prstGeom prst="rect">
          <a:avLst/>
        </a:prstGeom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6DB99C-55A8-429A-BF72-54C49D015006}">
      <dsp:nvSpPr>
        <dsp:cNvPr id="0" name=""/>
        <dsp:cNvSpPr/>
      </dsp:nvSpPr>
      <dsp:spPr>
        <a:xfrm>
          <a:off x="822785" y="2675861"/>
          <a:ext cx="6345076" cy="1029777"/>
        </a:xfrm>
        <a:prstGeom prst="rect">
          <a:avLst/>
        </a:prstGeom>
        <a:solidFill>
          <a:schemeClr val="accent6">
            <a:lumMod val="40000"/>
            <a:lumOff val="60000"/>
            <a:alpha val="4000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503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Memungkinkan</a:t>
          </a:r>
          <a:r>
            <a:rPr lang="id-ID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smtClean="0">
              <a:solidFill>
                <a:schemeClr val="tx1"/>
              </a:solidFill>
            </a:rPr>
            <a:t>para </a:t>
          </a:r>
          <a:r>
            <a:rPr lang="en-US" sz="1800" b="1" kern="1200" dirty="0" err="1" smtClean="0">
              <a:solidFill>
                <a:schemeClr val="tx1"/>
              </a:solidFill>
            </a:rPr>
            <a:t>pelanggannya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memperoleh</a:t>
          </a:r>
          <a:r>
            <a:rPr lang="en-US" sz="1800" b="1" kern="1200" dirty="0" smtClean="0">
              <a:solidFill>
                <a:schemeClr val="tx1"/>
              </a:solidFill>
            </a:rPr>
            <a:t> data </a:t>
          </a:r>
          <a:r>
            <a:rPr lang="en-US" sz="1800" b="1" kern="1200" dirty="0" err="1" smtClean="0">
              <a:solidFill>
                <a:schemeClr val="tx1"/>
              </a:solidFill>
            </a:rPr>
            <a:t>dari</a:t>
          </a:r>
          <a:r>
            <a:rPr lang="en-US" sz="1800" b="1" kern="1200" dirty="0" smtClean="0">
              <a:solidFill>
                <a:schemeClr val="tx1"/>
              </a:solidFill>
            </a:rPr>
            <a:t>  </a:t>
          </a:r>
          <a:r>
            <a:rPr lang="en-US" sz="1800" b="1" i="1" kern="1200" dirty="0" smtClean="0">
              <a:solidFill>
                <a:schemeClr val="tx1"/>
              </a:solidFill>
            </a:rPr>
            <a:t>website</a:t>
          </a:r>
          <a:r>
            <a:rPr lang="en-US" sz="1800" b="1" kern="1200" dirty="0" smtClean="0">
              <a:solidFill>
                <a:schemeClr val="tx1"/>
              </a:solidFill>
            </a:rPr>
            <a:t>-</a:t>
          </a:r>
          <a:r>
            <a:rPr lang="en-US" sz="1800" b="1" kern="1200" dirty="0" err="1" smtClean="0">
              <a:solidFill>
                <a:schemeClr val="tx1"/>
              </a:solidFill>
            </a:rPr>
            <a:t>nya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atau</a:t>
          </a:r>
          <a:r>
            <a:rPr lang="en-US" sz="1800" b="1" kern="1200" dirty="0" smtClean="0">
              <a:solidFill>
                <a:schemeClr val="tx1"/>
              </a:solidFill>
            </a:rPr>
            <a:t> data </a:t>
          </a:r>
          <a:r>
            <a:rPr lang="en-US" sz="1800" b="1" kern="1200" dirty="0" err="1" smtClean="0">
              <a:solidFill>
                <a:schemeClr val="tx1"/>
              </a:solidFill>
            </a:rPr>
            <a:t>dari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sistem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informasi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err="1" smtClean="0">
              <a:solidFill>
                <a:schemeClr val="tx1"/>
              </a:solidFill>
            </a:rPr>
            <a:t>organisasi</a:t>
          </a:r>
          <a:r>
            <a:rPr lang="en-US" sz="1800" b="1" kern="1200" dirty="0" smtClean="0">
              <a:solidFill>
                <a:schemeClr val="tx1"/>
              </a:solidFill>
            </a:rPr>
            <a:t> yang </a:t>
          </a:r>
          <a:r>
            <a:rPr lang="en-US" sz="1800" b="1" kern="1200" dirty="0" err="1" smtClean="0">
              <a:solidFill>
                <a:schemeClr val="tx1"/>
              </a:solidFill>
            </a:rPr>
            <a:t>ada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822785" y="2675861"/>
        <a:ext cx="6345076" cy="1029777"/>
      </dsp:txXfrm>
    </dsp:sp>
    <dsp:sp modelId="{D8359F0C-22F9-484E-8110-9E3C8577A341}">
      <dsp:nvSpPr>
        <dsp:cNvPr id="0" name=""/>
        <dsp:cNvSpPr/>
      </dsp:nvSpPr>
      <dsp:spPr>
        <a:xfrm>
          <a:off x="0" y="2696334"/>
          <a:ext cx="720844" cy="1081266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E6183-8697-4CB0-87A1-CEA5E09A1836}">
      <dsp:nvSpPr>
        <dsp:cNvPr id="0" name=""/>
        <dsp:cNvSpPr/>
      </dsp:nvSpPr>
      <dsp:spPr>
        <a:xfrm>
          <a:off x="2552" y="644602"/>
          <a:ext cx="1534540" cy="471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Industri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Asuransi</a:t>
          </a:r>
          <a:endParaRPr lang="id-ID" sz="1300" b="1" kern="1200" dirty="0"/>
        </a:p>
      </dsp:txBody>
      <dsp:txXfrm>
        <a:off x="2552" y="644602"/>
        <a:ext cx="1534540" cy="471662"/>
      </dsp:txXfrm>
    </dsp:sp>
    <dsp:sp modelId="{283AC06D-FBA7-4023-BAB2-AE248295977D}">
      <dsp:nvSpPr>
        <dsp:cNvPr id="0" name=""/>
        <dsp:cNvSpPr/>
      </dsp:nvSpPr>
      <dsp:spPr>
        <a:xfrm>
          <a:off x="2552" y="1116265"/>
          <a:ext cx="1534540" cy="1641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err="1" smtClean="0"/>
            <a:t>Menentukan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pola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penutupan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asuransi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dan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deteksi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kemungkinan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kecurangan</a:t>
          </a:r>
          <a:r>
            <a:rPr lang="en-US" sz="1300" b="1" kern="1200" dirty="0" smtClean="0"/>
            <a:t> (</a:t>
          </a:r>
          <a:r>
            <a:rPr lang="en-US" sz="1300" b="1" i="1" kern="1200" dirty="0" smtClean="0"/>
            <a:t>fraud</a:t>
          </a:r>
          <a:r>
            <a:rPr lang="en-US" sz="1300" b="1" kern="1200" dirty="0" smtClean="0"/>
            <a:t>).</a:t>
          </a:r>
          <a:endParaRPr lang="id-ID" sz="1300" b="1" kern="1200" dirty="0"/>
        </a:p>
      </dsp:txBody>
      <dsp:txXfrm>
        <a:off x="2552" y="1116265"/>
        <a:ext cx="1534540" cy="1641509"/>
      </dsp:txXfrm>
    </dsp:sp>
    <dsp:sp modelId="{E866F313-9A38-491F-8F61-32F8D533BBB3}">
      <dsp:nvSpPr>
        <dsp:cNvPr id="0" name=""/>
        <dsp:cNvSpPr/>
      </dsp:nvSpPr>
      <dsp:spPr>
        <a:xfrm>
          <a:off x="1751928" y="644602"/>
          <a:ext cx="1534540" cy="471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Industri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Perbankan</a:t>
          </a:r>
          <a:endParaRPr lang="id-ID" sz="1300" b="1" kern="1200" dirty="0"/>
        </a:p>
      </dsp:txBody>
      <dsp:txXfrm>
        <a:off x="1751928" y="644602"/>
        <a:ext cx="1534540" cy="471662"/>
      </dsp:txXfrm>
    </dsp:sp>
    <dsp:sp modelId="{94055464-99AF-447F-88BE-7BE21C549752}">
      <dsp:nvSpPr>
        <dsp:cNvPr id="0" name=""/>
        <dsp:cNvSpPr/>
      </dsp:nvSpPr>
      <dsp:spPr>
        <a:xfrm>
          <a:off x="1751928" y="1116265"/>
          <a:ext cx="1534540" cy="1641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err="1" smtClean="0"/>
            <a:t>Memperbarui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profil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atau</a:t>
          </a:r>
          <a:r>
            <a:rPr lang="en-US" sz="1300" b="1" kern="1200" dirty="0" smtClean="0"/>
            <a:t> data </a:t>
          </a:r>
          <a:r>
            <a:rPr lang="en-US" sz="1300" b="1" kern="1200" dirty="0" err="1" smtClean="0"/>
            <a:t>nasabah</a:t>
          </a:r>
          <a:endParaRPr lang="id-ID" sz="1300" b="1" kern="1200" dirty="0"/>
        </a:p>
      </dsp:txBody>
      <dsp:txXfrm>
        <a:off x="1751928" y="1116265"/>
        <a:ext cx="1534540" cy="1641509"/>
      </dsp:txXfrm>
    </dsp:sp>
    <dsp:sp modelId="{4358E58B-BF16-4088-87A9-275F17BAA3C1}">
      <dsp:nvSpPr>
        <dsp:cNvPr id="0" name=""/>
        <dsp:cNvSpPr/>
      </dsp:nvSpPr>
      <dsp:spPr>
        <a:xfrm>
          <a:off x="3501305" y="644602"/>
          <a:ext cx="1534540" cy="471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Perusahaan </a:t>
          </a:r>
          <a:r>
            <a:rPr lang="en-US" sz="1300" b="1" kern="1200" dirty="0" err="1" smtClean="0"/>
            <a:t>Manufaktur</a:t>
          </a:r>
          <a:endParaRPr lang="id-ID" sz="1300" b="1" kern="1200" dirty="0"/>
        </a:p>
      </dsp:txBody>
      <dsp:txXfrm>
        <a:off x="3501305" y="644602"/>
        <a:ext cx="1534540" cy="471662"/>
      </dsp:txXfrm>
    </dsp:sp>
    <dsp:sp modelId="{617177EC-7E2F-4B1A-AE33-27B156427A9B}">
      <dsp:nvSpPr>
        <dsp:cNvPr id="0" name=""/>
        <dsp:cNvSpPr/>
      </dsp:nvSpPr>
      <dsp:spPr>
        <a:xfrm>
          <a:off x="3501305" y="1116265"/>
          <a:ext cx="1534540" cy="1641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err="1" smtClean="0"/>
            <a:t>Menentukan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kebutuhan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persediaan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bahan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baku</a:t>
          </a:r>
          <a:r>
            <a:rPr lang="en-US" sz="1300" b="1" kern="1200" dirty="0" smtClean="0"/>
            <a:t> yang paling optimal </a:t>
          </a:r>
          <a:r>
            <a:rPr lang="en-US" sz="1300" b="1" kern="1200" dirty="0" err="1" smtClean="0"/>
            <a:t>dan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efisien</a:t>
          </a:r>
          <a:endParaRPr lang="id-ID" sz="1300" b="1" kern="1200" dirty="0"/>
        </a:p>
      </dsp:txBody>
      <dsp:txXfrm>
        <a:off x="3501305" y="1116265"/>
        <a:ext cx="1534540" cy="1641509"/>
      </dsp:txXfrm>
    </dsp:sp>
    <dsp:sp modelId="{00B8F268-3554-419F-8036-4A3CFF9E9268}">
      <dsp:nvSpPr>
        <dsp:cNvPr id="0" name=""/>
        <dsp:cNvSpPr/>
      </dsp:nvSpPr>
      <dsp:spPr>
        <a:xfrm>
          <a:off x="5250682" y="644602"/>
          <a:ext cx="1534540" cy="471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Usaha Retail</a:t>
          </a:r>
          <a:endParaRPr lang="id-ID" sz="1300" b="1" kern="1200" dirty="0"/>
        </a:p>
      </dsp:txBody>
      <dsp:txXfrm>
        <a:off x="5250682" y="644602"/>
        <a:ext cx="1534540" cy="471662"/>
      </dsp:txXfrm>
    </dsp:sp>
    <dsp:sp modelId="{1B4E65C3-482E-4DF5-8312-721EF0945F20}">
      <dsp:nvSpPr>
        <dsp:cNvPr id="0" name=""/>
        <dsp:cNvSpPr/>
      </dsp:nvSpPr>
      <dsp:spPr>
        <a:xfrm>
          <a:off x="5250682" y="1116265"/>
          <a:ext cx="1534540" cy="1641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err="1" smtClean="0"/>
            <a:t>Meningkatkan</a:t>
          </a:r>
          <a:r>
            <a:rPr lang="en-US" sz="1300" b="1" kern="1200" dirty="0" smtClean="0"/>
            <a:t> target </a:t>
          </a:r>
          <a:r>
            <a:rPr lang="en-US" sz="1300" b="1" kern="1200" dirty="0" err="1" smtClean="0"/>
            <a:t>pelanggan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melalui</a:t>
          </a:r>
          <a:r>
            <a:rPr lang="en-US" sz="1300" b="1" kern="1200" dirty="0" smtClean="0"/>
            <a:t> </a:t>
          </a:r>
          <a:r>
            <a:rPr lang="en-US" sz="1300" b="1" i="1" kern="1200" dirty="0" smtClean="0"/>
            <a:t>direct mail marketing</a:t>
          </a:r>
          <a:endParaRPr lang="id-ID" sz="1300" b="1" kern="1200" dirty="0"/>
        </a:p>
      </dsp:txBody>
      <dsp:txXfrm>
        <a:off x="5250682" y="1116265"/>
        <a:ext cx="1534540" cy="1641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ACF70-814C-40AE-B511-E6F7FF391EA9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2C98BA-2BE4-4A4C-8BEE-A91A906A1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86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4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001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5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73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6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78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6750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55650"/>
            <a:ext cx="4975225" cy="37306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580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55650"/>
            <a:ext cx="4975225" cy="37306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561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357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377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893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5171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980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7816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5990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2536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1530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3422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4405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9587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2024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2523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5439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96698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11441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911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E269AB54-8C43-4FFB-81FB-971A5F7C5CAE}" type="datetimeFigureOut">
              <a:rPr lang="id-ID" smtClean="0"/>
              <a:pPr/>
              <a:t>13/09/2018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252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slide" Target="slide37.xml"/><Relationship Id="rId7" Type="http://schemas.openxmlformats.org/officeDocument/2006/relationships/slide" Target="slide32.xml"/><Relationship Id="rId12" Type="http://schemas.openxmlformats.org/officeDocument/2006/relationships/slide" Target="slide10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11" Type="http://schemas.openxmlformats.org/officeDocument/2006/relationships/slide" Target="slide55.xml"/><Relationship Id="rId5" Type="http://schemas.openxmlformats.org/officeDocument/2006/relationships/slide" Target="slide12.xml"/><Relationship Id="rId10" Type="http://schemas.openxmlformats.org/officeDocument/2006/relationships/slide" Target="slide54.xml"/><Relationship Id="rId4" Type="http://schemas.openxmlformats.org/officeDocument/2006/relationships/slide" Target="slide38.xml"/><Relationship Id="rId9" Type="http://schemas.openxmlformats.org/officeDocument/2006/relationships/slide" Target="slide5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d-ID" dirty="0"/>
              <a:t>ARSITEKTUR </a:t>
            </a:r>
            <a:br>
              <a:rPr lang="id-ID" dirty="0"/>
            </a:br>
            <a:r>
              <a:rPr lang="id-ID" dirty="0"/>
              <a:t>SISTEM PENDUKUNG KEPUTUSAN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SESI </a:t>
            </a:r>
            <a:r>
              <a:rPr lang="en-US" dirty="0"/>
              <a:t>2</a:t>
            </a:r>
            <a:r>
              <a:rPr lang="en-US" dirty="0" smtClean="0"/>
              <a:t>- </a:t>
            </a:r>
            <a:r>
              <a:rPr lang="en-US" dirty="0"/>
              <a:t>SPK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338699" y="836712"/>
            <a:ext cx="6652277" cy="768405"/>
          </a:xfrm>
        </p:spPr>
        <p:txBody>
          <a:bodyPr>
            <a:noAutofit/>
          </a:bodyPr>
          <a:lstStyle/>
          <a:p>
            <a:r>
              <a:rPr lang="id-ID" b="1" dirty="0" smtClean="0"/>
              <a:t>Definisi Sistem Pendukung Keputusan</a:t>
            </a:r>
            <a:endParaRPr lang="id-ID" b="1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11560" y="2348880"/>
            <a:ext cx="7920880" cy="4248472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id-ID" dirty="0"/>
              <a:t>Sistem pendukung keputusan adalah suatu s</a:t>
            </a:r>
            <a:r>
              <a:rPr lang="en-US" dirty="0" err="1"/>
              <a:t>i</a:t>
            </a:r>
            <a:r>
              <a:rPr lang="id-ID" dirty="0"/>
              <a:t>stem yang berbasis </a:t>
            </a:r>
            <a:r>
              <a:rPr lang="en-US" dirty="0"/>
              <a:t>k</a:t>
            </a:r>
            <a:r>
              <a:rPr lang="id-ID" dirty="0"/>
              <a:t>omputer yang mengkombinasikan data dan model dengan tujuan membantu para pengambil keputusan untuk memecahkan dan menyelesaikan masalah – masalah yang semi terstruktur maupun yang tidak terstruktur melalui cara simulasi yang interaktif</a:t>
            </a:r>
            <a:r>
              <a:rPr lang="id-ID" dirty="0"/>
              <a:t>.</a:t>
            </a:r>
          </a:p>
          <a:p>
            <a:pPr algn="just">
              <a:lnSpc>
                <a:spcPct val="160000"/>
              </a:lnSpc>
            </a:pPr>
            <a:r>
              <a:rPr lang="id-ID" noProof="1"/>
              <a:t>Istilah SPK diciptakan pada tahun 1971 oleh G. Anthony Gorry dan Michael S. Scott Morton untuk mengarahkan aplikasi komputer pada pengambilan keputusan </a:t>
            </a:r>
            <a:r>
              <a:rPr lang="id-ID" noProof="1"/>
              <a:t>manajemen</a:t>
            </a:r>
            <a:endParaRPr lang="id-ID" noProof="1"/>
          </a:p>
        </p:txBody>
      </p:sp>
    </p:spTree>
    <p:extLst>
      <p:ext uri="{BB962C8B-B14F-4D97-AF65-F5344CB8AC3E}">
        <p14:creationId xmlns:p14="http://schemas.microsoft.com/office/powerpoint/2010/main" val="2234268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422098" y="908720"/>
            <a:ext cx="6434347" cy="726142"/>
          </a:xfrm>
          <a:noFill/>
        </p:spPr>
        <p:txBody>
          <a:bodyPr>
            <a:noAutofit/>
          </a:bodyPr>
          <a:lstStyle/>
          <a:p>
            <a:pPr algn="l"/>
            <a:r>
              <a:rPr lang="id-ID" b="1" dirty="0" smtClean="0">
                <a:ea typeface="Arial Unicode MS" panose="020B0604020202020204" pitchFamily="34" charset="-128"/>
                <a:cs typeface="Arial" panose="020B0604020202020204" pitchFamily="34" charset="0"/>
              </a:rPr>
              <a:t>Konsep </a:t>
            </a:r>
            <a:r>
              <a:rPr lang="id-ID" b="1" dirty="0">
                <a:ea typeface="Arial Unicode MS" panose="020B0604020202020204" pitchFamily="34" charset="-128"/>
                <a:cs typeface="Arial" panose="020B0604020202020204" pitchFamily="34" charset="0"/>
              </a:rPr>
              <a:t>Sistem Pendukung </a:t>
            </a:r>
            <a:r>
              <a:rPr lang="id-ID" b="1" dirty="0" smtClean="0">
                <a:ea typeface="Arial Unicode MS" panose="020B0604020202020204" pitchFamily="34" charset="-128"/>
                <a:cs typeface="Arial" panose="020B0604020202020204" pitchFamily="34" charset="0"/>
              </a:rPr>
              <a:t>Keputusan</a:t>
            </a:r>
            <a:endParaRPr lang="en-US" sz="3300" b="1" dirty="0"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899592" y="2348880"/>
            <a:ext cx="6956853" cy="30008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57175" indent="-257175"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+mn-lt"/>
              </a:rPr>
              <a:t>Sistem</a:t>
            </a:r>
            <a:r>
              <a:rPr lang="en-US" dirty="0">
                <a:latin typeface="+mn-lt"/>
              </a:rPr>
              <a:t> yang </a:t>
            </a:r>
            <a:r>
              <a:rPr lang="en-US" dirty="0" err="1">
                <a:latin typeface="+mn-lt"/>
              </a:rPr>
              <a:t>digunakan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untuk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mendukung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membantu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pihak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manajemen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melakukan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pengambilan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keputusan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kondisi</a:t>
            </a:r>
            <a:r>
              <a:rPr lang="en-US" dirty="0">
                <a:latin typeface="+mn-lt"/>
              </a:rPr>
              <a:t> semi </a:t>
            </a:r>
            <a:r>
              <a:rPr lang="en-US" dirty="0" err="1">
                <a:latin typeface="+mn-lt"/>
              </a:rPr>
              <a:t>terstruktur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tidak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terstruktur</a:t>
            </a:r>
            <a:r>
              <a:rPr lang="en-US" dirty="0">
                <a:latin typeface="+mn-lt"/>
              </a:rPr>
              <a:t>. 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+mn-lt"/>
            </a:endParaRPr>
          </a:p>
          <a:p>
            <a:pPr marL="257175" indent="-257175"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dasarnya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konsep</a:t>
            </a:r>
            <a:r>
              <a:rPr lang="en-US" dirty="0">
                <a:latin typeface="+mn-lt"/>
              </a:rPr>
              <a:t> </a:t>
            </a:r>
            <a:r>
              <a:rPr lang="en-US" dirty="0">
                <a:latin typeface="+mn-lt"/>
              </a:rPr>
              <a:t>SPK </a:t>
            </a:r>
            <a:r>
              <a:rPr lang="en-US" dirty="0" err="1">
                <a:latin typeface="+mn-lt"/>
              </a:rPr>
              <a:t>hanyalah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sebatas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kegiatan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membantu</a:t>
            </a:r>
            <a:r>
              <a:rPr lang="en-US" dirty="0">
                <a:latin typeface="+mn-lt"/>
              </a:rPr>
              <a:t> para </a:t>
            </a:r>
            <a:r>
              <a:rPr lang="en-US" dirty="0" err="1">
                <a:latin typeface="+mn-lt"/>
              </a:rPr>
              <a:t>manajer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melakukan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penilaian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serta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menggantikan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posisi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peran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manajer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04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31766906"/>
              </p:ext>
            </p:extLst>
          </p:nvPr>
        </p:nvGraphicFramePr>
        <p:xfrm>
          <a:off x="1475656" y="2708920"/>
          <a:ext cx="561662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>
          <a:xfrm>
            <a:off x="1274054" y="1342284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Sistem Pendukung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Keputusan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(</a:t>
            </a:r>
            <a:r>
              <a:rPr lang="id-ID" sz="2400" b="1" i="1" dirty="0">
                <a:solidFill>
                  <a:prstClr val="white">
                    <a:lumMod val="95000"/>
                  </a:prstClr>
                </a:solidFill>
              </a:rPr>
              <a:t>SPK)</a:t>
            </a:r>
            <a:endParaRPr lang="id-ID" sz="2400" b="1" dirty="0">
              <a:solidFill>
                <a:prstClr val="white">
                  <a:lumMod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14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47664" y="1931444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latinLnBrk="1"/>
            <a:endParaRPr lang="id-ID" sz="135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8321" y="1947714"/>
            <a:ext cx="281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latinLnBrk="1"/>
            <a:r>
              <a:rPr lang="en-US" sz="2400" b="1" dirty="0">
                <a:solidFill>
                  <a:schemeClr val="bg1"/>
                </a:solidFill>
              </a:rPr>
              <a:t>Model-Driven </a:t>
            </a:r>
            <a:r>
              <a:rPr lang="en-US" sz="2400" b="1" dirty="0">
                <a:solidFill>
                  <a:schemeClr val="bg1"/>
                </a:solidFill>
              </a:rPr>
              <a:t>SPK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97033255"/>
              </p:ext>
            </p:extLst>
          </p:nvPr>
        </p:nvGraphicFramePr>
        <p:xfrm>
          <a:off x="899592" y="2493518"/>
          <a:ext cx="7920880" cy="4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/>
          <p:cNvSpPr/>
          <p:nvPr/>
        </p:nvSpPr>
        <p:spPr>
          <a:xfrm>
            <a:off x="1115616" y="908720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Sistem Pendukung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Keputusan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(</a:t>
            </a:r>
            <a:r>
              <a:rPr lang="id-ID" sz="2400" b="1" i="1" dirty="0">
                <a:solidFill>
                  <a:prstClr val="white">
                    <a:lumMod val="95000"/>
                  </a:prstClr>
                </a:solidFill>
              </a:rPr>
              <a:t>SPK)</a:t>
            </a:r>
            <a:endParaRPr lang="id-ID" sz="2400" b="1" dirty="0">
              <a:solidFill>
                <a:prstClr val="white">
                  <a:lumMod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164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Graphic spid="7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3628" y="1160749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Sistem Pendukung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Keputusan </a:t>
            </a:r>
            <a:r>
              <a:rPr lang="id-ID" sz="2400" b="1" dirty="0">
                <a:solidFill>
                  <a:prstClr val="white">
                    <a:lumMod val="95000"/>
                  </a:prstClr>
                </a:solidFill>
              </a:rPr>
              <a:t>(</a:t>
            </a:r>
            <a:r>
              <a:rPr lang="id-ID" sz="2400" b="1" i="1" dirty="0">
                <a:solidFill>
                  <a:prstClr val="white">
                    <a:lumMod val="95000"/>
                  </a:prstClr>
                </a:solidFill>
              </a:rPr>
              <a:t>SPK)</a:t>
            </a:r>
            <a:endParaRPr lang="id-ID" sz="24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987184" y="1816796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latinLnBrk="1"/>
            <a:endParaRPr lang="id-ID" sz="135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8406" y="1856947"/>
            <a:ext cx="2581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latinLnBrk="1"/>
            <a:r>
              <a:rPr lang="en-US" sz="2400" b="1" dirty="0">
                <a:solidFill>
                  <a:prstClr val="white"/>
                </a:solidFill>
              </a:rPr>
              <a:t>Data-Driven </a:t>
            </a:r>
            <a:r>
              <a:rPr lang="en-US" sz="2400" b="1" dirty="0">
                <a:solidFill>
                  <a:prstClr val="white"/>
                </a:solidFill>
              </a:rPr>
              <a:t>SPK</a:t>
            </a:r>
            <a:endParaRPr lang="id-ID" sz="2400" b="1" dirty="0">
              <a:solidFill>
                <a:prstClr val="white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06678555"/>
              </p:ext>
            </p:extLst>
          </p:nvPr>
        </p:nvGraphicFramePr>
        <p:xfrm>
          <a:off x="1143000" y="2636912"/>
          <a:ext cx="7173416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759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Graphic spid="7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Komputer_ketik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426" y="3743115"/>
            <a:ext cx="1071563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4998105" y="2064334"/>
            <a:ext cx="2470547" cy="1343025"/>
          </a:xfrm>
          <a:prstGeom prst="wedgeEllipseCallout">
            <a:avLst>
              <a:gd name="adj1" fmla="val -97442"/>
              <a:gd name="adj2" fmla="val 10533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1500" dirty="0" err="1">
                <a:solidFill>
                  <a:schemeClr val="bg1"/>
                </a:solidFill>
              </a:rPr>
              <a:t>Manfaat</a:t>
            </a:r>
            <a:r>
              <a:rPr lang="en-US" sz="1500" dirty="0">
                <a:solidFill>
                  <a:schemeClr val="bg1"/>
                </a:solidFill>
              </a:rPr>
              <a:t> SPK 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1500" dirty="0" err="1">
                <a:solidFill>
                  <a:schemeClr val="bg1"/>
                </a:solidFill>
              </a:rPr>
              <a:t>Keterbatasan</a:t>
            </a:r>
            <a:r>
              <a:rPr lang="en-US" sz="1500" dirty="0">
                <a:solidFill>
                  <a:schemeClr val="bg1"/>
                </a:solidFill>
              </a:rPr>
              <a:t> SPK ?</a:t>
            </a:r>
          </a:p>
        </p:txBody>
      </p:sp>
    </p:spTree>
    <p:extLst>
      <p:ext uri="{BB962C8B-B14F-4D97-AF65-F5344CB8AC3E}">
        <p14:creationId xmlns:p14="http://schemas.microsoft.com/office/powerpoint/2010/main" val="143861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2636912"/>
            <a:ext cx="605117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dirty="0" err="1">
                <a:cs typeface="Arial" charset="0"/>
              </a:rPr>
              <a:t>Manfaat</a:t>
            </a:r>
            <a:r>
              <a:rPr lang="en-US" sz="2700" b="1" dirty="0">
                <a:cs typeface="Arial" charset="0"/>
              </a:rPr>
              <a:t> </a:t>
            </a:r>
            <a:r>
              <a:rPr lang="en-US" sz="2700" b="1" dirty="0">
                <a:cs typeface="Arial" charset="0"/>
              </a:rPr>
              <a:t>SPK</a:t>
            </a:r>
            <a:r>
              <a:rPr lang="id-ID" sz="2700" b="1" dirty="0">
                <a:cs typeface="Arial" charset="0"/>
              </a:rPr>
              <a:t> :</a:t>
            </a:r>
            <a:endParaRPr lang="en-US" sz="2700" b="1" dirty="0">
              <a:cs typeface="Arial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200" dirty="0">
              <a:cs typeface="Arial" charset="0"/>
            </a:endParaRP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1500" dirty="0">
                <a:cs typeface="Arial" charset="0"/>
              </a:rPr>
              <a:t>SPK </a:t>
            </a:r>
            <a:r>
              <a:rPr lang="en-US" sz="1500" dirty="0" err="1">
                <a:cs typeface="Arial" charset="0"/>
              </a:rPr>
              <a:t>memperluas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kemampuan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pengambil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keputusan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dalam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memproses</a:t>
            </a:r>
            <a:r>
              <a:rPr lang="en-US" sz="1500" dirty="0">
                <a:cs typeface="Arial" charset="0"/>
              </a:rPr>
              <a:t> data / </a:t>
            </a:r>
            <a:r>
              <a:rPr lang="en-US" sz="1500" dirty="0" err="1">
                <a:cs typeface="Arial" charset="0"/>
              </a:rPr>
              <a:t>informasi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bagi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pemakainya</a:t>
            </a:r>
            <a:r>
              <a:rPr lang="en-US" sz="150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1500" dirty="0">
                <a:cs typeface="Arial" charset="0"/>
              </a:rPr>
              <a:t>SPK </a:t>
            </a:r>
            <a:r>
              <a:rPr lang="en-US" sz="1500" dirty="0" err="1">
                <a:cs typeface="Arial" charset="0"/>
              </a:rPr>
              <a:t>membantu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pengambil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keputusan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untuk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menyelesaikan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masalah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terutama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berbagai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masalah</a:t>
            </a:r>
            <a:r>
              <a:rPr lang="en-US" sz="1500" dirty="0">
                <a:cs typeface="Arial" charset="0"/>
              </a:rPr>
              <a:t> yang </a:t>
            </a:r>
            <a:r>
              <a:rPr lang="en-US" sz="1500" dirty="0" err="1">
                <a:cs typeface="Arial" charset="0"/>
              </a:rPr>
              <a:t>sangat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kompleks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dan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tidak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terstruktur</a:t>
            </a:r>
            <a:r>
              <a:rPr lang="en-US" sz="150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1500" dirty="0">
                <a:cs typeface="Arial" charset="0"/>
              </a:rPr>
              <a:t>SPK </a:t>
            </a:r>
            <a:r>
              <a:rPr lang="en-US" sz="1500" dirty="0" err="1">
                <a:cs typeface="Arial" charset="0"/>
              </a:rPr>
              <a:t>dapat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menghasilkan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solusi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dengan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lebih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cepat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serta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hasilnya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dapat</a:t>
            </a:r>
            <a:r>
              <a:rPr lang="en-US" sz="1500" dirty="0">
                <a:cs typeface="Arial" charset="0"/>
              </a:rPr>
              <a:t> </a:t>
            </a:r>
            <a:r>
              <a:rPr lang="en-US" sz="1500" dirty="0" err="1">
                <a:cs typeface="Arial" charset="0"/>
              </a:rPr>
              <a:t>diandalkan</a:t>
            </a:r>
            <a:r>
              <a:rPr lang="en-US" sz="1500" dirty="0">
                <a:cs typeface="Arial" charset="0"/>
              </a:rPr>
              <a:t>.</a:t>
            </a:r>
            <a:endParaRPr lang="en-US" sz="15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69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88752" y="1167864"/>
            <a:ext cx="6118972" cy="497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 err="1">
                <a:solidFill>
                  <a:schemeClr val="bg1"/>
                </a:solidFill>
                <a:cs typeface="Arial" charset="0"/>
              </a:rPr>
              <a:t>Beberapa</a:t>
            </a:r>
            <a:r>
              <a:rPr lang="en-US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cs typeface="Arial" charset="0"/>
              </a:rPr>
              <a:t>Keterbatasan</a:t>
            </a:r>
            <a:r>
              <a:rPr lang="en-US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cs typeface="Arial" charset="0"/>
              </a:rPr>
              <a:t>Sistem</a:t>
            </a:r>
            <a:r>
              <a:rPr lang="en-US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id-ID" b="1" dirty="0">
                <a:solidFill>
                  <a:schemeClr val="bg1"/>
                </a:solidFill>
                <a:cs typeface="Arial" charset="0"/>
              </a:rPr>
              <a:t>Pendukung </a:t>
            </a:r>
            <a:r>
              <a:rPr lang="en-US" b="1" dirty="0" err="1">
                <a:solidFill>
                  <a:schemeClr val="bg1"/>
                </a:solidFill>
                <a:cs typeface="Arial" charset="0"/>
              </a:rPr>
              <a:t>Keputusan</a:t>
            </a:r>
            <a:r>
              <a:rPr lang="en-US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b="1" dirty="0">
                <a:solidFill>
                  <a:schemeClr val="bg1"/>
                </a:solidFill>
                <a:cs typeface="Arial" charset="0"/>
              </a:rPr>
              <a:t>(SPK</a:t>
            </a:r>
            <a:r>
              <a:rPr lang="en-US" b="1" dirty="0">
                <a:cs typeface="Arial" charset="0"/>
              </a:rPr>
              <a:t>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350" dirty="0">
              <a:cs typeface="Arial" charset="0"/>
            </a:endParaRP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1350" dirty="0" err="1">
                <a:cs typeface="Arial" charset="0"/>
              </a:rPr>
              <a:t>Ada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beberapa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kemampuan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manajemen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bakat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manusia</a:t>
            </a:r>
            <a:r>
              <a:rPr lang="en-US" sz="1350" dirty="0">
                <a:cs typeface="Arial" charset="0"/>
              </a:rPr>
              <a:t> yang </a:t>
            </a:r>
            <a:r>
              <a:rPr lang="en-US" sz="1350" dirty="0" err="1">
                <a:cs typeface="Arial" charset="0"/>
              </a:rPr>
              <a:t>tidak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dapat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dimodelkan</a:t>
            </a:r>
            <a:r>
              <a:rPr lang="en-US" sz="1350" dirty="0">
                <a:cs typeface="Arial" charset="0"/>
              </a:rPr>
              <a:t>, </a:t>
            </a:r>
            <a:r>
              <a:rPr lang="en-US" sz="1350" dirty="0" err="1">
                <a:cs typeface="Arial" charset="0"/>
              </a:rPr>
              <a:t>sehingga</a:t>
            </a:r>
            <a:r>
              <a:rPr lang="en-US" sz="1350" dirty="0">
                <a:cs typeface="Arial" charset="0"/>
              </a:rPr>
              <a:t> model yang </a:t>
            </a:r>
            <a:r>
              <a:rPr lang="en-US" sz="1350" dirty="0" err="1">
                <a:cs typeface="Arial" charset="0"/>
              </a:rPr>
              <a:t>ada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dalam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sistem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tidak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semuanya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mencerminkan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persoalan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sebenarnya</a:t>
            </a:r>
            <a:r>
              <a:rPr lang="en-US" sz="135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1350" dirty="0">
                <a:cs typeface="Arial" charset="0"/>
              </a:rPr>
              <a:t>SPK </a:t>
            </a:r>
            <a:r>
              <a:rPr lang="en-US" sz="1350" dirty="0" err="1">
                <a:cs typeface="Arial" charset="0"/>
              </a:rPr>
              <a:t>tidak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memiliki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kemampuan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intuisi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seperti</a:t>
            </a:r>
            <a:r>
              <a:rPr lang="en-US" sz="1350" dirty="0">
                <a:cs typeface="Arial" charset="0"/>
              </a:rPr>
              <a:t> yang </a:t>
            </a:r>
            <a:r>
              <a:rPr lang="en-US" sz="1350" dirty="0" err="1">
                <a:cs typeface="Arial" charset="0"/>
              </a:rPr>
              <a:t>dimiliki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manusia</a:t>
            </a:r>
            <a:r>
              <a:rPr lang="en-US" sz="1350" dirty="0">
                <a:cs typeface="Arial" charset="0"/>
              </a:rPr>
              <a:t>. </a:t>
            </a:r>
            <a:r>
              <a:rPr lang="en-US" sz="1350" dirty="0" err="1">
                <a:cs typeface="Arial" charset="0"/>
              </a:rPr>
              <a:t>Sistem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ini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dirancang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hanyalah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untuk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membantu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pengambil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keputusan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dalam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melaksanakan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tugasnya</a:t>
            </a:r>
            <a:r>
              <a:rPr lang="en-US" sz="135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1350" dirty="0" err="1">
                <a:cs typeface="Arial" charset="0"/>
              </a:rPr>
              <a:t>Proses-proses</a:t>
            </a:r>
            <a:r>
              <a:rPr lang="en-US" sz="1350" dirty="0">
                <a:cs typeface="Arial" charset="0"/>
              </a:rPr>
              <a:t> yang </a:t>
            </a:r>
            <a:r>
              <a:rPr lang="en-US" sz="1350" dirty="0" err="1">
                <a:cs typeface="Arial" charset="0"/>
              </a:rPr>
              <a:t>dapat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dilakukan</a:t>
            </a:r>
            <a:r>
              <a:rPr lang="en-US" sz="1350" dirty="0">
                <a:cs typeface="Arial" charset="0"/>
              </a:rPr>
              <a:t> SPK </a:t>
            </a:r>
            <a:r>
              <a:rPr lang="en-US" sz="1350" dirty="0" err="1">
                <a:cs typeface="Arial" charset="0"/>
              </a:rPr>
              <a:t>biasanya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juga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tergantung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pada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perangkat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lunak</a:t>
            </a:r>
            <a:r>
              <a:rPr lang="en-US" sz="1350" dirty="0">
                <a:cs typeface="Arial" charset="0"/>
              </a:rPr>
              <a:t> yang </a:t>
            </a:r>
            <a:r>
              <a:rPr lang="en-US" sz="1350" dirty="0" err="1">
                <a:cs typeface="Arial" charset="0"/>
              </a:rPr>
              <a:t>digunakan</a:t>
            </a:r>
            <a:r>
              <a:rPr lang="en-US" sz="135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1350" dirty="0" err="1">
                <a:cs typeface="Arial" charset="0"/>
              </a:rPr>
              <a:t>Kemampuan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suatu</a:t>
            </a:r>
            <a:r>
              <a:rPr lang="en-US" sz="1350" dirty="0">
                <a:cs typeface="Arial" charset="0"/>
              </a:rPr>
              <a:t> SPK </a:t>
            </a:r>
            <a:r>
              <a:rPr lang="en-US" sz="1350" dirty="0" err="1">
                <a:cs typeface="Arial" charset="0"/>
              </a:rPr>
              <a:t>terbatas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pada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perbendaharaan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pengetahuan</a:t>
            </a:r>
            <a:r>
              <a:rPr lang="en-US" sz="1350" dirty="0">
                <a:cs typeface="Arial" charset="0"/>
              </a:rPr>
              <a:t> yang </a:t>
            </a:r>
            <a:r>
              <a:rPr lang="en-US" sz="1350" dirty="0" err="1">
                <a:cs typeface="Arial" charset="0"/>
              </a:rPr>
              <a:t>dimilikinya</a:t>
            </a:r>
            <a:r>
              <a:rPr lang="en-US" sz="1350" dirty="0">
                <a:cs typeface="Arial" charset="0"/>
              </a:rPr>
              <a:t> (</a:t>
            </a:r>
            <a:r>
              <a:rPr lang="en-US" sz="1350" dirty="0" err="1">
                <a:cs typeface="Arial" charset="0"/>
              </a:rPr>
              <a:t>pengetahuan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dasar</a:t>
            </a:r>
            <a:r>
              <a:rPr lang="en-US" sz="1350" dirty="0">
                <a:cs typeface="Arial" charset="0"/>
              </a:rPr>
              <a:t> </a:t>
            </a:r>
            <a:r>
              <a:rPr lang="en-US" sz="1350" dirty="0" err="1">
                <a:cs typeface="Arial" charset="0"/>
              </a:rPr>
              <a:t>serta</a:t>
            </a:r>
            <a:r>
              <a:rPr lang="en-US" sz="1350" dirty="0">
                <a:cs typeface="Arial" charset="0"/>
              </a:rPr>
              <a:t> model </a:t>
            </a:r>
            <a:r>
              <a:rPr lang="en-US" sz="1350" dirty="0" err="1">
                <a:cs typeface="Arial" charset="0"/>
              </a:rPr>
              <a:t>dasar</a:t>
            </a:r>
            <a:r>
              <a:rPr lang="en-US" sz="1350" dirty="0">
                <a:cs typeface="Arial" charset="0"/>
              </a:rPr>
              <a:t>).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35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44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 smtClean="0"/>
              <a:t>Sejarah</a:t>
            </a:r>
            <a:r>
              <a:rPr lang="en-US" b="1" dirty="0" smtClean="0"/>
              <a:t> </a:t>
            </a:r>
            <a:r>
              <a:rPr lang="id-ID" b="1" dirty="0" smtClean="0"/>
              <a:t>SPK</a:t>
            </a:r>
            <a:r>
              <a:rPr lang="en-US" b="1" dirty="0" smtClean="0"/>
              <a:t> (1)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243584" y="2356597"/>
            <a:ext cx="6085985" cy="2833217"/>
          </a:xfrm>
        </p:spPr>
        <p:txBody>
          <a:bodyPr>
            <a:normAutofit fontScale="925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Teori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tentang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pengambilan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keputusan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organisasi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dikembangkan</a:t>
            </a:r>
            <a:r>
              <a:rPr lang="en-US" dirty="0">
                <a:solidFill>
                  <a:schemeClr val="tx1"/>
                </a:solidFill>
              </a:rPr>
              <a:t> di Carnegie Institute of Technology (</a:t>
            </a:r>
            <a:r>
              <a:rPr lang="en-US" dirty="0" err="1">
                <a:solidFill>
                  <a:schemeClr val="tx1"/>
                </a:solidFill>
              </a:rPr>
              <a:t>akhir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tahun</a:t>
            </a:r>
            <a:r>
              <a:rPr lang="en-US" dirty="0">
                <a:solidFill>
                  <a:schemeClr val="tx1"/>
                </a:solidFill>
              </a:rPr>
              <a:t> 1950an – </a:t>
            </a:r>
            <a:r>
              <a:rPr lang="en-US" dirty="0" err="1">
                <a:solidFill>
                  <a:schemeClr val="tx1"/>
                </a:solidFill>
              </a:rPr>
              <a:t>awal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tahun</a:t>
            </a:r>
            <a:r>
              <a:rPr lang="en-US" dirty="0">
                <a:solidFill>
                  <a:schemeClr val="tx1"/>
                </a:solidFill>
              </a:rPr>
              <a:t> 1960an).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Implementasi</a:t>
            </a:r>
            <a:r>
              <a:rPr lang="en-US" dirty="0">
                <a:solidFill>
                  <a:schemeClr val="tx1"/>
                </a:solidFill>
              </a:rPr>
              <a:t> SPK </a:t>
            </a:r>
            <a:r>
              <a:rPr lang="en-US" dirty="0" err="1">
                <a:solidFill>
                  <a:schemeClr val="tx1"/>
                </a:solidFill>
              </a:rPr>
              <a:t>tersebut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dalam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bentuk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sistem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komputer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interaktif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dilakukan</a:t>
            </a:r>
            <a:r>
              <a:rPr lang="en-US" dirty="0">
                <a:solidFill>
                  <a:schemeClr val="tx1"/>
                </a:solidFill>
              </a:rPr>
              <a:t> di Massachusetts Institute of Technology (</a:t>
            </a:r>
            <a:r>
              <a:rPr lang="en-US" dirty="0" err="1">
                <a:solidFill>
                  <a:schemeClr val="tx1"/>
                </a:solidFill>
              </a:rPr>
              <a:t>tahun</a:t>
            </a:r>
            <a:r>
              <a:rPr lang="en-US" dirty="0">
                <a:solidFill>
                  <a:schemeClr val="tx1"/>
                </a:solidFill>
              </a:rPr>
              <a:t> 1960an)</a:t>
            </a:r>
          </a:p>
        </p:txBody>
      </p:sp>
    </p:spTree>
    <p:extLst>
      <p:ext uri="{BB962C8B-B14F-4D97-AF65-F5344CB8AC3E}">
        <p14:creationId xmlns:p14="http://schemas.microsoft.com/office/powerpoint/2010/main" val="382004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 smtClean="0"/>
              <a:t>Sejarah</a:t>
            </a:r>
            <a:r>
              <a:rPr lang="en-US" b="1" dirty="0" smtClean="0"/>
              <a:t> </a:t>
            </a:r>
            <a:r>
              <a:rPr lang="id-ID" b="1" dirty="0" smtClean="0"/>
              <a:t>SPK </a:t>
            </a:r>
            <a:r>
              <a:rPr lang="en-US" b="1" dirty="0" smtClean="0"/>
              <a:t>(2)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2485631" y="2386853"/>
            <a:ext cx="5601891" cy="2833217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Konsep</a:t>
            </a:r>
            <a:r>
              <a:rPr lang="en-US" dirty="0">
                <a:solidFill>
                  <a:schemeClr val="tx1"/>
                </a:solidFill>
              </a:rPr>
              <a:t> SPK </a:t>
            </a:r>
            <a:r>
              <a:rPr lang="en-US" dirty="0" err="1">
                <a:solidFill>
                  <a:schemeClr val="tx1"/>
                </a:solidFill>
              </a:rPr>
              <a:t>menjadi</a:t>
            </a:r>
            <a:r>
              <a:rPr lang="en-US" dirty="0">
                <a:solidFill>
                  <a:schemeClr val="tx1"/>
                </a:solidFill>
              </a:rPr>
              <a:t> area </a:t>
            </a:r>
            <a:r>
              <a:rPr lang="en-US" dirty="0" err="1">
                <a:solidFill>
                  <a:schemeClr val="tx1"/>
                </a:solidFill>
              </a:rPr>
              <a:t>riset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pertengahan</a:t>
            </a:r>
            <a:r>
              <a:rPr lang="en-US" dirty="0">
                <a:solidFill>
                  <a:schemeClr val="tx1"/>
                </a:solidFill>
              </a:rPr>
              <a:t> 1970 – 1980an).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Dikembangkan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executive information systems</a:t>
            </a:r>
            <a:r>
              <a:rPr lang="en-US" dirty="0">
                <a:solidFill>
                  <a:schemeClr val="tx1"/>
                </a:solidFill>
              </a:rPr>
              <a:t> (EIS), </a:t>
            </a:r>
            <a:r>
              <a:rPr lang="en-US" i="1" dirty="0">
                <a:solidFill>
                  <a:schemeClr val="tx1"/>
                </a:solidFill>
              </a:rPr>
              <a:t>group decision support systems</a:t>
            </a:r>
            <a:r>
              <a:rPr lang="en-US" dirty="0">
                <a:solidFill>
                  <a:schemeClr val="tx1"/>
                </a:solidFill>
              </a:rPr>
              <a:t> (G</a:t>
            </a:r>
            <a:r>
              <a:rPr lang="id-ID" dirty="0">
                <a:solidFill>
                  <a:schemeClr val="tx1"/>
                </a:solidFill>
              </a:rPr>
              <a:t>DSS</a:t>
            </a:r>
            <a:r>
              <a:rPr lang="en-US" dirty="0">
                <a:solidFill>
                  <a:schemeClr val="tx1"/>
                </a:solidFill>
              </a:rPr>
              <a:t>),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organizational decision support systems</a:t>
            </a:r>
            <a:r>
              <a:rPr lang="en-US" dirty="0">
                <a:solidFill>
                  <a:schemeClr val="tx1"/>
                </a:solidFill>
              </a:rPr>
              <a:t> (O</a:t>
            </a:r>
            <a:r>
              <a:rPr lang="id-ID" dirty="0">
                <a:solidFill>
                  <a:schemeClr val="tx1"/>
                </a:solidFill>
              </a:rPr>
              <a:t>DSS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untuk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single user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berbasis</a:t>
            </a:r>
            <a:r>
              <a:rPr lang="en-US" dirty="0">
                <a:solidFill>
                  <a:schemeClr val="tx1"/>
                </a:solidFill>
              </a:rPr>
              <a:t> model (</a:t>
            </a:r>
            <a:r>
              <a:rPr lang="en-US" dirty="0" err="1">
                <a:solidFill>
                  <a:schemeClr val="tx1"/>
                </a:solidFill>
              </a:rPr>
              <a:t>pertengahan</a:t>
            </a:r>
            <a:r>
              <a:rPr lang="en-US" dirty="0">
                <a:solidFill>
                  <a:schemeClr val="tx1"/>
                </a:solidFill>
              </a:rPr>
              <a:t> 1980)</a:t>
            </a:r>
          </a:p>
        </p:txBody>
      </p:sp>
    </p:spTree>
    <p:extLst>
      <p:ext uri="{BB962C8B-B14F-4D97-AF65-F5344CB8AC3E}">
        <p14:creationId xmlns:p14="http://schemas.microsoft.com/office/powerpoint/2010/main" val="158476067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 smtClean="0"/>
              <a:t>Sejarah</a:t>
            </a:r>
            <a:r>
              <a:rPr lang="en-US" b="1" dirty="0" smtClean="0"/>
              <a:t> </a:t>
            </a:r>
            <a:r>
              <a:rPr lang="id-ID" b="1" dirty="0" smtClean="0"/>
              <a:t>SPK </a:t>
            </a:r>
            <a:r>
              <a:rPr lang="en-US" b="1" dirty="0" smtClean="0"/>
              <a:t>(3)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2520929" y="2286000"/>
            <a:ext cx="5531294" cy="2833217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Dikembangkan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data warehousing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on-line analytical processing</a:t>
            </a:r>
            <a:r>
              <a:rPr lang="en-US" dirty="0">
                <a:solidFill>
                  <a:schemeClr val="tx1"/>
                </a:solidFill>
              </a:rPr>
              <a:t> (OLAP)  (</a:t>
            </a:r>
            <a:r>
              <a:rPr lang="en-US" dirty="0" err="1">
                <a:solidFill>
                  <a:schemeClr val="tx1"/>
                </a:solidFill>
              </a:rPr>
              <a:t>awal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tahun</a:t>
            </a:r>
            <a:r>
              <a:rPr lang="en-US" dirty="0">
                <a:solidFill>
                  <a:schemeClr val="tx1"/>
                </a:solidFill>
              </a:rPr>
              <a:t> 1990).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dirty="0" err="1">
                <a:solidFill>
                  <a:schemeClr val="tx1"/>
                </a:solidFill>
              </a:rPr>
              <a:t>Dikembangkan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aplikasi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analitik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berbasis</a:t>
            </a:r>
            <a:r>
              <a:rPr lang="en-US" dirty="0">
                <a:solidFill>
                  <a:schemeClr val="tx1"/>
                </a:solidFill>
              </a:rPr>
              <a:t> web (</a:t>
            </a:r>
            <a:r>
              <a:rPr lang="en-US" dirty="0" err="1">
                <a:solidFill>
                  <a:schemeClr val="tx1"/>
                </a:solidFill>
              </a:rPr>
              <a:t>awal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tahun</a:t>
            </a:r>
            <a:r>
              <a:rPr lang="en-US" dirty="0">
                <a:solidFill>
                  <a:schemeClr val="tx1"/>
                </a:solidFill>
              </a:rPr>
              <a:t> 2000)</a:t>
            </a:r>
          </a:p>
        </p:txBody>
      </p:sp>
    </p:spTree>
    <p:extLst>
      <p:ext uri="{BB962C8B-B14F-4D97-AF65-F5344CB8AC3E}">
        <p14:creationId xmlns:p14="http://schemas.microsoft.com/office/powerpoint/2010/main" val="31245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1453" y="1284991"/>
            <a:ext cx="6683765" cy="960668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Alasan </a:t>
            </a:r>
            <a:r>
              <a:rPr lang="id-ID" dirty="0"/>
              <a:t>(latar belakang) mengapa </a:t>
            </a:r>
            <a:r>
              <a:rPr lang="id-ID" dirty="0" smtClean="0"/>
              <a:t>perusahaan memerlukan </a:t>
            </a:r>
            <a:r>
              <a:rPr lang="id-ID" dirty="0"/>
              <a:t>SPK: </a:t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base"/>
            <a:r>
              <a:rPr lang="id-ID" dirty="0"/>
              <a:t>Membutuhkan </a:t>
            </a:r>
            <a:r>
              <a:rPr lang="id-ID" dirty="0"/>
              <a:t>informasi yang akurat dan baru secara </a:t>
            </a:r>
            <a:r>
              <a:rPr lang="id-ID" dirty="0"/>
              <a:t>cepat.</a:t>
            </a:r>
          </a:p>
          <a:p>
            <a:pPr fontAlgn="base"/>
            <a:r>
              <a:rPr lang="id-ID" dirty="0"/>
              <a:t>SPK </a:t>
            </a:r>
            <a:r>
              <a:rPr lang="id-ID" dirty="0"/>
              <a:t>sering dianggap sebagai keberhasilan dari suatu organisasi. </a:t>
            </a:r>
            <a:endParaRPr lang="id-ID" dirty="0"/>
          </a:p>
          <a:p>
            <a:pPr fontAlgn="base"/>
            <a:r>
              <a:rPr lang="id-ID" dirty="0"/>
              <a:t>Manajemen </a:t>
            </a:r>
            <a:r>
              <a:rPr lang="id-ID" dirty="0"/>
              <a:t>mengamanatkan perlunya SPK dalam organisasi.    </a:t>
            </a:r>
            <a:endParaRPr lang="id-ID" dirty="0"/>
          </a:p>
          <a:p>
            <a:pPr fontAlgn="base"/>
            <a:r>
              <a:rPr lang="id-ID" dirty="0"/>
              <a:t>Informasi </a:t>
            </a:r>
            <a:r>
              <a:rPr lang="id-ID" dirty="0"/>
              <a:t>yang dibutuhkan tergantung pada waktu (sesuai situasi dan kondisi). </a:t>
            </a:r>
            <a:endParaRPr lang="id-ID" dirty="0"/>
          </a:p>
          <a:p>
            <a:pPr fontAlgn="base"/>
            <a:r>
              <a:rPr lang="en-GB" dirty="0" err="1"/>
              <a:t>Perlunya</a:t>
            </a:r>
            <a:r>
              <a:rPr lang="en-GB" dirty="0"/>
              <a:t> </a:t>
            </a:r>
            <a:r>
              <a:rPr lang="en-GB" dirty="0" err="1"/>
              <a:t>penghematan</a:t>
            </a:r>
            <a:r>
              <a:rPr lang="en-GB" dirty="0"/>
              <a:t> </a:t>
            </a:r>
            <a:r>
              <a:rPr lang="en-GB" dirty="0" err="1"/>
              <a:t>biaya</a:t>
            </a:r>
            <a:r>
              <a:rPr lang="en-GB" dirty="0"/>
              <a:t> </a:t>
            </a:r>
            <a:r>
              <a:rPr lang="en-GB" dirty="0" err="1"/>
              <a:t>operasional</a:t>
            </a:r>
            <a:r>
              <a:rPr lang="en-GB" dirty="0"/>
              <a:t>.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99780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/>
          </p:nvPr>
        </p:nvGraphicFramePr>
        <p:xfrm>
          <a:off x="1639374" y="2134448"/>
          <a:ext cx="6787775" cy="3402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1772614" y="1684299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29897" y="1684299"/>
            <a:ext cx="4676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en-US" sz="2400" b="1" dirty="0" err="1"/>
              <a:t>Tujuan</a:t>
            </a:r>
            <a:r>
              <a:rPr lang="en-US" sz="2400" b="1" dirty="0"/>
              <a:t> </a:t>
            </a:r>
            <a:r>
              <a:rPr lang="en-US" sz="2400" b="1" dirty="0" err="1"/>
              <a:t>Penerapan</a:t>
            </a:r>
            <a:r>
              <a:rPr lang="en-US" sz="2400" b="1" dirty="0"/>
              <a:t> </a:t>
            </a:r>
            <a:r>
              <a:rPr lang="id-ID" sz="2400" b="1" dirty="0"/>
              <a:t>SPK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249501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4341" y="1054253"/>
            <a:ext cx="6683765" cy="407621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Karakteristik</a:t>
            </a:r>
            <a:r>
              <a:rPr lang="en-US" b="1" dirty="0"/>
              <a:t> SP</a:t>
            </a:r>
            <a:r>
              <a:rPr lang="id-ID" b="1" dirty="0"/>
              <a:t>K</a:t>
            </a:r>
            <a:br>
              <a:rPr lang="id-ID" b="1" dirty="0"/>
            </a:br>
            <a:endParaRPr lang="id-ID" b="1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935927" y="3353887"/>
            <a:ext cx="1029891" cy="910828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50000">
                <a:srgbClr val="FFFF99"/>
              </a:gs>
              <a:gs pos="100000">
                <a:schemeClr val="accent2"/>
              </a:gs>
            </a:gsLst>
            <a:lin ang="2700000" scaled="1"/>
          </a:gra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Sistem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Pendukung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Keputusan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(SPK)</a:t>
            </a:r>
            <a:endParaRPr lang="en-US" sz="135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944136" y="1714396"/>
            <a:ext cx="1065609" cy="8632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2" action="ppaction://hlinksldjump"/>
              </a:rPr>
              <a:t>1</a:t>
            </a:r>
            <a:endParaRPr lang="en-US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Masalah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semiterstrukstur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&amp; </a:t>
            </a:r>
          </a:p>
          <a:p>
            <a:pPr algn="ctr"/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tidak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terstruktur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128808" y="1472700"/>
            <a:ext cx="950119" cy="100131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ES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3" action="ppaction://hlinksldjump"/>
              </a:rPr>
              <a:t>2</a:t>
            </a:r>
            <a:endParaRPr lang="es-ES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Memberi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dukungan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untuk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para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manajer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dalam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semua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level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187274" y="1747733"/>
            <a:ext cx="834628" cy="8632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4" action="ppaction://hlinksldjump"/>
              </a:rPr>
              <a:t>3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individu atau kelompok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6106437" y="2497827"/>
            <a:ext cx="1129903" cy="719138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5" action="ppaction://hlinksldjump"/>
              </a:rPr>
              <a:t>4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Keputusan saling mempengaruhi atau dilakukan berurutan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105246" y="3300309"/>
            <a:ext cx="1294210" cy="87511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6" action="ppaction://hlinksldjump"/>
              </a:rPr>
              <a:t>5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semua tahap proses pengambilan keputusan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085005" y="4263524"/>
            <a:ext cx="1304925" cy="70485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7" action="ppaction://hlinksldjump"/>
              </a:rPr>
              <a:t>6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berbagai bentuk pengambilan keputusan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5211087" y="5100534"/>
            <a:ext cx="877490" cy="56078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8" action="ppaction://hlinksldjump"/>
              </a:rPr>
              <a:t>7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Bersifat adaptif dan fleksibel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406224" y="5107677"/>
            <a:ext cx="672703" cy="5584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3" action="ppaction://hlinksldjump"/>
              </a:rPr>
              <a:t>8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Mudah digunakan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2646480" y="5094581"/>
            <a:ext cx="898922" cy="550069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5" action="ppaction://hlinksldjump"/>
              </a:rPr>
              <a:t>10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Dapat dikendalikan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672799" y="5114821"/>
            <a:ext cx="620315" cy="423863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4" action="ppaction://hlinksldjump"/>
              </a:rPr>
              <a:t>9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Efektif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895195" y="4361156"/>
            <a:ext cx="923925" cy="621506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9" action="ppaction://hlinksldjump"/>
              </a:rPr>
              <a:t>11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Mudah dikembangkan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809471" y="3731314"/>
            <a:ext cx="1008460" cy="509588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0" action="ppaction://hlinksldjump"/>
              </a:rPr>
              <a:t>12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Pemodelan &amp; analisis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1821377" y="3112190"/>
            <a:ext cx="1012031" cy="546497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1" action="ppaction://hlinksldjump"/>
              </a:rPr>
              <a:t>13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Kemampuan akses data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1833283" y="2333521"/>
            <a:ext cx="990600" cy="67627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2" action="ppaction://hlinksldjump"/>
              </a:rPr>
              <a:t>14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Standalone, terintegrasi dan berbasis web.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Line 20"/>
          <p:cNvSpPr>
            <a:spLocks noChangeShapeType="1"/>
          </p:cNvSpPr>
          <p:nvPr/>
        </p:nvSpPr>
        <p:spPr bwMode="auto">
          <a:xfrm flipH="1">
            <a:off x="4499093" y="2482349"/>
            <a:ext cx="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0" name="Line 21"/>
          <p:cNvSpPr>
            <a:spLocks noChangeShapeType="1"/>
          </p:cNvSpPr>
          <p:nvPr/>
        </p:nvSpPr>
        <p:spPr bwMode="auto">
          <a:xfrm flipH="1">
            <a:off x="4694355" y="2601412"/>
            <a:ext cx="636984" cy="73223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1" name="Line 22"/>
          <p:cNvSpPr>
            <a:spLocks noChangeShapeType="1"/>
          </p:cNvSpPr>
          <p:nvPr/>
        </p:nvSpPr>
        <p:spPr bwMode="auto">
          <a:xfrm>
            <a:off x="3471583" y="2546643"/>
            <a:ext cx="459581" cy="80843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 flipV="1">
            <a:off x="4877712" y="4269477"/>
            <a:ext cx="673894" cy="79891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3" name="Line 24"/>
          <p:cNvSpPr>
            <a:spLocks noChangeShapeType="1"/>
          </p:cNvSpPr>
          <p:nvPr/>
        </p:nvSpPr>
        <p:spPr bwMode="auto">
          <a:xfrm flipH="1" flipV="1">
            <a:off x="4555052" y="4271858"/>
            <a:ext cx="221456" cy="823913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4" name="Line 25"/>
          <p:cNvSpPr>
            <a:spLocks noChangeShapeType="1"/>
          </p:cNvSpPr>
          <p:nvPr/>
        </p:nvSpPr>
        <p:spPr bwMode="auto">
          <a:xfrm flipV="1">
            <a:off x="3919258" y="4269477"/>
            <a:ext cx="401241" cy="834629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5" name="Line 26"/>
          <p:cNvSpPr>
            <a:spLocks noChangeShapeType="1"/>
          </p:cNvSpPr>
          <p:nvPr/>
        </p:nvSpPr>
        <p:spPr bwMode="auto">
          <a:xfrm flipV="1">
            <a:off x="3131064" y="4268287"/>
            <a:ext cx="931069" cy="802481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6" name="Line 27"/>
          <p:cNvSpPr>
            <a:spLocks noChangeShapeType="1"/>
          </p:cNvSpPr>
          <p:nvPr/>
        </p:nvSpPr>
        <p:spPr bwMode="auto">
          <a:xfrm>
            <a:off x="2845314" y="2816915"/>
            <a:ext cx="1071563" cy="69889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7" name="Line 28"/>
          <p:cNvSpPr>
            <a:spLocks noChangeShapeType="1"/>
          </p:cNvSpPr>
          <p:nvPr/>
        </p:nvSpPr>
        <p:spPr bwMode="auto">
          <a:xfrm>
            <a:off x="2845315" y="3407465"/>
            <a:ext cx="1050131" cy="325041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8" name="Line 29"/>
          <p:cNvSpPr>
            <a:spLocks noChangeShapeType="1"/>
          </p:cNvSpPr>
          <p:nvPr/>
        </p:nvSpPr>
        <p:spPr bwMode="auto">
          <a:xfrm flipV="1">
            <a:off x="2831027" y="3889668"/>
            <a:ext cx="1064419" cy="14049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9" name="Line 30"/>
          <p:cNvSpPr>
            <a:spLocks noChangeShapeType="1"/>
          </p:cNvSpPr>
          <p:nvPr/>
        </p:nvSpPr>
        <p:spPr bwMode="auto">
          <a:xfrm flipV="1">
            <a:off x="2809595" y="4090883"/>
            <a:ext cx="1109663" cy="614363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0" name="Line 31"/>
          <p:cNvSpPr>
            <a:spLocks noChangeShapeType="1"/>
          </p:cNvSpPr>
          <p:nvPr/>
        </p:nvSpPr>
        <p:spPr bwMode="auto">
          <a:xfrm flipH="1">
            <a:off x="4982487" y="2865731"/>
            <a:ext cx="1110853" cy="703659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1" name="Line 32"/>
          <p:cNvSpPr>
            <a:spLocks noChangeShapeType="1"/>
          </p:cNvSpPr>
          <p:nvPr/>
        </p:nvSpPr>
        <p:spPr bwMode="auto">
          <a:xfrm flipH="1" flipV="1">
            <a:off x="4986058" y="3719408"/>
            <a:ext cx="111799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2" name="Line 33"/>
          <p:cNvSpPr>
            <a:spLocks noChangeShapeType="1"/>
          </p:cNvSpPr>
          <p:nvPr/>
        </p:nvSpPr>
        <p:spPr bwMode="auto">
          <a:xfrm flipH="1" flipV="1">
            <a:off x="5002727" y="4006349"/>
            <a:ext cx="1078706" cy="5238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</p:spTree>
    <p:extLst>
      <p:ext uri="{BB962C8B-B14F-4D97-AF65-F5344CB8AC3E}">
        <p14:creationId xmlns:p14="http://schemas.microsoft.com/office/powerpoint/2010/main" val="141414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filecab2"/>
          <p:cNvSpPr>
            <a:spLocks noEditPoints="1" noChangeArrowheads="1"/>
          </p:cNvSpPr>
          <p:nvPr/>
        </p:nvSpPr>
        <p:spPr bwMode="auto">
          <a:xfrm>
            <a:off x="2066925" y="2033589"/>
            <a:ext cx="5153025" cy="316111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9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800" y="0"/>
                </a:moveTo>
                <a:lnTo>
                  <a:pt x="0" y="0"/>
                </a:lnTo>
                <a:lnTo>
                  <a:pt x="0" y="10800"/>
                </a:lnTo>
                <a:lnTo>
                  <a:pt x="0" y="20367"/>
                </a:lnTo>
                <a:lnTo>
                  <a:pt x="5807" y="20367"/>
                </a:lnTo>
                <a:lnTo>
                  <a:pt x="5807" y="20637"/>
                </a:lnTo>
                <a:lnTo>
                  <a:pt x="5970" y="20818"/>
                </a:lnTo>
                <a:lnTo>
                  <a:pt x="6133" y="20968"/>
                </a:lnTo>
                <a:lnTo>
                  <a:pt x="6404" y="21239"/>
                </a:lnTo>
                <a:lnTo>
                  <a:pt x="6567" y="21419"/>
                </a:lnTo>
                <a:lnTo>
                  <a:pt x="7055" y="21510"/>
                </a:lnTo>
                <a:lnTo>
                  <a:pt x="7544" y="21600"/>
                </a:lnTo>
                <a:lnTo>
                  <a:pt x="8141" y="21600"/>
                </a:lnTo>
                <a:lnTo>
                  <a:pt x="10800" y="21600"/>
                </a:lnTo>
                <a:lnTo>
                  <a:pt x="13188" y="21600"/>
                </a:lnTo>
                <a:lnTo>
                  <a:pt x="13948" y="21600"/>
                </a:lnTo>
                <a:lnTo>
                  <a:pt x="14436" y="21510"/>
                </a:lnTo>
                <a:lnTo>
                  <a:pt x="14708" y="21419"/>
                </a:lnTo>
                <a:lnTo>
                  <a:pt x="15033" y="21239"/>
                </a:lnTo>
                <a:lnTo>
                  <a:pt x="15359" y="20968"/>
                </a:lnTo>
                <a:lnTo>
                  <a:pt x="15522" y="20818"/>
                </a:lnTo>
                <a:lnTo>
                  <a:pt x="15684" y="20637"/>
                </a:lnTo>
                <a:lnTo>
                  <a:pt x="15684" y="20367"/>
                </a:lnTo>
                <a:lnTo>
                  <a:pt x="21600" y="20367"/>
                </a:lnTo>
                <a:lnTo>
                  <a:pt x="21600" y="10800"/>
                </a:lnTo>
                <a:lnTo>
                  <a:pt x="21600" y="0"/>
                </a:lnTo>
                <a:lnTo>
                  <a:pt x="10800" y="0"/>
                </a:lnTo>
                <a:close/>
                <a:moveTo>
                  <a:pt x="7055" y="20367"/>
                </a:moveTo>
                <a:lnTo>
                  <a:pt x="7055" y="20547"/>
                </a:lnTo>
                <a:lnTo>
                  <a:pt x="7055" y="20637"/>
                </a:lnTo>
                <a:lnTo>
                  <a:pt x="7218" y="20728"/>
                </a:lnTo>
                <a:lnTo>
                  <a:pt x="7381" y="20818"/>
                </a:lnTo>
                <a:lnTo>
                  <a:pt x="7544" y="20908"/>
                </a:lnTo>
                <a:lnTo>
                  <a:pt x="7707" y="20968"/>
                </a:lnTo>
                <a:lnTo>
                  <a:pt x="7815" y="20968"/>
                </a:lnTo>
                <a:lnTo>
                  <a:pt x="8141" y="20968"/>
                </a:lnTo>
                <a:lnTo>
                  <a:pt x="13188" y="20968"/>
                </a:lnTo>
                <a:lnTo>
                  <a:pt x="13459" y="20968"/>
                </a:lnTo>
                <a:lnTo>
                  <a:pt x="13785" y="20968"/>
                </a:lnTo>
                <a:lnTo>
                  <a:pt x="13948" y="20908"/>
                </a:lnTo>
                <a:lnTo>
                  <a:pt x="14111" y="20818"/>
                </a:lnTo>
                <a:lnTo>
                  <a:pt x="14273" y="20728"/>
                </a:lnTo>
                <a:lnTo>
                  <a:pt x="14273" y="20637"/>
                </a:lnTo>
                <a:lnTo>
                  <a:pt x="14436" y="20547"/>
                </a:lnTo>
                <a:lnTo>
                  <a:pt x="14436" y="20367"/>
                </a:lnTo>
                <a:lnTo>
                  <a:pt x="7055" y="20367"/>
                </a:lnTo>
                <a:close/>
              </a:path>
              <a:path w="21600" h="21600" extrusionOk="0">
                <a:moveTo>
                  <a:pt x="7055" y="20367"/>
                </a:moveTo>
                <a:lnTo>
                  <a:pt x="5807" y="20367"/>
                </a:lnTo>
                <a:lnTo>
                  <a:pt x="21600" y="20367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>
              <a:defRPr/>
            </a:pPr>
            <a:r>
              <a:rPr lang="it-IT" sz="2400" dirty="0">
                <a:solidFill>
                  <a:schemeClr val="bg1"/>
                </a:solidFill>
                <a:cs typeface="Arial" charset="0"/>
              </a:rPr>
              <a:t>Dukungan untuk para pengambil keputusan, dalam situasi semiterstruktur atau terstruktur yang </a:t>
            </a:r>
            <a:r>
              <a:rPr lang="it-IT" sz="2400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dilakukan secara bersama-sama </a:t>
            </a:r>
            <a:r>
              <a:rPr lang="it-IT" sz="2400" dirty="0">
                <a:solidFill>
                  <a:schemeClr val="bg1"/>
                </a:solidFill>
                <a:cs typeface="Arial" charset="0"/>
              </a:rPr>
              <a:t>antara</a:t>
            </a:r>
            <a:r>
              <a:rPr lang="it-IT" sz="2400" dirty="0">
                <a:cs typeface="Arial" charset="0"/>
              </a:rPr>
              <a:t> </a:t>
            </a:r>
            <a:r>
              <a:rPr lang="it-IT" sz="2400" dirty="0">
                <a:solidFill>
                  <a:srgbClr val="00B050"/>
                </a:solidFill>
                <a:cs typeface="Arial" charset="0"/>
              </a:rPr>
              <a:t>keputusan dari pengambil keputusan </a:t>
            </a:r>
            <a:r>
              <a:rPr lang="it-IT" sz="2400" dirty="0">
                <a:solidFill>
                  <a:schemeClr val="bg1"/>
                </a:solidFill>
                <a:cs typeface="Arial" charset="0"/>
              </a:rPr>
              <a:t>dengan</a:t>
            </a:r>
            <a:r>
              <a:rPr lang="it-IT" sz="2400" dirty="0">
                <a:cs typeface="Arial" charset="0"/>
              </a:rPr>
              <a:t> </a:t>
            </a:r>
            <a:r>
              <a:rPr lang="it-IT" sz="2400" dirty="0">
                <a:solidFill>
                  <a:srgbClr val="00B050"/>
                </a:solidFill>
                <a:cs typeface="Arial" charset="0"/>
              </a:rPr>
              <a:t>informasi terkomputerisasi.</a:t>
            </a:r>
            <a:r>
              <a:rPr lang="en-US" sz="2400" dirty="0">
                <a:solidFill>
                  <a:srgbClr val="00B050"/>
                </a:solidFill>
                <a:cs typeface="Arial" charset="0"/>
              </a:rPr>
              <a:t> </a:t>
            </a:r>
          </a:p>
        </p:txBody>
      </p:sp>
      <p:sp>
        <p:nvSpPr>
          <p:cNvPr id="26627" name="Text Box 6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</a:t>
            </a:r>
          </a:p>
        </p:txBody>
      </p:sp>
    </p:spTree>
    <p:extLst>
      <p:ext uri="{BB962C8B-B14F-4D97-AF65-F5344CB8AC3E}">
        <p14:creationId xmlns:p14="http://schemas.microsoft.com/office/powerpoint/2010/main" val="256548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</a:t>
            </a:r>
          </a:p>
        </p:txBody>
      </p:sp>
      <p:grpSp>
        <p:nvGrpSpPr>
          <p:cNvPr id="27651" name="Group 5"/>
          <p:cNvGrpSpPr>
            <a:grpSpLocks/>
          </p:cNvGrpSpPr>
          <p:nvPr/>
        </p:nvGrpSpPr>
        <p:grpSpPr bwMode="auto">
          <a:xfrm>
            <a:off x="4797028" y="1971675"/>
            <a:ext cx="2260997" cy="2958704"/>
            <a:chOff x="1248" y="240"/>
            <a:chExt cx="4176" cy="3600"/>
          </a:xfrm>
        </p:grpSpPr>
        <p:sp>
          <p:nvSpPr>
            <p:cNvPr id="27654" name="Pyr1"/>
            <p:cNvSpPr>
              <a:spLocks noEditPoints="1" noChangeArrowheads="1"/>
            </p:cNvSpPr>
            <p:nvPr/>
          </p:nvSpPr>
          <p:spPr bwMode="auto">
            <a:xfrm>
              <a:off x="2873" y="240"/>
              <a:ext cx="936" cy="798"/>
            </a:xfrm>
            <a:custGeom>
              <a:avLst/>
              <a:gdLst>
                <a:gd name="T0" fmla="*/ 20 w 21600"/>
                <a:gd name="T1" fmla="*/ 0 h 21600"/>
                <a:gd name="T2" fmla="*/ 41 w 21600"/>
                <a:gd name="T3" fmla="*/ 29 h 21600"/>
                <a:gd name="T4" fmla="*/ 0 w 21600"/>
                <a:gd name="T5" fmla="*/ 29 h 21600"/>
                <a:gd name="T6" fmla="*/ 0 60000 65536"/>
                <a:gd name="T7" fmla="*/ 0 60000 65536"/>
                <a:gd name="T8" fmla="*/ 0 60000 65536"/>
                <a:gd name="T9" fmla="*/ 5400 w 21600"/>
                <a:gd name="T10" fmla="*/ 11802 h 21600"/>
                <a:gd name="T11" fmla="*/ 16200 w 21600"/>
                <a:gd name="T12" fmla="*/ 20598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D8EBB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5" name="Pyr2"/>
            <p:cNvSpPr>
              <a:spLocks noEditPoints="1" noChangeArrowheads="1"/>
            </p:cNvSpPr>
            <p:nvPr/>
          </p:nvSpPr>
          <p:spPr bwMode="auto">
            <a:xfrm>
              <a:off x="2331" y="1038"/>
              <a:ext cx="2015" cy="936"/>
            </a:xfrm>
            <a:custGeom>
              <a:avLst/>
              <a:gdLst>
                <a:gd name="T0" fmla="*/ 50 w 21600"/>
                <a:gd name="T1" fmla="*/ 0 h 21600"/>
                <a:gd name="T2" fmla="*/ 138 w 21600"/>
                <a:gd name="T3" fmla="*/ 0 h 21600"/>
                <a:gd name="T4" fmla="*/ 188 w 21600"/>
                <a:gd name="T5" fmla="*/ 41 h 21600"/>
                <a:gd name="T6" fmla="*/ 0 w 21600"/>
                <a:gd name="T7" fmla="*/ 4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5789 w 21600"/>
                <a:gd name="T13" fmla="*/ 508 h 21600"/>
                <a:gd name="T14" fmla="*/ 15811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787" y="0"/>
                  </a:moveTo>
                  <a:lnTo>
                    <a:pt x="15812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5787" y="0"/>
                  </a:lnTo>
                  <a:close/>
                </a:path>
              </a:pathLst>
            </a:custGeom>
            <a:solidFill>
              <a:srgbClr val="CC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6" name="Pyr3"/>
            <p:cNvSpPr>
              <a:spLocks noEditPoints="1" noChangeArrowheads="1"/>
            </p:cNvSpPr>
            <p:nvPr/>
          </p:nvSpPr>
          <p:spPr bwMode="auto">
            <a:xfrm>
              <a:off x="1795" y="1974"/>
              <a:ext cx="3087" cy="935"/>
            </a:xfrm>
            <a:custGeom>
              <a:avLst/>
              <a:gdLst>
                <a:gd name="T0" fmla="*/ 77 w 21600"/>
                <a:gd name="T1" fmla="*/ 0 h 21600"/>
                <a:gd name="T2" fmla="*/ 364 w 21600"/>
                <a:gd name="T3" fmla="*/ 0 h 21600"/>
                <a:gd name="T4" fmla="*/ 441 w 21600"/>
                <a:gd name="T5" fmla="*/ 40 h 21600"/>
                <a:gd name="T6" fmla="*/ 0 w 21600"/>
                <a:gd name="T7" fmla="*/ 4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5290 w 21600"/>
                <a:gd name="T13" fmla="*/ 508 h 21600"/>
                <a:gd name="T14" fmla="*/ 16310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3768" y="0"/>
                  </a:moveTo>
                  <a:lnTo>
                    <a:pt x="17831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3768" y="0"/>
                  </a:lnTo>
                  <a:close/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7" name="Pyr4"/>
            <p:cNvSpPr>
              <a:spLocks noEditPoints="1" noChangeArrowheads="1"/>
            </p:cNvSpPr>
            <p:nvPr/>
          </p:nvSpPr>
          <p:spPr bwMode="auto">
            <a:xfrm>
              <a:off x="1248" y="2904"/>
              <a:ext cx="4176" cy="936"/>
            </a:xfrm>
            <a:custGeom>
              <a:avLst/>
              <a:gdLst>
                <a:gd name="T0" fmla="*/ 104 w 21600"/>
                <a:gd name="T1" fmla="*/ 0 h 21600"/>
                <a:gd name="T2" fmla="*/ 703 w 21600"/>
                <a:gd name="T3" fmla="*/ 0 h 21600"/>
                <a:gd name="T4" fmla="*/ 807 w 21600"/>
                <a:gd name="T5" fmla="*/ 41 h 21600"/>
                <a:gd name="T6" fmla="*/ 0 w 21600"/>
                <a:gd name="T7" fmla="*/ 4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284 w 21600"/>
                <a:gd name="T13" fmla="*/ 508 h 21600"/>
                <a:gd name="T14" fmla="*/ 17312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793" y="0"/>
                  </a:moveTo>
                  <a:lnTo>
                    <a:pt x="18806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793" y="0"/>
                  </a:lnTo>
                  <a:close/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27652" name="Text Box 10"/>
          <p:cNvSpPr txBox="1">
            <a:spLocks noChangeArrowheads="1"/>
          </p:cNvSpPr>
          <p:nvPr/>
        </p:nvSpPr>
        <p:spPr bwMode="auto">
          <a:xfrm>
            <a:off x="2010967" y="2035970"/>
            <a:ext cx="354449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Dukungan untuk </a:t>
            </a:r>
            <a:r>
              <a:rPr lang="it-IT" sz="2400" dirty="0">
                <a:solidFill>
                  <a:srgbClr val="FF0000"/>
                </a:solidFill>
              </a:rPr>
              <a:t>semua level menejerial</a:t>
            </a:r>
            <a:r>
              <a:rPr lang="it-IT" sz="2400" dirty="0"/>
              <a:t>, mulai dari eksekutif tingkat atas sampai kelas manajer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082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</a:t>
            </a:r>
          </a:p>
        </p:txBody>
      </p:sp>
      <p:sp>
        <p:nvSpPr>
          <p:cNvPr id="28675" name="Text Box 8"/>
          <p:cNvSpPr txBox="1">
            <a:spLocks noChangeArrowheads="1"/>
          </p:cNvSpPr>
          <p:nvPr/>
        </p:nvSpPr>
        <p:spPr bwMode="auto">
          <a:xfrm>
            <a:off x="1890714" y="2243138"/>
            <a:ext cx="28039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Dukungan untuk </a:t>
            </a:r>
            <a:r>
              <a:rPr lang="it-IT" sz="2400" dirty="0">
                <a:solidFill>
                  <a:srgbClr val="00B0F0"/>
                </a:solidFill>
              </a:rPr>
              <a:t>semua individu dalam kelompok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</a:p>
        </p:txBody>
      </p:sp>
      <p:grpSp>
        <p:nvGrpSpPr>
          <p:cNvPr id="28676" name="Group 9"/>
          <p:cNvGrpSpPr>
            <a:grpSpLocks/>
          </p:cNvGrpSpPr>
          <p:nvPr/>
        </p:nvGrpSpPr>
        <p:grpSpPr bwMode="auto">
          <a:xfrm>
            <a:off x="4475560" y="2214564"/>
            <a:ext cx="2805113" cy="2494360"/>
            <a:chOff x="1824" y="633"/>
            <a:chExt cx="2834" cy="2849"/>
          </a:xfrm>
        </p:grpSpPr>
        <p:sp>
          <p:nvSpPr>
            <p:cNvPr id="28678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28 w 21600"/>
                <a:gd name="T1" fmla="*/ 78 h 21600"/>
                <a:gd name="T2" fmla="*/ 55 w 21600"/>
                <a:gd name="T3" fmla="*/ 104 h 21600"/>
                <a:gd name="T4" fmla="*/ 35 w 21600"/>
                <a:gd name="T5" fmla="*/ 68 h 21600"/>
                <a:gd name="T6" fmla="*/ 55 w 21600"/>
                <a:gd name="T7" fmla="*/ 34 h 21600"/>
                <a:gd name="T8" fmla="*/ 28 w 21600"/>
                <a:gd name="T9" fmla="*/ 0 h 21600"/>
                <a:gd name="T10" fmla="*/ 2 w 21600"/>
                <a:gd name="T11" fmla="*/ 33 h 21600"/>
                <a:gd name="T12" fmla="*/ 21 w 21600"/>
                <a:gd name="T13" fmla="*/ 66 h 21600"/>
                <a:gd name="T14" fmla="*/ 2 w 21600"/>
                <a:gd name="T15" fmla="*/ 10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79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0 w 21600"/>
                <a:gd name="T1" fmla="*/ 55 h 21600"/>
                <a:gd name="T2" fmla="*/ 28 w 21600"/>
                <a:gd name="T3" fmla="*/ 86 h 21600"/>
                <a:gd name="T4" fmla="*/ 70 w 21600"/>
                <a:gd name="T5" fmla="*/ 57 h 21600"/>
                <a:gd name="T6" fmla="*/ 114 w 21600"/>
                <a:gd name="T7" fmla="*/ 86 h 21600"/>
                <a:gd name="T8" fmla="*/ 146 w 21600"/>
                <a:gd name="T9" fmla="*/ 61 h 21600"/>
                <a:gd name="T10" fmla="*/ 114 w 21600"/>
                <a:gd name="T11" fmla="*/ 23 h 21600"/>
                <a:gd name="T12" fmla="*/ 73 w 21600"/>
                <a:gd name="T13" fmla="*/ 0 h 21600"/>
                <a:gd name="T14" fmla="*/ 28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80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20 w 21600"/>
                <a:gd name="T1" fmla="*/ 77 h 21600"/>
                <a:gd name="T2" fmla="*/ 1 w 21600"/>
                <a:gd name="T3" fmla="*/ 113 h 21600"/>
                <a:gd name="T4" fmla="*/ 28 w 21600"/>
                <a:gd name="T5" fmla="*/ 144 h 21600"/>
                <a:gd name="T6" fmla="*/ 52 w 21600"/>
                <a:gd name="T7" fmla="*/ 112 h 21600"/>
                <a:gd name="T8" fmla="*/ 34 w 21600"/>
                <a:gd name="T9" fmla="*/ 73 h 21600"/>
                <a:gd name="T10" fmla="*/ 52 w 21600"/>
                <a:gd name="T11" fmla="*/ 31 h 21600"/>
                <a:gd name="T12" fmla="*/ 27 w 21600"/>
                <a:gd name="T13" fmla="*/ 0 h 21600"/>
                <a:gd name="T14" fmla="*/ 1 w 21600"/>
                <a:gd name="T15" fmla="*/ 3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81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16 w 21600"/>
                <a:gd name="T1" fmla="*/ 50 h 21600"/>
                <a:gd name="T2" fmla="*/ 118 w 21600"/>
                <a:gd name="T3" fmla="*/ 1 h 21600"/>
                <a:gd name="T4" fmla="*/ 33 w 21600"/>
                <a:gd name="T5" fmla="*/ 2 h 21600"/>
                <a:gd name="T6" fmla="*/ 35 w 21600"/>
                <a:gd name="T7" fmla="*/ 50 h 21600"/>
                <a:gd name="T8" fmla="*/ 75 w 21600"/>
                <a:gd name="T9" fmla="*/ 31 h 21600"/>
                <a:gd name="T10" fmla="*/ 75 w 21600"/>
                <a:gd name="T11" fmla="*/ 21 h 21600"/>
                <a:gd name="T12" fmla="*/ 150 w 21600"/>
                <a:gd name="T13" fmla="*/ 24 h 21600"/>
                <a:gd name="T14" fmla="*/ 0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</p:spTree>
    <p:extLst>
      <p:ext uri="{BB962C8B-B14F-4D97-AF65-F5344CB8AC3E}">
        <p14:creationId xmlns:p14="http://schemas.microsoft.com/office/powerpoint/2010/main" val="40716189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</a:t>
            </a:r>
          </a:p>
        </p:txBody>
      </p:sp>
      <p:sp>
        <p:nvSpPr>
          <p:cNvPr id="29699" name="Text Box 8"/>
          <p:cNvSpPr txBox="1">
            <a:spLocks noChangeArrowheads="1"/>
          </p:cNvSpPr>
          <p:nvPr/>
        </p:nvSpPr>
        <p:spPr bwMode="auto">
          <a:xfrm>
            <a:off x="1749030" y="2775348"/>
            <a:ext cx="35444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Keputusan dapat diambil sekali, beberapa kali atau berulang</a:t>
            </a:r>
            <a:r>
              <a:rPr lang="en-US" sz="2400" dirty="0"/>
              <a:t>  </a:t>
            </a:r>
          </a:p>
        </p:txBody>
      </p:sp>
      <p:grpSp>
        <p:nvGrpSpPr>
          <p:cNvPr id="29700" name="Group 9"/>
          <p:cNvGrpSpPr>
            <a:grpSpLocks/>
          </p:cNvGrpSpPr>
          <p:nvPr/>
        </p:nvGrpSpPr>
        <p:grpSpPr bwMode="auto">
          <a:xfrm>
            <a:off x="4114801" y="2170511"/>
            <a:ext cx="3451622" cy="2887265"/>
            <a:chOff x="1008" y="1059"/>
            <a:chExt cx="3768" cy="2733"/>
          </a:xfrm>
        </p:grpSpPr>
        <p:sp>
          <p:nvSpPr>
            <p:cNvPr id="29702" name="AutoShape 10"/>
            <p:cNvSpPr>
              <a:spLocks noChangeAspect="1" noChangeArrowheads="1"/>
            </p:cNvSpPr>
            <p:nvPr/>
          </p:nvSpPr>
          <p:spPr bwMode="auto">
            <a:xfrm>
              <a:off x="1915" y="1617"/>
              <a:ext cx="1942" cy="1675"/>
            </a:xfrm>
            <a:prstGeom prst="triangle">
              <a:avLst>
                <a:gd name="adj" fmla="val 50000"/>
              </a:avLst>
            </a:prstGeom>
            <a:solidFill>
              <a:srgbClr val="CC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3" name="Oval 11"/>
            <p:cNvSpPr>
              <a:spLocks noChangeArrowheads="1"/>
            </p:cNvSpPr>
            <p:nvPr/>
          </p:nvSpPr>
          <p:spPr bwMode="auto">
            <a:xfrm>
              <a:off x="1008" y="3234"/>
              <a:ext cx="1116" cy="55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4" name="Oval 12"/>
            <p:cNvSpPr>
              <a:spLocks noChangeArrowheads="1"/>
            </p:cNvSpPr>
            <p:nvPr/>
          </p:nvSpPr>
          <p:spPr bwMode="auto">
            <a:xfrm>
              <a:off x="2334" y="1059"/>
              <a:ext cx="1116" cy="558"/>
            </a:xfrm>
            <a:prstGeom prst="ellipse">
              <a:avLst/>
            </a:prstGeom>
            <a:solidFill>
              <a:srgbClr val="FFBE7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5" name="Oval 13"/>
            <p:cNvSpPr>
              <a:spLocks noChangeArrowheads="1"/>
            </p:cNvSpPr>
            <p:nvPr/>
          </p:nvSpPr>
          <p:spPr bwMode="auto">
            <a:xfrm>
              <a:off x="3660" y="3234"/>
              <a:ext cx="1116" cy="558"/>
            </a:xfrm>
            <a:prstGeom prst="ellipse">
              <a:avLst/>
            </a:prstGeom>
            <a:solidFill>
              <a:srgbClr val="D8EBB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</p:spTree>
    <p:extLst>
      <p:ext uri="{BB962C8B-B14F-4D97-AF65-F5344CB8AC3E}">
        <p14:creationId xmlns:p14="http://schemas.microsoft.com/office/powerpoint/2010/main" val="3249370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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582467" y="2905125"/>
            <a:ext cx="412075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/>
              <a:t>Mendukung dalam semua tahap proses pengambilan keputusan </a:t>
            </a:r>
          </a:p>
        </p:txBody>
      </p:sp>
      <p:sp>
        <p:nvSpPr>
          <p:cNvPr id="16394" name="CurvedRibbon3"/>
          <p:cNvSpPr>
            <a:spLocks noEditPoints="1" noChangeArrowheads="1"/>
          </p:cNvSpPr>
          <p:nvPr/>
        </p:nvSpPr>
        <p:spPr bwMode="auto">
          <a:xfrm>
            <a:off x="1634730" y="2293145"/>
            <a:ext cx="5516165" cy="1835944"/>
          </a:xfrm>
          <a:custGeom>
            <a:avLst/>
            <a:gdLst>
              <a:gd name="G0" fmla="+- 0 0 0"/>
              <a:gd name="T0" fmla="*/ 90 256 1"/>
              <a:gd name="T1" fmla="*/ 0 256 1"/>
              <a:gd name="G1" fmla="+- 10915484 T0 T1"/>
              <a:gd name="T2" fmla="*/ 180 256 1"/>
              <a:gd name="T3" fmla="*/ 0 256 1"/>
              <a:gd name="G2" fmla="+- 10915484 T2 T3"/>
              <a:gd name="G3" fmla="?: G1 10915484 G2"/>
              <a:gd name="T4" fmla="*/ 0 256 1"/>
              <a:gd name="T5" fmla="*/ 90 256 1"/>
              <a:gd name="G4" fmla="+- G3 T4 T5"/>
              <a:gd name="T6" fmla="*/ 0 256 1"/>
              <a:gd name="T7" fmla="*/ 180 256 1"/>
              <a:gd name="G5" fmla="+- G3 T6 T7"/>
              <a:gd name="G6" fmla="?: G4 G5 G3"/>
              <a:gd name="G7" fmla="+- 10915484 0 0"/>
              <a:gd name="G8" fmla="*/ G6 2 1"/>
              <a:gd name="G9" fmla="+- 0 0 G8"/>
              <a:gd name="T8" fmla="*/ 180 256 1"/>
              <a:gd name="T9" fmla="*/ 0 256 1"/>
              <a:gd name="G10" fmla="+- G9 T8 T9"/>
              <a:gd name="G11" fmla="*/ G10 1 12"/>
              <a:gd name="G12" fmla="+- 10915484 G11 0"/>
              <a:gd name="G13" fmla="+- G12 G11 0"/>
              <a:gd name="G14" fmla="+- G13 G11 0"/>
              <a:gd name="G15" fmla="+- 8736 0 0"/>
              <a:gd name="G16" fmla="+- 10800 0 G15"/>
              <a:gd name="G17" fmla="*/ G16 1 8"/>
              <a:gd name="G18" fmla="*/ G16 7 16"/>
              <a:gd name="G19" fmla="+- G15 G17 0"/>
              <a:gd name="G20" fmla="+- G15 G18 0"/>
              <a:gd name="G21" fmla="+- 10800 0 G17"/>
              <a:gd name="G22" fmla="+- 10800 0 G15"/>
              <a:gd name="G23" fmla="+- 10800 G15 0"/>
              <a:gd name="G24" fmla="+- 10800 0 G19"/>
              <a:gd name="G25" fmla="+- 10800 G19 0"/>
              <a:gd name="G26" fmla="+- 10800 0 G21"/>
              <a:gd name="G27" fmla="+- 10800 G21 0"/>
              <a:gd name="G28" fmla="cos G15 G7"/>
              <a:gd name="G29" fmla="sin G15 G7"/>
              <a:gd name="G30" fmla="cos G20 G12"/>
              <a:gd name="G31" fmla="sin G20 G12"/>
              <a:gd name="G32" fmla="cos G21 G7"/>
              <a:gd name="G33" fmla="sin G21 G7"/>
              <a:gd name="G34" fmla="cos G21 G13"/>
              <a:gd name="G35" fmla="sin G21 G13"/>
              <a:gd name="G36" fmla="cos 10800 G13"/>
              <a:gd name="G37" fmla="sin 10800 G13"/>
              <a:gd name="G38" fmla="cos G19 G14"/>
              <a:gd name="G39" fmla="sin G19 G14"/>
              <a:gd name="G40" fmla="cos G15 G14"/>
              <a:gd name="G41" fmla="sin G15 G14"/>
              <a:gd name="G42" fmla="cos G19 G13"/>
              <a:gd name="G43" fmla="sin G19 G13"/>
              <a:gd name="G44" fmla="+- G28 10800 0"/>
              <a:gd name="G45" fmla="+- G29 10800 0"/>
              <a:gd name="G46" fmla="+- G30 10800 0"/>
              <a:gd name="G47" fmla="+- G31 10800 0"/>
              <a:gd name="G48" fmla="+- G32 10800 0"/>
              <a:gd name="G49" fmla="+- G33 10800 0"/>
              <a:gd name="G50" fmla="+- G34 10800 0"/>
              <a:gd name="G51" fmla="+- G35 10800 0"/>
              <a:gd name="G52" fmla="+- G36 10800 0"/>
              <a:gd name="G53" fmla="+- G37 10800 0"/>
              <a:gd name="G54" fmla="+- G38 10800 0"/>
              <a:gd name="G55" fmla="+- G39 10800 0"/>
              <a:gd name="G56" fmla="+- G40 10800 0"/>
              <a:gd name="G57" fmla="+- G41 10800 0"/>
              <a:gd name="G58" fmla="+- G42 10800 0"/>
              <a:gd name="G59" fmla="+- G43 10800 0"/>
              <a:gd name="G60" fmla="+- 21600 0 G52"/>
              <a:gd name="G61" fmla="+- 21600 0 G50"/>
              <a:gd name="G62" fmla="+- 21600 0 G48"/>
              <a:gd name="G63" fmla="+- 21600 0 G46"/>
              <a:gd name="G64" fmla="+- 21600 0 G44"/>
              <a:gd name="G65" fmla="+- 21600 0 G56"/>
              <a:gd name="G66" fmla="+- 21600 0 G54"/>
              <a:gd name="G67" fmla="+- 21600 0 G58"/>
              <a:gd name="G68" fmla="abs 10915484"/>
              <a:gd name="T10" fmla="*/ 0 256 1"/>
              <a:gd name="T11" fmla="*/ 90 256 1"/>
              <a:gd name="G69" fmla="+- G68 T10 T11"/>
              <a:gd name="G70" fmla="?: G69 0 21600"/>
              <a:gd name="G71" fmla="?: G69 G24 G25"/>
              <a:gd name="T12" fmla="*/ 1182 w 21600"/>
              <a:gd name="T13" fmla="*/ 10161 h 21600"/>
              <a:gd name="T14" fmla="*/ 10800 w 21600"/>
              <a:gd name="T15" fmla="*/ 0 h 21600"/>
              <a:gd name="T16" fmla="*/ 20418 w 21600"/>
              <a:gd name="T17" fmla="*/ 10161 h 21600"/>
              <a:gd name="T18" fmla="*/ 10800 w 21600"/>
              <a:gd name="T19" fmla="*/ 1806 h 21600"/>
              <a:gd name="T20" fmla="*/ 3163 w 21600"/>
              <a:gd name="T21" fmla="*/ 3163 h 21600"/>
              <a:gd name="T22" fmla="*/ 18437 w 21600"/>
              <a:gd name="T23" fmla="*/ 18437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2303" y="12830"/>
                </a:moveTo>
                <a:lnTo>
                  <a:pt x="1182" y="10161"/>
                </a:lnTo>
                <a:lnTo>
                  <a:pt x="546" y="13249"/>
                </a:lnTo>
                <a:cubicBezTo>
                  <a:pt x="354" y="12447"/>
                  <a:pt x="258" y="11625"/>
                  <a:pt x="258" y="10800"/>
                </a:cubicBezTo>
                <a:cubicBezTo>
                  <a:pt x="257" y="9505"/>
                  <a:pt x="496" y="8223"/>
                  <a:pt x="960" y="7015"/>
                </a:cubicBezTo>
                <a:lnTo>
                  <a:pt x="720" y="6922"/>
                </a:lnTo>
                <a:cubicBezTo>
                  <a:pt x="2324" y="2751"/>
                  <a:pt x="6331" y="-1"/>
                  <a:pt x="10800" y="0"/>
                </a:cubicBezTo>
                <a:cubicBezTo>
                  <a:pt x="15268" y="0"/>
                  <a:pt x="19275" y="2751"/>
                  <a:pt x="20879" y="6922"/>
                </a:cubicBezTo>
                <a:lnTo>
                  <a:pt x="20639" y="7015"/>
                </a:lnTo>
                <a:cubicBezTo>
                  <a:pt x="21103" y="8223"/>
                  <a:pt x="21342" y="9505"/>
                  <a:pt x="21342" y="10800"/>
                </a:cubicBezTo>
                <a:cubicBezTo>
                  <a:pt x="21342" y="11625"/>
                  <a:pt x="21245" y="12447"/>
                  <a:pt x="21053" y="13249"/>
                </a:cubicBezTo>
                <a:lnTo>
                  <a:pt x="20418" y="10161"/>
                </a:lnTo>
                <a:lnTo>
                  <a:pt x="19296" y="12829"/>
                </a:lnTo>
                <a:cubicBezTo>
                  <a:pt x="19455" y="12165"/>
                  <a:pt x="19536" y="11483"/>
                  <a:pt x="19536" y="10800"/>
                </a:cubicBezTo>
                <a:cubicBezTo>
                  <a:pt x="19536" y="8836"/>
                  <a:pt x="18874" y="6929"/>
                  <a:pt x="17657" y="5388"/>
                </a:cubicBezTo>
                <a:lnTo>
                  <a:pt x="17860" y="5228"/>
                </a:lnTo>
                <a:cubicBezTo>
                  <a:pt x="16154" y="3067"/>
                  <a:pt x="13553" y="1806"/>
                  <a:pt x="10800" y="1806"/>
                </a:cubicBezTo>
                <a:cubicBezTo>
                  <a:pt x="8046" y="1805"/>
                  <a:pt x="5445" y="3067"/>
                  <a:pt x="3739" y="5228"/>
                </a:cubicBezTo>
                <a:lnTo>
                  <a:pt x="3942" y="5388"/>
                </a:lnTo>
                <a:cubicBezTo>
                  <a:pt x="2725" y="6929"/>
                  <a:pt x="2064" y="8836"/>
                  <a:pt x="2064" y="10799"/>
                </a:cubicBezTo>
                <a:cubicBezTo>
                  <a:pt x="2063" y="11483"/>
                  <a:pt x="2144" y="12165"/>
                  <a:pt x="2303" y="12829"/>
                </a:cubicBezTo>
                <a:close/>
              </a:path>
              <a:path w="21600" h="21600" fill="none" extrusionOk="0">
                <a:moveTo>
                  <a:pt x="960" y="7015"/>
                </a:moveTo>
                <a:lnTo>
                  <a:pt x="2405" y="7571"/>
                </a:lnTo>
                <a:cubicBezTo>
                  <a:pt x="2729" y="6727"/>
                  <a:pt x="3179" y="5937"/>
                  <a:pt x="3739" y="5228"/>
                </a:cubicBezTo>
              </a:path>
              <a:path w="21600" h="21600" fill="none" extrusionOk="0">
                <a:moveTo>
                  <a:pt x="2405" y="7571"/>
                </a:moveTo>
                <a:lnTo>
                  <a:pt x="3942" y="5388"/>
                </a:lnTo>
              </a:path>
              <a:path w="21600" h="21600" fill="none" extrusionOk="0">
                <a:moveTo>
                  <a:pt x="20640" y="7015"/>
                </a:moveTo>
                <a:lnTo>
                  <a:pt x="19194" y="7571"/>
                </a:lnTo>
                <a:cubicBezTo>
                  <a:pt x="18870" y="6727"/>
                  <a:pt x="18420" y="5937"/>
                  <a:pt x="17860" y="5228"/>
                </a:cubicBezTo>
              </a:path>
              <a:path w="21600" h="21600" fill="none" extrusionOk="0">
                <a:moveTo>
                  <a:pt x="19195" y="7571"/>
                </a:moveTo>
                <a:lnTo>
                  <a:pt x="17658" y="5388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aptop"/>
          <p:cNvSpPr>
            <a:spLocks noEditPoints="1" noChangeArrowheads="1"/>
          </p:cNvSpPr>
          <p:nvPr/>
        </p:nvSpPr>
        <p:spPr bwMode="auto">
          <a:xfrm>
            <a:off x="1671637" y="2210992"/>
            <a:ext cx="5395913" cy="2969419"/>
          </a:xfrm>
          <a:custGeom>
            <a:avLst/>
            <a:gdLst>
              <a:gd name="T0" fmla="*/ 372990152 w 21600"/>
              <a:gd name="T1" fmla="*/ 0 h 21600"/>
              <a:gd name="T2" fmla="*/ 372990152 w 21600"/>
              <a:gd name="T3" fmla="*/ 240998214 h 21600"/>
              <a:gd name="T4" fmla="*/ 2033251706 w 21600"/>
              <a:gd name="T5" fmla="*/ 0 h 21600"/>
              <a:gd name="T6" fmla="*/ 2033251706 w 21600"/>
              <a:gd name="T7" fmla="*/ 240998214 h 21600"/>
              <a:gd name="T8" fmla="*/ 1198183588 w 21600"/>
              <a:gd name="T9" fmla="*/ 0 h 21600"/>
              <a:gd name="T10" fmla="*/ 1198183588 w 21600"/>
              <a:gd name="T11" fmla="*/ 725715599 h 21600"/>
              <a:gd name="T12" fmla="*/ 0 w 21600"/>
              <a:gd name="T13" fmla="*/ 725715599 h 21600"/>
              <a:gd name="T14" fmla="*/ 2147483647 w 21600"/>
              <a:gd name="T15" fmla="*/ 725715599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714625" y="2524125"/>
            <a:ext cx="3533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dirty="0" err="1">
                <a:solidFill>
                  <a:schemeClr val="bg1"/>
                </a:solidFill>
              </a:rPr>
              <a:t>Mendukung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beberapa</a:t>
            </a:r>
            <a:r>
              <a:rPr lang="en-US" sz="2400" dirty="0">
                <a:solidFill>
                  <a:srgbClr val="00B050"/>
                </a:solidFill>
              </a:rPr>
              <a:t> model </a:t>
            </a:r>
            <a:r>
              <a:rPr lang="en-US" sz="2400" dirty="0" err="1">
                <a:solidFill>
                  <a:srgbClr val="00B050"/>
                </a:solidFill>
              </a:rPr>
              <a:t>pengambilan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keputusan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1748" name="Oval 6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1749" name="Text Box 2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</a:t>
            </a:r>
          </a:p>
        </p:txBody>
      </p:sp>
    </p:spTree>
    <p:extLst>
      <p:ext uri="{BB962C8B-B14F-4D97-AF65-F5344CB8AC3E}">
        <p14:creationId xmlns:p14="http://schemas.microsoft.com/office/powerpoint/2010/main" val="390600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tebulb"/>
          <p:cNvSpPr>
            <a:spLocks noEditPoints="1" noChangeArrowheads="1"/>
          </p:cNvSpPr>
          <p:nvPr/>
        </p:nvSpPr>
        <p:spPr bwMode="auto">
          <a:xfrm>
            <a:off x="2482454" y="1785074"/>
            <a:ext cx="3461147" cy="3464719"/>
          </a:xfrm>
          <a:custGeom>
            <a:avLst/>
            <a:gdLst>
              <a:gd name="T0" fmla="*/ 492984805 w 21600"/>
              <a:gd name="T1" fmla="*/ 0 h 21600"/>
              <a:gd name="T2" fmla="*/ 985969610 w 21600"/>
              <a:gd name="T3" fmla="*/ 355956628 h 21600"/>
              <a:gd name="T4" fmla="*/ 0 w 21600"/>
              <a:gd name="T5" fmla="*/ 355956628 h 21600"/>
              <a:gd name="T6" fmla="*/ 492984805 w 21600"/>
              <a:gd name="T7" fmla="*/ 9880061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3556 w 21600"/>
              <a:gd name="T13" fmla="*/ 2188 h 21600"/>
              <a:gd name="T14" fmla="*/ 18277 w 21600"/>
              <a:gd name="T15" fmla="*/ 928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778920" y="2318148"/>
            <a:ext cx="31646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adaptif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fleksibel</a:t>
            </a:r>
            <a:r>
              <a:rPr lang="en-US" sz="2400" dirty="0"/>
              <a:t> </a:t>
            </a:r>
          </a:p>
        </p:txBody>
      </p:sp>
      <p:sp>
        <p:nvSpPr>
          <p:cNvPr id="32772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</a:t>
            </a:r>
          </a:p>
        </p:txBody>
      </p:sp>
    </p:spTree>
    <p:extLst>
      <p:ext uri="{BB962C8B-B14F-4D97-AF65-F5344CB8AC3E}">
        <p14:creationId xmlns:p14="http://schemas.microsoft.com/office/powerpoint/2010/main" val="14645696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Music"/>
          <p:cNvSpPr>
            <a:spLocks noEditPoints="1" noChangeArrowheads="1"/>
          </p:cNvSpPr>
          <p:nvPr/>
        </p:nvSpPr>
        <p:spPr bwMode="auto">
          <a:xfrm>
            <a:off x="1650206" y="2228850"/>
            <a:ext cx="5254229" cy="306705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19489" y="2274094"/>
            <a:ext cx="31646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Mudah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nyaman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3796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</a:t>
            </a:r>
          </a:p>
        </p:txBody>
      </p:sp>
    </p:spTree>
    <p:extLst>
      <p:ext uri="{BB962C8B-B14F-4D97-AF65-F5344CB8AC3E}">
        <p14:creationId xmlns:p14="http://schemas.microsoft.com/office/powerpoint/2010/main" val="159126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ibbon2Sharp"/>
          <p:cNvSpPr>
            <a:spLocks noEditPoints="1" noChangeArrowheads="1"/>
          </p:cNvSpPr>
          <p:nvPr/>
        </p:nvSpPr>
        <p:spPr bwMode="auto">
          <a:xfrm>
            <a:off x="1763317" y="2163367"/>
            <a:ext cx="5160169" cy="2531269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127772" y="2688432"/>
            <a:ext cx="2457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Meningkatkan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efektivitas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pengambilan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4820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</a:t>
            </a:r>
          </a:p>
        </p:txBody>
      </p:sp>
    </p:spTree>
    <p:extLst>
      <p:ext uri="{BB962C8B-B14F-4D97-AF65-F5344CB8AC3E}">
        <p14:creationId xmlns:p14="http://schemas.microsoft.com/office/powerpoint/2010/main" val="37466914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chair"/>
          <p:cNvSpPr>
            <a:spLocks noEditPoints="1" noChangeArrowheads="1"/>
          </p:cNvSpPr>
          <p:nvPr/>
        </p:nvSpPr>
        <p:spPr bwMode="auto">
          <a:xfrm>
            <a:off x="1544241" y="1999060"/>
            <a:ext cx="5947172" cy="3271838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922985" y="2927748"/>
            <a:ext cx="32194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Dikendalikan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sepenuhnya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pengambil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selama</a:t>
            </a:r>
            <a:r>
              <a:rPr lang="en-US" sz="2400" dirty="0">
                <a:solidFill>
                  <a:schemeClr val="bg1"/>
                </a:solidFill>
              </a:rPr>
              <a:t> proses </a:t>
            </a:r>
            <a:r>
              <a:rPr lang="en-US" sz="2400" dirty="0" err="1">
                <a:solidFill>
                  <a:schemeClr val="bg1"/>
                </a:solidFill>
              </a:rPr>
              <a:t>penyelesaian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5844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</p:spTree>
    <p:extLst>
      <p:ext uri="{BB962C8B-B14F-4D97-AF65-F5344CB8AC3E}">
        <p14:creationId xmlns:p14="http://schemas.microsoft.com/office/powerpoint/2010/main" val="380960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ddrive"/>
          <p:cNvSpPr>
            <a:spLocks noEditPoints="1" noChangeArrowheads="1"/>
          </p:cNvSpPr>
          <p:nvPr/>
        </p:nvSpPr>
        <p:spPr bwMode="auto">
          <a:xfrm>
            <a:off x="1683544" y="2174083"/>
            <a:ext cx="5449491" cy="2650331"/>
          </a:xfrm>
          <a:custGeom>
            <a:avLst/>
            <a:gdLst>
              <a:gd name="T0" fmla="*/ 1222096691 w 21600"/>
              <a:gd name="T1" fmla="*/ 0 h 21600"/>
              <a:gd name="T2" fmla="*/ 2147483647 w 21600"/>
              <a:gd name="T3" fmla="*/ 289064081 h 21600"/>
              <a:gd name="T4" fmla="*/ 1222096691 w 21600"/>
              <a:gd name="T5" fmla="*/ 578127835 h 21600"/>
              <a:gd name="T6" fmla="*/ 0 w 21600"/>
              <a:gd name="T7" fmla="*/ 289064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686 w 21600"/>
              <a:gd name="T13" fmla="*/ 23059 h 21600"/>
              <a:gd name="T14" fmla="*/ 21005 w 21600"/>
              <a:gd name="T15" fmla="*/ 3050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2563" y="12259"/>
                </a:moveTo>
                <a:lnTo>
                  <a:pt x="2563" y="12843"/>
                </a:lnTo>
                <a:lnTo>
                  <a:pt x="2746" y="13427"/>
                </a:lnTo>
                <a:lnTo>
                  <a:pt x="2929" y="14303"/>
                </a:lnTo>
                <a:lnTo>
                  <a:pt x="3112" y="14886"/>
                </a:lnTo>
                <a:lnTo>
                  <a:pt x="3478" y="15470"/>
                </a:lnTo>
                <a:lnTo>
                  <a:pt x="3844" y="16054"/>
                </a:lnTo>
                <a:lnTo>
                  <a:pt x="4393" y="16638"/>
                </a:lnTo>
                <a:lnTo>
                  <a:pt x="4942" y="17222"/>
                </a:lnTo>
                <a:lnTo>
                  <a:pt x="5492" y="17514"/>
                </a:lnTo>
                <a:lnTo>
                  <a:pt x="6224" y="18097"/>
                </a:lnTo>
                <a:lnTo>
                  <a:pt x="6773" y="18389"/>
                </a:lnTo>
                <a:lnTo>
                  <a:pt x="7505" y="18681"/>
                </a:lnTo>
                <a:lnTo>
                  <a:pt x="8237" y="18973"/>
                </a:lnTo>
                <a:lnTo>
                  <a:pt x="9153" y="18973"/>
                </a:lnTo>
                <a:lnTo>
                  <a:pt x="9885" y="19265"/>
                </a:lnTo>
                <a:lnTo>
                  <a:pt x="10800" y="19265"/>
                </a:lnTo>
                <a:lnTo>
                  <a:pt x="11532" y="19265"/>
                </a:lnTo>
                <a:lnTo>
                  <a:pt x="12447" y="18973"/>
                </a:lnTo>
                <a:lnTo>
                  <a:pt x="13180" y="18973"/>
                </a:lnTo>
                <a:lnTo>
                  <a:pt x="13912" y="18681"/>
                </a:lnTo>
                <a:lnTo>
                  <a:pt x="14644" y="18389"/>
                </a:lnTo>
                <a:lnTo>
                  <a:pt x="15376" y="18097"/>
                </a:lnTo>
                <a:lnTo>
                  <a:pt x="16108" y="17514"/>
                </a:lnTo>
                <a:lnTo>
                  <a:pt x="16658" y="17222"/>
                </a:lnTo>
                <a:lnTo>
                  <a:pt x="17207" y="16638"/>
                </a:lnTo>
                <a:lnTo>
                  <a:pt x="17573" y="16054"/>
                </a:lnTo>
                <a:lnTo>
                  <a:pt x="18122" y="15470"/>
                </a:lnTo>
                <a:lnTo>
                  <a:pt x="18305" y="14886"/>
                </a:lnTo>
                <a:lnTo>
                  <a:pt x="18671" y="14303"/>
                </a:lnTo>
                <a:lnTo>
                  <a:pt x="18854" y="13427"/>
                </a:lnTo>
                <a:lnTo>
                  <a:pt x="19037" y="12843"/>
                </a:lnTo>
                <a:lnTo>
                  <a:pt x="19037" y="12259"/>
                </a:lnTo>
                <a:lnTo>
                  <a:pt x="2563" y="12259"/>
                </a:lnTo>
                <a:close/>
              </a:path>
              <a:path w="21600" h="21600" extrusionOk="0">
                <a:moveTo>
                  <a:pt x="2563" y="12259"/>
                </a:moveTo>
                <a:lnTo>
                  <a:pt x="9153" y="12259"/>
                </a:lnTo>
                <a:lnTo>
                  <a:pt x="9153" y="12551"/>
                </a:lnTo>
                <a:lnTo>
                  <a:pt x="9336" y="12843"/>
                </a:lnTo>
                <a:lnTo>
                  <a:pt x="9519" y="13135"/>
                </a:lnTo>
                <a:lnTo>
                  <a:pt x="9702" y="13135"/>
                </a:lnTo>
                <a:lnTo>
                  <a:pt x="9885" y="13427"/>
                </a:lnTo>
                <a:lnTo>
                  <a:pt x="10068" y="13719"/>
                </a:lnTo>
                <a:lnTo>
                  <a:pt x="10434" y="13719"/>
                </a:lnTo>
                <a:lnTo>
                  <a:pt x="10800" y="13719"/>
                </a:lnTo>
                <a:lnTo>
                  <a:pt x="10983" y="13719"/>
                </a:lnTo>
                <a:lnTo>
                  <a:pt x="11349" y="13719"/>
                </a:lnTo>
                <a:lnTo>
                  <a:pt x="11715" y="13427"/>
                </a:lnTo>
                <a:lnTo>
                  <a:pt x="11898" y="13135"/>
                </a:lnTo>
                <a:lnTo>
                  <a:pt x="12081" y="13135"/>
                </a:lnTo>
                <a:lnTo>
                  <a:pt x="12264" y="12843"/>
                </a:lnTo>
                <a:lnTo>
                  <a:pt x="12264" y="12551"/>
                </a:lnTo>
                <a:lnTo>
                  <a:pt x="12264" y="12259"/>
                </a:lnTo>
                <a:lnTo>
                  <a:pt x="9153" y="12259"/>
                </a:lnTo>
                <a:close/>
              </a:path>
              <a:path w="21600" h="21600" extrusionOk="0">
                <a:moveTo>
                  <a:pt x="21600" y="7589"/>
                </a:moveTo>
                <a:lnTo>
                  <a:pt x="17756" y="0"/>
                </a:lnTo>
                <a:lnTo>
                  <a:pt x="10800" y="0"/>
                </a:lnTo>
                <a:lnTo>
                  <a:pt x="3844" y="0"/>
                </a:lnTo>
                <a:lnTo>
                  <a:pt x="0" y="7589"/>
                </a:lnTo>
                <a:lnTo>
                  <a:pt x="0" y="10800"/>
                </a:lnTo>
                <a:lnTo>
                  <a:pt x="0" y="18097"/>
                </a:lnTo>
                <a:lnTo>
                  <a:pt x="1464" y="18097"/>
                </a:lnTo>
                <a:lnTo>
                  <a:pt x="1464" y="21600"/>
                </a:lnTo>
                <a:lnTo>
                  <a:pt x="10800" y="21600"/>
                </a:lnTo>
                <a:lnTo>
                  <a:pt x="19953" y="21600"/>
                </a:lnTo>
                <a:lnTo>
                  <a:pt x="19953" y="18097"/>
                </a:lnTo>
                <a:lnTo>
                  <a:pt x="21600" y="18097"/>
                </a:lnTo>
                <a:lnTo>
                  <a:pt x="21600" y="11092"/>
                </a:lnTo>
                <a:lnTo>
                  <a:pt x="21600" y="7589"/>
                </a:lnTo>
              </a:path>
              <a:path w="21600" h="21600" extrusionOk="0">
                <a:moveTo>
                  <a:pt x="1647" y="18097"/>
                </a:moveTo>
                <a:lnTo>
                  <a:pt x="6407" y="18097"/>
                </a:lnTo>
                <a:moveTo>
                  <a:pt x="19953" y="18097"/>
                </a:moveTo>
                <a:lnTo>
                  <a:pt x="15010" y="18097"/>
                </a:lnTo>
                <a:moveTo>
                  <a:pt x="0" y="7589"/>
                </a:moveTo>
                <a:lnTo>
                  <a:pt x="21417" y="7589"/>
                </a:lnTo>
                <a:lnTo>
                  <a:pt x="21600" y="7589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65747" y="2219325"/>
            <a:ext cx="461367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da-DK" sz="2400" dirty="0"/>
              <a:t>Sistem dapat </a:t>
            </a:r>
            <a:r>
              <a:rPr lang="da-DK" sz="2400" dirty="0">
                <a:solidFill>
                  <a:schemeClr val="accent6">
                    <a:lumMod val="75000"/>
                  </a:schemeClr>
                </a:solidFill>
              </a:rPr>
              <a:t>dikembangkan dengan mudah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6868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6870" name="Group 9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6873" name="Rectangle 6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6874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13996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Cloud"/>
          <p:cNvSpPr>
            <a:spLocks noChangeAspect="1" noEditPoints="1" noChangeArrowheads="1"/>
          </p:cNvSpPr>
          <p:nvPr/>
        </p:nvSpPr>
        <p:spPr bwMode="auto">
          <a:xfrm>
            <a:off x="2107407" y="2151461"/>
            <a:ext cx="4855369" cy="3253978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263378" y="2850357"/>
            <a:ext cx="46136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da-DK" sz="2400" dirty="0">
                <a:solidFill>
                  <a:schemeClr val="bg1"/>
                </a:solidFill>
              </a:rPr>
              <a:t>Memiliki kemampuan untuk </a:t>
            </a:r>
            <a:r>
              <a:rPr lang="da-DK" sz="2400" dirty="0">
                <a:solidFill>
                  <a:srgbClr val="0070C0"/>
                </a:solidFill>
              </a:rPr>
              <a:t>menganalisis</a:t>
            </a:r>
            <a:r>
              <a:rPr lang="da-DK" sz="2400" dirty="0">
                <a:solidFill>
                  <a:srgbClr val="FFC000"/>
                </a:solidFill>
              </a:rPr>
              <a:t> </a:t>
            </a:r>
            <a:r>
              <a:rPr lang="da-DK" sz="2400" dirty="0">
                <a:solidFill>
                  <a:schemeClr val="bg1"/>
                </a:solidFill>
              </a:rPr>
              <a:t>situasi pengambilan </a:t>
            </a:r>
            <a:r>
              <a:rPr lang="da-DK" sz="2400" dirty="0">
                <a:solidFill>
                  <a:schemeClr val="bg1"/>
                </a:solidFill>
              </a:rPr>
              <a:t>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7892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7894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7897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7898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80624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6" name="Form"/>
          <p:cNvSpPr>
            <a:spLocks noEditPoints="1" noChangeArrowheads="1"/>
          </p:cNvSpPr>
          <p:nvPr/>
        </p:nvSpPr>
        <p:spPr bwMode="auto">
          <a:xfrm>
            <a:off x="2303861" y="1987155"/>
            <a:ext cx="4001690" cy="3340894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10800 h 21600"/>
              <a:gd name="T14" fmla="*/ 4740 w 21600"/>
              <a:gd name="T15" fmla="*/ 1309 h 21600"/>
              <a:gd name="T16" fmla="*/ 19410 w 21600"/>
              <a:gd name="T17" fmla="*/ 1633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12840" y="18507"/>
                </a:moveTo>
                <a:lnTo>
                  <a:pt x="16051" y="18507"/>
                </a:lnTo>
                <a:lnTo>
                  <a:pt x="16051" y="19260"/>
                </a:lnTo>
                <a:lnTo>
                  <a:pt x="12840" y="19260"/>
                </a:lnTo>
                <a:lnTo>
                  <a:pt x="12840" y="18507"/>
                </a:lnTo>
                <a:close/>
              </a:path>
              <a:path w="21600" h="21600" extrusionOk="0">
                <a:moveTo>
                  <a:pt x="16731" y="18507"/>
                </a:moveTo>
                <a:lnTo>
                  <a:pt x="19941" y="18507"/>
                </a:lnTo>
                <a:lnTo>
                  <a:pt x="19941" y="19260"/>
                </a:lnTo>
                <a:lnTo>
                  <a:pt x="16731" y="19260"/>
                </a:lnTo>
                <a:lnTo>
                  <a:pt x="16731" y="18507"/>
                </a:lnTo>
                <a:close/>
              </a:path>
              <a:path w="21600" h="21600" extrusionOk="0">
                <a:moveTo>
                  <a:pt x="1913" y="1194"/>
                </a:moveTo>
                <a:lnTo>
                  <a:pt x="3699" y="1194"/>
                </a:lnTo>
                <a:lnTo>
                  <a:pt x="2678" y="1832"/>
                </a:lnTo>
                <a:lnTo>
                  <a:pt x="2296" y="1538"/>
                </a:lnTo>
                <a:lnTo>
                  <a:pt x="2125" y="1636"/>
                </a:lnTo>
                <a:lnTo>
                  <a:pt x="2700" y="2078"/>
                </a:lnTo>
                <a:lnTo>
                  <a:pt x="3699" y="1440"/>
                </a:lnTo>
                <a:lnTo>
                  <a:pt x="3699" y="2176"/>
                </a:lnTo>
                <a:lnTo>
                  <a:pt x="1913" y="2176"/>
                </a:lnTo>
                <a:lnTo>
                  <a:pt x="1913" y="1194"/>
                </a:lnTo>
                <a:close/>
              </a:path>
              <a:path w="21600" h="21600" extrusionOk="0">
                <a:moveTo>
                  <a:pt x="1913" y="2765"/>
                </a:moveTo>
                <a:lnTo>
                  <a:pt x="3699" y="2765"/>
                </a:lnTo>
                <a:lnTo>
                  <a:pt x="2678" y="3403"/>
                </a:lnTo>
                <a:lnTo>
                  <a:pt x="2296" y="3109"/>
                </a:lnTo>
                <a:lnTo>
                  <a:pt x="2125" y="3207"/>
                </a:lnTo>
                <a:lnTo>
                  <a:pt x="2700" y="3649"/>
                </a:lnTo>
                <a:lnTo>
                  <a:pt x="3699" y="3010"/>
                </a:lnTo>
                <a:lnTo>
                  <a:pt x="3699" y="3747"/>
                </a:lnTo>
                <a:lnTo>
                  <a:pt x="1913" y="3747"/>
                </a:lnTo>
                <a:lnTo>
                  <a:pt x="1913" y="2765"/>
                </a:lnTo>
                <a:close/>
              </a:path>
              <a:path w="21600" h="21600" extrusionOk="0">
                <a:moveTo>
                  <a:pt x="1913" y="4336"/>
                </a:moveTo>
                <a:lnTo>
                  <a:pt x="3699" y="4336"/>
                </a:lnTo>
                <a:lnTo>
                  <a:pt x="2678" y="4974"/>
                </a:lnTo>
                <a:lnTo>
                  <a:pt x="2296" y="4680"/>
                </a:lnTo>
                <a:lnTo>
                  <a:pt x="2125" y="4778"/>
                </a:lnTo>
                <a:lnTo>
                  <a:pt x="2700" y="5220"/>
                </a:lnTo>
                <a:lnTo>
                  <a:pt x="3699" y="4581"/>
                </a:lnTo>
                <a:lnTo>
                  <a:pt x="3699" y="5318"/>
                </a:lnTo>
                <a:lnTo>
                  <a:pt x="1913" y="5318"/>
                </a:lnTo>
                <a:lnTo>
                  <a:pt x="1913" y="4336"/>
                </a:lnTo>
                <a:close/>
              </a:path>
              <a:path w="21600" h="21600" extrusionOk="0">
                <a:moveTo>
                  <a:pt x="1913" y="5907"/>
                </a:moveTo>
                <a:lnTo>
                  <a:pt x="3699" y="5907"/>
                </a:lnTo>
                <a:lnTo>
                  <a:pt x="2678" y="6545"/>
                </a:lnTo>
                <a:lnTo>
                  <a:pt x="2296" y="6250"/>
                </a:lnTo>
                <a:lnTo>
                  <a:pt x="2125" y="6349"/>
                </a:lnTo>
                <a:lnTo>
                  <a:pt x="2700" y="6790"/>
                </a:lnTo>
                <a:lnTo>
                  <a:pt x="3699" y="6152"/>
                </a:lnTo>
                <a:lnTo>
                  <a:pt x="3699" y="6889"/>
                </a:lnTo>
                <a:lnTo>
                  <a:pt x="1913" y="6889"/>
                </a:lnTo>
                <a:lnTo>
                  <a:pt x="1913" y="5907"/>
                </a:lnTo>
                <a:close/>
              </a:path>
              <a:path w="21600" h="21600" extrusionOk="0">
                <a:moveTo>
                  <a:pt x="1913" y="7478"/>
                </a:moveTo>
                <a:lnTo>
                  <a:pt x="3699" y="7478"/>
                </a:lnTo>
                <a:lnTo>
                  <a:pt x="2678" y="8116"/>
                </a:lnTo>
                <a:lnTo>
                  <a:pt x="2296" y="7821"/>
                </a:lnTo>
                <a:lnTo>
                  <a:pt x="2125" y="7919"/>
                </a:lnTo>
                <a:lnTo>
                  <a:pt x="2700" y="8361"/>
                </a:lnTo>
                <a:lnTo>
                  <a:pt x="3699" y="7723"/>
                </a:lnTo>
                <a:lnTo>
                  <a:pt x="3699" y="8460"/>
                </a:lnTo>
                <a:lnTo>
                  <a:pt x="1913" y="8460"/>
                </a:lnTo>
                <a:lnTo>
                  <a:pt x="1913" y="7478"/>
                </a:lnTo>
                <a:close/>
              </a:path>
              <a:path w="21600" h="21600" extrusionOk="0">
                <a:moveTo>
                  <a:pt x="1913" y="9049"/>
                </a:moveTo>
                <a:lnTo>
                  <a:pt x="3699" y="9049"/>
                </a:lnTo>
                <a:lnTo>
                  <a:pt x="2678" y="9687"/>
                </a:lnTo>
                <a:lnTo>
                  <a:pt x="2296" y="9392"/>
                </a:lnTo>
                <a:lnTo>
                  <a:pt x="2125" y="9490"/>
                </a:lnTo>
                <a:lnTo>
                  <a:pt x="2700" y="9932"/>
                </a:lnTo>
                <a:lnTo>
                  <a:pt x="3699" y="9294"/>
                </a:lnTo>
                <a:lnTo>
                  <a:pt x="3699" y="10030"/>
                </a:lnTo>
                <a:lnTo>
                  <a:pt x="1913" y="10030"/>
                </a:lnTo>
                <a:lnTo>
                  <a:pt x="1913" y="9049"/>
                </a:lnTo>
                <a:close/>
              </a:path>
              <a:path w="21600" h="21600" extrusionOk="0">
                <a:moveTo>
                  <a:pt x="1913" y="10620"/>
                </a:moveTo>
                <a:lnTo>
                  <a:pt x="3699" y="10620"/>
                </a:lnTo>
                <a:lnTo>
                  <a:pt x="2678" y="11258"/>
                </a:lnTo>
                <a:lnTo>
                  <a:pt x="2296" y="10963"/>
                </a:lnTo>
                <a:lnTo>
                  <a:pt x="2125" y="11061"/>
                </a:lnTo>
                <a:lnTo>
                  <a:pt x="2700" y="11503"/>
                </a:lnTo>
                <a:lnTo>
                  <a:pt x="3699" y="10865"/>
                </a:lnTo>
                <a:lnTo>
                  <a:pt x="3699" y="11601"/>
                </a:lnTo>
                <a:lnTo>
                  <a:pt x="1913" y="11601"/>
                </a:lnTo>
                <a:lnTo>
                  <a:pt x="1913" y="10620"/>
                </a:lnTo>
                <a:close/>
              </a:path>
              <a:path w="21600" h="21600" extrusionOk="0">
                <a:moveTo>
                  <a:pt x="1913" y="12190"/>
                </a:moveTo>
                <a:lnTo>
                  <a:pt x="3699" y="12190"/>
                </a:lnTo>
                <a:lnTo>
                  <a:pt x="2678" y="12829"/>
                </a:lnTo>
                <a:lnTo>
                  <a:pt x="2296" y="12534"/>
                </a:lnTo>
                <a:lnTo>
                  <a:pt x="2125" y="12632"/>
                </a:lnTo>
                <a:lnTo>
                  <a:pt x="2700" y="13074"/>
                </a:lnTo>
                <a:lnTo>
                  <a:pt x="3699" y="12436"/>
                </a:lnTo>
                <a:lnTo>
                  <a:pt x="3699" y="13172"/>
                </a:lnTo>
                <a:lnTo>
                  <a:pt x="1913" y="13172"/>
                </a:lnTo>
                <a:lnTo>
                  <a:pt x="1913" y="12190"/>
                </a:lnTo>
                <a:close/>
              </a:path>
              <a:path w="21600" h="21600" extrusionOk="0">
                <a:moveTo>
                  <a:pt x="1913" y="13761"/>
                </a:moveTo>
                <a:lnTo>
                  <a:pt x="3699" y="13761"/>
                </a:lnTo>
                <a:lnTo>
                  <a:pt x="2678" y="14400"/>
                </a:lnTo>
                <a:lnTo>
                  <a:pt x="2296" y="14105"/>
                </a:lnTo>
                <a:lnTo>
                  <a:pt x="2125" y="14203"/>
                </a:lnTo>
                <a:lnTo>
                  <a:pt x="2700" y="14645"/>
                </a:lnTo>
                <a:lnTo>
                  <a:pt x="3699" y="14007"/>
                </a:lnTo>
                <a:lnTo>
                  <a:pt x="3699" y="14743"/>
                </a:lnTo>
                <a:lnTo>
                  <a:pt x="1913" y="14743"/>
                </a:lnTo>
                <a:lnTo>
                  <a:pt x="1913" y="13761"/>
                </a:lnTo>
                <a:close/>
              </a:path>
              <a:path w="21600" h="21600" extrusionOk="0">
                <a:moveTo>
                  <a:pt x="1913" y="15332"/>
                </a:moveTo>
                <a:lnTo>
                  <a:pt x="3699" y="15332"/>
                </a:lnTo>
                <a:lnTo>
                  <a:pt x="2678" y="15970"/>
                </a:lnTo>
                <a:lnTo>
                  <a:pt x="2296" y="15676"/>
                </a:lnTo>
                <a:lnTo>
                  <a:pt x="2125" y="15774"/>
                </a:lnTo>
                <a:lnTo>
                  <a:pt x="2700" y="16216"/>
                </a:lnTo>
                <a:lnTo>
                  <a:pt x="3699" y="15578"/>
                </a:lnTo>
                <a:lnTo>
                  <a:pt x="3699" y="16314"/>
                </a:lnTo>
                <a:lnTo>
                  <a:pt x="1913" y="16314"/>
                </a:lnTo>
                <a:lnTo>
                  <a:pt x="1913" y="15332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068242" y="2282429"/>
            <a:ext cx="311110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a-DK" sz="2400" dirty="0">
                <a:solidFill>
                  <a:schemeClr val="bg1"/>
                </a:solidFill>
              </a:rPr>
              <a:t>Memiliki kemampuan untuk </a:t>
            </a:r>
            <a:r>
              <a:rPr lang="da-DK" sz="2400" dirty="0">
                <a:solidFill>
                  <a:srgbClr val="00B050"/>
                </a:solidFill>
              </a:rPr>
              <a:t>mengakses data dari berbagai sumber, berbagai format, tipe, dll.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8916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8918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8921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8922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8919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59232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rver"/>
          <p:cNvSpPr>
            <a:spLocks noEditPoints="1" noChangeArrowheads="1"/>
          </p:cNvSpPr>
          <p:nvPr/>
        </p:nvSpPr>
        <p:spPr bwMode="auto">
          <a:xfrm>
            <a:off x="1769269" y="2064545"/>
            <a:ext cx="5320904" cy="3327797"/>
          </a:xfrm>
          <a:custGeom>
            <a:avLst/>
            <a:gdLst>
              <a:gd name="T0" fmla="*/ 0 w 21600"/>
              <a:gd name="T1" fmla="*/ 0 h 21600"/>
              <a:gd name="T2" fmla="*/ 1165103038 w 21600"/>
              <a:gd name="T3" fmla="*/ 0 h 21600"/>
              <a:gd name="T4" fmla="*/ 2147483647 w 21600"/>
              <a:gd name="T5" fmla="*/ 0 h 21600"/>
              <a:gd name="T6" fmla="*/ 2147483647 w 21600"/>
              <a:gd name="T7" fmla="*/ 455729960 h 21600"/>
              <a:gd name="T8" fmla="*/ 2147483647 w 21600"/>
              <a:gd name="T9" fmla="*/ 911459098 h 21600"/>
              <a:gd name="T10" fmla="*/ 1165103038 w 21600"/>
              <a:gd name="T11" fmla="*/ 911459098 h 21600"/>
              <a:gd name="T12" fmla="*/ 0 w 21600"/>
              <a:gd name="T13" fmla="*/ 911459098 h 21600"/>
              <a:gd name="T14" fmla="*/ 0 w 21600"/>
              <a:gd name="T15" fmla="*/ 45572996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860947" y="2793206"/>
            <a:ext cx="264318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a-DK" sz="2400" dirty="0"/>
              <a:t>Dapat digunakan sebagai perangkat yang bersifat </a:t>
            </a:r>
            <a:r>
              <a:rPr lang="da-DK" sz="2400" i="1" dirty="0">
                <a:solidFill>
                  <a:schemeClr val="accent1"/>
                </a:solidFill>
              </a:rPr>
              <a:t>standalone</a:t>
            </a:r>
            <a:r>
              <a:rPr lang="da-DK" sz="2400" dirty="0">
                <a:solidFill>
                  <a:schemeClr val="accent1"/>
                </a:solidFill>
              </a:rPr>
              <a:t>, terintegrasi atau berbasis web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39940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9942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9945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9946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9943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6956934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755576" y="2276872"/>
            <a:ext cx="7992888" cy="3640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/>
          <a:lstStyle>
            <a:lvl1pPr marL="388938" indent="-388938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1. 	</a:t>
            </a:r>
            <a:r>
              <a:rPr lang="id-ID" sz="2000" b="1" dirty="0">
                <a:latin typeface="+mn-lt"/>
              </a:rPr>
              <a:t>Manajemen Data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Termasuk</a:t>
            </a:r>
            <a:r>
              <a:rPr lang="en-GB" sz="2000" dirty="0">
                <a:latin typeface="+mn-lt"/>
              </a:rPr>
              <a:t> database, yang </a:t>
            </a:r>
            <a:r>
              <a:rPr lang="en-GB" sz="2000" dirty="0" err="1">
                <a:latin typeface="+mn-lt"/>
              </a:rPr>
              <a:t>mengandung</a:t>
            </a:r>
            <a:r>
              <a:rPr lang="en-GB" sz="2000" dirty="0">
                <a:latin typeface="+mn-lt"/>
              </a:rPr>
              <a:t> data yang </a:t>
            </a:r>
            <a:r>
              <a:rPr lang="en-GB" sz="2000" dirty="0" err="1">
                <a:latin typeface="+mn-lt"/>
              </a:rPr>
              <a:t>relevan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untuk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berbagai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situasi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diatur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oleh</a:t>
            </a:r>
            <a:r>
              <a:rPr lang="en-GB" sz="2000" dirty="0">
                <a:latin typeface="+mn-lt"/>
              </a:rPr>
              <a:t> software yang </a:t>
            </a:r>
            <a:r>
              <a:rPr lang="en-GB" sz="2000" dirty="0" err="1">
                <a:latin typeface="+mn-lt"/>
              </a:rPr>
              <a:t>disebut</a:t>
            </a:r>
            <a:r>
              <a:rPr lang="en-GB" sz="2000" dirty="0">
                <a:latin typeface="+mn-lt"/>
              </a:rPr>
              <a:t> Database Management Systems (DBMS).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2</a:t>
            </a:r>
            <a:r>
              <a:rPr lang="en-GB" sz="2000" dirty="0">
                <a:latin typeface="+mn-lt"/>
              </a:rPr>
              <a:t>. 	</a:t>
            </a:r>
            <a:r>
              <a:rPr lang="id-ID" sz="2000" b="1" dirty="0">
                <a:latin typeface="+mn-lt"/>
              </a:rPr>
              <a:t>Manajemen Model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Melibatkan</a:t>
            </a:r>
            <a:r>
              <a:rPr lang="en-GB" sz="2000" dirty="0">
                <a:latin typeface="+mn-lt"/>
              </a:rPr>
              <a:t> model </a:t>
            </a:r>
            <a:r>
              <a:rPr lang="en-GB" sz="2000" dirty="0" err="1">
                <a:latin typeface="+mn-lt"/>
              </a:rPr>
              <a:t>finansial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statistikal</a:t>
            </a:r>
            <a:r>
              <a:rPr lang="en-GB" sz="2000" dirty="0">
                <a:latin typeface="+mn-lt"/>
              </a:rPr>
              <a:t>, management science, </a:t>
            </a:r>
            <a:r>
              <a:rPr lang="en-GB" sz="2000" dirty="0" err="1">
                <a:latin typeface="+mn-lt"/>
              </a:rPr>
              <a:t>atau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berbagai</a:t>
            </a:r>
            <a:r>
              <a:rPr lang="en-GB" sz="2000" dirty="0">
                <a:latin typeface="+mn-lt"/>
              </a:rPr>
              <a:t> model </a:t>
            </a:r>
            <a:r>
              <a:rPr lang="en-GB" sz="2000" dirty="0" err="1">
                <a:latin typeface="+mn-lt"/>
              </a:rPr>
              <a:t>kuantitatif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lainnya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sehingga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memberikan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ke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sistem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suatu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kemampuan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analitis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manajemen</a:t>
            </a:r>
            <a:r>
              <a:rPr lang="en-GB" sz="2000" dirty="0">
                <a:latin typeface="+mn-lt"/>
              </a:rPr>
              <a:t> software yang </a:t>
            </a:r>
            <a:r>
              <a:rPr lang="en-GB" sz="2000" dirty="0" err="1">
                <a:latin typeface="+mn-lt"/>
              </a:rPr>
              <a:t>diperlukan</a:t>
            </a:r>
            <a:r>
              <a:rPr lang="en-GB" sz="2000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3. 	</a:t>
            </a:r>
            <a:r>
              <a:rPr lang="id-ID" sz="2000" b="1" dirty="0">
                <a:latin typeface="+mn-lt"/>
              </a:rPr>
              <a:t>Anatar Muka Pengguna </a:t>
            </a:r>
            <a:r>
              <a:rPr lang="en-GB" sz="2000" b="1" dirty="0">
                <a:latin typeface="+mn-lt"/>
              </a:rPr>
              <a:t>(dialog </a:t>
            </a:r>
            <a:r>
              <a:rPr lang="en-GB" sz="2000" b="1" dirty="0">
                <a:latin typeface="+mn-lt"/>
              </a:rPr>
              <a:t>subsystem)</a:t>
            </a:r>
            <a:r>
              <a:rPr lang="en-GB" sz="2000" dirty="0">
                <a:latin typeface="+mn-lt"/>
              </a:rPr>
              <a:t>. User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berkomunikasi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memberikan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perintah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pada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>
                <a:latin typeface="+mn-lt"/>
              </a:rPr>
              <a:t>SPK </a:t>
            </a:r>
            <a:r>
              <a:rPr lang="en-GB" sz="2000" dirty="0" err="1">
                <a:latin typeface="+mn-lt"/>
              </a:rPr>
              <a:t>melalui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berarti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menyediakan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antarmuka</a:t>
            </a:r>
            <a:r>
              <a:rPr lang="en-GB" sz="2000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4. 	</a:t>
            </a:r>
            <a:r>
              <a:rPr lang="id-ID" sz="2000" b="1" dirty="0">
                <a:latin typeface="+mn-lt"/>
              </a:rPr>
              <a:t>Manajemen Pengetahuan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optional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mendukung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lain </a:t>
            </a:r>
            <a:r>
              <a:rPr lang="en-GB" sz="2000" dirty="0" err="1">
                <a:latin typeface="+mn-lt"/>
              </a:rPr>
              <a:t>atau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bertindak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sebagai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komponen</a:t>
            </a:r>
            <a:r>
              <a:rPr lang="en-GB" sz="2000" dirty="0">
                <a:latin typeface="+mn-lt"/>
              </a:rPr>
              <a:t> yang </a:t>
            </a:r>
            <a:r>
              <a:rPr lang="en-GB" sz="2000" dirty="0" err="1">
                <a:latin typeface="+mn-lt"/>
              </a:rPr>
              <a:t>berdiri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sendiri</a:t>
            </a:r>
            <a:r>
              <a:rPr lang="en-GB" sz="2000" dirty="0">
                <a:latin typeface="+mn-lt"/>
              </a:rPr>
              <a:t>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10137" y="1052736"/>
            <a:ext cx="6683765" cy="56229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d-ID" sz="2700" b="1" dirty="0">
                <a:solidFill>
                  <a:schemeClr val="bg1"/>
                </a:solidFill>
              </a:rPr>
              <a:t>KOMPONEN SPK</a:t>
            </a:r>
            <a:endParaRPr lang="id-ID" sz="27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8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6532" y="1302313"/>
            <a:ext cx="6683765" cy="707356"/>
          </a:xfrm>
        </p:spPr>
        <p:txBody>
          <a:bodyPr/>
          <a:lstStyle/>
          <a:p>
            <a:pPr eaLnBrk="1" hangingPunct="1"/>
            <a:r>
              <a:rPr lang="en-US" b="1" dirty="0" smtClean="0"/>
              <a:t>Model </a:t>
            </a:r>
            <a:r>
              <a:rPr lang="en-US" b="1" dirty="0" err="1" smtClean="0"/>
              <a:t>Konseptual</a:t>
            </a:r>
            <a:r>
              <a:rPr lang="en-US" b="1" dirty="0" smtClean="0"/>
              <a:t> DSS</a:t>
            </a:r>
            <a:endParaRPr lang="id-ID" b="1" dirty="0" smtClean="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143001" y="2078809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sz="1350"/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2141935" y="1863328"/>
          <a:ext cx="4914900" cy="4108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Picture" r:id="rId3" imgW="5604091" imgH="5522280" progId="Word.Picture.8">
                  <p:embed/>
                </p:oleObj>
              </mc:Choice>
              <mc:Fallback>
                <p:oleObj name="Picture" r:id="rId3" imgW="5604091" imgH="5522280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70"/>
                      <a:stretch>
                        <a:fillRect/>
                      </a:stretch>
                    </p:blipFill>
                    <p:spPr bwMode="auto">
                      <a:xfrm>
                        <a:off x="2141935" y="1863328"/>
                        <a:ext cx="4914900" cy="41088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484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xfrm>
            <a:off x="1647265" y="1363126"/>
            <a:ext cx="5829300" cy="600075"/>
          </a:xfrm>
          <a:noFill/>
        </p:spPr>
        <p:txBody>
          <a:bodyPr/>
          <a:lstStyle/>
          <a:p>
            <a:pPr eaLnBrk="1" hangingPunct="1"/>
            <a:r>
              <a:rPr lang="en-US" sz="2400" b="1" dirty="0">
                <a:latin typeface="+mn-lt"/>
              </a:rPr>
              <a:t>TINGKATAN </a:t>
            </a:r>
            <a:r>
              <a:rPr lang="en-US" sz="2400" b="1" dirty="0">
                <a:latin typeface="+mn-lt"/>
              </a:rPr>
              <a:t>TEKNOLOGI SPK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348880"/>
            <a:ext cx="7169784" cy="3744416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merancang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SPK </a:t>
            </a:r>
            <a:r>
              <a:rPr lang="en-US" sz="2000" dirty="0" err="1"/>
              <a:t>dikenal</a:t>
            </a:r>
            <a:r>
              <a:rPr lang="en-US" sz="2000" dirty="0"/>
              <a:t> 3 (</a:t>
            </a:r>
            <a:r>
              <a:rPr lang="en-US" sz="2000" dirty="0" err="1"/>
              <a:t>tiga</a:t>
            </a:r>
            <a:r>
              <a:rPr lang="en-US" sz="2000" dirty="0"/>
              <a:t>) </a:t>
            </a:r>
            <a:r>
              <a:rPr lang="en-US" sz="2000" dirty="0" err="1"/>
              <a:t>tingkatan</a:t>
            </a:r>
            <a:r>
              <a:rPr lang="id-ID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berupa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  </a:t>
            </a:r>
            <a:r>
              <a:rPr lang="en-US" sz="2000" dirty="0" err="1"/>
              <a:t>Ketiga</a:t>
            </a:r>
            <a:r>
              <a:rPr lang="en-US" sz="2000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1.  SPK </a:t>
            </a:r>
            <a:r>
              <a:rPr lang="en-US" sz="2000" dirty="0" err="1"/>
              <a:t>Spesifik</a:t>
            </a:r>
            <a:r>
              <a:rPr lang="en-US" sz="2000" dirty="0"/>
              <a:t> (SPKS)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2.  </a:t>
            </a:r>
            <a:r>
              <a:rPr lang="en-US" sz="2000" dirty="0" err="1"/>
              <a:t>Pembangkit</a:t>
            </a:r>
            <a:r>
              <a:rPr lang="en-US" sz="2000" dirty="0"/>
              <a:t> SPK (Generator SPK)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3.  </a:t>
            </a:r>
            <a:r>
              <a:rPr lang="en-US" sz="2000" dirty="0" err="1"/>
              <a:t>Perlengkapan</a:t>
            </a:r>
            <a:r>
              <a:rPr lang="en-US" sz="2000" dirty="0"/>
              <a:t> SPK (Tools SPK)</a:t>
            </a:r>
          </a:p>
        </p:txBody>
      </p:sp>
    </p:spTree>
    <p:extLst>
      <p:ext uri="{BB962C8B-B14F-4D97-AF65-F5344CB8AC3E}">
        <p14:creationId xmlns:p14="http://schemas.microsoft.com/office/powerpoint/2010/main" val="66587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07262" y="1269617"/>
            <a:ext cx="5988983" cy="410471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>
                <a:solidFill>
                  <a:schemeClr val="bg1"/>
                </a:solidFill>
              </a:rPr>
              <a:t>                   </a:t>
            </a:r>
            <a:r>
              <a:rPr lang="en-US" sz="750" dirty="0" err="1">
                <a:solidFill>
                  <a:schemeClr val="bg1"/>
                </a:solidFill>
              </a:rPr>
              <a:t>Aplikasi-Aplikasi</a:t>
            </a:r>
            <a:r>
              <a:rPr lang="en-US" sz="750" dirty="0">
                <a:solidFill>
                  <a:schemeClr val="bg1"/>
                </a:solidFill>
              </a:rPr>
              <a:t> SPK </a:t>
            </a:r>
            <a:r>
              <a:rPr lang="en-US" sz="750" dirty="0" err="1">
                <a:solidFill>
                  <a:schemeClr val="bg1"/>
                </a:solidFill>
              </a:rPr>
              <a:t>Khusus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52229" name="Oval 3"/>
          <p:cNvSpPr>
            <a:spLocks noChangeArrowheads="1"/>
          </p:cNvSpPr>
          <p:nvPr/>
        </p:nvSpPr>
        <p:spPr bwMode="auto">
          <a:xfrm>
            <a:off x="234315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0" name="Oval 4"/>
          <p:cNvSpPr>
            <a:spLocks noChangeArrowheads="1"/>
          </p:cNvSpPr>
          <p:nvPr/>
        </p:nvSpPr>
        <p:spPr bwMode="auto">
          <a:xfrm>
            <a:off x="2971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1" name="Oval 5"/>
          <p:cNvSpPr>
            <a:spLocks noChangeArrowheads="1"/>
          </p:cNvSpPr>
          <p:nvPr/>
        </p:nvSpPr>
        <p:spPr bwMode="auto">
          <a:xfrm>
            <a:off x="3543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2" name="Oval 6"/>
          <p:cNvSpPr>
            <a:spLocks noChangeArrowheads="1"/>
          </p:cNvSpPr>
          <p:nvPr/>
        </p:nvSpPr>
        <p:spPr bwMode="auto">
          <a:xfrm>
            <a:off x="4114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3" name="Oval 7"/>
          <p:cNvSpPr>
            <a:spLocks noChangeArrowheads="1"/>
          </p:cNvSpPr>
          <p:nvPr/>
        </p:nvSpPr>
        <p:spPr bwMode="auto">
          <a:xfrm>
            <a:off x="4686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4" name="Oval 8"/>
          <p:cNvSpPr>
            <a:spLocks noChangeArrowheads="1"/>
          </p:cNvSpPr>
          <p:nvPr/>
        </p:nvSpPr>
        <p:spPr bwMode="auto">
          <a:xfrm>
            <a:off x="5257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5" name="Oval 9"/>
          <p:cNvSpPr>
            <a:spLocks noChangeArrowheads="1"/>
          </p:cNvSpPr>
          <p:nvPr/>
        </p:nvSpPr>
        <p:spPr bwMode="auto">
          <a:xfrm>
            <a:off x="5829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6" name="Oval 10"/>
          <p:cNvSpPr>
            <a:spLocks noChangeArrowheads="1"/>
          </p:cNvSpPr>
          <p:nvPr/>
        </p:nvSpPr>
        <p:spPr bwMode="auto">
          <a:xfrm>
            <a:off x="2343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7" name="Oval 11"/>
          <p:cNvSpPr>
            <a:spLocks noChangeArrowheads="1"/>
          </p:cNvSpPr>
          <p:nvPr/>
        </p:nvSpPr>
        <p:spPr bwMode="auto">
          <a:xfrm>
            <a:off x="2914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8" name="Oval 12"/>
          <p:cNvSpPr>
            <a:spLocks noChangeArrowheads="1"/>
          </p:cNvSpPr>
          <p:nvPr/>
        </p:nvSpPr>
        <p:spPr bwMode="auto">
          <a:xfrm>
            <a:off x="3486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9" name="Oval 13"/>
          <p:cNvSpPr>
            <a:spLocks noChangeArrowheads="1"/>
          </p:cNvSpPr>
          <p:nvPr/>
        </p:nvSpPr>
        <p:spPr bwMode="auto">
          <a:xfrm>
            <a:off x="4057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0" name="Oval 14"/>
          <p:cNvSpPr>
            <a:spLocks noChangeArrowheads="1"/>
          </p:cNvSpPr>
          <p:nvPr/>
        </p:nvSpPr>
        <p:spPr bwMode="auto">
          <a:xfrm>
            <a:off x="4629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1" name="Oval 15"/>
          <p:cNvSpPr>
            <a:spLocks noChangeArrowheads="1"/>
          </p:cNvSpPr>
          <p:nvPr/>
        </p:nvSpPr>
        <p:spPr bwMode="auto">
          <a:xfrm>
            <a:off x="5200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2" name="Oval 16"/>
          <p:cNvSpPr>
            <a:spLocks noChangeArrowheads="1"/>
          </p:cNvSpPr>
          <p:nvPr/>
        </p:nvSpPr>
        <p:spPr bwMode="auto">
          <a:xfrm>
            <a:off x="5772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3" name="Oval 17"/>
          <p:cNvSpPr>
            <a:spLocks noChangeArrowheads="1"/>
          </p:cNvSpPr>
          <p:nvPr/>
        </p:nvSpPr>
        <p:spPr bwMode="auto">
          <a:xfrm>
            <a:off x="4686300" y="3028950"/>
            <a:ext cx="800100" cy="742950"/>
          </a:xfrm>
          <a:prstGeom prst="ellipse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cxnSp>
        <p:nvCxnSpPr>
          <p:cNvPr id="52244" name="AutoShape 18"/>
          <p:cNvCxnSpPr>
            <a:cxnSpLocks noChangeShapeType="1"/>
            <a:stCxn id="52236" idx="0"/>
            <a:endCxn id="52229" idx="4"/>
          </p:cNvCxnSpPr>
          <p:nvPr/>
        </p:nvCxnSpPr>
        <p:spPr bwMode="auto">
          <a:xfrm flipV="1">
            <a:off x="2486025" y="2114550"/>
            <a:ext cx="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5" name="AutoShape 19"/>
          <p:cNvCxnSpPr>
            <a:cxnSpLocks noChangeShapeType="1"/>
            <a:stCxn id="52236" idx="7"/>
            <a:endCxn id="52230" idx="4"/>
          </p:cNvCxnSpPr>
          <p:nvPr/>
        </p:nvCxnSpPr>
        <p:spPr bwMode="auto">
          <a:xfrm flipV="1">
            <a:off x="2587228" y="2114551"/>
            <a:ext cx="527447" cy="2613422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6" name="AutoShape 20"/>
          <p:cNvCxnSpPr>
            <a:cxnSpLocks noChangeShapeType="1"/>
            <a:stCxn id="52237" idx="0"/>
            <a:endCxn id="52229" idx="4"/>
          </p:cNvCxnSpPr>
          <p:nvPr/>
        </p:nvCxnSpPr>
        <p:spPr bwMode="auto">
          <a:xfrm flipH="1" flipV="1">
            <a:off x="2486025" y="2114550"/>
            <a:ext cx="57150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7" name="AutoShape 21"/>
          <p:cNvCxnSpPr>
            <a:cxnSpLocks noChangeShapeType="1"/>
            <a:stCxn id="52237" idx="0"/>
            <a:endCxn id="52231" idx="4"/>
          </p:cNvCxnSpPr>
          <p:nvPr/>
        </p:nvCxnSpPr>
        <p:spPr bwMode="auto">
          <a:xfrm flipV="1">
            <a:off x="3057525" y="2114550"/>
            <a:ext cx="6286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8" name="AutoShape 22"/>
          <p:cNvCxnSpPr>
            <a:cxnSpLocks noChangeShapeType="1"/>
            <a:stCxn id="52238" idx="0"/>
            <a:endCxn id="52230" idx="4"/>
          </p:cNvCxnSpPr>
          <p:nvPr/>
        </p:nvCxnSpPr>
        <p:spPr bwMode="auto">
          <a:xfrm flipH="1" flipV="1">
            <a:off x="3114675" y="2114550"/>
            <a:ext cx="5143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9" name="AutoShape 23"/>
          <p:cNvCxnSpPr>
            <a:cxnSpLocks noChangeShapeType="1"/>
            <a:stCxn id="52238" idx="0"/>
            <a:endCxn id="52231" idx="4"/>
          </p:cNvCxnSpPr>
          <p:nvPr/>
        </p:nvCxnSpPr>
        <p:spPr bwMode="auto">
          <a:xfrm flipV="1">
            <a:off x="3629025" y="2114550"/>
            <a:ext cx="571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0" name="AutoShape 24"/>
          <p:cNvCxnSpPr>
            <a:cxnSpLocks noChangeShapeType="1"/>
            <a:stCxn id="52243" idx="0"/>
            <a:endCxn id="52232" idx="4"/>
          </p:cNvCxnSpPr>
          <p:nvPr/>
        </p:nvCxnSpPr>
        <p:spPr bwMode="auto">
          <a:xfrm flipH="1" flipV="1">
            <a:off x="4257675" y="2114550"/>
            <a:ext cx="8286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1" name="AutoShape 25"/>
          <p:cNvCxnSpPr>
            <a:cxnSpLocks noChangeShapeType="1"/>
            <a:stCxn id="52243" idx="0"/>
            <a:endCxn id="52233" idx="4"/>
          </p:cNvCxnSpPr>
          <p:nvPr/>
        </p:nvCxnSpPr>
        <p:spPr bwMode="auto">
          <a:xfrm flipH="1" flipV="1">
            <a:off x="4829175" y="2114550"/>
            <a:ext cx="2571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2" name="AutoShape 26"/>
          <p:cNvCxnSpPr>
            <a:cxnSpLocks noChangeShapeType="1"/>
            <a:stCxn id="52243" idx="0"/>
            <a:endCxn id="52234" idx="4"/>
          </p:cNvCxnSpPr>
          <p:nvPr/>
        </p:nvCxnSpPr>
        <p:spPr bwMode="auto">
          <a:xfrm flipV="1">
            <a:off x="5086350" y="2114550"/>
            <a:ext cx="3143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3" name="AutoShape 27"/>
          <p:cNvCxnSpPr>
            <a:cxnSpLocks noChangeShapeType="1"/>
            <a:stCxn id="52243" idx="0"/>
            <a:endCxn id="52235" idx="4"/>
          </p:cNvCxnSpPr>
          <p:nvPr/>
        </p:nvCxnSpPr>
        <p:spPr bwMode="auto">
          <a:xfrm flipV="1">
            <a:off x="5086350" y="2114550"/>
            <a:ext cx="8858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4" name="AutoShape 28"/>
          <p:cNvCxnSpPr>
            <a:cxnSpLocks noChangeShapeType="1"/>
            <a:stCxn id="52237" idx="0"/>
            <a:endCxn id="52243" idx="3"/>
          </p:cNvCxnSpPr>
          <p:nvPr/>
        </p:nvCxnSpPr>
        <p:spPr bwMode="auto">
          <a:xfrm flipV="1">
            <a:off x="3057526" y="3663553"/>
            <a:ext cx="17454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5" name="AutoShape 29"/>
          <p:cNvCxnSpPr>
            <a:cxnSpLocks noChangeShapeType="1"/>
            <a:stCxn id="52238" idx="0"/>
            <a:endCxn id="52243" idx="3"/>
          </p:cNvCxnSpPr>
          <p:nvPr/>
        </p:nvCxnSpPr>
        <p:spPr bwMode="auto">
          <a:xfrm flipV="1">
            <a:off x="3629026" y="3663553"/>
            <a:ext cx="11739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6" name="AutoShape 30"/>
          <p:cNvCxnSpPr>
            <a:cxnSpLocks noChangeShapeType="1"/>
            <a:stCxn id="52239" idx="0"/>
            <a:endCxn id="52243" idx="3"/>
          </p:cNvCxnSpPr>
          <p:nvPr/>
        </p:nvCxnSpPr>
        <p:spPr bwMode="auto">
          <a:xfrm flipV="1">
            <a:off x="4200526" y="3663553"/>
            <a:ext cx="6024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7" name="AutoShape 31"/>
          <p:cNvCxnSpPr>
            <a:cxnSpLocks noChangeShapeType="1"/>
            <a:stCxn id="52240" idx="0"/>
            <a:endCxn id="52243" idx="4"/>
          </p:cNvCxnSpPr>
          <p:nvPr/>
        </p:nvCxnSpPr>
        <p:spPr bwMode="auto">
          <a:xfrm flipV="1">
            <a:off x="4772025" y="3771900"/>
            <a:ext cx="3143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8" name="AutoShape 32"/>
          <p:cNvCxnSpPr>
            <a:cxnSpLocks noChangeShapeType="1"/>
            <a:stCxn id="52241" idx="0"/>
            <a:endCxn id="52243" idx="4"/>
          </p:cNvCxnSpPr>
          <p:nvPr/>
        </p:nvCxnSpPr>
        <p:spPr bwMode="auto">
          <a:xfrm flipH="1" flipV="1">
            <a:off x="5086350" y="3771900"/>
            <a:ext cx="2571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9" name="AutoShape 33"/>
          <p:cNvCxnSpPr>
            <a:cxnSpLocks noChangeShapeType="1"/>
            <a:stCxn id="52242" idx="0"/>
            <a:endCxn id="52243" idx="4"/>
          </p:cNvCxnSpPr>
          <p:nvPr/>
        </p:nvCxnSpPr>
        <p:spPr bwMode="auto">
          <a:xfrm flipH="1" flipV="1">
            <a:off x="5086350" y="3771900"/>
            <a:ext cx="8286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2260" name="Text Box 34"/>
          <p:cNvSpPr txBox="1">
            <a:spLocks noChangeArrowheads="1"/>
          </p:cNvSpPr>
          <p:nvPr/>
        </p:nvSpPr>
        <p:spPr bwMode="auto">
          <a:xfrm>
            <a:off x="5657850" y="3429000"/>
            <a:ext cx="1543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1" name="Text Box 35"/>
          <p:cNvSpPr txBox="1">
            <a:spLocks noChangeArrowheads="1"/>
          </p:cNvSpPr>
          <p:nvPr/>
        </p:nvSpPr>
        <p:spPr bwMode="auto">
          <a:xfrm>
            <a:off x="5600700" y="3257550"/>
            <a:ext cx="114300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00" b="1">
                <a:latin typeface="Times New Roman" panose="02020603050405020304" pitchFamily="18" charset="0"/>
              </a:rPr>
              <a:t>Pembangkit SPK</a:t>
            </a:r>
          </a:p>
        </p:txBody>
      </p:sp>
      <p:sp>
        <p:nvSpPr>
          <p:cNvPr id="52262" name="Text Box 36"/>
          <p:cNvSpPr txBox="1">
            <a:spLocks noChangeArrowheads="1"/>
          </p:cNvSpPr>
          <p:nvPr/>
        </p:nvSpPr>
        <p:spPr bwMode="auto">
          <a:xfrm>
            <a:off x="3371850" y="5143500"/>
            <a:ext cx="19431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3" name="Text Box 37"/>
          <p:cNvSpPr txBox="1">
            <a:spLocks noChangeArrowheads="1"/>
          </p:cNvSpPr>
          <p:nvPr/>
        </p:nvSpPr>
        <p:spPr bwMode="auto">
          <a:xfrm>
            <a:off x="3657600" y="5143500"/>
            <a:ext cx="125730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900" b="1">
                <a:latin typeface="Times New Roman" panose="02020603050405020304" pitchFamily="18" charset="0"/>
              </a:rPr>
              <a:t>Peralatan SPK</a:t>
            </a:r>
          </a:p>
        </p:txBody>
      </p:sp>
      <p:sp>
        <p:nvSpPr>
          <p:cNvPr id="52264" name="Text Box 38"/>
          <p:cNvSpPr txBox="1">
            <a:spLocks noChangeArrowheads="1"/>
          </p:cNvSpPr>
          <p:nvPr/>
        </p:nvSpPr>
        <p:spPr bwMode="auto">
          <a:xfrm>
            <a:off x="4972050" y="5766197"/>
            <a:ext cx="2743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5" name="Text Box 39"/>
          <p:cNvSpPr txBox="1">
            <a:spLocks noChangeArrowheads="1"/>
          </p:cNvSpPr>
          <p:nvPr/>
        </p:nvSpPr>
        <p:spPr bwMode="auto">
          <a:xfrm>
            <a:off x="3171825" y="5557767"/>
            <a:ext cx="2743200" cy="230832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9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Gbr</a:t>
            </a:r>
            <a:r>
              <a:rPr lang="en-US" sz="9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. Tingkat </a:t>
            </a:r>
            <a:r>
              <a:rPr lang="en-US" sz="9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Teknologi</a:t>
            </a:r>
            <a:r>
              <a:rPr lang="en-US" sz="9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SPK</a:t>
            </a:r>
          </a:p>
        </p:txBody>
      </p:sp>
    </p:spTree>
    <p:extLst>
      <p:ext uri="{BB962C8B-B14F-4D97-AF65-F5344CB8AC3E}">
        <p14:creationId xmlns:p14="http://schemas.microsoft.com/office/powerpoint/2010/main" val="228500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269206"/>
            <a:ext cx="5829300" cy="653654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+mn-lt"/>
              </a:rPr>
              <a:t>SPK </a:t>
            </a:r>
            <a:r>
              <a:rPr lang="en-US" b="1" dirty="0">
                <a:latin typeface="+mn-lt"/>
              </a:rPr>
              <a:t>SPESIFIK (SPKS)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382" y="2489200"/>
            <a:ext cx="7308018" cy="35306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</a:rPr>
              <a:t>“</a:t>
            </a:r>
            <a:r>
              <a:rPr lang="en-US" sz="2000" i="1" dirty="0">
                <a:solidFill>
                  <a:schemeClr val="tx1"/>
                </a:solidFill>
              </a:rPr>
              <a:t>Final Product</a:t>
            </a:r>
            <a:r>
              <a:rPr lang="en-US" sz="2000" dirty="0">
                <a:solidFill>
                  <a:schemeClr val="tx1"/>
                </a:solidFill>
              </a:rPr>
              <a:t>” </a:t>
            </a:r>
            <a:r>
              <a:rPr lang="en-US" sz="2000" dirty="0" err="1">
                <a:solidFill>
                  <a:schemeClr val="tx1"/>
                </a:solidFill>
              </a:rPr>
              <a:t>atau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aplikasi</a:t>
            </a:r>
            <a:r>
              <a:rPr lang="en-US" sz="2000" dirty="0">
                <a:solidFill>
                  <a:schemeClr val="tx1"/>
                </a:solidFill>
              </a:rPr>
              <a:t> SPK yang </a:t>
            </a:r>
            <a:r>
              <a:rPr lang="en-US" sz="2000" dirty="0" err="1">
                <a:solidFill>
                  <a:schemeClr val="tx1"/>
                </a:solidFill>
              </a:rPr>
              <a:t>nyatanya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menyelesaikan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pekerjaan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kita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inginkan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>
                <a:solidFill>
                  <a:schemeClr val="tx1"/>
                </a:solidFill>
              </a:rPr>
              <a:t>	</a:t>
            </a:r>
            <a:r>
              <a:rPr lang="en-US" sz="2000" b="1" dirty="0" err="1">
                <a:solidFill>
                  <a:schemeClr val="tx1"/>
                </a:solidFill>
              </a:rPr>
              <a:t>Contoh</a:t>
            </a:r>
            <a:r>
              <a:rPr lang="en-US" sz="2000" dirty="0">
                <a:solidFill>
                  <a:schemeClr val="tx1"/>
                </a:solidFill>
              </a:rPr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>
                <a:solidFill>
                  <a:schemeClr val="tx1"/>
                </a:solidFill>
              </a:rPr>
              <a:t>	Houston Minerals </a:t>
            </a:r>
            <a:r>
              <a:rPr lang="en-US" sz="2000" dirty="0" err="1">
                <a:solidFill>
                  <a:schemeClr val="tx1"/>
                </a:solidFill>
              </a:rPr>
              <a:t>membuat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id-ID" sz="2000" dirty="0">
                <a:solidFill>
                  <a:schemeClr val="tx1"/>
                </a:solidFill>
              </a:rPr>
              <a:t>SPK </a:t>
            </a:r>
            <a:r>
              <a:rPr lang="en-US" sz="2000" dirty="0" err="1">
                <a:solidFill>
                  <a:schemeClr val="tx1"/>
                </a:solidFill>
              </a:rPr>
              <a:t>untuk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menganalisis</a:t>
            </a:r>
            <a:r>
              <a:rPr lang="id-ID" sz="2000" dirty="0">
                <a:solidFill>
                  <a:schemeClr val="tx1"/>
                </a:solidFill>
              </a:rPr>
              <a:t> </a:t>
            </a:r>
            <a:r>
              <a:rPr lang="en-US" sz="2000" i="1" dirty="0">
                <a:solidFill>
                  <a:schemeClr val="tx1"/>
                </a:solidFill>
              </a:rPr>
              <a:t>joint </a:t>
            </a:r>
            <a:r>
              <a:rPr lang="en-US" sz="2000" i="1" dirty="0">
                <a:solidFill>
                  <a:schemeClr val="tx1"/>
                </a:solidFill>
              </a:rPr>
              <a:t>venture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645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322785"/>
            <a:ext cx="5829300" cy="600075"/>
          </a:xfrm>
        </p:spPr>
        <p:txBody>
          <a:bodyPr>
            <a:noAutofit/>
          </a:bodyPr>
          <a:lstStyle/>
          <a:p>
            <a:pPr eaLnBrk="1" hangingPunct="1"/>
            <a:r>
              <a:rPr lang="en-US" sz="2400" b="1" dirty="0">
                <a:latin typeface="+mn-lt"/>
              </a:rPr>
              <a:t>PEMBANGKIT </a:t>
            </a:r>
            <a:r>
              <a:rPr lang="en-US" sz="2400" b="1" dirty="0">
                <a:latin typeface="+mn-lt"/>
              </a:rPr>
              <a:t>SPK (GENERATOR SPK)</a:t>
            </a:r>
          </a:p>
        </p:txBody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382" y="2489200"/>
            <a:ext cx="7452034" cy="35306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Pembangkit</a:t>
            </a:r>
            <a:r>
              <a:rPr lang="en-US" sz="2000" dirty="0"/>
              <a:t> SPK </a:t>
            </a:r>
            <a:r>
              <a:rPr lang="en-US" sz="2000" dirty="0" err="1"/>
              <a:t>adalah</a:t>
            </a:r>
            <a:r>
              <a:rPr lang="en-US" sz="2000" dirty="0"/>
              <a:t> software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terintegrasi</a:t>
            </a:r>
            <a:r>
              <a:rPr lang="en-US" sz="2000" dirty="0"/>
              <a:t> yang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sekumpulan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 </a:t>
            </a:r>
            <a:r>
              <a:rPr lang="en-US" sz="2000" dirty="0" err="1"/>
              <a:t>spesifik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, </a:t>
            </a:r>
            <a:r>
              <a:rPr lang="en-US" sz="2000" dirty="0" err="1"/>
              <a:t>murah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	Lotus 1-2-3, Microsoft excel.</a:t>
            </a:r>
          </a:p>
        </p:txBody>
      </p:sp>
    </p:spTree>
    <p:extLst>
      <p:ext uri="{BB962C8B-B14F-4D97-AF65-F5344CB8AC3E}">
        <p14:creationId xmlns:p14="http://schemas.microsoft.com/office/powerpoint/2010/main" val="222352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2"/>
          <p:cNvSpPr>
            <a:spLocks noGrp="1" noChangeArrowheads="1"/>
          </p:cNvSpPr>
          <p:nvPr>
            <p:ph type="title"/>
          </p:nvPr>
        </p:nvSpPr>
        <p:spPr>
          <a:xfrm>
            <a:off x="1516156" y="1312700"/>
            <a:ext cx="5829300" cy="600075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" panose="020B0604020202020204" pitchFamily="34" charset="0"/>
              </a:rPr>
              <a:t>PERLENGKAPAN </a:t>
            </a:r>
            <a:r>
              <a:rPr lang="en-US" b="1" dirty="0">
                <a:latin typeface="Arial" panose="020B0604020202020204" pitchFamily="34" charset="0"/>
              </a:rPr>
              <a:t>SPK</a:t>
            </a:r>
          </a:p>
        </p:txBody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2420888"/>
            <a:ext cx="7200800" cy="283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yang paling </a:t>
            </a:r>
            <a:r>
              <a:rPr lang="en-US" sz="2000" dirty="0" err="1"/>
              <a:t>dasar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merancang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SPK.  </a:t>
            </a:r>
            <a:endParaRPr lang="id-ID" sz="2000" dirty="0"/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Perlengkapan</a:t>
            </a:r>
            <a:r>
              <a:rPr lang="en-US" sz="2000" dirty="0"/>
              <a:t> SPK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elemen-elemen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 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adanya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utilitas</a:t>
            </a:r>
            <a:r>
              <a:rPr lang="en-US" sz="2000" dirty="0"/>
              <a:t> yang </a:t>
            </a:r>
            <a:r>
              <a:rPr lang="en-US" sz="2000" dirty="0" err="1"/>
              <a:t>dimiliki</a:t>
            </a:r>
            <a:r>
              <a:rPr lang="en-US" sz="2000" dirty="0"/>
              <a:t> </a:t>
            </a:r>
            <a:r>
              <a:rPr lang="en-US" sz="2000" dirty="0" err="1"/>
              <a:t>perlengkapan</a:t>
            </a:r>
            <a:r>
              <a:rPr lang="en-US" sz="2000" dirty="0"/>
              <a:t> SPK,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perancang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 </a:t>
            </a:r>
            <a:r>
              <a:rPr lang="en-US" sz="2000" dirty="0" err="1"/>
              <a:t>terutama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SPK </a:t>
            </a:r>
            <a:r>
              <a:rPr lang="en-US" sz="2000" dirty="0" err="1"/>
              <a:t>spesifik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pembangkit</a:t>
            </a:r>
            <a:r>
              <a:rPr lang="en-US" sz="2000" dirty="0"/>
              <a:t> SPK.  </a:t>
            </a:r>
          </a:p>
        </p:txBody>
      </p:sp>
    </p:spTree>
    <p:extLst>
      <p:ext uri="{BB962C8B-B14F-4D97-AF65-F5344CB8AC3E}">
        <p14:creationId xmlns:p14="http://schemas.microsoft.com/office/powerpoint/2010/main" val="173170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2167300"/>
            <a:ext cx="75608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inilah</a:t>
            </a:r>
            <a:r>
              <a:rPr lang="en-US" sz="2000" dirty="0"/>
              <a:t> yang paling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dikembangkan</a:t>
            </a:r>
            <a:r>
              <a:rPr lang="en-US" sz="2000" dirty="0"/>
              <a:t>, </a:t>
            </a:r>
            <a:r>
              <a:rPr lang="en-US" sz="2000" dirty="0" err="1"/>
              <a:t>diantaranya</a:t>
            </a:r>
            <a:r>
              <a:rPr lang="en-US" sz="2000" dirty="0"/>
              <a:t> </a:t>
            </a:r>
            <a:r>
              <a:rPr lang="en-US" sz="2000" dirty="0" err="1"/>
              <a:t>utilitas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: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bahasa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keperluan</a:t>
            </a:r>
            <a:r>
              <a:rPr lang="en-US" sz="2000" dirty="0"/>
              <a:t> </a:t>
            </a:r>
            <a:r>
              <a:rPr lang="en-US" sz="2000" dirty="0" err="1"/>
              <a:t>terte</a:t>
            </a:r>
            <a:r>
              <a:rPr lang="id-ID" sz="2000" dirty="0"/>
              <a:t>n</a:t>
            </a:r>
            <a:r>
              <a:rPr lang="en-US" sz="2000" dirty="0" err="1"/>
              <a:t>tu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Peningkatan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mendukung</a:t>
            </a:r>
            <a:r>
              <a:rPr lang="en-US" sz="2000" dirty="0"/>
              <a:t> </a:t>
            </a: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</a:t>
            </a:r>
            <a:r>
              <a:rPr lang="en-US" sz="2000" dirty="0"/>
              <a:t>dialog.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berwarna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</a:t>
            </a:r>
            <a:r>
              <a:rPr lang="en-US" sz="2000" dirty="0" err="1"/>
              <a:t>lainnya</a:t>
            </a:r>
            <a:r>
              <a:rPr lang="en-US" sz="20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Contoh</a:t>
            </a:r>
            <a:r>
              <a:rPr lang="en-US" sz="2000" dirty="0"/>
              <a:t> 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err="1"/>
              <a:t>Grafis</a:t>
            </a:r>
            <a:r>
              <a:rPr lang="en-US" sz="2000" dirty="0"/>
              <a:t>, editors, query systems, random number generator, </a:t>
            </a:r>
            <a:r>
              <a:rPr lang="en-US" sz="2000" dirty="0" err="1"/>
              <a:t>dan</a:t>
            </a:r>
            <a:r>
              <a:rPr lang="en-US" sz="2000" dirty="0"/>
              <a:t> spreadsheets.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1124744"/>
            <a:ext cx="5829300" cy="600075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" panose="020B0604020202020204" pitchFamily="34" charset="0"/>
              </a:rPr>
              <a:t>PERLENGKAPAN </a:t>
            </a:r>
            <a:r>
              <a:rPr lang="en-US" b="1" dirty="0">
                <a:latin typeface="Arial" panose="020B0604020202020204" pitchFamily="34" charset="0"/>
              </a:rPr>
              <a:t>SPK</a:t>
            </a:r>
          </a:p>
        </p:txBody>
      </p:sp>
    </p:spTree>
    <p:extLst>
      <p:ext uri="{BB962C8B-B14F-4D97-AF65-F5344CB8AC3E}">
        <p14:creationId xmlns:p14="http://schemas.microsoft.com/office/powerpoint/2010/main" val="403719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298717" y="1063553"/>
            <a:ext cx="6546567" cy="856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 anchor="ctr"/>
          <a:lstStyle>
            <a:lvl1pPr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/>
            <a:r>
              <a:rPr lang="id-ID" sz="3130" b="1" dirty="0">
                <a:solidFill>
                  <a:schemeClr val="bg1"/>
                </a:solidFill>
                <a:latin typeface="+mn-lt"/>
              </a:rPr>
              <a:t>SPK </a:t>
            </a:r>
            <a:r>
              <a:rPr lang="en-GB" sz="3130" b="1" dirty="0" err="1">
                <a:solidFill>
                  <a:schemeClr val="bg1"/>
                </a:solidFill>
                <a:latin typeface="+mn-lt"/>
              </a:rPr>
              <a:t>Masa</a:t>
            </a:r>
            <a:r>
              <a:rPr lang="en-GB" sz="313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3130" b="1" dirty="0" err="1">
                <a:solidFill>
                  <a:schemeClr val="bg1"/>
                </a:solidFill>
                <a:latin typeface="+mn-lt"/>
              </a:rPr>
              <a:t>Depan</a:t>
            </a:r>
            <a:r>
              <a:rPr lang="en-GB" sz="3130" b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683568" y="2564904"/>
            <a:ext cx="7776864" cy="383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/>
          <a:lstStyle>
            <a:lvl1pPr marL="388938" indent="-388938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1. 	</a:t>
            </a:r>
            <a:r>
              <a:rPr lang="en-GB" dirty="0">
                <a:latin typeface="+mn-lt"/>
              </a:rPr>
              <a:t>SPK </a:t>
            </a:r>
            <a:r>
              <a:rPr lang="en-GB" dirty="0" err="1">
                <a:latin typeface="+mn-lt"/>
              </a:rPr>
              <a:t>berbasis</a:t>
            </a:r>
            <a:r>
              <a:rPr lang="en-GB" dirty="0">
                <a:latin typeface="+mn-lt"/>
              </a:rPr>
              <a:t> PC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terus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tumbuh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utamanya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dukungan</a:t>
            </a:r>
            <a:r>
              <a:rPr lang="en-GB" dirty="0">
                <a:latin typeface="+mn-lt"/>
              </a:rPr>
              <a:t> personal.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2. 	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</a:t>
            </a:r>
            <a:r>
              <a:rPr lang="en-GB" dirty="0">
                <a:latin typeface="+mn-lt"/>
              </a:rPr>
              <a:t>SPK </a:t>
            </a:r>
            <a:r>
              <a:rPr lang="en-GB" dirty="0">
                <a:latin typeface="+mn-lt"/>
              </a:rPr>
              <a:t>di </a:t>
            </a:r>
            <a:r>
              <a:rPr lang="en-GB" dirty="0" err="1">
                <a:latin typeface="+mn-lt"/>
              </a:rPr>
              <a:t>institusi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mendukung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pengambilan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keputusan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berurutan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saling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berhubungan</a:t>
            </a:r>
            <a:r>
              <a:rPr lang="en-GB" dirty="0">
                <a:latin typeface="+mn-lt"/>
              </a:rPr>
              <a:t>, </a:t>
            </a:r>
            <a:r>
              <a:rPr lang="en-GB" dirty="0" err="1">
                <a:latin typeface="+mn-lt"/>
              </a:rPr>
              <a:t>kecenderungan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depan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adalah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menjadi</a:t>
            </a:r>
            <a:r>
              <a:rPr lang="en-GB" dirty="0">
                <a:latin typeface="+mn-lt"/>
              </a:rPr>
              <a:t> </a:t>
            </a:r>
            <a:r>
              <a:rPr lang="en-GB" dirty="0">
                <a:latin typeface="+mn-lt"/>
              </a:rPr>
              <a:t>SPK </a:t>
            </a:r>
            <a:r>
              <a:rPr lang="en-GB" dirty="0" err="1">
                <a:latin typeface="+mn-lt"/>
              </a:rPr>
              <a:t>terdistribusi</a:t>
            </a:r>
            <a:r>
              <a:rPr lang="en-GB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3. 	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dukungan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keputusan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saling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berhubungan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terkonsentrasi</a:t>
            </a:r>
            <a:r>
              <a:rPr lang="en-GB" dirty="0">
                <a:latin typeface="+mn-lt"/>
              </a:rPr>
              <a:t>, </a:t>
            </a:r>
            <a:r>
              <a:rPr lang="id-ID" dirty="0">
                <a:latin typeface="+mn-lt"/>
              </a:rPr>
              <a:t>GDDS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lebih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lazim</a:t>
            </a:r>
            <a:r>
              <a:rPr lang="en-GB" dirty="0">
                <a:latin typeface="+mn-lt"/>
              </a:rPr>
              <a:t> di </a:t>
            </a:r>
            <a:r>
              <a:rPr lang="en-GB" dirty="0" err="1">
                <a:latin typeface="+mn-lt"/>
              </a:rPr>
              <a:t>masa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depan</a:t>
            </a:r>
            <a:r>
              <a:rPr lang="en-GB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4. 	</a:t>
            </a:r>
            <a:r>
              <a:rPr lang="en-GB" dirty="0" err="1">
                <a:latin typeface="+mn-lt"/>
              </a:rPr>
              <a:t>Produk-produk</a:t>
            </a:r>
            <a:r>
              <a:rPr lang="en-GB" dirty="0">
                <a:latin typeface="+mn-lt"/>
              </a:rPr>
              <a:t> </a:t>
            </a:r>
            <a:r>
              <a:rPr lang="en-GB" dirty="0">
                <a:latin typeface="+mn-lt"/>
              </a:rPr>
              <a:t>SPK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mulai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menggabungkan</a:t>
            </a:r>
            <a:r>
              <a:rPr lang="en-GB" dirty="0">
                <a:latin typeface="+mn-lt"/>
              </a:rPr>
              <a:t> tool </a:t>
            </a:r>
            <a:r>
              <a:rPr lang="en-GB" dirty="0" err="1">
                <a:latin typeface="+mn-lt"/>
              </a:rPr>
              <a:t>dan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teknik-teknik</a:t>
            </a:r>
            <a:r>
              <a:rPr lang="en-GB" dirty="0">
                <a:latin typeface="+mn-lt"/>
              </a:rPr>
              <a:t> AI.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5. 	</a:t>
            </a:r>
            <a:r>
              <a:rPr lang="en-GB" dirty="0" err="1">
                <a:latin typeface="+mn-lt"/>
              </a:rPr>
              <a:t>Semua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kecenderungan</a:t>
            </a:r>
            <a:r>
              <a:rPr lang="en-GB" dirty="0">
                <a:latin typeface="+mn-lt"/>
              </a:rPr>
              <a:t> di </a:t>
            </a:r>
            <a:r>
              <a:rPr lang="en-GB" dirty="0" err="1">
                <a:latin typeface="+mn-lt"/>
              </a:rPr>
              <a:t>atas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menuju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satu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titik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pengembangan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berkelanjutan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kemampuan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sistem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lebih</a:t>
            </a:r>
            <a:r>
              <a:rPr lang="en-GB" dirty="0">
                <a:latin typeface="+mn-lt"/>
              </a:rPr>
              <a:t> user-friendly. </a:t>
            </a:r>
          </a:p>
        </p:txBody>
      </p:sp>
    </p:spTree>
    <p:extLst>
      <p:ext uri="{BB962C8B-B14F-4D97-AF65-F5344CB8AC3E}">
        <p14:creationId xmlns:p14="http://schemas.microsoft.com/office/powerpoint/2010/main" val="407806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APLIKASI SPK BISA TEDIRI DARI BEBERAPA SUBSISTEM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model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antarmuka</a:t>
            </a:r>
            <a:r>
              <a:rPr lang="en-US" dirty="0"/>
              <a:t> </a:t>
            </a:r>
            <a:r>
              <a:rPr lang="en-US" dirty="0" err="1"/>
              <a:t>pengguna</a:t>
            </a:r>
            <a:endParaRPr lang="en-US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pengetahuan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Arsitektur SPK</a:t>
            </a:r>
          </a:p>
        </p:txBody>
      </p:sp>
      <p:sp>
        <p:nvSpPr>
          <p:cNvPr id="192515" name="Line 3"/>
          <p:cNvSpPr>
            <a:spLocks noChangeShapeType="1"/>
          </p:cNvSpPr>
          <p:nvPr/>
        </p:nvSpPr>
        <p:spPr bwMode="auto">
          <a:xfrm>
            <a:off x="3429000" y="2310065"/>
            <a:ext cx="0" cy="36646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52400" y="1600200"/>
            <a:ext cx="8382000" cy="4800600"/>
            <a:chOff x="336" y="816"/>
            <a:chExt cx="5280" cy="302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92517" name="Text Box 5"/>
            <p:cNvSpPr txBox="1">
              <a:spLocks noChangeArrowheads="1"/>
            </p:cNvSpPr>
            <p:nvPr/>
          </p:nvSpPr>
          <p:spPr bwMode="auto">
            <a:xfrm>
              <a:off x="1488" y="1494"/>
              <a:ext cx="3936" cy="1674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</p:txBody>
        </p:sp>
        <p:sp>
          <p:nvSpPr>
            <p:cNvPr id="192518" name="Rectangle 6"/>
            <p:cNvSpPr>
              <a:spLocks noChangeArrowheads="1"/>
            </p:cNvSpPr>
            <p:nvPr/>
          </p:nvSpPr>
          <p:spPr bwMode="auto">
            <a:xfrm>
              <a:off x="768" y="3408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Basis Pengetahuan</a:t>
              </a:r>
            </a:p>
            <a:p>
              <a:pPr algn="ctr"/>
              <a:r>
                <a:rPr lang="en-US" sz="1400"/>
                <a:t>Organisasional</a:t>
              </a:r>
            </a:p>
          </p:txBody>
        </p:sp>
        <p:sp>
          <p:nvSpPr>
            <p:cNvPr id="192519" name="Rectangle 7"/>
            <p:cNvSpPr>
              <a:spLocks noChangeArrowheads="1"/>
            </p:cNvSpPr>
            <p:nvPr/>
          </p:nvSpPr>
          <p:spPr bwMode="auto">
            <a:xfrm>
              <a:off x="2880" y="3408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Manajer </a:t>
              </a:r>
            </a:p>
            <a:p>
              <a:pPr algn="ctr"/>
              <a:r>
                <a:rPr lang="en-US" sz="1400"/>
                <a:t>(Pengguna)</a:t>
              </a:r>
            </a:p>
          </p:txBody>
        </p:sp>
        <p:sp>
          <p:nvSpPr>
            <p:cNvPr id="192520" name="Rectangle 8"/>
            <p:cNvSpPr>
              <a:spLocks noChangeArrowheads="1"/>
            </p:cNvSpPr>
            <p:nvPr/>
          </p:nvSpPr>
          <p:spPr bwMode="auto">
            <a:xfrm>
              <a:off x="2832" y="2784"/>
              <a:ext cx="1248" cy="240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Antarmuka Pengguna</a:t>
              </a:r>
            </a:p>
          </p:txBody>
        </p:sp>
        <p:sp>
          <p:nvSpPr>
            <p:cNvPr id="192521" name="Rectangle 9"/>
            <p:cNvSpPr>
              <a:spLocks noChangeArrowheads="1"/>
            </p:cNvSpPr>
            <p:nvPr/>
          </p:nvSpPr>
          <p:spPr bwMode="auto">
            <a:xfrm>
              <a:off x="2832" y="2160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SubSitem Berbasis</a:t>
              </a:r>
            </a:p>
            <a:p>
              <a:pPr algn="ctr"/>
              <a:r>
                <a:rPr lang="en-US" sz="1400"/>
                <a:t>Pengetahuan</a:t>
              </a:r>
            </a:p>
          </p:txBody>
        </p:sp>
        <p:sp>
          <p:nvSpPr>
            <p:cNvPr id="192522" name="Rectangle 10"/>
            <p:cNvSpPr>
              <a:spLocks noChangeArrowheads="1"/>
            </p:cNvSpPr>
            <p:nvPr/>
          </p:nvSpPr>
          <p:spPr bwMode="auto">
            <a:xfrm>
              <a:off x="3024" y="1584"/>
              <a:ext cx="864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Manajemen</a:t>
              </a:r>
            </a:p>
            <a:p>
              <a:pPr algn="ctr"/>
              <a:r>
                <a:rPr lang="en-US" sz="1400"/>
                <a:t>Model</a:t>
              </a:r>
            </a:p>
          </p:txBody>
        </p:sp>
        <p:sp>
          <p:nvSpPr>
            <p:cNvPr id="192523" name="Rectangle 11"/>
            <p:cNvSpPr>
              <a:spLocks noChangeArrowheads="1"/>
            </p:cNvSpPr>
            <p:nvPr/>
          </p:nvSpPr>
          <p:spPr bwMode="auto">
            <a:xfrm>
              <a:off x="4368" y="1584"/>
              <a:ext cx="960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Model </a:t>
              </a:r>
            </a:p>
            <a:p>
              <a:pPr algn="ctr"/>
              <a:r>
                <a:rPr lang="en-US" sz="1400"/>
                <a:t>Eksternal</a:t>
              </a:r>
            </a:p>
          </p:txBody>
        </p:sp>
        <p:sp>
          <p:nvSpPr>
            <p:cNvPr id="192524" name="Rectangle 12"/>
            <p:cNvSpPr>
              <a:spLocks noChangeArrowheads="1"/>
            </p:cNvSpPr>
            <p:nvPr/>
          </p:nvSpPr>
          <p:spPr bwMode="auto">
            <a:xfrm>
              <a:off x="1584" y="1536"/>
              <a:ext cx="1056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Manajemen</a:t>
              </a:r>
            </a:p>
            <a:p>
              <a:pPr algn="ctr"/>
              <a:r>
                <a:rPr lang="en-US" sz="1400"/>
                <a:t>Data</a:t>
              </a:r>
            </a:p>
          </p:txBody>
        </p:sp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1536" y="816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dirty="0" err="1"/>
                <a:t>Sistem</a:t>
              </a:r>
              <a:r>
                <a:rPr lang="en-US" sz="1400" dirty="0"/>
                <a:t> </a:t>
              </a:r>
              <a:r>
                <a:rPr lang="en-US" sz="1400" dirty="0" err="1"/>
                <a:t>lainnya</a:t>
              </a:r>
              <a:r>
                <a:rPr lang="en-US" sz="1400" dirty="0"/>
                <a:t> </a:t>
              </a:r>
              <a:r>
                <a:rPr lang="en-US" sz="1400" dirty="0" err="1"/>
                <a:t>yg</a:t>
              </a:r>
              <a:endParaRPr lang="en-US" sz="1400" dirty="0"/>
            </a:p>
            <a:p>
              <a:pPr algn="ctr"/>
              <a:r>
                <a:rPr lang="en-US" sz="1400" dirty="0" err="1"/>
                <a:t>berbasis</a:t>
              </a:r>
              <a:r>
                <a:rPr lang="en-US" sz="1400" dirty="0"/>
                <a:t> </a:t>
              </a:r>
              <a:r>
                <a:rPr lang="en-US" sz="1400" dirty="0" err="1"/>
                <a:t>komputer</a:t>
              </a:r>
              <a:endParaRPr lang="en-US" sz="1400" dirty="0"/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4368" y="816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dirty="0"/>
                <a:t>Internet, Intranet,</a:t>
              </a:r>
            </a:p>
            <a:p>
              <a:pPr algn="ctr"/>
              <a:r>
                <a:rPr lang="en-US" sz="1400" dirty="0" err="1"/>
                <a:t>Ekstranet</a:t>
              </a:r>
              <a:endParaRPr lang="en-US" sz="1400" dirty="0"/>
            </a:p>
          </p:txBody>
        </p:sp>
        <p:sp>
          <p:nvSpPr>
            <p:cNvPr id="192527" name="AutoShape 15"/>
            <p:cNvSpPr>
              <a:spLocks noChangeArrowheads="1"/>
            </p:cNvSpPr>
            <p:nvPr/>
          </p:nvSpPr>
          <p:spPr bwMode="auto">
            <a:xfrm>
              <a:off x="768" y="1632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28" name="AutoShape 16"/>
            <p:cNvSpPr>
              <a:spLocks noChangeArrowheads="1"/>
            </p:cNvSpPr>
            <p:nvPr/>
          </p:nvSpPr>
          <p:spPr bwMode="auto">
            <a:xfrm>
              <a:off x="768" y="2112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29" name="AutoShape 17"/>
            <p:cNvSpPr>
              <a:spLocks noChangeArrowheads="1"/>
            </p:cNvSpPr>
            <p:nvPr/>
          </p:nvSpPr>
          <p:spPr bwMode="auto">
            <a:xfrm>
              <a:off x="768" y="2640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30" name="Line 18"/>
            <p:cNvSpPr>
              <a:spLocks noChangeShapeType="1"/>
            </p:cNvSpPr>
            <p:nvPr/>
          </p:nvSpPr>
          <p:spPr bwMode="auto">
            <a:xfrm>
              <a:off x="4980" y="1248"/>
              <a:ext cx="0" cy="246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1" name="Line 19"/>
            <p:cNvSpPr>
              <a:spLocks noChangeShapeType="1"/>
            </p:cNvSpPr>
            <p:nvPr/>
          </p:nvSpPr>
          <p:spPr bwMode="auto">
            <a:xfrm>
              <a:off x="3888" y="1776"/>
              <a:ext cx="432" cy="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2" name="Line 20"/>
            <p:cNvSpPr>
              <a:spLocks noChangeShapeType="1"/>
            </p:cNvSpPr>
            <p:nvPr/>
          </p:nvSpPr>
          <p:spPr bwMode="auto">
            <a:xfrm>
              <a:off x="2640" y="1728"/>
              <a:ext cx="384" cy="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3" name="Line 21"/>
            <p:cNvSpPr>
              <a:spLocks noChangeShapeType="1"/>
            </p:cNvSpPr>
            <p:nvPr/>
          </p:nvSpPr>
          <p:spPr bwMode="auto">
            <a:xfrm flipV="1">
              <a:off x="4080" y="2016"/>
              <a:ext cx="240" cy="14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4" name="Line 22"/>
            <p:cNvSpPr>
              <a:spLocks noChangeShapeType="1"/>
            </p:cNvSpPr>
            <p:nvPr/>
          </p:nvSpPr>
          <p:spPr bwMode="auto">
            <a:xfrm flipV="1">
              <a:off x="4080" y="2016"/>
              <a:ext cx="528" cy="768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5" name="Line 23"/>
            <p:cNvSpPr>
              <a:spLocks noChangeShapeType="1"/>
            </p:cNvSpPr>
            <p:nvPr/>
          </p:nvSpPr>
          <p:spPr bwMode="auto">
            <a:xfrm>
              <a:off x="2112" y="1968"/>
              <a:ext cx="720" cy="96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6" name="Line 24"/>
            <p:cNvSpPr>
              <a:spLocks noChangeShapeType="1"/>
            </p:cNvSpPr>
            <p:nvPr/>
          </p:nvSpPr>
          <p:spPr bwMode="auto">
            <a:xfrm>
              <a:off x="2448" y="1968"/>
              <a:ext cx="384" cy="432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7" name="Line 25"/>
            <p:cNvSpPr>
              <a:spLocks noChangeShapeType="1"/>
            </p:cNvSpPr>
            <p:nvPr/>
          </p:nvSpPr>
          <p:spPr bwMode="auto">
            <a:xfrm flipV="1">
              <a:off x="1440" y="2448"/>
              <a:ext cx="1344" cy="96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8" name="Line 26"/>
            <p:cNvSpPr>
              <a:spLocks noChangeShapeType="1"/>
            </p:cNvSpPr>
            <p:nvPr/>
          </p:nvSpPr>
          <p:spPr bwMode="auto">
            <a:xfrm>
              <a:off x="3504" y="3024"/>
              <a:ext cx="0" cy="38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9" name="Line 27"/>
            <p:cNvSpPr>
              <a:spLocks noChangeShapeType="1"/>
            </p:cNvSpPr>
            <p:nvPr/>
          </p:nvSpPr>
          <p:spPr bwMode="auto">
            <a:xfrm flipV="1">
              <a:off x="1200" y="1680"/>
              <a:ext cx="336" cy="14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0" name="Line 28"/>
            <p:cNvSpPr>
              <a:spLocks noChangeShapeType="1"/>
            </p:cNvSpPr>
            <p:nvPr/>
          </p:nvSpPr>
          <p:spPr bwMode="auto">
            <a:xfrm flipV="1">
              <a:off x="1200" y="1776"/>
              <a:ext cx="336" cy="48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1" name="Line 29"/>
            <p:cNvSpPr>
              <a:spLocks noChangeShapeType="1"/>
            </p:cNvSpPr>
            <p:nvPr/>
          </p:nvSpPr>
          <p:spPr bwMode="auto">
            <a:xfrm flipV="1">
              <a:off x="1200" y="1824"/>
              <a:ext cx="336" cy="86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2" name="Text Box 30"/>
            <p:cNvSpPr txBox="1">
              <a:spLocks noChangeArrowheads="1"/>
            </p:cNvSpPr>
            <p:nvPr/>
          </p:nvSpPr>
          <p:spPr bwMode="auto">
            <a:xfrm>
              <a:off x="336" y="1200"/>
              <a:ext cx="960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/>
                <a:t>Data Eksternal &amp; Internal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/>
              <a:t>1.Subsistem manajemen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400" dirty="0"/>
              <a:t>Subsistem manajemen data memasukkan satu database yang berisi data yang relevan untuk suatu situasi dan dikelola oleh perangkat lunak yang disebut sistem manajemen database (DBMS).</a:t>
            </a:r>
          </a:p>
          <a:p>
            <a:pPr algn="just"/>
            <a:r>
              <a:rPr lang="id-ID" sz="2400" dirty="0"/>
              <a:t>Subsistem manajemen data bisa diinterkoneksikan dengan data </a:t>
            </a:r>
            <a:r>
              <a:rPr lang="id-ID" sz="2400" i="1" dirty="0"/>
              <a:t>warehouse </a:t>
            </a:r>
            <a:r>
              <a:rPr lang="id-ID" sz="2400" dirty="0"/>
              <a:t>perusahaan.</a:t>
            </a:r>
            <a:endParaRPr lang="id-ID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id-ID" dirty="0"/>
              <a:t>2. Subsistem manajemen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400" dirty="0"/>
              <a:t>Merupakan paket perangkat lunak yang memasukkan model keuangan, statistik, ilmu manajemen, atau model kuantitatif lain yang memberikan kapabilitas analitik dan manajemen perangkat lunak yang tepat.</a:t>
            </a:r>
          </a:p>
          <a:p>
            <a:pPr algn="just"/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id-ID" sz="3600" dirty="0"/>
              <a:t>3. Subsistem antarmuka pengguna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400" dirty="0"/>
              <a:t>Pengguna berkomunikasi dengan dan memerintahkan sistem pendukung keputusan melalui subsistem tersebut.</a:t>
            </a:r>
          </a:p>
          <a:p>
            <a:pPr algn="just"/>
            <a:r>
              <a:rPr lang="id-ID" sz="2400" dirty="0"/>
              <a:t>Pengguna adalah bagian yang dipertimbangkan dari sistem.</a:t>
            </a:r>
          </a:p>
          <a:p>
            <a:pPr algn="just"/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08112"/>
          </a:xfrm>
        </p:spPr>
        <p:txBody>
          <a:bodyPr>
            <a:noAutofit/>
          </a:bodyPr>
          <a:lstStyle/>
          <a:p>
            <a:pPr algn="l"/>
            <a:r>
              <a:rPr lang="id-ID" sz="4400" dirty="0"/>
              <a:t/>
            </a:r>
            <a:br>
              <a:rPr lang="id-ID" sz="4400" dirty="0"/>
            </a:br>
            <a:r>
              <a:rPr lang="en-US" dirty="0"/>
              <a:t>4</a:t>
            </a:r>
            <a:r>
              <a:rPr lang="id-ID" dirty="0"/>
              <a:t>. Subsistem manajemen berbasis pengetahuan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400" dirty="0"/>
              <a:t> selain memberikan intelegensi untuk memperbesar pengetahuan si pengambil keputusan, subsistem tersebut bisa diinterkoneksikan dengan repositori pengetahuan perusahaan (bagian dari sistem manajemen  pengetahuan), yang kadang-kadang disebut basis pengetahuan organisasional.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MANAJEMEN MODEL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None/>
            </a:pPr>
            <a:r>
              <a:rPr lang="en-US" dirty="0"/>
              <a:t>Model</a:t>
            </a:r>
          </a:p>
          <a:p>
            <a:pPr algn="just">
              <a:buFontTx/>
              <a:buNone/>
            </a:pP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Merupakan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abstraksi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dunia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nyata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menjadi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simbolik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dengan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tujuan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menyederhanakan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meminimalkan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biaya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meminimalkan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risiko</a:t>
            </a:r>
            <a:r>
              <a:rPr lang="en-US" dirty="0">
                <a:sym typeface="Wingdings" pitchFamily="2" charset="2"/>
              </a:rPr>
              <a:t> agar </a:t>
            </a:r>
            <a:r>
              <a:rPr lang="en-US" dirty="0" err="1">
                <a:sym typeface="Wingdings" pitchFamily="2" charset="2"/>
              </a:rPr>
              <a:t>lebih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efektif</a:t>
            </a:r>
            <a:r>
              <a:rPr lang="en-US" dirty="0">
                <a:sym typeface="Wingdings" pitchFamily="2" charset="2"/>
              </a:rPr>
              <a:t> (</a:t>
            </a:r>
            <a:r>
              <a:rPr lang="en-US" dirty="0" err="1">
                <a:sym typeface="Wingdings" pitchFamily="2" charset="2"/>
              </a:rPr>
              <a:t>Kusrini</a:t>
            </a:r>
            <a:r>
              <a:rPr lang="en-US" dirty="0">
                <a:sym typeface="Wingdings" pitchFamily="2" charset="2"/>
              </a:rPr>
              <a:t>: 2007)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Sebuah model akan sangat tergantung pada:</a:t>
            </a:r>
          </a:p>
          <a:p>
            <a:pPr>
              <a:buFontTx/>
              <a:buNone/>
            </a:pPr>
            <a:endParaRPr lang="en-US"/>
          </a:p>
          <a:p>
            <a:pPr>
              <a:buFont typeface="Wingdings" pitchFamily="2" charset="2"/>
              <a:buChar char="Ø"/>
            </a:pPr>
            <a:r>
              <a:rPr lang="en-US"/>
              <a:t>Variabel waktu (tetap/tidak)</a:t>
            </a:r>
          </a:p>
          <a:p>
            <a:pPr>
              <a:buFont typeface="Wingdings" pitchFamily="2" charset="2"/>
              <a:buChar char="Ø"/>
            </a:pPr>
            <a:r>
              <a:rPr lang="en-US"/>
              <a:t>Hasil (acak/terdistribusi/pola)</a:t>
            </a:r>
          </a:p>
          <a:p>
            <a:pPr>
              <a:buFont typeface="Wingdings" pitchFamily="2" charset="2"/>
              <a:buChar char="Ø"/>
            </a:pPr>
            <a:r>
              <a:rPr lang="en-US"/>
              <a:t>Nilai awal (ada/tidak ada)</a:t>
            </a:r>
          </a:p>
          <a:p>
            <a:pPr>
              <a:buFont typeface="Wingdings" pitchFamily="2" charset="2"/>
              <a:buChar char="Ø"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Bentuk Model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Model Ikonik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Model Analog (Model Diagramatik)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Model Simbolik (Model Matematik)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 Ikonik	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à"/>
            </a:pPr>
            <a:r>
              <a:rPr lang="en-US" dirty="0" err="1">
                <a:sym typeface="Wingdings" pitchFamily="2" charset="2"/>
              </a:rPr>
              <a:t>Perwakilan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fisik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dari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beberapa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hal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baik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bentuk</a:t>
            </a:r>
            <a:r>
              <a:rPr lang="en-US" dirty="0">
                <a:sym typeface="Wingdings" pitchFamily="2" charset="2"/>
              </a:rPr>
              <a:t> ideal </a:t>
            </a:r>
            <a:r>
              <a:rPr lang="en-US" dirty="0" err="1">
                <a:sym typeface="Wingdings" pitchFamily="2" charset="2"/>
              </a:rPr>
              <a:t>ataupun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skala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berbeda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 </a:t>
            </a:r>
            <a:r>
              <a:rPr lang="en-US" dirty="0" err="1"/>
              <a:t>Foto</a:t>
            </a:r>
            <a:r>
              <a:rPr lang="en-US" dirty="0"/>
              <a:t>, Peta , </a:t>
            </a:r>
            <a:r>
              <a:rPr lang="en-US" dirty="0" err="1"/>
              <a:t>Prototipe</a:t>
            </a:r>
            <a:r>
              <a:rPr lang="en-US" dirty="0"/>
              <a:t> </a:t>
            </a:r>
            <a:r>
              <a:rPr lang="en-US" dirty="0" err="1"/>
              <a:t>mesin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Model Analog (Model Diagramatik)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à"/>
            </a:pPr>
            <a:r>
              <a:rPr lang="en-US" dirty="0">
                <a:sym typeface="Wingdings" pitchFamily="2" charset="2"/>
              </a:rPr>
              <a:t>Model yang </a:t>
            </a:r>
            <a:r>
              <a:rPr lang="en-US" dirty="0" err="1">
                <a:sym typeface="Wingdings" pitchFamily="2" charset="2"/>
              </a:rPr>
              <a:t>bisa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mewakili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situasi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dinamik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yaitu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keadaan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berubah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menurut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waktu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</a:t>
            </a:r>
          </a:p>
          <a:p>
            <a:pPr>
              <a:buFontTx/>
              <a:buChar char="-"/>
            </a:pP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permintaan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Kura </a:t>
            </a:r>
            <a:r>
              <a:rPr lang="en-US" dirty="0" err="1"/>
              <a:t>distibusi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bagan</a:t>
            </a:r>
            <a:r>
              <a:rPr lang="en-US" dirty="0"/>
              <a:t> </a:t>
            </a:r>
            <a:r>
              <a:rPr lang="en-US" dirty="0" err="1"/>
              <a:t>alir</a:t>
            </a:r>
            <a:endParaRPr lang="en-US" dirty="0"/>
          </a:p>
          <a:p>
            <a:pPr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Model Simbolik (Model Matematik)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à"/>
            </a:pPr>
            <a:r>
              <a:rPr lang="en-US" dirty="0">
                <a:sym typeface="Wingdings" pitchFamily="2" charset="2"/>
              </a:rPr>
              <a:t>Model </a:t>
            </a:r>
            <a:r>
              <a:rPr lang="en-US" dirty="0" err="1">
                <a:sym typeface="Wingdings" pitchFamily="2" charset="2"/>
              </a:rPr>
              <a:t>berupa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angka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simbol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rumus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dirty="0" err="1">
                <a:sym typeface="Wingdings" pitchFamily="2" charset="2"/>
              </a:rPr>
              <a:t>Bentuk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persamaan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adalah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tepat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singkat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mudahn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dimengerti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dirty="0" err="1">
                <a:sym typeface="Wingdings" pitchFamily="2" charset="2"/>
              </a:rPr>
              <a:t>Pemodelan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mencakup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suatu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pemilihan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atas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karakteristik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dari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perwakilan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abstrak</a:t>
            </a:r>
            <a:r>
              <a:rPr lang="en-US" dirty="0">
                <a:sym typeface="Wingdings" pitchFamily="2" charset="2"/>
              </a:rPr>
              <a:t> yang paling </a:t>
            </a:r>
            <a:r>
              <a:rPr lang="en-US" dirty="0" err="1">
                <a:sym typeface="Wingdings" pitchFamily="2" charset="2"/>
              </a:rPr>
              <a:t>tepat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situasi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terjadi</a:t>
            </a:r>
            <a:r>
              <a:rPr lang="en-US" dirty="0">
                <a:sym typeface="Wingdings" pitchFamily="2" charset="2"/>
              </a:rPr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Langkah-langkah Pemodelan DSS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Studi Kelayakan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Perancangan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Pemilihan 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Membuat DSS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Manajemen Data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Tx/>
              <a:buNone/>
            </a:pPr>
            <a:r>
              <a:rPr lang="en-US"/>
              <a:t>Subsistem manajemen data terdiri dari elemen-elemen berikut :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Database system pendukung keputusan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Database Manajemen System (DBMS)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Direktori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/>
              <a:t>Fasilitas Query</a:t>
            </a:r>
          </a:p>
          <a:p>
            <a:pPr marL="571500" indent="-571500">
              <a:buFont typeface="Wingdings" pitchFamily="2" charset="2"/>
              <a:buAutoNum type="arabicPeriod"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Database</a:t>
            </a:r>
          </a:p>
        </p:txBody>
      </p:sp>
      <p:sp>
        <p:nvSpPr>
          <p:cNvPr id="201731" name="Rectangle 3"/>
          <p:cNvSpPr>
            <a:spLocks noGrp="1" noChangeArrowheads="1"/>
          </p:cNvSpPr>
          <p:nvPr>
            <p:ph idx="1"/>
          </p:nvPr>
        </p:nvSpPr>
        <p:spPr>
          <a:xfrm>
            <a:off x="864382" y="2489200"/>
            <a:ext cx="6875970" cy="360409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Adalah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kumpulan</a:t>
            </a:r>
            <a:r>
              <a:rPr lang="en-US" sz="2400" dirty="0">
                <a:sym typeface="Wingdings" pitchFamily="2" charset="2"/>
              </a:rPr>
              <a:t> data yang </a:t>
            </a:r>
            <a:r>
              <a:rPr lang="en-US" sz="2400" dirty="0" err="1">
                <a:sym typeface="Wingdings" pitchFamily="2" charset="2"/>
              </a:rPr>
              <a:t>saling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terkait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diorganisasi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untuk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memenuhi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kebutuhan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sebuah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organisasi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serta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bisa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digunakan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oleh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lebih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satu</a:t>
            </a:r>
            <a:r>
              <a:rPr lang="en-US" sz="2400" dirty="0">
                <a:sym typeface="Wingdings" pitchFamily="2" charset="2"/>
              </a:rPr>
              <a:t> orang </a:t>
            </a:r>
            <a:r>
              <a:rPr lang="en-US" sz="2400" dirty="0" err="1">
                <a:sym typeface="Wingdings" pitchFamily="2" charset="2"/>
              </a:rPr>
              <a:t>dan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lebih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satu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aplikasi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 algn="just">
              <a:buFont typeface="Wingdings" pitchFamily="2" charset="2"/>
              <a:buNone/>
            </a:pPr>
            <a:endParaRPr lang="en-US" sz="2400" dirty="0">
              <a:sym typeface="Wingdings" pitchFamily="2" charset="2"/>
            </a:endParaRPr>
          </a:p>
          <a:p>
            <a:pPr algn="just"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Sumber Data Dalam DSS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Internal</a:t>
            </a:r>
          </a:p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</a:t>
            </a:r>
            <a:r>
              <a:rPr lang="en-US" sz="2400" dirty="0" err="1"/>
              <a:t>Eksternal</a:t>
            </a:r>
            <a:endParaRPr lang="en-US" sz="2400" dirty="0"/>
          </a:p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</a:t>
            </a:r>
            <a:r>
              <a:rPr lang="en-US" sz="2400" dirty="0" err="1"/>
              <a:t>Privat</a:t>
            </a:r>
            <a:r>
              <a:rPr lang="en-US" sz="2400" dirty="0"/>
              <a:t>/Personal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Internal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à"/>
            </a:pPr>
            <a:r>
              <a:rPr lang="en-US" dirty="0" err="1">
                <a:sym typeface="Wingdings" pitchFamily="2" charset="2"/>
              </a:rPr>
              <a:t>Yaitu</a:t>
            </a:r>
            <a:r>
              <a:rPr lang="en-US" dirty="0">
                <a:sym typeface="Wingdings" pitchFamily="2" charset="2"/>
              </a:rPr>
              <a:t> data yang </a:t>
            </a:r>
            <a:r>
              <a:rPr lang="en-US" dirty="0" err="1">
                <a:sym typeface="Wingdings" pitchFamily="2" charset="2"/>
              </a:rPr>
              <a:t>sudah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ada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suatu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organisasi</a:t>
            </a:r>
            <a:endParaRPr lang="en-US" dirty="0">
              <a:sym typeface="Wingdings" pitchFamily="2" charset="2"/>
            </a:endParaRP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</a:t>
            </a:r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pegawai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mesin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penjualan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penjadwalan</a:t>
            </a:r>
            <a:r>
              <a:rPr lang="en-US" dirty="0"/>
              <a:t> </a:t>
            </a:r>
            <a:r>
              <a:rPr lang="en-US" dirty="0" err="1"/>
              <a:t>produksi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Eksternal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à"/>
            </a:pPr>
            <a:r>
              <a:rPr lang="en-US" dirty="0" err="1">
                <a:sym typeface="Wingdings" pitchFamily="2" charset="2"/>
              </a:rPr>
              <a:t>Yaitu</a:t>
            </a:r>
            <a:r>
              <a:rPr lang="en-US" dirty="0">
                <a:sym typeface="Wingdings" pitchFamily="2" charset="2"/>
              </a:rPr>
              <a:t> data yang </a:t>
            </a:r>
            <a:r>
              <a:rPr lang="en-US" dirty="0" err="1">
                <a:sym typeface="Wingdings" pitchFamily="2" charset="2"/>
              </a:rPr>
              <a:t>tidak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bisa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dikendalikan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oleh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organisasi</a:t>
            </a:r>
            <a:r>
              <a:rPr lang="en-US" dirty="0">
                <a:sym typeface="Wingdings" pitchFamily="2" charset="2"/>
              </a:rPr>
              <a:t>, data </a:t>
            </a:r>
            <a:r>
              <a:rPr lang="en-US" dirty="0" err="1">
                <a:sym typeface="Wingdings" pitchFamily="2" charset="2"/>
              </a:rPr>
              <a:t>tersebut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berasal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dari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luar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sistem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Perundangan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Harga</a:t>
            </a:r>
            <a:r>
              <a:rPr lang="en-US" dirty="0"/>
              <a:t> </a:t>
            </a:r>
            <a:r>
              <a:rPr lang="en-US" dirty="0" err="1"/>
              <a:t>Pasar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PEsaing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Dolar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Privat/Personal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idx="1"/>
          </p:nvPr>
        </p:nvSpPr>
        <p:spPr>
          <a:xfrm>
            <a:off x="864382" y="2489200"/>
            <a:ext cx="7019986" cy="35306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Yaitu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mengenai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kepakaran</a:t>
            </a:r>
            <a:r>
              <a:rPr lang="en-US" sz="2400" dirty="0">
                <a:sym typeface="Wingdings" pitchFamily="2" charset="2"/>
              </a:rPr>
              <a:t>/</a:t>
            </a:r>
            <a:r>
              <a:rPr lang="en-US" sz="2400" dirty="0" err="1">
                <a:sym typeface="Wingdings" pitchFamily="2" charset="2"/>
              </a:rPr>
              <a:t>naluri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user </a:t>
            </a:r>
            <a:r>
              <a:rPr lang="en-US" sz="2400" dirty="0" err="1">
                <a:sym typeface="Wingdings" pitchFamily="2" charset="2"/>
              </a:rPr>
              <a:t>terhadap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masalah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diselesaikan</a:t>
            </a:r>
            <a:r>
              <a:rPr lang="en-US" sz="2400" dirty="0" smtClean="0">
                <a:sym typeface="Wingdings" pitchFamily="2" charset="2"/>
              </a:rPr>
              <a:t>.</a:t>
            </a:r>
          </a:p>
          <a:p>
            <a:pPr indent="0" algn="just">
              <a:buNone/>
            </a:pPr>
            <a:r>
              <a:rPr lang="en-US" sz="2400" dirty="0" err="1" smtClean="0">
                <a:sym typeface="Wingdings" pitchFamily="2" charset="2"/>
              </a:rPr>
              <a:t>Pendapat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user </a:t>
            </a:r>
            <a:r>
              <a:rPr lang="en-US" sz="2400" dirty="0" err="1" smtClean="0">
                <a:sym typeface="Wingdings" pitchFamily="2" charset="2"/>
              </a:rPr>
              <a:t>mengenai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variabel</a:t>
            </a:r>
            <a:r>
              <a:rPr lang="en-US" sz="2400" dirty="0" smtClean="0">
                <a:sym typeface="Wingdings" pitchFamily="2" charset="2"/>
              </a:rPr>
              <a:t> yang  </a:t>
            </a:r>
            <a:r>
              <a:rPr lang="en-US" sz="2400" dirty="0" err="1" smtClean="0">
                <a:sym typeface="Wingdings" pitchFamily="2" charset="2"/>
              </a:rPr>
              <a:t>diperlukan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menyelesaikan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suatu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masalah</a:t>
            </a:r>
            <a:r>
              <a:rPr lang="en-US" sz="2400" dirty="0" smtClean="0">
                <a:sym typeface="Wingdings" pitchFamily="2" charset="2"/>
              </a:rPr>
              <a:t> </a:t>
            </a:r>
          </a:p>
          <a:p>
            <a:pPr marL="400050" indent="0" algn="just">
              <a:buNone/>
              <a:tabLst>
                <a:tab pos="342900" algn="l"/>
              </a:tabLst>
            </a:pPr>
            <a:r>
              <a:rPr lang="en-US" sz="2400" dirty="0" err="1" smtClean="0">
                <a:sym typeface="Wingdings" pitchFamily="2" charset="2"/>
              </a:rPr>
              <a:t>Variabel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bersifat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subyektif</a:t>
            </a:r>
            <a:r>
              <a:rPr lang="en-US" sz="2400" dirty="0" smtClean="0">
                <a:sym typeface="Wingdings" pitchFamily="2" charset="2"/>
              </a:rPr>
              <a:t>.</a:t>
            </a:r>
          </a:p>
          <a:p>
            <a:pPr marL="0" indent="0" algn="just">
              <a:buNone/>
            </a:pPr>
            <a:endParaRPr lang="en-US" sz="2400" dirty="0">
              <a:sym typeface="Wingdings" pitchFamily="2" charset="2"/>
            </a:endParaRPr>
          </a:p>
          <a:p>
            <a:pPr algn="just">
              <a:buFont typeface="Wingdings" pitchFamily="2" charset="2"/>
              <a:buChar char="à"/>
            </a:pPr>
            <a:endParaRPr lang="en-US" sz="2400" dirty="0"/>
          </a:p>
          <a:p>
            <a:pPr algn="just"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Sistem Manajemen Database (DBMS)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DBMS yang dimaksud adalah software pengelola database seperti :</a:t>
            </a:r>
          </a:p>
          <a:p>
            <a:pPr>
              <a:buFontTx/>
              <a:buChar char="-"/>
            </a:pPr>
            <a:r>
              <a:rPr lang="en-US"/>
              <a:t>Microsoft SQL Server</a:t>
            </a:r>
          </a:p>
          <a:p>
            <a:pPr>
              <a:buFontTx/>
              <a:buChar char="-"/>
            </a:pPr>
            <a:r>
              <a:rPr lang="en-US"/>
              <a:t>Microsoft Access</a:t>
            </a:r>
          </a:p>
          <a:p>
            <a:pPr>
              <a:buFontTx/>
              <a:buChar char="-"/>
            </a:pPr>
            <a:r>
              <a:rPr lang="en-US"/>
              <a:t>Oracle</a:t>
            </a:r>
          </a:p>
          <a:p>
            <a:pPr>
              <a:buFontTx/>
              <a:buChar char="-"/>
            </a:pPr>
            <a:r>
              <a:rPr lang="en-US"/>
              <a:t>My SQL</a:t>
            </a:r>
          </a:p>
          <a:p>
            <a:pPr>
              <a:buFontTx/>
              <a:buChar char="-"/>
            </a:pPr>
            <a:r>
              <a:rPr lang="en-US"/>
              <a:t>dll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DBMS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Tx/>
              <a:buNone/>
            </a:pPr>
            <a:r>
              <a:rPr lang="en-US" sz="2400" dirty="0"/>
              <a:t>Hal yang </a:t>
            </a:r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diperhatikan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memilih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DBMS ;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Arsitektur</a:t>
            </a:r>
            <a:r>
              <a:rPr lang="en-US" sz="2400" dirty="0"/>
              <a:t> </a:t>
            </a:r>
            <a:r>
              <a:rPr lang="en-US" sz="2400" dirty="0" err="1"/>
              <a:t>sistemnya</a:t>
            </a:r>
            <a:r>
              <a:rPr lang="en-US" sz="2400" dirty="0"/>
              <a:t>.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Platform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Besarnya</a:t>
            </a:r>
            <a:r>
              <a:rPr lang="en-US" sz="2400" dirty="0"/>
              <a:t>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Pentingnya</a:t>
            </a:r>
            <a:r>
              <a:rPr lang="en-US" sz="2400" dirty="0"/>
              <a:t> </a:t>
            </a:r>
            <a:r>
              <a:rPr lang="en-US" sz="2400" dirty="0" err="1"/>
              <a:t>dukungan</a:t>
            </a:r>
            <a:r>
              <a:rPr lang="en-US" sz="2400" dirty="0"/>
              <a:t> </a:t>
            </a:r>
            <a:r>
              <a:rPr lang="en-US" sz="2400" dirty="0" err="1"/>
              <a:t>keamanan</a:t>
            </a:r>
            <a:r>
              <a:rPr lang="en-US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Fasilitas</a:t>
            </a:r>
            <a:r>
              <a:rPr lang="en-US" dirty="0"/>
              <a:t> Query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Merupakan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fasilitas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untuk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menyediakan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akses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ke</a:t>
            </a:r>
            <a:r>
              <a:rPr lang="en-US" sz="2400" dirty="0">
                <a:sym typeface="Wingdings" pitchFamily="2" charset="2"/>
              </a:rPr>
              <a:t> database </a:t>
            </a:r>
            <a:r>
              <a:rPr lang="en-US" sz="2400" dirty="0" err="1">
                <a:sym typeface="Wingdings" pitchFamily="2" charset="2"/>
              </a:rPr>
              <a:t>serta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memanipulasi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database.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Direktori Data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Merupakan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sebuah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katalog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semua</a:t>
            </a:r>
            <a:r>
              <a:rPr lang="en-US" sz="2400" dirty="0">
                <a:sym typeface="Wingdings" pitchFamily="2" charset="2"/>
              </a:rPr>
              <a:t> data yang </a:t>
            </a:r>
            <a:r>
              <a:rPr lang="en-US" sz="2400" dirty="0" err="1">
                <a:sym typeface="Wingdings" pitchFamily="2" charset="2"/>
              </a:rPr>
              <a:t>ada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database.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Sekian dan Terimakasih</a:t>
            </a:r>
          </a:p>
        </p:txBody>
      </p:sp>
      <p:pic>
        <p:nvPicPr>
          <p:cNvPr id="5" name="Picture 4" descr="Animasi bergerak untuk powerpoint (14) terima kasih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2343151"/>
            <a:ext cx="3943350" cy="324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4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556</TotalTime>
  <Words>1621</Words>
  <Application>Microsoft Office PowerPoint</Application>
  <PresentationFormat>On-screen Show (4:3)</PresentationFormat>
  <Paragraphs>287</Paragraphs>
  <Slides>62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3" baseType="lpstr">
      <vt:lpstr>Arial Unicode MS</vt:lpstr>
      <vt:lpstr>Arial</vt:lpstr>
      <vt:lpstr>Arial Narrow</vt:lpstr>
      <vt:lpstr>Calibri</vt:lpstr>
      <vt:lpstr>Century Gothic</vt:lpstr>
      <vt:lpstr>Tahoma</vt:lpstr>
      <vt:lpstr>Times New Roman</vt:lpstr>
      <vt:lpstr>Wingdings</vt:lpstr>
      <vt:lpstr>Wingdings 3</vt:lpstr>
      <vt:lpstr>Ion Boardroom</vt:lpstr>
      <vt:lpstr>Picture</vt:lpstr>
      <vt:lpstr>ARSITEKTUR  SISTEM PENDUKUNG KEPUTUSAN</vt:lpstr>
      <vt:lpstr>Definisi Sistem Pendukung Keputusan</vt:lpstr>
      <vt:lpstr>Konsep Sistem Pendukung Keputusan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Sejarah SPK (1)</vt:lpstr>
      <vt:lpstr>Sejarah SPK (2)</vt:lpstr>
      <vt:lpstr>Sejarah SPK (3)</vt:lpstr>
      <vt:lpstr>Alasan (latar belakang) mengapa perusahaan memerlukan SPK:  </vt:lpstr>
      <vt:lpstr>PowerPoint Presentation</vt:lpstr>
      <vt:lpstr>Karakteristik SPK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 Konseptual DSS</vt:lpstr>
      <vt:lpstr>TINGKATAN TEKNOLOGI SPK</vt:lpstr>
      <vt:lpstr>PowerPoint Presentation</vt:lpstr>
      <vt:lpstr>SPK SPESIFIK (SPKS)</vt:lpstr>
      <vt:lpstr>PEMBANGKIT SPK (GENERATOR SPK)</vt:lpstr>
      <vt:lpstr>PERLENGKAPAN SPK</vt:lpstr>
      <vt:lpstr>PERLENGKAPAN SPK</vt:lpstr>
      <vt:lpstr>PowerPoint Presentation</vt:lpstr>
      <vt:lpstr>APLIKASI SPK BISA TEDIRI DARI BEBERAPA SUBSISTEM</vt:lpstr>
      <vt:lpstr>Arsitektur SPK</vt:lpstr>
      <vt:lpstr>1.Subsistem manajemen Data</vt:lpstr>
      <vt:lpstr>2. Subsistem manajemen model</vt:lpstr>
      <vt:lpstr>3. Subsistem antarmuka pengguna</vt:lpstr>
      <vt:lpstr> 4. Subsistem manajemen berbasis pengetahuan</vt:lpstr>
      <vt:lpstr>MANAJEMEN MODEL</vt:lpstr>
      <vt:lpstr>Model</vt:lpstr>
      <vt:lpstr>Bentuk Model</vt:lpstr>
      <vt:lpstr>Model Ikonik </vt:lpstr>
      <vt:lpstr>Model Analog (Model Diagramatik)</vt:lpstr>
      <vt:lpstr>Model Simbolik (Model Matematik)</vt:lpstr>
      <vt:lpstr>Langkah-langkah Pemodelan DSS</vt:lpstr>
      <vt:lpstr>Manajemen Data</vt:lpstr>
      <vt:lpstr>Database</vt:lpstr>
      <vt:lpstr>Sumber Data Dalam DSS</vt:lpstr>
      <vt:lpstr>Data Internal</vt:lpstr>
      <vt:lpstr>Data Eksternal</vt:lpstr>
      <vt:lpstr>Data Privat/Personal</vt:lpstr>
      <vt:lpstr>Sistem Manajemen Database (DBMS)</vt:lpstr>
      <vt:lpstr>DBMS</vt:lpstr>
      <vt:lpstr>Fasilitas Query</vt:lpstr>
      <vt:lpstr>Direktori Data</vt:lpstr>
      <vt:lpstr>Sekian dan Terimakasih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Arsitektur Sistem Pendukung Keputusan</dc:title>
  <dc:creator>Weda Dewa</dc:creator>
  <cp:lastModifiedBy>gue</cp:lastModifiedBy>
  <cp:revision>26</cp:revision>
  <dcterms:created xsi:type="dcterms:W3CDTF">2015-10-14T12:19:26Z</dcterms:created>
  <dcterms:modified xsi:type="dcterms:W3CDTF">2018-09-13T07:15:15Z</dcterms:modified>
</cp:coreProperties>
</file>