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318" r:id="rId3"/>
    <p:sldId id="340" r:id="rId4"/>
    <p:sldId id="335" r:id="rId5"/>
    <p:sldId id="339" r:id="rId6"/>
    <p:sldId id="334" r:id="rId7"/>
    <p:sldId id="322" r:id="rId8"/>
    <p:sldId id="341" r:id="rId9"/>
    <p:sldId id="336" r:id="rId10"/>
    <p:sldId id="342" r:id="rId11"/>
    <p:sldId id="343" r:id="rId12"/>
    <p:sldId id="344" r:id="rId13"/>
    <p:sldId id="345" r:id="rId14"/>
    <p:sldId id="346" r:id="rId15"/>
    <p:sldId id="347" r:id="rId16"/>
    <p:sldId id="348" r:id="rId17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70" d="100"/>
          <a:sy n="70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5/31/2021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424AD-ADE6-4725-AE35-9DFDB9C0E94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822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4FDB2-29D3-4253-9B2A-497609E3AD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ANALISA STRUKTUR LANJUTAN</a:t>
            </a: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86B6120-9A46-4797-A775-ABEF624DE11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id-ID" altLang="en-US"/>
              <a:t>AGUNG KRISTIAWAN, S.T., M.T.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id-ID" altLang="en-US" dirty="0"/>
              <a:t>PORTAL TIDAK BERGOYANG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24FC260-F982-4004-8549-16C80888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14488"/>
            <a:ext cx="636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0E49EAAE-CA4D-4150-91C1-598885239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45" b="73617"/>
          <a:stretch/>
        </p:blipFill>
        <p:spPr bwMode="auto">
          <a:xfrm>
            <a:off x="467544" y="1124744"/>
            <a:ext cx="7992888" cy="518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C3BDF911-B801-4220-9519-A47532E47919}"/>
              </a:ext>
            </a:extLst>
          </p:cNvPr>
          <p:cNvSpPr txBox="1"/>
          <p:nvPr/>
        </p:nvSpPr>
        <p:spPr>
          <a:xfrm>
            <a:off x="971600" y="62852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soal</a:t>
            </a:r>
            <a:endParaRPr lang="en-ID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-2556792" y="1340768"/>
            <a:ext cx="322395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Langkah2nya:</a:t>
            </a:r>
          </a:p>
          <a:p>
            <a:pPr marL="342900" indent="-342900">
              <a:buAutoNum type="arabicPeriod"/>
            </a:pPr>
            <a:r>
              <a:rPr lang="id-ID" dirty="0" smtClean="0"/>
              <a:t>Momen Primer</a:t>
            </a:r>
          </a:p>
          <a:p>
            <a:pPr marL="342900" indent="-342900">
              <a:buAutoNum type="arabicPeriod"/>
            </a:pPr>
            <a:r>
              <a:rPr lang="id-ID" dirty="0" smtClean="0"/>
              <a:t>Kekakuan batang</a:t>
            </a:r>
          </a:p>
          <a:p>
            <a:pPr marL="342900" indent="-342900">
              <a:buAutoNum type="arabicPeriod"/>
            </a:pPr>
            <a:r>
              <a:rPr lang="id-ID" dirty="0" smtClean="0"/>
              <a:t>Distribusi Faktor</a:t>
            </a:r>
          </a:p>
          <a:p>
            <a:pPr marL="342900" indent="-342900">
              <a:buAutoNum type="arabicPeriod"/>
            </a:pPr>
            <a:r>
              <a:rPr lang="id-ID" dirty="0" smtClean="0"/>
              <a:t>Tabel croos (Momen2)</a:t>
            </a:r>
          </a:p>
          <a:p>
            <a:pPr marL="342900" indent="-342900">
              <a:buAutoNum type="arabicPeriod"/>
            </a:pPr>
            <a:r>
              <a:rPr lang="id-ID" dirty="0" smtClean="0"/>
              <a:t>Reaksi Tumpuan</a:t>
            </a:r>
          </a:p>
          <a:p>
            <a:pPr marL="342900" indent="-342900">
              <a:buAutoNum type="arabicPeriod"/>
            </a:pPr>
            <a:r>
              <a:rPr lang="id-ID" dirty="0" smtClean="0"/>
              <a:t>FBD</a:t>
            </a:r>
          </a:p>
          <a:p>
            <a:pPr marL="342900" indent="-342900">
              <a:buAutoNum type="arabicPeriod"/>
            </a:pPr>
            <a:r>
              <a:rPr lang="id-ID" dirty="0" smtClean="0"/>
              <a:t>Bidang Momen tiap beban</a:t>
            </a:r>
          </a:p>
          <a:p>
            <a:pPr marL="342900" indent="-342900">
              <a:buAutoNum type="arabicPeriod"/>
            </a:pPr>
            <a:r>
              <a:rPr lang="id-ID" dirty="0" smtClean="0"/>
              <a:t>Bidang Gaya Lintang (D)</a:t>
            </a:r>
          </a:p>
          <a:p>
            <a:pPr marL="342900" indent="-342900">
              <a:buAutoNum type="arabicPeriod"/>
            </a:pPr>
            <a:r>
              <a:rPr lang="id-ID" dirty="0" smtClean="0"/>
              <a:t>Gambar Bid M</a:t>
            </a:r>
          </a:p>
          <a:p>
            <a:pPr marL="342900" indent="-342900">
              <a:buAutoNum type="arabicPeriod"/>
            </a:pPr>
            <a:r>
              <a:rPr lang="id-ID" dirty="0" smtClean="0"/>
              <a:t>Gambar Bidang 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2404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5121"/>
            <a:ext cx="2160588" cy="490538"/>
          </a:xfrm>
        </p:spPr>
        <p:txBody>
          <a:bodyPr/>
          <a:lstStyle/>
          <a:p>
            <a:r>
              <a:rPr lang="id-ID" altLang="en-US" sz="2800" dirty="0"/>
              <a:t>Penyelesaian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CFE691F8-4A08-47C9-B729-93311D87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132856" y="289684"/>
            <a:ext cx="7561262" cy="2029742"/>
          </a:xfrm>
        </p:spPr>
        <p:txBody>
          <a:bodyPr/>
          <a:lstStyle/>
          <a:p>
            <a:r>
              <a:rPr lang="id-ID" altLang="en-US" sz="1800" dirty="0"/>
              <a:t>1. Momen Primer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lihat</a:t>
            </a:r>
            <a:r>
              <a:rPr lang="en-US" altLang="en-US" sz="1800" dirty="0"/>
              <a:t> table </a:t>
            </a:r>
            <a:r>
              <a:rPr lang="en-US" altLang="en-US" sz="1800" dirty="0" err="1"/>
              <a:t>momen</a:t>
            </a:r>
            <a:r>
              <a:rPr lang="en-US" altLang="en-US" sz="1800" dirty="0"/>
              <a:t> primer)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A</a:t>
            </a:r>
            <a:r>
              <a:rPr lang="en-US" altLang="en-US" sz="1200" dirty="0"/>
              <a:t>B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/1</a:t>
            </a:r>
            <a:r>
              <a:rPr lang="en-US" altLang="en-US" sz="1800" dirty="0"/>
              <a:t>2</a:t>
            </a:r>
            <a:r>
              <a:rPr lang="id-ID" altLang="en-US" sz="1800" dirty="0"/>
              <a:t> </a:t>
            </a:r>
            <a:r>
              <a:rPr lang="en-US" altLang="en-US" sz="1800" dirty="0"/>
              <a:t>q</a:t>
            </a:r>
            <a:r>
              <a:rPr lang="id-ID" altLang="en-US" sz="1800" dirty="0"/>
              <a:t>.l</a:t>
            </a:r>
            <a:r>
              <a:rPr lang="en-US" altLang="en-US" sz="1800" dirty="0"/>
              <a:t>^2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/1</a:t>
            </a:r>
            <a:r>
              <a:rPr lang="en-US" altLang="en-US" sz="1800" dirty="0"/>
              <a:t>2</a:t>
            </a:r>
            <a:r>
              <a:rPr lang="id-ID" altLang="en-US" sz="1800" dirty="0"/>
              <a:t> . </a:t>
            </a:r>
            <a:r>
              <a:rPr lang="en-US" altLang="en-US" sz="1800" dirty="0"/>
              <a:t>3</a:t>
            </a:r>
            <a:r>
              <a:rPr lang="id-ID" altLang="en-US" sz="1800" dirty="0"/>
              <a:t> . 4</a:t>
            </a:r>
            <a:r>
              <a:rPr lang="en-US" altLang="en-US" sz="1800" dirty="0"/>
              <a:t>^2</a:t>
            </a:r>
            <a:r>
              <a:rPr lang="id-ID" altLang="en-US" sz="1800" dirty="0"/>
              <a:t> = </a:t>
            </a:r>
            <a:r>
              <a:rPr lang="en-US" altLang="en-US" sz="1800" dirty="0"/>
              <a:t>4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</a:t>
            </a:r>
            <a:r>
              <a:rPr lang="en-US" altLang="en-US" sz="1200" dirty="0"/>
              <a:t>A</a:t>
            </a:r>
            <a:r>
              <a:rPr lang="id-ID" altLang="en-US" sz="1800" dirty="0"/>
              <a:t> = </a:t>
            </a:r>
            <a:r>
              <a:rPr lang="en-US" altLang="en-US" sz="1800" dirty="0"/>
              <a:t>-</a:t>
            </a:r>
            <a:r>
              <a:rPr lang="id-ID" altLang="en-US" sz="1800" dirty="0"/>
              <a:t> 1/</a:t>
            </a:r>
            <a:r>
              <a:rPr lang="en-US" altLang="en-US" sz="1800" dirty="0"/>
              <a:t>12</a:t>
            </a:r>
            <a:r>
              <a:rPr lang="id-ID" altLang="en-US" sz="1800" dirty="0"/>
              <a:t> </a:t>
            </a:r>
            <a:r>
              <a:rPr lang="en-US" altLang="en-US" sz="1800" dirty="0"/>
              <a:t>q</a:t>
            </a:r>
            <a:r>
              <a:rPr lang="id-ID" altLang="en-US" sz="1800" dirty="0"/>
              <a:t>.l</a:t>
            </a:r>
            <a:r>
              <a:rPr lang="en-US" altLang="en-US" sz="1800" dirty="0"/>
              <a:t>^2</a:t>
            </a:r>
            <a:r>
              <a:rPr lang="id-ID" altLang="en-US" sz="1800" dirty="0"/>
              <a:t> = </a:t>
            </a:r>
            <a:r>
              <a:rPr lang="en-US" altLang="en-US" sz="1800" dirty="0"/>
              <a:t>- 4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</a:t>
            </a:r>
            <a:r>
              <a:rPr lang="en-US" altLang="en-US" sz="1200" dirty="0"/>
              <a:t>C</a:t>
            </a:r>
            <a:r>
              <a:rPr lang="id-ID" altLang="en-US" sz="1800" dirty="0"/>
              <a:t> =  </a:t>
            </a:r>
            <a:r>
              <a:rPr lang="en-US" altLang="en-US" sz="1800" dirty="0"/>
              <a:t>3</a:t>
            </a:r>
            <a:r>
              <a:rPr lang="id-ID" altLang="en-US" sz="1800" dirty="0"/>
              <a:t>/</a:t>
            </a:r>
            <a:r>
              <a:rPr lang="en-US" altLang="en-US" sz="1800" dirty="0"/>
              <a:t>16</a:t>
            </a:r>
            <a:r>
              <a:rPr lang="id-ID" altLang="en-US" sz="1800" dirty="0"/>
              <a:t>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</a:t>
            </a:r>
            <a:r>
              <a:rPr lang="en-US" altLang="en-US" sz="1800" dirty="0"/>
              <a:t>3</a:t>
            </a:r>
            <a:r>
              <a:rPr lang="id-ID" altLang="en-US" sz="1800" dirty="0"/>
              <a:t>/</a:t>
            </a:r>
            <a:r>
              <a:rPr lang="en-US" altLang="en-US" sz="1800" dirty="0"/>
              <a:t>16</a:t>
            </a:r>
            <a:r>
              <a:rPr lang="id-ID" altLang="en-US" sz="1800" dirty="0"/>
              <a:t> . 2 . 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,5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 marL="0" indent="0">
              <a:buNone/>
            </a:pPr>
            <a:r>
              <a:rPr lang="en-US" altLang="en-US" sz="1800" dirty="0"/>
              <a:t>       </a:t>
            </a:r>
            <a:r>
              <a:rPr lang="id-ID" altLang="en-US" sz="1800" dirty="0"/>
              <a:t>M</a:t>
            </a:r>
            <a:r>
              <a:rPr lang="en-US" altLang="en-US" sz="1200" dirty="0"/>
              <a:t>AD</a:t>
            </a:r>
            <a:r>
              <a:rPr lang="id-ID" altLang="en-US" sz="1800" dirty="0"/>
              <a:t> =  </a:t>
            </a:r>
            <a:r>
              <a:rPr lang="en-US" altLang="en-US" sz="1800" dirty="0"/>
              <a:t>-1</a:t>
            </a:r>
            <a:r>
              <a:rPr lang="id-ID" altLang="en-US" sz="1800" dirty="0"/>
              <a:t>/</a:t>
            </a:r>
            <a:r>
              <a:rPr lang="en-US" altLang="en-US" sz="1800" dirty="0"/>
              <a:t>8</a:t>
            </a:r>
            <a:r>
              <a:rPr lang="id-ID" altLang="en-US" sz="1800" dirty="0"/>
              <a:t>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/</a:t>
            </a:r>
            <a:r>
              <a:rPr lang="en-US" altLang="en-US" sz="1800" dirty="0"/>
              <a:t>8</a:t>
            </a:r>
            <a:r>
              <a:rPr lang="id-ID" altLang="en-US" sz="1800" dirty="0"/>
              <a:t> . 2 . 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-1</a:t>
            </a:r>
            <a:r>
              <a:rPr lang="id-ID" altLang="en-US" sz="1800" dirty="0"/>
              <a:t>,</a:t>
            </a:r>
            <a:r>
              <a:rPr lang="en-US" altLang="en-US" sz="1800" dirty="0"/>
              <a:t>0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 marL="0" indent="0">
              <a:buNone/>
            </a:pPr>
            <a:r>
              <a:rPr lang="en-US" altLang="en-US" sz="1800" dirty="0"/>
              <a:t>       </a:t>
            </a:r>
            <a:r>
              <a:rPr lang="id-ID" altLang="en-US" sz="1800" dirty="0"/>
              <a:t>M</a:t>
            </a:r>
            <a:r>
              <a:rPr lang="en-US" altLang="en-US" sz="1200" dirty="0"/>
              <a:t>DA</a:t>
            </a:r>
            <a:r>
              <a:rPr lang="id-ID" altLang="en-US" sz="1800" dirty="0"/>
              <a:t> =  </a:t>
            </a:r>
            <a:r>
              <a:rPr lang="en-US" altLang="en-US" sz="1800" dirty="0"/>
              <a:t>1</a:t>
            </a:r>
            <a:r>
              <a:rPr lang="id-ID" altLang="en-US" sz="1800" dirty="0"/>
              <a:t>/</a:t>
            </a:r>
            <a:r>
              <a:rPr lang="en-US" altLang="en-US" sz="1800" dirty="0"/>
              <a:t>8</a:t>
            </a:r>
            <a:r>
              <a:rPr lang="id-ID" altLang="en-US" sz="1800" dirty="0"/>
              <a:t>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,</a:t>
            </a:r>
            <a:r>
              <a:rPr lang="en-US" altLang="en-US" sz="1800" dirty="0"/>
              <a:t>0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endParaRPr lang="id-ID" altLang="en-US" sz="1800" dirty="0"/>
          </a:p>
          <a:p>
            <a:pPr>
              <a:buNone/>
            </a:pPr>
            <a:endParaRPr lang="en-US" altLang="en-US" sz="1800" dirty="0"/>
          </a:p>
          <a:p>
            <a:pPr>
              <a:buNone/>
            </a:pPr>
            <a:r>
              <a:rPr lang="en-US" altLang="en-US" sz="1800" dirty="0"/>
              <a:t>     </a:t>
            </a: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pic>
        <p:nvPicPr>
          <p:cNvPr id="26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9F562495-DAA0-4674-B393-7A9828F1B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55" r="4530"/>
          <a:stretch/>
        </p:blipFill>
        <p:spPr bwMode="auto">
          <a:xfrm>
            <a:off x="899592" y="780222"/>
            <a:ext cx="9289032" cy="574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1537855" y="2092036"/>
            <a:ext cx="3283567" cy="678873"/>
          </a:xfrm>
          <a:custGeom>
            <a:avLst/>
            <a:gdLst>
              <a:gd name="connsiteX0" fmla="*/ 0 w 3283567"/>
              <a:gd name="connsiteY0" fmla="*/ 0 h 678873"/>
              <a:gd name="connsiteX1" fmla="*/ 69272 w 3283567"/>
              <a:gd name="connsiteY1" fmla="*/ 13855 h 678873"/>
              <a:gd name="connsiteX2" fmla="*/ 235527 w 3283567"/>
              <a:gd name="connsiteY2" fmla="*/ 41564 h 678873"/>
              <a:gd name="connsiteX3" fmla="*/ 318654 w 3283567"/>
              <a:gd name="connsiteY3" fmla="*/ 69273 h 678873"/>
              <a:gd name="connsiteX4" fmla="*/ 374072 w 3283567"/>
              <a:gd name="connsiteY4" fmla="*/ 83128 h 678873"/>
              <a:gd name="connsiteX5" fmla="*/ 457200 w 3283567"/>
              <a:gd name="connsiteY5" fmla="*/ 110837 h 678873"/>
              <a:gd name="connsiteX6" fmla="*/ 498763 w 3283567"/>
              <a:gd name="connsiteY6" fmla="*/ 152400 h 678873"/>
              <a:gd name="connsiteX7" fmla="*/ 568036 w 3283567"/>
              <a:gd name="connsiteY7" fmla="*/ 207819 h 678873"/>
              <a:gd name="connsiteX8" fmla="*/ 623454 w 3283567"/>
              <a:gd name="connsiteY8" fmla="*/ 290946 h 678873"/>
              <a:gd name="connsiteX9" fmla="*/ 651163 w 3283567"/>
              <a:gd name="connsiteY9" fmla="*/ 332509 h 678873"/>
              <a:gd name="connsiteX10" fmla="*/ 734290 w 3283567"/>
              <a:gd name="connsiteY10" fmla="*/ 415637 h 678873"/>
              <a:gd name="connsiteX11" fmla="*/ 762000 w 3283567"/>
              <a:gd name="connsiteY11" fmla="*/ 443346 h 678873"/>
              <a:gd name="connsiteX12" fmla="*/ 803563 w 3283567"/>
              <a:gd name="connsiteY12" fmla="*/ 484909 h 678873"/>
              <a:gd name="connsiteX13" fmla="*/ 845127 w 3283567"/>
              <a:gd name="connsiteY13" fmla="*/ 498764 h 678873"/>
              <a:gd name="connsiteX14" fmla="*/ 928254 w 3283567"/>
              <a:gd name="connsiteY14" fmla="*/ 554182 h 678873"/>
              <a:gd name="connsiteX15" fmla="*/ 969818 w 3283567"/>
              <a:gd name="connsiteY15" fmla="*/ 568037 h 678873"/>
              <a:gd name="connsiteX16" fmla="*/ 1108363 w 3283567"/>
              <a:gd name="connsiteY16" fmla="*/ 595746 h 678873"/>
              <a:gd name="connsiteX17" fmla="*/ 1149927 w 3283567"/>
              <a:gd name="connsiteY17" fmla="*/ 609600 h 678873"/>
              <a:gd name="connsiteX18" fmla="*/ 1219200 w 3283567"/>
              <a:gd name="connsiteY18" fmla="*/ 623455 h 678873"/>
              <a:gd name="connsiteX19" fmla="*/ 1343890 w 3283567"/>
              <a:gd name="connsiteY19" fmla="*/ 651164 h 678873"/>
              <a:gd name="connsiteX20" fmla="*/ 1662545 w 3283567"/>
              <a:gd name="connsiteY20" fmla="*/ 678873 h 678873"/>
              <a:gd name="connsiteX21" fmla="*/ 1911927 w 3283567"/>
              <a:gd name="connsiteY21" fmla="*/ 665019 h 678873"/>
              <a:gd name="connsiteX22" fmla="*/ 1953490 w 3283567"/>
              <a:gd name="connsiteY22" fmla="*/ 637309 h 678873"/>
              <a:gd name="connsiteX23" fmla="*/ 2147454 w 3283567"/>
              <a:gd name="connsiteY23" fmla="*/ 609600 h 678873"/>
              <a:gd name="connsiteX24" fmla="*/ 2189018 w 3283567"/>
              <a:gd name="connsiteY24" fmla="*/ 581891 h 678873"/>
              <a:gd name="connsiteX25" fmla="*/ 2202872 w 3283567"/>
              <a:gd name="connsiteY25" fmla="*/ 540328 h 678873"/>
              <a:gd name="connsiteX26" fmla="*/ 2272145 w 3283567"/>
              <a:gd name="connsiteY26" fmla="*/ 526473 h 678873"/>
              <a:gd name="connsiteX27" fmla="*/ 2313709 w 3283567"/>
              <a:gd name="connsiteY27" fmla="*/ 498764 h 678873"/>
              <a:gd name="connsiteX28" fmla="*/ 2341418 w 3283567"/>
              <a:gd name="connsiteY28" fmla="*/ 457200 h 678873"/>
              <a:gd name="connsiteX29" fmla="*/ 2382981 w 3283567"/>
              <a:gd name="connsiteY29" fmla="*/ 415637 h 678873"/>
              <a:gd name="connsiteX30" fmla="*/ 2424545 w 3283567"/>
              <a:gd name="connsiteY30" fmla="*/ 332509 h 678873"/>
              <a:gd name="connsiteX31" fmla="*/ 2507672 w 3283567"/>
              <a:gd name="connsiteY31" fmla="*/ 318655 h 678873"/>
              <a:gd name="connsiteX32" fmla="*/ 2563090 w 3283567"/>
              <a:gd name="connsiteY32" fmla="*/ 263237 h 678873"/>
              <a:gd name="connsiteX33" fmla="*/ 2604654 w 3283567"/>
              <a:gd name="connsiteY33" fmla="*/ 235528 h 678873"/>
              <a:gd name="connsiteX34" fmla="*/ 2632363 w 3283567"/>
              <a:gd name="connsiteY34" fmla="*/ 193964 h 678873"/>
              <a:gd name="connsiteX35" fmla="*/ 2673927 w 3283567"/>
              <a:gd name="connsiteY35" fmla="*/ 180109 h 678873"/>
              <a:gd name="connsiteX36" fmla="*/ 2729345 w 3283567"/>
              <a:gd name="connsiteY36" fmla="*/ 166255 h 678873"/>
              <a:gd name="connsiteX37" fmla="*/ 2770909 w 3283567"/>
              <a:gd name="connsiteY37" fmla="*/ 152400 h 678873"/>
              <a:gd name="connsiteX38" fmla="*/ 2840181 w 3283567"/>
              <a:gd name="connsiteY38" fmla="*/ 138546 h 678873"/>
              <a:gd name="connsiteX39" fmla="*/ 2923309 w 3283567"/>
              <a:gd name="connsiteY39" fmla="*/ 96982 h 678873"/>
              <a:gd name="connsiteX40" fmla="*/ 2964872 w 3283567"/>
              <a:gd name="connsiteY40" fmla="*/ 83128 h 678873"/>
              <a:gd name="connsiteX41" fmla="*/ 3006436 w 3283567"/>
              <a:gd name="connsiteY41" fmla="*/ 55419 h 678873"/>
              <a:gd name="connsiteX42" fmla="*/ 3200400 w 3283567"/>
              <a:gd name="connsiteY42" fmla="*/ 27709 h 678873"/>
              <a:gd name="connsiteX43" fmla="*/ 3283527 w 3283567"/>
              <a:gd name="connsiteY43" fmla="*/ 0 h 67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283567" h="678873">
                <a:moveTo>
                  <a:pt x="0" y="0"/>
                </a:moveTo>
                <a:cubicBezTo>
                  <a:pt x="23091" y="4618"/>
                  <a:pt x="46082" y="9763"/>
                  <a:pt x="69272" y="13855"/>
                </a:cubicBezTo>
                <a:lnTo>
                  <a:pt x="235527" y="41564"/>
                </a:lnTo>
                <a:cubicBezTo>
                  <a:pt x="263236" y="50800"/>
                  <a:pt x="290318" y="62189"/>
                  <a:pt x="318654" y="69273"/>
                </a:cubicBezTo>
                <a:cubicBezTo>
                  <a:pt x="337127" y="73891"/>
                  <a:pt x="355834" y="77657"/>
                  <a:pt x="374072" y="83128"/>
                </a:cubicBezTo>
                <a:cubicBezTo>
                  <a:pt x="402048" y="91521"/>
                  <a:pt x="457200" y="110837"/>
                  <a:pt x="457200" y="110837"/>
                </a:cubicBezTo>
                <a:cubicBezTo>
                  <a:pt x="471054" y="124691"/>
                  <a:pt x="483711" y="139857"/>
                  <a:pt x="498763" y="152400"/>
                </a:cubicBezTo>
                <a:cubicBezTo>
                  <a:pt x="535123" y="182699"/>
                  <a:pt x="541162" y="171986"/>
                  <a:pt x="568036" y="207819"/>
                </a:cubicBezTo>
                <a:cubicBezTo>
                  <a:pt x="588017" y="234461"/>
                  <a:pt x="604981" y="263237"/>
                  <a:pt x="623454" y="290946"/>
                </a:cubicBezTo>
                <a:cubicBezTo>
                  <a:pt x="632690" y="304800"/>
                  <a:pt x="639389" y="320735"/>
                  <a:pt x="651163" y="332509"/>
                </a:cubicBezTo>
                <a:lnTo>
                  <a:pt x="734290" y="415637"/>
                </a:lnTo>
                <a:lnTo>
                  <a:pt x="762000" y="443346"/>
                </a:lnTo>
                <a:cubicBezTo>
                  <a:pt x="775854" y="457200"/>
                  <a:pt x="784976" y="478713"/>
                  <a:pt x="803563" y="484909"/>
                </a:cubicBezTo>
                <a:cubicBezTo>
                  <a:pt x="817418" y="489527"/>
                  <a:pt x="832361" y="491672"/>
                  <a:pt x="845127" y="498764"/>
                </a:cubicBezTo>
                <a:cubicBezTo>
                  <a:pt x="874238" y="514937"/>
                  <a:pt x="896661" y="543651"/>
                  <a:pt x="928254" y="554182"/>
                </a:cubicBezTo>
                <a:cubicBezTo>
                  <a:pt x="942109" y="558800"/>
                  <a:pt x="955588" y="564753"/>
                  <a:pt x="969818" y="568037"/>
                </a:cubicBezTo>
                <a:cubicBezTo>
                  <a:pt x="1015708" y="578627"/>
                  <a:pt x="1063683" y="580854"/>
                  <a:pt x="1108363" y="595746"/>
                </a:cubicBezTo>
                <a:cubicBezTo>
                  <a:pt x="1122218" y="600364"/>
                  <a:pt x="1135759" y="606058"/>
                  <a:pt x="1149927" y="609600"/>
                </a:cubicBezTo>
                <a:cubicBezTo>
                  <a:pt x="1172772" y="615311"/>
                  <a:pt x="1196355" y="617744"/>
                  <a:pt x="1219200" y="623455"/>
                </a:cubicBezTo>
                <a:cubicBezTo>
                  <a:pt x="1304323" y="644736"/>
                  <a:pt x="1213830" y="637709"/>
                  <a:pt x="1343890" y="651164"/>
                </a:cubicBezTo>
                <a:cubicBezTo>
                  <a:pt x="1449943" y="662135"/>
                  <a:pt x="1662545" y="678873"/>
                  <a:pt x="1662545" y="678873"/>
                </a:cubicBezTo>
                <a:cubicBezTo>
                  <a:pt x="1745672" y="674255"/>
                  <a:pt x="1829508" y="676793"/>
                  <a:pt x="1911927" y="665019"/>
                </a:cubicBezTo>
                <a:cubicBezTo>
                  <a:pt x="1928411" y="662664"/>
                  <a:pt x="1937282" y="641123"/>
                  <a:pt x="1953490" y="637309"/>
                </a:cubicBezTo>
                <a:cubicBezTo>
                  <a:pt x="2017065" y="622350"/>
                  <a:pt x="2147454" y="609600"/>
                  <a:pt x="2147454" y="609600"/>
                </a:cubicBezTo>
                <a:cubicBezTo>
                  <a:pt x="2161309" y="600364"/>
                  <a:pt x="2178616" y="594893"/>
                  <a:pt x="2189018" y="581891"/>
                </a:cubicBezTo>
                <a:cubicBezTo>
                  <a:pt x="2198141" y="570487"/>
                  <a:pt x="2190721" y="548429"/>
                  <a:pt x="2202872" y="540328"/>
                </a:cubicBezTo>
                <a:cubicBezTo>
                  <a:pt x="2222465" y="527266"/>
                  <a:pt x="2249054" y="531091"/>
                  <a:pt x="2272145" y="526473"/>
                </a:cubicBezTo>
                <a:cubicBezTo>
                  <a:pt x="2286000" y="517237"/>
                  <a:pt x="2301935" y="510538"/>
                  <a:pt x="2313709" y="498764"/>
                </a:cubicBezTo>
                <a:cubicBezTo>
                  <a:pt x="2325483" y="486990"/>
                  <a:pt x="2330758" y="469992"/>
                  <a:pt x="2341418" y="457200"/>
                </a:cubicBezTo>
                <a:cubicBezTo>
                  <a:pt x="2353961" y="442148"/>
                  <a:pt x="2369127" y="429491"/>
                  <a:pt x="2382981" y="415637"/>
                </a:cubicBezTo>
                <a:cubicBezTo>
                  <a:pt x="2389538" y="395966"/>
                  <a:pt x="2403060" y="343252"/>
                  <a:pt x="2424545" y="332509"/>
                </a:cubicBezTo>
                <a:cubicBezTo>
                  <a:pt x="2449671" y="319946"/>
                  <a:pt x="2479963" y="323273"/>
                  <a:pt x="2507672" y="318655"/>
                </a:cubicBezTo>
                <a:cubicBezTo>
                  <a:pt x="2598359" y="288425"/>
                  <a:pt x="2509351" y="330411"/>
                  <a:pt x="2563090" y="263237"/>
                </a:cubicBezTo>
                <a:cubicBezTo>
                  <a:pt x="2573492" y="250235"/>
                  <a:pt x="2590799" y="244764"/>
                  <a:pt x="2604654" y="235528"/>
                </a:cubicBezTo>
                <a:cubicBezTo>
                  <a:pt x="2613890" y="221673"/>
                  <a:pt x="2619361" y="204366"/>
                  <a:pt x="2632363" y="193964"/>
                </a:cubicBezTo>
                <a:cubicBezTo>
                  <a:pt x="2643767" y="184841"/>
                  <a:pt x="2659885" y="184121"/>
                  <a:pt x="2673927" y="180109"/>
                </a:cubicBezTo>
                <a:cubicBezTo>
                  <a:pt x="2692236" y="174878"/>
                  <a:pt x="2711036" y="171486"/>
                  <a:pt x="2729345" y="166255"/>
                </a:cubicBezTo>
                <a:cubicBezTo>
                  <a:pt x="2743387" y="162243"/>
                  <a:pt x="2756741" y="155942"/>
                  <a:pt x="2770909" y="152400"/>
                </a:cubicBezTo>
                <a:cubicBezTo>
                  <a:pt x="2793754" y="146689"/>
                  <a:pt x="2817336" y="144257"/>
                  <a:pt x="2840181" y="138546"/>
                </a:cubicBezTo>
                <a:cubicBezTo>
                  <a:pt x="2909827" y="121134"/>
                  <a:pt x="2855586" y="130843"/>
                  <a:pt x="2923309" y="96982"/>
                </a:cubicBezTo>
                <a:cubicBezTo>
                  <a:pt x="2936371" y="90451"/>
                  <a:pt x="2951018" y="87746"/>
                  <a:pt x="2964872" y="83128"/>
                </a:cubicBezTo>
                <a:cubicBezTo>
                  <a:pt x="2978727" y="73892"/>
                  <a:pt x="2991543" y="62866"/>
                  <a:pt x="3006436" y="55419"/>
                </a:cubicBezTo>
                <a:cubicBezTo>
                  <a:pt x="3060524" y="28375"/>
                  <a:pt x="3158734" y="32611"/>
                  <a:pt x="3200400" y="27709"/>
                </a:cubicBezTo>
                <a:cubicBezTo>
                  <a:pt x="3288083" y="17393"/>
                  <a:pt x="3283527" y="41240"/>
                  <a:pt x="3283527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Freeform 2"/>
          <p:cNvSpPr/>
          <p:nvPr/>
        </p:nvSpPr>
        <p:spPr>
          <a:xfrm>
            <a:off x="2507673" y="4294909"/>
            <a:ext cx="249382" cy="1773382"/>
          </a:xfrm>
          <a:custGeom>
            <a:avLst/>
            <a:gdLst>
              <a:gd name="connsiteX0" fmla="*/ 13854 w 249382"/>
              <a:gd name="connsiteY0" fmla="*/ 0 h 1773382"/>
              <a:gd name="connsiteX1" fmla="*/ 0 w 249382"/>
              <a:gd name="connsiteY1" fmla="*/ 277091 h 1773382"/>
              <a:gd name="connsiteX2" fmla="*/ 69272 w 249382"/>
              <a:gd name="connsiteY2" fmla="*/ 401782 h 1773382"/>
              <a:gd name="connsiteX3" fmla="*/ 110836 w 249382"/>
              <a:gd name="connsiteY3" fmla="*/ 484909 h 1773382"/>
              <a:gd name="connsiteX4" fmla="*/ 166254 w 249382"/>
              <a:gd name="connsiteY4" fmla="*/ 595746 h 1773382"/>
              <a:gd name="connsiteX5" fmla="*/ 221672 w 249382"/>
              <a:gd name="connsiteY5" fmla="*/ 720436 h 1773382"/>
              <a:gd name="connsiteX6" fmla="*/ 249382 w 249382"/>
              <a:gd name="connsiteY6" fmla="*/ 900546 h 1773382"/>
              <a:gd name="connsiteX7" fmla="*/ 235527 w 249382"/>
              <a:gd name="connsiteY7" fmla="*/ 1330036 h 1773382"/>
              <a:gd name="connsiteX8" fmla="*/ 221672 w 249382"/>
              <a:gd name="connsiteY8" fmla="*/ 1385455 h 1773382"/>
              <a:gd name="connsiteX9" fmla="*/ 152400 w 249382"/>
              <a:gd name="connsiteY9" fmla="*/ 1510146 h 1773382"/>
              <a:gd name="connsiteX10" fmla="*/ 110836 w 249382"/>
              <a:gd name="connsiteY10" fmla="*/ 1593273 h 1773382"/>
              <a:gd name="connsiteX11" fmla="*/ 69272 w 249382"/>
              <a:gd name="connsiteY11" fmla="*/ 1662546 h 1773382"/>
              <a:gd name="connsiteX12" fmla="*/ 13854 w 249382"/>
              <a:gd name="connsiteY12" fmla="*/ 1773382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9382" h="1773382">
                <a:moveTo>
                  <a:pt x="13854" y="0"/>
                </a:moveTo>
                <a:cubicBezTo>
                  <a:pt x="9236" y="92364"/>
                  <a:pt x="0" y="184612"/>
                  <a:pt x="0" y="277091"/>
                </a:cubicBezTo>
                <a:cubicBezTo>
                  <a:pt x="0" y="318877"/>
                  <a:pt x="61358" y="378041"/>
                  <a:pt x="69272" y="401782"/>
                </a:cubicBezTo>
                <a:cubicBezTo>
                  <a:pt x="119804" y="553374"/>
                  <a:pt x="39213" y="323757"/>
                  <a:pt x="110836" y="484909"/>
                </a:cubicBezTo>
                <a:cubicBezTo>
                  <a:pt x="161780" y="599533"/>
                  <a:pt x="109348" y="538838"/>
                  <a:pt x="166254" y="595746"/>
                </a:cubicBezTo>
                <a:cubicBezTo>
                  <a:pt x="199228" y="694669"/>
                  <a:pt x="177761" y="654571"/>
                  <a:pt x="221672" y="720436"/>
                </a:cubicBezTo>
                <a:cubicBezTo>
                  <a:pt x="225559" y="743760"/>
                  <a:pt x="249382" y="882719"/>
                  <a:pt x="249382" y="900546"/>
                </a:cubicBezTo>
                <a:cubicBezTo>
                  <a:pt x="249382" y="1043784"/>
                  <a:pt x="243699" y="1187031"/>
                  <a:pt x="235527" y="1330036"/>
                </a:cubicBezTo>
                <a:cubicBezTo>
                  <a:pt x="234441" y="1349047"/>
                  <a:pt x="227144" y="1367217"/>
                  <a:pt x="221672" y="1385455"/>
                </a:cubicBezTo>
                <a:cubicBezTo>
                  <a:pt x="192610" y="1482326"/>
                  <a:pt x="211367" y="1451178"/>
                  <a:pt x="152400" y="1510146"/>
                </a:cubicBezTo>
                <a:cubicBezTo>
                  <a:pt x="117573" y="1614622"/>
                  <a:pt x="164554" y="1485836"/>
                  <a:pt x="110836" y="1593273"/>
                </a:cubicBezTo>
                <a:cubicBezTo>
                  <a:pt x="74866" y="1665213"/>
                  <a:pt x="123396" y="1608422"/>
                  <a:pt x="69272" y="1662546"/>
                </a:cubicBezTo>
                <a:cubicBezTo>
                  <a:pt x="37432" y="1758065"/>
                  <a:pt x="62216" y="1725020"/>
                  <a:pt x="13854" y="177338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reeform 4"/>
          <p:cNvSpPr/>
          <p:nvPr/>
        </p:nvSpPr>
        <p:spPr>
          <a:xfrm>
            <a:off x="1704109" y="3463636"/>
            <a:ext cx="2992582" cy="374073"/>
          </a:xfrm>
          <a:custGeom>
            <a:avLst/>
            <a:gdLst>
              <a:gd name="connsiteX0" fmla="*/ 0 w 2992582"/>
              <a:gd name="connsiteY0" fmla="*/ 55419 h 374073"/>
              <a:gd name="connsiteX1" fmla="*/ 69273 w 2992582"/>
              <a:gd name="connsiteY1" fmla="*/ 27709 h 374073"/>
              <a:gd name="connsiteX2" fmla="*/ 152400 w 2992582"/>
              <a:gd name="connsiteY2" fmla="*/ 0 h 374073"/>
              <a:gd name="connsiteX3" fmla="*/ 512618 w 2992582"/>
              <a:gd name="connsiteY3" fmla="*/ 13855 h 374073"/>
              <a:gd name="connsiteX4" fmla="*/ 554182 w 2992582"/>
              <a:gd name="connsiteY4" fmla="*/ 27709 h 374073"/>
              <a:gd name="connsiteX5" fmla="*/ 623455 w 2992582"/>
              <a:gd name="connsiteY5" fmla="*/ 41564 h 374073"/>
              <a:gd name="connsiteX6" fmla="*/ 665018 w 2992582"/>
              <a:gd name="connsiteY6" fmla="*/ 55419 h 374073"/>
              <a:gd name="connsiteX7" fmla="*/ 775855 w 2992582"/>
              <a:gd name="connsiteY7" fmla="*/ 83128 h 374073"/>
              <a:gd name="connsiteX8" fmla="*/ 831273 w 2992582"/>
              <a:gd name="connsiteY8" fmla="*/ 96982 h 374073"/>
              <a:gd name="connsiteX9" fmla="*/ 914400 w 2992582"/>
              <a:gd name="connsiteY9" fmla="*/ 124691 h 374073"/>
              <a:gd name="connsiteX10" fmla="*/ 1025236 w 2992582"/>
              <a:gd name="connsiteY10" fmla="*/ 152400 h 374073"/>
              <a:gd name="connsiteX11" fmla="*/ 1080655 w 2992582"/>
              <a:gd name="connsiteY11" fmla="*/ 180109 h 374073"/>
              <a:gd name="connsiteX12" fmla="*/ 1163782 w 2992582"/>
              <a:gd name="connsiteY12" fmla="*/ 207819 h 374073"/>
              <a:gd name="connsiteX13" fmla="*/ 1205346 w 2992582"/>
              <a:gd name="connsiteY13" fmla="*/ 221673 h 374073"/>
              <a:gd name="connsiteX14" fmla="*/ 1260764 w 2992582"/>
              <a:gd name="connsiteY14" fmla="*/ 249382 h 374073"/>
              <a:gd name="connsiteX15" fmla="*/ 1302327 w 2992582"/>
              <a:gd name="connsiteY15" fmla="*/ 263237 h 374073"/>
              <a:gd name="connsiteX16" fmla="*/ 1385455 w 2992582"/>
              <a:gd name="connsiteY16" fmla="*/ 304800 h 374073"/>
              <a:gd name="connsiteX17" fmla="*/ 1427018 w 2992582"/>
              <a:gd name="connsiteY17" fmla="*/ 332509 h 374073"/>
              <a:gd name="connsiteX18" fmla="*/ 1496291 w 2992582"/>
              <a:gd name="connsiteY18" fmla="*/ 346364 h 374073"/>
              <a:gd name="connsiteX19" fmla="*/ 1634836 w 2992582"/>
              <a:gd name="connsiteY19" fmla="*/ 374073 h 374073"/>
              <a:gd name="connsiteX20" fmla="*/ 1911927 w 2992582"/>
              <a:gd name="connsiteY20" fmla="*/ 360219 h 374073"/>
              <a:gd name="connsiteX21" fmla="*/ 1995055 w 2992582"/>
              <a:gd name="connsiteY21" fmla="*/ 332509 h 374073"/>
              <a:gd name="connsiteX22" fmla="*/ 2050473 w 2992582"/>
              <a:gd name="connsiteY22" fmla="*/ 318655 h 374073"/>
              <a:gd name="connsiteX23" fmla="*/ 2258291 w 2992582"/>
              <a:gd name="connsiteY23" fmla="*/ 290946 h 374073"/>
              <a:gd name="connsiteX24" fmla="*/ 2396836 w 2992582"/>
              <a:gd name="connsiteY24" fmla="*/ 263237 h 374073"/>
              <a:gd name="connsiteX25" fmla="*/ 2604655 w 2992582"/>
              <a:gd name="connsiteY25" fmla="*/ 207819 h 374073"/>
              <a:gd name="connsiteX26" fmla="*/ 2646218 w 2992582"/>
              <a:gd name="connsiteY26" fmla="*/ 193964 h 374073"/>
              <a:gd name="connsiteX27" fmla="*/ 2687782 w 2992582"/>
              <a:gd name="connsiteY27" fmla="*/ 180109 h 374073"/>
              <a:gd name="connsiteX28" fmla="*/ 2784764 w 2992582"/>
              <a:gd name="connsiteY28" fmla="*/ 124691 h 374073"/>
              <a:gd name="connsiteX29" fmla="*/ 2923309 w 2992582"/>
              <a:gd name="connsiteY29" fmla="*/ 55419 h 374073"/>
              <a:gd name="connsiteX30" fmla="*/ 2951018 w 2992582"/>
              <a:gd name="connsiteY30" fmla="*/ 27709 h 374073"/>
              <a:gd name="connsiteX31" fmla="*/ 2992582 w 2992582"/>
              <a:gd name="connsiteY31" fmla="*/ 13855 h 37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92582" h="374073">
                <a:moveTo>
                  <a:pt x="0" y="55419"/>
                </a:moveTo>
                <a:cubicBezTo>
                  <a:pt x="23091" y="46182"/>
                  <a:pt x="45901" y="36208"/>
                  <a:pt x="69273" y="27709"/>
                </a:cubicBezTo>
                <a:cubicBezTo>
                  <a:pt x="96722" y="17727"/>
                  <a:pt x="152400" y="0"/>
                  <a:pt x="152400" y="0"/>
                </a:cubicBezTo>
                <a:cubicBezTo>
                  <a:pt x="272473" y="4618"/>
                  <a:pt x="392741" y="5588"/>
                  <a:pt x="512618" y="13855"/>
                </a:cubicBezTo>
                <a:cubicBezTo>
                  <a:pt x="527187" y="14860"/>
                  <a:pt x="540014" y="24167"/>
                  <a:pt x="554182" y="27709"/>
                </a:cubicBezTo>
                <a:cubicBezTo>
                  <a:pt x="577027" y="33420"/>
                  <a:pt x="600610" y="35852"/>
                  <a:pt x="623455" y="41564"/>
                </a:cubicBezTo>
                <a:cubicBezTo>
                  <a:pt x="637623" y="45106"/>
                  <a:pt x="650929" y="51576"/>
                  <a:pt x="665018" y="55419"/>
                </a:cubicBezTo>
                <a:cubicBezTo>
                  <a:pt x="701759" y="65439"/>
                  <a:pt x="738909" y="73892"/>
                  <a:pt x="775855" y="83128"/>
                </a:cubicBezTo>
                <a:cubicBezTo>
                  <a:pt x="794328" y="87746"/>
                  <a:pt x="813209" y="90961"/>
                  <a:pt x="831273" y="96982"/>
                </a:cubicBezTo>
                <a:cubicBezTo>
                  <a:pt x="858982" y="106218"/>
                  <a:pt x="886064" y="117607"/>
                  <a:pt x="914400" y="124691"/>
                </a:cubicBezTo>
                <a:lnTo>
                  <a:pt x="1025236" y="152400"/>
                </a:lnTo>
                <a:cubicBezTo>
                  <a:pt x="1043709" y="161636"/>
                  <a:pt x="1061479" y="172438"/>
                  <a:pt x="1080655" y="180109"/>
                </a:cubicBezTo>
                <a:cubicBezTo>
                  <a:pt x="1107774" y="190957"/>
                  <a:pt x="1136073" y="198583"/>
                  <a:pt x="1163782" y="207819"/>
                </a:cubicBezTo>
                <a:cubicBezTo>
                  <a:pt x="1177637" y="212437"/>
                  <a:pt x="1192284" y="215142"/>
                  <a:pt x="1205346" y="221673"/>
                </a:cubicBezTo>
                <a:cubicBezTo>
                  <a:pt x="1223819" y="230909"/>
                  <a:pt x="1241781" y="241246"/>
                  <a:pt x="1260764" y="249382"/>
                </a:cubicBezTo>
                <a:cubicBezTo>
                  <a:pt x="1274187" y="255135"/>
                  <a:pt x="1289265" y="256706"/>
                  <a:pt x="1302327" y="263237"/>
                </a:cubicBezTo>
                <a:cubicBezTo>
                  <a:pt x="1409746" y="316947"/>
                  <a:pt x="1280993" y="269981"/>
                  <a:pt x="1385455" y="304800"/>
                </a:cubicBezTo>
                <a:cubicBezTo>
                  <a:pt x="1399309" y="314036"/>
                  <a:pt x="1411427" y="326662"/>
                  <a:pt x="1427018" y="332509"/>
                </a:cubicBezTo>
                <a:cubicBezTo>
                  <a:pt x="1449067" y="340777"/>
                  <a:pt x="1473303" y="341255"/>
                  <a:pt x="1496291" y="346364"/>
                </a:cubicBezTo>
                <a:cubicBezTo>
                  <a:pt x="1620290" y="373920"/>
                  <a:pt x="1471956" y="346927"/>
                  <a:pt x="1634836" y="374073"/>
                </a:cubicBezTo>
                <a:cubicBezTo>
                  <a:pt x="1727200" y="369455"/>
                  <a:pt x="1820058" y="370819"/>
                  <a:pt x="1911927" y="360219"/>
                </a:cubicBezTo>
                <a:cubicBezTo>
                  <a:pt x="1940943" y="356871"/>
                  <a:pt x="1966719" y="339593"/>
                  <a:pt x="1995055" y="332509"/>
                </a:cubicBezTo>
                <a:cubicBezTo>
                  <a:pt x="2013528" y="327891"/>
                  <a:pt x="2031691" y="321785"/>
                  <a:pt x="2050473" y="318655"/>
                </a:cubicBezTo>
                <a:cubicBezTo>
                  <a:pt x="2279178" y="280537"/>
                  <a:pt x="2049492" y="327792"/>
                  <a:pt x="2258291" y="290946"/>
                </a:cubicBezTo>
                <a:cubicBezTo>
                  <a:pt x="2304671" y="282761"/>
                  <a:pt x="2350381" y="270980"/>
                  <a:pt x="2396836" y="263237"/>
                </a:cubicBezTo>
                <a:cubicBezTo>
                  <a:pt x="2523177" y="242180"/>
                  <a:pt x="2453319" y="258264"/>
                  <a:pt x="2604655" y="207819"/>
                </a:cubicBezTo>
                <a:lnTo>
                  <a:pt x="2646218" y="193964"/>
                </a:lnTo>
                <a:lnTo>
                  <a:pt x="2687782" y="180109"/>
                </a:lnTo>
                <a:cubicBezTo>
                  <a:pt x="2869575" y="43766"/>
                  <a:pt x="2648755" y="200252"/>
                  <a:pt x="2784764" y="124691"/>
                </a:cubicBezTo>
                <a:cubicBezTo>
                  <a:pt x="2919722" y="49714"/>
                  <a:pt x="2815007" y="82494"/>
                  <a:pt x="2923309" y="55419"/>
                </a:cubicBezTo>
                <a:cubicBezTo>
                  <a:pt x="2932545" y="46182"/>
                  <a:pt x="2939817" y="34430"/>
                  <a:pt x="2951018" y="27709"/>
                </a:cubicBezTo>
                <a:cubicBezTo>
                  <a:pt x="2963541" y="20195"/>
                  <a:pt x="2992582" y="13855"/>
                  <a:pt x="2992582" y="1385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49373FB-BEDF-4B34-901C-26690D0767BD}"/>
              </a:ext>
            </a:extLst>
          </p:cNvPr>
          <p:cNvSpPr txBox="1">
            <a:spLocks/>
          </p:cNvSpPr>
          <p:nvPr/>
        </p:nvSpPr>
        <p:spPr>
          <a:xfrm>
            <a:off x="827584" y="332656"/>
            <a:ext cx="7560766" cy="6336703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    </a:t>
            </a:r>
          </a:p>
          <a:p>
            <a:r>
              <a:rPr lang="id-ID" altLang="en-US" sz="1800" dirty="0"/>
              <a:t>2. Kekakuan Batang (k) </a:t>
            </a:r>
            <a:endParaRPr lang="en-US" altLang="en-US" sz="1800" dirty="0"/>
          </a:p>
          <a:p>
            <a:r>
              <a:rPr lang="en-US" altLang="en-US" sz="1800" dirty="0"/>
              <a:t>  S</a:t>
            </a:r>
            <a:r>
              <a:rPr lang="id-ID" altLang="en-US" sz="1800" dirty="0" err="1"/>
              <a:t>impul</a:t>
            </a:r>
            <a:r>
              <a:rPr lang="id-ID" altLang="en-US" sz="1800" dirty="0"/>
              <a:t> </a:t>
            </a:r>
            <a:r>
              <a:rPr lang="en-US" altLang="en-US" sz="1800" dirty="0"/>
              <a:t>A</a:t>
            </a:r>
            <a:endParaRPr lang="id-ID" altLang="en-US" sz="1800" dirty="0"/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AB</a:t>
            </a:r>
            <a:r>
              <a:rPr lang="id-ID" altLang="en-US" sz="1800" dirty="0"/>
              <a:t> = </a:t>
            </a:r>
            <a:r>
              <a:rPr lang="en-US" altLang="en-US" sz="1800" dirty="0"/>
              <a:t>4</a:t>
            </a:r>
            <a:r>
              <a:rPr lang="id-ID" altLang="en-US" sz="1800" dirty="0"/>
              <a:t>EI/L =  </a:t>
            </a:r>
            <a:r>
              <a:rPr lang="en-US" altLang="en-US" sz="1800" dirty="0"/>
              <a:t>4</a:t>
            </a:r>
            <a:r>
              <a:rPr lang="id-ID" altLang="en-US" sz="1800" dirty="0"/>
              <a:t> . (2EI) /4 =  </a:t>
            </a:r>
            <a:r>
              <a:rPr lang="en-US" altLang="en-US" sz="1800" dirty="0"/>
              <a:t>2</a:t>
            </a:r>
            <a:r>
              <a:rPr lang="id-ID" altLang="en-US" sz="1800" dirty="0"/>
              <a:t>EI        </a:t>
            </a:r>
            <a:r>
              <a:rPr lang="en-US" altLang="en-US" sz="1800" dirty="0"/>
              <a:t>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A</a:t>
            </a:r>
            <a:r>
              <a:rPr lang="id-ID" altLang="en-US" sz="1800" dirty="0"/>
              <a:t>  = </a:t>
            </a:r>
            <a:r>
              <a:rPr lang="en-US" altLang="en-US" sz="1800" dirty="0"/>
              <a:t>3</a:t>
            </a:r>
            <a:r>
              <a:rPr lang="id-ID" altLang="en-US" sz="1800" dirty="0"/>
              <a:t> EI </a:t>
            </a:r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AD</a:t>
            </a:r>
            <a:r>
              <a:rPr lang="id-ID" altLang="en-US" sz="1800" dirty="0"/>
              <a:t> = 4EI/L =  4 . EI /</a:t>
            </a:r>
            <a:r>
              <a:rPr lang="en-US" altLang="en-US" sz="1800" dirty="0"/>
              <a:t>4</a:t>
            </a:r>
            <a:r>
              <a:rPr lang="id-ID" altLang="en-US" sz="1800" dirty="0"/>
              <a:t> = EI     </a:t>
            </a:r>
            <a:endParaRPr lang="en-US" altLang="en-US" sz="1800" dirty="0"/>
          </a:p>
          <a:p>
            <a:r>
              <a:rPr lang="en-US" altLang="en-US" sz="1800" dirty="0"/>
              <a:t>  S</a:t>
            </a:r>
            <a:r>
              <a:rPr lang="id-ID" altLang="en-US" sz="1800" dirty="0" err="1"/>
              <a:t>impul</a:t>
            </a:r>
            <a:r>
              <a:rPr lang="id-ID" altLang="en-US" sz="1800" dirty="0"/>
              <a:t> </a:t>
            </a:r>
            <a:r>
              <a:rPr lang="en-US" altLang="en-US" sz="1800" dirty="0"/>
              <a:t>B</a:t>
            </a:r>
            <a:endParaRPr lang="id-ID" altLang="en-US" sz="1800" dirty="0"/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BA</a:t>
            </a:r>
            <a:r>
              <a:rPr lang="id-ID" altLang="en-US" sz="1800" dirty="0"/>
              <a:t> =</a:t>
            </a:r>
            <a:r>
              <a:rPr lang="en-US" altLang="en-US" sz="1800" dirty="0"/>
              <a:t> </a:t>
            </a:r>
            <a:r>
              <a:rPr lang="id-ID" altLang="en-US" sz="1400" dirty="0"/>
              <a:t>k</a:t>
            </a:r>
            <a:r>
              <a:rPr lang="en-US" altLang="en-US" sz="1400" dirty="0"/>
              <a:t>AB =</a:t>
            </a:r>
            <a:r>
              <a:rPr lang="id-ID" altLang="en-US" sz="1400" dirty="0"/>
              <a:t> </a:t>
            </a:r>
            <a:r>
              <a:rPr lang="en-US" altLang="en-US" sz="1800" dirty="0"/>
              <a:t>2</a:t>
            </a:r>
            <a:r>
              <a:rPr lang="id-ID" altLang="en-US" sz="1800" dirty="0"/>
              <a:t>EI</a:t>
            </a:r>
            <a:endParaRPr lang="en-US" altLang="en-US" sz="1800" dirty="0"/>
          </a:p>
          <a:p>
            <a:pPr>
              <a:buNone/>
            </a:pPr>
            <a:r>
              <a:rPr lang="en-US" altLang="en-US" sz="1800" dirty="0"/>
              <a:t>       </a:t>
            </a:r>
            <a:r>
              <a:rPr lang="id-ID" altLang="en-US" sz="1800" dirty="0"/>
              <a:t>k</a:t>
            </a:r>
            <a:r>
              <a:rPr lang="en-US" altLang="en-US" sz="1200" dirty="0"/>
              <a:t>BC</a:t>
            </a:r>
            <a:r>
              <a:rPr lang="id-ID" altLang="en-US" sz="1800" dirty="0"/>
              <a:t> = </a:t>
            </a:r>
            <a:r>
              <a:rPr lang="en-US" altLang="en-US" sz="1800" dirty="0"/>
              <a:t>3</a:t>
            </a:r>
            <a:r>
              <a:rPr lang="id-ID" altLang="en-US" sz="1800" dirty="0"/>
              <a:t>EI/L =  </a:t>
            </a:r>
            <a:r>
              <a:rPr lang="en-US" altLang="en-US" sz="1800" dirty="0"/>
              <a:t>3</a:t>
            </a:r>
            <a:r>
              <a:rPr lang="id-ID" altLang="en-US" sz="1800" dirty="0"/>
              <a:t> . </a:t>
            </a:r>
            <a:r>
              <a:rPr lang="en-US" altLang="en-US" sz="1800" dirty="0"/>
              <a:t>(2</a:t>
            </a:r>
            <a:r>
              <a:rPr lang="id-ID" altLang="en-US" sz="1800" dirty="0"/>
              <a:t>EI</a:t>
            </a:r>
            <a:r>
              <a:rPr lang="en-US" altLang="en-US" sz="1800" dirty="0"/>
              <a:t>)</a:t>
            </a:r>
            <a:r>
              <a:rPr lang="id-ID" altLang="en-US" sz="1800" dirty="0"/>
              <a:t> /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1,5</a:t>
            </a:r>
            <a:r>
              <a:rPr lang="id-ID" altLang="en-US" sz="1800" dirty="0"/>
              <a:t>EI</a:t>
            </a:r>
            <a:r>
              <a:rPr lang="en-US" altLang="en-US" sz="1800" dirty="0"/>
              <a:t>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kB  </a:t>
            </a:r>
            <a:r>
              <a:rPr lang="id-ID" altLang="en-US" sz="1800" dirty="0"/>
              <a:t>= </a:t>
            </a:r>
            <a:r>
              <a:rPr lang="en-US" altLang="en-US" sz="1800" dirty="0"/>
              <a:t>5</a:t>
            </a:r>
            <a:r>
              <a:rPr lang="id-ID" altLang="en-US" sz="1800" dirty="0"/>
              <a:t> EI </a:t>
            </a:r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BE</a:t>
            </a:r>
            <a:r>
              <a:rPr lang="id-ID" altLang="en-US" sz="1800" dirty="0"/>
              <a:t> = </a:t>
            </a:r>
            <a:r>
              <a:rPr lang="en-US" altLang="en-US" sz="1800" dirty="0"/>
              <a:t>3</a:t>
            </a:r>
            <a:r>
              <a:rPr lang="id-ID" altLang="en-US" sz="1800" dirty="0"/>
              <a:t>EI/L =  </a:t>
            </a:r>
            <a:r>
              <a:rPr lang="en-US" altLang="en-US" sz="1800" dirty="0"/>
              <a:t>3</a:t>
            </a:r>
            <a:r>
              <a:rPr lang="id-ID" altLang="en-US" sz="1800" dirty="0"/>
              <a:t> . </a:t>
            </a:r>
            <a:r>
              <a:rPr lang="en-US" altLang="en-US" sz="1800" dirty="0"/>
              <a:t>(2</a:t>
            </a:r>
            <a:r>
              <a:rPr lang="id-ID" altLang="en-US" sz="1800" dirty="0"/>
              <a:t>EI</a:t>
            </a:r>
            <a:r>
              <a:rPr lang="en-US" altLang="en-US" sz="1800" dirty="0"/>
              <a:t>)</a:t>
            </a:r>
            <a:r>
              <a:rPr lang="id-ID" altLang="en-US" sz="1800" dirty="0"/>
              <a:t> /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1,5</a:t>
            </a:r>
            <a:r>
              <a:rPr lang="id-ID" altLang="en-US" sz="1800" dirty="0"/>
              <a:t>EI     </a:t>
            </a:r>
            <a:endParaRPr lang="en-US" altLang="en-US" sz="1800" dirty="0"/>
          </a:p>
          <a:p>
            <a:endParaRPr lang="en-US" altLang="en-US" sz="1800" dirty="0"/>
          </a:p>
          <a:p>
            <a:r>
              <a:rPr lang="id-ID" altLang="en-US" sz="1800" dirty="0"/>
              <a:t>3. Faktor Distribusi (FD)</a:t>
            </a:r>
          </a:p>
          <a:p>
            <a:r>
              <a:rPr lang="id-ID" altLang="en-US" sz="1800" dirty="0"/>
              <a:t>   Simpul </a:t>
            </a:r>
            <a:r>
              <a:rPr lang="en-US" altLang="en-US" sz="1800" dirty="0"/>
              <a:t>A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en-US" altLang="en-US" sz="1800" dirty="0"/>
              <a:t> </a:t>
            </a:r>
            <a:r>
              <a:rPr lang="id-ID" altLang="en-US" sz="1200" dirty="0"/>
              <a:t>A</a:t>
            </a:r>
            <a:r>
              <a:rPr lang="en-US" altLang="en-US" sz="1200" dirty="0"/>
              <a:t>B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A</a:t>
            </a:r>
            <a:r>
              <a:rPr lang="en-US" altLang="en-US" sz="1200" dirty="0"/>
              <a:t>B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A</a:t>
            </a:r>
            <a:r>
              <a:rPr lang="id-ID" altLang="en-US" sz="1800" dirty="0"/>
              <a:t> =  (</a:t>
            </a:r>
            <a:r>
              <a:rPr lang="en-US" altLang="en-US" sz="1800" dirty="0"/>
              <a:t>2</a:t>
            </a:r>
            <a:r>
              <a:rPr lang="id-ID" altLang="en-US" sz="1800" dirty="0"/>
              <a:t>EI)/(</a:t>
            </a:r>
            <a:r>
              <a:rPr lang="en-US" altLang="en-US" sz="1800" dirty="0"/>
              <a:t>3</a:t>
            </a:r>
            <a:r>
              <a:rPr lang="id-ID" altLang="en-US" sz="1800" dirty="0"/>
              <a:t>EI) = 0,</a:t>
            </a:r>
            <a:r>
              <a:rPr lang="en-US" altLang="en-US" sz="1800" dirty="0"/>
              <a:t>67</a:t>
            </a:r>
            <a:r>
              <a:rPr lang="id-ID" altLang="en-US" sz="1800" dirty="0"/>
              <a:t>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d-ID" altLang="en-US" sz="1800" dirty="0"/>
              <a:t> = 0,</a:t>
            </a:r>
            <a:r>
              <a:rPr lang="en-US" altLang="en-US" sz="1800" dirty="0"/>
              <a:t>67</a:t>
            </a:r>
            <a:r>
              <a:rPr lang="id-ID" altLang="en-US" sz="1800" dirty="0"/>
              <a:t>+0,</a:t>
            </a:r>
            <a:r>
              <a:rPr lang="en-US" altLang="en-US" sz="1800" dirty="0"/>
              <a:t>33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en-US" altLang="en-US" sz="1800" dirty="0"/>
              <a:t> </a:t>
            </a:r>
            <a:r>
              <a:rPr lang="en-US" altLang="en-US" sz="1200" dirty="0"/>
              <a:t>AD</a:t>
            </a:r>
            <a:r>
              <a:rPr lang="id-ID" altLang="en-US" sz="1800" dirty="0"/>
              <a:t> = k</a:t>
            </a:r>
            <a:r>
              <a:rPr lang="en-US" altLang="en-US" sz="1200" dirty="0"/>
              <a:t>AD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A</a:t>
            </a:r>
            <a:r>
              <a:rPr lang="id-ID" altLang="en-US" sz="1800" dirty="0"/>
              <a:t> =  (EI)/(</a:t>
            </a:r>
            <a:r>
              <a:rPr lang="en-US" altLang="en-US" sz="1800" dirty="0"/>
              <a:t>3</a:t>
            </a:r>
            <a:r>
              <a:rPr lang="id-ID" altLang="en-US" sz="1800" dirty="0"/>
              <a:t>EI) = 0,</a:t>
            </a:r>
            <a:r>
              <a:rPr lang="en-US" altLang="en-US" sz="1800" dirty="0"/>
              <a:t>33</a:t>
            </a:r>
            <a:r>
              <a:rPr lang="id-ID" altLang="en-US" sz="1800" dirty="0"/>
              <a:t>                      = 1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endParaRPr lang="id-ID" altLang="en-US" sz="1600" dirty="0"/>
          </a:p>
          <a:p>
            <a:r>
              <a:rPr lang="id-ID" altLang="en-US" sz="1600" dirty="0"/>
              <a:t>   Simpul </a:t>
            </a:r>
            <a:r>
              <a:rPr lang="en-US" altLang="en-US" sz="1600" dirty="0"/>
              <a:t>B</a:t>
            </a:r>
            <a:endParaRPr lang="id-ID" altLang="en-US" sz="1600" dirty="0"/>
          </a:p>
          <a:p>
            <a:pPr>
              <a:buNone/>
            </a:pPr>
            <a:r>
              <a:rPr lang="id-ID" altLang="en-US" sz="1600" dirty="0"/>
              <a:t>       FD</a:t>
            </a:r>
            <a:r>
              <a:rPr lang="en-US" altLang="en-US" sz="1600" dirty="0"/>
              <a:t> </a:t>
            </a:r>
            <a:r>
              <a:rPr lang="en-US" altLang="en-US" sz="1200" dirty="0"/>
              <a:t>BA</a:t>
            </a:r>
            <a:r>
              <a:rPr lang="id-ID" altLang="en-US" sz="1600" dirty="0"/>
              <a:t> = k</a:t>
            </a:r>
            <a:r>
              <a:rPr lang="en-US" altLang="en-US" sz="1400" dirty="0"/>
              <a:t>BA</a:t>
            </a:r>
            <a:r>
              <a:rPr lang="id-ID" altLang="en-US" sz="1600" dirty="0"/>
              <a:t>/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/>
              <a:t>k</a:t>
            </a:r>
            <a:r>
              <a:rPr lang="en-US" altLang="en-US" sz="1600" dirty="0"/>
              <a:t>B</a:t>
            </a:r>
            <a:r>
              <a:rPr lang="id-ID" altLang="en-US" sz="1600" dirty="0"/>
              <a:t> =  (</a:t>
            </a:r>
            <a:r>
              <a:rPr lang="en-US" altLang="en-US" sz="1600" dirty="0"/>
              <a:t>2</a:t>
            </a:r>
            <a:r>
              <a:rPr lang="id-ID" altLang="en-US" sz="1600" dirty="0"/>
              <a:t>EI)/(</a:t>
            </a:r>
            <a:r>
              <a:rPr lang="en-US" altLang="en-US" sz="1600" dirty="0"/>
              <a:t>5</a:t>
            </a:r>
            <a:r>
              <a:rPr lang="id-ID" altLang="en-US" sz="1600" dirty="0"/>
              <a:t>EI) = 0,</a:t>
            </a:r>
            <a:r>
              <a:rPr lang="en-US" altLang="en-US" sz="1600" dirty="0"/>
              <a:t>4</a:t>
            </a:r>
            <a:r>
              <a:rPr lang="id-ID" altLang="en-US" sz="1600" dirty="0"/>
              <a:t>             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d-ID" altLang="en-US" sz="1600" dirty="0"/>
              <a:t> = 0,</a:t>
            </a:r>
            <a:r>
              <a:rPr lang="en-US" altLang="en-US" sz="1600" dirty="0"/>
              <a:t>4</a:t>
            </a:r>
            <a:r>
              <a:rPr lang="id-ID" altLang="en-US" sz="1600" dirty="0"/>
              <a:t>+0,</a:t>
            </a:r>
            <a:r>
              <a:rPr lang="en-US" altLang="en-US" sz="1600" dirty="0"/>
              <a:t>3</a:t>
            </a:r>
            <a:r>
              <a:rPr lang="id-ID" altLang="en-US" sz="1600" dirty="0"/>
              <a:t>+0,</a:t>
            </a:r>
            <a:r>
              <a:rPr lang="en-US" altLang="en-US" sz="1600" dirty="0"/>
              <a:t>3</a:t>
            </a:r>
            <a:r>
              <a:rPr lang="id-ID" altLang="en-US" sz="1600" dirty="0"/>
              <a:t> </a:t>
            </a:r>
          </a:p>
          <a:p>
            <a:pPr>
              <a:buNone/>
            </a:pPr>
            <a:r>
              <a:rPr lang="id-ID" altLang="en-US" sz="1600" dirty="0"/>
              <a:t>       FD</a:t>
            </a:r>
            <a:r>
              <a:rPr lang="en-US" altLang="en-US" sz="1600" dirty="0"/>
              <a:t> </a:t>
            </a:r>
            <a:r>
              <a:rPr lang="en-US" altLang="en-US" sz="1200" dirty="0"/>
              <a:t>BC</a:t>
            </a:r>
            <a:r>
              <a:rPr lang="id-ID" altLang="en-US" sz="1600" dirty="0"/>
              <a:t> = k</a:t>
            </a:r>
            <a:r>
              <a:rPr lang="en-US" altLang="en-US" sz="1400" dirty="0"/>
              <a:t>BC</a:t>
            </a:r>
            <a:r>
              <a:rPr lang="id-ID" altLang="en-US" sz="1600" dirty="0"/>
              <a:t>/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/>
              <a:t>k</a:t>
            </a:r>
            <a:r>
              <a:rPr lang="en-US" altLang="en-US" sz="1600" dirty="0"/>
              <a:t>B</a:t>
            </a:r>
            <a:r>
              <a:rPr lang="id-ID" altLang="en-US" sz="1600" dirty="0"/>
              <a:t> =  (</a:t>
            </a:r>
            <a:r>
              <a:rPr lang="en-US" altLang="en-US" sz="1600" dirty="0"/>
              <a:t>1,5</a:t>
            </a:r>
            <a:r>
              <a:rPr lang="id-ID" altLang="en-US" sz="1600" dirty="0"/>
              <a:t>EI)/(5EI) = 0,</a:t>
            </a:r>
            <a:r>
              <a:rPr lang="en-US" altLang="en-US" sz="1600" dirty="0"/>
              <a:t>3</a:t>
            </a:r>
            <a:r>
              <a:rPr lang="id-ID" altLang="en-US" sz="1600" dirty="0"/>
              <a:t>                      = 1</a:t>
            </a:r>
          </a:p>
          <a:p>
            <a:pPr>
              <a:buNone/>
            </a:pPr>
            <a:r>
              <a:rPr lang="id-ID" altLang="en-US" sz="1600" dirty="0"/>
              <a:t>       FD</a:t>
            </a:r>
            <a:r>
              <a:rPr lang="en-US" altLang="en-US" sz="1600" dirty="0"/>
              <a:t> </a:t>
            </a:r>
            <a:r>
              <a:rPr lang="id-ID" altLang="en-US" sz="1200" dirty="0"/>
              <a:t>B</a:t>
            </a:r>
            <a:r>
              <a:rPr lang="en-US" altLang="en-US" sz="1200" dirty="0"/>
              <a:t>E</a:t>
            </a:r>
            <a:r>
              <a:rPr lang="id-ID" altLang="en-US" sz="1600" dirty="0"/>
              <a:t> = </a:t>
            </a:r>
            <a:r>
              <a:rPr lang="id-ID" altLang="en-US" sz="1600" dirty="0" err="1"/>
              <a:t>k</a:t>
            </a:r>
            <a:r>
              <a:rPr lang="id-ID" altLang="en-US" sz="1400" dirty="0" err="1"/>
              <a:t>B</a:t>
            </a:r>
            <a:r>
              <a:rPr lang="en-US" altLang="en-US" sz="1400" dirty="0"/>
              <a:t>E</a:t>
            </a:r>
            <a:r>
              <a:rPr lang="id-ID" altLang="en-US" sz="1600" dirty="0"/>
              <a:t>/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/>
              <a:t>k</a:t>
            </a:r>
            <a:r>
              <a:rPr lang="en-US" altLang="en-US" sz="1600" dirty="0"/>
              <a:t>B</a:t>
            </a:r>
            <a:r>
              <a:rPr lang="id-ID" altLang="en-US" sz="1600" dirty="0"/>
              <a:t> =  (</a:t>
            </a:r>
            <a:r>
              <a:rPr lang="en-US" altLang="en-US" sz="1600" dirty="0"/>
              <a:t>1,5</a:t>
            </a:r>
            <a:r>
              <a:rPr lang="id-ID" altLang="en-US" sz="1600" dirty="0"/>
              <a:t>EI)/(5EI) = 0,</a:t>
            </a:r>
            <a:r>
              <a:rPr lang="en-US" altLang="en-US" sz="1600" dirty="0"/>
              <a:t>3</a:t>
            </a:r>
            <a:endParaRPr lang="id-ID" altLang="en-US" sz="16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sp>
        <p:nvSpPr>
          <p:cNvPr id="3" name="Kurung Kurawal Tutup 2">
            <a:extLst>
              <a:ext uri="{FF2B5EF4-FFF2-40B4-BE49-F238E27FC236}">
                <a16:creationId xmlns:a16="http://schemas.microsoft.com/office/drawing/2014/main" id="{473F7CFA-32E5-4FAA-8696-0CF3BCD9D8E0}"/>
              </a:ext>
            </a:extLst>
          </p:cNvPr>
          <p:cNvSpPr/>
          <p:nvPr/>
        </p:nvSpPr>
        <p:spPr>
          <a:xfrm>
            <a:off x="5076056" y="4437112"/>
            <a:ext cx="144016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19A58B1-1182-4E96-A919-2ADA479CAEFF}"/>
              </a:ext>
            </a:extLst>
          </p:cNvPr>
          <p:cNvSpPr/>
          <p:nvPr/>
        </p:nvSpPr>
        <p:spPr>
          <a:xfrm>
            <a:off x="2483768" y="4257092"/>
            <a:ext cx="648072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60B1476-7C81-4348-B73C-70075B641690}"/>
              </a:ext>
            </a:extLst>
          </p:cNvPr>
          <p:cNvSpPr/>
          <p:nvPr/>
        </p:nvSpPr>
        <p:spPr>
          <a:xfrm>
            <a:off x="2051720" y="3933056"/>
            <a:ext cx="360040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03ACE8-EA19-40BF-8129-A38955E93C77}"/>
              </a:ext>
            </a:extLst>
          </p:cNvPr>
          <p:cNvSpPr/>
          <p:nvPr/>
        </p:nvSpPr>
        <p:spPr>
          <a:xfrm>
            <a:off x="1979712" y="5229200"/>
            <a:ext cx="360040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1E9CF07-42F1-4977-BBA6-33D9DB73C4BA}"/>
              </a:ext>
            </a:extLst>
          </p:cNvPr>
          <p:cNvSpPr/>
          <p:nvPr/>
        </p:nvSpPr>
        <p:spPr>
          <a:xfrm>
            <a:off x="2375756" y="5547107"/>
            <a:ext cx="432048" cy="8640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Kurung Kurawal Tutup 7">
            <a:extLst>
              <a:ext uri="{FF2B5EF4-FFF2-40B4-BE49-F238E27FC236}">
                <a16:creationId xmlns:a16="http://schemas.microsoft.com/office/drawing/2014/main" id="{04F4D220-3653-4BC5-9CAD-E4870FA7C280}"/>
              </a:ext>
            </a:extLst>
          </p:cNvPr>
          <p:cNvSpPr/>
          <p:nvPr/>
        </p:nvSpPr>
        <p:spPr>
          <a:xfrm>
            <a:off x="4716016" y="5589240"/>
            <a:ext cx="180057" cy="7798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Kurung Kurawal Tutup 8">
            <a:extLst>
              <a:ext uri="{FF2B5EF4-FFF2-40B4-BE49-F238E27FC236}">
                <a16:creationId xmlns:a16="http://schemas.microsoft.com/office/drawing/2014/main" id="{1EC16147-DE31-4442-A00C-11C25E57C017}"/>
              </a:ext>
            </a:extLst>
          </p:cNvPr>
          <p:cNvSpPr/>
          <p:nvPr/>
        </p:nvSpPr>
        <p:spPr>
          <a:xfrm>
            <a:off x="4572000" y="1412776"/>
            <a:ext cx="144016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urung Kurawal Tutup 9">
            <a:extLst>
              <a:ext uri="{FF2B5EF4-FFF2-40B4-BE49-F238E27FC236}">
                <a16:creationId xmlns:a16="http://schemas.microsoft.com/office/drawing/2014/main" id="{89487F35-3325-41EA-870E-ED0750E804C2}"/>
              </a:ext>
            </a:extLst>
          </p:cNvPr>
          <p:cNvSpPr/>
          <p:nvPr/>
        </p:nvSpPr>
        <p:spPr>
          <a:xfrm>
            <a:off x="4679975" y="2505153"/>
            <a:ext cx="180057" cy="7798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5436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EA223477-1176-4233-B54A-E083679D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9" y="1125539"/>
            <a:ext cx="8496622" cy="3383582"/>
          </a:xfrm>
        </p:spPr>
        <p:txBody>
          <a:bodyPr/>
          <a:lstStyle/>
          <a:p>
            <a:r>
              <a:rPr lang="en-US" altLang="en-US" sz="2400" dirty="0"/>
              <a:t>4</a:t>
            </a:r>
            <a:r>
              <a:rPr lang="id-ID" altLang="en-US" sz="2400" dirty="0"/>
              <a:t>. Faktor Distribusi (FD)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en-US" altLang="en-US" sz="1400" dirty="0"/>
              <a:t>C</a:t>
            </a:r>
            <a:r>
              <a:rPr lang="id-ID" altLang="en-US" sz="1400" dirty="0"/>
              <a:t>B</a:t>
            </a:r>
            <a:r>
              <a:rPr lang="id-ID" altLang="en-US" sz="2400" dirty="0"/>
              <a:t> =  1</a:t>
            </a:r>
            <a:r>
              <a:rPr lang="en-US" altLang="en-US" sz="2400" dirty="0"/>
              <a:t>        </a:t>
            </a:r>
            <a:r>
              <a:rPr lang="en-US" altLang="en-US" sz="2400" dirty="0" err="1"/>
              <a:t>Simpul</a:t>
            </a:r>
            <a:r>
              <a:rPr lang="en-US" altLang="en-US" sz="2400" dirty="0"/>
              <a:t> C dan E</a:t>
            </a:r>
          </a:p>
          <a:p>
            <a:pPr>
              <a:buNone/>
            </a:pPr>
            <a:r>
              <a:rPr lang="en-US" altLang="en-US" sz="2400" dirty="0"/>
              <a:t>       </a:t>
            </a:r>
            <a:r>
              <a:rPr lang="id-ID" altLang="en-US" sz="2400" dirty="0"/>
              <a:t>FD</a:t>
            </a:r>
            <a:r>
              <a:rPr lang="en-US" altLang="en-US" sz="1400" dirty="0"/>
              <a:t>E</a:t>
            </a:r>
            <a:r>
              <a:rPr lang="id-ID" altLang="en-US" sz="1400" dirty="0"/>
              <a:t>B</a:t>
            </a:r>
            <a:r>
              <a:rPr lang="id-ID" altLang="en-US" sz="2400" dirty="0"/>
              <a:t> =  1</a:t>
            </a:r>
            <a:r>
              <a:rPr lang="en-US" altLang="en-US" sz="2400" dirty="0"/>
              <a:t>       </a:t>
            </a:r>
            <a:r>
              <a:rPr lang="id-ID" altLang="en-US" sz="2400" dirty="0">
                <a:solidFill>
                  <a:srgbClr val="C00000"/>
                </a:solidFill>
              </a:rPr>
              <a:t>( u/ ujung tumpuan SENDI/ROL 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= 1 )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</a:t>
            </a:r>
            <a:r>
              <a:rPr lang="id-ID" altLang="en-US" sz="2400" dirty="0"/>
              <a:t>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Simpul </a:t>
            </a:r>
            <a:r>
              <a:rPr lang="en-US" altLang="en-US" sz="2400" dirty="0"/>
              <a:t>D</a:t>
            </a:r>
            <a:endParaRPr lang="id-ID" altLang="en-US" sz="2400" dirty="0">
              <a:solidFill>
                <a:srgbClr val="C00000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en-US" altLang="en-US" sz="1400" dirty="0"/>
              <a:t> DA</a:t>
            </a:r>
            <a:r>
              <a:rPr lang="id-ID" altLang="en-US" sz="2400" dirty="0"/>
              <a:t> = </a:t>
            </a:r>
            <a:r>
              <a:rPr lang="en-US" altLang="en-US" sz="2400" dirty="0"/>
              <a:t>0</a:t>
            </a:r>
            <a:r>
              <a:rPr lang="id-ID" altLang="en-US" sz="24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( u/ ujung tumpuan  JEPIT,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 = 0 )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</a:t>
            </a:r>
            <a:endParaRPr lang="id-ID" altLang="en-US" dirty="0"/>
          </a:p>
        </p:txBody>
      </p:sp>
      <p:sp>
        <p:nvSpPr>
          <p:cNvPr id="3" name="Right Brace 4">
            <a:extLst>
              <a:ext uri="{FF2B5EF4-FFF2-40B4-BE49-F238E27FC236}">
                <a16:creationId xmlns:a16="http://schemas.microsoft.com/office/drawing/2014/main" id="{A0F8907E-8242-45CA-805B-F22DC78B33ED}"/>
              </a:ext>
            </a:extLst>
          </p:cNvPr>
          <p:cNvSpPr/>
          <p:nvPr/>
        </p:nvSpPr>
        <p:spPr>
          <a:xfrm>
            <a:off x="2195736" y="1772816"/>
            <a:ext cx="350838" cy="64807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27D3F45-1EF2-440E-BD88-A191D88AF5CB}"/>
              </a:ext>
            </a:extLst>
          </p:cNvPr>
          <p:cNvSpPr/>
          <p:nvPr/>
        </p:nvSpPr>
        <p:spPr>
          <a:xfrm>
            <a:off x="1259632" y="1628800"/>
            <a:ext cx="432048" cy="7920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9DE44F-EC12-4C4A-BEB8-2FFC10675EA3}"/>
              </a:ext>
            </a:extLst>
          </p:cNvPr>
          <p:cNvSpPr/>
          <p:nvPr/>
        </p:nvSpPr>
        <p:spPr>
          <a:xfrm>
            <a:off x="1331640" y="3356992"/>
            <a:ext cx="432048" cy="4318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F86A317F-5F58-43B8-A67A-3762473038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3" t="30390" r="48425" b="10781"/>
          <a:stretch/>
        </p:blipFill>
        <p:spPr>
          <a:xfrm>
            <a:off x="467544" y="332656"/>
            <a:ext cx="8424936" cy="61926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2DC75C71-6417-4854-8727-5CE8F23FCC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6" t="29049" r="48424" b="11194"/>
          <a:stretch/>
        </p:blipFill>
        <p:spPr>
          <a:xfrm>
            <a:off x="467544" y="1484784"/>
            <a:ext cx="8136904" cy="5192787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1096B11A-DCDC-460D-B1CC-F137C44A4A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3" t="30390" r="48425" b="56374"/>
          <a:stretch/>
        </p:blipFill>
        <p:spPr>
          <a:xfrm>
            <a:off x="611560" y="188641"/>
            <a:ext cx="8028892" cy="129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93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659C6E92-8324-4BCD-94A8-30F5FD5FA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" r="27265" b="78750"/>
          <a:stretch/>
        </p:blipFill>
        <p:spPr bwMode="auto">
          <a:xfrm>
            <a:off x="1097614" y="2052743"/>
            <a:ext cx="7344816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nah: Melengkung ke Kanan 2">
            <a:extLst>
              <a:ext uri="{FF2B5EF4-FFF2-40B4-BE49-F238E27FC236}">
                <a16:creationId xmlns:a16="http://schemas.microsoft.com/office/drawing/2014/main" id="{F664CEC0-F374-4C6D-8FCB-63D9CF7D9D2A}"/>
              </a:ext>
            </a:extLst>
          </p:cNvPr>
          <p:cNvSpPr/>
          <p:nvPr/>
        </p:nvSpPr>
        <p:spPr>
          <a:xfrm>
            <a:off x="2987824" y="2852936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Panah: Melengkung ke Kanan 3">
            <a:extLst>
              <a:ext uri="{FF2B5EF4-FFF2-40B4-BE49-F238E27FC236}">
                <a16:creationId xmlns:a16="http://schemas.microsoft.com/office/drawing/2014/main" id="{938A9E3B-E051-4814-926C-9D06BE8D7038}"/>
              </a:ext>
            </a:extLst>
          </p:cNvPr>
          <p:cNvSpPr/>
          <p:nvPr/>
        </p:nvSpPr>
        <p:spPr>
          <a:xfrm>
            <a:off x="5436096" y="2852936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01ED5CB8-C9C1-44C7-A0C4-C5ABBFF4CC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0" t="82911" r="50097" b="14603"/>
          <a:stretch/>
        </p:blipFill>
        <p:spPr>
          <a:xfrm>
            <a:off x="971600" y="1484782"/>
            <a:ext cx="7632848" cy="360042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FE0B8E34-BFCB-464F-8D58-4ABEF07AB7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3" t="38479" r="48425" b="59315"/>
          <a:stretch/>
        </p:blipFill>
        <p:spPr>
          <a:xfrm>
            <a:off x="899592" y="1124744"/>
            <a:ext cx="8028892" cy="360038"/>
          </a:xfrm>
          <a:prstGeom prst="rect">
            <a:avLst/>
          </a:prstGeom>
        </p:spPr>
      </p:pic>
      <p:sp>
        <p:nvSpPr>
          <p:cNvPr id="8" name="Panah: Melengkung ke Kanan 7">
            <a:extLst>
              <a:ext uri="{FF2B5EF4-FFF2-40B4-BE49-F238E27FC236}">
                <a16:creationId xmlns:a16="http://schemas.microsoft.com/office/drawing/2014/main" id="{4A967397-8EA8-4349-87AD-056AD4E13F02}"/>
              </a:ext>
            </a:extLst>
          </p:cNvPr>
          <p:cNvSpPr/>
          <p:nvPr/>
        </p:nvSpPr>
        <p:spPr>
          <a:xfrm rot="16200000">
            <a:off x="2699792" y="4797152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Panah: Melengkung ke Kiri 9">
            <a:extLst>
              <a:ext uri="{FF2B5EF4-FFF2-40B4-BE49-F238E27FC236}">
                <a16:creationId xmlns:a16="http://schemas.microsoft.com/office/drawing/2014/main" id="{5C6C6835-3038-42E8-9295-5F6F4A3FDC7B}"/>
              </a:ext>
            </a:extLst>
          </p:cNvPr>
          <p:cNvSpPr/>
          <p:nvPr/>
        </p:nvSpPr>
        <p:spPr>
          <a:xfrm>
            <a:off x="4770022" y="2852936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Panah: Melengkung ke Kanan 11">
            <a:extLst>
              <a:ext uri="{FF2B5EF4-FFF2-40B4-BE49-F238E27FC236}">
                <a16:creationId xmlns:a16="http://schemas.microsoft.com/office/drawing/2014/main" id="{FC06D699-D9E4-4E17-AA41-675367E46879}"/>
              </a:ext>
            </a:extLst>
          </p:cNvPr>
          <p:cNvSpPr/>
          <p:nvPr/>
        </p:nvSpPr>
        <p:spPr>
          <a:xfrm rot="5400000">
            <a:off x="5076057" y="3383996"/>
            <a:ext cx="261027" cy="69307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097F1E48-E937-458C-BA3E-B1032E760A1F}"/>
              </a:ext>
            </a:extLst>
          </p:cNvPr>
          <p:cNvSpPr txBox="1"/>
          <p:nvPr/>
        </p:nvSpPr>
        <p:spPr>
          <a:xfrm>
            <a:off x="3055331" y="3456314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2,285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5" name="Panah: Melengkung ke Kiri 14">
            <a:extLst>
              <a:ext uri="{FF2B5EF4-FFF2-40B4-BE49-F238E27FC236}">
                <a16:creationId xmlns:a16="http://schemas.microsoft.com/office/drawing/2014/main" id="{B40B9571-EA9F-482B-AD63-AF0AE457C9F2}"/>
              </a:ext>
            </a:extLst>
          </p:cNvPr>
          <p:cNvSpPr/>
          <p:nvPr/>
        </p:nvSpPr>
        <p:spPr>
          <a:xfrm rot="16200000">
            <a:off x="2654787" y="3232721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B0D594DA-5FD5-4CC5-B52D-8E43903A7FB6}"/>
              </a:ext>
            </a:extLst>
          </p:cNvPr>
          <p:cNvSpPr txBox="1"/>
          <p:nvPr/>
        </p:nvSpPr>
        <p:spPr>
          <a:xfrm>
            <a:off x="2999351" y="466791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-0,357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619A93FA-F691-4365-A72C-A103D58722FD}"/>
              </a:ext>
            </a:extLst>
          </p:cNvPr>
          <p:cNvSpPr txBox="1"/>
          <p:nvPr/>
        </p:nvSpPr>
        <p:spPr>
          <a:xfrm>
            <a:off x="4229962" y="3323321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3,514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6E60B906-CB79-4EC3-888E-6F06E049CD59}"/>
              </a:ext>
            </a:extLst>
          </p:cNvPr>
          <p:cNvSpPr txBox="1"/>
          <p:nvPr/>
        </p:nvSpPr>
        <p:spPr>
          <a:xfrm>
            <a:off x="5625356" y="330242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-2,507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26F49F5E-391B-4A5B-A5A9-44D18D61B37D}"/>
              </a:ext>
            </a:extLst>
          </p:cNvPr>
          <p:cNvSpPr txBox="1"/>
          <p:nvPr/>
        </p:nvSpPr>
        <p:spPr>
          <a:xfrm>
            <a:off x="4517994" y="3833198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-1,007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EFC2389-6DFA-4D3D-A38B-95CD80BA58D4}"/>
              </a:ext>
            </a:extLst>
          </p:cNvPr>
          <p:cNvSpPr/>
          <p:nvPr/>
        </p:nvSpPr>
        <p:spPr>
          <a:xfrm>
            <a:off x="2348753" y="1177006"/>
            <a:ext cx="6408712" cy="8118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2F64485E-5BA6-488B-AB5A-1766717083F3}"/>
              </a:ext>
            </a:extLst>
          </p:cNvPr>
          <p:cNvSpPr txBox="1"/>
          <p:nvPr/>
        </p:nvSpPr>
        <p:spPr>
          <a:xfrm>
            <a:off x="1356915" y="334397"/>
            <a:ext cx="426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 </a:t>
            </a:r>
            <a:r>
              <a:rPr lang="en-US" dirty="0" err="1">
                <a:solidFill>
                  <a:srgbClr val="FF0000"/>
                </a:solidFill>
              </a:rPr>
              <a:t>dipasang</a:t>
            </a:r>
            <a:r>
              <a:rPr lang="en-US" dirty="0">
                <a:solidFill>
                  <a:srgbClr val="FF0000"/>
                </a:solidFill>
              </a:rPr>
              <a:t> pada portal </a:t>
            </a:r>
          </a:p>
          <a:p>
            <a:r>
              <a:rPr lang="en-US" dirty="0" err="1">
                <a:solidFill>
                  <a:srgbClr val="FF0000"/>
                </a:solidFill>
              </a:rPr>
              <a:t>tanda</a:t>
            </a:r>
            <a:r>
              <a:rPr lang="en-US" dirty="0">
                <a:solidFill>
                  <a:srgbClr val="FF0000"/>
                </a:solidFill>
              </a:rPr>
              <a:t> + dan – </a:t>
            </a:r>
            <a:r>
              <a:rPr lang="en-US" dirty="0" err="1">
                <a:solidFill>
                  <a:srgbClr val="FF0000"/>
                </a:solidFill>
              </a:rPr>
              <a:t>ditunjukan</a:t>
            </a:r>
            <a:r>
              <a:rPr lang="en-US" dirty="0">
                <a:solidFill>
                  <a:srgbClr val="FF0000"/>
                </a:solidFill>
              </a:rPr>
              <a:t> dg </a:t>
            </a:r>
            <a:r>
              <a:rPr lang="en-US" dirty="0" err="1">
                <a:solidFill>
                  <a:srgbClr val="FF0000"/>
                </a:solidFill>
              </a:rPr>
              <a:t>arah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panah</a:t>
            </a:r>
            <a:endParaRPr lang="en-ID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C3E6E8E8-B7ED-4BCD-9B0A-47FE55717503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pic>
        <p:nvPicPr>
          <p:cNvPr id="4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01A10E55-4298-41FC-8CB2-FEFF97FED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r="31344" b="91987"/>
          <a:stretch/>
        </p:blipFill>
        <p:spPr bwMode="auto">
          <a:xfrm>
            <a:off x="1403648" y="980728"/>
            <a:ext cx="5328592" cy="157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anah: Melengkung ke Kanan 4">
            <a:extLst>
              <a:ext uri="{FF2B5EF4-FFF2-40B4-BE49-F238E27FC236}">
                <a16:creationId xmlns:a16="http://schemas.microsoft.com/office/drawing/2014/main" id="{0C49EDB5-62CA-40A6-91DA-1154AFC28858}"/>
              </a:ext>
            </a:extLst>
          </p:cNvPr>
          <p:cNvSpPr/>
          <p:nvPr/>
        </p:nvSpPr>
        <p:spPr>
          <a:xfrm>
            <a:off x="1691680" y="1844824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Panah: Melengkung ke Kiri 5">
            <a:extLst>
              <a:ext uri="{FF2B5EF4-FFF2-40B4-BE49-F238E27FC236}">
                <a16:creationId xmlns:a16="http://schemas.microsoft.com/office/drawing/2014/main" id="{06FAA271-50F3-4663-B82B-579143BC24D7}"/>
              </a:ext>
            </a:extLst>
          </p:cNvPr>
          <p:cNvSpPr/>
          <p:nvPr/>
        </p:nvSpPr>
        <p:spPr>
          <a:xfrm>
            <a:off x="3563888" y="1768170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Panah: Melengkung ke Kanan 6">
            <a:extLst>
              <a:ext uri="{FF2B5EF4-FFF2-40B4-BE49-F238E27FC236}">
                <a16:creationId xmlns:a16="http://schemas.microsoft.com/office/drawing/2014/main" id="{FCD692D4-16F0-4504-82F6-7E8D39A97C1B}"/>
              </a:ext>
            </a:extLst>
          </p:cNvPr>
          <p:cNvSpPr/>
          <p:nvPr/>
        </p:nvSpPr>
        <p:spPr>
          <a:xfrm>
            <a:off x="4283968" y="1779432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8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9CACC839-7CF1-48F3-8B81-6C815C628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3" t="19052" r="32023" b="78750"/>
          <a:stretch/>
        </p:blipFill>
        <p:spPr bwMode="auto">
          <a:xfrm>
            <a:off x="1475656" y="2636912"/>
            <a:ext cx="518457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Kotak Teks 8">
            <a:extLst>
              <a:ext uri="{FF2B5EF4-FFF2-40B4-BE49-F238E27FC236}">
                <a16:creationId xmlns:a16="http://schemas.microsoft.com/office/drawing/2014/main" id="{306C5FC9-0E83-4CB9-8D74-6CD4783B3737}"/>
              </a:ext>
            </a:extLst>
          </p:cNvPr>
          <p:cNvSpPr txBox="1"/>
          <p:nvPr/>
        </p:nvSpPr>
        <p:spPr>
          <a:xfrm>
            <a:off x="1691680" y="2401143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-2,285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6A699DC3-6222-4A1F-8217-E3E94F23848C}"/>
              </a:ext>
            </a:extLst>
          </p:cNvPr>
          <p:cNvSpPr txBox="1"/>
          <p:nvPr/>
        </p:nvSpPr>
        <p:spPr>
          <a:xfrm>
            <a:off x="3275856" y="232913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3,514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52C1C198-DB51-4ECC-951B-D6088CC89612}"/>
              </a:ext>
            </a:extLst>
          </p:cNvPr>
          <p:cNvSpPr txBox="1"/>
          <p:nvPr/>
        </p:nvSpPr>
        <p:spPr>
          <a:xfrm>
            <a:off x="4211960" y="232913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-2,507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54EF197D-B0C7-4EBB-99E3-32A448387F8B}"/>
              </a:ext>
            </a:extLst>
          </p:cNvPr>
          <p:cNvSpPr txBox="1"/>
          <p:nvPr/>
        </p:nvSpPr>
        <p:spPr>
          <a:xfrm flipH="1">
            <a:off x="2123729" y="301770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Batang</a:t>
            </a:r>
            <a:r>
              <a:rPr lang="en-US" sz="1600" b="1" dirty="0"/>
              <a:t> AB</a:t>
            </a:r>
            <a:endParaRPr lang="en-ID" sz="1600" b="1" dirty="0"/>
          </a:p>
        </p:txBody>
      </p:sp>
      <p:cxnSp>
        <p:nvCxnSpPr>
          <p:cNvPr id="14" name="Konektor Panah Lurus 13">
            <a:extLst>
              <a:ext uri="{FF2B5EF4-FFF2-40B4-BE49-F238E27FC236}">
                <a16:creationId xmlns:a16="http://schemas.microsoft.com/office/drawing/2014/main" id="{4C884F89-9150-4618-B06A-DF9838410A8C}"/>
              </a:ext>
            </a:extLst>
          </p:cNvPr>
          <p:cNvCxnSpPr>
            <a:cxnSpLocks/>
          </p:cNvCxnSpPr>
          <p:nvPr/>
        </p:nvCxnSpPr>
        <p:spPr>
          <a:xfrm flipV="1">
            <a:off x="1619672" y="3501008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otak Teks 15">
            <a:extLst>
              <a:ext uri="{FF2B5EF4-FFF2-40B4-BE49-F238E27FC236}">
                <a16:creationId xmlns:a16="http://schemas.microsoft.com/office/drawing/2014/main" id="{B3B8EBC8-0E4F-4FE4-969D-96E624E004B8}"/>
              </a:ext>
            </a:extLst>
          </p:cNvPr>
          <p:cNvSpPr txBox="1"/>
          <p:nvPr/>
        </p:nvSpPr>
        <p:spPr>
          <a:xfrm flipH="1">
            <a:off x="2051727" y="3501008"/>
            <a:ext cx="1512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qx4x0,5= 6 t</a:t>
            </a:r>
            <a:endParaRPr lang="en-ID" sz="1600" dirty="0"/>
          </a:p>
        </p:txBody>
      </p:sp>
      <p:cxnSp>
        <p:nvCxnSpPr>
          <p:cNvPr id="20" name="Konektor Panah Lurus 19">
            <a:extLst>
              <a:ext uri="{FF2B5EF4-FFF2-40B4-BE49-F238E27FC236}">
                <a16:creationId xmlns:a16="http://schemas.microsoft.com/office/drawing/2014/main" id="{F47B6752-A6C2-4689-A1F6-5A3DB7D1F277}"/>
              </a:ext>
            </a:extLst>
          </p:cNvPr>
          <p:cNvCxnSpPr>
            <a:cxnSpLocks/>
          </p:cNvCxnSpPr>
          <p:nvPr/>
        </p:nvCxnSpPr>
        <p:spPr>
          <a:xfrm flipV="1">
            <a:off x="1619672" y="400506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id="{CF5D07E5-825E-4D20-BBB9-8A9247AE3E75}"/>
              </a:ext>
            </a:extLst>
          </p:cNvPr>
          <p:cNvCxnSpPr>
            <a:cxnSpLocks/>
          </p:cNvCxnSpPr>
          <p:nvPr/>
        </p:nvCxnSpPr>
        <p:spPr>
          <a:xfrm flipV="1">
            <a:off x="3779912" y="3531786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Kotak Teks 21">
            <a:extLst>
              <a:ext uri="{FF2B5EF4-FFF2-40B4-BE49-F238E27FC236}">
                <a16:creationId xmlns:a16="http://schemas.microsoft.com/office/drawing/2014/main" id="{998F3B74-8D39-4EC5-9DCC-86AFD5CF6F1C}"/>
              </a:ext>
            </a:extLst>
          </p:cNvPr>
          <p:cNvSpPr txBox="1"/>
          <p:nvPr/>
        </p:nvSpPr>
        <p:spPr>
          <a:xfrm flipH="1">
            <a:off x="1835704" y="4035842"/>
            <a:ext cx="1944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MAB/L=2,285/4=0,57125  </a:t>
            </a:r>
            <a:endParaRPr lang="en-ID" sz="1200" dirty="0"/>
          </a:p>
        </p:txBody>
      </p: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id="{85DE4C4E-8445-40E7-9ACB-E5CE6875CA53}"/>
              </a:ext>
            </a:extLst>
          </p:cNvPr>
          <p:cNvCxnSpPr/>
          <p:nvPr/>
        </p:nvCxnSpPr>
        <p:spPr>
          <a:xfrm>
            <a:off x="1619672" y="4467890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nektor Panah Lurus 24">
            <a:extLst>
              <a:ext uri="{FF2B5EF4-FFF2-40B4-BE49-F238E27FC236}">
                <a16:creationId xmlns:a16="http://schemas.microsoft.com/office/drawing/2014/main" id="{0AA40C68-A5E1-4FFC-B9F2-5F519770670B}"/>
              </a:ext>
            </a:extLst>
          </p:cNvPr>
          <p:cNvCxnSpPr/>
          <p:nvPr/>
        </p:nvCxnSpPr>
        <p:spPr>
          <a:xfrm>
            <a:off x="3779912" y="400506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Kotak Teks 25">
            <a:extLst>
              <a:ext uri="{FF2B5EF4-FFF2-40B4-BE49-F238E27FC236}">
                <a16:creationId xmlns:a16="http://schemas.microsoft.com/office/drawing/2014/main" id="{99B0957E-E1C1-478B-A3AA-DBBCF58CF677}"/>
              </a:ext>
            </a:extLst>
          </p:cNvPr>
          <p:cNvSpPr txBox="1"/>
          <p:nvPr/>
        </p:nvSpPr>
        <p:spPr>
          <a:xfrm flipH="1">
            <a:off x="1770958" y="4509121"/>
            <a:ext cx="1944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MBA/L=3,514/4=0,8785 </a:t>
            </a:r>
            <a:endParaRPr lang="en-ID" sz="1200" dirty="0"/>
          </a:p>
        </p:txBody>
      </p:sp>
      <p:cxnSp>
        <p:nvCxnSpPr>
          <p:cNvPr id="27" name="Konektor Panah Lurus 26">
            <a:extLst>
              <a:ext uri="{FF2B5EF4-FFF2-40B4-BE49-F238E27FC236}">
                <a16:creationId xmlns:a16="http://schemas.microsoft.com/office/drawing/2014/main" id="{31787CC6-32AD-4D19-8C9A-011A69BD5553}"/>
              </a:ext>
            </a:extLst>
          </p:cNvPr>
          <p:cNvCxnSpPr>
            <a:cxnSpLocks/>
          </p:cNvCxnSpPr>
          <p:nvPr/>
        </p:nvCxnSpPr>
        <p:spPr>
          <a:xfrm flipV="1">
            <a:off x="3779912" y="4437112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Konektor Lurus 28">
            <a:extLst>
              <a:ext uri="{FF2B5EF4-FFF2-40B4-BE49-F238E27FC236}">
                <a16:creationId xmlns:a16="http://schemas.microsoft.com/office/drawing/2014/main" id="{D480ED60-95B9-44B9-B744-FDE8A44462D1}"/>
              </a:ext>
            </a:extLst>
          </p:cNvPr>
          <p:cNvCxnSpPr/>
          <p:nvPr/>
        </p:nvCxnSpPr>
        <p:spPr>
          <a:xfrm>
            <a:off x="1259632" y="4941168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Konektor Lurus 29">
            <a:extLst>
              <a:ext uri="{FF2B5EF4-FFF2-40B4-BE49-F238E27FC236}">
                <a16:creationId xmlns:a16="http://schemas.microsoft.com/office/drawing/2014/main" id="{C95360C4-D0C4-4D20-AAD4-1156DC690067}"/>
              </a:ext>
            </a:extLst>
          </p:cNvPr>
          <p:cNvCxnSpPr/>
          <p:nvPr/>
        </p:nvCxnSpPr>
        <p:spPr>
          <a:xfrm>
            <a:off x="3167840" y="4941168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Konektor Panah Lurus 32">
            <a:extLst>
              <a:ext uri="{FF2B5EF4-FFF2-40B4-BE49-F238E27FC236}">
                <a16:creationId xmlns:a16="http://schemas.microsoft.com/office/drawing/2014/main" id="{3C5018D2-265D-4A9F-9568-49881F1CB5FF}"/>
              </a:ext>
            </a:extLst>
          </p:cNvPr>
          <p:cNvCxnSpPr/>
          <p:nvPr/>
        </p:nvCxnSpPr>
        <p:spPr>
          <a:xfrm flipV="1">
            <a:off x="1619672" y="5013176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Panah Lurus 33">
            <a:extLst>
              <a:ext uri="{FF2B5EF4-FFF2-40B4-BE49-F238E27FC236}">
                <a16:creationId xmlns:a16="http://schemas.microsoft.com/office/drawing/2014/main" id="{35C6A646-B718-450E-A1FD-8AA157D04251}"/>
              </a:ext>
            </a:extLst>
          </p:cNvPr>
          <p:cNvCxnSpPr/>
          <p:nvPr/>
        </p:nvCxnSpPr>
        <p:spPr>
          <a:xfrm flipV="1">
            <a:off x="3779912" y="5013176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ersegi Panjang 34">
            <a:extLst>
              <a:ext uri="{FF2B5EF4-FFF2-40B4-BE49-F238E27FC236}">
                <a16:creationId xmlns:a16="http://schemas.microsoft.com/office/drawing/2014/main" id="{29DF2BAF-2712-477C-BEC1-39BC88791B41}"/>
              </a:ext>
            </a:extLst>
          </p:cNvPr>
          <p:cNvSpPr/>
          <p:nvPr/>
        </p:nvSpPr>
        <p:spPr>
          <a:xfrm>
            <a:off x="1201731" y="5538718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5,69275 t</a:t>
            </a:r>
            <a:r>
              <a:rPr lang="en-ID" dirty="0"/>
              <a:t> </a:t>
            </a:r>
          </a:p>
        </p:txBody>
      </p:sp>
      <p:sp>
        <p:nvSpPr>
          <p:cNvPr id="36" name="Persegi Panjang 35">
            <a:extLst>
              <a:ext uri="{FF2B5EF4-FFF2-40B4-BE49-F238E27FC236}">
                <a16:creationId xmlns:a16="http://schemas.microsoft.com/office/drawing/2014/main" id="{BBF7FA34-85E7-4BD6-9311-E84EBB8F2F0E}"/>
              </a:ext>
            </a:extLst>
          </p:cNvPr>
          <p:cNvSpPr/>
          <p:nvPr/>
        </p:nvSpPr>
        <p:spPr>
          <a:xfrm>
            <a:off x="2951326" y="5549171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6,30725 t</a:t>
            </a:r>
            <a:r>
              <a:rPr lang="en-ID" dirty="0"/>
              <a:t> </a:t>
            </a:r>
          </a:p>
        </p:txBody>
      </p:sp>
      <p:cxnSp>
        <p:nvCxnSpPr>
          <p:cNvPr id="37" name="Konektor Panah Lurus 36">
            <a:extLst>
              <a:ext uri="{FF2B5EF4-FFF2-40B4-BE49-F238E27FC236}">
                <a16:creationId xmlns:a16="http://schemas.microsoft.com/office/drawing/2014/main" id="{CBB1A471-90BE-402F-8F39-5A08097EF868}"/>
              </a:ext>
            </a:extLst>
          </p:cNvPr>
          <p:cNvCxnSpPr>
            <a:cxnSpLocks/>
          </p:cNvCxnSpPr>
          <p:nvPr/>
        </p:nvCxnSpPr>
        <p:spPr>
          <a:xfrm flipV="1">
            <a:off x="4427984" y="3789040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Konektor Panah Lurus 37">
            <a:extLst>
              <a:ext uri="{FF2B5EF4-FFF2-40B4-BE49-F238E27FC236}">
                <a16:creationId xmlns:a16="http://schemas.microsoft.com/office/drawing/2014/main" id="{AACAF587-85CE-4513-9300-113064F070B2}"/>
              </a:ext>
            </a:extLst>
          </p:cNvPr>
          <p:cNvCxnSpPr>
            <a:cxnSpLocks/>
          </p:cNvCxnSpPr>
          <p:nvPr/>
        </p:nvCxnSpPr>
        <p:spPr>
          <a:xfrm flipV="1">
            <a:off x="6372200" y="328498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Konektor Panah Lurus 38">
            <a:extLst>
              <a:ext uri="{FF2B5EF4-FFF2-40B4-BE49-F238E27FC236}">
                <a16:creationId xmlns:a16="http://schemas.microsoft.com/office/drawing/2014/main" id="{75708A93-A0F4-4300-BC4C-A11F48449BCE}"/>
              </a:ext>
            </a:extLst>
          </p:cNvPr>
          <p:cNvCxnSpPr>
            <a:cxnSpLocks/>
          </p:cNvCxnSpPr>
          <p:nvPr/>
        </p:nvCxnSpPr>
        <p:spPr>
          <a:xfrm flipV="1">
            <a:off x="4427984" y="328498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Konektor Panah Lurus 39">
            <a:extLst>
              <a:ext uri="{FF2B5EF4-FFF2-40B4-BE49-F238E27FC236}">
                <a16:creationId xmlns:a16="http://schemas.microsoft.com/office/drawing/2014/main" id="{5DA86A04-684F-4142-B10C-FB30384769A8}"/>
              </a:ext>
            </a:extLst>
          </p:cNvPr>
          <p:cNvCxnSpPr/>
          <p:nvPr/>
        </p:nvCxnSpPr>
        <p:spPr>
          <a:xfrm>
            <a:off x="6372200" y="3804429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Konektor Lurus 40">
            <a:extLst>
              <a:ext uri="{FF2B5EF4-FFF2-40B4-BE49-F238E27FC236}">
                <a16:creationId xmlns:a16="http://schemas.microsoft.com/office/drawing/2014/main" id="{32A20123-05A2-49D0-802B-1AA266473116}"/>
              </a:ext>
            </a:extLst>
          </p:cNvPr>
          <p:cNvCxnSpPr/>
          <p:nvPr/>
        </p:nvCxnSpPr>
        <p:spPr>
          <a:xfrm>
            <a:off x="4211960" y="4285769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Konektor Lurus 41">
            <a:extLst>
              <a:ext uri="{FF2B5EF4-FFF2-40B4-BE49-F238E27FC236}">
                <a16:creationId xmlns:a16="http://schemas.microsoft.com/office/drawing/2014/main" id="{2180DD1C-6C66-48D8-BDE1-47A153C5E69F}"/>
              </a:ext>
            </a:extLst>
          </p:cNvPr>
          <p:cNvCxnSpPr/>
          <p:nvPr/>
        </p:nvCxnSpPr>
        <p:spPr>
          <a:xfrm>
            <a:off x="5837892" y="4293096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Konektor Panah Lurus 42">
            <a:extLst>
              <a:ext uri="{FF2B5EF4-FFF2-40B4-BE49-F238E27FC236}">
                <a16:creationId xmlns:a16="http://schemas.microsoft.com/office/drawing/2014/main" id="{D073D97A-D415-4D98-9810-4C65E79CFF67}"/>
              </a:ext>
            </a:extLst>
          </p:cNvPr>
          <p:cNvCxnSpPr/>
          <p:nvPr/>
        </p:nvCxnSpPr>
        <p:spPr>
          <a:xfrm flipV="1">
            <a:off x="6372200" y="4437112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Konektor Panah Lurus 43">
            <a:extLst>
              <a:ext uri="{FF2B5EF4-FFF2-40B4-BE49-F238E27FC236}">
                <a16:creationId xmlns:a16="http://schemas.microsoft.com/office/drawing/2014/main" id="{DC294120-CC4E-42AC-B617-E94797602CF9}"/>
              </a:ext>
            </a:extLst>
          </p:cNvPr>
          <p:cNvCxnSpPr/>
          <p:nvPr/>
        </p:nvCxnSpPr>
        <p:spPr>
          <a:xfrm flipV="1">
            <a:off x="4435410" y="4416497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Kotak Teks 44">
            <a:extLst>
              <a:ext uri="{FF2B5EF4-FFF2-40B4-BE49-F238E27FC236}">
                <a16:creationId xmlns:a16="http://schemas.microsoft.com/office/drawing/2014/main" id="{CBAF6F8A-F0C8-40A7-A775-64C87FD90445}"/>
              </a:ext>
            </a:extLst>
          </p:cNvPr>
          <p:cNvSpPr txBox="1"/>
          <p:nvPr/>
        </p:nvSpPr>
        <p:spPr>
          <a:xfrm flipH="1">
            <a:off x="4716017" y="3306470"/>
            <a:ext cx="1512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P/2 = 2/2= 1 t</a:t>
            </a:r>
            <a:endParaRPr lang="en-ID" sz="1600" dirty="0"/>
          </a:p>
        </p:txBody>
      </p:sp>
      <p:sp>
        <p:nvSpPr>
          <p:cNvPr id="46" name="Kotak Teks 45">
            <a:extLst>
              <a:ext uri="{FF2B5EF4-FFF2-40B4-BE49-F238E27FC236}">
                <a16:creationId xmlns:a16="http://schemas.microsoft.com/office/drawing/2014/main" id="{416176B2-B31B-4536-8D9C-A7243329232C}"/>
              </a:ext>
            </a:extLst>
          </p:cNvPr>
          <p:cNvSpPr txBox="1"/>
          <p:nvPr/>
        </p:nvSpPr>
        <p:spPr>
          <a:xfrm flipH="1">
            <a:off x="4442379" y="3753848"/>
            <a:ext cx="1944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MBC/L=2,507/4=0,62675  </a:t>
            </a:r>
            <a:endParaRPr lang="en-ID" sz="1200" dirty="0"/>
          </a:p>
        </p:txBody>
      </p:sp>
      <p:sp>
        <p:nvSpPr>
          <p:cNvPr id="47" name="Persegi Panjang 46">
            <a:extLst>
              <a:ext uri="{FF2B5EF4-FFF2-40B4-BE49-F238E27FC236}">
                <a16:creationId xmlns:a16="http://schemas.microsoft.com/office/drawing/2014/main" id="{5C89FAE7-60AF-47DE-98F7-F634538422F9}"/>
              </a:ext>
            </a:extLst>
          </p:cNvPr>
          <p:cNvSpPr/>
          <p:nvPr/>
        </p:nvSpPr>
        <p:spPr>
          <a:xfrm>
            <a:off x="4441659" y="4716888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1,62675 t</a:t>
            </a:r>
            <a:r>
              <a:rPr lang="en-ID" dirty="0"/>
              <a:t> </a:t>
            </a:r>
          </a:p>
        </p:txBody>
      </p:sp>
      <p:sp>
        <p:nvSpPr>
          <p:cNvPr id="48" name="Persegi Panjang 47">
            <a:extLst>
              <a:ext uri="{FF2B5EF4-FFF2-40B4-BE49-F238E27FC236}">
                <a16:creationId xmlns:a16="http://schemas.microsoft.com/office/drawing/2014/main" id="{AF145D59-2100-41D6-B702-162380AB91EB}"/>
              </a:ext>
            </a:extLst>
          </p:cNvPr>
          <p:cNvSpPr/>
          <p:nvPr/>
        </p:nvSpPr>
        <p:spPr>
          <a:xfrm>
            <a:off x="6055651" y="4962969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0,37325 t</a:t>
            </a:r>
            <a:r>
              <a:rPr lang="en-ID" dirty="0"/>
              <a:t> </a:t>
            </a:r>
          </a:p>
        </p:txBody>
      </p:sp>
      <p:sp>
        <p:nvSpPr>
          <p:cNvPr id="49" name="Kotak Teks 48">
            <a:extLst>
              <a:ext uri="{FF2B5EF4-FFF2-40B4-BE49-F238E27FC236}">
                <a16:creationId xmlns:a16="http://schemas.microsoft.com/office/drawing/2014/main" id="{7E9E02CE-9542-4BA9-B5EA-74914C40FABE}"/>
              </a:ext>
            </a:extLst>
          </p:cNvPr>
          <p:cNvSpPr txBox="1"/>
          <p:nvPr/>
        </p:nvSpPr>
        <p:spPr>
          <a:xfrm flipH="1">
            <a:off x="4716016" y="291565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Batang</a:t>
            </a:r>
            <a:r>
              <a:rPr lang="en-US" sz="1600" b="1" dirty="0"/>
              <a:t> BC</a:t>
            </a:r>
            <a:endParaRPr lang="en-ID" sz="1600" b="1" dirty="0"/>
          </a:p>
        </p:txBody>
      </p:sp>
    </p:spTree>
    <p:extLst>
      <p:ext uri="{BB962C8B-B14F-4D97-AF65-F5344CB8AC3E}">
        <p14:creationId xmlns:p14="http://schemas.microsoft.com/office/powerpoint/2010/main" val="1768624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B7ADE920-9EE7-40D5-8017-11697C9E2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" t="4763" r="74170" b="81681"/>
          <a:stretch/>
        </p:blipFill>
        <p:spPr bwMode="auto">
          <a:xfrm>
            <a:off x="467544" y="1124744"/>
            <a:ext cx="237626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03FFC717-3D76-4E52-A7F0-D62EC7FDE1C3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sp>
        <p:nvSpPr>
          <p:cNvPr id="4" name="Panah: Melengkung ke Kiri 3">
            <a:extLst>
              <a:ext uri="{FF2B5EF4-FFF2-40B4-BE49-F238E27FC236}">
                <a16:creationId xmlns:a16="http://schemas.microsoft.com/office/drawing/2014/main" id="{679875EA-5510-4DCE-9FED-29745D63D801}"/>
              </a:ext>
            </a:extLst>
          </p:cNvPr>
          <p:cNvSpPr/>
          <p:nvPr/>
        </p:nvSpPr>
        <p:spPr>
          <a:xfrm rot="16200000">
            <a:off x="2085329" y="1268760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Panah: Melengkung ke Kanan 4">
            <a:extLst>
              <a:ext uri="{FF2B5EF4-FFF2-40B4-BE49-F238E27FC236}">
                <a16:creationId xmlns:a16="http://schemas.microsoft.com/office/drawing/2014/main" id="{4C8BA97A-AAB4-4FF1-8962-4129C5987D98}"/>
              </a:ext>
            </a:extLst>
          </p:cNvPr>
          <p:cNvSpPr/>
          <p:nvPr/>
        </p:nvSpPr>
        <p:spPr>
          <a:xfrm rot="16200000">
            <a:off x="2118938" y="2852937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6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A6CAEA08-F533-4A29-B15D-D85A37ED4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6" t="4763" r="27265" b="83147"/>
          <a:stretch/>
        </p:blipFill>
        <p:spPr bwMode="auto">
          <a:xfrm>
            <a:off x="2869345" y="1124744"/>
            <a:ext cx="28803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Kotak Teks 6">
            <a:extLst>
              <a:ext uri="{FF2B5EF4-FFF2-40B4-BE49-F238E27FC236}">
                <a16:creationId xmlns:a16="http://schemas.microsoft.com/office/drawing/2014/main" id="{ACBB9114-0408-42F0-BE82-F597E7B4418A}"/>
              </a:ext>
            </a:extLst>
          </p:cNvPr>
          <p:cNvSpPr txBox="1"/>
          <p:nvPr/>
        </p:nvSpPr>
        <p:spPr>
          <a:xfrm>
            <a:off x="2361754" y="1663479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2,285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B77DF58F-AE55-4F6C-9AA5-1548B2146661}"/>
              </a:ext>
            </a:extLst>
          </p:cNvPr>
          <p:cNvSpPr txBox="1"/>
          <p:nvPr/>
        </p:nvSpPr>
        <p:spPr>
          <a:xfrm>
            <a:off x="2213738" y="2726259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-0,357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10" name="Konektor Panah Lurus 9">
            <a:extLst>
              <a:ext uri="{FF2B5EF4-FFF2-40B4-BE49-F238E27FC236}">
                <a16:creationId xmlns:a16="http://schemas.microsoft.com/office/drawing/2014/main" id="{E6A655AF-3E3E-4D03-B44E-73AB5E8ACC9F}"/>
              </a:ext>
            </a:extLst>
          </p:cNvPr>
          <p:cNvCxnSpPr/>
          <p:nvPr/>
        </p:nvCxnSpPr>
        <p:spPr>
          <a:xfrm flipH="1">
            <a:off x="3275856" y="1196752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nektor Panah Lurus 10">
            <a:extLst>
              <a:ext uri="{FF2B5EF4-FFF2-40B4-BE49-F238E27FC236}">
                <a16:creationId xmlns:a16="http://schemas.microsoft.com/office/drawing/2014/main" id="{A3B79A37-79B4-47FD-BD15-21FF76BBB722}"/>
              </a:ext>
            </a:extLst>
          </p:cNvPr>
          <p:cNvCxnSpPr/>
          <p:nvPr/>
        </p:nvCxnSpPr>
        <p:spPr>
          <a:xfrm flipH="1">
            <a:off x="3222002" y="342900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Konektor Panah Lurus 11">
            <a:extLst>
              <a:ext uri="{FF2B5EF4-FFF2-40B4-BE49-F238E27FC236}">
                <a16:creationId xmlns:a16="http://schemas.microsoft.com/office/drawing/2014/main" id="{B99CAB0E-A3E2-4836-A90D-E8BA37FEE923}"/>
              </a:ext>
            </a:extLst>
          </p:cNvPr>
          <p:cNvCxnSpPr/>
          <p:nvPr/>
        </p:nvCxnSpPr>
        <p:spPr>
          <a:xfrm flipH="1">
            <a:off x="3923928" y="1209473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nektor Panah Lurus 13">
            <a:extLst>
              <a:ext uri="{FF2B5EF4-FFF2-40B4-BE49-F238E27FC236}">
                <a16:creationId xmlns:a16="http://schemas.microsoft.com/office/drawing/2014/main" id="{F81CA98C-24C0-4A57-B750-ED5E1048DF12}"/>
              </a:ext>
            </a:extLst>
          </p:cNvPr>
          <p:cNvCxnSpPr/>
          <p:nvPr/>
        </p:nvCxnSpPr>
        <p:spPr>
          <a:xfrm>
            <a:off x="3905774" y="3429000"/>
            <a:ext cx="5222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Konektor Panah Lurus 14">
            <a:extLst>
              <a:ext uri="{FF2B5EF4-FFF2-40B4-BE49-F238E27FC236}">
                <a16:creationId xmlns:a16="http://schemas.microsoft.com/office/drawing/2014/main" id="{076AEA7A-90DA-4FFC-8138-83076F8890FC}"/>
              </a:ext>
            </a:extLst>
          </p:cNvPr>
          <p:cNvCxnSpPr/>
          <p:nvPr/>
        </p:nvCxnSpPr>
        <p:spPr>
          <a:xfrm flipH="1">
            <a:off x="4499992" y="342900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Konektor Panah Lurus 15">
            <a:extLst>
              <a:ext uri="{FF2B5EF4-FFF2-40B4-BE49-F238E27FC236}">
                <a16:creationId xmlns:a16="http://schemas.microsoft.com/office/drawing/2014/main" id="{EB663A4C-AD23-48C7-8976-DC127E4CD7AE}"/>
              </a:ext>
            </a:extLst>
          </p:cNvPr>
          <p:cNvCxnSpPr/>
          <p:nvPr/>
        </p:nvCxnSpPr>
        <p:spPr>
          <a:xfrm>
            <a:off x="4572000" y="1219026"/>
            <a:ext cx="5222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Kotak Teks 16">
            <a:extLst>
              <a:ext uri="{FF2B5EF4-FFF2-40B4-BE49-F238E27FC236}">
                <a16:creationId xmlns:a16="http://schemas.microsoft.com/office/drawing/2014/main" id="{D434E4B4-574F-486C-94D7-5A3E499A676C}"/>
              </a:ext>
            </a:extLst>
          </p:cNvPr>
          <p:cNvSpPr txBox="1"/>
          <p:nvPr/>
        </p:nvSpPr>
        <p:spPr>
          <a:xfrm rot="16200000">
            <a:off x="3093252" y="2174272"/>
            <a:ext cx="957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P/2 = 1 t</a:t>
            </a:r>
            <a:endParaRPr lang="en-ID" sz="1600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D41873A6-8CDB-4371-9888-4CDF7B2F5FE9}"/>
              </a:ext>
            </a:extLst>
          </p:cNvPr>
          <p:cNvSpPr txBox="1"/>
          <p:nvPr/>
        </p:nvSpPr>
        <p:spPr>
          <a:xfrm rot="16200000">
            <a:off x="3230951" y="2194114"/>
            <a:ext cx="1895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</a:t>
            </a:r>
            <a:r>
              <a:rPr lang="en-US" sz="1200" dirty="0"/>
              <a:t>AD</a:t>
            </a:r>
            <a:r>
              <a:rPr lang="en-US" sz="1600" dirty="0"/>
              <a:t>/L = 0,57125 t</a:t>
            </a:r>
            <a:endParaRPr lang="en-ID" sz="1600" dirty="0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C99CFD80-5C4E-4434-9B78-FE70C491B350}"/>
              </a:ext>
            </a:extLst>
          </p:cNvPr>
          <p:cNvSpPr txBox="1"/>
          <p:nvPr/>
        </p:nvSpPr>
        <p:spPr>
          <a:xfrm rot="16200000">
            <a:off x="3848318" y="2174272"/>
            <a:ext cx="1895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</a:t>
            </a:r>
            <a:r>
              <a:rPr lang="en-US" sz="1200" dirty="0"/>
              <a:t>DA</a:t>
            </a:r>
            <a:r>
              <a:rPr lang="en-US" sz="1600" dirty="0"/>
              <a:t>/L = 0,08925 t</a:t>
            </a:r>
            <a:endParaRPr lang="en-ID" sz="1600" dirty="0"/>
          </a:p>
        </p:txBody>
      </p:sp>
      <p:cxnSp>
        <p:nvCxnSpPr>
          <p:cNvPr id="24" name="Konektor Lurus 23">
            <a:extLst>
              <a:ext uri="{FF2B5EF4-FFF2-40B4-BE49-F238E27FC236}">
                <a16:creationId xmlns:a16="http://schemas.microsoft.com/office/drawing/2014/main" id="{C96D70BD-AA0D-44B7-9F20-FC4AE7E33790}"/>
              </a:ext>
            </a:extLst>
          </p:cNvPr>
          <p:cNvCxnSpPr/>
          <p:nvPr/>
        </p:nvCxnSpPr>
        <p:spPr>
          <a:xfrm>
            <a:off x="5245332" y="1124744"/>
            <a:ext cx="0" cy="538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nektor Lurus 24">
            <a:extLst>
              <a:ext uri="{FF2B5EF4-FFF2-40B4-BE49-F238E27FC236}">
                <a16:creationId xmlns:a16="http://schemas.microsoft.com/office/drawing/2014/main" id="{52B7B8CD-8227-4872-A98E-3CB5E59E40B8}"/>
              </a:ext>
            </a:extLst>
          </p:cNvPr>
          <p:cNvCxnSpPr/>
          <p:nvPr/>
        </p:nvCxnSpPr>
        <p:spPr>
          <a:xfrm>
            <a:off x="5255138" y="3140968"/>
            <a:ext cx="0" cy="538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ersegi Panjang 26">
            <a:extLst>
              <a:ext uri="{FF2B5EF4-FFF2-40B4-BE49-F238E27FC236}">
                <a16:creationId xmlns:a16="http://schemas.microsoft.com/office/drawing/2014/main" id="{98EEF475-07A9-4BFC-8449-656FA98D1872}"/>
              </a:ext>
            </a:extLst>
          </p:cNvPr>
          <p:cNvSpPr/>
          <p:nvPr/>
        </p:nvSpPr>
        <p:spPr>
          <a:xfrm rot="16200000">
            <a:off x="5884887" y="1059381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1,482</a:t>
            </a:r>
            <a:r>
              <a:rPr lang="en-ID" dirty="0"/>
              <a:t> </a:t>
            </a:r>
          </a:p>
        </p:txBody>
      </p:sp>
      <p:sp>
        <p:nvSpPr>
          <p:cNvPr id="28" name="Persegi Panjang 27">
            <a:extLst>
              <a:ext uri="{FF2B5EF4-FFF2-40B4-BE49-F238E27FC236}">
                <a16:creationId xmlns:a16="http://schemas.microsoft.com/office/drawing/2014/main" id="{EF3E8C1B-3FEE-4D93-BC20-E5DA7542D47C}"/>
              </a:ext>
            </a:extLst>
          </p:cNvPr>
          <p:cNvSpPr/>
          <p:nvPr/>
        </p:nvSpPr>
        <p:spPr>
          <a:xfrm rot="16200000">
            <a:off x="5881549" y="3197724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0,518</a:t>
            </a:r>
            <a:r>
              <a:rPr lang="en-ID" dirty="0"/>
              <a:t> </a:t>
            </a:r>
          </a:p>
        </p:txBody>
      </p:sp>
      <p:cxnSp>
        <p:nvCxnSpPr>
          <p:cNvPr id="32" name="Konektor Panah Lurus 31">
            <a:extLst>
              <a:ext uri="{FF2B5EF4-FFF2-40B4-BE49-F238E27FC236}">
                <a16:creationId xmlns:a16="http://schemas.microsoft.com/office/drawing/2014/main" id="{5115C448-A606-4454-B7C5-C4C484ABF2B2}"/>
              </a:ext>
            </a:extLst>
          </p:cNvPr>
          <p:cNvCxnSpPr/>
          <p:nvPr/>
        </p:nvCxnSpPr>
        <p:spPr>
          <a:xfrm flipH="1">
            <a:off x="5364088" y="1244047"/>
            <a:ext cx="61736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Konektor Panah Lurus 32">
            <a:extLst>
              <a:ext uri="{FF2B5EF4-FFF2-40B4-BE49-F238E27FC236}">
                <a16:creationId xmlns:a16="http://schemas.microsoft.com/office/drawing/2014/main" id="{438430DA-37C6-4F22-BF54-55A7B8B7F586}"/>
              </a:ext>
            </a:extLst>
          </p:cNvPr>
          <p:cNvCxnSpPr/>
          <p:nvPr/>
        </p:nvCxnSpPr>
        <p:spPr>
          <a:xfrm flipH="1">
            <a:off x="5394793" y="3446813"/>
            <a:ext cx="61736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C3A89C54-767F-445F-93BB-6468650D5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2" t="4585" r="52417" b="80948"/>
          <a:stretch/>
        </p:blipFill>
        <p:spPr bwMode="auto">
          <a:xfrm>
            <a:off x="1979712" y="4221088"/>
            <a:ext cx="807217" cy="255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2FCA864D-AADE-4B3C-AD78-7F51EBC75F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6" t="4763" r="27265" b="83147"/>
          <a:stretch/>
        </p:blipFill>
        <p:spPr bwMode="auto">
          <a:xfrm>
            <a:off x="1421104" y="4221088"/>
            <a:ext cx="27057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Panah: Melengkung ke Kanan 35">
            <a:extLst>
              <a:ext uri="{FF2B5EF4-FFF2-40B4-BE49-F238E27FC236}">
                <a16:creationId xmlns:a16="http://schemas.microsoft.com/office/drawing/2014/main" id="{4A21E34A-C37A-495F-BC53-9DE7CDFAAADF}"/>
              </a:ext>
            </a:extLst>
          </p:cNvPr>
          <p:cNvSpPr/>
          <p:nvPr/>
        </p:nvSpPr>
        <p:spPr>
          <a:xfrm rot="5400000">
            <a:off x="2157338" y="4337438"/>
            <a:ext cx="261027" cy="69307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7" name="Kotak Teks 36">
            <a:extLst>
              <a:ext uri="{FF2B5EF4-FFF2-40B4-BE49-F238E27FC236}">
                <a16:creationId xmlns:a16="http://schemas.microsoft.com/office/drawing/2014/main" id="{4377410E-A733-44A1-94CB-749E9CDEB8DB}"/>
              </a:ext>
            </a:extLst>
          </p:cNvPr>
          <p:cNvSpPr txBox="1"/>
          <p:nvPr/>
        </p:nvSpPr>
        <p:spPr>
          <a:xfrm>
            <a:off x="1599275" y="4814490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-1,007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39" name="Konektor Panah Lurus 38">
            <a:extLst>
              <a:ext uri="{FF2B5EF4-FFF2-40B4-BE49-F238E27FC236}">
                <a16:creationId xmlns:a16="http://schemas.microsoft.com/office/drawing/2014/main" id="{FA8235E8-51CE-4ABB-8362-E856F9543EB0}"/>
              </a:ext>
            </a:extLst>
          </p:cNvPr>
          <p:cNvCxnSpPr/>
          <p:nvPr/>
        </p:nvCxnSpPr>
        <p:spPr>
          <a:xfrm flipH="1">
            <a:off x="3203848" y="6237312"/>
            <a:ext cx="576064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Kotak Teks 39">
            <a:extLst>
              <a:ext uri="{FF2B5EF4-FFF2-40B4-BE49-F238E27FC236}">
                <a16:creationId xmlns:a16="http://schemas.microsoft.com/office/drawing/2014/main" id="{770B8A05-4EF1-479A-8779-D9D4DFFFAF5E}"/>
              </a:ext>
            </a:extLst>
          </p:cNvPr>
          <p:cNvSpPr txBox="1"/>
          <p:nvPr/>
        </p:nvSpPr>
        <p:spPr>
          <a:xfrm rot="16200000">
            <a:off x="2486156" y="5067068"/>
            <a:ext cx="1816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</a:t>
            </a:r>
            <a:r>
              <a:rPr lang="en-US" sz="1200" dirty="0"/>
              <a:t>BE</a:t>
            </a:r>
            <a:r>
              <a:rPr lang="en-US" sz="1600" dirty="0"/>
              <a:t>/L = 0,25175 t</a:t>
            </a:r>
            <a:endParaRPr lang="en-ID" sz="1600" dirty="0"/>
          </a:p>
        </p:txBody>
      </p:sp>
      <p:sp>
        <p:nvSpPr>
          <p:cNvPr id="41" name="Persegi Panjang 40">
            <a:extLst>
              <a:ext uri="{FF2B5EF4-FFF2-40B4-BE49-F238E27FC236}">
                <a16:creationId xmlns:a16="http://schemas.microsoft.com/office/drawing/2014/main" id="{821B8B28-CDF0-4AD5-9376-4C925E5C0EC7}"/>
              </a:ext>
            </a:extLst>
          </p:cNvPr>
          <p:cNvSpPr/>
          <p:nvPr/>
        </p:nvSpPr>
        <p:spPr>
          <a:xfrm rot="16200000">
            <a:off x="3532283" y="4279407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0,25175</a:t>
            </a:r>
            <a:r>
              <a:rPr lang="en-ID" dirty="0"/>
              <a:t> </a:t>
            </a:r>
          </a:p>
        </p:txBody>
      </p:sp>
      <p:sp>
        <p:nvSpPr>
          <p:cNvPr id="42" name="Persegi Panjang 41">
            <a:extLst>
              <a:ext uri="{FF2B5EF4-FFF2-40B4-BE49-F238E27FC236}">
                <a16:creationId xmlns:a16="http://schemas.microsoft.com/office/drawing/2014/main" id="{5F2691C7-8754-4F02-BE40-85D9B6C32011}"/>
              </a:ext>
            </a:extLst>
          </p:cNvPr>
          <p:cNvSpPr/>
          <p:nvPr/>
        </p:nvSpPr>
        <p:spPr>
          <a:xfrm rot="16200000">
            <a:off x="3505097" y="5925802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0,25175</a:t>
            </a:r>
            <a:r>
              <a:rPr lang="en-ID" dirty="0"/>
              <a:t> </a:t>
            </a:r>
          </a:p>
        </p:txBody>
      </p:sp>
      <p:cxnSp>
        <p:nvCxnSpPr>
          <p:cNvPr id="44" name="Konektor Panah Lurus 43">
            <a:extLst>
              <a:ext uri="{FF2B5EF4-FFF2-40B4-BE49-F238E27FC236}">
                <a16:creationId xmlns:a16="http://schemas.microsoft.com/office/drawing/2014/main" id="{81ADEE2F-EFA9-418B-88B1-4490F7C57C02}"/>
              </a:ext>
            </a:extLst>
          </p:cNvPr>
          <p:cNvCxnSpPr/>
          <p:nvPr/>
        </p:nvCxnSpPr>
        <p:spPr>
          <a:xfrm>
            <a:off x="3203848" y="4327890"/>
            <a:ext cx="594218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522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7564CE2F-28BB-46A4-9A8B-7BC7EF18B760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FREE BODY DIAGRAM</a:t>
            </a:r>
            <a:endParaRPr lang="en-ID" b="1" dirty="0"/>
          </a:p>
        </p:txBody>
      </p:sp>
      <p:pic>
        <p:nvPicPr>
          <p:cNvPr id="5" name="Gambar 4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58069FF8-1B77-4E02-B06A-4F74456033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0" b="13360"/>
          <a:stretch/>
        </p:blipFill>
        <p:spPr>
          <a:xfrm>
            <a:off x="-1188640" y="1196752"/>
            <a:ext cx="10657184" cy="583264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4784932" y="773996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65520" y="25305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1,482 t</a:t>
            </a:r>
            <a:endParaRPr lang="id-ID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784932" y="972287"/>
            <a:ext cx="6511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46393" y="97228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0,25175</a:t>
            </a:r>
            <a:endParaRPr lang="id-ID" dirty="0"/>
          </a:p>
        </p:txBody>
      </p:sp>
      <p:sp>
        <p:nvSpPr>
          <p:cNvPr id="10" name="Oval 9"/>
          <p:cNvSpPr/>
          <p:nvPr/>
        </p:nvSpPr>
        <p:spPr>
          <a:xfrm>
            <a:off x="4454555" y="1764374"/>
            <a:ext cx="978449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Oval 10"/>
          <p:cNvSpPr/>
          <p:nvPr/>
        </p:nvSpPr>
        <p:spPr>
          <a:xfrm>
            <a:off x="4408436" y="-112232"/>
            <a:ext cx="1656184" cy="17643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Oval 11"/>
          <p:cNvSpPr/>
          <p:nvPr/>
        </p:nvSpPr>
        <p:spPr>
          <a:xfrm>
            <a:off x="4093095" y="2390204"/>
            <a:ext cx="953297" cy="7285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TextBox 12"/>
          <p:cNvSpPr txBox="1"/>
          <p:nvPr/>
        </p:nvSpPr>
        <p:spPr>
          <a:xfrm>
            <a:off x="6064620" y="3717032"/>
            <a:ext cx="1986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1,62675+6,30725</a:t>
            </a:r>
            <a:endParaRPr lang="id-ID" dirty="0"/>
          </a:p>
        </p:txBody>
      </p:sp>
      <p:sp>
        <p:nvSpPr>
          <p:cNvPr id="14" name="Oval 13"/>
          <p:cNvSpPr/>
          <p:nvPr/>
        </p:nvSpPr>
        <p:spPr>
          <a:xfrm>
            <a:off x="5923968" y="3502141"/>
            <a:ext cx="2267744" cy="799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87624" y="1341619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42387" y="10314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28637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FE6EB10B-18BD-42CB-8C35-C4D062DD2C56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Mencari</a:t>
            </a:r>
            <a:r>
              <a:rPr lang="en-US" b="1" dirty="0"/>
              <a:t> </a:t>
            </a:r>
            <a:r>
              <a:rPr lang="en-US" b="1" dirty="0" err="1"/>
              <a:t>Momen</a:t>
            </a:r>
            <a:r>
              <a:rPr lang="en-US" b="1" dirty="0"/>
              <a:t> </a:t>
            </a:r>
            <a:r>
              <a:rPr lang="en-US" b="1" dirty="0" err="1"/>
              <a:t>Lapangan</a:t>
            </a:r>
            <a:endParaRPr lang="en-ID" b="1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8A83D2E7-E712-4265-A0D4-3E60DA33B776}"/>
              </a:ext>
            </a:extLst>
          </p:cNvPr>
          <p:cNvSpPr txBox="1"/>
          <p:nvPr/>
        </p:nvSpPr>
        <p:spPr>
          <a:xfrm>
            <a:off x="899592" y="98072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 </a:t>
            </a:r>
            <a:r>
              <a:rPr lang="en-US" b="1" dirty="0" err="1"/>
              <a:t>Batang</a:t>
            </a:r>
            <a:r>
              <a:rPr lang="en-US" b="1" dirty="0"/>
              <a:t> DA</a:t>
            </a:r>
            <a:endParaRPr lang="en-ID" b="1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64682750-7805-4D0D-8C21-EF25F7440B5C}"/>
              </a:ext>
            </a:extLst>
          </p:cNvPr>
          <p:cNvSpPr txBox="1"/>
          <p:nvPr/>
        </p:nvSpPr>
        <p:spPr>
          <a:xfrm>
            <a:off x="3231188" y="976718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Mp</a:t>
            </a:r>
            <a:r>
              <a:rPr lang="en-US" dirty="0"/>
              <a:t> = (0,518 x 2) – 0,357 = 0,679 </a:t>
            </a:r>
            <a:r>
              <a:rPr lang="en-US" dirty="0" err="1"/>
              <a:t>t.m</a:t>
            </a:r>
            <a:r>
              <a:rPr lang="en-US" dirty="0"/>
              <a:t> </a:t>
            </a:r>
            <a:endParaRPr lang="en-ID" dirty="0"/>
          </a:p>
        </p:txBody>
      </p:sp>
      <p:cxnSp>
        <p:nvCxnSpPr>
          <p:cNvPr id="6" name="Konektor Panah Lurus 5">
            <a:extLst>
              <a:ext uri="{FF2B5EF4-FFF2-40B4-BE49-F238E27FC236}">
                <a16:creationId xmlns:a16="http://schemas.microsoft.com/office/drawing/2014/main" id="{80CD5505-1C9F-4EEE-8BEB-DDCBBE365530}"/>
              </a:ext>
            </a:extLst>
          </p:cNvPr>
          <p:cNvCxnSpPr>
            <a:cxnSpLocks/>
          </p:cNvCxnSpPr>
          <p:nvPr/>
        </p:nvCxnSpPr>
        <p:spPr>
          <a:xfrm>
            <a:off x="2483768" y="116539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Kotak Teks 7">
            <a:extLst>
              <a:ext uri="{FF2B5EF4-FFF2-40B4-BE49-F238E27FC236}">
                <a16:creationId xmlns:a16="http://schemas.microsoft.com/office/drawing/2014/main" id="{0292C135-B334-4B3C-BEAC-2E7FC7980445}"/>
              </a:ext>
            </a:extLst>
          </p:cNvPr>
          <p:cNvSpPr txBox="1"/>
          <p:nvPr/>
        </p:nvSpPr>
        <p:spPr>
          <a:xfrm>
            <a:off x="971600" y="1383531"/>
            <a:ext cx="1620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</a:t>
            </a:r>
            <a:r>
              <a:rPr lang="en-US" b="1" dirty="0" err="1"/>
              <a:t>Batang</a:t>
            </a:r>
            <a:r>
              <a:rPr lang="en-US" b="1" dirty="0"/>
              <a:t> AB</a:t>
            </a:r>
            <a:endParaRPr lang="en-ID" b="1" dirty="0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67061A4D-7A6B-4AD8-AE91-AE8363BF0F48}"/>
              </a:ext>
            </a:extLst>
          </p:cNvPr>
          <p:cNvSpPr txBox="1"/>
          <p:nvPr/>
        </p:nvSpPr>
        <p:spPr>
          <a:xfrm>
            <a:off x="1259632" y="1774930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Mx = (5,69275* X) – (0,5*q*X^2) – 2,285</a:t>
            </a:r>
            <a:endParaRPr lang="en-ID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8C0A0B87-9890-47A8-9DB7-A0DE7157D8A5}"/>
              </a:ext>
            </a:extLst>
          </p:cNvPr>
          <p:cNvSpPr txBox="1"/>
          <p:nvPr/>
        </p:nvSpPr>
        <p:spPr>
          <a:xfrm>
            <a:off x="1282759" y="2405744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dMx</a:t>
            </a:r>
            <a:r>
              <a:rPr lang="en-US" dirty="0"/>
              <a:t>/</a:t>
            </a:r>
            <a:r>
              <a:rPr lang="en-US" dirty="0" err="1"/>
              <a:t>dX</a:t>
            </a:r>
            <a:r>
              <a:rPr lang="en-US" dirty="0"/>
              <a:t> = 5,69275 – (q*X) = 0</a:t>
            </a:r>
            <a:endParaRPr lang="en-ID" dirty="0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006A04B9-B17B-41A6-9353-7B57BAACC3EB}"/>
              </a:ext>
            </a:extLst>
          </p:cNvPr>
          <p:cNvSpPr txBox="1"/>
          <p:nvPr/>
        </p:nvSpPr>
        <p:spPr>
          <a:xfrm>
            <a:off x="1282759" y="2763636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X = 5,69275/q</a:t>
            </a:r>
            <a:endParaRPr lang="en-ID" dirty="0"/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0EA0F2D5-2111-47B1-8607-26543527E830}"/>
              </a:ext>
            </a:extLst>
          </p:cNvPr>
          <p:cNvSpPr txBox="1"/>
          <p:nvPr/>
        </p:nvSpPr>
        <p:spPr>
          <a:xfrm>
            <a:off x="3991306" y="2763636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X = 5,69275/3 = 1,897583 m</a:t>
            </a:r>
            <a:endParaRPr lang="en-ID" dirty="0"/>
          </a:p>
        </p:txBody>
      </p:sp>
      <p:cxnSp>
        <p:nvCxnSpPr>
          <p:cNvPr id="15" name="Konektor Panah Lurus 14">
            <a:extLst>
              <a:ext uri="{FF2B5EF4-FFF2-40B4-BE49-F238E27FC236}">
                <a16:creationId xmlns:a16="http://schemas.microsoft.com/office/drawing/2014/main" id="{3ABB851B-8AEE-4782-9B18-8B1E5C3965CC}"/>
              </a:ext>
            </a:extLst>
          </p:cNvPr>
          <p:cNvCxnSpPr>
            <a:cxnSpLocks/>
          </p:cNvCxnSpPr>
          <p:nvPr/>
        </p:nvCxnSpPr>
        <p:spPr>
          <a:xfrm>
            <a:off x="3203848" y="292494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otak Teks 15">
            <a:extLst>
              <a:ext uri="{FF2B5EF4-FFF2-40B4-BE49-F238E27FC236}">
                <a16:creationId xmlns:a16="http://schemas.microsoft.com/office/drawing/2014/main" id="{6BAE7FDA-CB9D-445F-BD60-C043FF475DB1}"/>
              </a:ext>
            </a:extLst>
          </p:cNvPr>
          <p:cNvSpPr txBox="1"/>
          <p:nvPr/>
        </p:nvSpPr>
        <p:spPr>
          <a:xfrm>
            <a:off x="1547664" y="3430096"/>
            <a:ext cx="6147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Mx = (5,69275* 1,897583) – (0,5*3* 1,897583^2) – 2,285</a:t>
            </a:r>
            <a:endParaRPr lang="en-ID" dirty="0"/>
          </a:p>
        </p:txBody>
      </p:sp>
      <p:cxnSp>
        <p:nvCxnSpPr>
          <p:cNvPr id="17" name="Konektor Panah Lurus 16">
            <a:extLst>
              <a:ext uri="{FF2B5EF4-FFF2-40B4-BE49-F238E27FC236}">
                <a16:creationId xmlns:a16="http://schemas.microsoft.com/office/drawing/2014/main" id="{47261670-4CD4-4CD9-934F-E26828FD1957}"/>
              </a:ext>
            </a:extLst>
          </p:cNvPr>
          <p:cNvCxnSpPr>
            <a:cxnSpLocks/>
          </p:cNvCxnSpPr>
          <p:nvPr/>
        </p:nvCxnSpPr>
        <p:spPr>
          <a:xfrm>
            <a:off x="4499992" y="2590410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Kotak Teks 17">
            <a:extLst>
              <a:ext uri="{FF2B5EF4-FFF2-40B4-BE49-F238E27FC236}">
                <a16:creationId xmlns:a16="http://schemas.microsoft.com/office/drawing/2014/main" id="{9D65D7D6-A725-4E33-9A05-BC92B32B36BF}"/>
              </a:ext>
            </a:extLst>
          </p:cNvPr>
          <p:cNvSpPr txBox="1"/>
          <p:nvPr/>
        </p:nvSpPr>
        <p:spPr>
          <a:xfrm>
            <a:off x="5308428" y="2348880"/>
            <a:ext cx="269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Bidang</a:t>
            </a:r>
            <a:r>
              <a:rPr lang="en-US" dirty="0">
                <a:solidFill>
                  <a:srgbClr val="FF0000"/>
                </a:solidFill>
              </a:rPr>
              <a:t> D=0 , </a:t>
            </a:r>
            <a:r>
              <a:rPr lang="en-US" dirty="0" err="1">
                <a:solidFill>
                  <a:srgbClr val="FF0000"/>
                </a:solidFill>
              </a:rPr>
              <a:t>mencari</a:t>
            </a:r>
            <a:r>
              <a:rPr lang="en-US" dirty="0">
                <a:solidFill>
                  <a:srgbClr val="FF0000"/>
                </a:solidFill>
              </a:rPr>
              <a:t> X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D77C2A89-B5CF-4697-8174-6A16371D335F}"/>
              </a:ext>
            </a:extLst>
          </p:cNvPr>
          <p:cNvSpPr txBox="1"/>
          <p:nvPr/>
        </p:nvSpPr>
        <p:spPr>
          <a:xfrm>
            <a:off x="1547664" y="3848885"/>
            <a:ext cx="1700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Mx = 3,116 </a:t>
            </a:r>
            <a:r>
              <a:rPr lang="en-US" dirty="0" err="1"/>
              <a:t>t.m</a:t>
            </a:r>
            <a:endParaRPr lang="en-ID" dirty="0"/>
          </a:p>
        </p:txBody>
      </p: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id="{7830B3B7-7B5F-45E1-8E1E-893A4B02F596}"/>
              </a:ext>
            </a:extLst>
          </p:cNvPr>
          <p:cNvCxnSpPr>
            <a:cxnSpLocks/>
          </p:cNvCxnSpPr>
          <p:nvPr/>
        </p:nvCxnSpPr>
        <p:spPr>
          <a:xfrm>
            <a:off x="3347864" y="4047229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Kotak Teks 21">
            <a:extLst>
              <a:ext uri="{FF2B5EF4-FFF2-40B4-BE49-F238E27FC236}">
                <a16:creationId xmlns:a16="http://schemas.microsoft.com/office/drawing/2014/main" id="{A09FB461-0844-43F6-8407-8C76F0119C5F}"/>
              </a:ext>
            </a:extLst>
          </p:cNvPr>
          <p:cNvSpPr txBox="1"/>
          <p:nvPr/>
        </p:nvSpPr>
        <p:spPr>
          <a:xfrm>
            <a:off x="4067944" y="3850463"/>
            <a:ext cx="3672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merupakan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Mlapangan</a:t>
            </a:r>
            <a:r>
              <a:rPr lang="en-US" dirty="0">
                <a:solidFill>
                  <a:srgbClr val="FF0000"/>
                </a:solidFill>
              </a:rPr>
              <a:t> maximum</a:t>
            </a:r>
          </a:p>
          <a:p>
            <a:r>
              <a:rPr lang="en-US" dirty="0">
                <a:solidFill>
                  <a:srgbClr val="FF0000"/>
                </a:solidFill>
              </a:rPr>
              <a:t>dg </a:t>
            </a:r>
            <a:r>
              <a:rPr lang="en-US" dirty="0" err="1">
                <a:solidFill>
                  <a:srgbClr val="FF0000"/>
                </a:solidFill>
              </a:rPr>
              <a:t>jarak</a:t>
            </a:r>
            <a:r>
              <a:rPr lang="en-US" dirty="0">
                <a:solidFill>
                  <a:srgbClr val="FF0000"/>
                </a:solidFill>
              </a:rPr>
              <a:t> X = 1,897583 m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FE322D9D-37FE-482F-93C5-08C7ED6FDA95}"/>
              </a:ext>
            </a:extLst>
          </p:cNvPr>
          <p:cNvSpPr txBox="1"/>
          <p:nvPr/>
        </p:nvSpPr>
        <p:spPr>
          <a:xfrm>
            <a:off x="1115616" y="4511312"/>
            <a:ext cx="1620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</a:t>
            </a:r>
            <a:r>
              <a:rPr lang="en-US" b="1" dirty="0" err="1"/>
              <a:t>Batang</a:t>
            </a:r>
            <a:r>
              <a:rPr lang="en-US" b="1" dirty="0"/>
              <a:t> BC</a:t>
            </a:r>
            <a:endParaRPr lang="en-ID" b="1" dirty="0"/>
          </a:p>
        </p:txBody>
      </p:sp>
      <p:sp>
        <p:nvSpPr>
          <p:cNvPr id="24" name="Kotak Teks 23">
            <a:extLst>
              <a:ext uri="{FF2B5EF4-FFF2-40B4-BE49-F238E27FC236}">
                <a16:creationId xmlns:a16="http://schemas.microsoft.com/office/drawing/2014/main" id="{D7F17CDC-FE4D-442D-9A10-27606FF315FA}"/>
              </a:ext>
            </a:extLst>
          </p:cNvPr>
          <p:cNvSpPr txBox="1"/>
          <p:nvPr/>
        </p:nvSpPr>
        <p:spPr>
          <a:xfrm>
            <a:off x="1224107" y="4927406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Mp</a:t>
            </a:r>
            <a:r>
              <a:rPr lang="en-US" dirty="0"/>
              <a:t> = (0,37325 x 2) = 0,7465 </a:t>
            </a:r>
            <a:r>
              <a:rPr lang="en-US" dirty="0" err="1"/>
              <a:t>t.m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26" name="Kotak Teks 25">
            <a:extLst>
              <a:ext uri="{FF2B5EF4-FFF2-40B4-BE49-F238E27FC236}">
                <a16:creationId xmlns:a16="http://schemas.microsoft.com/office/drawing/2014/main" id="{643BB5BE-AFFF-46E0-9279-93EA6510FEBA}"/>
              </a:ext>
            </a:extLst>
          </p:cNvPr>
          <p:cNvSpPr txBox="1"/>
          <p:nvPr/>
        </p:nvSpPr>
        <p:spPr>
          <a:xfrm>
            <a:off x="1208859" y="5391488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Mp</a:t>
            </a:r>
            <a:r>
              <a:rPr lang="en-US" dirty="0"/>
              <a:t> = (1,62675 x 2) – 2,507 = 0,7465 </a:t>
            </a:r>
            <a:r>
              <a:rPr lang="en-US" dirty="0" err="1"/>
              <a:t>t.m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27" name="Kotak Teks 26">
            <a:extLst>
              <a:ext uri="{FF2B5EF4-FFF2-40B4-BE49-F238E27FC236}">
                <a16:creationId xmlns:a16="http://schemas.microsoft.com/office/drawing/2014/main" id="{AC82EF47-E4F4-4C4B-98B1-53E31B2F41FA}"/>
              </a:ext>
            </a:extLst>
          </p:cNvPr>
          <p:cNvSpPr txBox="1"/>
          <p:nvPr/>
        </p:nvSpPr>
        <p:spPr>
          <a:xfrm>
            <a:off x="6196102" y="4996305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kanan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kiri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kiri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kanan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29" name="Kurung Kurawal Tutup 28">
            <a:extLst>
              <a:ext uri="{FF2B5EF4-FFF2-40B4-BE49-F238E27FC236}">
                <a16:creationId xmlns:a16="http://schemas.microsoft.com/office/drawing/2014/main" id="{98FA3608-7887-48EC-9547-12D400188409}"/>
              </a:ext>
            </a:extLst>
          </p:cNvPr>
          <p:cNvSpPr/>
          <p:nvPr/>
        </p:nvSpPr>
        <p:spPr>
          <a:xfrm>
            <a:off x="5571460" y="5112072"/>
            <a:ext cx="368692" cy="5779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286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3ADAD9E2-5EAF-49C7-A30D-F934D6183C6A}"/>
              </a:ext>
            </a:extLst>
          </p:cNvPr>
          <p:cNvSpPr txBox="1"/>
          <p:nvPr/>
        </p:nvSpPr>
        <p:spPr>
          <a:xfrm flipH="1">
            <a:off x="899592" y="40466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Gambar </a:t>
            </a:r>
            <a:r>
              <a:rPr lang="en-US" b="1" dirty="0" err="1"/>
              <a:t>Bidang</a:t>
            </a:r>
            <a:r>
              <a:rPr lang="en-US" b="1" dirty="0"/>
              <a:t> Gaya </a:t>
            </a:r>
            <a:r>
              <a:rPr lang="en-US" b="1" dirty="0" err="1"/>
              <a:t>Lintang</a:t>
            </a:r>
            <a:r>
              <a:rPr lang="en-US" b="1" dirty="0"/>
              <a:t> ( D )</a:t>
            </a:r>
            <a:endParaRPr lang="en-ID" b="1" dirty="0"/>
          </a:p>
        </p:txBody>
      </p:sp>
      <p:pic>
        <p:nvPicPr>
          <p:cNvPr id="5" name="Gambar 4" descr="Sebuah gambar berisi teks&#10;&#10;Deskripsi dibuat secara otomatis">
            <a:extLst>
              <a:ext uri="{FF2B5EF4-FFF2-40B4-BE49-F238E27FC236}">
                <a16:creationId xmlns:a16="http://schemas.microsoft.com/office/drawing/2014/main" id="{211F1F4D-ED95-48F2-ADF0-4BAAE0EA74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1"/>
          <a:stretch/>
        </p:blipFill>
        <p:spPr>
          <a:xfrm>
            <a:off x="-1404664" y="1052736"/>
            <a:ext cx="11161240" cy="60486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4286" y="4077072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5,69275-(3.4) = -</a:t>
            </a:r>
            <a:r>
              <a:rPr lang="id-ID" dirty="0" smtClean="0">
                <a:solidFill>
                  <a:srgbClr val="FF0000"/>
                </a:solidFill>
              </a:rPr>
              <a:t>6,30725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2123728" y="4725144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Left Arrow 5"/>
          <p:cNvSpPr/>
          <p:nvPr/>
        </p:nvSpPr>
        <p:spPr>
          <a:xfrm>
            <a:off x="539552" y="5301208"/>
            <a:ext cx="648072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ight Arrow 6"/>
          <p:cNvSpPr/>
          <p:nvPr/>
        </p:nvSpPr>
        <p:spPr>
          <a:xfrm>
            <a:off x="2915816" y="501317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Up Arrow 7"/>
          <p:cNvSpPr/>
          <p:nvPr/>
        </p:nvSpPr>
        <p:spPr>
          <a:xfrm>
            <a:off x="6732240" y="4653136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3145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66A49240-01BF-47A7-AF97-687A5DB82E45}"/>
              </a:ext>
            </a:extLst>
          </p:cNvPr>
          <p:cNvSpPr txBox="1"/>
          <p:nvPr/>
        </p:nvSpPr>
        <p:spPr>
          <a:xfrm flipH="1">
            <a:off x="746982" y="54868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Gambar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Momen</a:t>
            </a:r>
            <a:r>
              <a:rPr lang="en-US" b="1" dirty="0"/>
              <a:t> ( M )</a:t>
            </a:r>
            <a:endParaRPr lang="en-ID" b="1" dirty="0"/>
          </a:p>
        </p:txBody>
      </p:sp>
      <p:pic>
        <p:nvPicPr>
          <p:cNvPr id="4" name="Gambar 3" descr="Sebuah gambar berisi teks, peta&#10;&#10;Deskripsi dibuat secara otomatis">
            <a:extLst>
              <a:ext uri="{FF2B5EF4-FFF2-40B4-BE49-F238E27FC236}">
                <a16:creationId xmlns:a16="http://schemas.microsoft.com/office/drawing/2014/main" id="{85D0EE19-5C52-4DDB-BE6A-4CBE49CE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1150" b="18500"/>
          <a:stretch/>
        </p:blipFill>
        <p:spPr>
          <a:xfrm>
            <a:off x="-612576" y="1134036"/>
            <a:ext cx="10585176" cy="572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29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32E65056-91F3-45D7-9626-2BAC60D49EB6}"/>
              </a:ext>
            </a:extLst>
          </p:cNvPr>
          <p:cNvSpPr txBox="1"/>
          <p:nvPr/>
        </p:nvSpPr>
        <p:spPr>
          <a:xfrm flipH="1">
            <a:off x="746982" y="54868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Gambar </a:t>
            </a:r>
            <a:r>
              <a:rPr lang="en-US" b="1" dirty="0" err="1"/>
              <a:t>Bidang</a:t>
            </a:r>
            <a:r>
              <a:rPr lang="en-US" b="1" dirty="0"/>
              <a:t> Normal ( N )</a:t>
            </a:r>
            <a:endParaRPr lang="en-ID" b="1" dirty="0"/>
          </a:p>
        </p:txBody>
      </p:sp>
      <p:pic>
        <p:nvPicPr>
          <p:cNvPr id="4" name="Gambar 3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034204E3-1380-4207-BC5C-579C809FB0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8500" b="21650"/>
          <a:stretch/>
        </p:blipFill>
        <p:spPr>
          <a:xfrm>
            <a:off x="575556" y="1268760"/>
            <a:ext cx="7992888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43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2435</TotalTime>
  <Words>693</Words>
  <Application>Microsoft Office PowerPoint</Application>
  <PresentationFormat>On-screen Show (4:3)</PresentationFormat>
  <Paragraphs>115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Constantia</vt:lpstr>
      <vt:lpstr>Wingdings 2</vt:lpstr>
      <vt:lpstr>Flow</vt:lpstr>
      <vt:lpstr>ANALISA STRUKTUR LANJUTAN</vt:lpstr>
      <vt:lpstr>PowerPoint Presentation</vt:lpstr>
      <vt:lpstr>PowerPoint Presentation</vt:lpstr>
      <vt:lpstr>Penyelesaian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192</cp:revision>
  <cp:lastPrinted>2018-02-14T04:11:56Z</cp:lastPrinted>
  <dcterms:created xsi:type="dcterms:W3CDTF">2010-08-20T01:33:42Z</dcterms:created>
  <dcterms:modified xsi:type="dcterms:W3CDTF">2021-05-31T12:54:02Z</dcterms:modified>
</cp:coreProperties>
</file>