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9" r:id="rId14"/>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71CB782-D87D-4602-98CF-9B7D9819B32C}">
          <p14:sldIdLst>
            <p14:sldId id="256"/>
            <p14:sldId id="257"/>
            <p14:sldId id="258"/>
            <p14:sldId id="259"/>
            <p14:sldId id="260"/>
            <p14:sldId id="261"/>
            <p14:sldId id="262"/>
            <p14:sldId id="263"/>
            <p14:sldId id="264"/>
            <p14:sldId id="265"/>
            <p14:sldId id="266"/>
            <p14:sldId id="268"/>
            <p14:sldId id="26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4660"/>
  </p:normalViewPr>
  <p:slideViewPr>
    <p:cSldViewPr snapToGrid="0">
      <p:cViewPr varScale="1">
        <p:scale>
          <a:sx n="75" d="100"/>
          <a:sy n="75" d="100"/>
        </p:scale>
        <p:origin x="19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066FCC0B-CDCF-4DC0-BDA3-6BD04893980A}" type="datetimeFigureOut">
              <a:rPr lang="id-ID" smtClean="0"/>
              <a:t>31/10/2018</a:t>
            </a:fld>
            <a:endParaRPr lang="id-ID"/>
          </a:p>
        </p:txBody>
      </p:sp>
      <p:sp>
        <p:nvSpPr>
          <p:cNvPr id="5" name="Footer Placeholder 4"/>
          <p:cNvSpPr>
            <a:spLocks noGrp="1"/>
          </p:cNvSpPr>
          <p:nvPr>
            <p:ph type="ftr" sz="quarter" idx="11"/>
          </p:nvPr>
        </p:nvSpPr>
        <p:spPr>
          <a:xfrm>
            <a:off x="2692397" y="5037663"/>
            <a:ext cx="5214635" cy="279400"/>
          </a:xfrm>
        </p:spPr>
        <p:txBody>
          <a:bodyPr/>
          <a:lstStyle/>
          <a:p>
            <a:endParaRPr lang="id-ID"/>
          </a:p>
        </p:txBody>
      </p:sp>
      <p:sp>
        <p:nvSpPr>
          <p:cNvPr id="6" name="Slide Number Placeholder 5"/>
          <p:cNvSpPr>
            <a:spLocks noGrp="1"/>
          </p:cNvSpPr>
          <p:nvPr>
            <p:ph type="sldNum" sz="quarter" idx="12"/>
          </p:nvPr>
        </p:nvSpPr>
        <p:spPr>
          <a:xfrm>
            <a:off x="8956900" y="5037663"/>
            <a:ext cx="551167" cy="279400"/>
          </a:xfrm>
        </p:spPr>
        <p:txBody>
          <a:bodyPr/>
          <a:lstStyle/>
          <a:p>
            <a:fld id="{86E57E08-1B1E-4BAC-8AA8-81D0E58C898D}" type="slidenum">
              <a:rPr lang="id-ID" smtClean="0"/>
              <a:t>‹#›</a:t>
            </a:fld>
            <a:endParaRPr lang="id-ID"/>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44550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6FCC0B-CDCF-4DC0-BDA3-6BD04893980A}" type="datetimeFigureOut">
              <a:rPr lang="id-ID" smtClean="0"/>
              <a:t>31/10/2018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86E57E08-1B1E-4BAC-8AA8-81D0E58C898D}" type="slidenum">
              <a:rPr lang="id-ID" smtClean="0"/>
              <a:t>‹#›</a:t>
            </a:fld>
            <a:endParaRPr lang="id-ID"/>
          </a:p>
        </p:txBody>
      </p:sp>
    </p:spTree>
    <p:extLst>
      <p:ext uri="{BB962C8B-B14F-4D97-AF65-F5344CB8AC3E}">
        <p14:creationId xmlns:p14="http://schemas.microsoft.com/office/powerpoint/2010/main" val="27246940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66FCC0B-CDCF-4DC0-BDA3-6BD04893980A}" type="datetimeFigureOut">
              <a:rPr lang="id-ID" smtClean="0"/>
              <a:t>31/10/2018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6E57E08-1B1E-4BAC-8AA8-81D0E58C898D}" type="slidenum">
              <a:rPr lang="id-ID" smtClean="0"/>
              <a:t>‹#›</a:t>
            </a:fld>
            <a:endParaRPr lang="id-ID"/>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84866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66FCC0B-CDCF-4DC0-BDA3-6BD04893980A}" type="datetimeFigureOut">
              <a:rPr lang="id-ID" smtClean="0"/>
              <a:t>31/10/2018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6E57E08-1B1E-4BAC-8AA8-81D0E58C898D}" type="slidenum">
              <a:rPr lang="id-ID" smtClean="0"/>
              <a:t>‹#›</a:t>
            </a:fld>
            <a:endParaRPr lang="id-ID"/>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107492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66FCC0B-CDCF-4DC0-BDA3-6BD04893980A}" type="datetimeFigureOut">
              <a:rPr lang="id-ID" smtClean="0"/>
              <a:t>31/10/2018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6E57E08-1B1E-4BAC-8AA8-81D0E58C898D}" type="slidenum">
              <a:rPr lang="id-ID" smtClean="0"/>
              <a:t>‹#›</a:t>
            </a:fld>
            <a:endParaRPr lang="id-ID"/>
          </a:p>
        </p:txBody>
      </p:sp>
    </p:spTree>
    <p:extLst>
      <p:ext uri="{BB962C8B-B14F-4D97-AF65-F5344CB8AC3E}">
        <p14:creationId xmlns:p14="http://schemas.microsoft.com/office/powerpoint/2010/main" val="9279434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66FCC0B-CDCF-4DC0-BDA3-6BD04893980A}" type="datetimeFigureOut">
              <a:rPr lang="id-ID" smtClean="0"/>
              <a:t>31/10/2018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6E57E08-1B1E-4BAC-8AA8-81D0E58C898D}" type="slidenum">
              <a:rPr lang="id-ID" smtClean="0"/>
              <a:t>‹#›</a:t>
            </a:fld>
            <a:endParaRPr lang="id-ID"/>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223386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66FCC0B-CDCF-4DC0-BDA3-6BD04893980A}" type="datetimeFigureOut">
              <a:rPr lang="id-ID" smtClean="0"/>
              <a:t>31/10/2018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6E57E08-1B1E-4BAC-8AA8-81D0E58C898D}" type="slidenum">
              <a:rPr lang="id-ID" smtClean="0"/>
              <a:t>‹#›</a:t>
            </a:fld>
            <a:endParaRPr lang="id-ID"/>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702079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66FCC0B-CDCF-4DC0-BDA3-6BD04893980A}" type="datetimeFigureOut">
              <a:rPr lang="id-ID" smtClean="0"/>
              <a:t>31/10/2018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6E57E08-1B1E-4BAC-8AA8-81D0E58C898D}" type="slidenum">
              <a:rPr lang="id-ID" smtClean="0"/>
              <a:t>‹#›</a:t>
            </a:fld>
            <a:endParaRPr lang="id-ID"/>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949344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66FCC0B-CDCF-4DC0-BDA3-6BD04893980A}" type="datetimeFigureOut">
              <a:rPr lang="id-ID" smtClean="0"/>
              <a:t>31/10/2018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6E57E08-1B1E-4BAC-8AA8-81D0E58C898D}" type="slidenum">
              <a:rPr lang="id-ID" smtClean="0"/>
              <a:t>‹#›</a:t>
            </a:fld>
            <a:endParaRPr lang="id-ID"/>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55103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66FCC0B-CDCF-4DC0-BDA3-6BD04893980A}" type="datetimeFigureOut">
              <a:rPr lang="id-ID" smtClean="0"/>
              <a:t>31/10/2018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6E57E08-1B1E-4BAC-8AA8-81D0E58C898D}" type="slidenum">
              <a:rPr lang="id-ID" smtClean="0"/>
              <a:t>‹#›</a:t>
            </a:fld>
            <a:endParaRPr lang="id-ID"/>
          </a:p>
        </p:txBody>
      </p:sp>
    </p:spTree>
    <p:extLst>
      <p:ext uri="{BB962C8B-B14F-4D97-AF65-F5344CB8AC3E}">
        <p14:creationId xmlns:p14="http://schemas.microsoft.com/office/powerpoint/2010/main" val="4094257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66FCC0B-CDCF-4DC0-BDA3-6BD04893980A}" type="datetimeFigureOut">
              <a:rPr lang="id-ID" smtClean="0"/>
              <a:t>31/10/2018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6E57E08-1B1E-4BAC-8AA8-81D0E58C898D}" type="slidenum">
              <a:rPr lang="id-ID" smtClean="0"/>
              <a:t>‹#›</a:t>
            </a:fld>
            <a:endParaRPr lang="id-ID"/>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443375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66FCC0B-CDCF-4DC0-BDA3-6BD04893980A}" type="datetimeFigureOut">
              <a:rPr lang="id-ID" smtClean="0"/>
              <a:t>31/10/2018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86E57E08-1B1E-4BAC-8AA8-81D0E58C898D}" type="slidenum">
              <a:rPr lang="id-ID" smtClean="0"/>
              <a:t>‹#›</a:t>
            </a:fld>
            <a:endParaRPr lang="id-ID"/>
          </a:p>
        </p:txBody>
      </p:sp>
    </p:spTree>
    <p:extLst>
      <p:ext uri="{BB962C8B-B14F-4D97-AF65-F5344CB8AC3E}">
        <p14:creationId xmlns:p14="http://schemas.microsoft.com/office/powerpoint/2010/main" val="26990873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66FCC0B-CDCF-4DC0-BDA3-6BD04893980A}" type="datetimeFigureOut">
              <a:rPr lang="id-ID" smtClean="0"/>
              <a:t>31/10/2018</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86E57E08-1B1E-4BAC-8AA8-81D0E58C898D}" type="slidenum">
              <a:rPr lang="id-ID" smtClean="0"/>
              <a:t>‹#›</a:t>
            </a:fld>
            <a:endParaRPr lang="id-ID"/>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216038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66FCC0B-CDCF-4DC0-BDA3-6BD04893980A}" type="datetimeFigureOut">
              <a:rPr lang="id-ID" smtClean="0"/>
              <a:t>31/10/2018</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86E57E08-1B1E-4BAC-8AA8-81D0E58C898D}" type="slidenum">
              <a:rPr lang="id-ID" smtClean="0"/>
              <a:t>‹#›</a:t>
            </a:fld>
            <a:endParaRPr lang="id-ID"/>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14203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6FCC0B-CDCF-4DC0-BDA3-6BD04893980A}" type="datetimeFigureOut">
              <a:rPr lang="id-ID" smtClean="0"/>
              <a:t>31/10/2018</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86E57E08-1B1E-4BAC-8AA8-81D0E58C898D}" type="slidenum">
              <a:rPr lang="id-ID" smtClean="0"/>
              <a:t>‹#›</a:t>
            </a:fld>
            <a:endParaRPr lang="id-ID"/>
          </a:p>
        </p:txBody>
      </p:sp>
    </p:spTree>
    <p:extLst>
      <p:ext uri="{BB962C8B-B14F-4D97-AF65-F5344CB8AC3E}">
        <p14:creationId xmlns:p14="http://schemas.microsoft.com/office/powerpoint/2010/main" val="41511391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6FCC0B-CDCF-4DC0-BDA3-6BD04893980A}" type="datetimeFigureOut">
              <a:rPr lang="id-ID" smtClean="0"/>
              <a:t>31/10/2018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86E57E08-1B1E-4BAC-8AA8-81D0E58C898D}" type="slidenum">
              <a:rPr lang="id-ID" smtClean="0"/>
              <a:t>‹#›</a:t>
            </a:fld>
            <a:endParaRPr lang="id-ID"/>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34174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6FCC0B-CDCF-4DC0-BDA3-6BD04893980A}" type="datetimeFigureOut">
              <a:rPr lang="id-ID" smtClean="0"/>
              <a:t>31/10/2018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86E57E08-1B1E-4BAC-8AA8-81D0E58C898D}" type="slidenum">
              <a:rPr lang="id-ID" smtClean="0"/>
              <a:t>‹#›</a:t>
            </a:fld>
            <a:endParaRPr lang="id-ID"/>
          </a:p>
        </p:txBody>
      </p:sp>
    </p:spTree>
    <p:extLst>
      <p:ext uri="{BB962C8B-B14F-4D97-AF65-F5344CB8AC3E}">
        <p14:creationId xmlns:p14="http://schemas.microsoft.com/office/powerpoint/2010/main" val="2542200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66FCC0B-CDCF-4DC0-BDA3-6BD04893980A}" type="datetimeFigureOut">
              <a:rPr lang="id-ID" smtClean="0"/>
              <a:t>31/10/2018</a:t>
            </a:fld>
            <a:endParaRPr lang="id-ID"/>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id-ID"/>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6E57E08-1B1E-4BAC-8AA8-81D0E58C898D}" type="slidenum">
              <a:rPr lang="id-ID" smtClean="0"/>
              <a:t>‹#›</a:t>
            </a:fld>
            <a:endParaRPr lang="id-ID"/>
          </a:p>
        </p:txBody>
      </p:sp>
    </p:spTree>
    <p:extLst>
      <p:ext uri="{BB962C8B-B14F-4D97-AF65-F5344CB8AC3E}">
        <p14:creationId xmlns:p14="http://schemas.microsoft.com/office/powerpoint/2010/main" val="24319518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id-ID" b="1" dirty="0" smtClean="0"/>
              <a:t>Suhu dan Kalor</a:t>
            </a:r>
            <a:endParaRPr lang="id-ID" b="1" dirty="0"/>
          </a:p>
        </p:txBody>
      </p:sp>
      <p:sp>
        <p:nvSpPr>
          <p:cNvPr id="3" name="Subtitle 2"/>
          <p:cNvSpPr>
            <a:spLocks noGrp="1"/>
          </p:cNvSpPr>
          <p:nvPr>
            <p:ph type="subTitle" idx="1"/>
          </p:nvPr>
        </p:nvSpPr>
        <p:spPr/>
        <p:txBody>
          <a:bodyPr/>
          <a:lstStyle/>
          <a:p>
            <a:r>
              <a:rPr lang="id-ID" dirty="0" smtClean="0"/>
              <a:t>Taufik Alam Huda, S.Pd.</a:t>
            </a:r>
            <a:endParaRPr lang="id-ID" dirty="0"/>
          </a:p>
        </p:txBody>
      </p:sp>
    </p:spTree>
    <p:extLst>
      <p:ext uri="{BB962C8B-B14F-4D97-AF65-F5344CB8AC3E}">
        <p14:creationId xmlns:p14="http://schemas.microsoft.com/office/powerpoint/2010/main" val="41241756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Pemuaian</a:t>
            </a:r>
            <a:endParaRPr lang="id-ID" dirty="0"/>
          </a:p>
        </p:txBody>
      </p:sp>
      <p:sp>
        <p:nvSpPr>
          <p:cNvPr id="5" name="Rectangle 2"/>
          <p:cNvSpPr>
            <a:spLocks noGrp="1" noChangeArrowheads="1"/>
          </p:cNvSpPr>
          <p:nvPr>
            <p:ph idx="1"/>
          </p:nvPr>
        </p:nvSpPr>
        <p:spPr bwMode="auto">
          <a:xfrm>
            <a:off x="838200" y="1457793"/>
            <a:ext cx="1004570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Candara" panose="020E0502030303020204" pitchFamily="34" charset="0"/>
              </a:rPr>
              <a:t>Jika</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sebuah</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benda</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dipanaskan</a:t>
            </a:r>
            <a:r>
              <a:rPr kumimoji="0" lang="en-US" sz="2400" b="0" i="0" u="none" strike="noStrike" cap="none" normalizeH="0" baseline="0" dirty="0" smtClean="0">
                <a:ln>
                  <a:noFill/>
                </a:ln>
                <a:solidFill>
                  <a:schemeClr val="tx1"/>
                </a:solidFill>
                <a:effectLst/>
                <a:latin typeface="Candara" panose="020E0502030303020204" pitchFamily="34" charset="0"/>
              </a:rPr>
              <a:t>/</a:t>
            </a:r>
            <a:r>
              <a:rPr kumimoji="0" lang="en-US" sz="2400" b="0" i="0" u="none" strike="noStrike" cap="none" normalizeH="0" baseline="0" dirty="0" err="1" smtClean="0">
                <a:ln>
                  <a:noFill/>
                </a:ln>
                <a:solidFill>
                  <a:schemeClr val="tx1"/>
                </a:solidFill>
                <a:effectLst/>
                <a:latin typeface="Candara" panose="020E0502030303020204" pitchFamily="34" charset="0"/>
              </a:rPr>
              <a:t>diberikan</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kalor</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maka</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partikel</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partikel</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dalam</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benda</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itu</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akan</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bergetar</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lebih</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kuat</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sehingga</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saling</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menjauh</a:t>
            </a:r>
            <a:r>
              <a:rPr kumimoji="0" lang="en-US" sz="2400" b="0" i="0" u="none" strike="noStrike" cap="none" normalizeH="0" baseline="0" dirty="0" smtClean="0">
                <a:ln>
                  <a:noFill/>
                </a:ln>
                <a:solidFill>
                  <a:schemeClr val="tx1"/>
                </a:solidFill>
                <a:effectLst/>
                <a:latin typeface="Candara" panose="020E0502030303020204" pitchFamily="34" charset="0"/>
              </a:rPr>
              <a:t>. </a:t>
            </a:r>
            <a:endParaRPr kumimoji="0" lang="id-ID" sz="2400" b="0" i="0" u="none" strike="noStrike" cap="none" normalizeH="0" baseline="0" dirty="0" smtClean="0">
              <a:ln>
                <a:noFill/>
              </a:ln>
              <a:solidFill>
                <a:schemeClr val="tx1"/>
              </a:solidFill>
              <a:effectLst/>
              <a:latin typeface="Candara" panose="020E0502030303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err="1" smtClean="0">
                <a:ln>
                  <a:noFill/>
                </a:ln>
                <a:solidFill>
                  <a:schemeClr val="tx1"/>
                </a:solidFill>
                <a:effectLst/>
                <a:latin typeface="Candara" panose="020E0502030303020204" pitchFamily="34" charset="0"/>
              </a:rPr>
              <a:t>Sehingga</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ukuran</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benda</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akan</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menjadi</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lebih</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besar</a:t>
            </a:r>
            <a:r>
              <a:rPr kumimoji="0" lang="en-US" sz="2400" b="0" i="0" u="none" strike="noStrike" cap="none" normalizeH="0" baseline="0" dirty="0" smtClean="0">
                <a:ln>
                  <a:noFill/>
                </a:ln>
                <a:solidFill>
                  <a:schemeClr val="tx1"/>
                </a:solidFill>
                <a:effectLst/>
                <a:latin typeface="Candara" panose="020E0502030303020204" pitchFamily="34" charset="0"/>
              </a:rPr>
              <a:t>. Kita </a:t>
            </a:r>
            <a:r>
              <a:rPr kumimoji="0" lang="en-US" sz="2400" b="0" i="0" u="none" strike="noStrike" cap="none" normalizeH="0" baseline="0" dirty="0" err="1" smtClean="0">
                <a:ln>
                  <a:noFill/>
                </a:ln>
                <a:solidFill>
                  <a:schemeClr val="tx1"/>
                </a:solidFill>
                <a:effectLst/>
                <a:latin typeface="Candara" panose="020E0502030303020204" pitchFamily="34" charset="0"/>
              </a:rPr>
              <a:t>katakan</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bahwa</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benda</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itu</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memuai</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Pemuaian</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dapat</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terjadi</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baik</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pada</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benda</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padat</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cair</a:t>
            </a:r>
            <a:r>
              <a:rPr kumimoji="0" lang="en-US" sz="2400" b="0" i="0" u="none" strike="noStrike" cap="none" normalizeH="0" baseline="0" dirty="0" smtClean="0">
                <a:ln>
                  <a:noFill/>
                </a:ln>
                <a:solidFill>
                  <a:schemeClr val="tx1"/>
                </a:solidFill>
                <a:effectLst/>
                <a:latin typeface="Candara" panose="020E0502030303020204" pitchFamily="34" charset="0"/>
              </a:rPr>
              <a:t> </a:t>
            </a:r>
            <a:r>
              <a:rPr kumimoji="0" lang="en-US" sz="2400" b="0" i="0" u="none" strike="noStrike" cap="none" normalizeH="0" baseline="0" dirty="0" err="1" smtClean="0">
                <a:ln>
                  <a:noFill/>
                </a:ln>
                <a:solidFill>
                  <a:schemeClr val="tx1"/>
                </a:solidFill>
                <a:effectLst/>
                <a:latin typeface="Candara" panose="020E0502030303020204" pitchFamily="34" charset="0"/>
              </a:rPr>
              <a:t>maupun</a:t>
            </a:r>
            <a:r>
              <a:rPr kumimoji="0" lang="en-US" sz="2400" b="0" i="0" u="none" strike="noStrike" cap="none" normalizeH="0" baseline="0" dirty="0" smtClean="0">
                <a:ln>
                  <a:noFill/>
                </a:ln>
                <a:solidFill>
                  <a:schemeClr val="tx1"/>
                </a:solidFill>
                <a:effectLst/>
                <a:latin typeface="Candara" panose="020E0502030303020204" pitchFamily="34" charset="0"/>
              </a:rPr>
              <a:t> gas.</a:t>
            </a:r>
            <a:endParaRPr kumimoji="0" lang="en-US" sz="36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142706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Pemuaian Panjang, Luas, dan Volume</a:t>
            </a:r>
            <a:endParaRPr lang="id-ID" dirty="0"/>
          </a:p>
        </p:txBody>
      </p:sp>
      <p:sp>
        <p:nvSpPr>
          <p:cNvPr id="4" name="Rectangle 1"/>
          <p:cNvSpPr>
            <a:spLocks noGrp="1" noChangeArrowheads="1"/>
          </p:cNvSpPr>
          <p:nvPr>
            <p:ph idx="1"/>
          </p:nvPr>
        </p:nvSpPr>
        <p:spPr bwMode="auto">
          <a:xfrm>
            <a:off x="838200" y="1888798"/>
            <a:ext cx="10515600" cy="193899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704628"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err="1" smtClean="0">
                <a:ln>
                  <a:noFill/>
                </a:ln>
                <a:solidFill>
                  <a:srgbClr val="000000"/>
                </a:solidFill>
                <a:effectLst/>
                <a:cs typeface="Arial" panose="020B0604020202020204" pitchFamily="34" charset="0"/>
              </a:rPr>
              <a:t>Pada</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pemuaian</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panjang</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dianggap</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bahwa</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benda</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mempunyai</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luas</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penampang</a:t>
            </a:r>
            <a:r>
              <a:rPr kumimoji="0" lang="en-US" sz="2000" b="0" i="0" u="none" strike="noStrike" cap="none" normalizeH="0" baseline="0" dirty="0" smtClean="0">
                <a:ln>
                  <a:noFill/>
                </a:ln>
                <a:solidFill>
                  <a:srgbClr val="000000"/>
                </a:solidFill>
                <a:effectLst/>
                <a:cs typeface="Arial" panose="020B0604020202020204" pitchFamily="34" charset="0"/>
              </a:rPr>
              <a:t> yang </a:t>
            </a:r>
            <a:r>
              <a:rPr kumimoji="0" lang="en-US" sz="2000" b="0" i="0" u="none" strike="noStrike" cap="none" normalizeH="0" baseline="0" dirty="0" err="1" smtClean="0">
                <a:ln>
                  <a:noFill/>
                </a:ln>
                <a:solidFill>
                  <a:srgbClr val="000000"/>
                </a:solidFill>
                <a:effectLst/>
                <a:cs typeface="Arial" panose="020B0604020202020204" pitchFamily="34" charset="0"/>
              </a:rPr>
              <a:t>kecil</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sehingga</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ketika</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dipanaskan</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hanya</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memuai</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pada</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arah</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panjangnya</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saja</a:t>
            </a:r>
            <a:r>
              <a:rPr kumimoji="0" lang="en-US" sz="2000" b="0" i="0" u="none" strike="noStrike" cap="none" normalizeH="0" baseline="0" dirty="0" smtClean="0">
                <a:ln>
                  <a:noFill/>
                </a:ln>
                <a:solidFill>
                  <a:srgbClr val="000000"/>
                </a:solidFill>
                <a:effectLst/>
                <a:cs typeface="Arial" panose="020B0604020202020204" pitchFamily="34" charset="0"/>
              </a:rPr>
              <a:t>. </a:t>
            </a:r>
            <a:endParaRPr kumimoji="0" lang="id-ID" sz="2000" b="0" i="0" u="none" strike="noStrike" cap="none" normalizeH="0" baseline="0" dirty="0" smtClean="0">
              <a:ln>
                <a:noFill/>
              </a:ln>
              <a:solidFill>
                <a:srgbClr val="000000"/>
              </a:solidFill>
              <a:effectLst/>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err="1" smtClean="0">
                <a:ln>
                  <a:noFill/>
                </a:ln>
                <a:solidFill>
                  <a:srgbClr val="000000"/>
                </a:solidFill>
                <a:effectLst/>
                <a:cs typeface="Arial" panose="020B0604020202020204" pitchFamily="34" charset="0"/>
              </a:rPr>
              <a:t>Besarnya</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pertambahan</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panjang</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sebuah</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benda</a:t>
            </a:r>
            <a:r>
              <a:rPr kumimoji="0" lang="en-US" sz="2000" b="0" i="0" u="none" strike="noStrike" cap="none" normalizeH="0" baseline="0" dirty="0" smtClean="0">
                <a:ln>
                  <a:noFill/>
                </a:ln>
                <a:solidFill>
                  <a:srgbClr val="000000"/>
                </a:solidFill>
                <a:effectLst/>
                <a:cs typeface="Arial" panose="020B0604020202020204" pitchFamily="34" charset="0"/>
              </a:rPr>
              <a:t> yang </a:t>
            </a:r>
            <a:r>
              <a:rPr kumimoji="0" lang="en-US" sz="2000" b="0" i="0" u="none" strike="noStrike" cap="none" normalizeH="0" baseline="0" dirty="0" err="1" smtClean="0">
                <a:ln>
                  <a:noFill/>
                </a:ln>
                <a:solidFill>
                  <a:srgbClr val="000000"/>
                </a:solidFill>
                <a:effectLst/>
                <a:cs typeface="Arial" panose="020B0604020202020204" pitchFamily="34" charset="0"/>
              </a:rPr>
              <a:t>dipanaskan</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adalah</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berbanding</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lurus</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dengan</a:t>
            </a:r>
            <a:r>
              <a:rPr kumimoji="0" lang="en-US" sz="2000" b="0" i="0" u="none" strike="noStrike" cap="none" normalizeH="0" baseline="0" dirty="0" smtClean="0">
                <a:ln>
                  <a:noFill/>
                </a:ln>
                <a:solidFill>
                  <a:srgbClr val="000000"/>
                </a:solidFill>
                <a:effectLst/>
                <a:cs typeface="Arial" panose="020B0604020202020204" pitchFamily="34" charset="0"/>
              </a:rPr>
              <a:t> :</a:t>
            </a:r>
            <a:endParaRPr kumimoji="0" lang="en-US" sz="2000" b="0" i="0" u="none" strike="noStrike" cap="none" normalizeH="0" baseline="0" dirty="0" smtClean="0">
              <a:ln>
                <a:noFill/>
              </a:ln>
              <a:solidFill>
                <a:schemeClr val="tx1"/>
              </a:solidFill>
              <a:effectLst/>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panjang</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mula-mula</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benda</a:t>
            </a:r>
            <a:endParaRPr kumimoji="0" lang="en-US" sz="2000" b="0" i="0" u="none" strike="noStrike" cap="none" normalizeH="0" baseline="0" dirty="0" smtClean="0">
              <a:ln>
                <a:noFill/>
              </a:ln>
              <a:solidFill>
                <a:schemeClr val="tx1"/>
              </a:solidFill>
              <a:effectLst/>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kenaikan</a:t>
            </a:r>
            <a:r>
              <a:rPr kumimoji="0" lang="en-US" sz="2000" b="0" i="0" u="none" strike="noStrike" cap="none" normalizeH="0" baseline="0" dirty="0" smtClean="0">
                <a:ln>
                  <a:noFill/>
                </a:ln>
                <a:solidFill>
                  <a:srgbClr val="000000"/>
                </a:solidFill>
                <a:effectLst/>
                <a:cs typeface="Arial" panose="020B0604020202020204" pitchFamily="34" charset="0"/>
              </a:rPr>
              <a:t> </a:t>
            </a:r>
            <a:r>
              <a:rPr kumimoji="0" lang="en-US" sz="2000" b="0" i="0" u="none" strike="noStrike" cap="none" normalizeH="0" baseline="0" dirty="0" err="1" smtClean="0">
                <a:ln>
                  <a:noFill/>
                </a:ln>
                <a:solidFill>
                  <a:srgbClr val="000000"/>
                </a:solidFill>
                <a:effectLst/>
                <a:cs typeface="Arial" panose="020B0604020202020204" pitchFamily="34" charset="0"/>
              </a:rPr>
              <a:t>suhu</a:t>
            </a:r>
            <a:endParaRPr kumimoji="0" lang="en-US" sz="3200" b="0" i="0" u="none" strike="noStrike" cap="none" normalizeH="0" baseline="0" dirty="0" smtClean="0">
              <a:ln>
                <a:noFill/>
              </a:ln>
              <a:solidFill>
                <a:schemeClr val="tx1"/>
              </a:solidFill>
              <a:effectLst/>
              <a:cs typeface="Arial" panose="020B0604020202020204" pitchFamily="34" charset="0"/>
            </a:endParaRPr>
          </a:p>
        </p:txBody>
      </p:sp>
      <p:sp>
        <p:nvSpPr>
          <p:cNvPr id="5" name="Rectangle 4"/>
          <p:cNvSpPr/>
          <p:nvPr/>
        </p:nvSpPr>
        <p:spPr>
          <a:xfrm>
            <a:off x="838200" y="4025900"/>
            <a:ext cx="9791700" cy="646331"/>
          </a:xfrm>
          <a:prstGeom prst="rect">
            <a:avLst/>
          </a:prstGeom>
        </p:spPr>
        <p:txBody>
          <a:bodyPr wrap="square">
            <a:spAutoFit/>
          </a:bodyPr>
          <a:lstStyle/>
          <a:p>
            <a:r>
              <a:rPr lang="en-US" dirty="0" err="1" smtClean="0">
                <a:effectLst/>
              </a:rPr>
              <a:t>Pada</a:t>
            </a:r>
            <a:r>
              <a:rPr lang="en-US" dirty="0" smtClean="0">
                <a:effectLst/>
              </a:rPr>
              <a:t> </a:t>
            </a:r>
            <a:r>
              <a:rPr lang="en-US" dirty="0" err="1" smtClean="0">
                <a:effectLst/>
              </a:rPr>
              <a:t>pemuaian</a:t>
            </a:r>
            <a:r>
              <a:rPr lang="en-US" dirty="0" smtClean="0">
                <a:effectLst/>
              </a:rPr>
              <a:t> </a:t>
            </a:r>
            <a:r>
              <a:rPr lang="en-US" dirty="0" err="1" smtClean="0">
                <a:effectLst/>
              </a:rPr>
              <a:t>luas</a:t>
            </a:r>
            <a:r>
              <a:rPr lang="en-US" dirty="0" smtClean="0">
                <a:effectLst/>
              </a:rPr>
              <a:t>, </a:t>
            </a:r>
            <a:r>
              <a:rPr lang="en-US" dirty="0" err="1" smtClean="0">
                <a:effectLst/>
              </a:rPr>
              <a:t>pemuaian</a:t>
            </a:r>
            <a:r>
              <a:rPr lang="en-US" dirty="0" smtClean="0">
                <a:effectLst/>
              </a:rPr>
              <a:t> </a:t>
            </a:r>
            <a:r>
              <a:rPr lang="en-US" dirty="0" err="1" smtClean="0">
                <a:effectLst/>
              </a:rPr>
              <a:t>terjadi</a:t>
            </a:r>
            <a:r>
              <a:rPr lang="en-US" dirty="0" smtClean="0">
                <a:effectLst/>
              </a:rPr>
              <a:t> </a:t>
            </a:r>
            <a:r>
              <a:rPr lang="en-US" dirty="0" err="1" smtClean="0">
                <a:effectLst/>
              </a:rPr>
              <a:t>pada</a:t>
            </a:r>
            <a:r>
              <a:rPr lang="en-US" dirty="0" smtClean="0">
                <a:effectLst/>
              </a:rPr>
              <a:t> </a:t>
            </a:r>
            <a:r>
              <a:rPr lang="en-US" dirty="0" err="1" smtClean="0">
                <a:effectLst/>
              </a:rPr>
              <a:t>arah</a:t>
            </a:r>
            <a:r>
              <a:rPr lang="en-US" dirty="0" smtClean="0">
                <a:effectLst/>
              </a:rPr>
              <a:t> </a:t>
            </a:r>
            <a:r>
              <a:rPr lang="en-US" dirty="0" err="1" smtClean="0">
                <a:effectLst/>
              </a:rPr>
              <a:t>melebar</a:t>
            </a:r>
            <a:r>
              <a:rPr lang="en-US" dirty="0" smtClean="0">
                <a:effectLst/>
              </a:rPr>
              <a:t> </a:t>
            </a:r>
            <a:r>
              <a:rPr lang="en-US" dirty="0" err="1" smtClean="0">
                <a:effectLst/>
              </a:rPr>
              <a:t>pada</a:t>
            </a:r>
            <a:r>
              <a:rPr lang="en-US" dirty="0" smtClean="0">
                <a:effectLst/>
              </a:rPr>
              <a:t> </a:t>
            </a:r>
            <a:r>
              <a:rPr lang="en-US" dirty="0" err="1" smtClean="0">
                <a:effectLst/>
              </a:rPr>
              <a:t>sisi</a:t>
            </a:r>
            <a:r>
              <a:rPr lang="en-US" dirty="0" smtClean="0">
                <a:effectLst/>
              </a:rPr>
              <a:t> </a:t>
            </a:r>
            <a:r>
              <a:rPr lang="en-US" dirty="0" err="1" smtClean="0">
                <a:effectLst/>
              </a:rPr>
              <a:t>panjang</a:t>
            </a:r>
            <a:r>
              <a:rPr lang="en-US" dirty="0" smtClean="0">
                <a:effectLst/>
              </a:rPr>
              <a:t> </a:t>
            </a:r>
            <a:r>
              <a:rPr lang="en-US" dirty="0" err="1" smtClean="0">
                <a:effectLst/>
              </a:rPr>
              <a:t>dan</a:t>
            </a:r>
            <a:r>
              <a:rPr lang="en-US" dirty="0" smtClean="0">
                <a:effectLst/>
              </a:rPr>
              <a:t> </a:t>
            </a:r>
            <a:r>
              <a:rPr lang="en-US" dirty="0" err="1" smtClean="0">
                <a:effectLst/>
              </a:rPr>
              <a:t>lebar</a:t>
            </a:r>
            <a:r>
              <a:rPr lang="en-US" dirty="0" smtClean="0">
                <a:effectLst/>
              </a:rPr>
              <a:t> </a:t>
            </a:r>
            <a:r>
              <a:rPr lang="en-US" dirty="0" err="1" smtClean="0">
                <a:effectLst/>
              </a:rPr>
              <a:t>benda</a:t>
            </a:r>
            <a:r>
              <a:rPr lang="en-US" dirty="0" smtClean="0">
                <a:effectLst/>
              </a:rPr>
              <a:t>. Analog </a:t>
            </a:r>
            <a:r>
              <a:rPr lang="en-US" dirty="0" err="1" smtClean="0">
                <a:effectLst/>
              </a:rPr>
              <a:t>dengan</a:t>
            </a:r>
            <a:r>
              <a:rPr lang="en-US" dirty="0" smtClean="0">
                <a:effectLst/>
              </a:rPr>
              <a:t> </a:t>
            </a:r>
            <a:r>
              <a:rPr lang="en-US" dirty="0" err="1" smtClean="0">
                <a:effectLst/>
              </a:rPr>
              <a:t>pemuaian</a:t>
            </a:r>
            <a:r>
              <a:rPr lang="en-US" dirty="0" smtClean="0">
                <a:effectLst/>
              </a:rPr>
              <a:t> </a:t>
            </a:r>
            <a:r>
              <a:rPr lang="en-US" dirty="0" err="1" smtClean="0">
                <a:effectLst/>
              </a:rPr>
              <a:t>panjang</a:t>
            </a:r>
            <a:r>
              <a:rPr lang="en-US" dirty="0" smtClean="0">
                <a:effectLst/>
              </a:rPr>
              <a:t>,</a:t>
            </a:r>
            <a:endParaRPr lang="id-ID" dirty="0"/>
          </a:p>
        </p:txBody>
      </p:sp>
      <p:sp>
        <p:nvSpPr>
          <p:cNvPr id="6" name="Rectangle 5"/>
          <p:cNvSpPr/>
          <p:nvPr/>
        </p:nvSpPr>
        <p:spPr>
          <a:xfrm>
            <a:off x="838200" y="4870341"/>
            <a:ext cx="9931400" cy="646331"/>
          </a:xfrm>
          <a:prstGeom prst="rect">
            <a:avLst/>
          </a:prstGeom>
        </p:spPr>
        <p:txBody>
          <a:bodyPr wrap="square">
            <a:spAutoFit/>
          </a:bodyPr>
          <a:lstStyle/>
          <a:p>
            <a:r>
              <a:rPr lang="en-US" dirty="0" err="1" smtClean="0">
                <a:effectLst/>
              </a:rPr>
              <a:t>Pemuaian</a:t>
            </a:r>
            <a:r>
              <a:rPr lang="en-US" dirty="0" smtClean="0">
                <a:effectLst/>
              </a:rPr>
              <a:t> volume </a:t>
            </a:r>
            <a:r>
              <a:rPr lang="en-US" dirty="0" err="1" smtClean="0">
                <a:effectLst/>
              </a:rPr>
              <a:t>biasanya</a:t>
            </a:r>
            <a:r>
              <a:rPr lang="en-US" dirty="0" smtClean="0">
                <a:effectLst/>
              </a:rPr>
              <a:t> </a:t>
            </a:r>
            <a:r>
              <a:rPr lang="en-US" dirty="0" err="1" smtClean="0">
                <a:effectLst/>
              </a:rPr>
              <a:t>terjadi</a:t>
            </a:r>
            <a:r>
              <a:rPr lang="en-US" dirty="0" smtClean="0">
                <a:effectLst/>
              </a:rPr>
              <a:t> </a:t>
            </a:r>
            <a:r>
              <a:rPr lang="en-US" dirty="0" err="1" smtClean="0">
                <a:effectLst/>
              </a:rPr>
              <a:t>pada</a:t>
            </a:r>
            <a:r>
              <a:rPr lang="en-US" dirty="0" smtClean="0">
                <a:effectLst/>
              </a:rPr>
              <a:t> </a:t>
            </a:r>
            <a:r>
              <a:rPr lang="en-US" dirty="0" err="1" smtClean="0">
                <a:effectLst/>
              </a:rPr>
              <a:t>zat</a:t>
            </a:r>
            <a:r>
              <a:rPr lang="en-US" dirty="0" smtClean="0">
                <a:effectLst/>
              </a:rPr>
              <a:t> </a:t>
            </a:r>
            <a:r>
              <a:rPr lang="en-US" dirty="0" err="1" smtClean="0">
                <a:effectLst/>
              </a:rPr>
              <a:t>cair</a:t>
            </a:r>
            <a:r>
              <a:rPr lang="en-US" dirty="0" smtClean="0">
                <a:effectLst/>
              </a:rPr>
              <a:t> </a:t>
            </a:r>
            <a:r>
              <a:rPr lang="en-US" dirty="0" err="1" smtClean="0">
                <a:effectLst/>
              </a:rPr>
              <a:t>dan</a:t>
            </a:r>
            <a:r>
              <a:rPr lang="en-US" dirty="0" smtClean="0">
                <a:effectLst/>
              </a:rPr>
              <a:t> gas. </a:t>
            </a:r>
            <a:r>
              <a:rPr lang="en-US" dirty="0" err="1" smtClean="0">
                <a:effectLst/>
              </a:rPr>
              <a:t>Pemuaian</a:t>
            </a:r>
            <a:r>
              <a:rPr lang="en-US" dirty="0" smtClean="0">
                <a:effectLst/>
              </a:rPr>
              <a:t> </a:t>
            </a:r>
            <a:r>
              <a:rPr lang="en-US" dirty="0" err="1" smtClean="0">
                <a:effectLst/>
              </a:rPr>
              <a:t>ini</a:t>
            </a:r>
            <a:r>
              <a:rPr lang="en-US" dirty="0" smtClean="0">
                <a:effectLst/>
              </a:rPr>
              <a:t> </a:t>
            </a:r>
            <a:r>
              <a:rPr lang="en-US" dirty="0" err="1" smtClean="0">
                <a:effectLst/>
              </a:rPr>
              <a:t>terjadi</a:t>
            </a:r>
            <a:r>
              <a:rPr lang="en-US" dirty="0" smtClean="0">
                <a:effectLst/>
              </a:rPr>
              <a:t> </a:t>
            </a:r>
            <a:r>
              <a:rPr lang="en-US" dirty="0" err="1" smtClean="0">
                <a:effectLst/>
              </a:rPr>
              <a:t>pada</a:t>
            </a:r>
            <a:r>
              <a:rPr lang="en-US" dirty="0" smtClean="0">
                <a:effectLst/>
              </a:rPr>
              <a:t> </a:t>
            </a:r>
            <a:r>
              <a:rPr lang="en-US" dirty="0" err="1" smtClean="0">
                <a:effectLst/>
              </a:rPr>
              <a:t>arah</a:t>
            </a:r>
            <a:r>
              <a:rPr lang="en-US" dirty="0" smtClean="0">
                <a:effectLst/>
              </a:rPr>
              <a:t> </a:t>
            </a:r>
            <a:r>
              <a:rPr lang="en-US" dirty="0" err="1" smtClean="0">
                <a:effectLst/>
              </a:rPr>
              <a:t>memanjang</a:t>
            </a:r>
            <a:r>
              <a:rPr lang="en-US" dirty="0" smtClean="0">
                <a:effectLst/>
              </a:rPr>
              <a:t>, </a:t>
            </a:r>
            <a:r>
              <a:rPr lang="en-US" dirty="0" err="1" smtClean="0">
                <a:effectLst/>
              </a:rPr>
              <a:t>melebar</a:t>
            </a:r>
            <a:r>
              <a:rPr lang="en-US" dirty="0" smtClean="0">
                <a:effectLst/>
              </a:rPr>
              <a:t> </a:t>
            </a:r>
            <a:r>
              <a:rPr lang="en-US" dirty="0" err="1" smtClean="0">
                <a:effectLst/>
              </a:rPr>
              <a:t>dan</a:t>
            </a:r>
            <a:r>
              <a:rPr lang="en-US" dirty="0" smtClean="0">
                <a:effectLst/>
              </a:rPr>
              <a:t> </a:t>
            </a:r>
            <a:r>
              <a:rPr lang="en-US" dirty="0" err="1" smtClean="0">
                <a:effectLst/>
              </a:rPr>
              <a:t>meninggi</a:t>
            </a:r>
            <a:r>
              <a:rPr lang="en-US" dirty="0" smtClean="0">
                <a:effectLst/>
              </a:rPr>
              <a:t>. Analog </a:t>
            </a:r>
            <a:r>
              <a:rPr lang="en-US" dirty="0" err="1" smtClean="0">
                <a:effectLst/>
              </a:rPr>
              <a:t>dengan</a:t>
            </a:r>
            <a:r>
              <a:rPr lang="en-US" dirty="0" smtClean="0">
                <a:effectLst/>
              </a:rPr>
              <a:t> </a:t>
            </a:r>
            <a:r>
              <a:rPr lang="en-US" dirty="0" err="1" smtClean="0">
                <a:effectLst/>
              </a:rPr>
              <a:t>pemuaian</a:t>
            </a:r>
            <a:r>
              <a:rPr lang="en-US" dirty="0" smtClean="0">
                <a:effectLst/>
              </a:rPr>
              <a:t> </a:t>
            </a:r>
            <a:r>
              <a:rPr lang="en-US" dirty="0" err="1" smtClean="0">
                <a:effectLst/>
              </a:rPr>
              <a:t>panjang</a:t>
            </a:r>
            <a:endParaRPr lang="id-ID" dirty="0"/>
          </a:p>
        </p:txBody>
      </p:sp>
      <p:sp>
        <p:nvSpPr>
          <p:cNvPr id="11" name="TextBox 10"/>
          <p:cNvSpPr txBox="1"/>
          <p:nvPr/>
        </p:nvSpPr>
        <p:spPr>
          <a:xfrm>
            <a:off x="838200" y="5799909"/>
            <a:ext cx="10056223" cy="369332"/>
          </a:xfrm>
          <a:prstGeom prst="rect">
            <a:avLst/>
          </a:prstGeom>
          <a:noFill/>
        </p:spPr>
        <p:txBody>
          <a:bodyPr wrap="square" rtlCol="0">
            <a:spAutoFit/>
          </a:bodyPr>
          <a:lstStyle/>
          <a:p>
            <a:r>
              <a:rPr lang="id-ID" dirty="0" smtClean="0"/>
              <a:t>Pemuaian Volume dapat dilakukan dengan 3 cara, yaitu konduksi, konveksi dan radiasi</a:t>
            </a:r>
            <a:endParaRPr lang="id-ID" dirty="0"/>
          </a:p>
        </p:txBody>
      </p:sp>
    </p:spTree>
    <p:extLst>
      <p:ext uri="{BB962C8B-B14F-4D97-AF65-F5344CB8AC3E}">
        <p14:creationId xmlns:p14="http://schemas.microsoft.com/office/powerpoint/2010/main" val="32221605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Perbedaan Suhu dan Kalor</a:t>
            </a:r>
            <a:endParaRPr lang="id-ID" dirty="0"/>
          </a:p>
        </p:txBody>
      </p:sp>
      <p:sp>
        <p:nvSpPr>
          <p:cNvPr id="4" name="Rectangle 1"/>
          <p:cNvSpPr>
            <a:spLocks noGrp="1" noChangeArrowheads="1"/>
          </p:cNvSpPr>
          <p:nvPr>
            <p:ph idx="1"/>
          </p:nvPr>
        </p:nvSpPr>
        <p:spPr bwMode="auto">
          <a:xfrm>
            <a:off x="838200" y="1690688"/>
            <a:ext cx="9842500" cy="397031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eaLnBrk="0" fontAlgn="base" hangingPunct="0">
              <a:lnSpc>
                <a:spcPct val="100000"/>
              </a:lnSpc>
              <a:spcBef>
                <a:spcPct val="0"/>
              </a:spcBef>
              <a:spcAft>
                <a:spcPct val="0"/>
              </a:spcAft>
            </a:pPr>
            <a:r>
              <a:rPr kumimoji="0" lang="en-US" sz="1800" b="0" i="0" u="none" strike="noStrike" cap="none" normalizeH="0" baseline="0" dirty="0" err="1" smtClean="0">
                <a:ln>
                  <a:noFill/>
                </a:ln>
                <a:solidFill>
                  <a:schemeClr val="tx1"/>
                </a:solidFill>
                <a:effectLst/>
                <a:latin typeface="Candara" panose="020E0502030303020204" pitchFamily="34" charset="0"/>
              </a:rPr>
              <a:t>Kalor</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merupakan</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suatu</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bentuk</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energi</a:t>
            </a:r>
            <a:r>
              <a:rPr kumimoji="0" lang="en-US" sz="1800" b="0" i="0" u="none" strike="noStrike" cap="none" normalizeH="0" baseline="0" dirty="0" smtClean="0">
                <a:ln>
                  <a:noFill/>
                </a:ln>
                <a:solidFill>
                  <a:schemeClr val="tx1"/>
                </a:solidFill>
                <a:effectLst/>
                <a:latin typeface="Candara" panose="020E0502030303020204" pitchFamily="34" charset="0"/>
              </a:rPr>
              <a:t> yang </a:t>
            </a:r>
            <a:r>
              <a:rPr kumimoji="0" lang="en-US" sz="1800" b="0" i="0" u="none" strike="noStrike" cap="none" normalizeH="0" baseline="0" dirty="0" err="1" smtClean="0">
                <a:ln>
                  <a:noFill/>
                </a:ln>
                <a:solidFill>
                  <a:schemeClr val="tx1"/>
                </a:solidFill>
                <a:effectLst/>
                <a:latin typeface="Candara" panose="020E0502030303020204" pitchFamily="34" charset="0"/>
              </a:rPr>
              <a:t>besarannya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dapat</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diukur</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menggunakan</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suatu</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pengukur</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suhu</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Terdapat</a:t>
            </a:r>
            <a:r>
              <a:rPr kumimoji="0" lang="en-US" sz="1800" b="0" i="0" u="none" strike="noStrike" cap="none" normalizeH="0" baseline="0" dirty="0" smtClean="0">
                <a:ln>
                  <a:noFill/>
                </a:ln>
                <a:solidFill>
                  <a:schemeClr val="tx1"/>
                </a:solidFill>
                <a:effectLst/>
                <a:latin typeface="Candara" panose="020E0502030303020204" pitchFamily="34" charset="0"/>
              </a:rPr>
              <a:t> 4 </a:t>
            </a:r>
            <a:r>
              <a:rPr kumimoji="0" lang="en-US" sz="1800" b="0" i="0" u="none" strike="noStrike" cap="none" normalizeH="0" baseline="0" dirty="0" err="1" smtClean="0">
                <a:ln>
                  <a:noFill/>
                </a:ln>
                <a:solidFill>
                  <a:schemeClr val="tx1"/>
                </a:solidFill>
                <a:effectLst/>
                <a:latin typeface="Candara" panose="020E0502030303020204" pitchFamily="34" charset="0"/>
              </a:rPr>
              <a:t>jenis</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satuan</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suhu</a:t>
            </a:r>
            <a:r>
              <a:rPr kumimoji="0" lang="en-US" sz="1800" b="0" i="0" u="none" strike="noStrike" cap="none" normalizeH="0" baseline="0" dirty="0" smtClean="0">
                <a:ln>
                  <a:noFill/>
                </a:ln>
                <a:solidFill>
                  <a:schemeClr val="tx1"/>
                </a:solidFill>
                <a:effectLst/>
                <a:latin typeface="Candara" panose="020E0502030303020204" pitchFamily="34" charset="0"/>
              </a:rPr>
              <a:t> yang </a:t>
            </a:r>
            <a:r>
              <a:rPr kumimoji="0" lang="en-US" sz="1800" b="0" i="0" u="none" strike="noStrike" cap="none" normalizeH="0" baseline="0" dirty="0" err="1" smtClean="0">
                <a:ln>
                  <a:noFill/>
                </a:ln>
                <a:solidFill>
                  <a:schemeClr val="tx1"/>
                </a:solidFill>
                <a:effectLst/>
                <a:latin typeface="Candara" panose="020E0502030303020204" pitchFamily="34" charset="0"/>
              </a:rPr>
              <a:t>dipakai</a:t>
            </a:r>
            <a:r>
              <a:rPr kumimoji="0" lang="en-US" sz="1800" b="0" i="0" u="none" strike="noStrike" cap="none" normalizeH="0" baseline="0" dirty="0" smtClean="0">
                <a:ln>
                  <a:noFill/>
                </a:ln>
                <a:solidFill>
                  <a:schemeClr val="tx1"/>
                </a:solidFill>
                <a:effectLst/>
                <a:latin typeface="Candara" panose="020E0502030303020204" pitchFamily="34" charset="0"/>
              </a:rPr>
              <a:t> di </a:t>
            </a:r>
            <a:r>
              <a:rPr kumimoji="0" lang="en-US" sz="1800" b="0" i="0" u="none" strike="noStrike" cap="none" normalizeH="0" baseline="0" dirty="0" err="1" smtClean="0">
                <a:ln>
                  <a:noFill/>
                </a:ln>
                <a:solidFill>
                  <a:schemeClr val="tx1"/>
                </a:solidFill>
                <a:effectLst/>
                <a:latin typeface="Candara" panose="020E0502030303020204" pitchFamily="34" charset="0"/>
              </a:rPr>
              <a:t>seluruh</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dunia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Celcius</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Reamur</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Farenheit</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dan</a:t>
            </a:r>
            <a:r>
              <a:rPr kumimoji="0" lang="en-US" sz="1800" b="0" i="0" u="none" strike="noStrike" cap="none" normalizeH="0" baseline="0" dirty="0" smtClean="0">
                <a:ln>
                  <a:noFill/>
                </a:ln>
                <a:solidFill>
                  <a:schemeClr val="tx1"/>
                </a:solidFill>
                <a:effectLst/>
                <a:latin typeface="Candara" panose="020E0502030303020204" pitchFamily="34" charset="0"/>
              </a:rPr>
              <a:t> Kelvin. </a:t>
            </a:r>
            <a:r>
              <a:rPr kumimoji="0" lang="en-US" sz="1800" b="0" i="0" u="none" strike="noStrike" cap="none" normalizeH="0" baseline="0" dirty="0" err="1" smtClean="0">
                <a:ln>
                  <a:noFill/>
                </a:ln>
                <a:solidFill>
                  <a:schemeClr val="tx1"/>
                </a:solidFill>
                <a:effectLst/>
                <a:latin typeface="Candara" panose="020E0502030303020204" pitchFamily="34" charset="0"/>
              </a:rPr>
              <a:t>Satuan</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Internasional</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untuk</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satuan</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suhu</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adalah</a:t>
            </a:r>
            <a:r>
              <a:rPr kumimoji="0" lang="en-US" sz="1800" b="0" i="0" u="none" strike="noStrike" cap="none" normalizeH="0" baseline="0" dirty="0" smtClean="0">
                <a:ln>
                  <a:noFill/>
                </a:ln>
                <a:solidFill>
                  <a:schemeClr val="tx1"/>
                </a:solidFill>
                <a:effectLst/>
                <a:latin typeface="Candara" panose="020E0502030303020204" pitchFamily="34" charset="0"/>
              </a:rPr>
              <a:t> Kelvin.</a:t>
            </a:r>
            <a:endParaRPr kumimoji="0" lang="en-US" sz="1800" b="0" i="0" u="none" strike="noStrike" cap="none" normalizeH="0" baseline="0" dirty="0" smtClean="0">
              <a:ln>
                <a:noFill/>
              </a:ln>
              <a:solidFill>
                <a:schemeClr val="tx1"/>
              </a:solidFill>
              <a:effectLst/>
            </a:endParaRPr>
          </a:p>
          <a:p>
            <a:pPr algn="just" eaLnBrk="0" fontAlgn="base" hangingPunct="0">
              <a:lnSpc>
                <a:spcPct val="100000"/>
              </a:lnSpc>
              <a:spcBef>
                <a:spcPct val="0"/>
              </a:spcBef>
              <a:spcAft>
                <a:spcPct val="0"/>
              </a:spcAft>
            </a:pPr>
            <a:r>
              <a:rPr kumimoji="0" lang="en-US" sz="1800" b="0" i="0" u="none" strike="noStrike" cap="none" normalizeH="0" baseline="0" dirty="0" err="1" smtClean="0">
                <a:ln>
                  <a:noFill/>
                </a:ln>
                <a:solidFill>
                  <a:schemeClr val="tx1"/>
                </a:solidFill>
                <a:effectLst/>
                <a:latin typeface="Candara" panose="020E0502030303020204" pitchFamily="34" charset="0"/>
              </a:rPr>
              <a:t>Suhu</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sendiri</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merupakan</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suatu</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pengukuran</a:t>
            </a:r>
            <a:r>
              <a:rPr kumimoji="0" lang="en-US" sz="1800" b="0" i="0" u="none" strike="noStrike" cap="none" normalizeH="0" baseline="0" dirty="0" smtClean="0">
                <a:ln>
                  <a:noFill/>
                </a:ln>
                <a:solidFill>
                  <a:schemeClr val="tx1"/>
                </a:solidFill>
                <a:effectLst/>
                <a:latin typeface="Candara" panose="020E0502030303020204" pitchFamily="34" charset="0"/>
              </a:rPr>
              <a:t> yang </a:t>
            </a:r>
            <a:r>
              <a:rPr kumimoji="0" lang="en-US" sz="1800" b="0" i="0" u="none" strike="noStrike" cap="none" normalizeH="0" baseline="0" dirty="0" err="1" smtClean="0">
                <a:ln>
                  <a:noFill/>
                </a:ln>
                <a:solidFill>
                  <a:schemeClr val="tx1"/>
                </a:solidFill>
                <a:effectLst/>
                <a:latin typeface="Candara" panose="020E0502030303020204" pitchFamily="34" charset="0"/>
              </a:rPr>
              <a:t>digunakan</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untuk</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menunjukan</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seberapa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banyak</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energi</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panas</a:t>
            </a:r>
            <a:r>
              <a:rPr kumimoji="0" lang="en-US" sz="1800" b="0" i="0" u="none" strike="noStrike" cap="none" normalizeH="0" baseline="0" dirty="0" smtClean="0">
                <a:ln>
                  <a:noFill/>
                </a:ln>
                <a:solidFill>
                  <a:schemeClr val="tx1"/>
                </a:solidFill>
                <a:effectLst/>
                <a:latin typeface="Candara" panose="020E0502030303020204" pitchFamily="34" charset="0"/>
              </a:rPr>
              <a:t> yang </a:t>
            </a:r>
            <a:r>
              <a:rPr kumimoji="0" lang="en-US" sz="1800" b="0" i="0" u="none" strike="noStrike" cap="none" normalizeH="0" baseline="0" dirty="0" err="1" smtClean="0">
                <a:ln>
                  <a:noFill/>
                </a:ln>
                <a:solidFill>
                  <a:schemeClr val="tx1"/>
                </a:solidFill>
                <a:effectLst/>
                <a:latin typeface="Candara" panose="020E0502030303020204" pitchFamily="34" charset="0"/>
              </a:rPr>
              <a:t>ada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pada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suatu</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tempat</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Ingat</a:t>
            </a:r>
            <a:r>
              <a:rPr kumimoji="0" lang="en-US" sz="1800" b="0" i="0" u="none" strike="noStrike" cap="none" normalizeH="0" baseline="0" dirty="0" smtClean="0">
                <a:ln>
                  <a:noFill/>
                </a:ln>
                <a:solidFill>
                  <a:schemeClr val="tx1"/>
                </a:solidFill>
                <a:effectLst/>
                <a:latin typeface="Candara" panose="020E0502030303020204" pitchFamily="34" charset="0"/>
              </a:rPr>
              <a:t> !! yang </a:t>
            </a:r>
            <a:r>
              <a:rPr kumimoji="0" lang="en-US" sz="1800" b="0" i="0" u="none" strike="noStrike" cap="none" normalizeH="0" baseline="0" dirty="0" err="1" smtClean="0">
                <a:ln>
                  <a:noFill/>
                </a:ln>
                <a:solidFill>
                  <a:schemeClr val="tx1"/>
                </a:solidFill>
                <a:effectLst/>
                <a:latin typeface="Candara" panose="020E0502030303020204" pitchFamily="34" charset="0"/>
              </a:rPr>
              <a:t>diukur</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adalah</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seberapa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panas</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tempat</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tersebut</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bukannya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seberapa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dingin</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Panas</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dapat</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diukur</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tetapi</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dingin</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tidak</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dapat</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diukur</a:t>
            </a:r>
            <a:r>
              <a:rPr kumimoji="0" lang="en-US" sz="1800" b="0" i="0" u="none" strike="noStrike" cap="none" normalizeH="0" baseline="0" dirty="0" smtClean="0">
                <a:ln>
                  <a:noFill/>
                </a:ln>
                <a:solidFill>
                  <a:schemeClr val="tx1"/>
                </a:solidFill>
                <a:effectLst/>
                <a:latin typeface="Candara" panose="020E0502030303020204" pitchFamily="34" charset="0"/>
              </a:rPr>
              <a:t> !!</a:t>
            </a:r>
            <a:endParaRPr kumimoji="0" lang="en-US" sz="1800" b="0" i="0" u="none" strike="noStrike" cap="none" normalizeH="0" baseline="0" dirty="0" smtClean="0">
              <a:ln>
                <a:noFill/>
              </a:ln>
              <a:solidFill>
                <a:schemeClr val="tx1"/>
              </a:solidFill>
              <a:effectLst/>
            </a:endParaRPr>
          </a:p>
          <a:p>
            <a:pPr algn="just" eaLnBrk="0" fontAlgn="base" hangingPunct="0">
              <a:lnSpc>
                <a:spcPct val="100000"/>
              </a:lnSpc>
              <a:spcBef>
                <a:spcPct val="0"/>
              </a:spcBef>
              <a:spcAft>
                <a:spcPct val="0"/>
              </a:spcAft>
            </a:pPr>
            <a:r>
              <a:rPr kumimoji="0" lang="en-US" sz="1800" b="0" i="0" u="none" strike="noStrike" cap="none" normalizeH="0" baseline="0" dirty="0" err="1" smtClean="0">
                <a:ln>
                  <a:noFill/>
                </a:ln>
                <a:solidFill>
                  <a:schemeClr val="tx1"/>
                </a:solidFill>
                <a:effectLst/>
                <a:latin typeface="Candara" panose="020E0502030303020204" pitchFamily="34" charset="0"/>
              </a:rPr>
              <a:t>Sebagaimana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halnya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Energi</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pada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umumnya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maka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energi</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kalor</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atau</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energi</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panas</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dapat</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berubah</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bentuk</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dari</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satu</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bentuk</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ke</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bentuk</a:t>
            </a:r>
            <a:r>
              <a:rPr kumimoji="0" lang="en-US" sz="1800" b="0" i="0" u="none" strike="noStrike" cap="none" normalizeH="0" baseline="0" dirty="0" smtClean="0">
                <a:ln>
                  <a:noFill/>
                </a:ln>
                <a:solidFill>
                  <a:schemeClr val="tx1"/>
                </a:solidFill>
                <a:effectLst/>
                <a:latin typeface="Candara" panose="020E0502030303020204" pitchFamily="34" charset="0"/>
              </a:rPr>
              <a:t> lain. </a:t>
            </a:r>
            <a:r>
              <a:rPr kumimoji="0" lang="en-US" sz="1800" b="0" i="0" u="none" strike="noStrike" cap="none" normalizeH="0" baseline="0" dirty="0" err="1" smtClean="0">
                <a:ln>
                  <a:noFill/>
                </a:ln>
                <a:solidFill>
                  <a:schemeClr val="tx1"/>
                </a:solidFill>
                <a:effectLst/>
                <a:latin typeface="Candara" panose="020E0502030303020204" pitchFamily="34" charset="0"/>
              </a:rPr>
              <a:t>Contohnya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terjadi</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pada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pembangkit</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listrik</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tenaga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panas</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bumi</a:t>
            </a:r>
            <a:r>
              <a:rPr kumimoji="0" lang="en-US" sz="1800" b="0" i="0" u="none" strike="noStrike" cap="none" normalizeH="0" baseline="0" dirty="0" smtClean="0">
                <a:ln>
                  <a:noFill/>
                </a:ln>
                <a:solidFill>
                  <a:schemeClr val="tx1"/>
                </a:solidFill>
                <a:effectLst/>
                <a:latin typeface="Candara" panose="020E0502030303020204" pitchFamily="34" charset="0"/>
              </a:rPr>
              <a:t>, yang </a:t>
            </a:r>
            <a:r>
              <a:rPr kumimoji="0" lang="en-US" sz="1800" b="0" i="0" u="none" strike="noStrike" cap="none" normalizeH="0" baseline="0" dirty="0" err="1" smtClean="0">
                <a:ln>
                  <a:noFill/>
                </a:ln>
                <a:solidFill>
                  <a:schemeClr val="tx1"/>
                </a:solidFill>
                <a:effectLst/>
                <a:latin typeface="Candara" panose="020E0502030303020204" pitchFamily="34" charset="0"/>
              </a:rPr>
              <a:t>mengubah</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energi</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panas</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menjadi</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energi</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listrik</a:t>
            </a:r>
            <a:r>
              <a:rPr kumimoji="0" lang="en-US" sz="1800" b="0" i="0" u="none" strike="noStrike" cap="none" normalizeH="0" baseline="0" dirty="0" smtClean="0">
                <a:ln>
                  <a:noFill/>
                </a:ln>
                <a:solidFill>
                  <a:schemeClr val="tx1"/>
                </a:solidFill>
                <a:effectLst/>
                <a:latin typeface="Candara" panose="020E0502030303020204" pitchFamily="34" charset="0"/>
              </a:rPr>
              <a:t>.</a:t>
            </a:r>
            <a:endParaRPr kumimoji="0" lang="en-US" sz="1800" b="0" i="0" u="none" strike="noStrike" cap="none" normalizeH="0" baseline="0" dirty="0" smtClean="0">
              <a:ln>
                <a:noFill/>
              </a:ln>
              <a:solidFill>
                <a:schemeClr val="tx1"/>
              </a:solidFill>
              <a:effectLst/>
            </a:endParaRPr>
          </a:p>
          <a:p>
            <a:pPr algn="just" eaLnBrk="0" fontAlgn="base" hangingPunct="0">
              <a:lnSpc>
                <a:spcPct val="100000"/>
              </a:lnSpc>
              <a:spcBef>
                <a:spcPct val="0"/>
              </a:spcBef>
              <a:spcAft>
                <a:spcPct val="0"/>
              </a:spcAft>
            </a:pPr>
            <a:r>
              <a:rPr kumimoji="0" lang="en-US" sz="1800" b="0" i="0" u="none" strike="noStrike" cap="none" normalizeH="0" baseline="0" dirty="0" err="1" smtClean="0">
                <a:ln>
                  <a:noFill/>
                </a:ln>
                <a:solidFill>
                  <a:schemeClr val="tx1"/>
                </a:solidFill>
                <a:effectLst/>
                <a:latin typeface="Candara" panose="020E0502030303020204" pitchFamily="34" charset="0"/>
              </a:rPr>
              <a:t>Dengan</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energi</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kalor</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kita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bahkan</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dapat</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mengubah</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wujud</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suatu</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zat</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Seperti</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contohnya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lilin</a:t>
            </a:r>
            <a:r>
              <a:rPr kumimoji="0" lang="en-US" sz="1800" b="0" i="0" u="none" strike="noStrike" cap="none" normalizeH="0" baseline="0" dirty="0" smtClean="0">
                <a:ln>
                  <a:noFill/>
                </a:ln>
                <a:solidFill>
                  <a:schemeClr val="tx1"/>
                </a:solidFill>
                <a:effectLst/>
                <a:latin typeface="Candara" panose="020E0502030303020204" pitchFamily="34" charset="0"/>
              </a:rPr>
              <a:t> yang </a:t>
            </a:r>
            <a:r>
              <a:rPr kumimoji="0" lang="en-US" sz="1800" b="0" i="0" u="none" strike="noStrike" cap="none" normalizeH="0" baseline="0" dirty="0" err="1" smtClean="0">
                <a:ln>
                  <a:noFill/>
                </a:ln>
                <a:solidFill>
                  <a:schemeClr val="tx1"/>
                </a:solidFill>
                <a:effectLst/>
                <a:latin typeface="Candara" panose="020E0502030303020204" pitchFamily="34" charset="0"/>
              </a:rPr>
              <a:t>dipanasi</a:t>
            </a:r>
            <a:r>
              <a:rPr kumimoji="0" lang="en-US" sz="1800" b="0" i="0" u="none" strike="noStrike" cap="none" normalizeH="0" baseline="0" dirty="0" smtClean="0">
                <a:ln>
                  <a:noFill/>
                </a:ln>
                <a:solidFill>
                  <a:schemeClr val="tx1"/>
                </a:solidFill>
                <a:effectLst/>
                <a:latin typeface="Candara" panose="020E0502030303020204" pitchFamily="34" charset="0"/>
              </a:rPr>
              <a:t> lama </a:t>
            </a:r>
            <a:r>
              <a:rPr kumimoji="0" lang="en-US" sz="1800" b="0" i="0" u="none" strike="noStrike" cap="none" normalizeH="0" baseline="0" dirty="0" err="1" smtClean="0">
                <a:ln>
                  <a:noFill/>
                </a:ln>
                <a:solidFill>
                  <a:schemeClr val="tx1"/>
                </a:solidFill>
                <a:effectLst/>
                <a:latin typeface="Candara" panose="020E0502030303020204" pitchFamily="34" charset="0"/>
              </a:rPr>
              <a:t>kelamaan</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akan</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meleleh</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hal</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ini</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berarti</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panas</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mengubah</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wujud</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lilin</a:t>
            </a:r>
            <a:r>
              <a:rPr kumimoji="0" lang="en-US" sz="1800" b="0" i="0" u="none" strike="noStrike" cap="none" normalizeH="0" baseline="0" dirty="0" smtClean="0">
                <a:ln>
                  <a:noFill/>
                </a:ln>
                <a:solidFill>
                  <a:schemeClr val="tx1"/>
                </a:solidFill>
                <a:effectLst/>
                <a:latin typeface="Candara" panose="020E0502030303020204" pitchFamily="34" charset="0"/>
              </a:rPr>
              <a:t> yang </a:t>
            </a:r>
            <a:r>
              <a:rPr kumimoji="0" lang="en-US" sz="1800" b="0" i="0" u="none" strike="noStrike" cap="none" normalizeH="0" baseline="0" dirty="0" err="1" smtClean="0">
                <a:ln>
                  <a:noFill/>
                </a:ln>
                <a:solidFill>
                  <a:schemeClr val="tx1"/>
                </a:solidFill>
                <a:effectLst/>
                <a:latin typeface="Candara" panose="020E0502030303020204" pitchFamily="34" charset="0"/>
              </a:rPr>
              <a:t>tadinya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padat</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menjadi</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cair</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Contoh</a:t>
            </a:r>
            <a:r>
              <a:rPr kumimoji="0" lang="en-US" sz="1800" b="0" i="0" u="none" strike="noStrike" cap="none" normalizeH="0" baseline="0" dirty="0" smtClean="0">
                <a:ln>
                  <a:noFill/>
                </a:ln>
                <a:solidFill>
                  <a:schemeClr val="tx1"/>
                </a:solidFill>
                <a:effectLst/>
                <a:latin typeface="Candara" panose="020E0502030303020204" pitchFamily="34" charset="0"/>
              </a:rPr>
              <a:t> lain </a:t>
            </a:r>
            <a:r>
              <a:rPr kumimoji="0" lang="en-US" sz="1800" b="0" i="0" u="none" strike="noStrike" cap="none" normalizeH="0" baseline="0" dirty="0" err="1" smtClean="0">
                <a:ln>
                  <a:noFill/>
                </a:ln>
                <a:solidFill>
                  <a:schemeClr val="tx1"/>
                </a:solidFill>
                <a:effectLst/>
                <a:latin typeface="Candara" panose="020E0502030303020204" pitchFamily="34" charset="0"/>
              </a:rPr>
              <a:t>terjadi</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ketika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kita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merebus</a:t>
            </a:r>
            <a:r>
              <a:rPr kumimoji="0" lang="en-US" sz="1800" b="0" i="0" u="none" strike="noStrike" cap="none" normalizeH="0" baseline="0" dirty="0" smtClean="0">
                <a:ln>
                  <a:noFill/>
                </a:ln>
                <a:solidFill>
                  <a:schemeClr val="tx1"/>
                </a:solidFill>
                <a:effectLst/>
                <a:latin typeface="Candara" panose="020E0502030303020204" pitchFamily="34" charset="0"/>
              </a:rPr>
              <a:t> air,</a:t>
            </a:r>
            <a:endParaRPr kumimoji="0" lang="id-ID" sz="1800" b="0" i="0" u="none" strike="noStrike" cap="none" normalizeH="0" baseline="0" dirty="0" smtClean="0">
              <a:ln>
                <a:noFill/>
              </a:ln>
              <a:solidFill>
                <a:schemeClr val="tx1"/>
              </a:solidFill>
              <a:effectLst/>
              <a:latin typeface="Candara" panose="020E0502030303020204" pitchFamily="34" charset="0"/>
            </a:endParaRPr>
          </a:p>
          <a:p>
            <a:pPr algn="just" eaLnBrk="0" fontAlgn="base" hangingPunct="0">
              <a:lnSpc>
                <a:spcPct val="100000"/>
              </a:lnSpc>
              <a:spcBef>
                <a:spcPct val="0"/>
              </a:spcBef>
              <a:spcAft>
                <a:spcPct val="0"/>
              </a:spcAft>
            </a:pP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jika</a:t>
            </a:r>
            <a:r>
              <a:rPr kumimoji="0" lang="en-US" sz="1800" b="0" i="0" u="none" strike="noStrike" cap="none" normalizeH="0" baseline="0" dirty="0" smtClean="0">
                <a:ln>
                  <a:noFill/>
                </a:ln>
                <a:solidFill>
                  <a:schemeClr val="tx1"/>
                </a:solidFill>
                <a:effectLst/>
                <a:latin typeface="Candara" panose="020E0502030303020204" pitchFamily="34" charset="0"/>
              </a:rPr>
              <a:t> air </a:t>
            </a:r>
            <a:r>
              <a:rPr kumimoji="0" lang="en-US" sz="1800" b="0" i="0" u="none" strike="noStrike" cap="none" normalizeH="0" baseline="0" dirty="0" err="1" smtClean="0">
                <a:ln>
                  <a:noFill/>
                </a:ln>
                <a:solidFill>
                  <a:schemeClr val="tx1"/>
                </a:solidFill>
                <a:effectLst/>
                <a:latin typeface="Candara" panose="020E0502030303020204" pitchFamily="34" charset="0"/>
              </a:rPr>
              <a:t>kita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panaskan</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secara</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terus</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menerus</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maka</a:t>
            </a:r>
            <a:r>
              <a:rPr kumimoji="0" lang="en-US" sz="1800" b="0" i="0" u="none" strike="noStrike" cap="none" normalizeH="0" baseline="0" dirty="0" smtClean="0">
                <a:ln>
                  <a:noFill/>
                </a:ln>
                <a:solidFill>
                  <a:schemeClr val="tx1"/>
                </a:solidFill>
                <a:effectLst/>
                <a:latin typeface="Candara" panose="020E0502030303020204" pitchFamily="34" charset="0"/>
              </a:rPr>
              <a:t> lama </a:t>
            </a:r>
            <a:r>
              <a:rPr kumimoji="0" lang="en-US" sz="1800" b="0" i="0" u="none" strike="noStrike" cap="none" normalizeH="0" baseline="0" dirty="0" err="1" smtClean="0">
                <a:ln>
                  <a:noFill/>
                </a:ln>
                <a:solidFill>
                  <a:schemeClr val="tx1"/>
                </a:solidFill>
                <a:effectLst/>
                <a:latin typeface="Candara" panose="020E0502030303020204" pitchFamily="34" charset="0"/>
              </a:rPr>
              <a:t>kelamaan</a:t>
            </a:r>
            <a:r>
              <a:rPr kumimoji="0" lang="en-US" sz="1800" b="0" i="0" u="none" strike="noStrike" cap="none" normalizeH="0" baseline="0" dirty="0" smtClean="0">
                <a:ln>
                  <a:noFill/>
                </a:ln>
                <a:solidFill>
                  <a:schemeClr val="tx1"/>
                </a:solidFill>
                <a:effectLst/>
                <a:latin typeface="Candara" panose="020E0502030303020204" pitchFamily="34" charset="0"/>
              </a:rPr>
              <a:t> air </a:t>
            </a:r>
            <a:r>
              <a:rPr kumimoji="0" lang="en-US" sz="1800" b="0" i="0" u="none" strike="noStrike" cap="none" normalizeH="0" baseline="0" dirty="0" err="1" smtClean="0">
                <a:ln>
                  <a:noFill/>
                </a:ln>
                <a:solidFill>
                  <a:schemeClr val="tx1"/>
                </a:solidFill>
                <a:effectLst/>
                <a:latin typeface="Candara" panose="020E0502030303020204" pitchFamily="34" charset="0"/>
              </a:rPr>
              <a:t>akan</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menguap</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menjadi</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uap</a:t>
            </a:r>
            <a:r>
              <a:rPr kumimoji="0" lang="en-US" sz="1800" b="0" i="0" u="none" strike="noStrike" cap="none" normalizeH="0" baseline="0" dirty="0" smtClean="0">
                <a:ln>
                  <a:noFill/>
                </a:ln>
                <a:solidFill>
                  <a:schemeClr val="tx1"/>
                </a:solidFill>
                <a:effectLst/>
                <a:latin typeface="Candara" panose="020E0502030303020204" pitchFamily="34" charset="0"/>
              </a:rPr>
              <a:t> air, </a:t>
            </a:r>
            <a:r>
              <a:rPr kumimoji="0" lang="en-US" sz="1800" b="0" i="0" u="none" strike="noStrike" cap="none" normalizeH="0" baseline="0" dirty="0" err="1" smtClean="0">
                <a:ln>
                  <a:noFill/>
                </a:ln>
                <a:solidFill>
                  <a:schemeClr val="tx1"/>
                </a:solidFill>
                <a:effectLst/>
                <a:latin typeface="Candara" panose="020E0502030303020204" pitchFamily="34" charset="0"/>
              </a:rPr>
              <a:t>hal</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ini</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mengubah</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bentuk</a:t>
            </a:r>
            <a:r>
              <a:rPr kumimoji="0" lang="en-US" sz="1800" b="0" i="0" u="none" strike="noStrike" cap="none" normalizeH="0" baseline="0" dirty="0" smtClean="0">
                <a:ln>
                  <a:noFill/>
                </a:ln>
                <a:solidFill>
                  <a:schemeClr val="tx1"/>
                </a:solidFill>
                <a:effectLst/>
                <a:latin typeface="Candara" panose="020E0502030303020204" pitchFamily="34" charset="0"/>
              </a:rPr>
              <a:t> air yang </a:t>
            </a:r>
            <a:r>
              <a:rPr kumimoji="0" lang="en-US" sz="1800" b="0" i="0" u="none" strike="noStrike" cap="none" normalizeH="0" baseline="0" dirty="0" err="1" smtClean="0">
                <a:ln>
                  <a:noFill/>
                </a:ln>
                <a:solidFill>
                  <a:schemeClr val="tx1"/>
                </a:solidFill>
                <a:effectLst/>
                <a:latin typeface="Candara" panose="020E0502030303020204" pitchFamily="34" charset="0"/>
              </a:rPr>
              <a:t>berbentuk</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cairan</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menjadi</a:t>
            </a:r>
            <a:r>
              <a:rPr kumimoji="0" lang="en-US" sz="1800" b="0" i="0" u="none" strike="noStrike" cap="none" normalizeH="0" baseline="0" dirty="0" smtClean="0">
                <a:ln>
                  <a:noFill/>
                </a:ln>
                <a:solidFill>
                  <a:schemeClr val="tx1"/>
                </a:solidFill>
                <a:effectLst/>
                <a:latin typeface="Candara" panose="020E0502030303020204" pitchFamily="34" charset="0"/>
              </a:rPr>
              <a:t> </a:t>
            </a:r>
            <a:r>
              <a:rPr kumimoji="0" lang="en-US" sz="1800" b="0" i="0" u="none" strike="noStrike" cap="none" normalizeH="0" baseline="0" dirty="0" err="1" smtClean="0">
                <a:ln>
                  <a:noFill/>
                </a:ln>
                <a:solidFill>
                  <a:schemeClr val="tx1"/>
                </a:solidFill>
                <a:effectLst/>
                <a:latin typeface="Candara" panose="020E0502030303020204" pitchFamily="34" charset="0"/>
              </a:rPr>
              <a:t>uap</a:t>
            </a:r>
            <a:r>
              <a:rPr kumimoji="0" lang="en-US" sz="1800" b="0" i="0" u="none" strike="noStrike" cap="none" normalizeH="0" baseline="0" dirty="0" smtClean="0">
                <a:ln>
                  <a:noFill/>
                </a:ln>
                <a:solidFill>
                  <a:schemeClr val="tx1"/>
                </a:solidFill>
                <a:effectLst/>
                <a:latin typeface="Candara" panose="020E0502030303020204" pitchFamily="34" charset="0"/>
              </a:rPr>
              <a:t> air yang </a:t>
            </a:r>
            <a:r>
              <a:rPr kumimoji="0" lang="en-US" sz="1800" b="0" i="0" u="none" strike="noStrike" cap="none" normalizeH="0" baseline="0" dirty="0" err="1" smtClean="0">
                <a:ln>
                  <a:noFill/>
                </a:ln>
                <a:solidFill>
                  <a:schemeClr val="tx1"/>
                </a:solidFill>
                <a:effectLst/>
                <a:latin typeface="Candara" panose="020E0502030303020204" pitchFamily="34" charset="0"/>
              </a:rPr>
              <a:t>berbentuk</a:t>
            </a:r>
            <a:r>
              <a:rPr kumimoji="0" lang="en-US" sz="1800" b="0" i="0" u="none" strike="noStrike" cap="none" normalizeH="0" baseline="0" dirty="0" smtClean="0">
                <a:ln>
                  <a:noFill/>
                </a:ln>
                <a:solidFill>
                  <a:schemeClr val="tx1"/>
                </a:solidFill>
                <a:effectLst/>
                <a:latin typeface="Candara" panose="020E0502030303020204" pitchFamily="34" charset="0"/>
              </a:rPr>
              <a:t> gas.</a:t>
            </a:r>
            <a:endParaRPr kumimoji="0" lang="en-US"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494733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2790825"/>
            <a:ext cx="10515600" cy="1325563"/>
          </a:xfrm>
        </p:spPr>
        <p:txBody>
          <a:bodyPr/>
          <a:lstStyle/>
          <a:p>
            <a:pPr algn="ctr"/>
            <a:r>
              <a:rPr lang="id-ID" dirty="0" smtClean="0"/>
              <a:t>Terimakasih</a:t>
            </a:r>
            <a:endParaRPr lang="id-ID" dirty="0"/>
          </a:p>
        </p:txBody>
      </p:sp>
    </p:spTree>
    <p:extLst>
      <p:ext uri="{BB962C8B-B14F-4D97-AF65-F5344CB8AC3E}">
        <p14:creationId xmlns:p14="http://schemas.microsoft.com/office/powerpoint/2010/main" val="418656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Apa itu Suhu ?</a:t>
            </a:r>
            <a:endParaRPr lang="id-ID" b="1" dirty="0"/>
          </a:p>
        </p:txBody>
      </p:sp>
      <p:sp>
        <p:nvSpPr>
          <p:cNvPr id="3" name="Content Placeholder 2"/>
          <p:cNvSpPr>
            <a:spLocks noGrp="1"/>
          </p:cNvSpPr>
          <p:nvPr>
            <p:ph idx="1"/>
          </p:nvPr>
        </p:nvSpPr>
        <p:spPr/>
        <p:txBody>
          <a:bodyPr/>
          <a:lstStyle/>
          <a:p>
            <a:pPr marL="0" indent="0">
              <a:buNone/>
            </a:pPr>
            <a:r>
              <a:rPr lang="id-ID" dirty="0"/>
              <a:t>Suhu adalah besaran yang menunjukkan derajat </a:t>
            </a:r>
            <a:r>
              <a:rPr lang="id-ID" dirty="0" smtClean="0"/>
              <a:t>panas atau dinginnya </a:t>
            </a:r>
            <a:r>
              <a:rPr lang="id-ID" dirty="0"/>
              <a:t>suatu benda. Alat ukur suhu disebut termomoter</a:t>
            </a:r>
            <a:r>
              <a:rPr lang="id-ID" dirty="0" smtClean="0"/>
              <a:t>, kalor </a:t>
            </a:r>
            <a:r>
              <a:rPr lang="id-ID" dirty="0"/>
              <a:t>didefinisikan sebagai energi panas yg dimiliki suatu zat.</a:t>
            </a:r>
          </a:p>
        </p:txBody>
      </p:sp>
    </p:spTree>
    <p:extLst>
      <p:ext uri="{BB962C8B-B14F-4D97-AF65-F5344CB8AC3E}">
        <p14:creationId xmlns:p14="http://schemas.microsoft.com/office/powerpoint/2010/main" val="40080287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Macam-macam Termometer</a:t>
            </a:r>
            <a:endParaRPr lang="id-ID" b="1" dirty="0"/>
          </a:p>
        </p:txBody>
      </p:sp>
      <p:sp>
        <p:nvSpPr>
          <p:cNvPr id="3" name="Content Placeholder 2"/>
          <p:cNvSpPr>
            <a:spLocks noGrp="1"/>
          </p:cNvSpPr>
          <p:nvPr>
            <p:ph idx="1"/>
          </p:nvPr>
        </p:nvSpPr>
        <p:spPr/>
        <p:txBody>
          <a:bodyPr>
            <a:normAutofit fontScale="92500" lnSpcReduction="10000"/>
          </a:bodyPr>
          <a:lstStyle/>
          <a:p>
            <a:pPr marL="0" indent="0">
              <a:buNone/>
            </a:pPr>
            <a:r>
              <a:rPr lang="id-ID" dirty="0"/>
              <a:t>a. Termometer alkohol.</a:t>
            </a:r>
            <a:br>
              <a:rPr lang="id-ID" dirty="0"/>
            </a:br>
            <a:r>
              <a:rPr lang="id-ID" dirty="0"/>
              <a:t>Karena air raksa membeku pada – 400 C dan mendidih pada 3600, maka termometer air raksa hanya dapat dipakai untuk mengukur suhu-suhu diantara interval tersebut. Untuk suhu-suhu yang lebih rendah dapat dipakai alkohol (Titik beku – 1300 C) dan pentana (Titik beku – 2000 C) sebagai zat cairnya.</a:t>
            </a:r>
            <a:br>
              <a:rPr lang="id-ID" dirty="0"/>
            </a:br>
            <a:r>
              <a:rPr lang="id-ID" dirty="0"/>
              <a:t>b. Termoelemen.</a:t>
            </a:r>
            <a:br>
              <a:rPr lang="id-ID" dirty="0"/>
            </a:br>
            <a:r>
              <a:rPr lang="id-ID" dirty="0"/>
              <a:t>Alat ini bekerja atas dasar timbulnya gaya gerak listrik (g.g.l) dari dua buah sambungan logam bila sambungan tersebut berubah suhunya.</a:t>
            </a:r>
            <a:br>
              <a:rPr lang="id-ID" dirty="0"/>
            </a:br>
            <a:r>
              <a:rPr lang="id-ID" dirty="0"/>
              <a:t>c. Pirometer Optik.</a:t>
            </a:r>
            <a:br>
              <a:rPr lang="id-ID" dirty="0"/>
            </a:br>
            <a:r>
              <a:rPr lang="id-ID" dirty="0"/>
              <a:t>Alat ini dapat dipakai untuk mengukur temperatur yang sangat tinggi</a:t>
            </a:r>
            <a:r>
              <a:rPr lang="id-ID" dirty="0" smtClean="0"/>
              <a:t>.</a:t>
            </a:r>
            <a:endParaRPr lang="id-ID" dirty="0"/>
          </a:p>
        </p:txBody>
      </p:sp>
    </p:spTree>
    <p:extLst>
      <p:ext uri="{BB962C8B-B14F-4D97-AF65-F5344CB8AC3E}">
        <p14:creationId xmlns:p14="http://schemas.microsoft.com/office/powerpoint/2010/main" val="1254639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pPr marL="0" indent="0">
              <a:buNone/>
            </a:pPr>
            <a:r>
              <a:rPr lang="id-ID" dirty="0" smtClean="0"/>
              <a:t>d. Termometer maksimum-minimum Six Bellani.</a:t>
            </a:r>
            <a:br>
              <a:rPr lang="id-ID" dirty="0" smtClean="0"/>
            </a:br>
            <a:r>
              <a:rPr lang="id-ID" dirty="0" smtClean="0"/>
              <a:t>Adalah termometer yang dipakai untuk menentukan suhu yang tertinggi atau terendah dalam suatu waktu tertentu.</a:t>
            </a:r>
            <a:br>
              <a:rPr lang="id-ID" dirty="0" smtClean="0"/>
            </a:br>
            <a:r>
              <a:rPr lang="id-ID" dirty="0" smtClean="0"/>
              <a:t>e. Termostat.</a:t>
            </a:r>
            <a:br>
              <a:rPr lang="id-ID" dirty="0" smtClean="0"/>
            </a:br>
            <a:r>
              <a:rPr lang="id-ID" dirty="0" smtClean="0"/>
              <a:t>Alat ini dipakai untuk mendapatkan suhu yang tetap dalam suatu ruangan.</a:t>
            </a:r>
            <a:br>
              <a:rPr lang="id-ID" dirty="0" smtClean="0"/>
            </a:br>
            <a:r>
              <a:rPr lang="id-ID" dirty="0" smtClean="0"/>
              <a:t>f. Termometer diferensial.</a:t>
            </a:r>
            <a:br>
              <a:rPr lang="id-ID" dirty="0" smtClean="0"/>
            </a:br>
            <a:r>
              <a:rPr lang="id-ID" dirty="0" smtClean="0"/>
              <a:t>Dipakai untuk menentukan selisih suhu antara dua tempat yang berdekatan.</a:t>
            </a:r>
          </a:p>
        </p:txBody>
      </p:sp>
    </p:spTree>
    <p:extLst>
      <p:ext uri="{BB962C8B-B14F-4D97-AF65-F5344CB8AC3E}">
        <p14:creationId xmlns:p14="http://schemas.microsoft.com/office/powerpoint/2010/main" val="1214225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Konversi Suhu</a:t>
            </a:r>
            <a:endParaRPr lang="id-ID" b="1" dirty="0"/>
          </a:p>
        </p:txBody>
      </p:sp>
      <p:sp>
        <p:nvSpPr>
          <p:cNvPr id="3" name="Content Placeholder 2"/>
          <p:cNvSpPr>
            <a:spLocks noGrp="1"/>
          </p:cNvSpPr>
          <p:nvPr>
            <p:ph idx="1"/>
          </p:nvPr>
        </p:nvSpPr>
        <p:spPr/>
        <p:txBody>
          <a:bodyPr>
            <a:normAutofit fontScale="92500" lnSpcReduction="20000"/>
          </a:bodyPr>
          <a:lstStyle/>
          <a:p>
            <a:pPr marL="0" indent="0">
              <a:buNone/>
            </a:pPr>
            <a:r>
              <a:rPr lang="id-ID" dirty="0"/>
              <a:t>Konversi suhu</a:t>
            </a:r>
            <a:br>
              <a:rPr lang="id-ID" dirty="0"/>
            </a:br>
            <a:r>
              <a:rPr lang="id-ID" dirty="0"/>
              <a:t>Skala celsius (titik lebur 0 ⁰C, titik didih 100⁰C)</a:t>
            </a:r>
            <a:br>
              <a:rPr lang="id-ID" dirty="0"/>
            </a:br>
            <a:r>
              <a:rPr lang="id-ID" dirty="0"/>
              <a:t>Skala fahrenheit (titik lebur 32⁰F, titik didih 212⁰F)</a:t>
            </a:r>
            <a:br>
              <a:rPr lang="id-ID" dirty="0"/>
            </a:br>
            <a:r>
              <a:rPr lang="id-ID" dirty="0"/>
              <a:t>Skala reamur (titik lebur 0⁰R, titik didih 80⁰R)</a:t>
            </a:r>
            <a:br>
              <a:rPr lang="id-ID" dirty="0"/>
            </a:br>
            <a:r>
              <a:rPr lang="id-ID" dirty="0"/>
              <a:t>Skala kelvin (titik lebur 273 K, titik didih 373 K)</a:t>
            </a:r>
            <a:br>
              <a:rPr lang="id-ID" dirty="0"/>
            </a:br>
            <a:endParaRPr lang="id-ID" dirty="0" smtClean="0"/>
          </a:p>
          <a:p>
            <a:pPr marL="0" indent="0">
              <a:buNone/>
            </a:pPr>
            <a:r>
              <a:rPr lang="id-ID" dirty="0" smtClean="0"/>
              <a:t>Perbandingan </a:t>
            </a:r>
            <a:r>
              <a:rPr lang="id-ID" dirty="0"/>
              <a:t>skala termometer</a:t>
            </a:r>
            <a:br>
              <a:rPr lang="id-ID" dirty="0"/>
            </a:br>
            <a:r>
              <a:rPr lang="id-ID" dirty="0"/>
              <a:t>C : F : R : K = 100 : 180 : 80 : 100 = 5 : 9 : 4 : 5</a:t>
            </a:r>
            <a:br>
              <a:rPr lang="id-ID" dirty="0"/>
            </a:br>
            <a:r>
              <a:rPr lang="id-ID" dirty="0"/>
              <a:t/>
            </a:r>
            <a:br>
              <a:rPr lang="id-ID" dirty="0"/>
            </a:br>
            <a:r>
              <a:rPr lang="id-ID" dirty="0"/>
              <a:t>Perbandingan skala Celcius dan Fahrenheit:</a:t>
            </a:r>
            <a:br>
              <a:rPr lang="id-ID" dirty="0"/>
            </a:br>
            <a:r>
              <a:rPr lang="id-ID" dirty="0"/>
              <a:t>T⁰C={9/5 T+32}⁰F atau T°F={5/9(T-32)}⁰C</a:t>
            </a:r>
          </a:p>
        </p:txBody>
      </p:sp>
    </p:spTree>
    <p:extLst>
      <p:ext uri="{BB962C8B-B14F-4D97-AF65-F5344CB8AC3E}">
        <p14:creationId xmlns:p14="http://schemas.microsoft.com/office/powerpoint/2010/main" val="22536840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Apa itu kalor ?</a:t>
            </a:r>
            <a:endParaRPr lang="id-ID" dirty="0"/>
          </a:p>
        </p:txBody>
      </p:sp>
      <p:sp>
        <p:nvSpPr>
          <p:cNvPr id="3" name="Content Placeholder 2"/>
          <p:cNvSpPr>
            <a:spLocks noGrp="1"/>
          </p:cNvSpPr>
          <p:nvPr>
            <p:ph idx="1"/>
          </p:nvPr>
        </p:nvSpPr>
        <p:spPr/>
        <p:txBody>
          <a:bodyPr/>
          <a:lstStyle/>
          <a:p>
            <a:pPr marL="0" indent="0">
              <a:buNone/>
            </a:pPr>
            <a:r>
              <a:rPr lang="id-ID" dirty="0" smtClean="0"/>
              <a:t>Kalor </a:t>
            </a:r>
            <a:r>
              <a:rPr lang="id-ID" dirty="0"/>
              <a:t>didefinisikan sebagai energi panas yang dimiliki oleh suatu zat. Secara umum untuk mendeteksi adanya kalor yang dimiliki oleh suatu benda yaitu dengan mengukur suhu benda tersebut. Jika suhunya tinggi maka kalor yang dikandung oleh benda sangat besar, begitu juga sebaliknya jika suhunya rendah maka kalor yang dikandung sedikit.</a:t>
            </a:r>
          </a:p>
        </p:txBody>
      </p:sp>
    </p:spTree>
    <p:extLst>
      <p:ext uri="{BB962C8B-B14F-4D97-AF65-F5344CB8AC3E}">
        <p14:creationId xmlns:p14="http://schemas.microsoft.com/office/powerpoint/2010/main" val="28482805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57200"/>
            <a:ext cx="10515600" cy="5719763"/>
          </a:xfrm>
        </p:spPr>
        <p:txBody>
          <a:bodyPr>
            <a:normAutofit fontScale="92500" lnSpcReduction="10000"/>
          </a:bodyPr>
          <a:lstStyle/>
          <a:p>
            <a:pPr marL="0" indent="0">
              <a:buNone/>
            </a:pPr>
            <a:r>
              <a:rPr lang="id-ID" dirty="0"/>
              <a:t>Dari hasil percobaan yang sering dilakukan besar kecilnya kalor yang dibutuhkan suatu benda(zat) bergantung pada 3 faktor</a:t>
            </a:r>
          </a:p>
          <a:p>
            <a:pPr lvl="0"/>
            <a:r>
              <a:rPr lang="id-ID" dirty="0"/>
              <a:t>massa zat</a:t>
            </a:r>
          </a:p>
          <a:p>
            <a:pPr lvl="0"/>
            <a:r>
              <a:rPr lang="id-ID" dirty="0"/>
              <a:t>jenis zat (kalor jenis)</a:t>
            </a:r>
          </a:p>
          <a:p>
            <a:pPr lvl="0"/>
            <a:r>
              <a:rPr lang="id-ID" dirty="0"/>
              <a:t>perubahan suhu</a:t>
            </a:r>
          </a:p>
          <a:p>
            <a:pPr marL="0" indent="0">
              <a:buNone/>
            </a:pPr>
            <a:endParaRPr lang="id-ID" dirty="0" smtClean="0"/>
          </a:p>
          <a:p>
            <a:pPr marL="0" indent="0">
              <a:buNone/>
            </a:pPr>
            <a:r>
              <a:rPr lang="id-ID" dirty="0" smtClean="0"/>
              <a:t>Sehingga </a:t>
            </a:r>
            <a:r>
              <a:rPr lang="id-ID" dirty="0"/>
              <a:t>secara matematis dapat dirumuskan :</a:t>
            </a:r>
          </a:p>
          <a:p>
            <a:pPr marL="0" indent="0">
              <a:buNone/>
            </a:pPr>
            <a:r>
              <a:rPr lang="id-ID" dirty="0"/>
              <a:t>Q = m.c.(t2 – t1)</a:t>
            </a:r>
          </a:p>
          <a:p>
            <a:pPr marL="0" indent="0">
              <a:buNone/>
            </a:pPr>
            <a:r>
              <a:rPr lang="id-ID" dirty="0"/>
              <a:t>Dimana :</a:t>
            </a:r>
          </a:p>
          <a:p>
            <a:pPr marL="0" indent="0">
              <a:buNone/>
            </a:pPr>
            <a:r>
              <a:rPr lang="id-ID" dirty="0"/>
              <a:t>Q adalah kalor yang dibutuhkan (J)</a:t>
            </a:r>
          </a:p>
          <a:p>
            <a:pPr marL="0" indent="0">
              <a:buNone/>
            </a:pPr>
            <a:r>
              <a:rPr lang="id-ID" dirty="0"/>
              <a:t>m adalah massa benda (kg)</a:t>
            </a:r>
          </a:p>
          <a:p>
            <a:pPr marL="0" indent="0">
              <a:buNone/>
            </a:pPr>
            <a:r>
              <a:rPr lang="id-ID" dirty="0"/>
              <a:t>c adalah kalor jenis (J/kgC)</a:t>
            </a:r>
          </a:p>
          <a:p>
            <a:pPr marL="0" indent="0">
              <a:buNone/>
            </a:pPr>
            <a:r>
              <a:rPr lang="id-ID" dirty="0"/>
              <a:t>(t2-t1) adalah perubahan suhu (C)</a:t>
            </a:r>
          </a:p>
          <a:p>
            <a:endParaRPr lang="id-ID" dirty="0"/>
          </a:p>
        </p:txBody>
      </p:sp>
    </p:spTree>
    <p:extLst>
      <p:ext uri="{BB962C8B-B14F-4D97-AF65-F5344CB8AC3E}">
        <p14:creationId xmlns:p14="http://schemas.microsoft.com/office/powerpoint/2010/main" val="2935721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Jenis Kalor</a:t>
            </a:r>
            <a:endParaRPr lang="id-ID" dirty="0"/>
          </a:p>
        </p:txBody>
      </p:sp>
      <p:sp>
        <p:nvSpPr>
          <p:cNvPr id="3" name="Content Placeholder 2"/>
          <p:cNvSpPr>
            <a:spLocks noGrp="1"/>
          </p:cNvSpPr>
          <p:nvPr>
            <p:ph idx="1"/>
          </p:nvPr>
        </p:nvSpPr>
        <p:spPr/>
        <p:txBody>
          <a:bodyPr>
            <a:normAutofit fontScale="77500" lnSpcReduction="20000"/>
          </a:bodyPr>
          <a:lstStyle/>
          <a:p>
            <a:pPr marL="0" indent="0">
              <a:buNone/>
            </a:pPr>
            <a:r>
              <a:rPr lang="id-ID" dirty="0"/>
              <a:t>Kalor dapat dibagi menjadi 2 jenis</a:t>
            </a:r>
          </a:p>
          <a:p>
            <a:pPr marL="0" lvl="0" indent="0">
              <a:buNone/>
            </a:pPr>
            <a:r>
              <a:rPr lang="id-ID" dirty="0"/>
              <a:t>Kalor yang digunakan untuk </a:t>
            </a:r>
            <a:r>
              <a:rPr lang="id-ID" b="1" dirty="0"/>
              <a:t>menaikkan </a:t>
            </a:r>
            <a:r>
              <a:rPr lang="id-ID" b="1" dirty="0" smtClean="0"/>
              <a:t>suhu </a:t>
            </a:r>
            <a:r>
              <a:rPr lang="id-ID" dirty="0" smtClean="0"/>
              <a:t>dan Kalor </a:t>
            </a:r>
            <a:r>
              <a:rPr lang="id-ID" dirty="0"/>
              <a:t>yang digunakan untuk </a:t>
            </a:r>
            <a:r>
              <a:rPr lang="id-ID" b="1" dirty="0"/>
              <a:t>mengubah wujud </a:t>
            </a:r>
            <a:r>
              <a:rPr lang="id-ID" dirty="0"/>
              <a:t>(kalor laten), persamaan yang digunakan dalam kalor laten ada dua macam Q = m.U dan Q = m.L. Dengan U adalah kalor uap (J/kg) dan L adalah kalor lebur (J/kg)</a:t>
            </a:r>
          </a:p>
          <a:p>
            <a:pPr marL="0" indent="0">
              <a:buNone/>
            </a:pPr>
            <a:r>
              <a:rPr lang="id-ID" dirty="0"/>
              <a:t>Dalam pembahasan kalor ada dua kosep yang hampir sama tetapi berbeda yaitu </a:t>
            </a:r>
            <a:r>
              <a:rPr lang="id-ID" b="1" dirty="0"/>
              <a:t>kapasitas kalor </a:t>
            </a:r>
            <a:r>
              <a:rPr lang="id-ID" dirty="0"/>
              <a:t>(H) dan </a:t>
            </a:r>
            <a:r>
              <a:rPr lang="id-ID" b="1" dirty="0"/>
              <a:t>kalor jenis </a:t>
            </a:r>
            <a:r>
              <a:rPr lang="id-ID" dirty="0"/>
              <a:t>(c)</a:t>
            </a:r>
          </a:p>
          <a:p>
            <a:pPr marL="0" indent="0">
              <a:buNone/>
            </a:pPr>
            <a:r>
              <a:rPr lang="id-ID" dirty="0"/>
              <a:t>Kapasitas kalor adalah banyaknya kalor yang diperlukan untuk menaikkan suhu benda sebesar 1 derajat celcius.</a:t>
            </a:r>
          </a:p>
          <a:p>
            <a:pPr marL="0" indent="0">
              <a:buNone/>
            </a:pPr>
            <a:r>
              <a:rPr lang="id-ID" dirty="0"/>
              <a:t>H = Q/(t2-t1)</a:t>
            </a:r>
          </a:p>
          <a:p>
            <a:pPr marL="0" indent="0">
              <a:buNone/>
            </a:pPr>
            <a:r>
              <a:rPr lang="id-ID" dirty="0"/>
              <a:t>Kalor jenis adalah banyaknya kalor yang dibutuhkan untuk menaikkan suhu 1 kg zat sebesar 1 derajat celcius. Alat yang digunakan untuk menentukan besar kalor jenis </a:t>
            </a:r>
            <a:r>
              <a:rPr lang="id-ID" dirty="0" smtClean="0"/>
              <a:t>adalah kalorimeter.</a:t>
            </a:r>
            <a:endParaRPr lang="id-ID" dirty="0"/>
          </a:p>
        </p:txBody>
      </p:sp>
    </p:spTree>
    <p:extLst>
      <p:ext uri="{BB962C8B-B14F-4D97-AF65-F5344CB8AC3E}">
        <p14:creationId xmlns:p14="http://schemas.microsoft.com/office/powerpoint/2010/main" val="22684273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v-SE" b="1" dirty="0"/>
              <a:t>Hubungan antara kalor dengan energi listrik</a:t>
            </a:r>
            <a:endParaRPr lang="id-ID" dirty="0"/>
          </a:p>
        </p:txBody>
      </p:sp>
      <p:sp>
        <p:nvSpPr>
          <p:cNvPr id="3" name="Content Placeholder 2"/>
          <p:cNvSpPr>
            <a:spLocks noGrp="1"/>
          </p:cNvSpPr>
          <p:nvPr>
            <p:ph idx="1"/>
          </p:nvPr>
        </p:nvSpPr>
        <p:spPr/>
        <p:txBody>
          <a:bodyPr/>
          <a:lstStyle/>
          <a:p>
            <a:pPr marL="0" indent="0">
              <a:buNone/>
            </a:pPr>
            <a:r>
              <a:rPr lang="id-ID" dirty="0"/>
              <a:t>Kalor merupakan bentuk energi maka dapat berubah dari satu bentuk kebentuk yang lain. Berdasarkan Hukum Kekekalan Energi maka energi listrik dapat berubah menjadi energi kalor dan juga sebaliknya energi kalor dapat berubah menjadi energi listrik. Dalam pembahasan ini hanya akan diulas tentang hubungan energi listrik dengan energi kalor. Alat yang digunakan mengubah energi listrik menjadi energi kalor adalah ketel listrik, pemanas listrik, dll.</a:t>
            </a:r>
          </a:p>
        </p:txBody>
      </p:sp>
    </p:spTree>
    <p:extLst>
      <p:ext uri="{BB962C8B-B14F-4D97-AF65-F5344CB8AC3E}">
        <p14:creationId xmlns:p14="http://schemas.microsoft.com/office/powerpoint/2010/main" val="233981812"/>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30</TotalTime>
  <Words>712</Words>
  <Application>Microsoft Office PowerPoint</Application>
  <PresentationFormat>Widescreen</PresentationFormat>
  <Paragraphs>51</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Candara</vt:lpstr>
      <vt:lpstr>Garamond</vt:lpstr>
      <vt:lpstr>Organic</vt:lpstr>
      <vt:lpstr>Suhu dan Kalor</vt:lpstr>
      <vt:lpstr>Apa itu Suhu ?</vt:lpstr>
      <vt:lpstr>Macam-macam Termometer</vt:lpstr>
      <vt:lpstr>PowerPoint Presentation</vt:lpstr>
      <vt:lpstr>Konversi Suhu</vt:lpstr>
      <vt:lpstr>Apa itu kalor ?</vt:lpstr>
      <vt:lpstr>PowerPoint Presentation</vt:lpstr>
      <vt:lpstr>Jenis Kalor</vt:lpstr>
      <vt:lpstr>Hubungan antara kalor dengan energi listrik</vt:lpstr>
      <vt:lpstr>Pemuaian</vt:lpstr>
      <vt:lpstr>Pemuaian Panjang, Luas, dan Volume</vt:lpstr>
      <vt:lpstr>Perbedaan Suhu dan Kalor</vt:lpstr>
      <vt:lpstr>Terimakasih</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Suhu dan Kalor</dc:title>
  <dc:creator>asus</dc:creator>
  <cp:lastModifiedBy>asus</cp:lastModifiedBy>
  <cp:revision>4</cp:revision>
  <dcterms:created xsi:type="dcterms:W3CDTF">2018-10-31T04:25:00Z</dcterms:created>
  <dcterms:modified xsi:type="dcterms:W3CDTF">2018-10-31T04:55:59Z</dcterms:modified>
</cp:coreProperties>
</file>