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61" r:id="rId4"/>
    <p:sldId id="269" r:id="rId5"/>
    <p:sldId id="277" r:id="rId6"/>
    <p:sldId id="278" r:id="rId7"/>
    <p:sldId id="279" r:id="rId8"/>
    <p:sldId id="286" r:id="rId9"/>
    <p:sldId id="262" r:id="rId10"/>
    <p:sldId id="287" r:id="rId11"/>
    <p:sldId id="280" r:id="rId12"/>
    <p:sldId id="281" r:id="rId13"/>
    <p:sldId id="282" r:id="rId14"/>
    <p:sldId id="283" r:id="rId15"/>
    <p:sldId id="284" r:id="rId16"/>
    <p:sldId id="285" r:id="rId17"/>
    <p:sldId id="288" r:id="rId18"/>
    <p:sldId id="289" r:id="rId19"/>
    <p:sldId id="290" r:id="rId20"/>
    <p:sldId id="291" r:id="rId21"/>
    <p:sldId id="263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376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547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123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70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98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773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807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097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087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519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808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ED2C8-DDB6-4E00-97B7-20743DA6E41D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A631C-DBD3-46DA-9EEE-2B98A973A9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533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295400"/>
            <a:ext cx="8153400" cy="39624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US" sz="6000" dirty="0" smtClean="0">
                <a:solidFill>
                  <a:schemeClr val="tx1"/>
                </a:solidFill>
                <a:latin typeface="Arial Black" pitchFamily="34" charset="0"/>
              </a:rPr>
              <a:t>ETIKA PROFESI KEPENDIDIKAN</a:t>
            </a:r>
          </a:p>
          <a:p>
            <a:r>
              <a:rPr lang="en-US" sz="6000" dirty="0" smtClean="0">
                <a:solidFill>
                  <a:schemeClr val="tx1"/>
                </a:solidFill>
                <a:latin typeface="Arial Black" pitchFamily="34" charset="0"/>
              </a:rPr>
              <a:t>MULTIKULTURAL</a:t>
            </a:r>
          </a:p>
          <a:p>
            <a:r>
              <a:rPr lang="en-US" sz="4400" smtClean="0">
                <a:solidFill>
                  <a:srgbClr val="C00000"/>
                </a:solidFill>
                <a:latin typeface="Arial Black" pitchFamily="34" charset="0"/>
              </a:rPr>
              <a:t>PERTEMUAN 5</a:t>
            </a:r>
            <a:endParaRPr lang="en-US" sz="44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386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ETIKA TERKAIT DGN ETNIS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SEKOLAH TIDAK BOLEH MEMBEDAKAN ETNIS.</a:t>
            </a:r>
          </a:p>
          <a:p>
            <a:r>
              <a:rPr lang="en-US" dirty="0" smtClean="0"/>
              <a:t>ADANYA SISWA YG BERLATAR BEBERAPA ETNIS DAPAT MEMPENGARUHI </a:t>
            </a:r>
            <a:r>
              <a:rPr lang="en-US" dirty="0" smtClean="0"/>
              <a:t>KEHIDUPAN </a:t>
            </a:r>
            <a:r>
              <a:rPr lang="en-US" dirty="0" smtClean="0"/>
              <a:t>DI SEKOLAH.</a:t>
            </a:r>
          </a:p>
          <a:p>
            <a:r>
              <a:rPr lang="en-US" dirty="0" smtClean="0"/>
              <a:t>TIAP ETNIS MEMPUNYAI DASAR KEHIDUPAN YG BERBEDA DALAM KESEHARIANNYA DGN ETNIS LAINNYA.</a:t>
            </a:r>
          </a:p>
          <a:p>
            <a:r>
              <a:rPr lang="en-US" dirty="0" smtClean="0"/>
              <a:t>PERMUSUHAN ANTAR ETNIS HARUS DIHIDARI SEBAIK MUNGKIN.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025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ETIKA TERKAIT ETNIS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DESKRIMINASI ETNIS  DALAM SUATU SEKOLAH SERING MENIMBULKAN </a:t>
            </a:r>
            <a:r>
              <a:rPr lang="en-US" dirty="0" smtClean="0"/>
              <a:t>BERBAGAI </a:t>
            </a:r>
            <a:r>
              <a:rPr lang="en-US" dirty="0" smtClean="0"/>
              <a:t>MASALAH</a:t>
            </a:r>
            <a:r>
              <a:rPr lang="en-US" dirty="0" smtClean="0"/>
              <a:t>.</a:t>
            </a:r>
          </a:p>
          <a:p>
            <a:r>
              <a:rPr lang="en-US" dirty="0" smtClean="0"/>
              <a:t>TERDAPAT SEKOLAH </a:t>
            </a:r>
            <a:r>
              <a:rPr lang="en-US" dirty="0"/>
              <a:t> </a:t>
            </a:r>
            <a:r>
              <a:rPr lang="en-US" dirty="0" smtClean="0"/>
              <a:t>TERJADI DESKRIMINASI ETNIS, DITANDAI DGN MUNCULNYA GENG ATAU KELOMPOK TERTENTU, TERJADI PEMBALAKAN KELOMPOK ETNIS MINORITAS, DAN TIMBULNYA BERBAGAI ATURAN ANTAR SISWA YG TIDAK TERTILIS.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6162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  <a:solidFill>
            <a:srgbClr val="00B0F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SIKAP PENDIDIK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4754563"/>
          </a:xfrm>
        </p:spPr>
        <p:txBody>
          <a:bodyPr/>
          <a:lstStyle/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menetapkan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tata</a:t>
            </a:r>
            <a:r>
              <a:rPr lang="en-US" dirty="0" smtClean="0"/>
              <a:t> </a:t>
            </a:r>
            <a:r>
              <a:rPr lang="en-US" dirty="0" err="1" smtClean="0"/>
              <a:t>tertib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bersama</a:t>
            </a:r>
            <a:r>
              <a:rPr lang="en-US" dirty="0" smtClean="0"/>
              <a:t>, </a:t>
            </a:r>
            <a:r>
              <a:rPr lang="en-US" dirty="0" err="1" smtClean="0"/>
              <a:t>toleransi</a:t>
            </a:r>
            <a:r>
              <a:rPr lang="en-US" dirty="0" smtClean="0"/>
              <a:t>,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menghargai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kepedulian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sensi</a:t>
            </a:r>
            <a:r>
              <a:rPr lang="en-US" dirty="0" smtClean="0"/>
              <a:t>- </a:t>
            </a:r>
            <a:r>
              <a:rPr lang="en-US" dirty="0" err="1" smtClean="0"/>
              <a:t>tivitas</a:t>
            </a:r>
            <a:r>
              <a:rPr lang="en-US" dirty="0" smtClean="0"/>
              <a:t>, </a:t>
            </a:r>
            <a:r>
              <a:rPr lang="en-US" dirty="0" err="1" smtClean="0"/>
              <a:t>mengantisipasi</a:t>
            </a:r>
            <a:r>
              <a:rPr lang="en-US" dirty="0" smtClean="0"/>
              <a:t> </a:t>
            </a:r>
            <a:r>
              <a:rPr lang="en-US" dirty="0" err="1" smtClean="0"/>
              <a:t>andanya</a:t>
            </a:r>
            <a:r>
              <a:rPr lang="en-US" dirty="0" smtClean="0"/>
              <a:t> </a:t>
            </a:r>
            <a:r>
              <a:rPr lang="en-US" dirty="0" err="1" smtClean="0"/>
              <a:t>diskriminasi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menghidari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diskriminasi</a:t>
            </a:r>
            <a:r>
              <a:rPr lang="en-US" dirty="0" smtClean="0"/>
              <a:t> </a:t>
            </a:r>
            <a:r>
              <a:rPr lang="en-US" dirty="0" err="1" smtClean="0"/>
              <a:t>penerimaan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793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ETIKA TERKAIT DGN KEMAMPUAN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ADA TIGA </a:t>
            </a:r>
            <a:r>
              <a:rPr lang="en-US" dirty="0" smtClean="0"/>
              <a:t>ISTILAH </a:t>
            </a:r>
            <a:r>
              <a:rPr lang="en-US" dirty="0" smtClean="0"/>
              <a:t>YG PERLU DIPAHAMI: </a:t>
            </a:r>
            <a:r>
              <a:rPr lang="en-US" b="1" i="1" dirty="0" smtClean="0"/>
              <a:t>disable, disability, </a:t>
            </a:r>
            <a:r>
              <a:rPr lang="en-US" b="1" i="1" dirty="0" err="1" smtClean="0"/>
              <a:t>dan</a:t>
            </a:r>
            <a:r>
              <a:rPr lang="en-US" b="1" i="1" dirty="0" smtClean="0"/>
              <a:t> </a:t>
            </a:r>
            <a:r>
              <a:rPr lang="en-US" b="1" i="1" dirty="0" err="1" smtClean="0"/>
              <a:t>diffable</a:t>
            </a:r>
            <a:endParaRPr lang="en-US" b="1" i="1" dirty="0" smtClean="0"/>
          </a:p>
          <a:p>
            <a:r>
              <a:rPr lang="en-US" b="1" i="1" dirty="0" smtClean="0"/>
              <a:t>Disable :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 smtClean="0"/>
              <a:t>keadaan</a:t>
            </a:r>
            <a:r>
              <a:rPr lang="en-US" b="1" dirty="0" smtClean="0"/>
              <a:t> </a:t>
            </a:r>
            <a:r>
              <a:rPr lang="en-US" b="1" dirty="0" err="1" smtClean="0"/>
              <a:t>psikis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psikologis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normal</a:t>
            </a:r>
            <a:r>
              <a:rPr lang="en-US" b="1" i="1" dirty="0" smtClean="0"/>
              <a:t>.</a:t>
            </a:r>
          </a:p>
          <a:p>
            <a:r>
              <a:rPr lang="en-US" b="1" i="1" dirty="0" smtClean="0"/>
              <a:t>Disability : </a:t>
            </a:r>
            <a:r>
              <a:rPr lang="en-US" b="1" dirty="0" err="1" smtClean="0"/>
              <a:t>keterbatasan</a:t>
            </a:r>
            <a:r>
              <a:rPr lang="en-US" b="1" dirty="0" smtClean="0"/>
              <a:t> </a:t>
            </a:r>
            <a:r>
              <a:rPr lang="en-US" b="1" dirty="0" err="1" smtClean="0"/>
              <a:t>kemampuan</a:t>
            </a:r>
            <a:r>
              <a:rPr lang="en-US" b="1" dirty="0" smtClean="0"/>
              <a:t> </a:t>
            </a:r>
            <a:r>
              <a:rPr lang="en-US" b="1" dirty="0" err="1" smtClean="0"/>
              <a:t>untuk</a:t>
            </a:r>
            <a:r>
              <a:rPr lang="en-US" b="1" dirty="0" smtClean="0"/>
              <a:t> </a:t>
            </a:r>
            <a:r>
              <a:rPr lang="en-US" b="1" dirty="0" err="1" smtClean="0"/>
              <a:t>melakukan</a:t>
            </a:r>
            <a:r>
              <a:rPr lang="en-US" b="1" dirty="0" smtClean="0"/>
              <a:t> </a:t>
            </a:r>
            <a:r>
              <a:rPr lang="en-US" b="1" dirty="0" err="1" smtClean="0"/>
              <a:t>aktivitas</a:t>
            </a:r>
            <a:r>
              <a:rPr lang="en-US" b="1" dirty="0" smtClean="0"/>
              <a:t> </a:t>
            </a:r>
            <a:r>
              <a:rPr lang="en-US" b="1" dirty="0" err="1" smtClean="0"/>
              <a:t>secara</a:t>
            </a:r>
            <a:r>
              <a:rPr lang="en-US" b="1" dirty="0" smtClean="0"/>
              <a:t> normal </a:t>
            </a:r>
            <a:r>
              <a:rPr lang="en-US" b="1" dirty="0" err="1" smtClean="0"/>
              <a:t>sebagai-mana</a:t>
            </a:r>
            <a:r>
              <a:rPr lang="en-US" b="1" dirty="0" smtClean="0"/>
              <a:t> </a:t>
            </a:r>
            <a:r>
              <a:rPr lang="en-US" b="1" dirty="0" err="1" smtClean="0"/>
              <a:t>umumnya</a:t>
            </a:r>
            <a:r>
              <a:rPr lang="en-US" b="1" dirty="0" smtClean="0"/>
              <a:t> </a:t>
            </a:r>
            <a:r>
              <a:rPr lang="en-US" b="1" dirty="0" err="1" smtClean="0"/>
              <a:t>manusia</a:t>
            </a:r>
            <a:r>
              <a:rPr lang="en-US" b="1" i="1" dirty="0" smtClean="0"/>
              <a:t>.</a:t>
            </a:r>
          </a:p>
          <a:p>
            <a:r>
              <a:rPr lang="en-US" b="1" i="1" dirty="0" err="1" smtClean="0"/>
              <a:t>Diffable</a:t>
            </a:r>
            <a:r>
              <a:rPr lang="en-US" b="1" i="1" dirty="0" smtClean="0"/>
              <a:t> : </a:t>
            </a:r>
            <a:r>
              <a:rPr lang="en-US" b="1" dirty="0" err="1" smtClean="0"/>
              <a:t>suatu</a:t>
            </a:r>
            <a:r>
              <a:rPr lang="en-US" b="1" dirty="0" smtClean="0"/>
              <a:t> </a:t>
            </a:r>
            <a:r>
              <a:rPr lang="en-US" b="1" dirty="0" err="1" smtClean="0"/>
              <a:t>ketidakberuntungan</a:t>
            </a:r>
            <a:r>
              <a:rPr lang="en-US" b="1" dirty="0" smtClean="0"/>
              <a:t> </a:t>
            </a:r>
            <a:r>
              <a:rPr lang="en-US" b="1" dirty="0" err="1" smtClean="0"/>
              <a:t>individu</a:t>
            </a:r>
            <a:r>
              <a:rPr lang="en-US" b="1" dirty="0" smtClean="0"/>
              <a:t>. 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42563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ANAK </a:t>
            </a:r>
            <a:r>
              <a:rPr lang="en-US" dirty="0" err="1" smtClean="0"/>
              <a:t>ANAK</a:t>
            </a:r>
            <a:r>
              <a:rPr lang="en-US" dirty="0" smtClean="0"/>
              <a:t> YG NON DIFFABLE MAUPUN YG DIFFABLE MEMILIKI PERBEDAAN </a:t>
            </a:r>
            <a:r>
              <a:rPr lang="en-US" dirty="0" smtClean="0"/>
              <a:t>KEMAMPUAN </a:t>
            </a:r>
            <a:r>
              <a:rPr lang="en-US" dirty="0" smtClean="0"/>
              <a:t>BAIK FISIK MAUPUN MENTAL</a:t>
            </a:r>
          </a:p>
          <a:p>
            <a:r>
              <a:rPr lang="en-US" dirty="0" smtClean="0"/>
              <a:t>ANAK DIFFABLE </a:t>
            </a:r>
            <a:r>
              <a:rPr lang="en-US" dirty="0" smtClean="0"/>
              <a:t>SERING </a:t>
            </a:r>
            <a:r>
              <a:rPr lang="en-US" dirty="0" smtClean="0"/>
              <a:t>DIPERLAKUKAN BERBEDA, KARENA DIANGGAP MENGGANGGU SISWA LAIN.</a:t>
            </a:r>
          </a:p>
          <a:p>
            <a:r>
              <a:rPr lang="en-US" dirty="0" smtClean="0"/>
              <a:t>MASYARAKAT </a:t>
            </a:r>
            <a:r>
              <a:rPr lang="en-US" dirty="0" smtClean="0"/>
              <a:t>DAN PEMERINTAH MEMBERIKAN PERHATIAN DAN PEMBIAYAAN KHUSUS BAGI ANAK-ANAK DIFFABLE, NAMUN TIDAK DEMIKIAN HALNYA PADA PEKERJAAN DI MASA DEPANNYA. </a:t>
            </a:r>
            <a:r>
              <a:rPr lang="en-US" dirty="0" smtClean="0"/>
              <a:t>SEHINGGA TERDAPAT PERBEDAAN YGN MENYOLOK DALAM PENERIMAAN PEGAWAI DI SUATU INSTITUSI TERTENTU.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7813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20762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KATEGORISASI DIFFABLE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Keterbatasan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endParaRPr lang="en-US" dirty="0" smtClean="0"/>
          </a:p>
          <a:p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bicara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Keterbatasan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mental.</a:t>
            </a:r>
          </a:p>
          <a:p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emosi</a:t>
            </a:r>
            <a:endParaRPr lang="en-US" dirty="0" smtClean="0"/>
          </a:p>
          <a:p>
            <a:r>
              <a:rPr lang="en-US" dirty="0" err="1" smtClean="0"/>
              <a:t>Ketidakmampuan</a:t>
            </a:r>
            <a:r>
              <a:rPr lang="en-US" dirty="0" smtClean="0"/>
              <a:t> </a:t>
            </a:r>
            <a:r>
              <a:rPr lang="en-US" dirty="0" err="1" smtClean="0"/>
              <a:t>ganda</a:t>
            </a:r>
            <a:r>
              <a:rPr lang="en-US" dirty="0" smtClean="0"/>
              <a:t> (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psikis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pendengaran</a:t>
            </a:r>
            <a:endParaRPr lang="en-US" dirty="0" smtClean="0"/>
          </a:p>
          <a:p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susunan</a:t>
            </a:r>
            <a:r>
              <a:rPr lang="en-US" dirty="0" smtClean="0"/>
              <a:t> </a:t>
            </a:r>
            <a:r>
              <a:rPr lang="en-US" dirty="0" err="1" smtClean="0"/>
              <a:t>tulang</a:t>
            </a:r>
            <a:endParaRPr lang="en-US" dirty="0" smtClean="0"/>
          </a:p>
          <a:p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penglihatan</a:t>
            </a:r>
            <a:endParaRPr lang="en-US" dirty="0" smtClean="0"/>
          </a:p>
          <a:p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jiwa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gangguan</a:t>
            </a:r>
            <a:r>
              <a:rPr lang="en-US" smtClean="0"/>
              <a:t> trauma.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459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dirty="0" smtClean="0">
                <a:latin typeface="Arial Black" pitchFamily="34" charset="0"/>
              </a:rPr>
              <a:t>CONTOH KASUS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ditertawakan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menjawab</a:t>
            </a:r>
            <a:r>
              <a:rPr lang="en-US" dirty="0" smtClean="0"/>
              <a:t> </a:t>
            </a:r>
            <a:r>
              <a:rPr lang="en-US" dirty="0" err="1" smtClean="0"/>
              <a:t>pertanyaan</a:t>
            </a:r>
            <a:r>
              <a:rPr lang="en-US" dirty="0" smtClean="0"/>
              <a:t> guru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gagap</a:t>
            </a:r>
            <a:r>
              <a:rPr lang="en-US" dirty="0" smtClean="0"/>
              <a:t>, guru </a:t>
            </a:r>
            <a:r>
              <a:rPr lang="en-US" dirty="0" err="1" smtClean="0"/>
              <a:t>ikut</a:t>
            </a:r>
            <a:r>
              <a:rPr lang="en-US" dirty="0" smtClean="0"/>
              <a:t> </a:t>
            </a:r>
            <a:r>
              <a:rPr lang="en-US" dirty="0" err="1" smtClean="0"/>
              <a:t>menertawakan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Sorang</a:t>
            </a:r>
            <a:r>
              <a:rPr lang="en-US" dirty="0" smtClean="0"/>
              <a:t> guru </a:t>
            </a:r>
            <a:r>
              <a:rPr lang="en-US" dirty="0" err="1" smtClean="0"/>
              <a:t>menanggapi</a:t>
            </a:r>
            <a:r>
              <a:rPr lang="en-US" dirty="0" smtClean="0"/>
              <a:t> </a:t>
            </a:r>
            <a:r>
              <a:rPr lang="en-US" dirty="0" err="1" smtClean="0"/>
              <a:t>jawaban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yang </a:t>
            </a:r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menarik</a:t>
            </a:r>
            <a:r>
              <a:rPr lang="en-US" dirty="0" smtClean="0"/>
              <a:t>,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jawaban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Seorang</a:t>
            </a:r>
            <a:r>
              <a:rPr lang="en-US" dirty="0" smtClean="0"/>
              <a:t> guru yang </a:t>
            </a:r>
            <a:r>
              <a:rPr lang="en-US" dirty="0" err="1" smtClean="0"/>
              <a:t>marah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menjawabnya</a:t>
            </a:r>
            <a:r>
              <a:rPr lang="en-US" dirty="0" smtClean="0"/>
              <a:t> </a:t>
            </a:r>
            <a:r>
              <a:rPr lang="en-US" dirty="0" err="1" smtClean="0"/>
              <a:t>lambat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predikat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kurang</a:t>
            </a:r>
            <a:r>
              <a:rPr lang="en-US" dirty="0" smtClean="0"/>
              <a:t> </a:t>
            </a:r>
            <a:r>
              <a:rPr lang="en-US" dirty="0" err="1" smtClean="0"/>
              <a:t>pantas</a:t>
            </a:r>
            <a:r>
              <a:rPr lang="en-US" dirty="0" smtClean="0"/>
              <a:t>. </a:t>
            </a:r>
            <a:r>
              <a:rPr lang="en-US" dirty="0" smtClean="0"/>
              <a:t>(</a:t>
            </a:r>
            <a:r>
              <a:rPr lang="en-US" dirty="0" err="1" smtClean="0"/>
              <a:t>berkali</a:t>
            </a:r>
            <a:r>
              <a:rPr lang="en-US" dirty="0" smtClean="0"/>
              <a:t>-kali </a:t>
            </a:r>
            <a:r>
              <a:rPr lang="en-US" dirty="0" err="1" smtClean="0"/>
              <a:t>diterangkan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menjawab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cepat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405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ETIKA TERKAIT DENGAN KEMAMPUAN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DALAM SUATU KELOMPOK/KLAS SERING DIJUMPAI ADANYA BERBAGAI TINGKAT KEMAMPUAN ANTAR SISWA YANG BERBEDA (ADA 9 JENIS KETERBATASAN)</a:t>
            </a:r>
          </a:p>
          <a:p>
            <a:pPr marL="0" indent="0">
              <a:buNone/>
            </a:pPr>
            <a:r>
              <a:rPr lang="en-US" dirty="0" smtClean="0"/>
              <a:t>       </a:t>
            </a:r>
            <a:r>
              <a:rPr lang="en-US" b="1" dirty="0" smtClean="0">
                <a:solidFill>
                  <a:srgbClr val="C00000"/>
                </a:solidFill>
              </a:rPr>
              <a:t>BAGAIMANA SIKAP PENDIDIK DALAM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C00000"/>
                </a:solidFill>
              </a:rPr>
              <a:t>MENGHADAPI SITUASI SEKOLAH/KELAS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C00000"/>
                </a:solidFill>
              </a:rPr>
              <a:t>YANG SEPERTI TERSEBUT 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95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SIKAP PENDIDIK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diffable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kewajiban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sehat</a:t>
            </a:r>
            <a:r>
              <a:rPr lang="en-US" dirty="0" smtClean="0"/>
              <a:t>/normal,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optimal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sabar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telaten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diffable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motivasi</a:t>
            </a:r>
            <a:r>
              <a:rPr lang="en-US" dirty="0" smtClean="0"/>
              <a:t>, </a:t>
            </a:r>
            <a:r>
              <a:rPr lang="en-US" dirty="0" err="1" smtClean="0"/>
              <a:t>semangat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pujian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menyelesaikan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arahan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positif</a:t>
            </a:r>
            <a:r>
              <a:rPr lang="en-US" dirty="0" smtClean="0"/>
              <a:t>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bakat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dimiliki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311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C00000"/>
                </a:solidFill>
                <a:latin typeface="Arial Black" pitchFamily="34" charset="0"/>
              </a:rPr>
              <a:t>ETIKA TERKAIT DGN USIA</a:t>
            </a:r>
            <a:endParaRPr lang="en-US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Di </a:t>
            </a:r>
            <a:r>
              <a:rPr lang="en-US" dirty="0" err="1" smtClean="0"/>
              <a:t>sekolah</a:t>
            </a:r>
            <a:r>
              <a:rPr lang="en-US" dirty="0" smtClean="0"/>
              <a:t> </a:t>
            </a:r>
            <a:r>
              <a:rPr lang="en-US" dirty="0" err="1" smtClean="0"/>
              <a:t>terlebih</a:t>
            </a:r>
            <a:r>
              <a:rPr lang="en-US" dirty="0" smtClean="0"/>
              <a:t> di </a:t>
            </a:r>
            <a:r>
              <a:rPr lang="en-US" dirty="0" err="1" smtClean="0"/>
              <a:t>sekolah</a:t>
            </a:r>
            <a:r>
              <a:rPr lang="en-US" dirty="0" smtClean="0"/>
              <a:t> non formal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dijumpai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yang </a:t>
            </a:r>
            <a:r>
              <a:rPr lang="en-US" dirty="0" err="1" smtClean="0"/>
              <a:t>beda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menyolok</a:t>
            </a:r>
            <a:r>
              <a:rPr lang="en-US" dirty="0" smtClean="0"/>
              <a:t>. </a:t>
            </a:r>
            <a:endParaRPr lang="en-US" dirty="0" smtClean="0"/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selaras</a:t>
            </a:r>
            <a:r>
              <a:rPr lang="en-US" dirty="0" smtClean="0"/>
              <a:t> </a:t>
            </a:r>
            <a:r>
              <a:rPr lang="en-US" dirty="0" err="1" smtClean="0"/>
              <a:t>karakteristik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membangun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yang anti </a:t>
            </a:r>
            <a:r>
              <a:rPr lang="en-US" dirty="0" err="1" smtClean="0"/>
              <a:t>deskriminasi</a:t>
            </a:r>
            <a:r>
              <a:rPr lang="en-US" dirty="0" smtClean="0"/>
              <a:t> di </a:t>
            </a:r>
            <a:r>
              <a:rPr lang="en-US" dirty="0" err="1" smtClean="0"/>
              <a:t>sekolah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memahami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128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TEORI PERKEMBANGAN ERIKSON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TAHAP </a:t>
            </a:r>
            <a:r>
              <a:rPr lang="en-US" b="1" i="1" dirty="0" smtClean="0"/>
              <a:t>trust and </a:t>
            </a:r>
            <a:r>
              <a:rPr lang="en-US" b="1" i="1" dirty="0" err="1" smtClean="0"/>
              <a:t>mis</a:t>
            </a:r>
            <a:r>
              <a:rPr lang="en-US" b="1" i="1" dirty="0" smtClean="0"/>
              <a:t>-trust hope</a:t>
            </a:r>
            <a:r>
              <a:rPr lang="en-US" dirty="0" smtClean="0"/>
              <a:t>, (rasa </a:t>
            </a:r>
            <a:r>
              <a:rPr lang="en-US" dirty="0" err="1" smtClean="0"/>
              <a:t>percaya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percaya</a:t>
            </a:r>
            <a:r>
              <a:rPr lang="en-US" dirty="0" smtClean="0"/>
              <a:t>). </a:t>
            </a:r>
            <a:r>
              <a:rPr lang="en-US" dirty="0" err="1" smtClean="0"/>
              <a:t>Kenyamanan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orang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dipercaya</a:t>
            </a:r>
            <a:r>
              <a:rPr lang="en-US" dirty="0" smtClean="0"/>
              <a:t>, </a:t>
            </a:r>
            <a:r>
              <a:rPr lang="en-US" dirty="0" err="1" smtClean="0"/>
              <a:t>lahir</a:t>
            </a:r>
            <a:r>
              <a:rPr lang="en-US" dirty="0" smtClean="0"/>
              <a:t> </a:t>
            </a:r>
            <a:r>
              <a:rPr lang="en-US" dirty="0" err="1" smtClean="0"/>
              <a:t>hingga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1 </a:t>
            </a:r>
            <a:r>
              <a:rPr lang="en-US" dirty="0" err="1" smtClean="0"/>
              <a:t>tahun</a:t>
            </a:r>
            <a:endParaRPr lang="en-US" dirty="0" smtClean="0"/>
          </a:p>
          <a:p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1 s/d 3 </a:t>
            </a:r>
            <a:r>
              <a:rPr lang="en-US" dirty="0" err="1" smtClean="0"/>
              <a:t>tahun</a:t>
            </a:r>
            <a:r>
              <a:rPr lang="en-US" dirty="0" smtClean="0"/>
              <a:t>,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timbul</a:t>
            </a:r>
            <a:r>
              <a:rPr lang="en-US" dirty="0" smtClean="0"/>
              <a:t> </a:t>
            </a:r>
            <a:r>
              <a:rPr lang="en-US" dirty="0" err="1" smtClean="0"/>
              <a:t>keinginan</a:t>
            </a:r>
            <a:r>
              <a:rPr lang="en-US" dirty="0" smtClean="0"/>
              <a:t>, </a:t>
            </a:r>
            <a:r>
              <a:rPr lang="en-US" dirty="0" err="1" smtClean="0"/>
              <a:t>malu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keraguan</a:t>
            </a:r>
            <a:r>
              <a:rPr lang="en-US" dirty="0" smtClean="0"/>
              <a:t>.(</a:t>
            </a:r>
            <a:r>
              <a:rPr lang="en-US" i="1" dirty="0" smtClean="0"/>
              <a:t>autonomy, versus </a:t>
            </a:r>
            <a:r>
              <a:rPr lang="en-US" i="1" dirty="0" err="1" smtClean="0"/>
              <a:t>shmae</a:t>
            </a:r>
            <a:r>
              <a:rPr lang="en-US" i="1" dirty="0" smtClean="0"/>
              <a:t>, doubt, will).</a:t>
            </a:r>
          </a:p>
          <a:p>
            <a:r>
              <a:rPr lang="en-US" i="1" dirty="0" err="1" smtClean="0"/>
              <a:t>Anak</a:t>
            </a:r>
            <a:r>
              <a:rPr lang="en-US" i="1" dirty="0" smtClean="0"/>
              <a:t> </a:t>
            </a:r>
            <a:r>
              <a:rPr lang="en-US" i="1" dirty="0" err="1" smtClean="0"/>
              <a:t>usia</a:t>
            </a:r>
            <a:r>
              <a:rPr lang="en-US" i="1" dirty="0" smtClean="0"/>
              <a:t> 3 s/d 6tahun,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 </a:t>
            </a:r>
            <a:r>
              <a:rPr lang="en-US" dirty="0" err="1" smtClean="0"/>
              <a:t>inisiatif</a:t>
            </a:r>
            <a:r>
              <a:rPr lang="en-US" dirty="0" smtClean="0"/>
              <a:t>,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berusaha</a:t>
            </a:r>
            <a:r>
              <a:rPr lang="en-US" dirty="0" smtClean="0"/>
              <a:t> </a:t>
            </a:r>
            <a:r>
              <a:rPr lang="en-US" dirty="0" err="1" smtClean="0"/>
              <a:t>keras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2420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Usia</a:t>
            </a:r>
            <a:r>
              <a:rPr lang="en-US" dirty="0" smtClean="0"/>
              <a:t> 6 s/d 11 </a:t>
            </a:r>
            <a:r>
              <a:rPr lang="en-US" dirty="0" err="1" smtClean="0"/>
              <a:t>tahun</a:t>
            </a:r>
            <a:r>
              <a:rPr lang="en-US" dirty="0" smtClean="0"/>
              <a:t>, </a:t>
            </a:r>
            <a:r>
              <a:rPr lang="en-US" dirty="0" err="1" smtClean="0"/>
              <a:t>pertumbuhan</a:t>
            </a:r>
            <a:r>
              <a:rPr lang="en-US" dirty="0" smtClean="0"/>
              <a:t> ego,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kognitif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afektif</a:t>
            </a:r>
            <a:r>
              <a:rPr lang="en-US" dirty="0" smtClean="0"/>
              <a:t>.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senang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di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,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menguasai</a:t>
            </a:r>
            <a:r>
              <a:rPr lang="en-US" dirty="0" smtClean="0"/>
              <a:t> </a:t>
            </a:r>
            <a:r>
              <a:rPr lang="en-US" dirty="0" err="1" smtClean="0"/>
              <a:t>ketrampilan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, (</a:t>
            </a:r>
            <a:r>
              <a:rPr lang="en-US" dirty="0" err="1" smtClean="0"/>
              <a:t>baca</a:t>
            </a:r>
            <a:r>
              <a:rPr lang="en-US" dirty="0" smtClean="0"/>
              <a:t> </a:t>
            </a:r>
            <a:r>
              <a:rPr lang="en-US" dirty="0" err="1" smtClean="0"/>
              <a:t>tulis</a:t>
            </a:r>
            <a:r>
              <a:rPr lang="en-US" dirty="0" smtClean="0"/>
              <a:t> </a:t>
            </a:r>
            <a:r>
              <a:rPr lang="en-US" dirty="0" err="1" smtClean="0"/>
              <a:t>berhitung</a:t>
            </a:r>
            <a:r>
              <a:rPr lang="en-US" dirty="0" smtClean="0"/>
              <a:t>), rasa </a:t>
            </a:r>
            <a:r>
              <a:rPr lang="en-US" dirty="0" err="1" smtClean="0"/>
              <a:t>rendah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merasa</a:t>
            </a:r>
            <a:r>
              <a:rPr lang="en-US" dirty="0" smtClean="0"/>
              <a:t> </a:t>
            </a:r>
            <a:r>
              <a:rPr lang="en-US" dirty="0" err="1" smtClean="0"/>
              <a:t>bersalah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lalu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Usia</a:t>
            </a:r>
            <a:r>
              <a:rPr lang="en-US" dirty="0" smtClean="0"/>
              <a:t> 11 s/d 18 </a:t>
            </a:r>
            <a:r>
              <a:rPr lang="en-US" dirty="0" err="1" smtClean="0"/>
              <a:t>tahun</a:t>
            </a:r>
            <a:r>
              <a:rPr lang="en-US" dirty="0" smtClean="0"/>
              <a:t>, </a:t>
            </a:r>
            <a:r>
              <a:rPr lang="en-US" dirty="0" err="1" smtClean="0"/>
              <a:t>tumbuhnya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, 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kurang</a:t>
            </a:r>
            <a:r>
              <a:rPr lang="en-US" dirty="0" smtClean="0"/>
              <a:t> </a:t>
            </a:r>
            <a:r>
              <a:rPr lang="en-US" dirty="0" err="1" smtClean="0"/>
              <a:t>siap</a:t>
            </a:r>
            <a:r>
              <a:rPr lang="en-US" dirty="0" smtClean="0"/>
              <a:t> </a:t>
            </a:r>
            <a:r>
              <a:rPr lang="en-US" dirty="0" err="1" smtClean="0"/>
              <a:t>menghadapi</a:t>
            </a:r>
            <a:r>
              <a:rPr lang="en-US" dirty="0" smtClean="0"/>
              <a:t> </a:t>
            </a:r>
            <a:r>
              <a:rPr lang="en-US" dirty="0" err="1" smtClean="0"/>
              <a:t>konflik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tuntutan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yang </a:t>
            </a:r>
            <a:r>
              <a:rPr lang="en-US" dirty="0" err="1" smtClean="0"/>
              <a:t>baru</a:t>
            </a:r>
            <a:r>
              <a:rPr lang="en-US" dirty="0" smtClean="0"/>
              <a:t>. </a:t>
            </a:r>
            <a:r>
              <a:rPr lang="en-US" dirty="0" err="1" smtClean="0"/>
              <a:t>Mulai</a:t>
            </a:r>
            <a:r>
              <a:rPr lang="en-US" dirty="0" smtClean="0"/>
              <a:t> </a:t>
            </a: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jati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orang lain.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 </a:t>
            </a:r>
            <a:r>
              <a:rPr lang="en-US" dirty="0" err="1" smtClean="0"/>
              <a:t>berkembang</a:t>
            </a:r>
            <a:r>
              <a:rPr lang="en-US" dirty="0" smtClean="0"/>
              <a:t>. </a:t>
            </a:r>
            <a:r>
              <a:rPr lang="en-US" dirty="0" err="1"/>
              <a:t>P</a:t>
            </a:r>
            <a:r>
              <a:rPr lang="en-US" dirty="0" err="1" smtClean="0"/>
              <a:t>erhatian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kontrol</a:t>
            </a:r>
            <a:r>
              <a:rPr lang="en-US" dirty="0" smtClean="0"/>
              <a:t>  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10461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dewasa</a:t>
            </a:r>
            <a:r>
              <a:rPr lang="en-US" dirty="0" smtClean="0"/>
              <a:t> 18 s/d 25 </a:t>
            </a:r>
            <a:r>
              <a:rPr lang="en-US" dirty="0" err="1" smtClean="0"/>
              <a:t>tahun</a:t>
            </a:r>
            <a:r>
              <a:rPr lang="en-US" dirty="0" smtClean="0"/>
              <a:t>, </a:t>
            </a:r>
            <a:r>
              <a:rPr lang="en-US" dirty="0" err="1" smtClean="0"/>
              <a:t>munculnya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rasa </a:t>
            </a:r>
            <a:r>
              <a:rPr lang="en-US" dirty="0" err="1" smtClean="0"/>
              <a:t>cinta</a:t>
            </a:r>
            <a:r>
              <a:rPr lang="en-US" dirty="0" smtClean="0"/>
              <a:t> (</a:t>
            </a:r>
            <a:r>
              <a:rPr lang="en-US" dirty="0" err="1" smtClean="0"/>
              <a:t>mencintai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dicintai</a:t>
            </a:r>
            <a:r>
              <a:rPr lang="en-US" dirty="0" smtClean="0"/>
              <a:t>)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lawan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. </a:t>
            </a:r>
            <a:r>
              <a:rPr lang="en-US" dirty="0" err="1" smtClean="0"/>
              <a:t>Perhatian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makin</a:t>
            </a:r>
            <a:r>
              <a:rPr lang="en-US" dirty="0" smtClean="0"/>
              <a:t> </a:t>
            </a:r>
            <a:r>
              <a:rPr lang="en-US" dirty="0" err="1" smtClean="0"/>
              <a:t>kuat</a:t>
            </a:r>
            <a:r>
              <a:rPr lang="en-US" dirty="0" smtClean="0"/>
              <a:t>,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muncul</a:t>
            </a:r>
            <a:r>
              <a:rPr lang="en-US" dirty="0" smtClean="0"/>
              <a:t> rasa </a:t>
            </a:r>
            <a:r>
              <a:rPr lang="en-US" dirty="0" err="1" smtClean="0"/>
              <a:t>menang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.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teman</a:t>
            </a:r>
            <a:r>
              <a:rPr lang="en-US" dirty="0" smtClean="0"/>
              <a:t> </a:t>
            </a:r>
            <a:r>
              <a:rPr lang="en-US" dirty="0" err="1" smtClean="0"/>
              <a:t>bicara</a:t>
            </a:r>
            <a:r>
              <a:rPr lang="en-US" dirty="0" smtClean="0"/>
              <a:t>, </a:t>
            </a:r>
            <a:r>
              <a:rPr lang="en-US" dirty="0" err="1" smtClean="0"/>
              <a:t>memotivasi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saran </a:t>
            </a:r>
            <a:r>
              <a:rPr lang="en-US" dirty="0" err="1" smtClean="0"/>
              <a:t>pertimbangan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dewasa</a:t>
            </a:r>
            <a:r>
              <a:rPr lang="en-US" dirty="0" smtClean="0"/>
              <a:t> 25 s/d 60 </a:t>
            </a:r>
            <a:r>
              <a:rPr lang="en-US" dirty="0" err="1" smtClean="0"/>
              <a:t>tahun</a:t>
            </a:r>
            <a:r>
              <a:rPr lang="en-US" dirty="0" smtClean="0"/>
              <a:t>, </a:t>
            </a:r>
            <a:r>
              <a:rPr lang="en-US" dirty="0" err="1" smtClean="0"/>
              <a:t>kematangan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r>
              <a:rPr lang="en-US" dirty="0" smtClean="0"/>
              <a:t> </a:t>
            </a:r>
            <a:r>
              <a:rPr lang="en-US" dirty="0" err="1" smtClean="0"/>
              <a:t>berkeluarga</a:t>
            </a:r>
            <a:r>
              <a:rPr lang="en-US" dirty="0" smtClean="0"/>
              <a:t>. </a:t>
            </a:r>
            <a:r>
              <a:rPr lang="en-US" dirty="0" err="1" smtClean="0"/>
              <a:t>Cinta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r>
              <a:rPr lang="en-US" dirty="0" smtClean="0"/>
              <a:t>, </a:t>
            </a:r>
            <a:r>
              <a:rPr lang="en-US" dirty="0" err="1" smtClean="0"/>
              <a:t>tanggung</a:t>
            </a:r>
            <a:r>
              <a:rPr lang="en-US" dirty="0" smtClean="0"/>
              <a:t> </a:t>
            </a:r>
            <a:r>
              <a:rPr lang="en-US" dirty="0" err="1" smtClean="0"/>
              <a:t>jawab</a:t>
            </a:r>
            <a:r>
              <a:rPr lang="en-US" dirty="0" smtClean="0"/>
              <a:t>, </a:t>
            </a:r>
            <a:r>
              <a:rPr lang="en-US" dirty="0" err="1" smtClean="0"/>
              <a:t>penuh</a:t>
            </a:r>
            <a:r>
              <a:rPr lang="en-US" dirty="0" smtClean="0"/>
              <a:t> </a:t>
            </a:r>
            <a:r>
              <a:rPr lang="en-US" dirty="0" err="1" smtClean="0"/>
              <a:t>pengorbanan</a:t>
            </a:r>
            <a:r>
              <a:rPr lang="en-US" dirty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910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tua</a:t>
            </a:r>
            <a:r>
              <a:rPr lang="en-US" dirty="0" smtClean="0"/>
              <a:t> 60 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. 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menang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diatur</a:t>
            </a:r>
            <a:r>
              <a:rPr lang="en-US" dirty="0" smtClean="0"/>
              <a:t>, </a:t>
            </a:r>
            <a:r>
              <a:rPr lang="en-US" dirty="0" err="1" smtClean="0"/>
              <a:t>kondisi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 </a:t>
            </a:r>
            <a:r>
              <a:rPr lang="en-US" dirty="0" err="1" smtClean="0"/>
              <a:t>menurun</a:t>
            </a:r>
            <a:r>
              <a:rPr lang="en-US" dirty="0" smtClean="0"/>
              <a:t>,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berkurang</a:t>
            </a:r>
            <a:r>
              <a:rPr lang="en-US" dirty="0" smtClean="0"/>
              <a:t>,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timbul</a:t>
            </a:r>
            <a:r>
              <a:rPr lang="en-US" dirty="0" smtClean="0"/>
              <a:t> rasa </a:t>
            </a:r>
            <a:r>
              <a:rPr lang="en-US" dirty="0" err="1" smtClean="0"/>
              <a:t>kesepian</a:t>
            </a:r>
            <a:r>
              <a:rPr lang="en-US" dirty="0" smtClean="0"/>
              <a:t>, </a:t>
            </a:r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r>
              <a:rPr lang="en-US" dirty="0" smtClean="0"/>
              <a:t> </a:t>
            </a:r>
            <a:r>
              <a:rPr lang="en-US" dirty="0" err="1" smtClean="0"/>
              <a:t>dituntut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perhatian</a:t>
            </a:r>
            <a:r>
              <a:rPr lang="en-US" dirty="0" smtClean="0"/>
              <a:t>.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kesibukan</a:t>
            </a:r>
            <a:r>
              <a:rPr lang="en-US" dirty="0" smtClean="0"/>
              <a:t> agar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bosan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merasa</a:t>
            </a:r>
            <a:r>
              <a:rPr lang="en-US" dirty="0" smtClean="0"/>
              <a:t> </a:t>
            </a:r>
            <a:r>
              <a:rPr lang="en-US" dirty="0" err="1" smtClean="0"/>
              <a:t>kesepian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inijuga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marah</a:t>
            </a:r>
            <a:r>
              <a:rPr lang="en-US" dirty="0" smtClean="0"/>
              <a:t>, </a:t>
            </a:r>
            <a:r>
              <a:rPr lang="en-US" dirty="0" err="1" smtClean="0"/>
              <a:t>ingin</a:t>
            </a:r>
            <a:r>
              <a:rPr lang="en-US" dirty="0" smtClean="0"/>
              <a:t> orang lain </a:t>
            </a:r>
            <a:r>
              <a:rPr lang="en-US" dirty="0" err="1" smtClean="0"/>
              <a:t>mengikuti</a:t>
            </a:r>
            <a:r>
              <a:rPr lang="en-US" dirty="0" smtClean="0"/>
              <a:t> </a:t>
            </a:r>
            <a:r>
              <a:rPr lang="en-US" dirty="0" err="1" smtClean="0"/>
              <a:t>kemauannya</a:t>
            </a:r>
            <a:r>
              <a:rPr lang="en-US" dirty="0" smtClean="0"/>
              <a:t>, </a:t>
            </a:r>
            <a:r>
              <a:rPr lang="en-US" dirty="0" err="1" smtClean="0"/>
              <a:t>penurunan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ingat</a:t>
            </a:r>
            <a:r>
              <a:rPr lang="en-US" dirty="0" smtClean="0"/>
              <a:t>,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8051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PERKEMBANGAN MORAL KOHLBERG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Perkembangan</a:t>
            </a:r>
            <a:r>
              <a:rPr lang="en-US" dirty="0" smtClean="0"/>
              <a:t> moral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 agar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menempatkan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bersikap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berperilaku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.</a:t>
            </a:r>
          </a:p>
          <a:p>
            <a:r>
              <a:rPr lang="en-US" dirty="0" smtClean="0"/>
              <a:t>Laurence </a:t>
            </a:r>
            <a:r>
              <a:rPr lang="en-US" dirty="0" err="1" smtClean="0"/>
              <a:t>kohlberg</a:t>
            </a:r>
            <a:r>
              <a:rPr lang="en-US" dirty="0" smtClean="0"/>
              <a:t> </a:t>
            </a:r>
            <a:r>
              <a:rPr lang="en-US" dirty="0" err="1" smtClean="0"/>
              <a:t>membagi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moral </a:t>
            </a:r>
            <a:r>
              <a:rPr lang="en-US" dirty="0" err="1" smtClean="0"/>
              <a:t>menjadi</a:t>
            </a:r>
            <a:r>
              <a:rPr lang="en-US" dirty="0" smtClean="0"/>
              <a:t> 3 </a:t>
            </a:r>
            <a:r>
              <a:rPr lang="en-US" dirty="0" err="1" smtClean="0"/>
              <a:t>tahap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tahap</a:t>
            </a:r>
            <a:r>
              <a:rPr lang="en-US" dirty="0" smtClean="0"/>
              <a:t> </a:t>
            </a:r>
            <a:r>
              <a:rPr lang="en-US" dirty="0" err="1" smtClean="0"/>
              <a:t>mencakup</a:t>
            </a:r>
            <a:r>
              <a:rPr lang="en-US" dirty="0" smtClean="0"/>
              <a:t> 2 </a:t>
            </a:r>
            <a:r>
              <a:rPr lang="en-US" dirty="0" err="1" smtClean="0"/>
              <a:t>tahap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60497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TAHAP MORALITAS PRAKONVENSIONAL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TINGKAT PERKEMBANGAN MORAL 1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smtClean="0"/>
              <a:t>7 </a:t>
            </a:r>
            <a:r>
              <a:rPr lang="en-US" dirty="0" err="1" smtClean="0"/>
              <a:t>tahun</a:t>
            </a:r>
            <a:r>
              <a:rPr lang="en-US" dirty="0" smtClean="0"/>
              <a:t>, </a:t>
            </a:r>
            <a:r>
              <a:rPr lang="en-US" dirty="0" err="1" smtClean="0"/>
              <a:t>orientasi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ketaatan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hukuman</a:t>
            </a:r>
            <a:r>
              <a:rPr lang="en-US" dirty="0" smtClean="0"/>
              <a:t>.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tahap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dipengaruhi</a:t>
            </a:r>
            <a:r>
              <a:rPr lang="en-US" dirty="0" smtClean="0"/>
              <a:t> </a:t>
            </a:r>
            <a:r>
              <a:rPr lang="en-US" dirty="0" err="1" smtClean="0"/>
              <a:t>materi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kekuatan</a:t>
            </a:r>
            <a:r>
              <a:rPr lang="en-US" dirty="0" smtClean="0"/>
              <a:t> </a:t>
            </a:r>
            <a:r>
              <a:rPr lang="en-US" dirty="0" err="1" smtClean="0"/>
              <a:t>fisik</a:t>
            </a:r>
            <a:r>
              <a:rPr lang="en-US" dirty="0" smtClean="0"/>
              <a:t>.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berbuat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takut</a:t>
            </a:r>
            <a:r>
              <a:rPr lang="en-US" dirty="0" smtClean="0"/>
              <a:t> </a:t>
            </a:r>
            <a:r>
              <a:rPr lang="en-US" dirty="0" err="1" smtClean="0"/>
              <a:t>dihukum</a:t>
            </a:r>
            <a:r>
              <a:rPr lang="en-US" dirty="0" smtClean="0"/>
              <a:t>.</a:t>
            </a:r>
          </a:p>
          <a:p>
            <a:r>
              <a:rPr lang="en-US" dirty="0" smtClean="0"/>
              <a:t>TINGKAT PERKEMBANGAN MORAL 2: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berbuat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keinginan</a:t>
            </a:r>
            <a:r>
              <a:rPr lang="en-US" dirty="0" smtClean="0"/>
              <a:t> </a:t>
            </a:r>
            <a:r>
              <a:rPr lang="en-US" dirty="0" err="1" smtClean="0"/>
              <a:t>individu</a:t>
            </a:r>
            <a:r>
              <a:rPr lang="en-US" dirty="0" smtClean="0"/>
              <a:t>,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balas</a:t>
            </a:r>
            <a:r>
              <a:rPr lang="en-US" dirty="0" smtClean="0"/>
              <a:t> </a:t>
            </a:r>
            <a:r>
              <a:rPr lang="en-US" dirty="0" err="1" smtClean="0"/>
              <a:t>dendam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balas</a:t>
            </a:r>
            <a:r>
              <a:rPr lang="en-US" dirty="0" smtClean="0"/>
              <a:t> </a:t>
            </a:r>
            <a:r>
              <a:rPr lang="en-US" dirty="0" err="1" smtClean="0"/>
              <a:t>jasa</a:t>
            </a:r>
            <a:r>
              <a:rPr lang="en-US" dirty="0" smtClean="0"/>
              <a:t>.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berbuat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membimbing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menyadarkan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 agar </a:t>
            </a:r>
            <a:r>
              <a:rPr lang="en-US" dirty="0" err="1" smtClean="0"/>
              <a:t>bersikap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memang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9286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TAHAP MORALITAS KONVENSIONAL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Tahap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moral 3 </a:t>
            </a:r>
            <a:r>
              <a:rPr lang="en-US" dirty="0" err="1" smtClean="0"/>
              <a:t>usia</a:t>
            </a:r>
            <a:r>
              <a:rPr lang="en-US" dirty="0" smtClean="0"/>
              <a:t> 13 </a:t>
            </a:r>
            <a:r>
              <a:rPr lang="en-US" dirty="0" err="1" smtClean="0"/>
              <a:t>tahun</a:t>
            </a:r>
            <a:r>
              <a:rPr lang="en-US" dirty="0" smtClean="0"/>
              <a:t>: </a:t>
            </a:r>
            <a:r>
              <a:rPr lang="en-US" dirty="0" err="1" smtClean="0"/>
              <a:t>pertimbangan</a:t>
            </a:r>
            <a:r>
              <a:rPr lang="en-US" dirty="0" smtClean="0"/>
              <a:t>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“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”.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menyesuaikan</a:t>
            </a:r>
            <a:r>
              <a:rPr lang="en-US" dirty="0" smtClean="0"/>
              <a:t> </a:t>
            </a:r>
            <a:r>
              <a:rPr lang="en-US" dirty="0" err="1" smtClean="0"/>
              <a:t>tuntutan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disekitarnya</a:t>
            </a:r>
            <a:r>
              <a:rPr lang="en-US" dirty="0" smtClean="0"/>
              <a:t>.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membiasa-kan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agar </a:t>
            </a:r>
            <a:r>
              <a:rPr lang="en-US" dirty="0" err="1" smtClean="0"/>
              <a:t>taat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.</a:t>
            </a:r>
            <a:endParaRPr lang="en-US" dirty="0" smtClean="0"/>
          </a:p>
          <a:p>
            <a:r>
              <a:rPr lang="en-US" dirty="0" err="1" smtClean="0"/>
              <a:t>Tahap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4, </a:t>
            </a:r>
            <a:r>
              <a:rPr lang="en-US" dirty="0" err="1" smtClean="0"/>
              <a:t>orientasi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otoritas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mempertahankan</a:t>
            </a:r>
            <a:r>
              <a:rPr lang="en-US" dirty="0" smtClean="0"/>
              <a:t>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tatanan</a:t>
            </a:r>
            <a:r>
              <a:rPr lang="en-US" dirty="0" smtClean="0"/>
              <a:t>, </a:t>
            </a:r>
            <a:r>
              <a:rPr lang="en-US" dirty="0" err="1" smtClean="0"/>
              <a:t>hormat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penguasa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melaksanakan</a:t>
            </a:r>
            <a:r>
              <a:rPr lang="en-US" dirty="0" smtClean="0"/>
              <a:t> </a:t>
            </a:r>
            <a:r>
              <a:rPr lang="en-US" dirty="0" err="1" smtClean="0"/>
              <a:t>tugas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8543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US" sz="3600" dirty="0" smtClean="0">
                <a:latin typeface="Arial Black" pitchFamily="34" charset="0"/>
              </a:rPr>
              <a:t>TAHAP MORALITAS PASCAKONVENSIONAL</a:t>
            </a:r>
            <a:endParaRPr lang="en-US" sz="36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Perkembangan</a:t>
            </a:r>
            <a:r>
              <a:rPr lang="en-US" dirty="0" smtClean="0"/>
              <a:t> moral </a:t>
            </a:r>
            <a:r>
              <a:rPr lang="en-US" dirty="0" err="1" smtClean="0"/>
              <a:t>ke</a:t>
            </a:r>
            <a:r>
              <a:rPr lang="en-US" dirty="0" smtClean="0"/>
              <a:t> 5 </a:t>
            </a:r>
            <a:r>
              <a:rPr lang="en-US" dirty="0" err="1" smtClean="0"/>
              <a:t>usia</a:t>
            </a:r>
            <a:r>
              <a:rPr lang="en-US" dirty="0" smtClean="0"/>
              <a:t> 16 </a:t>
            </a:r>
            <a:r>
              <a:rPr lang="en-US" dirty="0" err="1" smtClean="0"/>
              <a:t>tahun</a:t>
            </a:r>
            <a:r>
              <a:rPr lang="en-US" dirty="0" smtClean="0"/>
              <a:t>, 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konsensus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orang lain.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tahap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moral </a:t>
            </a:r>
            <a:r>
              <a:rPr lang="en-US" dirty="0" err="1" smtClean="0"/>
              <a:t>ditandai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kesadaran</a:t>
            </a:r>
            <a:r>
              <a:rPr lang="en-US" dirty="0" smtClean="0"/>
              <a:t> </a:t>
            </a:r>
            <a:r>
              <a:rPr lang="en-US" dirty="0" err="1" smtClean="0"/>
              <a:t>mengikuti</a:t>
            </a:r>
            <a:r>
              <a:rPr lang="en-US" dirty="0" smtClean="0"/>
              <a:t> </a:t>
            </a:r>
            <a:r>
              <a:rPr lang="en-US" dirty="0" err="1" smtClean="0"/>
              <a:t>kesepakatan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smtClean="0"/>
              <a:t>moral 6: </a:t>
            </a:r>
            <a:r>
              <a:rPr lang="en-US" dirty="0" err="1" smtClean="0"/>
              <a:t>orientasi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. Yang </a:t>
            </a:r>
            <a:r>
              <a:rPr lang="en-US" dirty="0" err="1" smtClean="0"/>
              <a:t>benar</a:t>
            </a:r>
            <a:r>
              <a:rPr lang="en-US" dirty="0" smtClean="0"/>
              <a:t>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prinsip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 </a:t>
            </a:r>
            <a:r>
              <a:rPr lang="en-US" dirty="0" err="1" smtClean="0"/>
              <a:t>suara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universal.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7543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ETIKA TERKAIT USIA &amp; BUDAYA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Cara </a:t>
            </a:r>
            <a:r>
              <a:rPr lang="en-US" dirty="0" err="1" smtClean="0"/>
              <a:t>bersiksp</a:t>
            </a:r>
            <a:r>
              <a:rPr lang="en-US" dirty="0" smtClean="0"/>
              <a:t>/</a:t>
            </a:r>
            <a:r>
              <a:rPr lang="en-US" dirty="0" err="1" smtClean="0"/>
              <a:t>bertindak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memperlakukan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berdasar</a:t>
            </a:r>
            <a:r>
              <a:rPr lang="en-US" dirty="0" smtClean="0"/>
              <a:t> </a:t>
            </a:r>
            <a:r>
              <a:rPr lang="en-US" dirty="0" err="1" smtClean="0"/>
              <a:t>usia</a:t>
            </a:r>
            <a:r>
              <a:rPr lang="en-US" dirty="0" smtClean="0"/>
              <a:t> </a:t>
            </a:r>
            <a:r>
              <a:rPr lang="en-US" dirty="0" err="1" smtClean="0"/>
              <a:t>berbeda-beda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dgn</a:t>
            </a:r>
            <a:r>
              <a:rPr lang="en-US" dirty="0" smtClean="0"/>
              <a:t> </a:t>
            </a:r>
            <a:r>
              <a:rPr lang="en-US" dirty="0" err="1" smtClean="0"/>
              <a:t>budaya</a:t>
            </a:r>
            <a:r>
              <a:rPr lang="en-US" dirty="0" smtClean="0"/>
              <a:t> yang </a:t>
            </a:r>
            <a:r>
              <a:rPr lang="en-US" dirty="0" err="1" smtClean="0"/>
              <a:t>berlaku</a:t>
            </a:r>
            <a:r>
              <a:rPr lang="en-US" dirty="0" smtClean="0"/>
              <a:t>. Di </a:t>
            </a:r>
            <a:r>
              <a:rPr lang="en-US" dirty="0" err="1" smtClean="0"/>
              <a:t>samping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peraturan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perundangan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berlaku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Undang-undang</a:t>
            </a:r>
            <a:r>
              <a:rPr lang="en-US" dirty="0" smtClean="0"/>
              <a:t> yang </a:t>
            </a:r>
            <a:r>
              <a:rPr lang="en-US" dirty="0" err="1" smtClean="0"/>
              <a:t>mengatur</a:t>
            </a:r>
            <a:r>
              <a:rPr lang="en-US" dirty="0" smtClean="0"/>
              <a:t> </a:t>
            </a:r>
            <a:r>
              <a:rPr lang="en-US" dirty="0" err="1" smtClean="0"/>
              <a:t>kehidupan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, </a:t>
            </a:r>
            <a:r>
              <a:rPr lang="en-US" dirty="0" err="1" smtClean="0"/>
              <a:t>antara</a:t>
            </a:r>
            <a:r>
              <a:rPr lang="en-US" dirty="0" smtClean="0"/>
              <a:t> lain UU </a:t>
            </a:r>
            <a:r>
              <a:rPr lang="en-US" dirty="0" err="1" smtClean="0"/>
              <a:t>ketenaga-kerjaan</a:t>
            </a:r>
            <a:r>
              <a:rPr lang="en-US" dirty="0" smtClean="0"/>
              <a:t>, </a:t>
            </a:r>
            <a:r>
              <a:rPr lang="en-US" dirty="0" err="1" smtClean="0"/>
              <a:t>Peraturan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, UU </a:t>
            </a:r>
            <a:r>
              <a:rPr lang="en-US" dirty="0" err="1" smtClean="0"/>
              <a:t>kesejahteraan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, UU </a:t>
            </a:r>
            <a:r>
              <a:rPr lang="en-US" dirty="0" err="1" smtClean="0"/>
              <a:t>perkawinan</a:t>
            </a:r>
            <a:r>
              <a:rPr lang="en-US" dirty="0" smtClean="0"/>
              <a:t>, UU </a:t>
            </a:r>
            <a:r>
              <a:rPr lang="en-US" dirty="0" err="1" smtClean="0"/>
              <a:t>kriminal</a:t>
            </a:r>
            <a:r>
              <a:rPr lang="en-US" dirty="0" smtClean="0"/>
              <a:t>, UU </a:t>
            </a:r>
            <a:r>
              <a:rPr lang="en-US" dirty="0" err="1" smtClean="0"/>
              <a:t>peradilan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98210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ETIKA TERKAIT DENGAN MULTIKULTUR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SUATU </a:t>
            </a:r>
            <a:r>
              <a:rPr lang="en-US" dirty="0" smtClean="0"/>
              <a:t>INSTITUSI PENDIDIKAN UTAMANYA </a:t>
            </a:r>
            <a:r>
              <a:rPr lang="en-US" dirty="0" smtClean="0"/>
              <a:t>PADA SEKOLAH NON FORMAL (KEJAR PAKET A, B DAN C) SELALU DIJUMPAI ADANYA PERBEDAAN, GENDER, STATUS SOSIAL, KEMAMPUAN, DAN USIA YANG SANGAT MENYOLOK. AGAR PELAJARAN BERJALAN LANCAR,</a:t>
            </a:r>
          </a:p>
          <a:p>
            <a:pPr marL="0" indent="0" algn="ctr">
              <a:buNone/>
            </a:pPr>
            <a:r>
              <a:rPr lang="en-US" dirty="0"/>
              <a:t> </a:t>
            </a:r>
            <a:r>
              <a:rPr lang="en-US" b="1" dirty="0" smtClean="0">
                <a:solidFill>
                  <a:srgbClr val="C00000"/>
                </a:solidFill>
              </a:rPr>
              <a:t>BAGAIMANA SIKAP PENDIDIK UNTUK 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C00000"/>
                </a:solidFill>
              </a:rPr>
              <a:t>MEMPELANCAR PROSES PEMBELAJARAN </a:t>
            </a:r>
            <a:endParaRPr 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17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1132</Words>
  <Application>Microsoft Office PowerPoint</Application>
  <PresentationFormat>On-screen Show (4:3)</PresentationFormat>
  <Paragraphs>85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ETIKA TERKAIT DGN ETNIS</vt:lpstr>
      <vt:lpstr>ETIKA TERKAIT ETNIS</vt:lpstr>
      <vt:lpstr>SIKAP PENDIDIK</vt:lpstr>
      <vt:lpstr>ETIKA TERKAIT DGN KEMAMPUAN</vt:lpstr>
      <vt:lpstr>LANJUTAN</vt:lpstr>
      <vt:lpstr>KATEGORISASI DIFFABLE</vt:lpstr>
      <vt:lpstr>CONTOH KASUS</vt:lpstr>
      <vt:lpstr>ETIKA TERKAIT DENGAN KEMAMPUAN</vt:lpstr>
      <vt:lpstr>SIKAP PENDIDIK</vt:lpstr>
      <vt:lpstr>ETIKA TERKAIT DGN USIA</vt:lpstr>
      <vt:lpstr>TEORI PERKEMBANGAN ERIKSON</vt:lpstr>
      <vt:lpstr>LANJUTAN</vt:lpstr>
      <vt:lpstr>LANJUTAN</vt:lpstr>
      <vt:lpstr>LANJUTAN</vt:lpstr>
      <vt:lpstr>PERKEMBANGAN MORAL KOHLBERG</vt:lpstr>
      <vt:lpstr>TAHAP MORALITAS PRAKONVENSIONAL</vt:lpstr>
      <vt:lpstr>TAHAP MORALITAS KONVENSIONAL</vt:lpstr>
      <vt:lpstr>TAHAP MORALITAS PASCAKONVENSIONAL</vt:lpstr>
      <vt:lpstr>ETIKA TERKAIT USIA &amp; BUDAYA</vt:lpstr>
      <vt:lpstr>ETIKA TERKAIT DENGAN MULTIKULTUR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ismail - [2010]</dc:creator>
  <cp:lastModifiedBy>Windows User</cp:lastModifiedBy>
  <cp:revision>59</cp:revision>
  <dcterms:created xsi:type="dcterms:W3CDTF">2015-10-14T02:10:18Z</dcterms:created>
  <dcterms:modified xsi:type="dcterms:W3CDTF">2018-10-17T12:53:33Z</dcterms:modified>
</cp:coreProperties>
</file>