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4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58" r:id="rId3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-powerpoint-templates-design.com/free-powerpoint-templates-design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ree-powerpoint-templates-design.com/free-powerpoint-templates-design" TargetMode="Externa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ree-powerpoint-templates-design.com/free-powerpoint-templates-design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"/>
          <p:cNvSpPr txBox="1">
            <a:spLocks noChangeArrowheads="1"/>
          </p:cNvSpPr>
          <p:nvPr/>
        </p:nvSpPr>
        <p:spPr bwMode="auto">
          <a:xfrm>
            <a:off x="899592" y="1496978"/>
            <a:ext cx="802838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9592" y="3082632"/>
            <a:ext cx="802838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6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Pertemuan</a:t>
            </a:r>
            <a:r>
              <a:rPr kumimoji="0"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10</a:t>
            </a:r>
          </a:p>
        </p:txBody>
      </p:sp>
      <p:sp>
        <p:nvSpPr>
          <p:cNvPr id="10" name="TextBox 9">
            <a:hlinkClick r:id="rId3"/>
          </p:cNvPr>
          <p:cNvSpPr txBox="1"/>
          <p:nvPr/>
        </p:nvSpPr>
        <p:spPr>
          <a:xfrm>
            <a:off x="0" y="6577300"/>
            <a:ext cx="9144000" cy="215444"/>
          </a:xfrm>
          <a:prstGeom prst="rect">
            <a:avLst/>
          </a:prstGeom>
          <a:solidFill>
            <a:schemeClr val="bg1">
              <a:alpha val="32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Perlunya</a:t>
            </a:r>
            <a:r>
              <a:rPr lang="en-US" sz="2800" dirty="0"/>
              <a:t> </a:t>
            </a:r>
            <a:r>
              <a:rPr lang="en-US" sz="2800" dirty="0" err="1"/>
              <a:t>pengembangan</a:t>
            </a:r>
            <a:r>
              <a:rPr lang="en-US" sz="2800" dirty="0"/>
              <a:t> system: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8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800" dirty="0"/>
              <a:t>System </a:t>
            </a:r>
            <a:r>
              <a:rPr lang="en-US" sz="2800" dirty="0" err="1"/>
              <a:t>baru</a:t>
            </a:r>
            <a:endParaRPr lang="en-US" sz="28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endParaRPr lang="en-US" sz="28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800" dirty="0" err="1"/>
              <a:t>Pengembangan</a:t>
            </a:r>
            <a:r>
              <a:rPr lang="en-US" sz="2800" dirty="0"/>
              <a:t> system lama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SIM </a:t>
            </a:r>
            <a:r>
              <a:rPr lang="en-US" sz="2800" dirty="0" err="1"/>
              <a:t>dikembangkan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pendekatan</a:t>
            </a:r>
            <a:r>
              <a:rPr lang="en-US" sz="2800" dirty="0"/>
              <a:t> system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Pendekatan</a:t>
            </a:r>
            <a:r>
              <a:rPr lang="en-US" sz="2800" b="1" dirty="0">
                <a:solidFill>
                  <a:srgbClr val="FF0000"/>
                </a:solidFill>
              </a:rPr>
              <a:t> System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Menurut</a:t>
            </a:r>
            <a:r>
              <a:rPr lang="en-US" sz="2800" dirty="0"/>
              <a:t> O’Brien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menganalisa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masalah</a:t>
            </a:r>
            <a:r>
              <a:rPr lang="en-US" sz="2800" dirty="0"/>
              <a:t> dan </a:t>
            </a:r>
            <a:r>
              <a:rPr lang="en-US" sz="2800" dirty="0" err="1"/>
              <a:t>memformulasikan</a:t>
            </a:r>
            <a:r>
              <a:rPr lang="en-US" sz="2800" dirty="0"/>
              <a:t> </a:t>
            </a:r>
            <a:r>
              <a:rPr lang="en-US" sz="2800" dirty="0" err="1"/>
              <a:t>solusi</a:t>
            </a:r>
            <a:r>
              <a:rPr lang="en-US" sz="2800" dirty="0"/>
              <a:t> </a:t>
            </a:r>
            <a:r>
              <a:rPr lang="en-US" sz="2800" dirty="0" err="1"/>
              <a:t>melibatkan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aktivitas</a:t>
            </a:r>
            <a:r>
              <a:rPr lang="en-US" sz="2800" dirty="0"/>
              <a:t> yang </a:t>
            </a:r>
            <a:r>
              <a:rPr lang="en-US" sz="2800" dirty="0" err="1"/>
              <a:t>saling</a:t>
            </a:r>
            <a:r>
              <a:rPr lang="en-US" sz="2800" dirty="0"/>
              <a:t> </a:t>
            </a:r>
            <a:r>
              <a:rPr lang="en-US" sz="2800" dirty="0" err="1"/>
              <a:t>berhubungan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29657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Aktivitas-aktivitas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tersebut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terdiri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dari</a:t>
            </a:r>
            <a:r>
              <a:rPr lang="en-US" sz="2800" b="1" dirty="0">
                <a:solidFill>
                  <a:srgbClr val="FF0000"/>
                </a:solidFill>
              </a:rPr>
              <a:t>: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Kenali</a:t>
            </a:r>
            <a:r>
              <a:rPr lang="en-US" sz="2800" dirty="0"/>
              <a:t> dan </a:t>
            </a:r>
            <a:r>
              <a:rPr lang="en-US" sz="2800" dirty="0" err="1"/>
              <a:t>rumuskan</a:t>
            </a:r>
            <a:r>
              <a:rPr lang="en-US" sz="2800" dirty="0"/>
              <a:t> </a:t>
            </a:r>
            <a:r>
              <a:rPr lang="en-US" sz="2800" dirty="0" err="1"/>
              <a:t>masalah</a:t>
            </a:r>
            <a:r>
              <a:rPr lang="en-US" sz="2800" dirty="0"/>
              <a:t>/</a:t>
            </a:r>
            <a:r>
              <a:rPr lang="en-US" sz="2800" dirty="0" err="1"/>
              <a:t>peluang</a:t>
            </a:r>
            <a:r>
              <a:rPr lang="en-US" sz="2800" dirty="0"/>
              <a:t>       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pemikiran</a:t>
            </a:r>
            <a:r>
              <a:rPr lang="en-US" sz="2800" dirty="0"/>
              <a:t> system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Kembangkan</a:t>
            </a:r>
            <a:r>
              <a:rPr lang="en-US" sz="2800" dirty="0"/>
              <a:t> dan </a:t>
            </a:r>
            <a:r>
              <a:rPr lang="en-US" sz="2800" dirty="0" err="1"/>
              <a:t>evaluasi</a:t>
            </a:r>
            <a:r>
              <a:rPr lang="en-US" sz="2800" dirty="0"/>
              <a:t> alternative </a:t>
            </a:r>
            <a:r>
              <a:rPr lang="en-US" sz="2800" dirty="0" err="1"/>
              <a:t>solusi</a:t>
            </a:r>
            <a:r>
              <a:rPr lang="en-US" sz="2800" dirty="0"/>
              <a:t>   system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Pilih</a:t>
            </a:r>
            <a:r>
              <a:rPr lang="en-US" sz="2800" dirty="0"/>
              <a:t> </a:t>
            </a:r>
            <a:r>
              <a:rPr lang="en-US" sz="2800" dirty="0" err="1"/>
              <a:t>solusi</a:t>
            </a:r>
            <a:r>
              <a:rPr lang="en-US" sz="2800" dirty="0"/>
              <a:t> system yang </a:t>
            </a:r>
            <a:r>
              <a:rPr lang="en-US" sz="2800" dirty="0" err="1"/>
              <a:t>memenuhi</a:t>
            </a:r>
            <a:r>
              <a:rPr lang="en-US" sz="2800" dirty="0"/>
              <a:t>             </a:t>
            </a:r>
            <a:r>
              <a:rPr lang="en-US" sz="2800" dirty="0" err="1"/>
              <a:t>persyaratan</a:t>
            </a:r>
            <a:endParaRPr lang="en-US" sz="2800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Desain</a:t>
            </a:r>
            <a:r>
              <a:rPr lang="en-US" sz="2800" dirty="0"/>
              <a:t> </a:t>
            </a:r>
            <a:r>
              <a:rPr lang="en-US" sz="2800" dirty="0" err="1"/>
              <a:t>solusi</a:t>
            </a:r>
            <a:r>
              <a:rPr lang="en-US" sz="2800" dirty="0"/>
              <a:t> system yang </a:t>
            </a:r>
            <a:r>
              <a:rPr lang="en-US" sz="2800" dirty="0" err="1"/>
              <a:t>dipilih</a:t>
            </a:r>
            <a:endParaRPr lang="en-US" sz="2800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Implementasikan</a:t>
            </a:r>
            <a:r>
              <a:rPr lang="en-US" sz="2800" dirty="0"/>
              <a:t> dan </a:t>
            </a:r>
            <a:r>
              <a:rPr lang="en-US" sz="2800" dirty="0" err="1"/>
              <a:t>evaluasi</a:t>
            </a:r>
            <a:r>
              <a:rPr lang="en-US" sz="2800" dirty="0"/>
              <a:t> </a:t>
            </a:r>
            <a:r>
              <a:rPr lang="en-US" sz="2800" dirty="0" err="1"/>
              <a:t>kesuksesan</a:t>
            </a:r>
            <a:r>
              <a:rPr lang="en-US" sz="2800" dirty="0"/>
              <a:t>     system yang </a:t>
            </a:r>
            <a:r>
              <a:rPr lang="en-US" sz="2800" dirty="0" err="1"/>
              <a:t>didesain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14201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Pemikiran</a:t>
            </a:r>
            <a:r>
              <a:rPr lang="en-US" sz="2800" dirty="0"/>
              <a:t> system </a:t>
            </a:r>
            <a:r>
              <a:rPr lang="en-US" sz="2800" dirty="0" err="1"/>
              <a:t>memandang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             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permasalahan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menyeluruh</a:t>
            </a:r>
            <a:r>
              <a:rPr lang="en-US" sz="2800" dirty="0"/>
              <a:t> (holistic dan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sistemik</a:t>
            </a:r>
            <a:r>
              <a:rPr lang="en-US" sz="2800" dirty="0"/>
              <a:t>)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cara</a:t>
            </a:r>
            <a:r>
              <a:rPr lang="en-US" sz="2800" dirty="0"/>
              <a:t> </a:t>
            </a:r>
            <a:r>
              <a:rPr lang="en-US" sz="2800" dirty="0" err="1"/>
              <a:t>melihat</a:t>
            </a:r>
            <a:endParaRPr lang="en-US" sz="28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800" b="1" dirty="0" err="1"/>
              <a:t>Hubungan</a:t>
            </a:r>
            <a:r>
              <a:rPr lang="en-US" sz="2800" b="1" dirty="0"/>
              <a:t> internal </a:t>
            </a:r>
            <a:r>
              <a:rPr lang="en-US" sz="2800" dirty="0" err="1"/>
              <a:t>antar</a:t>
            </a:r>
            <a:r>
              <a:rPr lang="en-US" sz="2800" dirty="0"/>
              <a:t> system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800" b="1" dirty="0"/>
              <a:t>Proses </a:t>
            </a:r>
            <a:r>
              <a:rPr lang="en-US" sz="2800" b="1" dirty="0" err="1"/>
              <a:t>perubahan</a:t>
            </a:r>
            <a:r>
              <a:rPr lang="en-US" sz="2800" b="1" dirty="0"/>
              <a:t> </a:t>
            </a:r>
            <a:r>
              <a:rPr lang="en-US" sz="2800" dirty="0" err="1"/>
              <a:t>antar</a:t>
            </a:r>
            <a:r>
              <a:rPr lang="en-US" sz="2800" dirty="0"/>
              <a:t> system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Komponen</a:t>
            </a:r>
            <a:r>
              <a:rPr lang="en-US" sz="2800" b="1" dirty="0">
                <a:solidFill>
                  <a:srgbClr val="FF0000"/>
                </a:solidFill>
              </a:rPr>
              <a:t> system </a:t>
            </a:r>
            <a:r>
              <a:rPr lang="en-US" sz="2800" b="1" dirty="0" err="1">
                <a:solidFill>
                  <a:srgbClr val="FF0000"/>
                </a:solidFill>
              </a:rPr>
              <a:t>terdiri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dari</a:t>
            </a:r>
            <a:endParaRPr lang="en-US" sz="2800" b="1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Komponen</a:t>
            </a:r>
            <a:r>
              <a:rPr lang="en-US" sz="2800" dirty="0"/>
              <a:t> input, </a:t>
            </a:r>
            <a:r>
              <a:rPr lang="en-US" sz="2800" dirty="0" err="1"/>
              <a:t>Pemrosesan</a:t>
            </a:r>
            <a:r>
              <a:rPr lang="en-US" sz="2800" dirty="0"/>
              <a:t>, output,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tanggapan</a:t>
            </a:r>
            <a:r>
              <a:rPr lang="en-US" sz="2800" dirty="0"/>
              <a:t> dan </a:t>
            </a:r>
            <a:r>
              <a:rPr lang="en-US" sz="2800" dirty="0" err="1"/>
              <a:t>komponen</a:t>
            </a:r>
            <a:r>
              <a:rPr lang="en-US" sz="2800" dirty="0"/>
              <a:t> </a:t>
            </a:r>
            <a:r>
              <a:rPr lang="en-US" sz="2800" dirty="0" err="1"/>
              <a:t>pengendali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79211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Pengembangan</a:t>
            </a:r>
            <a:r>
              <a:rPr lang="en-US" sz="2800" b="1" dirty="0">
                <a:solidFill>
                  <a:srgbClr val="FF0000"/>
                </a:solidFill>
              </a:rPr>
              <a:t> system </a:t>
            </a:r>
            <a:r>
              <a:rPr lang="en-US" sz="2800" b="1" dirty="0" err="1">
                <a:solidFill>
                  <a:srgbClr val="FF0000"/>
                </a:solidFill>
              </a:rPr>
              <a:t>merupakan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suatu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siklus</a:t>
            </a:r>
            <a:r>
              <a:rPr lang="en-US" sz="2800" b="1" dirty="0">
                <a:solidFill>
                  <a:srgbClr val="FF0000"/>
                </a:solidFill>
              </a:rPr>
              <a:t>: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800" dirty="0" err="1"/>
              <a:t>Analisis</a:t>
            </a:r>
            <a:r>
              <a:rPr lang="en-US" sz="2800" dirty="0"/>
              <a:t> system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800" dirty="0" err="1"/>
              <a:t>Desain</a:t>
            </a:r>
            <a:r>
              <a:rPr lang="en-US" sz="2800" dirty="0"/>
              <a:t> system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800" dirty="0" err="1"/>
              <a:t>Pelaksanaan</a:t>
            </a:r>
            <a:r>
              <a:rPr lang="en-US" sz="2800" dirty="0"/>
              <a:t> system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Pada </a:t>
            </a:r>
            <a:r>
              <a:rPr lang="en-US" sz="2800" dirty="0" err="1"/>
              <a:t>perencanaan</a:t>
            </a:r>
            <a:r>
              <a:rPr lang="en-US" sz="2800" dirty="0"/>
              <a:t> </a:t>
            </a:r>
            <a:r>
              <a:rPr lang="en-US" sz="2800" dirty="0" err="1"/>
              <a:t>pengembangan</a:t>
            </a:r>
            <a:r>
              <a:rPr lang="en-US" sz="2800" dirty="0"/>
              <a:t> system,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dibutuhkan</a:t>
            </a:r>
            <a:r>
              <a:rPr lang="en-US" sz="2800" dirty="0"/>
              <a:t> </a:t>
            </a:r>
            <a:r>
              <a:rPr lang="en-US" sz="2800" dirty="0" err="1"/>
              <a:t>sumber</a:t>
            </a:r>
            <a:r>
              <a:rPr lang="en-US" sz="2800" dirty="0"/>
              <a:t> </a:t>
            </a:r>
            <a:r>
              <a:rPr lang="en-US" sz="2800" dirty="0" err="1"/>
              <a:t>daya</a:t>
            </a:r>
            <a:r>
              <a:rPr lang="en-US" sz="2800" dirty="0"/>
              <a:t> </a:t>
            </a:r>
            <a:r>
              <a:rPr lang="en-US" sz="2800" dirty="0" err="1"/>
              <a:t>tenaga-tenaga</a:t>
            </a:r>
            <a:r>
              <a:rPr lang="en-US" sz="2800" dirty="0"/>
              <a:t> yang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dibutuhkan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implementasi</a:t>
            </a:r>
            <a:r>
              <a:rPr lang="en-US" sz="2800" dirty="0"/>
              <a:t> system:</a:t>
            </a:r>
          </a:p>
        </p:txBody>
      </p:sp>
    </p:spTree>
    <p:extLst>
      <p:ext uri="{BB962C8B-B14F-4D97-AF65-F5344CB8AC3E}">
        <p14:creationId xmlns:p14="http://schemas.microsoft.com/office/powerpoint/2010/main" val="3440849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rgbClr val="FF0000"/>
                </a:solidFill>
              </a:rPr>
              <a:t>Pengawas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proyek</a:t>
            </a:r>
            <a:endParaRPr lang="en-US" sz="2800" b="1" dirty="0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rgbClr val="FF0000"/>
                </a:solidFill>
              </a:rPr>
              <a:t>Koordinator</a:t>
            </a:r>
            <a:endParaRPr lang="en-US" sz="2800" b="1" dirty="0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rgbClr val="FF0000"/>
                </a:solidFill>
              </a:rPr>
              <a:t>Analisis</a:t>
            </a:r>
            <a:r>
              <a:rPr lang="en-US" sz="2800" b="1" dirty="0">
                <a:solidFill>
                  <a:srgbClr val="FF0000"/>
                </a:solidFill>
              </a:rPr>
              <a:t> system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FF0000"/>
                </a:solidFill>
              </a:rPr>
              <a:t>Programmer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rgbClr val="FF0000"/>
                </a:solidFill>
              </a:rPr>
              <a:t>Spesialis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232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-36512" y="1196752"/>
            <a:ext cx="35283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rgbClr val="FF0000"/>
                </a:solidFill>
              </a:rPr>
              <a:t>Pengawas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proyek</a:t>
            </a:r>
            <a:endParaRPr lang="en-US" sz="2800" b="1" dirty="0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Koordinator</a:t>
            </a:r>
            <a:endParaRPr lang="en-US" sz="2800" b="1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Analisis</a:t>
            </a:r>
            <a:r>
              <a:rPr lang="en-US" sz="2800" b="1" dirty="0"/>
              <a:t> system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/>
              <a:t>Programmer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Spesialis</a:t>
            </a: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F90E9D-C3D0-4E17-878D-9915246BCA37}"/>
              </a:ext>
            </a:extLst>
          </p:cNvPr>
          <p:cNvSpPr txBox="1"/>
          <p:nvPr/>
        </p:nvSpPr>
        <p:spPr>
          <a:xfrm>
            <a:off x="1948586" y="3771771"/>
            <a:ext cx="658385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Yang </a:t>
            </a:r>
            <a:r>
              <a:rPr lang="en-US" sz="2800" dirty="0" err="1"/>
              <a:t>diambilkan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tim</a:t>
            </a:r>
            <a:r>
              <a:rPr lang="en-US" sz="2800" dirty="0"/>
              <a:t> </a:t>
            </a:r>
            <a:r>
              <a:rPr lang="en-US" sz="2800" dirty="0" err="1"/>
              <a:t>manajemen</a:t>
            </a: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gabungan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anggota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tim</a:t>
            </a:r>
            <a:r>
              <a:rPr lang="en-US" sz="2800" dirty="0"/>
              <a:t> </a:t>
            </a:r>
            <a:r>
              <a:rPr lang="en-US" sz="2800" dirty="0" err="1"/>
              <a:t>manajemen</a:t>
            </a:r>
            <a:r>
              <a:rPr lang="en-US" sz="2800" dirty="0"/>
              <a:t> internal </a:t>
            </a:r>
            <a:r>
              <a:rPr lang="en-US" sz="2800" dirty="0" err="1"/>
              <a:t>perusahaan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Yang </a:t>
            </a:r>
            <a:r>
              <a:rPr lang="en-US" sz="2800" dirty="0" err="1"/>
              <a:t>berkepentingan</a:t>
            </a:r>
            <a:r>
              <a:rPr lang="en-US" sz="2800" dirty="0"/>
              <a:t> </a:t>
            </a:r>
            <a:r>
              <a:rPr lang="en-US" sz="2800" dirty="0" err="1"/>
              <a:t>terhadap</a:t>
            </a:r>
            <a:r>
              <a:rPr lang="en-US" sz="2800" dirty="0"/>
              <a:t> system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tersebut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980335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0" y="1196752"/>
            <a:ext cx="3635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Pengawas</a:t>
            </a:r>
            <a:r>
              <a:rPr lang="en-US" sz="2800" b="1" dirty="0"/>
              <a:t> </a:t>
            </a:r>
            <a:r>
              <a:rPr lang="en-US" sz="2800" b="1" dirty="0" err="1"/>
              <a:t>proyek</a:t>
            </a:r>
            <a:endParaRPr lang="en-US" sz="2800" b="1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rgbClr val="FF0000"/>
                </a:solidFill>
              </a:rPr>
              <a:t>Koordinator</a:t>
            </a:r>
            <a:endParaRPr lang="en-US" sz="2800" b="1" dirty="0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Analisis</a:t>
            </a:r>
            <a:r>
              <a:rPr lang="en-US" sz="2800" b="1" dirty="0"/>
              <a:t> system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/>
              <a:t>Programmer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Spesialis</a:t>
            </a: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F90E9D-C3D0-4E17-878D-9915246BCA37}"/>
              </a:ext>
            </a:extLst>
          </p:cNvPr>
          <p:cNvSpPr txBox="1"/>
          <p:nvPr/>
        </p:nvSpPr>
        <p:spPr>
          <a:xfrm>
            <a:off x="3131840" y="1712997"/>
            <a:ext cx="5627118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(</a:t>
            </a:r>
            <a:r>
              <a:rPr lang="en-US" sz="2400" dirty="0" err="1"/>
              <a:t>analisis</a:t>
            </a:r>
            <a:r>
              <a:rPr lang="en-US" sz="2400" dirty="0"/>
              <a:t> system senior)</a:t>
            </a:r>
          </a:p>
          <a:p>
            <a:r>
              <a:rPr lang="en-US" sz="2400" dirty="0" err="1"/>
              <a:t>Didampingi</a:t>
            </a:r>
            <a:r>
              <a:rPr lang="en-US" sz="2400" dirty="0"/>
              <a:t> </a:t>
            </a:r>
            <a:r>
              <a:rPr lang="en-US" sz="2400" dirty="0" err="1"/>
              <a:t>analisis</a:t>
            </a:r>
            <a:r>
              <a:rPr lang="en-US" sz="2400" dirty="0"/>
              <a:t> </a:t>
            </a:r>
            <a:r>
              <a:rPr lang="en-US" sz="2400" dirty="0" err="1"/>
              <a:t>yunior</a:t>
            </a:r>
            <a:endParaRPr lang="en-US" sz="2400" dirty="0"/>
          </a:p>
          <a:p>
            <a:r>
              <a:rPr lang="en-US" sz="2400" dirty="0" err="1"/>
              <a:t>Koordinator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FF0000"/>
                </a:solidFill>
              </a:rPr>
              <a:t>merupakan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jembatan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r>
              <a:rPr lang="en-US" sz="2400" dirty="0" err="1">
                <a:solidFill>
                  <a:srgbClr val="FF0000"/>
                </a:solidFill>
              </a:rPr>
              <a:t>penghubung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antara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tim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manajemen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FF0000"/>
                </a:solidFill>
              </a:rPr>
              <a:t>anggota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tim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pengembang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err="1">
                <a:solidFill>
                  <a:srgbClr val="FF0000"/>
                </a:solidFill>
              </a:rPr>
              <a:t>proyek</a:t>
            </a:r>
            <a:r>
              <a:rPr lang="en-US" sz="2400" dirty="0"/>
              <a:t> yang </a:t>
            </a:r>
            <a:r>
              <a:rPr lang="en-US" sz="2400" dirty="0" err="1"/>
              <a:t>bertugas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FF0000"/>
                </a:solidFill>
              </a:rPr>
              <a:t>untuk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r>
              <a:rPr lang="en-US" sz="2400" dirty="0" err="1">
                <a:solidFill>
                  <a:srgbClr val="FF0000"/>
                </a:solidFill>
              </a:rPr>
              <a:t>melaporkan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pelaksanaan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tugas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/>
              <a:t>yang </a:t>
            </a:r>
          </a:p>
          <a:p>
            <a:r>
              <a:rPr lang="en-US" sz="2400" dirty="0" err="1"/>
              <a:t>dibebankan</a:t>
            </a:r>
            <a:r>
              <a:rPr lang="en-US" sz="2400" dirty="0"/>
              <a:t> </a:t>
            </a:r>
            <a:r>
              <a:rPr lang="en-US" sz="2400" dirty="0" err="1"/>
              <a:t>komisi</a:t>
            </a:r>
            <a:r>
              <a:rPr lang="en-US" sz="2400" dirty="0"/>
              <a:t> </a:t>
            </a:r>
            <a:r>
              <a:rPr lang="en-US" sz="2400" dirty="0" err="1"/>
              <a:t>pengawas</a:t>
            </a:r>
            <a:r>
              <a:rPr lang="en-US" sz="2400" dirty="0"/>
              <a:t> </a:t>
            </a:r>
            <a:r>
              <a:rPr lang="en-US" sz="2400" dirty="0" err="1"/>
              <a:t>kepada</a:t>
            </a:r>
            <a:endParaRPr lang="en-US" sz="2400" dirty="0"/>
          </a:p>
          <a:p>
            <a:r>
              <a:rPr lang="en-US" sz="2400" dirty="0" err="1"/>
              <a:t>tim</a:t>
            </a:r>
            <a:r>
              <a:rPr lang="en-US" sz="2400" dirty="0"/>
              <a:t> dan </a:t>
            </a:r>
            <a:r>
              <a:rPr lang="en-US" sz="2400" dirty="0" err="1">
                <a:solidFill>
                  <a:srgbClr val="FF0000"/>
                </a:solidFill>
              </a:rPr>
              <a:t>merencanakan</a:t>
            </a:r>
            <a:r>
              <a:rPr lang="en-US" sz="2400" dirty="0"/>
              <a:t> dan </a:t>
            </a:r>
            <a:r>
              <a:rPr lang="en-US" sz="2400" dirty="0" err="1">
                <a:solidFill>
                  <a:srgbClr val="FF0000"/>
                </a:solidFill>
              </a:rPr>
              <a:t>mengkoor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err="1">
                <a:solidFill>
                  <a:srgbClr val="FF0000"/>
                </a:solidFill>
              </a:rPr>
              <a:t>dinasikan</a:t>
            </a:r>
            <a:r>
              <a:rPr lang="en-US" sz="2400" dirty="0"/>
              <a:t>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langkah</a:t>
            </a:r>
            <a:r>
              <a:rPr lang="en-US" sz="2400" dirty="0"/>
              <a:t> yang </a:t>
            </a:r>
          </a:p>
          <a:p>
            <a:r>
              <a:rPr lang="en-US" sz="2400" dirty="0" err="1"/>
              <a:t>dilakukan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tim</a:t>
            </a:r>
            <a:r>
              <a:rPr lang="en-US" sz="2400" dirty="0"/>
              <a:t> </a:t>
            </a:r>
            <a:r>
              <a:rPr lang="en-US" sz="2400" dirty="0" err="1"/>
              <a:t>proyek</a:t>
            </a:r>
            <a:r>
              <a:rPr lang="en-US" sz="2400" dirty="0"/>
              <a:t> </a:t>
            </a:r>
            <a:r>
              <a:rPr lang="en-US" sz="2400" dirty="0" err="1">
                <a:solidFill>
                  <a:srgbClr val="FF0000"/>
                </a:solidFill>
              </a:rPr>
              <a:t>untuk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dirty="0" err="1">
                <a:solidFill>
                  <a:srgbClr val="FF0000"/>
                </a:solidFill>
              </a:rPr>
              <a:t>mencapai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tujuan</a:t>
            </a:r>
            <a:r>
              <a:rPr lang="en-US" sz="2400" dirty="0">
                <a:solidFill>
                  <a:srgbClr val="FF0000"/>
                </a:solidFill>
              </a:rPr>
              <a:t> yang </a:t>
            </a:r>
            <a:r>
              <a:rPr lang="en-US" sz="2400" dirty="0" err="1">
                <a:solidFill>
                  <a:srgbClr val="FF0000"/>
                </a:solidFill>
              </a:rPr>
              <a:t>diharapkan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519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0" y="1196752"/>
            <a:ext cx="3635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Pengawas</a:t>
            </a:r>
            <a:r>
              <a:rPr lang="en-US" sz="2800" b="1" dirty="0"/>
              <a:t> </a:t>
            </a:r>
            <a:r>
              <a:rPr lang="en-US" sz="2800" b="1" dirty="0" err="1"/>
              <a:t>proyek</a:t>
            </a:r>
            <a:endParaRPr lang="en-US" sz="2800" b="1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Koordinator</a:t>
            </a:r>
            <a:endParaRPr lang="en-US" sz="2800" b="1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rgbClr val="FF0000"/>
                </a:solidFill>
              </a:rPr>
              <a:t>Analisis</a:t>
            </a:r>
            <a:r>
              <a:rPr lang="en-US" sz="2800" b="1" dirty="0">
                <a:solidFill>
                  <a:srgbClr val="FF0000"/>
                </a:solidFill>
              </a:rPr>
              <a:t> system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/>
              <a:t>Programmer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Spesialis</a:t>
            </a: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F90E9D-C3D0-4E17-878D-9915246BCA37}"/>
              </a:ext>
            </a:extLst>
          </p:cNvPr>
          <p:cNvSpPr txBox="1"/>
          <p:nvPr/>
        </p:nvSpPr>
        <p:spPr>
          <a:xfrm>
            <a:off x="2279253" y="4391450"/>
            <a:ext cx="6253187" cy="1692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personil</a:t>
            </a:r>
            <a:r>
              <a:rPr lang="en-US" sz="2800" dirty="0"/>
              <a:t> yang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bertanggungjawab</a:t>
            </a:r>
            <a:r>
              <a:rPr lang="en-US" sz="2800" dirty="0"/>
              <a:t> </a:t>
            </a:r>
            <a:r>
              <a:rPr lang="en-US" sz="2800" dirty="0" err="1"/>
              <a:t>terhadap</a:t>
            </a:r>
            <a:r>
              <a:rPr lang="en-US" sz="2800" dirty="0"/>
              <a:t> </a:t>
            </a:r>
            <a:r>
              <a:rPr lang="en-US" sz="2800" dirty="0" err="1"/>
              <a:t>analisis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dan </a:t>
            </a:r>
            <a:r>
              <a:rPr lang="en-US" sz="2800" dirty="0" err="1"/>
              <a:t>desain</a:t>
            </a:r>
            <a:r>
              <a:rPr lang="en-US" sz="2800" dirty="0"/>
              <a:t> system yang </a:t>
            </a:r>
            <a:r>
              <a:rPr lang="en-US" sz="2800" dirty="0" err="1"/>
              <a:t>didapat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528910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0" y="1196752"/>
            <a:ext cx="3635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Pengawas</a:t>
            </a:r>
            <a:r>
              <a:rPr lang="en-US" sz="2800" b="1" dirty="0"/>
              <a:t> </a:t>
            </a:r>
            <a:r>
              <a:rPr lang="en-US" sz="2800" b="1" dirty="0" err="1"/>
              <a:t>proyek</a:t>
            </a:r>
            <a:endParaRPr lang="en-US" sz="2800" b="1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Koordinator</a:t>
            </a:r>
            <a:endParaRPr lang="en-US" sz="2800" b="1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Analisis</a:t>
            </a:r>
            <a:r>
              <a:rPr lang="en-US" sz="2800" b="1" dirty="0"/>
              <a:t> system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FF0000"/>
                </a:solidFill>
              </a:rPr>
              <a:t>Programmer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Spesialis</a:t>
            </a: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F90E9D-C3D0-4E17-878D-9915246BCA37}"/>
              </a:ext>
            </a:extLst>
          </p:cNvPr>
          <p:cNvSpPr txBox="1"/>
          <p:nvPr/>
        </p:nvSpPr>
        <p:spPr>
          <a:xfrm>
            <a:off x="3203848" y="2905780"/>
            <a:ext cx="31420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Pembuat</a:t>
            </a:r>
            <a:r>
              <a:rPr lang="en-US" sz="2800" dirty="0"/>
              <a:t> program</a:t>
            </a:r>
          </a:p>
        </p:txBody>
      </p:sp>
    </p:spTree>
    <p:extLst>
      <p:ext uri="{BB962C8B-B14F-4D97-AF65-F5344CB8AC3E}">
        <p14:creationId xmlns:p14="http://schemas.microsoft.com/office/powerpoint/2010/main" val="39504514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0" y="1196752"/>
            <a:ext cx="36358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Pengawas</a:t>
            </a:r>
            <a:r>
              <a:rPr lang="en-US" sz="2800" b="1" dirty="0"/>
              <a:t> </a:t>
            </a:r>
            <a:r>
              <a:rPr lang="en-US" sz="2800" b="1" dirty="0" err="1"/>
              <a:t>proyek</a:t>
            </a:r>
            <a:endParaRPr lang="en-US" sz="2800" b="1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Koordinator</a:t>
            </a:r>
            <a:endParaRPr lang="en-US" sz="2800" b="1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/>
              <a:t>Analisis</a:t>
            </a:r>
            <a:r>
              <a:rPr lang="en-US" sz="2800" b="1" dirty="0"/>
              <a:t> system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/>
              <a:t>Programmer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US" sz="2800" b="1" dirty="0" err="1">
                <a:solidFill>
                  <a:srgbClr val="FF0000"/>
                </a:solidFill>
              </a:rPr>
              <a:t>Spesialis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F90E9D-C3D0-4E17-878D-9915246BCA37}"/>
              </a:ext>
            </a:extLst>
          </p:cNvPr>
          <p:cNvSpPr txBox="1"/>
          <p:nvPr/>
        </p:nvSpPr>
        <p:spPr>
          <a:xfrm>
            <a:off x="2158066" y="4725144"/>
            <a:ext cx="637437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bidang</a:t>
            </a:r>
            <a:r>
              <a:rPr lang="en-US" sz="2800" dirty="0"/>
              <a:t> </a:t>
            </a:r>
            <a:r>
              <a:rPr lang="en-US" sz="2800" dirty="0" err="1"/>
              <a:t>tertentu</a:t>
            </a:r>
            <a:r>
              <a:rPr lang="en-US" sz="2800" dirty="0"/>
              <a:t> </a:t>
            </a:r>
            <a:r>
              <a:rPr lang="en-US" sz="2800" dirty="0" err="1"/>
              <a:t>sesuai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Sistem</a:t>
            </a:r>
            <a:r>
              <a:rPr lang="en-US" sz="2800" dirty="0"/>
              <a:t> yang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dikembangkan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5872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6 </a:t>
            </a:r>
            <a:r>
              <a:rPr lang="en-US" sz="2800" b="1" dirty="0" err="1">
                <a:solidFill>
                  <a:srgbClr val="FF0000"/>
                </a:solidFill>
              </a:rPr>
              <a:t>tahapan</a:t>
            </a:r>
            <a:r>
              <a:rPr lang="en-US" sz="2800" b="1" dirty="0">
                <a:solidFill>
                  <a:srgbClr val="FF0000"/>
                </a:solidFill>
              </a:rPr>
              <a:t> proses </a:t>
            </a:r>
            <a:r>
              <a:rPr lang="en-US" sz="2800" b="1" dirty="0" err="1">
                <a:solidFill>
                  <a:srgbClr val="FF0000"/>
                </a:solidFill>
              </a:rPr>
              <a:t>pengembangan</a:t>
            </a:r>
            <a:r>
              <a:rPr lang="en-US" sz="2800" b="1" dirty="0">
                <a:solidFill>
                  <a:srgbClr val="FF0000"/>
                </a:solidFill>
              </a:rPr>
              <a:t> system 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Investigasi</a:t>
            </a:r>
            <a:endParaRPr lang="en-US" sz="2800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Analisis</a:t>
            </a:r>
            <a:endParaRPr lang="en-US" sz="2800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Desain</a:t>
            </a:r>
            <a:endParaRPr lang="en-US" sz="2800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Konstruksi</a:t>
            </a:r>
            <a:r>
              <a:rPr lang="en-US" sz="2800" dirty="0"/>
              <a:t>/</a:t>
            </a:r>
            <a:r>
              <a:rPr lang="en-US" sz="2800" dirty="0" err="1"/>
              <a:t>membangun</a:t>
            </a:r>
            <a:endParaRPr lang="en-US" sz="2800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Implementasi</a:t>
            </a:r>
            <a:endParaRPr lang="en-US" sz="2800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Pemeliharaan</a:t>
            </a:r>
            <a:r>
              <a:rPr lang="en-US" sz="28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06908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Investigasi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cara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menangani</a:t>
            </a:r>
            <a:r>
              <a:rPr lang="en-US" sz="2800" dirty="0"/>
              <a:t> </a:t>
            </a:r>
            <a:r>
              <a:rPr lang="en-US" sz="2800" dirty="0" err="1"/>
              <a:t>kebutuhan</a:t>
            </a:r>
            <a:r>
              <a:rPr lang="en-US" sz="2800" dirty="0"/>
              <a:t>/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permintaan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mengubah</a:t>
            </a:r>
            <a:r>
              <a:rPr lang="en-US" sz="2800" dirty="0"/>
              <a:t>,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memperbaiki</a:t>
            </a:r>
            <a:r>
              <a:rPr lang="en-US" sz="2800" dirty="0"/>
              <a:t>/</a:t>
            </a:r>
            <a:r>
              <a:rPr lang="en-US" sz="2800" dirty="0" err="1"/>
              <a:t>meningkatkan</a:t>
            </a:r>
            <a:r>
              <a:rPr lang="en-US" sz="2800" dirty="0"/>
              <a:t> system yang </a:t>
            </a:r>
            <a:r>
              <a:rPr lang="en-US" sz="2800" dirty="0" err="1"/>
              <a:t>ada</a:t>
            </a: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Sasarannya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menentukan</a:t>
            </a:r>
            <a:r>
              <a:rPr lang="en-US" sz="2800" dirty="0"/>
              <a:t> </a:t>
            </a:r>
            <a:r>
              <a:rPr lang="en-US" sz="2800" dirty="0" err="1"/>
              <a:t>apakah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permintaan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 valid (</a:t>
            </a:r>
            <a:r>
              <a:rPr lang="en-US" sz="2800" dirty="0" err="1"/>
              <a:t>sah</a:t>
            </a:r>
            <a:r>
              <a:rPr lang="en-US" sz="2800" dirty="0"/>
              <a:t>) dan </a:t>
            </a:r>
            <a:r>
              <a:rPr lang="en-US" sz="2800" dirty="0" err="1"/>
              <a:t>layak</a:t>
            </a:r>
            <a:r>
              <a:rPr lang="en-US" sz="2800" dirty="0"/>
              <a:t> </a:t>
            </a:r>
            <a:r>
              <a:rPr lang="en-US" sz="2800" dirty="0" err="1"/>
              <a:t>sebelum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beberapa</a:t>
            </a:r>
            <a:r>
              <a:rPr lang="en-US" sz="2800" dirty="0"/>
              <a:t> </a:t>
            </a:r>
            <a:r>
              <a:rPr lang="en-US" sz="2800" dirty="0" err="1"/>
              <a:t>rekomendasi</a:t>
            </a:r>
            <a:r>
              <a:rPr lang="en-US" sz="2800" dirty="0"/>
              <a:t> </a:t>
            </a:r>
            <a:r>
              <a:rPr lang="en-US" sz="2800" dirty="0" err="1"/>
              <a:t>dibuat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358554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Investigasi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Investigasi</a:t>
            </a:r>
            <a:r>
              <a:rPr lang="en-US" sz="2800" dirty="0"/>
              <a:t> system </a:t>
            </a:r>
            <a:r>
              <a:rPr lang="en-US" sz="2800" dirty="0" err="1"/>
              <a:t>mencakup</a:t>
            </a:r>
            <a:r>
              <a:rPr lang="en-US" sz="2800" dirty="0"/>
              <a:t> 2 sub </a:t>
            </a:r>
            <a:r>
              <a:rPr lang="en-US" sz="2800" dirty="0" err="1"/>
              <a:t>tahapan</a:t>
            </a:r>
            <a:r>
              <a:rPr lang="en-US" sz="2800" dirty="0"/>
              <a:t>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800" dirty="0" err="1"/>
              <a:t>Perumusan</a:t>
            </a:r>
            <a:r>
              <a:rPr lang="en-US" sz="2800" dirty="0"/>
              <a:t> </a:t>
            </a:r>
            <a:r>
              <a:rPr lang="en-US" sz="2800" dirty="0" err="1"/>
              <a:t>masalah</a:t>
            </a:r>
            <a:endParaRPr lang="en-US" sz="28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800" dirty="0" err="1"/>
              <a:t>Studi</a:t>
            </a:r>
            <a:r>
              <a:rPr lang="en-US" sz="2800" dirty="0"/>
              <a:t> </a:t>
            </a:r>
            <a:r>
              <a:rPr lang="en-US" sz="2800" dirty="0" err="1"/>
              <a:t>kelayakan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820695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836712"/>
            <a:ext cx="8136904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Tahap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Analisis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Sistem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studi</a:t>
            </a:r>
            <a:r>
              <a:rPr lang="en-US" sz="2800" dirty="0"/>
              <a:t> </a:t>
            </a:r>
            <a:r>
              <a:rPr lang="en-US" sz="2800" dirty="0" err="1"/>
              <a:t>mendalam</a:t>
            </a:r>
            <a:r>
              <a:rPr lang="en-US" sz="2800" dirty="0"/>
              <a:t> </a:t>
            </a:r>
            <a:r>
              <a:rPr lang="en-US" sz="2800" dirty="0" err="1"/>
              <a:t>tentang</a:t>
            </a:r>
            <a:r>
              <a:rPr lang="en-US" sz="2800" dirty="0"/>
              <a:t>: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/>
              <a:t>Beragam</a:t>
            </a:r>
            <a:r>
              <a:rPr lang="en-US" sz="2800" dirty="0"/>
              <a:t> </a:t>
            </a:r>
            <a:r>
              <a:rPr lang="en-US" sz="2800" dirty="0" err="1"/>
              <a:t>pengoperasian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aktivitas</a:t>
            </a:r>
            <a:r>
              <a:rPr lang="en-US" sz="2800" dirty="0"/>
              <a:t> </a:t>
            </a:r>
            <a:r>
              <a:rPr lang="en-US" sz="2800" dirty="0" err="1"/>
              <a:t>bisnis</a:t>
            </a:r>
            <a:r>
              <a:rPr lang="en-US" sz="2800" dirty="0"/>
              <a:t>    (system), </a:t>
            </a:r>
            <a:r>
              <a:rPr lang="en-US" sz="2800" dirty="0" err="1"/>
              <a:t>bersama-sama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batasan</a:t>
            </a:r>
            <a:r>
              <a:rPr lang="en-US" sz="2800" dirty="0"/>
              <a:t>-      </a:t>
            </a:r>
            <a:r>
              <a:rPr lang="en-US" sz="2800" dirty="0" err="1"/>
              <a:t>batasannya</a:t>
            </a:r>
            <a:endParaRPr lang="en-US" sz="28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/>
              <a:t>Informasi</a:t>
            </a:r>
            <a:r>
              <a:rPr lang="en-US" sz="2800" dirty="0"/>
              <a:t> yang </a:t>
            </a:r>
            <a:r>
              <a:rPr lang="en-US" sz="2800" dirty="0" err="1"/>
              <a:t>dibutuhkan</a:t>
            </a:r>
            <a:r>
              <a:rPr lang="en-US" sz="2800" dirty="0"/>
              <a:t> oleh </a:t>
            </a:r>
            <a:r>
              <a:rPr lang="en-US" sz="2800" dirty="0" err="1"/>
              <a:t>pemakai</a:t>
            </a:r>
            <a:r>
              <a:rPr lang="en-US" sz="2800" dirty="0"/>
              <a:t> </a:t>
            </a:r>
            <a:r>
              <a:rPr lang="en-US" sz="2800" dirty="0" err="1"/>
              <a:t>akhir</a:t>
            </a:r>
            <a:r>
              <a:rPr lang="en-US" sz="2800" dirty="0"/>
              <a:t> yang </a:t>
            </a:r>
            <a:r>
              <a:rPr lang="en-US" sz="2800" dirty="0" err="1"/>
              <a:t>menghasilkan</a:t>
            </a:r>
            <a:r>
              <a:rPr lang="en-US" sz="2800" dirty="0"/>
              <a:t> </a:t>
            </a:r>
            <a:r>
              <a:rPr lang="en-US" sz="2800" dirty="0" err="1"/>
              <a:t>persyaratan</a:t>
            </a:r>
            <a:r>
              <a:rPr lang="en-US" sz="2800" dirty="0"/>
              <a:t> </a:t>
            </a:r>
            <a:r>
              <a:rPr lang="en-US" sz="2800" dirty="0" err="1"/>
              <a:t>fungsional</a:t>
            </a:r>
            <a:r>
              <a:rPr lang="en-US" sz="2800" dirty="0"/>
              <a:t>     yang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dasar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          </a:t>
            </a:r>
            <a:r>
              <a:rPr lang="en-US" sz="2800" dirty="0" err="1"/>
              <a:t>mendesain</a:t>
            </a:r>
            <a:r>
              <a:rPr lang="en-US" sz="2800" dirty="0"/>
              <a:t> system </a:t>
            </a:r>
            <a:r>
              <a:rPr lang="en-US" sz="2800" dirty="0" err="1"/>
              <a:t>informasi</a:t>
            </a:r>
            <a:r>
              <a:rPr lang="en-US" sz="2800" dirty="0"/>
              <a:t> yang </a:t>
            </a:r>
            <a:r>
              <a:rPr lang="en-US" sz="2800" dirty="0" err="1"/>
              <a:t>baru</a:t>
            </a:r>
            <a:endParaRPr lang="en-US" sz="2800" dirty="0"/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/>
              <a:t>Tujuan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tahap</a:t>
            </a:r>
            <a:r>
              <a:rPr lang="en-US" sz="2800" dirty="0"/>
              <a:t> </a:t>
            </a:r>
            <a:r>
              <a:rPr lang="en-US" sz="2800" dirty="0" err="1"/>
              <a:t>analisis</a:t>
            </a:r>
            <a:r>
              <a:rPr lang="en-US" sz="2800" dirty="0"/>
              <a:t> system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        </a:t>
            </a:r>
            <a:r>
              <a:rPr lang="en-US" sz="2800" dirty="0" err="1"/>
              <a:t>menentukan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tepat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yang </a:t>
            </a:r>
            <a:r>
              <a:rPr lang="en-US" sz="2800" dirty="0" err="1"/>
              <a:t>harus</a:t>
            </a:r>
            <a:r>
              <a:rPr lang="en-US" sz="2800" dirty="0"/>
              <a:t>      </a:t>
            </a:r>
            <a:r>
              <a:rPr lang="en-US" sz="2800" dirty="0" err="1"/>
              <a:t>dilakukan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menyelesaikan</a:t>
            </a:r>
            <a:r>
              <a:rPr lang="en-US" sz="2800" dirty="0"/>
              <a:t> </a:t>
            </a:r>
            <a:r>
              <a:rPr lang="en-US" sz="2800" dirty="0" err="1"/>
              <a:t>masalah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271166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Tahap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Desain</a:t>
            </a:r>
            <a:r>
              <a:rPr lang="en-US" sz="2800" b="1" dirty="0">
                <a:solidFill>
                  <a:srgbClr val="FF0000"/>
                </a:solidFill>
              </a:rPr>
              <a:t> system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Terdiri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berbagai</a:t>
            </a:r>
            <a:r>
              <a:rPr lang="en-US" sz="2800" dirty="0"/>
              <a:t> </a:t>
            </a:r>
            <a:r>
              <a:rPr lang="en-US" sz="2800" dirty="0" err="1"/>
              <a:t>aktivitas</a:t>
            </a:r>
            <a:r>
              <a:rPr lang="en-US" sz="2800" dirty="0"/>
              <a:t> </a:t>
            </a:r>
            <a:r>
              <a:rPr lang="en-US" sz="2800" dirty="0" err="1"/>
              <a:t>desain</a:t>
            </a:r>
            <a:r>
              <a:rPr lang="en-US" sz="2800" dirty="0"/>
              <a:t> yang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menghasilkan</a:t>
            </a:r>
            <a:r>
              <a:rPr lang="en-US" sz="2800" dirty="0"/>
              <a:t> </a:t>
            </a:r>
            <a:r>
              <a:rPr lang="en-US" sz="2800" dirty="0" err="1"/>
              <a:t>spesifikasi</a:t>
            </a:r>
            <a:r>
              <a:rPr lang="en-US" sz="2800" dirty="0"/>
              <a:t> system yang </a:t>
            </a:r>
            <a:r>
              <a:rPr lang="en-US" sz="2800" dirty="0" err="1"/>
              <a:t>memenuhi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persyaratan</a:t>
            </a:r>
            <a:r>
              <a:rPr lang="en-US" sz="2800" dirty="0"/>
              <a:t> </a:t>
            </a:r>
            <a:r>
              <a:rPr lang="en-US" sz="2800" dirty="0" err="1"/>
              <a:t>fungsional</a:t>
            </a:r>
            <a:r>
              <a:rPr lang="en-US" sz="2800" dirty="0"/>
              <a:t> yang </a:t>
            </a:r>
            <a:r>
              <a:rPr lang="en-US" sz="2800" dirty="0" err="1"/>
              <a:t>dikembangkan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dalam</a:t>
            </a:r>
            <a:r>
              <a:rPr lang="en-US" sz="2800" dirty="0"/>
              <a:t> proses </a:t>
            </a:r>
            <a:r>
              <a:rPr lang="en-US" sz="2800" dirty="0" err="1"/>
              <a:t>analisis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Tahap</a:t>
            </a:r>
            <a:r>
              <a:rPr lang="en-US" sz="2800" dirty="0"/>
              <a:t> </a:t>
            </a:r>
            <a:r>
              <a:rPr lang="en-US" sz="2800" dirty="0" err="1"/>
              <a:t>desain</a:t>
            </a:r>
            <a:r>
              <a:rPr lang="en-US" sz="2800" dirty="0"/>
              <a:t> system </a:t>
            </a:r>
            <a:r>
              <a:rPr lang="en-US" sz="2800" dirty="0" err="1"/>
              <a:t>dilakukan</a:t>
            </a:r>
            <a:r>
              <a:rPr lang="en-US" sz="2800" dirty="0"/>
              <a:t> oleh </a:t>
            </a:r>
            <a:r>
              <a:rPr lang="en-US" sz="2800" dirty="0" err="1"/>
              <a:t>perancang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system yang </a:t>
            </a:r>
            <a:r>
              <a:rPr lang="en-US" sz="2800" dirty="0" err="1"/>
              <a:t>melakukan</a:t>
            </a:r>
            <a:r>
              <a:rPr lang="en-US" sz="2800" dirty="0"/>
              <a:t> </a:t>
            </a:r>
            <a:r>
              <a:rPr lang="en-US" sz="2800" dirty="0" err="1"/>
              <a:t>interaksi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joint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interaction </a:t>
            </a:r>
            <a:r>
              <a:rPr lang="en-US" sz="2800" dirty="0" err="1"/>
              <a:t>dengan</a:t>
            </a:r>
            <a:r>
              <a:rPr lang="en-US" sz="2800" dirty="0"/>
              <a:t> para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568903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Perancangan</a:t>
            </a:r>
            <a:r>
              <a:rPr lang="en-US" sz="2800" b="1" dirty="0">
                <a:solidFill>
                  <a:srgbClr val="FF0000"/>
                </a:solidFill>
              </a:rPr>
              <a:t>/</a:t>
            </a:r>
            <a:r>
              <a:rPr lang="en-US" sz="2800" b="1" dirty="0" err="1">
                <a:solidFill>
                  <a:srgbClr val="FF0000"/>
                </a:solidFill>
              </a:rPr>
              <a:t>desain</a:t>
            </a:r>
            <a:r>
              <a:rPr lang="en-US" sz="2800" b="1" dirty="0">
                <a:solidFill>
                  <a:srgbClr val="FF0000"/>
                </a:solidFill>
              </a:rPr>
              <a:t> system focus pada </a:t>
            </a:r>
            <a:r>
              <a:rPr lang="en-US" sz="2800" b="1" dirty="0" err="1">
                <a:solidFill>
                  <a:srgbClr val="FF0000"/>
                </a:solidFill>
              </a:rPr>
              <a:t>tiga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(3) </a:t>
            </a:r>
            <a:r>
              <a:rPr lang="en-US" sz="2800" b="1" dirty="0" err="1">
                <a:solidFill>
                  <a:srgbClr val="FF0000"/>
                </a:solidFill>
              </a:rPr>
              <a:t>kegiatan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utama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desain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yaitu</a:t>
            </a:r>
            <a:r>
              <a:rPr lang="en-US" sz="2800" b="1" dirty="0">
                <a:solidFill>
                  <a:srgbClr val="FF0000"/>
                </a:solidFill>
              </a:rPr>
              <a:t>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/>
              <a:t>User interface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/>
              <a:t>Data design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/>
              <a:t>Process design</a:t>
            </a:r>
          </a:p>
        </p:txBody>
      </p:sp>
    </p:spTree>
    <p:extLst>
      <p:ext uri="{BB962C8B-B14F-4D97-AF65-F5344CB8AC3E}">
        <p14:creationId xmlns:p14="http://schemas.microsoft.com/office/powerpoint/2010/main" val="31352631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Analisis</a:t>
            </a:r>
            <a:r>
              <a:rPr lang="en-US" sz="2800" b="1" dirty="0">
                <a:solidFill>
                  <a:srgbClr val="FF0000"/>
                </a:solidFill>
              </a:rPr>
              <a:t> system </a:t>
            </a: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b="1" dirty="0"/>
              <a:t>APA</a:t>
            </a:r>
            <a:r>
              <a:rPr lang="en-US" sz="2800" dirty="0"/>
              <a:t> yang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dilakukan</a:t>
            </a:r>
            <a:r>
              <a:rPr lang="en-US" sz="2800" dirty="0"/>
              <a:t> system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memenuhi</a:t>
            </a:r>
            <a:r>
              <a:rPr lang="en-US" sz="2800" dirty="0"/>
              <a:t> </a:t>
            </a:r>
            <a:r>
              <a:rPr lang="en-US" sz="2800" dirty="0" err="1"/>
              <a:t>kebutuhan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informasi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para </a:t>
            </a:r>
            <a:r>
              <a:rPr lang="en-US" sz="2800" dirty="0" err="1"/>
              <a:t>pengguna</a:t>
            </a:r>
            <a:r>
              <a:rPr lang="en-US" sz="2800" dirty="0"/>
              <a:t>,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desain</a:t>
            </a:r>
            <a:r>
              <a:rPr lang="en-US" sz="2800" b="1" dirty="0">
                <a:solidFill>
                  <a:srgbClr val="FF0000"/>
                </a:solidFill>
              </a:rPr>
              <a:t> system </a:t>
            </a:r>
            <a:r>
              <a:rPr lang="en-US" sz="2800" dirty="0" err="1"/>
              <a:t>menspesifikasikan</a:t>
            </a:r>
            <a:r>
              <a:rPr lang="en-US" sz="2800" dirty="0"/>
              <a:t> </a:t>
            </a:r>
            <a:r>
              <a:rPr lang="en-US" sz="2800" b="1" dirty="0"/>
              <a:t>BAGAIMANA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system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mencapai</a:t>
            </a:r>
            <a:r>
              <a:rPr lang="en-US" sz="2800" dirty="0"/>
              <a:t> </a:t>
            </a:r>
            <a:r>
              <a:rPr lang="en-US" sz="2800" dirty="0" err="1"/>
              <a:t>sasaran</a:t>
            </a:r>
            <a:r>
              <a:rPr lang="en-US" sz="2800" dirty="0"/>
              <a:t> </a:t>
            </a:r>
            <a:r>
              <a:rPr lang="en-US" sz="2800" dirty="0" err="1"/>
              <a:t>tesebut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804746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Tahap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konstruksi</a:t>
            </a:r>
            <a:r>
              <a:rPr lang="en-US" sz="2800" b="1" dirty="0">
                <a:solidFill>
                  <a:srgbClr val="FF0000"/>
                </a:solidFill>
              </a:rPr>
              <a:t> dan </a:t>
            </a:r>
            <a:r>
              <a:rPr lang="en-US" sz="2800" b="1" dirty="0" err="1">
                <a:solidFill>
                  <a:srgbClr val="FF0000"/>
                </a:solidFill>
              </a:rPr>
              <a:t>pengujian</a:t>
            </a:r>
            <a:endParaRPr lang="en-US" sz="2800" b="1" dirty="0">
              <a:solidFill>
                <a:srgbClr val="FF000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Pembangunan </a:t>
            </a:r>
            <a:r>
              <a:rPr lang="en-US" sz="2800" dirty="0" err="1"/>
              <a:t>fisik</a:t>
            </a:r>
            <a:r>
              <a:rPr lang="en-US" sz="2800" dirty="0"/>
              <a:t> system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/>
              <a:t>Program-program yang </a:t>
            </a:r>
            <a:r>
              <a:rPr lang="en-US" sz="2800" dirty="0" err="1"/>
              <a:t>dibutuhkan</a:t>
            </a:r>
            <a:r>
              <a:rPr lang="en-US" sz="2800" dirty="0"/>
              <a:t>             </a:t>
            </a:r>
            <a:r>
              <a:rPr lang="en-US" sz="2800" dirty="0" err="1"/>
              <a:t>dikodekan</a:t>
            </a:r>
            <a:r>
              <a:rPr lang="en-US" sz="2800" dirty="0"/>
              <a:t>, </a:t>
            </a:r>
            <a:r>
              <a:rPr lang="en-US" sz="2800" dirty="0" err="1"/>
              <a:t>dipasang</a:t>
            </a:r>
            <a:r>
              <a:rPr lang="en-US" sz="2800" dirty="0"/>
              <a:t> dan </a:t>
            </a:r>
            <a:r>
              <a:rPr lang="en-US" sz="2800" dirty="0" err="1"/>
              <a:t>didokumentasikan</a:t>
            </a:r>
            <a:r>
              <a:rPr lang="en-US" sz="2800" dirty="0"/>
              <a:t>. </a:t>
            </a: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harus</a:t>
            </a:r>
            <a:r>
              <a:rPr lang="en-US" sz="2800" dirty="0"/>
              <a:t> </a:t>
            </a:r>
            <a:r>
              <a:rPr lang="en-US" sz="2800" dirty="0" err="1"/>
              <a:t>diuji</a:t>
            </a:r>
            <a:r>
              <a:rPr lang="en-US" sz="2800" dirty="0"/>
              <a:t> </a:t>
            </a:r>
            <a:r>
              <a:rPr lang="en-US" sz="2800" dirty="0" err="1"/>
              <a:t>melalui</a:t>
            </a:r>
            <a:r>
              <a:rPr lang="en-US" sz="2800" dirty="0"/>
              <a:t> </a:t>
            </a:r>
            <a:r>
              <a:rPr lang="en-US" sz="2800" dirty="0" err="1"/>
              <a:t>beberapa</a:t>
            </a:r>
            <a:r>
              <a:rPr lang="en-US" sz="2800" dirty="0"/>
              <a:t>            </a:t>
            </a:r>
            <a:r>
              <a:rPr lang="en-US" sz="2800" dirty="0" err="1"/>
              <a:t>pengujian</a:t>
            </a:r>
            <a:r>
              <a:rPr lang="en-US" sz="2800" dirty="0"/>
              <a:t> data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menjamin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         </a:t>
            </a:r>
            <a:r>
              <a:rPr lang="en-US" sz="2800" dirty="0" err="1"/>
              <a:t>memastikan</a:t>
            </a:r>
            <a:r>
              <a:rPr lang="en-US" sz="2800" dirty="0"/>
              <a:t> </a:t>
            </a:r>
            <a:r>
              <a:rPr lang="en-US" sz="2800" dirty="0" err="1"/>
              <a:t>keakuratan</a:t>
            </a:r>
            <a:r>
              <a:rPr lang="en-US" sz="2800" dirty="0"/>
              <a:t> dan </a:t>
            </a:r>
            <a:r>
              <a:rPr lang="en-US" sz="2800" dirty="0" err="1"/>
              <a:t>keterandalannya</a:t>
            </a:r>
            <a:endParaRPr lang="en-US" sz="28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/>
              <a:t>Pembuatan</a:t>
            </a:r>
            <a:r>
              <a:rPr lang="en-US" sz="2800" dirty="0"/>
              <a:t> </a:t>
            </a:r>
            <a:r>
              <a:rPr lang="en-US" sz="2800" dirty="0" err="1"/>
              <a:t>konstruksi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system </a:t>
            </a:r>
            <a:r>
              <a:rPr lang="en-US" sz="2800" dirty="0" err="1"/>
              <a:t>menjadi</a:t>
            </a:r>
            <a:r>
              <a:rPr lang="en-US" sz="2800" dirty="0"/>
              <a:t>   </a:t>
            </a:r>
            <a:r>
              <a:rPr lang="en-US" sz="2800" dirty="0" err="1"/>
              <a:t>dasar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spesifikasi</a:t>
            </a:r>
            <a:r>
              <a:rPr lang="en-US" sz="2800" dirty="0"/>
              <a:t> </a:t>
            </a:r>
            <a:r>
              <a:rPr lang="en-US" sz="2800" dirty="0" err="1"/>
              <a:t>perencanaan</a:t>
            </a:r>
            <a:r>
              <a:rPr lang="en-US" sz="2800" dirty="0"/>
              <a:t> </a:t>
            </a:r>
            <a:r>
              <a:rPr lang="en-US" sz="2800" dirty="0" err="1"/>
              <a:t>sistem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514594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Tahap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implementasi</a:t>
            </a:r>
            <a:endParaRPr lang="en-US" sz="2800" b="1" dirty="0">
              <a:solidFill>
                <a:srgbClr val="FF0000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/>
              <a:t>Tahap</a:t>
            </a:r>
            <a:r>
              <a:rPr lang="en-US" sz="2800" dirty="0"/>
              <a:t> </a:t>
            </a:r>
            <a:r>
              <a:rPr lang="en-US" sz="2800" dirty="0" err="1"/>
              <a:t>pelaksanaan</a:t>
            </a:r>
            <a:r>
              <a:rPr lang="en-US" sz="2800" dirty="0"/>
              <a:t> (</a:t>
            </a:r>
            <a:r>
              <a:rPr lang="en-US" sz="2800" dirty="0" err="1"/>
              <a:t>implementasi</a:t>
            </a:r>
            <a:r>
              <a:rPr lang="en-US" sz="2800" dirty="0"/>
              <a:t>)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</a:t>
            </a:r>
            <a:r>
              <a:rPr lang="en-US" sz="2800" dirty="0" err="1"/>
              <a:t>keadaan</a:t>
            </a:r>
            <a:r>
              <a:rPr lang="en-US" sz="2800" dirty="0"/>
              <a:t>, </a:t>
            </a:r>
            <a:r>
              <a:rPr lang="en-US" sz="2800" dirty="0" err="1"/>
              <a:t>dimana</a:t>
            </a:r>
            <a:r>
              <a:rPr lang="en-US" sz="2800" dirty="0"/>
              <a:t> system </a:t>
            </a:r>
            <a:r>
              <a:rPr lang="en-US" sz="2800" dirty="0" err="1"/>
              <a:t>baru</a:t>
            </a:r>
            <a:r>
              <a:rPr lang="en-US" sz="2800" dirty="0"/>
              <a:t> </a:t>
            </a:r>
            <a:r>
              <a:rPr lang="en-US" sz="2800" dirty="0" err="1"/>
              <a:t>akan</a:t>
            </a:r>
            <a:r>
              <a:rPr lang="en-US" sz="2800" dirty="0"/>
              <a:t>     </a:t>
            </a:r>
            <a:r>
              <a:rPr lang="en-US" sz="2800" dirty="0" err="1"/>
              <a:t>dilaksanakan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</a:t>
            </a:r>
            <a:r>
              <a:rPr lang="en-US" sz="2800" dirty="0" err="1"/>
              <a:t>diuji</a:t>
            </a:r>
            <a:r>
              <a:rPr lang="en-US" sz="2800" dirty="0"/>
              <a:t> </a:t>
            </a:r>
            <a:r>
              <a:rPr lang="en-US" sz="2800" dirty="0" err="1"/>
              <a:t>coba</a:t>
            </a:r>
            <a:r>
              <a:rPr lang="en-US" sz="2800" dirty="0"/>
              <a:t> </a:t>
            </a:r>
            <a:r>
              <a:rPr lang="en-US" sz="2800" dirty="0" err="1"/>
              <a:t>sebelum</a:t>
            </a:r>
            <a:r>
              <a:rPr lang="en-US" sz="2800" dirty="0"/>
              <a:t>          </a:t>
            </a:r>
            <a:r>
              <a:rPr lang="en-US" sz="2800" dirty="0" err="1"/>
              <a:t>digunakan</a:t>
            </a:r>
            <a:r>
              <a:rPr lang="en-US" sz="2800" dirty="0"/>
              <a:t> </a:t>
            </a:r>
            <a:r>
              <a:rPr lang="en-US" sz="2800" dirty="0" err="1"/>
              <a:t>sepenuhnya</a:t>
            </a:r>
            <a:r>
              <a:rPr lang="en-US" sz="2800" dirty="0"/>
              <a:t> oleh </a:t>
            </a:r>
            <a:r>
              <a:rPr lang="en-US" sz="2800" dirty="0" err="1"/>
              <a:t>pengguna</a:t>
            </a:r>
            <a:endParaRPr lang="en-US" sz="28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/>
              <a:t>Tahap</a:t>
            </a:r>
            <a:r>
              <a:rPr lang="en-US" sz="2800" dirty="0"/>
              <a:t> </a:t>
            </a:r>
            <a:r>
              <a:rPr lang="en-US" sz="2800" dirty="0" err="1"/>
              <a:t>implementasi</a:t>
            </a:r>
            <a:r>
              <a:rPr lang="en-US" sz="2800" dirty="0"/>
              <a:t> </a:t>
            </a:r>
            <a:r>
              <a:rPr lang="en-US" sz="2800" dirty="0" err="1"/>
              <a:t>merupakan</a:t>
            </a:r>
            <a:r>
              <a:rPr lang="en-US" sz="2800" dirty="0"/>
              <a:t> </a:t>
            </a:r>
            <a:r>
              <a:rPr lang="en-US" sz="2800" dirty="0" err="1"/>
              <a:t>tahap</a:t>
            </a:r>
            <a:r>
              <a:rPr lang="en-US" sz="2800" dirty="0"/>
              <a:t> inti    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pekerjaan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proyek</a:t>
            </a:r>
            <a:endParaRPr lang="en-US" sz="28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/>
              <a:t>Implementasi</a:t>
            </a:r>
            <a:r>
              <a:rPr lang="en-US" sz="2800" dirty="0"/>
              <a:t> system </a:t>
            </a:r>
            <a:r>
              <a:rPr lang="en-US" sz="2800" dirty="0" err="1"/>
              <a:t>adalah</a:t>
            </a:r>
            <a:r>
              <a:rPr lang="en-US" sz="2800" dirty="0"/>
              <a:t> proses </a:t>
            </a:r>
            <a:r>
              <a:rPr lang="en-US" sz="2800" dirty="0" err="1"/>
              <a:t>pembuatan</a:t>
            </a:r>
            <a:r>
              <a:rPr lang="en-US" sz="2800" dirty="0"/>
              <a:t> dan </a:t>
            </a:r>
            <a:r>
              <a:rPr lang="en-US" sz="2800" dirty="0" err="1"/>
              <a:t>pemasangan</a:t>
            </a:r>
            <a:r>
              <a:rPr lang="en-US" sz="2800" dirty="0"/>
              <a:t> </a:t>
            </a:r>
            <a:r>
              <a:rPr lang="en-US" sz="2800" dirty="0" err="1"/>
              <a:t>instalasi</a:t>
            </a:r>
            <a:r>
              <a:rPr lang="en-US" sz="2800" dirty="0"/>
              <a:t> system </a:t>
            </a:r>
            <a:r>
              <a:rPr lang="en-US" sz="2800" dirty="0" err="1"/>
              <a:t>secara</a:t>
            </a:r>
            <a:r>
              <a:rPr lang="en-US" sz="2800" dirty="0"/>
              <a:t> </a:t>
            </a:r>
            <a:r>
              <a:rPr lang="en-US" sz="2800" dirty="0" err="1"/>
              <a:t>utuh</a:t>
            </a:r>
            <a:r>
              <a:rPr lang="en-US" sz="2800" dirty="0"/>
              <a:t>,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sisi</a:t>
            </a:r>
            <a:r>
              <a:rPr lang="en-US" sz="2800" dirty="0"/>
              <a:t> hardware dan software</a:t>
            </a:r>
          </a:p>
        </p:txBody>
      </p:sp>
    </p:spTree>
    <p:extLst>
      <p:ext uri="{BB962C8B-B14F-4D97-AF65-F5344CB8AC3E}">
        <p14:creationId xmlns:p14="http://schemas.microsoft.com/office/powerpoint/2010/main" val="19980231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Tahap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pemeliharaan</a:t>
            </a:r>
            <a:endParaRPr lang="en-US" sz="2800" b="1" dirty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Pemeliharaan</a:t>
            </a:r>
            <a:r>
              <a:rPr lang="en-US" sz="2800" dirty="0"/>
              <a:t> system </a:t>
            </a:r>
            <a:r>
              <a:rPr lang="en-US" sz="2800" dirty="0" err="1"/>
              <a:t>melibatkan</a:t>
            </a:r>
            <a:r>
              <a:rPr lang="en-US" sz="2800" dirty="0"/>
              <a:t> </a:t>
            </a:r>
            <a:r>
              <a:rPr lang="en-US" sz="2800" dirty="0" err="1"/>
              <a:t>kegiatan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pemantauan</a:t>
            </a:r>
            <a:r>
              <a:rPr lang="en-US" sz="2800" dirty="0"/>
              <a:t>, </a:t>
            </a:r>
            <a:r>
              <a:rPr lang="en-US" sz="2800" dirty="0" err="1"/>
              <a:t>penilaian</a:t>
            </a:r>
            <a:r>
              <a:rPr lang="en-US" sz="2800" dirty="0"/>
              <a:t> dan </a:t>
            </a:r>
            <a:r>
              <a:rPr lang="en-US" sz="2800" dirty="0" err="1"/>
              <a:t>modifikasi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sebuah</a:t>
            </a:r>
            <a:r>
              <a:rPr lang="en-US" sz="2800" dirty="0"/>
              <a:t> system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membuat</a:t>
            </a:r>
            <a:r>
              <a:rPr lang="en-US" sz="2800" dirty="0"/>
              <a:t> </a:t>
            </a:r>
            <a:r>
              <a:rPr lang="en-US" sz="2800" dirty="0" err="1"/>
              <a:t>perbaikan</a:t>
            </a:r>
            <a:r>
              <a:rPr lang="en-US" sz="2800" dirty="0"/>
              <a:t> yang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diinginkan</a:t>
            </a:r>
            <a:r>
              <a:rPr lang="en-US" sz="2800" dirty="0"/>
              <a:t> </a:t>
            </a:r>
            <a:r>
              <a:rPr lang="en-US" sz="2800" dirty="0" err="1"/>
              <a:t>atau</a:t>
            </a:r>
            <a:r>
              <a:rPr lang="en-US" sz="2800" dirty="0"/>
              <a:t> yang </a:t>
            </a:r>
            <a:r>
              <a:rPr lang="en-US" sz="2800" dirty="0" err="1"/>
              <a:t>perlu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184129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/>
              <a:t>Tujuan</a:t>
            </a:r>
            <a:r>
              <a:rPr lang="en-US" sz="2800" dirty="0"/>
              <a:t> </a:t>
            </a:r>
            <a:r>
              <a:rPr lang="en-US" sz="2800" dirty="0" err="1"/>
              <a:t>upaya</a:t>
            </a:r>
            <a:r>
              <a:rPr lang="en-US" sz="2800" dirty="0"/>
              <a:t> </a:t>
            </a:r>
            <a:r>
              <a:rPr lang="en-US" sz="2800" dirty="0" err="1"/>
              <a:t>pengembangan</a:t>
            </a:r>
            <a:r>
              <a:rPr lang="en-US" sz="2800" dirty="0"/>
              <a:t> system </a:t>
            </a:r>
            <a:r>
              <a:rPr lang="en-US" sz="2800" dirty="0" err="1"/>
              <a:t>adalah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menghasilkan</a:t>
            </a:r>
            <a:r>
              <a:rPr lang="en-US" sz="2800" dirty="0"/>
              <a:t> software yang              </a:t>
            </a:r>
            <a:r>
              <a:rPr lang="en-US" sz="2800" dirty="0" err="1"/>
              <a:t>berkualitas</a:t>
            </a:r>
            <a:r>
              <a:rPr lang="en-US" sz="2800" dirty="0"/>
              <a:t> </a:t>
            </a:r>
            <a:r>
              <a:rPr lang="en-US" sz="2800" dirty="0" err="1"/>
              <a:t>tinggi</a:t>
            </a:r>
            <a:endParaRPr lang="en-US" sz="2800" dirty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US" sz="2800" dirty="0" err="1"/>
              <a:t>Keberhasilan</a:t>
            </a:r>
            <a:r>
              <a:rPr lang="en-US" sz="2800" dirty="0"/>
              <a:t> </a:t>
            </a:r>
            <a:r>
              <a:rPr lang="en-US" sz="2800" dirty="0" err="1"/>
              <a:t>pengembangan</a:t>
            </a:r>
            <a:r>
              <a:rPr lang="en-US" sz="2800" dirty="0"/>
              <a:t> dan               </a:t>
            </a:r>
            <a:r>
              <a:rPr lang="en-US" sz="2800" dirty="0" err="1"/>
              <a:t>pengoperasian</a:t>
            </a:r>
            <a:r>
              <a:rPr lang="en-US" sz="2800" dirty="0"/>
              <a:t> system </a:t>
            </a:r>
            <a:r>
              <a:rPr lang="en-US" sz="2800" dirty="0" err="1"/>
              <a:t>informasi</a:t>
            </a:r>
            <a:r>
              <a:rPr lang="en-US" sz="2800" dirty="0"/>
              <a:t> </a:t>
            </a:r>
            <a:r>
              <a:rPr lang="en-US" sz="2800" dirty="0" err="1"/>
              <a:t>sangat</a:t>
            </a:r>
            <a:r>
              <a:rPr lang="en-US" sz="2800" dirty="0"/>
              <a:t>       </a:t>
            </a:r>
            <a:r>
              <a:rPr lang="en-US" sz="2800" dirty="0" err="1"/>
              <a:t>berhubungan</a:t>
            </a:r>
            <a:r>
              <a:rPr lang="en-US" sz="2800" dirty="0"/>
              <a:t> </a:t>
            </a:r>
            <a:r>
              <a:rPr lang="en-US" sz="2800" dirty="0" err="1"/>
              <a:t>erat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factor </a:t>
            </a:r>
            <a:r>
              <a:rPr lang="en-US" sz="2800" dirty="0" err="1"/>
              <a:t>manusia</a:t>
            </a:r>
            <a:r>
              <a:rPr lang="en-US" sz="2800" dirty="0"/>
              <a:t>     dan proses </a:t>
            </a:r>
            <a:r>
              <a:rPr lang="en-US" sz="2800" dirty="0" err="1"/>
              <a:t>perubahan</a:t>
            </a:r>
            <a:r>
              <a:rPr lang="en-US" sz="2800" dirty="0"/>
              <a:t> </a:t>
            </a:r>
            <a:r>
              <a:rPr lang="en-US" sz="2800" dirty="0" err="1"/>
              <a:t>organisasi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067289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Alasan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beberapa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pendekatan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pengembangan</a:t>
            </a:r>
            <a:r>
              <a:rPr lang="en-US" sz="2800" b="1" dirty="0">
                <a:solidFill>
                  <a:srgbClr val="FF0000"/>
                </a:solidFill>
              </a:rPr>
              <a:t>    yang </a:t>
            </a:r>
            <a:r>
              <a:rPr lang="en-US" sz="2800" b="1" dirty="0" err="1">
                <a:solidFill>
                  <a:srgbClr val="FF0000"/>
                </a:solidFill>
              </a:rPr>
              <a:t>biasanya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dalam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praktek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ditolak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karena</a:t>
            </a:r>
            <a:r>
              <a:rPr lang="en-US" sz="2800" b="1" dirty="0">
                <a:solidFill>
                  <a:srgbClr val="FF0000"/>
                </a:solidFill>
              </a:rPr>
              <a:t>      </a:t>
            </a:r>
            <a:r>
              <a:rPr lang="en-US" sz="2800" b="1" dirty="0" err="1">
                <a:solidFill>
                  <a:srgbClr val="FF0000"/>
                </a:solidFill>
              </a:rPr>
              <a:t>kurang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tepat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diterapkan</a:t>
            </a:r>
            <a:r>
              <a:rPr lang="en-US" sz="2800" b="1" dirty="0">
                <a:solidFill>
                  <a:srgbClr val="FF0000"/>
                </a:solidFill>
              </a:rPr>
              <a:t> pada </a:t>
            </a:r>
            <a:r>
              <a:rPr lang="en-US" sz="2800" b="1" dirty="0" err="1">
                <a:solidFill>
                  <a:srgbClr val="FF0000"/>
                </a:solidFill>
              </a:rPr>
              <a:t>kebanyakan</a:t>
            </a:r>
            <a:r>
              <a:rPr lang="en-US" sz="2800" b="1" dirty="0">
                <a:solidFill>
                  <a:srgbClr val="FF0000"/>
                </a:solidFill>
              </a:rPr>
              <a:t>        </a:t>
            </a:r>
            <a:r>
              <a:rPr lang="en-US" sz="2800" b="1" dirty="0" err="1">
                <a:solidFill>
                  <a:srgbClr val="FF0000"/>
                </a:solidFill>
              </a:rPr>
              <a:t>organisasi</a:t>
            </a:r>
            <a:r>
              <a:rPr lang="en-US" sz="2800" b="1" dirty="0">
                <a:solidFill>
                  <a:srgbClr val="FF0000"/>
                </a:solidFill>
              </a:rPr>
              <a:t>, </a:t>
            </a:r>
            <a:r>
              <a:rPr lang="en-US" sz="2800" b="1" dirty="0" err="1">
                <a:solidFill>
                  <a:srgbClr val="FF0000"/>
                </a:solidFill>
              </a:rPr>
              <a:t>antara</a:t>
            </a:r>
            <a:r>
              <a:rPr lang="en-US" sz="2800" b="1" dirty="0">
                <a:solidFill>
                  <a:srgbClr val="FF0000"/>
                </a:solidFill>
              </a:rPr>
              <a:t> lain: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/>
              <a:t>Pada </a:t>
            </a:r>
            <a:r>
              <a:rPr lang="en-US" sz="2800" dirty="0" err="1"/>
              <a:t>pengembangan</a:t>
            </a:r>
            <a:r>
              <a:rPr lang="en-US" sz="2800" dirty="0"/>
              <a:t> </a:t>
            </a:r>
            <a:r>
              <a:rPr lang="en-US" sz="2800" dirty="0" err="1"/>
              <a:t>tiap</a:t>
            </a:r>
            <a:r>
              <a:rPr lang="en-US" sz="2800" dirty="0"/>
              <a:t> </a:t>
            </a:r>
            <a:r>
              <a:rPr lang="en-US" sz="2800" dirty="0" err="1"/>
              <a:t>aplikasi</a:t>
            </a:r>
            <a:r>
              <a:rPr lang="en-US" sz="2800" dirty="0"/>
              <a:t> </a:t>
            </a:r>
            <a:r>
              <a:rPr lang="en-US" sz="2800" dirty="0" err="1"/>
              <a:t>tanpa</a:t>
            </a:r>
            <a:r>
              <a:rPr lang="en-US" sz="2800" dirty="0"/>
              <a:t>      </a:t>
            </a:r>
            <a:r>
              <a:rPr lang="en-US" sz="2800" dirty="0" err="1"/>
              <a:t>melihat</a:t>
            </a:r>
            <a:r>
              <a:rPr lang="en-US" sz="2800" dirty="0"/>
              <a:t> </a:t>
            </a:r>
            <a:r>
              <a:rPr lang="en-US" sz="2800" dirty="0" err="1"/>
              <a:t>adanya</a:t>
            </a:r>
            <a:r>
              <a:rPr lang="en-US" sz="2800" dirty="0"/>
              <a:t> </a:t>
            </a:r>
            <a:r>
              <a:rPr lang="en-US" sz="2800" dirty="0" err="1"/>
              <a:t>kemungkinan</a:t>
            </a:r>
            <a:r>
              <a:rPr lang="en-US" sz="2800" dirty="0"/>
              <a:t> </a:t>
            </a:r>
            <a:r>
              <a:rPr lang="en-US" sz="2800" dirty="0" err="1"/>
              <a:t>keterpaduan</a:t>
            </a:r>
            <a:r>
              <a:rPr lang="en-US" sz="2800" dirty="0"/>
              <a:t>    (</a:t>
            </a:r>
            <a:r>
              <a:rPr lang="en-US" sz="2800" dirty="0" err="1"/>
              <a:t>integrasi</a:t>
            </a:r>
            <a:r>
              <a:rPr lang="en-US" sz="2800" dirty="0"/>
              <a:t>)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berbagai</a:t>
            </a:r>
            <a:r>
              <a:rPr lang="en-US" sz="2800" dirty="0"/>
              <a:t> </a:t>
            </a:r>
            <a:r>
              <a:rPr lang="en-US" sz="2800" dirty="0" err="1"/>
              <a:t>aplikasi</a:t>
            </a:r>
            <a:endParaRPr lang="en-US" sz="2800" dirty="0"/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Tekanan</a:t>
            </a:r>
            <a:r>
              <a:rPr lang="en-US" sz="2800" dirty="0"/>
              <a:t> yang </a:t>
            </a:r>
            <a:r>
              <a:rPr lang="en-US" sz="2800" dirty="0" err="1"/>
              <a:t>besar</a:t>
            </a:r>
            <a:r>
              <a:rPr lang="en-US" sz="2800" dirty="0"/>
              <a:t> pada </a:t>
            </a:r>
            <a:r>
              <a:rPr lang="en-US" sz="2800" dirty="0" err="1"/>
              <a:t>pangkalan</a:t>
            </a:r>
            <a:r>
              <a:rPr lang="en-US" sz="2800" dirty="0"/>
              <a:t> data     (database) dan </a:t>
            </a:r>
            <a:r>
              <a:rPr lang="en-US" sz="2800" dirty="0" err="1"/>
              <a:t>jangkauan</a:t>
            </a:r>
            <a:r>
              <a:rPr lang="en-US" sz="2800" dirty="0"/>
              <a:t> </a:t>
            </a:r>
            <a:r>
              <a:rPr lang="en-US" sz="2800" dirty="0" err="1"/>
              <a:t>serta</a:t>
            </a:r>
            <a:r>
              <a:rPr lang="en-US" sz="2800" dirty="0"/>
              <a:t> </a:t>
            </a:r>
            <a:r>
              <a:rPr lang="en-US" sz="2800" dirty="0" err="1"/>
              <a:t>manipulasi</a:t>
            </a:r>
            <a:r>
              <a:rPr lang="en-US" sz="2800" dirty="0"/>
              <a:t>   data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pangkalan</a:t>
            </a:r>
            <a:r>
              <a:rPr lang="en-US" sz="2800" dirty="0"/>
              <a:t> data dan sub-system    </a:t>
            </a:r>
            <a:r>
              <a:rPr lang="en-US" sz="2800" dirty="0" err="1"/>
              <a:t>dibatasi</a:t>
            </a:r>
            <a:r>
              <a:rPr lang="en-US" sz="2800" dirty="0"/>
              <a:t> oleh </a:t>
            </a:r>
            <a:r>
              <a:rPr lang="en-US" sz="2800" dirty="0" err="1"/>
              <a:t>besarnya</a:t>
            </a:r>
            <a:r>
              <a:rPr lang="en-US" sz="2800" dirty="0"/>
              <a:t> </a:t>
            </a:r>
            <a:r>
              <a:rPr lang="en-US" sz="2800" dirty="0" err="1"/>
              <a:t>pola</a:t>
            </a:r>
            <a:r>
              <a:rPr lang="en-US" sz="2800" dirty="0"/>
              <a:t> </a:t>
            </a:r>
            <a:r>
              <a:rPr lang="en-US" sz="2800" dirty="0" err="1"/>
              <a:t>organisasi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526338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Beberapa</a:t>
            </a:r>
            <a:r>
              <a:rPr lang="en-US" sz="2800" b="1" dirty="0">
                <a:solidFill>
                  <a:srgbClr val="FF0000"/>
                </a:solidFill>
              </a:rPr>
              <a:t> model </a:t>
            </a:r>
            <a:r>
              <a:rPr lang="en-US" sz="2800" b="1" dirty="0" err="1">
                <a:solidFill>
                  <a:srgbClr val="FF0000"/>
                </a:solidFill>
              </a:rPr>
              <a:t>atau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strategi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pengembangan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aplikasi</a:t>
            </a:r>
            <a:r>
              <a:rPr lang="en-US" sz="2800" b="1" dirty="0">
                <a:solidFill>
                  <a:srgbClr val="FF0000"/>
                </a:solidFill>
              </a:rPr>
              <a:t> system </a:t>
            </a:r>
            <a:r>
              <a:rPr lang="en-US" sz="2800" b="1" dirty="0" err="1">
                <a:solidFill>
                  <a:srgbClr val="FF0000"/>
                </a:solidFill>
              </a:rPr>
              <a:t>informasi</a:t>
            </a:r>
            <a:r>
              <a:rPr lang="en-US" sz="2800" b="1" dirty="0">
                <a:solidFill>
                  <a:srgbClr val="FF0000"/>
                </a:solidFill>
              </a:rPr>
              <a:t>: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Pendekatan</a:t>
            </a:r>
            <a:r>
              <a:rPr lang="en-US" sz="2800" dirty="0"/>
              <a:t> waterfall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Pendekatan</a:t>
            </a:r>
            <a:r>
              <a:rPr lang="en-US" sz="2800" dirty="0"/>
              <a:t> prototyping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 err="1"/>
              <a:t>Pendekatan</a:t>
            </a:r>
            <a:r>
              <a:rPr lang="en-US" sz="2800" dirty="0"/>
              <a:t> </a:t>
            </a:r>
            <a:r>
              <a:rPr lang="en-US" sz="2800" dirty="0" err="1"/>
              <a:t>peningkatan</a:t>
            </a:r>
            <a:r>
              <a:rPr lang="en-US" sz="2800" dirty="0"/>
              <a:t> iterative</a:t>
            </a:r>
          </a:p>
          <a:p>
            <a:pPr marL="514350" indent="-514350">
              <a:spcBef>
                <a:spcPts val="600"/>
              </a:spcBef>
              <a:spcAft>
                <a:spcPts val="600"/>
              </a:spcAft>
              <a:buFont typeface="+mj-lt"/>
              <a:buAutoNum type="arabicPeriod"/>
            </a:pPr>
            <a:r>
              <a:rPr lang="en-US" sz="2800" dirty="0"/>
              <a:t>Model spiral</a:t>
            </a:r>
          </a:p>
        </p:txBody>
      </p:sp>
    </p:spTree>
    <p:extLst>
      <p:ext uri="{BB962C8B-B14F-4D97-AF65-F5344CB8AC3E}">
        <p14:creationId xmlns:p14="http://schemas.microsoft.com/office/powerpoint/2010/main" val="37903294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Pendekatan</a:t>
            </a:r>
            <a:r>
              <a:rPr lang="en-US" sz="2800" b="1" dirty="0">
                <a:solidFill>
                  <a:srgbClr val="FF0000"/>
                </a:solidFill>
              </a:rPr>
              <a:t> Waterfall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pendekatan</a:t>
            </a:r>
            <a:r>
              <a:rPr lang="en-US" sz="2800" dirty="0"/>
              <a:t> yang </a:t>
            </a:r>
            <a:r>
              <a:rPr lang="en-US" sz="2800" dirty="0" err="1"/>
              <a:t>mengikuti</a:t>
            </a:r>
            <a:r>
              <a:rPr lang="en-US" sz="2800" dirty="0"/>
              <a:t> </a:t>
            </a:r>
            <a:r>
              <a:rPr lang="en-US" sz="2800" dirty="0" err="1"/>
              <a:t>pendekatan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SDLC (System Development Life Cycle) yang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menyatakan</a:t>
            </a:r>
            <a:r>
              <a:rPr lang="en-US" sz="2800" dirty="0"/>
              <a:t> </a:t>
            </a:r>
            <a:r>
              <a:rPr lang="en-US" sz="2800" dirty="0" err="1"/>
              <a:t>tahap-tahap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pengembangan</a:t>
            </a: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diorganisir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urutan</a:t>
            </a:r>
            <a:r>
              <a:rPr lang="en-US" sz="2800" dirty="0"/>
              <a:t> yang linier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(</a:t>
            </a:r>
            <a:r>
              <a:rPr lang="en-US" sz="2800" dirty="0" err="1"/>
              <a:t>garis</a:t>
            </a:r>
            <a:r>
              <a:rPr lang="en-US" sz="2800" dirty="0"/>
              <a:t> </a:t>
            </a:r>
            <a:r>
              <a:rPr lang="en-US" sz="2800" dirty="0" err="1"/>
              <a:t>lurus</a:t>
            </a:r>
            <a:r>
              <a:rPr lang="en-US" sz="2800" dirty="0"/>
              <a:t>) dan output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tahap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model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menjadi</a:t>
            </a:r>
            <a:r>
              <a:rPr lang="en-US" sz="2800" dirty="0"/>
              <a:t> input </a:t>
            </a:r>
            <a:r>
              <a:rPr lang="en-US" sz="2800" dirty="0" err="1"/>
              <a:t>bagi</a:t>
            </a:r>
            <a:r>
              <a:rPr lang="en-US" sz="2800" dirty="0"/>
              <a:t> </a:t>
            </a:r>
            <a:r>
              <a:rPr lang="en-US" sz="2800" dirty="0" err="1"/>
              <a:t>tahap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berikutnya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924300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Pendekatan</a:t>
            </a:r>
            <a:r>
              <a:rPr lang="en-US" sz="2800" b="1" dirty="0">
                <a:solidFill>
                  <a:srgbClr val="FF0000"/>
                </a:solidFill>
              </a:rPr>
              <a:t> Prototyping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prototipe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system </a:t>
            </a:r>
            <a:r>
              <a:rPr lang="en-US" sz="2800" dirty="0" err="1"/>
              <a:t>dikembangkan</a:t>
            </a:r>
            <a:r>
              <a:rPr lang="en-US" sz="2800" dirty="0"/>
              <a:t>,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sebagai</a:t>
            </a:r>
            <a:r>
              <a:rPr lang="en-US" sz="2800" dirty="0"/>
              <a:t> </a:t>
            </a:r>
            <a:r>
              <a:rPr lang="en-US" sz="2800" dirty="0" err="1"/>
              <a:t>pengganti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system yang </a:t>
            </a:r>
            <a:r>
              <a:rPr lang="en-US" sz="2800" dirty="0" err="1"/>
              <a:t>lengkap</a:t>
            </a: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prototipe</a:t>
            </a:r>
            <a:r>
              <a:rPr lang="en-US" sz="2800" dirty="0"/>
              <a:t> pada </a:t>
            </a:r>
            <a:r>
              <a:rPr lang="en-US" sz="2800" dirty="0" err="1"/>
              <a:t>dasarnya</a:t>
            </a:r>
            <a:r>
              <a:rPr lang="en-US" sz="2800" dirty="0"/>
              <a:t>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memberikan</a:t>
            </a:r>
            <a:r>
              <a:rPr lang="en-US" sz="2800" dirty="0"/>
              <a:t> ide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bagi</a:t>
            </a:r>
            <a:r>
              <a:rPr lang="en-US" sz="2800" dirty="0"/>
              <a:t> </a:t>
            </a:r>
            <a:r>
              <a:rPr lang="en-US" sz="2800" dirty="0" err="1"/>
              <a:t>pembuat</a:t>
            </a:r>
            <a:r>
              <a:rPr lang="en-US" sz="2800" dirty="0"/>
              <a:t> </a:t>
            </a:r>
            <a:r>
              <a:rPr lang="en-US" sz="2800" dirty="0" err="1"/>
              <a:t>maupun</a:t>
            </a:r>
            <a:r>
              <a:rPr lang="en-US" sz="2800" dirty="0"/>
              <a:t> </a:t>
            </a:r>
            <a:r>
              <a:rPr lang="en-US" sz="2800" dirty="0" err="1"/>
              <a:t>pengguna</a:t>
            </a:r>
            <a:r>
              <a:rPr lang="en-US" sz="2800" dirty="0"/>
              <a:t> </a:t>
            </a:r>
            <a:r>
              <a:rPr lang="en-US" sz="2800" dirty="0" err="1"/>
              <a:t>potensial</a:t>
            </a: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tentang</a:t>
            </a:r>
            <a:r>
              <a:rPr lang="en-US" sz="2800" dirty="0"/>
              <a:t> </a:t>
            </a:r>
            <a:r>
              <a:rPr lang="en-US" sz="2800" dirty="0" err="1"/>
              <a:t>cara</a:t>
            </a:r>
            <a:r>
              <a:rPr lang="en-US" sz="2800" dirty="0"/>
              <a:t> system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berfungsi</a:t>
            </a: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lengkapnya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653706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 err="1">
                <a:solidFill>
                  <a:srgbClr val="FF0000"/>
                </a:solidFill>
              </a:rPr>
              <a:t>Pendekatan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peningkatan</a:t>
            </a:r>
            <a:r>
              <a:rPr lang="en-US" sz="2800" b="1" dirty="0">
                <a:solidFill>
                  <a:srgbClr val="FF0000"/>
                </a:solidFill>
              </a:rPr>
              <a:t> iterative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Sistem</a:t>
            </a:r>
            <a:r>
              <a:rPr lang="en-US" sz="2800" dirty="0"/>
              <a:t> </a:t>
            </a:r>
            <a:r>
              <a:rPr lang="en-US" sz="2800" dirty="0" err="1"/>
              <a:t>dikembangkan</a:t>
            </a:r>
            <a:r>
              <a:rPr lang="en-US" sz="2800" dirty="0"/>
              <a:t> </a:t>
            </a:r>
            <a:r>
              <a:rPr lang="en-US" sz="2800" dirty="0" err="1"/>
              <a:t>secara</a:t>
            </a:r>
            <a:r>
              <a:rPr lang="en-US" sz="2800" dirty="0"/>
              <a:t> incremental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(</a:t>
            </a:r>
            <a:r>
              <a:rPr lang="en-US" sz="2800" dirty="0" err="1"/>
              <a:t>kenaikan</a:t>
            </a:r>
            <a:r>
              <a:rPr lang="en-US" sz="2800" dirty="0"/>
              <a:t> </a:t>
            </a:r>
            <a:r>
              <a:rPr lang="en-US" sz="2800" dirty="0" err="1"/>
              <a:t>sedikit</a:t>
            </a:r>
            <a:r>
              <a:rPr lang="en-US" sz="2800" dirty="0"/>
              <a:t> demi </a:t>
            </a:r>
            <a:r>
              <a:rPr lang="en-US" sz="2800" dirty="0" err="1"/>
              <a:t>sedikit</a:t>
            </a:r>
            <a:r>
              <a:rPr lang="en-US" sz="2800" dirty="0"/>
              <a:t>) dan pada </a:t>
            </a:r>
            <a:r>
              <a:rPr lang="en-US" sz="2800" dirty="0" err="1"/>
              <a:t>setiap</a:t>
            </a:r>
            <a:endParaRPr lang="en-US" sz="2800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kenaikan</a:t>
            </a:r>
            <a:r>
              <a:rPr lang="en-US" sz="2800" dirty="0"/>
              <a:t> </a:t>
            </a:r>
            <a:r>
              <a:rPr lang="en-US" sz="2800" dirty="0" err="1"/>
              <a:t>akan</a:t>
            </a:r>
            <a:r>
              <a:rPr lang="en-US" sz="2800" dirty="0"/>
              <a:t> </a:t>
            </a:r>
            <a:r>
              <a:rPr lang="en-US" sz="2800" dirty="0" err="1"/>
              <a:t>menambahkan</a:t>
            </a:r>
            <a:r>
              <a:rPr lang="en-US" sz="2800" dirty="0"/>
              <a:t> </a:t>
            </a:r>
            <a:r>
              <a:rPr lang="en-US" sz="2800" dirty="0" err="1"/>
              <a:t>beberapa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kemampuan</a:t>
            </a:r>
            <a:r>
              <a:rPr lang="en-US" sz="2800" dirty="0"/>
              <a:t> </a:t>
            </a:r>
            <a:r>
              <a:rPr lang="en-US" sz="2800" dirty="0" err="1"/>
              <a:t>fungsional</a:t>
            </a:r>
            <a:r>
              <a:rPr lang="en-US" sz="2800" dirty="0"/>
              <a:t> pada system, </a:t>
            </a:r>
            <a:r>
              <a:rPr lang="en-US" sz="2800" dirty="0" err="1"/>
              <a:t>sampai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system yang </a:t>
            </a:r>
            <a:r>
              <a:rPr lang="en-US" sz="2800" dirty="0" err="1"/>
              <a:t>penuh</a:t>
            </a:r>
            <a:r>
              <a:rPr lang="en-US" sz="2800" dirty="0"/>
              <a:t> </a:t>
            </a:r>
            <a:r>
              <a:rPr lang="en-US" sz="2800" dirty="0" err="1"/>
              <a:t>dikembangkan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446952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"/>
          <p:cNvSpPr txBox="1">
            <a:spLocks noChangeArrowheads="1"/>
          </p:cNvSpPr>
          <p:nvPr/>
        </p:nvSpPr>
        <p:spPr bwMode="auto">
          <a:xfrm>
            <a:off x="395536" y="223907"/>
            <a:ext cx="81369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 SISTEM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AAB087-F711-45B2-BF2E-7519355A24BD}"/>
              </a:ext>
            </a:extLst>
          </p:cNvPr>
          <p:cNvSpPr txBox="1"/>
          <p:nvPr/>
        </p:nvSpPr>
        <p:spPr>
          <a:xfrm>
            <a:off x="539552" y="1196752"/>
            <a:ext cx="813690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solidFill>
                  <a:srgbClr val="FF0000"/>
                </a:solidFill>
              </a:rPr>
              <a:t>Model Spiral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/>
              <a:t>Model </a:t>
            </a:r>
            <a:r>
              <a:rPr lang="en-US" sz="2800" dirty="0" err="1"/>
              <a:t>pengembangan</a:t>
            </a:r>
            <a:r>
              <a:rPr lang="en-US" sz="2800" dirty="0"/>
              <a:t> system yang paling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terkini</a:t>
            </a:r>
            <a:r>
              <a:rPr lang="en-US" sz="2800" dirty="0"/>
              <a:t>, yang </a:t>
            </a:r>
            <a:r>
              <a:rPr lang="en-US" sz="2800" dirty="0" err="1"/>
              <a:t>menyajikan</a:t>
            </a:r>
            <a:r>
              <a:rPr lang="en-US" sz="2800" dirty="0"/>
              <a:t> </a:t>
            </a:r>
            <a:r>
              <a:rPr lang="en-US" sz="2800" dirty="0" err="1"/>
              <a:t>sebuah</a:t>
            </a:r>
            <a:r>
              <a:rPr lang="en-US" sz="2800" dirty="0"/>
              <a:t> </a:t>
            </a:r>
            <a:r>
              <a:rPr lang="en-US" sz="2800" dirty="0" err="1"/>
              <a:t>kerangka</a:t>
            </a:r>
            <a:r>
              <a:rPr lang="en-US" sz="2800" dirty="0"/>
              <a:t> </a:t>
            </a:r>
            <a:r>
              <a:rPr lang="en-US" sz="2800" dirty="0" err="1"/>
              <a:t>kerja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pengembangan</a:t>
            </a:r>
            <a:r>
              <a:rPr lang="en-US" sz="2800" dirty="0"/>
              <a:t> </a:t>
            </a:r>
            <a:r>
              <a:rPr lang="en-US" sz="2800" dirty="0" err="1"/>
              <a:t>suatu</a:t>
            </a:r>
            <a:r>
              <a:rPr lang="en-US" sz="2800" dirty="0"/>
              <a:t> proses, yang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dipandu</a:t>
            </a:r>
            <a:r>
              <a:rPr lang="en-US" sz="2800" dirty="0"/>
              <a:t> </a:t>
            </a:r>
            <a:r>
              <a:rPr lang="en-US" sz="2800" dirty="0" err="1"/>
              <a:t>berdasarkan</a:t>
            </a:r>
            <a:r>
              <a:rPr lang="en-US" sz="2800" dirty="0"/>
              <a:t> </a:t>
            </a:r>
            <a:r>
              <a:rPr lang="en-US" sz="2800" dirty="0" err="1"/>
              <a:t>tingkat</a:t>
            </a:r>
            <a:r>
              <a:rPr lang="en-US" sz="2800" dirty="0"/>
              <a:t> </a:t>
            </a:r>
            <a:r>
              <a:rPr lang="en-US" sz="2800" dirty="0" err="1"/>
              <a:t>resiko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proyek</a:t>
            </a:r>
            <a:r>
              <a:rPr lang="en-US" sz="2800" dirty="0"/>
              <a:t> 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spiral</a:t>
            </a:r>
          </a:p>
        </p:txBody>
      </p:sp>
    </p:spTree>
    <p:extLst>
      <p:ext uri="{BB962C8B-B14F-4D97-AF65-F5344CB8AC3E}">
        <p14:creationId xmlns:p14="http://schemas.microsoft.com/office/powerpoint/2010/main" val="6831650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0" y="1268760"/>
            <a:ext cx="91440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Faktor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manusia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dan </a:t>
            </a:r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organisasional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</a:p>
          <a:p>
            <a:pPr algn="ctr"/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yang </a:t>
            </a:r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mempengaruhi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</a:p>
          <a:p>
            <a:pPr algn="ctr"/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kesuksesan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ataupun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kegagalan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implementasi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</a:p>
          <a:p>
            <a:pPr algn="ctr"/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dari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sebuah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informasi</a:t>
            </a:r>
            <a:r>
              <a:rPr lang="en-US" altLang="ko-KR" sz="36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 yang </a:t>
            </a:r>
            <a:r>
              <a:rPr lang="en-US" altLang="ko-KR" sz="3600" b="1" dirty="0" err="1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baru</a:t>
            </a:r>
            <a:endParaRPr lang="en-US" altLang="ko-KR" sz="3600" b="1" dirty="0">
              <a:ln>
                <a:solidFill>
                  <a:schemeClr val="bg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TextBox 3">
            <a:hlinkClick r:id="rId2"/>
          </p:cNvPr>
          <p:cNvSpPr txBox="1"/>
          <p:nvPr/>
        </p:nvSpPr>
        <p:spPr>
          <a:xfrm>
            <a:off x="0" y="6577300"/>
            <a:ext cx="9144000" cy="215444"/>
          </a:xfrm>
          <a:prstGeom prst="rect">
            <a:avLst/>
          </a:prstGeom>
          <a:solidFill>
            <a:schemeClr val="bg1">
              <a:alpha val="32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1650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"/>
          <p:cNvSpPr txBox="1">
            <a:spLocks noChangeArrowheads="1"/>
          </p:cNvSpPr>
          <p:nvPr/>
        </p:nvSpPr>
        <p:spPr bwMode="auto">
          <a:xfrm>
            <a:off x="1187624" y="1765265"/>
            <a:ext cx="795637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ko-KR" sz="6000" b="1" dirty="0">
                <a:ln>
                  <a:solidFill>
                    <a:schemeClr val="bg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맑은 고딕" pitchFamily="50" charset="-127"/>
                <a:cs typeface="Arial" pitchFamily="34" charset="0"/>
              </a:rPr>
              <a:t>THANK YOU</a:t>
            </a:r>
          </a:p>
        </p:txBody>
      </p:sp>
      <p:sp>
        <p:nvSpPr>
          <p:cNvPr id="4" name="TextBox 3">
            <a:hlinkClick r:id="rId3"/>
          </p:cNvPr>
          <p:cNvSpPr txBox="1"/>
          <p:nvPr/>
        </p:nvSpPr>
        <p:spPr>
          <a:xfrm>
            <a:off x="0" y="6577300"/>
            <a:ext cx="9144000" cy="215444"/>
          </a:xfrm>
          <a:prstGeom prst="rect">
            <a:avLst/>
          </a:prstGeom>
          <a:solidFill>
            <a:schemeClr val="bg1">
              <a:alpha val="32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ALLPPT.com _ Free PowerPoint Templates, Diagrams and Charts</a:t>
            </a:r>
            <a:endParaRPr lang="ko-KR" altLang="en-US" sz="800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931</Words>
  <Application>Microsoft Office PowerPoint</Application>
  <PresentationFormat>On-screen Show (4:3)</PresentationFormat>
  <Paragraphs>221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맑은 고딕</vt:lpstr>
      <vt:lpstr>Arial</vt:lpstr>
      <vt:lpstr>Wingdings</vt:lpstr>
      <vt:lpstr>Office 테마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Circle Illustration PowerPoint Templates Design-pptx</dc:title>
  <dc:creator>ALLPPT.COM</dc:creator>
  <cp:lastModifiedBy>asus</cp:lastModifiedBy>
  <cp:revision>24</cp:revision>
  <dcterms:created xsi:type="dcterms:W3CDTF">2012-06-12T07:17:23Z</dcterms:created>
  <dcterms:modified xsi:type="dcterms:W3CDTF">2019-05-12T12:38:45Z</dcterms:modified>
</cp:coreProperties>
</file>