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6" r:id="rId2"/>
    <p:sldId id="260" r:id="rId3"/>
    <p:sldId id="262" r:id="rId4"/>
    <p:sldId id="282" r:id="rId5"/>
    <p:sldId id="306" r:id="rId6"/>
    <p:sldId id="259" r:id="rId7"/>
    <p:sldId id="261" r:id="rId8"/>
    <p:sldId id="280" r:id="rId9"/>
    <p:sldId id="281" r:id="rId10"/>
    <p:sldId id="268" r:id="rId11"/>
    <p:sldId id="292" r:id="rId12"/>
    <p:sldId id="294" r:id="rId13"/>
    <p:sldId id="296" r:id="rId14"/>
    <p:sldId id="297" r:id="rId15"/>
    <p:sldId id="300" r:id="rId16"/>
    <p:sldId id="301" r:id="rId17"/>
    <p:sldId id="302" r:id="rId18"/>
    <p:sldId id="286" r:id="rId19"/>
    <p:sldId id="303" r:id="rId20"/>
    <p:sldId id="293" r:id="rId21"/>
    <p:sldId id="287" r:id="rId22"/>
    <p:sldId id="288" r:id="rId23"/>
    <p:sldId id="289" r:id="rId24"/>
    <p:sldId id="298" r:id="rId25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0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3827E-93EA-4933-92E8-5466AC7176F4}" type="doc">
      <dgm:prSet loTypeId="urn:microsoft.com/office/officeart/2005/8/layout/arrow2" loCatId="process" qsTypeId="urn:microsoft.com/office/officeart/2005/8/quickstyle/simple1#102" qsCatId="simple" csTypeId="urn:microsoft.com/office/officeart/2005/8/colors/accent1_2#102" csCatId="accent1" phldr="1"/>
      <dgm:spPr/>
      <dgm:t>
        <a:bodyPr/>
        <a:lstStyle/>
        <a:p>
          <a:endParaRPr lang="en-IN"/>
        </a:p>
      </dgm:t>
    </dgm:pt>
    <dgm:pt modelId="{66E9D0C3-5E44-4D29-9CD3-9EE2EB0B9DFA}">
      <dgm:prSet phldrT="[Tekst]" custT="1"/>
      <dgm:spPr/>
      <dgm:t>
        <a:bodyPr/>
        <a:lstStyle/>
        <a:p>
          <a:r>
            <a:rPr lang="en-IN" sz="1800" dirty="0"/>
            <a:t>Availability</a:t>
          </a:r>
        </a:p>
      </dgm:t>
    </dgm:pt>
    <dgm:pt modelId="{E5A20767-B2F0-45A8-B0F5-3F379E6EB269}" type="parTrans" cxnId="{4577CED0-95C0-45F8-B1A4-D6B23E96108E}">
      <dgm:prSet/>
      <dgm:spPr/>
      <dgm:t>
        <a:bodyPr/>
        <a:lstStyle/>
        <a:p>
          <a:endParaRPr lang="en-IN" sz="1800"/>
        </a:p>
      </dgm:t>
    </dgm:pt>
    <dgm:pt modelId="{081F1D83-8D47-459D-9928-3EB6D5D0BF0D}" type="sibTrans" cxnId="{4577CED0-95C0-45F8-B1A4-D6B23E96108E}">
      <dgm:prSet/>
      <dgm:spPr/>
      <dgm:t>
        <a:bodyPr/>
        <a:lstStyle/>
        <a:p>
          <a:endParaRPr lang="en-IN" sz="1800"/>
        </a:p>
      </dgm:t>
    </dgm:pt>
    <dgm:pt modelId="{1CD2CFC7-293D-4174-A33E-C8EA23D53FA4}">
      <dgm:prSet phldrT="[Tekst]" custT="1"/>
      <dgm:spPr/>
      <dgm:t>
        <a:bodyPr/>
        <a:lstStyle/>
        <a:p>
          <a:r>
            <a:rPr lang="en-IN" sz="1800" dirty="0"/>
            <a:t>Culture</a:t>
          </a:r>
        </a:p>
      </dgm:t>
    </dgm:pt>
    <dgm:pt modelId="{92916DEC-C99F-4D96-ABED-6241CEC1E16B}" type="parTrans" cxnId="{0746B4A4-23F5-49A1-BD3B-868509882CD7}">
      <dgm:prSet/>
      <dgm:spPr/>
      <dgm:t>
        <a:bodyPr/>
        <a:lstStyle/>
        <a:p>
          <a:endParaRPr lang="en-IN" sz="1800"/>
        </a:p>
      </dgm:t>
    </dgm:pt>
    <dgm:pt modelId="{75FD0394-40DD-4DE4-875D-92494A45F048}" type="sibTrans" cxnId="{0746B4A4-23F5-49A1-BD3B-868509882CD7}">
      <dgm:prSet/>
      <dgm:spPr/>
      <dgm:t>
        <a:bodyPr/>
        <a:lstStyle/>
        <a:p>
          <a:endParaRPr lang="en-IN" sz="1800"/>
        </a:p>
      </dgm:t>
    </dgm:pt>
    <dgm:pt modelId="{1C2602B6-E407-4899-9ED4-780BF657685E}">
      <dgm:prSet phldrT="[Tekst]" custT="1"/>
      <dgm:spPr/>
      <dgm:t>
        <a:bodyPr/>
        <a:lstStyle/>
        <a:p>
          <a:r>
            <a:rPr lang="en-IN" sz="1800" dirty="0"/>
            <a:t>Nutritional consciousness</a:t>
          </a:r>
        </a:p>
      </dgm:t>
    </dgm:pt>
    <dgm:pt modelId="{0D606CEB-3D65-4E44-B5DB-F7DBB4349E11}" type="parTrans" cxnId="{5534DCA2-A830-4900-B04B-EF882AC7B55C}">
      <dgm:prSet/>
      <dgm:spPr/>
      <dgm:t>
        <a:bodyPr/>
        <a:lstStyle/>
        <a:p>
          <a:endParaRPr lang="en-IN" sz="1800"/>
        </a:p>
      </dgm:t>
    </dgm:pt>
    <dgm:pt modelId="{2DD208B6-0319-4ABA-8D6A-DDEC71AF6F12}" type="sibTrans" cxnId="{5534DCA2-A830-4900-B04B-EF882AC7B55C}">
      <dgm:prSet/>
      <dgm:spPr/>
      <dgm:t>
        <a:bodyPr/>
        <a:lstStyle/>
        <a:p>
          <a:endParaRPr lang="en-IN" sz="1800"/>
        </a:p>
      </dgm:t>
    </dgm:pt>
    <dgm:pt modelId="{4903CAAA-6104-42CB-89D4-0F699C2A7D5D}">
      <dgm:prSet phldrT="[Tekst]" custT="1"/>
      <dgm:spPr/>
      <dgm:t>
        <a:bodyPr/>
        <a:lstStyle/>
        <a:p>
          <a:r>
            <a:rPr lang="en-IN" sz="1800" dirty="0"/>
            <a:t>Dietetic restriction</a:t>
          </a:r>
        </a:p>
      </dgm:t>
    </dgm:pt>
    <dgm:pt modelId="{2D001A7C-181E-44C1-8876-F247CBB9053B}" type="parTrans" cxnId="{89EBC654-7906-460B-A60E-D0A62A33EFAB}">
      <dgm:prSet/>
      <dgm:spPr/>
      <dgm:t>
        <a:bodyPr/>
        <a:lstStyle/>
        <a:p>
          <a:endParaRPr lang="en-IN" sz="1800"/>
        </a:p>
      </dgm:t>
    </dgm:pt>
    <dgm:pt modelId="{E25F61F5-F9D5-451E-8995-0C2821C8144A}" type="sibTrans" cxnId="{89EBC654-7906-460B-A60E-D0A62A33EFAB}">
      <dgm:prSet/>
      <dgm:spPr/>
      <dgm:t>
        <a:bodyPr/>
        <a:lstStyle/>
        <a:p>
          <a:endParaRPr lang="en-IN" sz="1800"/>
        </a:p>
      </dgm:t>
    </dgm:pt>
    <dgm:pt modelId="{109B0BDF-6F46-4B48-AEDF-BEA58EE405FF}">
      <dgm:prSet phldrT="[Tekst]" custT="1"/>
      <dgm:spPr/>
      <dgm:t>
        <a:bodyPr/>
        <a:lstStyle/>
        <a:p>
          <a:r>
            <a:rPr lang="en-IN" sz="1800" dirty="0"/>
            <a:t>Faith / believe / Religion</a:t>
          </a:r>
        </a:p>
      </dgm:t>
    </dgm:pt>
    <dgm:pt modelId="{DE42FEB9-31D0-403C-91FC-C2F47D38B487}" type="parTrans" cxnId="{AAB120B8-AD86-4279-8E5A-416BC6EBA1C1}">
      <dgm:prSet/>
      <dgm:spPr/>
      <dgm:t>
        <a:bodyPr/>
        <a:lstStyle/>
        <a:p>
          <a:endParaRPr lang="en-IN" sz="1800"/>
        </a:p>
      </dgm:t>
    </dgm:pt>
    <dgm:pt modelId="{98BDCA1A-0526-437F-8604-9848194E01C5}" type="sibTrans" cxnId="{AAB120B8-AD86-4279-8E5A-416BC6EBA1C1}">
      <dgm:prSet/>
      <dgm:spPr/>
      <dgm:t>
        <a:bodyPr/>
        <a:lstStyle/>
        <a:p>
          <a:endParaRPr lang="en-IN" sz="1800"/>
        </a:p>
      </dgm:t>
    </dgm:pt>
    <dgm:pt modelId="{AFBD1C4B-97FD-40E3-A6C0-79CDB06DBC48}" type="pres">
      <dgm:prSet presAssocID="{30C3827E-93EA-4933-92E8-5466AC7176F4}" presName="arrowDiagram" presStyleCnt="0">
        <dgm:presLayoutVars>
          <dgm:chMax val="5"/>
          <dgm:dir/>
          <dgm:resizeHandles val="exact"/>
        </dgm:presLayoutVars>
      </dgm:prSet>
      <dgm:spPr/>
    </dgm:pt>
    <dgm:pt modelId="{98CCC557-0DE3-4FBB-B229-8CBF50EEC685}" type="pres">
      <dgm:prSet presAssocID="{30C3827E-93EA-4933-92E8-5466AC7176F4}" presName="arrow" presStyleLbl="bgShp" presStyleIdx="0" presStyleCnt="1"/>
      <dgm:spPr>
        <a:solidFill>
          <a:srgbClr val="00B050"/>
        </a:solidFill>
      </dgm:spPr>
    </dgm:pt>
    <dgm:pt modelId="{80BD231F-97BE-45F1-ADCE-1CC3979FE204}" type="pres">
      <dgm:prSet presAssocID="{30C3827E-93EA-4933-92E8-5466AC7176F4}" presName="arrowDiagram5" presStyleCnt="0"/>
      <dgm:spPr/>
    </dgm:pt>
    <dgm:pt modelId="{1630B993-0AA2-4C79-B942-10CE422D9F06}" type="pres">
      <dgm:prSet presAssocID="{66E9D0C3-5E44-4D29-9CD3-9EE2EB0B9DFA}" presName="bullet5a" presStyleLbl="node1" presStyleIdx="0" presStyleCnt="5"/>
      <dgm:spPr/>
    </dgm:pt>
    <dgm:pt modelId="{E70973E3-B0F8-43A3-AEF7-15C64DA4FAA5}" type="pres">
      <dgm:prSet presAssocID="{66E9D0C3-5E44-4D29-9CD3-9EE2EB0B9DFA}" presName="textBox5a" presStyleLbl="revTx" presStyleIdx="0" presStyleCnt="5" custAng="18432507" custScaleX="167500" custScaleY="52263" custLinFactNeighborX="-53329" custLinFactNeighborY="-72504">
        <dgm:presLayoutVars>
          <dgm:bulletEnabled val="1"/>
        </dgm:presLayoutVars>
      </dgm:prSet>
      <dgm:spPr/>
    </dgm:pt>
    <dgm:pt modelId="{226EA879-D6D4-40A9-A2D1-67108F5FC3E8}" type="pres">
      <dgm:prSet presAssocID="{1CD2CFC7-293D-4174-A33E-C8EA23D53FA4}" presName="bullet5b" presStyleLbl="node1" presStyleIdx="1" presStyleCnt="5"/>
      <dgm:spPr/>
    </dgm:pt>
    <dgm:pt modelId="{83EFF576-B955-4841-A4C1-D1E99F5EE47C}" type="pres">
      <dgm:prSet presAssocID="{1CD2CFC7-293D-4174-A33E-C8EA23D53FA4}" presName="textBox5b" presStyleLbl="revTx" presStyleIdx="1" presStyleCnt="5" custAng="19195381" custScaleY="28159" custLinFactNeighborX="-56064" custLinFactNeighborY="-63231">
        <dgm:presLayoutVars>
          <dgm:bulletEnabled val="1"/>
        </dgm:presLayoutVars>
      </dgm:prSet>
      <dgm:spPr/>
    </dgm:pt>
    <dgm:pt modelId="{754879A1-64BC-41C6-8035-36B01B824536}" type="pres">
      <dgm:prSet presAssocID="{1C2602B6-E407-4899-9ED4-780BF657685E}" presName="bullet5c" presStyleLbl="node1" presStyleIdx="2" presStyleCnt="5"/>
      <dgm:spPr/>
    </dgm:pt>
    <dgm:pt modelId="{07926845-D198-4880-A155-8C515DED15BE}" type="pres">
      <dgm:prSet presAssocID="{1C2602B6-E407-4899-9ED4-780BF657685E}" presName="textBox5c" presStyleLbl="revTx" presStyleIdx="2" presStyleCnt="5" custAng="20008579" custScaleX="127686" custScaleY="25651" custLinFactNeighborX="-57430" custLinFactNeighborY="-72102">
        <dgm:presLayoutVars>
          <dgm:bulletEnabled val="1"/>
        </dgm:presLayoutVars>
      </dgm:prSet>
      <dgm:spPr/>
    </dgm:pt>
    <dgm:pt modelId="{5CF5C0F4-857E-4A04-9BBC-E94CBDA09EB7}" type="pres">
      <dgm:prSet presAssocID="{4903CAAA-6104-42CB-89D4-0F699C2A7D5D}" presName="bullet5d" presStyleLbl="node1" presStyleIdx="3" presStyleCnt="5"/>
      <dgm:spPr/>
    </dgm:pt>
    <dgm:pt modelId="{63A47FF2-587C-46A8-AB12-CAC7EF56C0B1}" type="pres">
      <dgm:prSet presAssocID="{4903CAAA-6104-42CB-89D4-0F699C2A7D5D}" presName="textBox5d" presStyleLbl="revTx" presStyleIdx="3" presStyleCnt="5" custAng="20509096" custScaleY="22508" custLinFactNeighborX="-50000" custLinFactNeighborY="-72472">
        <dgm:presLayoutVars>
          <dgm:bulletEnabled val="1"/>
        </dgm:presLayoutVars>
      </dgm:prSet>
      <dgm:spPr/>
    </dgm:pt>
    <dgm:pt modelId="{555BB7F9-B37D-433A-9D52-BBD47185DBDA}" type="pres">
      <dgm:prSet presAssocID="{109B0BDF-6F46-4B48-AEDF-BEA58EE405FF}" presName="bullet5e" presStyleLbl="node1" presStyleIdx="4" presStyleCnt="5"/>
      <dgm:spPr/>
    </dgm:pt>
    <dgm:pt modelId="{F615000B-EED9-426D-B0EE-E29ED2D0788D}" type="pres">
      <dgm:prSet presAssocID="{109B0BDF-6F46-4B48-AEDF-BEA58EE405FF}" presName="textBox5e" presStyleLbl="revTx" presStyleIdx="4" presStyleCnt="5" custAng="20955914" custScaleY="34398" custLinFactNeighborX="-68182" custLinFactNeighborY="-73020">
        <dgm:presLayoutVars>
          <dgm:bulletEnabled val="1"/>
        </dgm:presLayoutVars>
      </dgm:prSet>
      <dgm:spPr/>
    </dgm:pt>
  </dgm:ptLst>
  <dgm:cxnLst>
    <dgm:cxn modelId="{5534DCA2-A830-4900-B04B-EF882AC7B55C}" srcId="{30C3827E-93EA-4933-92E8-5466AC7176F4}" destId="{1C2602B6-E407-4899-9ED4-780BF657685E}" srcOrd="2" destOrd="0" parTransId="{0D606CEB-3D65-4E44-B5DB-F7DBB4349E11}" sibTransId="{2DD208B6-0319-4ABA-8D6A-DDEC71AF6F12}"/>
    <dgm:cxn modelId="{51C87D62-BB91-4376-8D97-87CA8A6C64DB}" type="presOf" srcId="{66E9D0C3-5E44-4D29-9CD3-9EE2EB0B9DFA}" destId="{E70973E3-B0F8-43A3-AEF7-15C64DA4FAA5}" srcOrd="0" destOrd="0" presId="urn:microsoft.com/office/officeart/2005/8/layout/arrow2"/>
    <dgm:cxn modelId="{0746B4A4-23F5-49A1-BD3B-868509882CD7}" srcId="{30C3827E-93EA-4933-92E8-5466AC7176F4}" destId="{1CD2CFC7-293D-4174-A33E-C8EA23D53FA4}" srcOrd="1" destOrd="0" parTransId="{92916DEC-C99F-4D96-ABED-6241CEC1E16B}" sibTransId="{75FD0394-40DD-4DE4-875D-92494A45F048}"/>
    <dgm:cxn modelId="{AAB120B8-AD86-4279-8E5A-416BC6EBA1C1}" srcId="{30C3827E-93EA-4933-92E8-5466AC7176F4}" destId="{109B0BDF-6F46-4B48-AEDF-BEA58EE405FF}" srcOrd="4" destOrd="0" parTransId="{DE42FEB9-31D0-403C-91FC-C2F47D38B487}" sibTransId="{98BDCA1A-0526-437F-8604-9848194E01C5}"/>
    <dgm:cxn modelId="{44A210FB-F395-4C01-BA81-DA753ADE3362}" type="presOf" srcId="{109B0BDF-6F46-4B48-AEDF-BEA58EE405FF}" destId="{F615000B-EED9-426D-B0EE-E29ED2D0788D}" srcOrd="0" destOrd="0" presId="urn:microsoft.com/office/officeart/2005/8/layout/arrow2"/>
    <dgm:cxn modelId="{DC06B2BB-22E6-4BCC-B444-6227033AD39E}" type="presOf" srcId="{1CD2CFC7-293D-4174-A33E-C8EA23D53FA4}" destId="{83EFF576-B955-4841-A4C1-D1E99F5EE47C}" srcOrd="0" destOrd="0" presId="urn:microsoft.com/office/officeart/2005/8/layout/arrow2"/>
    <dgm:cxn modelId="{F2E237A4-657D-4855-86AD-9B6EE631D876}" type="presOf" srcId="{1C2602B6-E407-4899-9ED4-780BF657685E}" destId="{07926845-D198-4880-A155-8C515DED15BE}" srcOrd="0" destOrd="0" presId="urn:microsoft.com/office/officeart/2005/8/layout/arrow2"/>
    <dgm:cxn modelId="{CC691F7F-7F69-4AB9-9210-F55F31558FB5}" type="presOf" srcId="{30C3827E-93EA-4933-92E8-5466AC7176F4}" destId="{AFBD1C4B-97FD-40E3-A6C0-79CDB06DBC48}" srcOrd="0" destOrd="0" presId="urn:microsoft.com/office/officeart/2005/8/layout/arrow2"/>
    <dgm:cxn modelId="{77833F01-142B-4D5F-A0DA-55A159F180CD}" type="presOf" srcId="{4903CAAA-6104-42CB-89D4-0F699C2A7D5D}" destId="{63A47FF2-587C-46A8-AB12-CAC7EF56C0B1}" srcOrd="0" destOrd="0" presId="urn:microsoft.com/office/officeart/2005/8/layout/arrow2"/>
    <dgm:cxn modelId="{89EBC654-7906-460B-A60E-D0A62A33EFAB}" srcId="{30C3827E-93EA-4933-92E8-5466AC7176F4}" destId="{4903CAAA-6104-42CB-89D4-0F699C2A7D5D}" srcOrd="3" destOrd="0" parTransId="{2D001A7C-181E-44C1-8876-F247CBB9053B}" sibTransId="{E25F61F5-F9D5-451E-8995-0C2821C8144A}"/>
    <dgm:cxn modelId="{4577CED0-95C0-45F8-B1A4-D6B23E96108E}" srcId="{30C3827E-93EA-4933-92E8-5466AC7176F4}" destId="{66E9D0C3-5E44-4D29-9CD3-9EE2EB0B9DFA}" srcOrd="0" destOrd="0" parTransId="{E5A20767-B2F0-45A8-B0F5-3F379E6EB269}" sibTransId="{081F1D83-8D47-459D-9928-3EB6D5D0BF0D}"/>
    <dgm:cxn modelId="{1EA877FF-430C-4AC8-80CE-1CF2A7C8F690}" type="presParOf" srcId="{AFBD1C4B-97FD-40E3-A6C0-79CDB06DBC48}" destId="{98CCC557-0DE3-4FBB-B229-8CBF50EEC685}" srcOrd="0" destOrd="0" presId="urn:microsoft.com/office/officeart/2005/8/layout/arrow2"/>
    <dgm:cxn modelId="{25F39050-A185-4E15-B936-D75106C3CA02}" type="presParOf" srcId="{AFBD1C4B-97FD-40E3-A6C0-79CDB06DBC48}" destId="{80BD231F-97BE-45F1-ADCE-1CC3979FE204}" srcOrd="1" destOrd="0" presId="urn:microsoft.com/office/officeart/2005/8/layout/arrow2"/>
    <dgm:cxn modelId="{ED5C39F0-16A0-43DE-BC85-697B583596F3}" type="presParOf" srcId="{80BD231F-97BE-45F1-ADCE-1CC3979FE204}" destId="{1630B993-0AA2-4C79-B942-10CE422D9F06}" srcOrd="0" destOrd="0" presId="urn:microsoft.com/office/officeart/2005/8/layout/arrow2"/>
    <dgm:cxn modelId="{10991D05-F114-4E0D-8855-AEC2037CB8B2}" type="presParOf" srcId="{80BD231F-97BE-45F1-ADCE-1CC3979FE204}" destId="{E70973E3-B0F8-43A3-AEF7-15C64DA4FAA5}" srcOrd="1" destOrd="0" presId="urn:microsoft.com/office/officeart/2005/8/layout/arrow2"/>
    <dgm:cxn modelId="{1D942EDC-79AE-4C47-A6E3-91AC2052BD28}" type="presParOf" srcId="{80BD231F-97BE-45F1-ADCE-1CC3979FE204}" destId="{226EA879-D6D4-40A9-A2D1-67108F5FC3E8}" srcOrd="2" destOrd="0" presId="urn:microsoft.com/office/officeart/2005/8/layout/arrow2"/>
    <dgm:cxn modelId="{26D6E571-510D-4103-B75F-AF53F9A403DD}" type="presParOf" srcId="{80BD231F-97BE-45F1-ADCE-1CC3979FE204}" destId="{83EFF576-B955-4841-A4C1-D1E99F5EE47C}" srcOrd="3" destOrd="0" presId="urn:microsoft.com/office/officeart/2005/8/layout/arrow2"/>
    <dgm:cxn modelId="{A63328D8-3A0C-49F4-B58F-E1260CE9E0A0}" type="presParOf" srcId="{80BD231F-97BE-45F1-ADCE-1CC3979FE204}" destId="{754879A1-64BC-41C6-8035-36B01B824536}" srcOrd="4" destOrd="0" presId="urn:microsoft.com/office/officeart/2005/8/layout/arrow2"/>
    <dgm:cxn modelId="{FC118FD7-FE35-48A0-BE1D-AA519CC6EEED}" type="presParOf" srcId="{80BD231F-97BE-45F1-ADCE-1CC3979FE204}" destId="{07926845-D198-4880-A155-8C515DED15BE}" srcOrd="5" destOrd="0" presId="urn:microsoft.com/office/officeart/2005/8/layout/arrow2"/>
    <dgm:cxn modelId="{3F06BACB-E3B1-414E-AF63-DC40A7FBD4DA}" type="presParOf" srcId="{80BD231F-97BE-45F1-ADCE-1CC3979FE204}" destId="{5CF5C0F4-857E-4A04-9BBC-E94CBDA09EB7}" srcOrd="6" destOrd="0" presId="urn:microsoft.com/office/officeart/2005/8/layout/arrow2"/>
    <dgm:cxn modelId="{3ED0BCCA-0E99-4D1C-AEC3-8B20B78C9D79}" type="presParOf" srcId="{80BD231F-97BE-45F1-ADCE-1CC3979FE204}" destId="{63A47FF2-587C-46A8-AB12-CAC7EF56C0B1}" srcOrd="7" destOrd="0" presId="urn:microsoft.com/office/officeart/2005/8/layout/arrow2"/>
    <dgm:cxn modelId="{701FB517-1E0F-4657-8E1B-20C6948D25B6}" type="presParOf" srcId="{80BD231F-97BE-45F1-ADCE-1CC3979FE204}" destId="{555BB7F9-B37D-433A-9D52-BBD47185DBDA}" srcOrd="8" destOrd="0" presId="urn:microsoft.com/office/officeart/2005/8/layout/arrow2"/>
    <dgm:cxn modelId="{3DA3152A-A07B-4FE3-A3CE-A4E8F1F304A0}" type="presParOf" srcId="{80BD231F-97BE-45F1-ADCE-1CC3979FE204}" destId="{F615000B-EED9-426D-B0EE-E29ED2D0788D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CCC557-0DE3-4FBB-B229-8CBF50EEC685}">
      <dsp:nvSpPr>
        <dsp:cNvPr id="0" name=""/>
        <dsp:cNvSpPr/>
      </dsp:nvSpPr>
      <dsp:spPr>
        <a:xfrm>
          <a:off x="0" y="265901"/>
          <a:ext cx="6286544" cy="3929090"/>
        </a:xfrm>
        <a:prstGeom prst="swooshArrow">
          <a:avLst>
            <a:gd name="adj1" fmla="val 25000"/>
            <a:gd name="adj2" fmla="val 25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30B993-0AA2-4C79-B942-10CE422D9F06}">
      <dsp:nvSpPr>
        <dsp:cNvPr id="0" name=""/>
        <dsp:cNvSpPr/>
      </dsp:nvSpPr>
      <dsp:spPr>
        <a:xfrm>
          <a:off x="619224" y="3187572"/>
          <a:ext cx="144590" cy="144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0973E3-B0F8-43A3-AEF7-15C64DA4FAA5}">
      <dsp:nvSpPr>
        <dsp:cNvPr id="0" name=""/>
        <dsp:cNvSpPr/>
      </dsp:nvSpPr>
      <dsp:spPr>
        <a:xfrm rot="18432507">
          <a:off x="-25608" y="2805065"/>
          <a:ext cx="1379424" cy="488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16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/>
            <a:t>Availability</a:t>
          </a:r>
        </a:p>
      </dsp:txBody>
      <dsp:txXfrm>
        <a:off x="-25608" y="2805065"/>
        <a:ext cx="1379424" cy="488723"/>
      </dsp:txXfrm>
    </dsp:sp>
    <dsp:sp modelId="{226EA879-D6D4-40A9-A2D1-67108F5FC3E8}">
      <dsp:nvSpPr>
        <dsp:cNvPr id="0" name=""/>
        <dsp:cNvSpPr/>
      </dsp:nvSpPr>
      <dsp:spPr>
        <a:xfrm>
          <a:off x="1401899" y="2435544"/>
          <a:ext cx="226315" cy="2263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EFF576-B955-4841-A4C1-D1E99F5EE47C}">
      <dsp:nvSpPr>
        <dsp:cNvPr id="0" name=""/>
        <dsp:cNvSpPr/>
      </dsp:nvSpPr>
      <dsp:spPr>
        <a:xfrm rot="19195381">
          <a:off x="929992" y="2099092"/>
          <a:ext cx="1043566" cy="46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920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/>
            <a:t>Culture</a:t>
          </a:r>
        </a:p>
      </dsp:txBody>
      <dsp:txXfrm>
        <a:off x="929992" y="2099092"/>
        <a:ext cx="1043566" cy="463578"/>
      </dsp:txXfrm>
    </dsp:sp>
    <dsp:sp modelId="{754879A1-64BC-41C6-8035-36B01B824536}">
      <dsp:nvSpPr>
        <dsp:cNvPr id="0" name=""/>
        <dsp:cNvSpPr/>
      </dsp:nvSpPr>
      <dsp:spPr>
        <a:xfrm>
          <a:off x="2407746" y="1835965"/>
          <a:ext cx="301754" cy="3017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926845-D198-4880-A155-8C515DED15BE}">
      <dsp:nvSpPr>
        <dsp:cNvPr id="0" name=""/>
        <dsp:cNvSpPr/>
      </dsp:nvSpPr>
      <dsp:spPr>
        <a:xfrm rot="20008579">
          <a:off x="1693865" y="1215591"/>
          <a:ext cx="1549218" cy="566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893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/>
            <a:t>Nutritional consciousness</a:t>
          </a:r>
        </a:p>
      </dsp:txBody>
      <dsp:txXfrm>
        <a:off x="1693865" y="1215591"/>
        <a:ext cx="1549218" cy="566412"/>
      </dsp:txXfrm>
    </dsp:sp>
    <dsp:sp modelId="{5CF5C0F4-857E-4A04-9BBC-E94CBDA09EB7}">
      <dsp:nvSpPr>
        <dsp:cNvPr id="0" name=""/>
        <dsp:cNvSpPr/>
      </dsp:nvSpPr>
      <dsp:spPr>
        <a:xfrm>
          <a:off x="3577043" y="1367617"/>
          <a:ext cx="389765" cy="3897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A47FF2-587C-46A8-AB12-CAC7EF56C0B1}">
      <dsp:nvSpPr>
        <dsp:cNvPr id="0" name=""/>
        <dsp:cNvSpPr/>
      </dsp:nvSpPr>
      <dsp:spPr>
        <a:xfrm rot="20509096">
          <a:off x="3143272" y="674667"/>
          <a:ext cx="1257308" cy="592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529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/>
            <a:t>Dietetic restriction</a:t>
          </a:r>
        </a:p>
      </dsp:txBody>
      <dsp:txXfrm>
        <a:off x="3143272" y="674667"/>
        <a:ext cx="1257308" cy="592520"/>
      </dsp:txXfrm>
    </dsp:sp>
    <dsp:sp modelId="{555BB7F9-B37D-433A-9D52-BBD47185DBDA}">
      <dsp:nvSpPr>
        <dsp:cNvPr id="0" name=""/>
        <dsp:cNvSpPr/>
      </dsp:nvSpPr>
      <dsp:spPr>
        <a:xfrm>
          <a:off x="4780916" y="1054862"/>
          <a:ext cx="496636" cy="4966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15000B-EED9-426D-B0EE-E29ED2D0788D}">
      <dsp:nvSpPr>
        <dsp:cNvPr id="0" name=""/>
        <dsp:cNvSpPr/>
      </dsp:nvSpPr>
      <dsp:spPr>
        <a:xfrm rot="20955914">
          <a:off x="4171976" y="140123"/>
          <a:ext cx="1257308" cy="994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58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/>
            <a:t>Faith / believe / Religion</a:t>
          </a:r>
        </a:p>
      </dsp:txBody>
      <dsp:txXfrm>
        <a:off x="4171976" y="140123"/>
        <a:ext cx="1257308" cy="9947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0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2F208EF-43A1-43DB-B018-996451A532C2}" type="datetimeFigureOut">
              <a:rPr lang="en-US" smtClean="0"/>
              <a:pPr/>
              <a:t>12/11/2016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B30A986F-E449-43A7-B6D7-83E15C94A60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9509FEC3-162C-4B0F-8100-A02B607BD156}" type="datetimeFigureOut">
              <a:rPr lang="en-US" smtClean="0"/>
              <a:pPr/>
              <a:t>12/11/2016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522AA329-D276-45D7-97F3-69A284DC59F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2AA329-D276-45D7-97F3-69A284DC59F2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EC3C3B-EAC8-4C01-B613-BC5B3A0021E9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2BC222-7855-4E08-8F2B-091C92690D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721DE8-F5C0-4C07-B2AB-1D2423A4D1E4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C84DD2-29B4-46D4-8315-72C11A0AAA8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F61A1F-392F-4383-81D0-3D3F8814F071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E15F75-FD06-4461-8FD1-C4A3A33874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E69E4B-5875-414D-81D8-307BAB17EE7A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9D218A-51A8-4FDD-A447-11DDB66116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6FE8E1-C701-4FFE-BDCE-2140321A70E0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2EC64-00E4-49F6-893D-5048617058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E0E623-DA80-4CF3-9475-19913F496BC6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CFD545-939A-42C6-B994-EF311E6D7A9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7D1F7D-121E-4B03-AB3C-1B3773791308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7B31E3-DD69-4E1D-A3EA-9DBDFEFB4C0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413FA-9197-4D58-B565-2E4F1EC3E219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FE469A-D3BA-47FE-9995-F6D098F29CF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FE582A-D0D2-4768-8B86-FF37BA4E9B00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0969E9-BF14-45E4-A4F1-6B9E3FAA6BA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AD6801-F312-4984-B768-1CF480D683F8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A5D062-C8EE-4E78-8DA4-B670995511F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A4F6AE-6739-411F-A5B2-98462370C388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D44FC8-5383-468F-8A22-E631E4A017F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C086D4D3-1CFE-4480-ACF1-51FBF378AF61}" type="datetimeFigureOut">
              <a:rPr lang="en-US" smtClean="0"/>
              <a:pPr>
                <a:defRPr/>
              </a:pPr>
              <a:t>12/11/2016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5010D500-3F4F-4654-8E83-032E00557E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Flow%20chart%20halal%20certification.docx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960120" y="966216"/>
            <a:ext cx="8229600" cy="1472184"/>
          </a:xfrm>
        </p:spPr>
        <p:txBody>
          <a:bodyPr>
            <a:normAutofit fontScale="90000"/>
          </a:bodyPr>
          <a:lstStyle/>
          <a:p>
            <a:r>
              <a:rPr lang="en-US" dirty="0"/>
              <a:t>PENDAHULUAN </a:t>
            </a:r>
            <a:br>
              <a:rPr lang="en-US" dirty="0"/>
            </a:br>
            <a:r>
              <a:rPr lang="en-US" dirty="0"/>
              <a:t>MANAJEMEN KEHALALAN PANGAN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38400"/>
            <a:ext cx="740664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08323" y="5105400"/>
            <a:ext cx="46830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Program </a:t>
            </a:r>
            <a:r>
              <a:rPr lang="en-US" sz="2400" dirty="0" err="1"/>
              <a:t>Studi</a:t>
            </a:r>
            <a:r>
              <a:rPr lang="en-US" sz="2400" dirty="0"/>
              <a:t> </a:t>
            </a:r>
            <a:r>
              <a:rPr lang="en-US" sz="2400" dirty="0" err="1"/>
              <a:t>Teknologi</a:t>
            </a:r>
            <a:r>
              <a:rPr lang="en-US" sz="2400" dirty="0"/>
              <a:t> </a:t>
            </a:r>
            <a:r>
              <a:rPr lang="en-US" sz="2400" dirty="0" err="1"/>
              <a:t>Pangan</a:t>
            </a:r>
            <a:endParaRPr lang="en-US" sz="2400" dirty="0"/>
          </a:p>
          <a:p>
            <a:r>
              <a:rPr lang="en-US" sz="2400" dirty="0" err="1"/>
              <a:t>Universitas</a:t>
            </a:r>
            <a:r>
              <a:rPr lang="en-US" sz="2400" dirty="0"/>
              <a:t> PGRI Semarang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812" y="4849574"/>
            <a:ext cx="949706" cy="13426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143000"/>
            <a:ext cx="7498080" cy="1981200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err="1">
                <a:effectLst/>
              </a:rPr>
              <a:t>Mengapa</a:t>
            </a:r>
            <a:r>
              <a:rPr lang="en-US" sz="6000" b="1" dirty="0">
                <a:effectLst/>
              </a:rPr>
              <a:t> </a:t>
            </a:r>
            <a:r>
              <a:rPr lang="en-US" sz="6000" b="1" dirty="0" err="1">
                <a:effectLst/>
              </a:rPr>
              <a:t>harus</a:t>
            </a:r>
            <a:r>
              <a:rPr lang="en-US" sz="6000" b="1" dirty="0">
                <a:effectLst/>
              </a:rPr>
              <a:t> </a:t>
            </a:r>
            <a:r>
              <a:rPr lang="en-US" sz="6000" b="1" dirty="0" err="1">
                <a:effectLst/>
              </a:rPr>
              <a:t>mempelajari</a:t>
            </a:r>
            <a:r>
              <a:rPr lang="en-US" sz="6000" b="1" dirty="0">
                <a:effectLst/>
              </a:rPr>
              <a:t> </a:t>
            </a:r>
            <a:r>
              <a:rPr lang="en-US" sz="6000" b="1" dirty="0" err="1">
                <a:effectLst/>
              </a:rPr>
              <a:t>sistem</a:t>
            </a:r>
            <a:r>
              <a:rPr lang="en-US" sz="6000" b="1" dirty="0">
                <a:effectLst/>
              </a:rPr>
              <a:t> </a:t>
            </a:r>
            <a:r>
              <a:rPr lang="en-US" sz="6000" b="1" dirty="0" err="1">
                <a:effectLst/>
              </a:rPr>
              <a:t>manajemen</a:t>
            </a:r>
            <a:r>
              <a:rPr lang="en-US" sz="6000" b="1" dirty="0">
                <a:effectLst/>
              </a:rPr>
              <a:t> </a:t>
            </a:r>
            <a:r>
              <a:rPr lang="en-US" sz="6000" b="1" dirty="0" err="1">
                <a:effectLst/>
              </a:rPr>
              <a:t>ini</a:t>
            </a:r>
            <a:r>
              <a:rPr lang="en-US" sz="6000" b="1" dirty="0">
                <a:effectLst/>
              </a:rPr>
              <a:t>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057400"/>
            <a:ext cx="2819400" cy="685800"/>
          </a:xfrm>
        </p:spPr>
        <p:txBody>
          <a:bodyPr>
            <a:noAutofit/>
          </a:bodyPr>
          <a:lstStyle/>
          <a:p>
            <a:r>
              <a:rPr lang="en-US" sz="3200" dirty="0">
                <a:effectLst/>
              </a:rPr>
              <a:t>DFST </a:t>
            </a:r>
            <a:br>
              <a:rPr lang="en-US" sz="3200" dirty="0">
                <a:effectLst/>
              </a:rPr>
            </a:br>
            <a:r>
              <a:rPr lang="en-US" sz="3200" dirty="0">
                <a:effectLst/>
              </a:rPr>
              <a:t>Undergraduates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962400" y="457200"/>
            <a:ext cx="3311433" cy="5410200"/>
            <a:chOff x="3429000" y="228600"/>
            <a:chExt cx="3311433" cy="5410200"/>
          </a:xfrm>
        </p:grpSpPr>
        <p:sp>
          <p:nvSpPr>
            <p:cNvPr id="4" name="Left Bracket 3"/>
            <p:cNvSpPr/>
            <p:nvPr/>
          </p:nvSpPr>
          <p:spPr>
            <a:xfrm>
              <a:off x="3429000" y="228600"/>
              <a:ext cx="304800" cy="5410200"/>
            </a:xfrm>
            <a:prstGeom prst="lef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81400" y="1066800"/>
              <a:ext cx="3124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INDUSTRIES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581400" y="381000"/>
              <a:ext cx="3124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BADAN POM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616233" y="2438400"/>
              <a:ext cx="31242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RESEARCH INSTITUTIONS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511729" y="4191000"/>
              <a:ext cx="3124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JOURNALISTICS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614055" y="3505200"/>
              <a:ext cx="3124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ENTREPENEUR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537855" y="4953000"/>
              <a:ext cx="3124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CONSUMERS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616233" y="1752600"/>
              <a:ext cx="3124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UNIVERSITIES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effectLst/>
              </a:rPr>
              <a:t>HALAL COURSE IN OTHER COUNTRIES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Cornell University, </a:t>
            </a:r>
            <a:r>
              <a:rPr lang="en-US" dirty="0" err="1"/>
              <a:t>Itacha</a:t>
            </a:r>
            <a:r>
              <a:rPr lang="en-US" dirty="0"/>
              <a:t>, NYC, USA</a:t>
            </a:r>
          </a:p>
          <a:p>
            <a:pPr lvl="1"/>
            <a:r>
              <a:rPr lang="en-US" dirty="0"/>
              <a:t>FDSC 2500 Kosher and </a:t>
            </a:r>
            <a:r>
              <a:rPr lang="en-US" dirty="0" err="1"/>
              <a:t>Halal</a:t>
            </a:r>
            <a:r>
              <a:rPr lang="en-US" dirty="0"/>
              <a:t> Food regulations</a:t>
            </a:r>
          </a:p>
          <a:p>
            <a:r>
              <a:rPr lang="en-US" dirty="0"/>
              <a:t>Kansas State University</a:t>
            </a:r>
          </a:p>
          <a:p>
            <a:pPr lvl="1"/>
            <a:r>
              <a:rPr lang="en-US" dirty="0"/>
              <a:t>Distance Learning on </a:t>
            </a:r>
            <a:r>
              <a:rPr lang="en-US" dirty="0" err="1"/>
              <a:t>Halal</a:t>
            </a:r>
            <a:r>
              <a:rPr lang="en-US" dirty="0"/>
              <a:t> and Kosher</a:t>
            </a:r>
          </a:p>
          <a:p>
            <a:r>
              <a:rPr lang="en-US" dirty="0"/>
              <a:t>Wisconsin-Madison University </a:t>
            </a:r>
          </a:p>
          <a:p>
            <a:pPr lvl="1"/>
            <a:r>
              <a:rPr lang="en-US" dirty="0"/>
              <a:t>Distance Learning on </a:t>
            </a:r>
            <a:r>
              <a:rPr lang="en-US" dirty="0" err="1"/>
              <a:t>Halal</a:t>
            </a:r>
            <a:r>
              <a:rPr lang="en-US" dirty="0"/>
              <a:t> and Kosher</a:t>
            </a:r>
          </a:p>
          <a:p>
            <a:r>
              <a:rPr lang="en-US" dirty="0"/>
              <a:t>University of Hawaii</a:t>
            </a:r>
          </a:p>
          <a:p>
            <a:pPr lvl="1"/>
            <a:r>
              <a:rPr lang="en-US" dirty="0"/>
              <a:t>Distance Learning on </a:t>
            </a:r>
            <a:r>
              <a:rPr lang="en-US" dirty="0" err="1"/>
              <a:t>Halal</a:t>
            </a:r>
            <a:r>
              <a:rPr lang="en-US" dirty="0"/>
              <a:t> and Kosher</a:t>
            </a:r>
          </a:p>
          <a:p>
            <a:r>
              <a:rPr lang="en-US" dirty="0" err="1"/>
              <a:t>Universiti</a:t>
            </a:r>
            <a:r>
              <a:rPr lang="en-US" dirty="0"/>
              <a:t> Putra Malaysia</a:t>
            </a:r>
          </a:p>
          <a:p>
            <a:pPr lvl="1"/>
            <a:r>
              <a:rPr lang="en-US" dirty="0"/>
              <a:t>FST 4001 </a:t>
            </a:r>
            <a:r>
              <a:rPr lang="en-US" dirty="0" err="1"/>
              <a:t>Makanan</a:t>
            </a:r>
            <a:r>
              <a:rPr lang="en-US" dirty="0"/>
              <a:t> </a:t>
            </a:r>
            <a:r>
              <a:rPr lang="en-US" dirty="0" err="1"/>
              <a:t>Halal</a:t>
            </a:r>
            <a:r>
              <a:rPr lang="en-US" dirty="0"/>
              <a:t> (Undergraduate)</a:t>
            </a:r>
          </a:p>
          <a:p>
            <a:pPr lvl="1"/>
            <a:r>
              <a:rPr lang="en-US" dirty="0"/>
              <a:t>FST 5003 Philosophy of </a:t>
            </a:r>
            <a:r>
              <a:rPr lang="en-US" dirty="0" err="1"/>
              <a:t>Halal</a:t>
            </a:r>
            <a:r>
              <a:rPr lang="en-US" dirty="0"/>
              <a:t> Science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Question[3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1589088"/>
            <a:ext cx="4230688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 descr="F:\Question[3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1571625"/>
            <a:ext cx="4230688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39750" y="333375"/>
            <a:ext cx="82438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solidFill>
                  <a:srgbClr val="FF3300"/>
                </a:solidFill>
                <a:cs typeface="Aharoni" pitchFamily="2" charset="-79"/>
              </a:rPr>
              <a:t>EAT..NO....EAT...NO..EAT..EAT..NO..NO...???</a:t>
            </a:r>
          </a:p>
        </p:txBody>
      </p:sp>
      <p:pic>
        <p:nvPicPr>
          <p:cNvPr id="31749" name="Picture 5" descr="MCj0424854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420938"/>
            <a:ext cx="1079500" cy="1576387"/>
          </a:xfrm>
          <a:prstGeom prst="rect">
            <a:avLst/>
          </a:prstGeom>
          <a:noFill/>
        </p:spPr>
      </p:pic>
      <p:pic>
        <p:nvPicPr>
          <p:cNvPr id="31750" name="Picture 6" descr="MPj0440290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5013325"/>
            <a:ext cx="1439863" cy="1441450"/>
          </a:xfrm>
          <a:prstGeom prst="rect">
            <a:avLst/>
          </a:prstGeom>
          <a:noFill/>
        </p:spPr>
      </p:pic>
      <p:pic>
        <p:nvPicPr>
          <p:cNvPr id="31751" name="Picture 7" descr="MCj0441775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16238" y="5157788"/>
            <a:ext cx="2016125" cy="1296987"/>
          </a:xfrm>
          <a:prstGeom prst="rect">
            <a:avLst/>
          </a:prstGeom>
          <a:noFill/>
        </p:spPr>
      </p:pic>
      <p:pic>
        <p:nvPicPr>
          <p:cNvPr id="31752" name="Picture 8" descr="MCj0437757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5013325"/>
            <a:ext cx="863600" cy="1279525"/>
          </a:xfrm>
          <a:prstGeom prst="rect">
            <a:avLst/>
          </a:prstGeom>
          <a:noFill/>
        </p:spPr>
      </p:pic>
      <p:pic>
        <p:nvPicPr>
          <p:cNvPr id="31753" name="Picture 9" descr="MPj04224540000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5825" y="2781300"/>
            <a:ext cx="1658938" cy="1655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bluemoonstudios.com/blog/wp-content/uploads/2008/05/nkf_fo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5043488"/>
            <a:ext cx="1819275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itel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IN" b="1" dirty="0">
                <a:solidFill>
                  <a:srgbClr val="FF0000"/>
                </a:solidFill>
                <a:effectLst/>
              </a:rPr>
              <a:t>Food</a:t>
            </a:r>
            <a:r>
              <a:rPr lang="nl-NL" b="1" dirty="0">
                <a:solidFill>
                  <a:srgbClr val="FF0000"/>
                </a:solidFill>
                <a:effectLst/>
              </a:rPr>
              <a:t> </a:t>
            </a:r>
            <a:r>
              <a:rPr lang="en-IN" b="1" dirty="0">
                <a:solidFill>
                  <a:srgbClr val="FF0000"/>
                </a:solidFill>
                <a:effectLst/>
              </a:rPr>
              <a:t>Choice Factors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571472" y="1325562"/>
          <a:ext cx="6286544" cy="4460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25" name="Picture 2" descr="http://sciblogs.co.nz/guestwork/files/2010/03/brain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4675" y="1714500"/>
            <a:ext cx="1647825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0-punts ster 8"/>
          <p:cNvSpPr/>
          <p:nvPr/>
        </p:nvSpPr>
        <p:spPr>
          <a:xfrm>
            <a:off x="2857500" y="3071813"/>
            <a:ext cx="449263" cy="449262"/>
          </a:xfrm>
          <a:prstGeom prst="star10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0" name="10-punts ster 9"/>
          <p:cNvSpPr/>
          <p:nvPr/>
        </p:nvSpPr>
        <p:spPr>
          <a:xfrm>
            <a:off x="4086225" y="2643188"/>
            <a:ext cx="485775" cy="485775"/>
          </a:xfrm>
          <a:prstGeom prst="star10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1" name="10-punts ster 10"/>
          <p:cNvSpPr/>
          <p:nvPr/>
        </p:nvSpPr>
        <p:spPr>
          <a:xfrm>
            <a:off x="5286375" y="2316163"/>
            <a:ext cx="612775" cy="612775"/>
          </a:xfrm>
          <a:prstGeom prst="star10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IN" dirty="0">
              <a:solidFill>
                <a:schemeClr val="tx1"/>
              </a:solidFill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4016382" y="3357563"/>
            <a:ext cx="4352932" cy="1931987"/>
            <a:chOff x="2530" y="2115"/>
            <a:chExt cx="2742" cy="1217"/>
          </a:xfrm>
        </p:grpSpPr>
        <p:sp>
          <p:nvSpPr>
            <p:cNvPr id="30733" name="AutoShape 13"/>
            <p:cNvSpPr>
              <a:spLocks noChangeArrowheads="1"/>
            </p:cNvSpPr>
            <p:nvPr/>
          </p:nvSpPr>
          <p:spPr bwMode="auto">
            <a:xfrm>
              <a:off x="3408" y="2115"/>
              <a:ext cx="272" cy="773"/>
            </a:xfrm>
            <a:prstGeom prst="downArrow">
              <a:avLst>
                <a:gd name="adj1" fmla="val 50000"/>
                <a:gd name="adj2" fmla="val 71048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734" name="Text Box 14"/>
            <p:cNvSpPr txBox="1">
              <a:spLocks noChangeArrowheads="1"/>
            </p:cNvSpPr>
            <p:nvPr/>
          </p:nvSpPr>
          <p:spPr bwMode="auto">
            <a:xfrm>
              <a:off x="2530" y="3099"/>
              <a:ext cx="2742" cy="233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 dirty="0"/>
                <a:t>Vertical relationship (</a:t>
              </a:r>
              <a:r>
                <a:rPr lang="en-US" b="1" dirty="0" err="1"/>
                <a:t>hablumminallah</a:t>
              </a:r>
              <a:r>
                <a:rPr lang="en-US" b="1" dirty="0"/>
                <a:t>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KONSUMSI PANGAN HALAL</a:t>
            </a:r>
          </a:p>
        </p:txBody>
      </p:sp>
      <p:sp>
        <p:nvSpPr>
          <p:cNvPr id="4" name="Right Arrow 3"/>
          <p:cNvSpPr/>
          <p:nvPr/>
        </p:nvSpPr>
        <p:spPr>
          <a:xfrm>
            <a:off x="1078992" y="2057400"/>
            <a:ext cx="749808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905000" y="2057400"/>
            <a:ext cx="6689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00B050"/>
                </a:solidFill>
              </a:rPr>
              <a:t>Hak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Asasi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sebagai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sebagai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seorang</a:t>
            </a:r>
            <a:r>
              <a:rPr lang="en-US" sz="2400" b="1" dirty="0">
                <a:solidFill>
                  <a:srgbClr val="00B050"/>
                </a:solidFill>
              </a:rPr>
              <a:t> MUSLIM</a:t>
            </a:r>
          </a:p>
        </p:txBody>
      </p:sp>
      <p:sp>
        <p:nvSpPr>
          <p:cNvPr id="6" name="Right Arrow 5"/>
          <p:cNvSpPr/>
          <p:nvPr/>
        </p:nvSpPr>
        <p:spPr>
          <a:xfrm>
            <a:off x="1078992" y="2732315"/>
            <a:ext cx="749808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902417" y="2709097"/>
            <a:ext cx="67521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00B050"/>
                </a:solidFill>
              </a:rPr>
              <a:t>Bagaimana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jika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membiarkan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mengkonsumsi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</a:p>
          <a:p>
            <a:r>
              <a:rPr lang="en-US" sz="2400" b="1" dirty="0" err="1">
                <a:solidFill>
                  <a:srgbClr val="00B050"/>
                </a:solidFill>
              </a:rPr>
              <a:t>Pangan</a:t>
            </a:r>
            <a:r>
              <a:rPr lang="en-US" sz="2400" b="1" dirty="0">
                <a:solidFill>
                  <a:srgbClr val="00B050"/>
                </a:solidFill>
              </a:rPr>
              <a:t> yang </a:t>
            </a:r>
            <a:r>
              <a:rPr lang="en-US" sz="2400" b="1" dirty="0" err="1">
                <a:solidFill>
                  <a:srgbClr val="00B050"/>
                </a:solidFill>
              </a:rPr>
              <a:t>tidak</a:t>
            </a:r>
            <a:r>
              <a:rPr lang="en-US" sz="2400" b="1" dirty="0">
                <a:solidFill>
                  <a:srgbClr val="00B050"/>
                </a:solidFill>
              </a:rPr>
              <a:t> halal??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3429000" y="3830637"/>
            <a:ext cx="3987800" cy="287496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dirty="0"/>
              <a:t>YOUR GOOD </a:t>
            </a:r>
          </a:p>
          <a:p>
            <a:pPr algn="ctr"/>
            <a:r>
              <a:rPr lang="en-US" sz="3200" dirty="0"/>
              <a:t>DEEDS REPELLED </a:t>
            </a:r>
          </a:p>
          <a:p>
            <a:pPr algn="ctr"/>
            <a:r>
              <a:rPr lang="en-US" sz="3200" dirty="0"/>
              <a:t>40 DAYS!!!!</a:t>
            </a:r>
          </a:p>
          <a:p>
            <a:pPr algn="ctr"/>
            <a:r>
              <a:rPr lang="en-US" sz="3200" dirty="0"/>
              <a:t>(</a:t>
            </a:r>
            <a:r>
              <a:rPr lang="en-US" sz="2000" dirty="0"/>
              <a:t>Narrated by </a:t>
            </a:r>
            <a:r>
              <a:rPr lang="en-US" sz="2000" dirty="0" err="1"/>
              <a:t>Atthabrani</a:t>
            </a:r>
            <a:r>
              <a:rPr lang="en-US" sz="3200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Muslim population in 2011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676400"/>
            <a:ext cx="5514975" cy="4093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47800" y="228600"/>
            <a:ext cx="632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WORLD HALAL MARKET 2010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143000"/>
            <a:ext cx="79438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600950" cy="863600"/>
          </a:xfrm>
        </p:spPr>
        <p:txBody>
          <a:bodyPr/>
          <a:lstStyle/>
          <a:p>
            <a:pPr algn="l"/>
            <a:r>
              <a:rPr lang="id-ID" sz="3000" dirty="0">
                <a:solidFill>
                  <a:srgbClr val="0070C0"/>
                </a:solidFill>
                <a:effectLst/>
                <a:ea typeface="MS PGothic"/>
              </a:rPr>
              <a:t>HALAL TRADE FAIRS AROUND THE WORLD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143000" y="1219200"/>
          <a:ext cx="7772400" cy="546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1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60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90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Trade Fairs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Euro Halal Market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Brussel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5th Halal Expo 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Dubai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4th International Kish Agro</a:t>
                      </a:r>
                      <a:r>
                        <a:rPr lang="id-ID" baseline="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Foodexhibition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Iran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sz="1800" dirty="0">
                          <a:solidFill>
                            <a:schemeClr val="tx2"/>
                          </a:solidFill>
                        </a:rPr>
                        <a:t>Indonesia </a:t>
                      </a:r>
                      <a:r>
                        <a:rPr kumimoji="1" lang="en-US" sz="1800" dirty="0" err="1">
                          <a:solidFill>
                            <a:schemeClr val="tx2"/>
                          </a:solidFill>
                        </a:rPr>
                        <a:t>Halal</a:t>
                      </a:r>
                      <a:r>
                        <a:rPr kumimoji="1" lang="en-US" sz="1800" dirty="0">
                          <a:solidFill>
                            <a:schemeClr val="tx2"/>
                          </a:solidFill>
                        </a:rPr>
                        <a:t> Business &amp; Food Expo (IHBF Expo) </a:t>
                      </a:r>
                      <a:endParaRPr kumimoji="1" lang="id-ID" sz="18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Indonesia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KAZANHALAL 2011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Russia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2"/>
                          </a:solidFill>
                        </a:rPr>
                        <a:t>Malaysia International </a:t>
                      </a:r>
                      <a:r>
                        <a:rPr lang="en-US" dirty="0" err="1">
                          <a:solidFill>
                            <a:schemeClr val="tx2"/>
                          </a:solidFill>
                        </a:rPr>
                        <a:t>Halal</a:t>
                      </a:r>
                      <a:r>
                        <a:rPr lang="en-US" dirty="0">
                          <a:solidFill>
                            <a:schemeClr val="tx2"/>
                          </a:solidFill>
                        </a:rPr>
                        <a:t> Showcase</a:t>
                      </a:r>
                      <a:endParaRPr lang="id-ID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Malaysia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Paris Halal Expo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France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Halal Expo Moscow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Rusia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Halal World Expo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United Arab Emirates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2"/>
                          </a:solidFill>
                        </a:rPr>
                        <a:t>Sri Lanka </a:t>
                      </a:r>
                      <a:r>
                        <a:rPr lang="en-US" dirty="0" err="1">
                          <a:solidFill>
                            <a:schemeClr val="tx2"/>
                          </a:solidFill>
                        </a:rPr>
                        <a:t>Halal</a:t>
                      </a:r>
                      <a:r>
                        <a:rPr lang="en-US" dirty="0">
                          <a:solidFill>
                            <a:schemeClr val="tx2"/>
                          </a:solidFill>
                        </a:rPr>
                        <a:t> Conference and Exhibition</a:t>
                      </a:r>
                      <a:endParaRPr lang="id-ID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Sri Lanka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11.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Halal Food Exhibition Teheran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Iran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12.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Qinghai International Halal Food &amp; Product</a:t>
                      </a:r>
                      <a:r>
                        <a:rPr lang="id-ID" baseline="0" dirty="0">
                          <a:solidFill>
                            <a:schemeClr val="tx2"/>
                          </a:solidFill>
                        </a:rPr>
                        <a:t> Fair</a:t>
                      </a:r>
                      <a:endParaRPr lang="id-ID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China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lvl="0" indent="-342900" algn="ctr">
                        <a:buFontTx/>
                        <a:buNone/>
                      </a:pPr>
                      <a:endParaRPr lang="id-ID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2"/>
                          </a:solidFill>
                        </a:rPr>
                        <a:t>others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25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194CC24-E160-44D5-981E-D6088D315173}" type="slidenum">
              <a:rPr lang="id-ID" smtClean="0"/>
              <a:pPr/>
              <a:t>10</a:t>
            </a:fld>
            <a:endParaRPr lang="id-ID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  <a:effectLst/>
              </a:rPr>
              <a:t>FAO/CODEX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CAC/GL 24-1997: 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klaim</a:t>
            </a:r>
            <a:r>
              <a:rPr lang="en-US" dirty="0"/>
              <a:t> HALAL</a:t>
            </a:r>
          </a:p>
          <a:p>
            <a:pPr lvl="1"/>
            <a:r>
              <a:rPr lang="en-US" dirty="0" err="1"/>
              <a:t>Penyembelihan</a:t>
            </a:r>
            <a:endParaRPr lang="en-US" dirty="0"/>
          </a:p>
          <a:p>
            <a:pPr lvl="1"/>
            <a:r>
              <a:rPr lang="en-US" dirty="0" err="1"/>
              <a:t>Persiapan</a:t>
            </a:r>
            <a:r>
              <a:rPr lang="en-US" dirty="0"/>
              <a:t>, </a:t>
            </a:r>
            <a:r>
              <a:rPr lang="en-US" dirty="0" err="1"/>
              <a:t>pengolahan</a:t>
            </a:r>
            <a:r>
              <a:rPr lang="en-US" dirty="0"/>
              <a:t>, </a:t>
            </a:r>
            <a:r>
              <a:rPr lang="en-US" dirty="0" err="1"/>
              <a:t>pengemasan</a:t>
            </a:r>
            <a:r>
              <a:rPr lang="en-US" dirty="0"/>
              <a:t>, </a:t>
            </a:r>
            <a:r>
              <a:rPr lang="en-US" dirty="0" err="1"/>
              <a:t>transportasi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penyimpanan</a:t>
            </a:r>
            <a:endParaRPr lang="en-US" dirty="0"/>
          </a:p>
          <a:p>
            <a:pPr lvl="1"/>
            <a:r>
              <a:rPr lang="en-US" dirty="0" err="1"/>
              <a:t>Pelabelan</a:t>
            </a: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i="1" dirty="0"/>
              <a:t>Codex </a:t>
            </a:r>
            <a:r>
              <a:rPr lang="en-US" i="1" dirty="0" err="1"/>
              <a:t>Alimentarius</a:t>
            </a:r>
            <a:r>
              <a:rPr lang="en-US" i="1" dirty="0"/>
              <a:t> Commission </a:t>
            </a:r>
            <a:r>
              <a:rPr lang="en-US" dirty="0"/>
              <a:t>(CAC) </a:t>
            </a:r>
            <a:r>
              <a:rPr lang="en-US" dirty="0" err="1"/>
              <a:t>menerima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interpretasi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yang </a:t>
            </a:r>
            <a:r>
              <a:rPr lang="en-US" dirty="0" err="1"/>
              <a:t>dilindungi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dilindungi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penyembelihan</a:t>
            </a:r>
            <a:r>
              <a:rPr lang="en-US" dirty="0"/>
              <a:t>. </a:t>
            </a:r>
          </a:p>
          <a:p>
            <a:r>
              <a:rPr lang="en-US" dirty="0" err="1"/>
              <a:t>Sertifikat</a:t>
            </a:r>
            <a:r>
              <a:rPr lang="en-US" dirty="0"/>
              <a:t> yang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disahkan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penjaminan</a:t>
            </a:r>
            <a:r>
              <a:rPr lang="en-US" dirty="0"/>
              <a:t> </a:t>
            </a:r>
            <a:r>
              <a:rPr lang="en-US" dirty="0" err="1"/>
              <a:t>kehalalan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</a:t>
            </a:r>
            <a:r>
              <a:rPr lang="en-US" dirty="0" err="1"/>
              <a:t>pengekspor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yang </a:t>
            </a:r>
            <a:r>
              <a:rPr lang="en-US" dirty="0" err="1"/>
              <a:t>mengimpor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pangan</a:t>
            </a:r>
            <a:r>
              <a:rPr lang="en-US" dirty="0"/>
              <a:t>, </a:t>
            </a:r>
            <a:r>
              <a:rPr lang="en-US" dirty="0" err="1"/>
              <a:t>kecuali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da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justifikasi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lanjut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371600"/>
            <a:ext cx="7498080" cy="4876800"/>
          </a:xfrm>
        </p:spPr>
        <p:txBody>
          <a:bodyPr>
            <a:normAutofit fontScale="85000" lnSpcReduction="20000"/>
          </a:bodyPr>
          <a:lstStyle/>
          <a:p>
            <a:r>
              <a:rPr lang="en-US" sz="3000" dirty="0"/>
              <a:t>Prof.  Joe M. Regenstein (Professor of Food Science, Cornell University, giving a talk in </a:t>
            </a:r>
            <a:r>
              <a:rPr lang="en-US" sz="2800" dirty="0"/>
              <a:t>American Meat Institute Animal Welfare Conference Kansas City, Missouri October 18, 2012)</a:t>
            </a:r>
            <a:endParaRPr lang="en-US" sz="3000" dirty="0"/>
          </a:p>
          <a:p>
            <a:endParaRPr lang="en-US" dirty="0"/>
          </a:p>
          <a:p>
            <a:pPr lvl="1"/>
            <a:r>
              <a:rPr lang="en-US" dirty="0"/>
              <a:t>“It is my personal belief that in the future good science will show that </a:t>
            </a:r>
            <a:r>
              <a:rPr lang="en-US" dirty="0">
                <a:solidFill>
                  <a:srgbClr val="FF0000"/>
                </a:solidFill>
              </a:rPr>
              <a:t>the most humane slaughter may well be religious slaughter</a:t>
            </a:r>
            <a:r>
              <a:rPr lang="en-US" dirty="0"/>
              <a:t>. All research on the issue of religious slaughter needs to be done on a system that is operating properly and provides the best possible condition for slaughter – only then can the potential of religious slaughter be properly compared to other forms of slaughter also optimized by both the religious community and the scientific community”</a:t>
            </a:r>
          </a:p>
          <a:p>
            <a:pPr>
              <a:buNone/>
            </a:pPr>
            <a:endParaRPr lang="en-US" b="1" dirty="0"/>
          </a:p>
          <a:p>
            <a:pPr lvl="1"/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rgbClr val="00B050"/>
                </a:solidFill>
                <a:effectLst/>
              </a:rPr>
              <a:t>Halal</a:t>
            </a:r>
            <a:r>
              <a:rPr lang="en-US" sz="3600" dirty="0">
                <a:solidFill>
                  <a:srgbClr val="00B050"/>
                </a:solidFill>
                <a:effectLst/>
              </a:rPr>
              <a:t> in EU: emerging issue on stunning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828800"/>
            <a:ext cx="7498080" cy="4572000"/>
          </a:xfrm>
        </p:spPr>
        <p:txBody>
          <a:bodyPr>
            <a:normAutofit/>
          </a:bodyPr>
          <a:lstStyle/>
          <a:p>
            <a:r>
              <a:rPr lang="en-US" sz="2800" dirty="0"/>
              <a:t>Prof.  Joe M. Regenstein (Professor of Food Science, Cornell University)</a:t>
            </a:r>
          </a:p>
          <a:p>
            <a:pPr lvl="1"/>
            <a:r>
              <a:rPr lang="en-US" sz="2400" dirty="0"/>
              <a:t>Dream: That some day all animals will be slaughter religiously as the best form of slaughter. </a:t>
            </a:r>
          </a:p>
          <a:p>
            <a:pPr lvl="1"/>
            <a:r>
              <a:rPr lang="en-US" sz="2400" dirty="0"/>
              <a:t>Might we even get pigs slaughtered that way by non-Jews, non-Muslims who have the same high level of training? </a:t>
            </a:r>
          </a:p>
          <a:p>
            <a:pPr lvl="1"/>
            <a:r>
              <a:rPr lang="en-US" sz="2400" dirty="0"/>
              <a:t>(Actually: Pig anatomy might actually not work that well with religious slaughter. And, of course, religious slaughter is too slow for modern slaughter needs.)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rgbClr val="00B050"/>
                </a:solidFill>
                <a:effectLst/>
              </a:rPr>
              <a:t>Halal</a:t>
            </a:r>
            <a:r>
              <a:rPr lang="en-US" sz="3600" dirty="0">
                <a:solidFill>
                  <a:srgbClr val="00B050"/>
                </a:solidFill>
                <a:effectLst/>
              </a:rPr>
              <a:t> in EU: emerging issue on stunning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4400" b="1" dirty="0">
                <a:solidFill>
                  <a:srgbClr val="0070C0"/>
                </a:solidFill>
                <a:effectLst/>
                <a:ea typeface="MS PGothic"/>
              </a:rPr>
              <a:t>Halal </a:t>
            </a:r>
            <a:r>
              <a:rPr lang="en-US" sz="4400" b="1" dirty="0">
                <a:solidFill>
                  <a:srgbClr val="0070C0"/>
                </a:solidFill>
                <a:effectLst/>
                <a:ea typeface="MS PGothic"/>
              </a:rPr>
              <a:t>di</a:t>
            </a:r>
            <a:r>
              <a:rPr lang="id-ID" sz="4400" b="1" dirty="0">
                <a:solidFill>
                  <a:srgbClr val="0070C0"/>
                </a:solidFill>
                <a:effectLst/>
                <a:ea typeface="MS PGothic"/>
              </a:rPr>
              <a:t> Indonesia 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Font typeface="Arial" charset="0"/>
              <a:buNone/>
            </a:pPr>
            <a:r>
              <a:rPr lang="en-US" b="1" dirty="0" err="1">
                <a:solidFill>
                  <a:srgbClr val="002060"/>
                </a:solidFill>
                <a:ea typeface="MS PGothic"/>
              </a:rPr>
              <a:t>Undang-undang</a:t>
            </a:r>
            <a:r>
              <a:rPr lang="en-US" b="1" dirty="0">
                <a:solidFill>
                  <a:srgbClr val="002060"/>
                </a:solidFill>
                <a:ea typeface="MS PGothic"/>
              </a:rPr>
              <a:t> </a:t>
            </a:r>
            <a:r>
              <a:rPr lang="id-ID" b="1" dirty="0">
                <a:solidFill>
                  <a:srgbClr val="002060"/>
                </a:solidFill>
                <a:ea typeface="MS PGothic"/>
              </a:rPr>
              <a:t>No 8/ 1999: </a:t>
            </a:r>
            <a:r>
              <a:rPr lang="en-US" b="1" dirty="0" err="1">
                <a:solidFill>
                  <a:srgbClr val="002060"/>
                </a:solidFill>
                <a:ea typeface="MS PGothic"/>
              </a:rPr>
              <a:t>Perlindungan</a:t>
            </a:r>
            <a:r>
              <a:rPr lang="en-US" b="1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b="1" dirty="0" err="1">
                <a:solidFill>
                  <a:srgbClr val="002060"/>
                </a:solidFill>
                <a:ea typeface="MS PGothic"/>
              </a:rPr>
              <a:t>Konsumen</a:t>
            </a:r>
            <a:endParaRPr lang="id-ID" b="1" dirty="0">
              <a:solidFill>
                <a:srgbClr val="002060"/>
              </a:solidFill>
              <a:ea typeface="MS PGothic"/>
            </a:endParaRPr>
          </a:p>
          <a:p>
            <a:pPr marL="0" indent="0">
              <a:buFont typeface="Arial" charset="0"/>
              <a:buNone/>
            </a:pPr>
            <a:r>
              <a:rPr lang="en-US" sz="2800" b="1" dirty="0" err="1">
                <a:solidFill>
                  <a:srgbClr val="002060"/>
                </a:solidFill>
                <a:ea typeface="MS PGothic"/>
              </a:rPr>
              <a:t>Pasal</a:t>
            </a:r>
            <a:r>
              <a:rPr lang="id-ID" sz="2800" b="1" dirty="0">
                <a:solidFill>
                  <a:srgbClr val="002060"/>
                </a:solidFill>
                <a:ea typeface="MS PGothic"/>
              </a:rPr>
              <a:t> 8</a:t>
            </a:r>
          </a:p>
          <a:p>
            <a:pPr marL="0" indent="0">
              <a:buFont typeface="Arial" charset="0"/>
              <a:buNone/>
            </a:pPr>
            <a:r>
              <a:rPr lang="en-US" dirty="0" err="1">
                <a:solidFill>
                  <a:srgbClr val="002060"/>
                </a:solidFill>
                <a:ea typeface="MS PGothic"/>
              </a:rPr>
              <a:t>Pelaku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usaha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tidak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diizinkan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membuat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dan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/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atau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memperdagangkan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barang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dan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/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atau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jasa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yang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tidak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mengikuti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sistem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produksi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halal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jika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di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dalamnya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menggunakan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label HALAL</a:t>
            </a:r>
            <a:endParaRPr lang="id-ID" dirty="0">
              <a:solidFill>
                <a:srgbClr val="002060"/>
              </a:solidFill>
              <a:ea typeface="MS PGothic"/>
            </a:endParaRPr>
          </a:p>
          <a:p>
            <a:pPr marL="0" indent="0">
              <a:spcBef>
                <a:spcPts val="2400"/>
              </a:spcBef>
              <a:buFont typeface="Arial" charset="0"/>
              <a:buNone/>
            </a:pPr>
            <a:r>
              <a:rPr lang="en-US" b="1" dirty="0" err="1">
                <a:solidFill>
                  <a:srgbClr val="002060"/>
                </a:solidFill>
                <a:ea typeface="MS PGothic"/>
              </a:rPr>
              <a:t>Undang-undang</a:t>
            </a:r>
            <a:r>
              <a:rPr lang="id-ID" b="1" dirty="0">
                <a:solidFill>
                  <a:srgbClr val="002060"/>
                </a:solidFill>
                <a:ea typeface="MS PGothic"/>
              </a:rPr>
              <a:t> No 7 /1996: </a:t>
            </a:r>
            <a:r>
              <a:rPr lang="en-US" b="1" dirty="0" err="1">
                <a:solidFill>
                  <a:srgbClr val="002060"/>
                </a:solidFill>
                <a:ea typeface="MS PGothic"/>
              </a:rPr>
              <a:t>Pangan</a:t>
            </a:r>
            <a:endParaRPr lang="id-ID" b="1" dirty="0">
              <a:solidFill>
                <a:srgbClr val="002060"/>
              </a:solidFill>
              <a:ea typeface="MS PGothic"/>
            </a:endParaRPr>
          </a:p>
          <a:p>
            <a:pPr marL="0" indent="0">
              <a:buFont typeface="Arial" charset="0"/>
              <a:buNone/>
            </a:pPr>
            <a:r>
              <a:rPr lang="en-US" sz="2800" b="1" dirty="0" err="1">
                <a:solidFill>
                  <a:srgbClr val="002060"/>
                </a:solidFill>
                <a:ea typeface="MS PGothic"/>
              </a:rPr>
              <a:t>Pasal</a:t>
            </a:r>
            <a:r>
              <a:rPr lang="id-ID" sz="2800" b="1" dirty="0">
                <a:solidFill>
                  <a:srgbClr val="002060"/>
                </a:solidFill>
                <a:ea typeface="MS PGothic"/>
              </a:rPr>
              <a:t> 30</a:t>
            </a:r>
          </a:p>
          <a:p>
            <a:pPr marL="0" indent="0">
              <a:buFont typeface="Arial" charset="0"/>
              <a:buNone/>
            </a:pPr>
            <a:r>
              <a:rPr lang="en-US" dirty="0" err="1">
                <a:solidFill>
                  <a:srgbClr val="002060"/>
                </a:solidFill>
                <a:ea typeface="MS PGothic"/>
              </a:rPr>
              <a:t>Pelaku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usaha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yang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memproduksi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atau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mengimpor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pangan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yang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dikemas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masuk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ke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wilayah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Indonesia yang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akan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di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diperdagangkan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harus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membubuhkan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label di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atas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, di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dalam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,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atau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pada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kemasan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pangan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, </a:t>
            </a:r>
            <a:r>
              <a:rPr lang="en-US" dirty="0" err="1">
                <a:solidFill>
                  <a:srgbClr val="002060"/>
                </a:solidFill>
                <a:ea typeface="MS PGothic"/>
              </a:rPr>
              <a:t>termasuk</a:t>
            </a:r>
            <a:r>
              <a:rPr lang="en-US" dirty="0">
                <a:solidFill>
                  <a:srgbClr val="002060"/>
                </a:solidFill>
                <a:ea typeface="MS PGothic"/>
              </a:rPr>
              <a:t> label Halal</a:t>
            </a:r>
            <a:endParaRPr lang="id-ID" dirty="0">
              <a:solidFill>
                <a:srgbClr val="002060"/>
              </a:solidFill>
              <a:ea typeface="MS PGothic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56388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  <a:defRPr/>
            </a:pPr>
            <a:r>
              <a:rPr lang="en-US" b="1" dirty="0" err="1">
                <a:solidFill>
                  <a:srgbClr val="002060"/>
                </a:solidFill>
              </a:rPr>
              <a:t>Peraturan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Pemerintah</a:t>
            </a:r>
            <a:r>
              <a:rPr lang="en-US" b="1" dirty="0">
                <a:solidFill>
                  <a:srgbClr val="002060"/>
                </a:solidFill>
              </a:rPr>
              <a:t> N</a:t>
            </a:r>
            <a:r>
              <a:rPr lang="id-ID" b="1" dirty="0">
                <a:solidFill>
                  <a:srgbClr val="002060"/>
                </a:solidFill>
              </a:rPr>
              <a:t>o</a:t>
            </a:r>
            <a:r>
              <a:rPr lang="en-US" b="1" dirty="0">
                <a:solidFill>
                  <a:srgbClr val="002060"/>
                </a:solidFill>
              </a:rPr>
              <a:t> 69</a:t>
            </a:r>
            <a:r>
              <a:rPr lang="id-ID" b="1" dirty="0">
                <a:solidFill>
                  <a:srgbClr val="002060"/>
                </a:solidFill>
              </a:rPr>
              <a:t>/</a:t>
            </a:r>
            <a:r>
              <a:rPr lang="en-US" b="1" dirty="0">
                <a:solidFill>
                  <a:srgbClr val="002060"/>
                </a:solidFill>
              </a:rPr>
              <a:t>1999</a:t>
            </a:r>
            <a:r>
              <a:rPr lang="id-ID" b="1" dirty="0">
                <a:solidFill>
                  <a:srgbClr val="002060"/>
                </a:solidFill>
              </a:rPr>
              <a:t>: </a:t>
            </a:r>
            <a:r>
              <a:rPr lang="en-US" b="1" dirty="0" err="1">
                <a:solidFill>
                  <a:srgbClr val="002060"/>
                </a:solidFill>
              </a:rPr>
              <a:t>Pelabelan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Pangan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Periklanan</a:t>
            </a:r>
            <a:endParaRPr lang="id-ID" b="1" dirty="0">
              <a:solidFill>
                <a:srgbClr val="002060"/>
              </a:solidFill>
            </a:endParaRPr>
          </a:p>
          <a:p>
            <a:pPr marL="0" indent="0" algn="just">
              <a:spcBef>
                <a:spcPts val="1200"/>
              </a:spcBef>
              <a:buFont typeface="Arial" pitchFamily="34" charset="0"/>
              <a:buNone/>
              <a:defRPr/>
            </a:pPr>
            <a:endParaRPr lang="en-US" sz="2800" b="1" dirty="0">
              <a:solidFill>
                <a:srgbClr val="002060"/>
              </a:solidFill>
            </a:endParaRPr>
          </a:p>
          <a:p>
            <a:pPr marL="0" indent="0" algn="just">
              <a:spcBef>
                <a:spcPts val="1200"/>
              </a:spcBef>
              <a:buFont typeface="Arial" pitchFamily="34" charset="0"/>
              <a:buNone/>
              <a:defRPr/>
            </a:pPr>
            <a:r>
              <a:rPr lang="en-US" sz="2800" b="1" dirty="0" err="1">
                <a:solidFill>
                  <a:srgbClr val="002060"/>
                </a:solidFill>
              </a:rPr>
              <a:t>Pasal</a:t>
            </a:r>
            <a:r>
              <a:rPr lang="id-ID" sz="2800" b="1" dirty="0">
                <a:solidFill>
                  <a:srgbClr val="002060"/>
                </a:solidFill>
              </a:rPr>
              <a:t> 10</a:t>
            </a:r>
            <a:endParaRPr lang="en-US" sz="2800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en-US" dirty="0" err="1">
                <a:solidFill>
                  <a:srgbClr val="002060"/>
                </a:solidFill>
              </a:rPr>
              <a:t>Pelaku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usaha</a:t>
            </a:r>
            <a:r>
              <a:rPr lang="en-US" dirty="0">
                <a:solidFill>
                  <a:srgbClr val="002060"/>
                </a:solidFill>
              </a:rPr>
              <a:t> yang </a:t>
            </a:r>
            <a:r>
              <a:rPr lang="en-US" dirty="0" err="1">
                <a:solidFill>
                  <a:srgbClr val="002060"/>
                </a:solidFill>
              </a:rPr>
              <a:t>memproduksi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atau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mendatangkan</a:t>
            </a:r>
            <a:r>
              <a:rPr lang="en-US" dirty="0">
                <a:solidFill>
                  <a:srgbClr val="002060"/>
                </a:solidFill>
              </a:rPr>
              <a:t> (</a:t>
            </a:r>
            <a:r>
              <a:rPr lang="en-US" dirty="0" err="1">
                <a:solidFill>
                  <a:srgbClr val="002060"/>
                </a:solidFill>
              </a:rPr>
              <a:t>impor</a:t>
            </a:r>
            <a:r>
              <a:rPr lang="en-US" dirty="0">
                <a:solidFill>
                  <a:srgbClr val="002060"/>
                </a:solidFill>
              </a:rPr>
              <a:t>) </a:t>
            </a:r>
            <a:r>
              <a:rPr lang="en-US" dirty="0" err="1">
                <a:solidFill>
                  <a:srgbClr val="002060"/>
                </a:solidFill>
              </a:rPr>
              <a:t>produk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kemasan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pangan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wilayah</a:t>
            </a:r>
            <a:r>
              <a:rPr lang="en-US" dirty="0">
                <a:solidFill>
                  <a:srgbClr val="002060"/>
                </a:solidFill>
              </a:rPr>
              <a:t> Indonesia yang </a:t>
            </a:r>
            <a:r>
              <a:rPr lang="en-US" dirty="0" err="1">
                <a:solidFill>
                  <a:srgbClr val="002060"/>
                </a:solidFill>
              </a:rPr>
              <a:t>akan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diperdagangkan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menyatakan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bahwa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produk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tsb</a:t>
            </a:r>
            <a:r>
              <a:rPr lang="en-US" dirty="0">
                <a:solidFill>
                  <a:srgbClr val="002060"/>
                </a:solidFill>
              </a:rPr>
              <a:t> halal </a:t>
            </a:r>
            <a:r>
              <a:rPr lang="en-US" dirty="0" err="1">
                <a:solidFill>
                  <a:srgbClr val="002060"/>
                </a:solidFill>
              </a:rPr>
              <a:t>harus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bertanggungjawab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atas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informasi</a:t>
            </a:r>
            <a:r>
              <a:rPr lang="en-US" dirty="0">
                <a:solidFill>
                  <a:srgbClr val="002060"/>
                </a:solidFill>
              </a:rPr>
              <a:t> yang </a:t>
            </a:r>
            <a:r>
              <a:rPr lang="en-US" dirty="0" err="1">
                <a:solidFill>
                  <a:srgbClr val="002060"/>
                </a:solidFill>
              </a:rPr>
              <a:t>tercantum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harus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membubuhkan</a:t>
            </a:r>
            <a:r>
              <a:rPr lang="en-US" dirty="0">
                <a:solidFill>
                  <a:srgbClr val="002060"/>
                </a:solidFill>
              </a:rPr>
              <a:t> label Halal.</a:t>
            </a:r>
          </a:p>
          <a:p>
            <a:pPr marL="0" indent="0" algn="just">
              <a:buNone/>
              <a:defRPr/>
            </a:pPr>
            <a:r>
              <a:rPr lang="en-US" dirty="0" err="1">
                <a:solidFill>
                  <a:srgbClr val="002060"/>
                </a:solidFill>
              </a:rPr>
              <a:t>Pernyataan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id-ID" dirty="0">
                <a:solidFill>
                  <a:srgbClr val="002060"/>
                </a:solidFill>
              </a:rPr>
              <a:t>Halal 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merupakan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bagian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dari</a:t>
            </a:r>
            <a:r>
              <a:rPr lang="en-US" dirty="0">
                <a:solidFill>
                  <a:srgbClr val="002060"/>
                </a:solidFill>
              </a:rPr>
              <a:t> label</a:t>
            </a:r>
            <a:endParaRPr lang="id-ID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endParaRPr lang="id-ID" dirty="0">
              <a:solidFill>
                <a:srgbClr val="002060"/>
              </a:solidFill>
            </a:endParaRPr>
          </a:p>
          <a:p>
            <a:pPr algn="just">
              <a:spcBef>
                <a:spcPts val="1800"/>
              </a:spcBef>
              <a:buFont typeface="Arial" pitchFamily="34" charset="0"/>
              <a:buNone/>
              <a:defRPr/>
            </a:pPr>
            <a:r>
              <a:rPr lang="en-US" sz="2800" b="1" dirty="0" err="1">
                <a:solidFill>
                  <a:srgbClr val="002060"/>
                </a:solidFill>
              </a:rPr>
              <a:t>Pasal</a:t>
            </a:r>
            <a:r>
              <a:rPr lang="id-ID" sz="2800" b="1" dirty="0">
                <a:solidFill>
                  <a:srgbClr val="002060"/>
                </a:solidFill>
              </a:rPr>
              <a:t> 11</a:t>
            </a:r>
            <a:endParaRPr lang="en-US" sz="2800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en-US" dirty="0" err="1">
                <a:solidFill>
                  <a:srgbClr val="002060"/>
                </a:solidFill>
              </a:rPr>
              <a:t>Untuk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membuktikan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kebenaran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atas</a:t>
            </a:r>
            <a:r>
              <a:rPr lang="en-US" dirty="0">
                <a:solidFill>
                  <a:srgbClr val="002060"/>
                </a:solidFill>
              </a:rPr>
              <a:t> label halal </a:t>
            </a:r>
            <a:r>
              <a:rPr lang="en-US" dirty="0" err="1">
                <a:solidFill>
                  <a:srgbClr val="002060"/>
                </a:solidFill>
              </a:rPr>
              <a:t>tsb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dirty="0" err="1">
                <a:solidFill>
                  <a:srgbClr val="002060"/>
                </a:solidFill>
              </a:rPr>
              <a:t>produk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pangan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harus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diuji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oleh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laboratorium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analisis</a:t>
            </a:r>
            <a:r>
              <a:rPr lang="en-US" dirty="0">
                <a:solidFill>
                  <a:srgbClr val="002060"/>
                </a:solidFill>
              </a:rPr>
              <a:t> yang </a:t>
            </a:r>
            <a:r>
              <a:rPr lang="en-US" dirty="0" err="1">
                <a:solidFill>
                  <a:srgbClr val="002060"/>
                </a:solidFill>
              </a:rPr>
              <a:t>terakreditasi</a:t>
            </a:r>
            <a:endParaRPr lang="id-ID" dirty="0">
              <a:solidFill>
                <a:srgbClr val="00206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/>
          <a:lstStyle/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id-ID" sz="3600" dirty="0">
                <a:solidFill>
                  <a:srgbClr val="002060"/>
                </a:solidFill>
              </a:rPr>
              <a:t>Majelis Ulama Indonesia (MUI) </a:t>
            </a:r>
          </a:p>
          <a:p>
            <a:pPr lvl="1"/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Pengkajian</a:t>
            </a:r>
            <a:r>
              <a:rPr lang="en-US" dirty="0"/>
              <a:t> </a:t>
            </a:r>
            <a:r>
              <a:rPr lang="en-US" dirty="0" err="1"/>
              <a:t>Pangan</a:t>
            </a:r>
            <a:r>
              <a:rPr lang="en-US" dirty="0"/>
              <a:t>, </a:t>
            </a:r>
            <a:r>
              <a:rPr lang="en-US" dirty="0" err="1"/>
              <a:t>Obat-obatan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Kosmetik</a:t>
            </a:r>
            <a:r>
              <a:rPr lang="en-US" dirty="0"/>
              <a:t> (LPPOM): HAS 23000 Certification Requirement (2012)</a:t>
            </a:r>
          </a:p>
          <a:p>
            <a:pPr lvl="2"/>
            <a:r>
              <a:rPr lang="en-US" dirty="0"/>
              <a:t>HAS 23000:1 </a:t>
            </a:r>
            <a:r>
              <a:rPr lang="en-US" dirty="0" err="1"/>
              <a:t>Halal</a:t>
            </a:r>
            <a:r>
              <a:rPr lang="en-US" dirty="0"/>
              <a:t> Assurance System Criteria</a:t>
            </a:r>
          </a:p>
          <a:p>
            <a:pPr lvl="2"/>
            <a:r>
              <a:rPr lang="en-US" dirty="0"/>
              <a:t>HAS 23000:2 Policy and Procedure</a:t>
            </a:r>
          </a:p>
          <a:p>
            <a:pPr lvl="2"/>
            <a:r>
              <a:rPr lang="en-US" dirty="0"/>
              <a:t>HAS 23103 </a:t>
            </a:r>
            <a:r>
              <a:rPr lang="en-US" dirty="0" err="1"/>
              <a:t>Halal</a:t>
            </a:r>
            <a:r>
              <a:rPr lang="en-US" dirty="0"/>
              <a:t> Assurance System for Slaughtering House</a:t>
            </a:r>
          </a:p>
          <a:p>
            <a:pPr lvl="2"/>
            <a:r>
              <a:rPr lang="en-US" dirty="0"/>
              <a:t>HAS 23201 </a:t>
            </a:r>
            <a:r>
              <a:rPr lang="en-US" dirty="0" err="1"/>
              <a:t>Halal</a:t>
            </a:r>
            <a:r>
              <a:rPr lang="en-US" dirty="0"/>
              <a:t> Food Material Requirements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70C0"/>
                </a:solidFill>
                <a:effectLst/>
              </a:rPr>
              <a:t>SERTIFIKASI HALAL DI INDONESIA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Sertifikasi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Pelabelan</a:t>
            </a:r>
            <a:r>
              <a:rPr lang="en-US" dirty="0"/>
              <a:t> Halal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kewajiban</a:t>
            </a:r>
            <a:endParaRPr lang="en-US" dirty="0"/>
          </a:p>
          <a:p>
            <a:r>
              <a:rPr lang="id-ID" dirty="0">
                <a:solidFill>
                  <a:srgbClr val="0B1B2F"/>
                </a:solidFill>
                <a:latin typeface="Arial" charset="0"/>
                <a:cs typeface="Arial" charset="0"/>
              </a:rPr>
              <a:t>Lembaga Pengkajian Pangan Obat-obatan dan Kosmetika - Majelis Ulama Indonesia LPPOM – MUI)</a:t>
            </a:r>
            <a:endParaRPr lang="en-US" dirty="0">
              <a:solidFill>
                <a:srgbClr val="0B1B2F"/>
              </a:solidFill>
              <a:latin typeface="Arial" charset="0"/>
              <a:cs typeface="Arial" charset="0"/>
            </a:endParaRPr>
          </a:p>
          <a:p>
            <a:r>
              <a:rPr lang="en-US" dirty="0" err="1">
                <a:solidFill>
                  <a:srgbClr val="0B1B2F"/>
                </a:solidFill>
                <a:latin typeface="Arial" charset="0"/>
                <a:cs typeface="Arial" charset="0"/>
              </a:rPr>
              <a:t>Didirikan</a:t>
            </a:r>
            <a:r>
              <a:rPr lang="en-US" dirty="0">
                <a:solidFill>
                  <a:srgbClr val="0B1B2F"/>
                </a:solidFill>
                <a:latin typeface="Arial" charset="0"/>
                <a:cs typeface="Arial" charset="0"/>
              </a:rPr>
              <a:t> </a:t>
            </a:r>
            <a:r>
              <a:rPr lang="en-US" dirty="0" err="1">
                <a:solidFill>
                  <a:srgbClr val="0B1B2F"/>
                </a:solidFill>
                <a:latin typeface="Arial" charset="0"/>
                <a:cs typeface="Arial" charset="0"/>
              </a:rPr>
              <a:t>pada</a:t>
            </a:r>
            <a:r>
              <a:rPr lang="en-US" dirty="0">
                <a:solidFill>
                  <a:srgbClr val="0B1B2F"/>
                </a:solidFill>
                <a:latin typeface="Arial" charset="0"/>
                <a:cs typeface="Arial" charset="0"/>
              </a:rPr>
              <a:t> </a:t>
            </a:r>
            <a:r>
              <a:rPr lang="en-US" dirty="0" err="1">
                <a:solidFill>
                  <a:srgbClr val="0B1B2F"/>
                </a:solidFill>
                <a:latin typeface="Arial" charset="0"/>
                <a:cs typeface="Arial" charset="0"/>
              </a:rPr>
              <a:t>tanggal</a:t>
            </a:r>
            <a:r>
              <a:rPr lang="en-US" dirty="0">
                <a:solidFill>
                  <a:srgbClr val="0B1B2F"/>
                </a:solidFill>
                <a:latin typeface="Arial" charset="0"/>
                <a:cs typeface="Arial" charset="0"/>
              </a:rPr>
              <a:t> 6 </a:t>
            </a:r>
            <a:r>
              <a:rPr lang="en-US" dirty="0" err="1">
                <a:solidFill>
                  <a:srgbClr val="0B1B2F"/>
                </a:solidFill>
                <a:latin typeface="Arial" charset="0"/>
                <a:cs typeface="Arial" charset="0"/>
              </a:rPr>
              <a:t>Januari</a:t>
            </a:r>
            <a:r>
              <a:rPr lang="en-US" dirty="0">
                <a:solidFill>
                  <a:srgbClr val="0B1B2F"/>
                </a:solidFill>
                <a:latin typeface="Arial" charset="0"/>
                <a:cs typeface="Arial" charset="0"/>
              </a:rPr>
              <a:t> 1989 di Jakarta </a:t>
            </a:r>
            <a:r>
              <a:rPr lang="en-US" dirty="0" err="1">
                <a:solidFill>
                  <a:srgbClr val="0B1B2F"/>
                </a:solidFill>
                <a:latin typeface="Arial" charset="0"/>
                <a:cs typeface="Arial" charset="0"/>
              </a:rPr>
              <a:t>Oleh</a:t>
            </a:r>
            <a:r>
              <a:rPr lang="en-US" dirty="0">
                <a:solidFill>
                  <a:srgbClr val="0B1B2F"/>
                </a:solidFill>
                <a:latin typeface="Arial" charset="0"/>
                <a:cs typeface="Arial" charset="0"/>
              </a:rPr>
              <a:t> MUI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81000"/>
            <a:ext cx="3087688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838200" y="4876800"/>
            <a:ext cx="24225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/>
              <a:t>MUI Halal Certificate</a:t>
            </a:r>
          </a:p>
        </p:txBody>
      </p:sp>
      <p:pic>
        <p:nvPicPr>
          <p:cNvPr id="11" name="Picture 4" descr="sertifikat-Mandarin(baru lagi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6200" y="990600"/>
            <a:ext cx="4826000" cy="334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962400" y="4852852"/>
            <a:ext cx="453707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/>
              <a:t>Halal</a:t>
            </a:r>
            <a:r>
              <a:rPr lang="en-US" sz="2000" dirty="0"/>
              <a:t> Assurance System (HAS) Certificate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effectLst/>
                <a:hlinkClick r:id="rId2" action="ppaction://hlinkfile"/>
              </a:rPr>
              <a:t>Mekanisme</a:t>
            </a:r>
            <a:r>
              <a:rPr lang="en-US" sz="3600" dirty="0">
                <a:effectLst/>
                <a:hlinkClick r:id="rId2" action="ppaction://hlinkfile"/>
              </a:rPr>
              <a:t> </a:t>
            </a:r>
            <a:r>
              <a:rPr lang="en-US" sz="3600" dirty="0" err="1">
                <a:effectLst/>
                <a:hlinkClick r:id="rId2" action="ppaction://hlinkfile"/>
              </a:rPr>
              <a:t>Sertifikasi</a:t>
            </a:r>
            <a:r>
              <a:rPr lang="en-US" sz="3600" dirty="0">
                <a:effectLst/>
                <a:hlinkClick r:id="rId2" action="ppaction://hlinkfile"/>
              </a:rPr>
              <a:t> halal Di Indonesia</a:t>
            </a:r>
            <a:endParaRPr lang="en-US" sz="3600" dirty="0">
              <a:effectLst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  <a:effectLst/>
              </a:rPr>
              <a:t>LPPOM MUI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Produk</a:t>
            </a:r>
            <a:r>
              <a:rPr lang="en-US" dirty="0"/>
              <a:t> yang </a:t>
            </a:r>
            <a:r>
              <a:rPr lang="en-US" dirty="0" err="1"/>
              <a:t>disertifikasi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yang </a:t>
            </a:r>
            <a:r>
              <a:rPr lang="en-US" dirty="0" err="1"/>
              <a:t>beredar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negeri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diekspor</a:t>
            </a:r>
            <a:endParaRPr lang="en-US" dirty="0"/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yang </a:t>
            </a:r>
            <a:r>
              <a:rPr lang="en-US" dirty="0" err="1"/>
              <a:t>diedarkan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negeri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LPPOM </a:t>
            </a:r>
            <a:r>
              <a:rPr lang="en-US" dirty="0" err="1">
                <a:sym typeface="Wingdings" pitchFamily="2" charset="2"/>
              </a:rPr>
              <a:t>Povinsi</a:t>
            </a:r>
            <a:endParaRPr lang="en-US" dirty="0">
              <a:sym typeface="Wingdings" pitchFamily="2" charset="2"/>
            </a:endParaRPr>
          </a:p>
          <a:p>
            <a:r>
              <a:rPr lang="en-US" dirty="0" err="1">
                <a:sym typeface="Wingdings" pitchFamily="2" charset="2"/>
              </a:rPr>
              <a:t>Untuk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beberapa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kasus</a:t>
            </a:r>
            <a:r>
              <a:rPr lang="en-US" dirty="0">
                <a:sym typeface="Wingdings" pitchFamily="2" charset="2"/>
              </a:rPr>
              <a:t>, LPPOM </a:t>
            </a:r>
            <a:r>
              <a:rPr lang="en-US" dirty="0" err="1">
                <a:sym typeface="Wingdings" pitchFamily="2" charset="2"/>
              </a:rPr>
              <a:t>akan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mensertifikasi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bahan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baku</a:t>
            </a:r>
            <a:r>
              <a:rPr lang="en-US" dirty="0">
                <a:sym typeface="Wingdings" pitchFamily="2" charset="2"/>
              </a:rPr>
              <a:t>/</a:t>
            </a:r>
            <a:r>
              <a:rPr lang="en-US" dirty="0" err="1">
                <a:sym typeface="Wingdings" pitchFamily="2" charset="2"/>
              </a:rPr>
              <a:t>produk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akan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diimpor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seperti</a:t>
            </a:r>
            <a:r>
              <a:rPr lang="en-US" dirty="0">
                <a:sym typeface="Wingdings" pitchFamily="2" charset="2"/>
              </a:rPr>
              <a:t> :</a:t>
            </a:r>
          </a:p>
          <a:p>
            <a:pPr lvl="1"/>
            <a:r>
              <a:rPr lang="en-US" dirty="0" err="1">
                <a:sym typeface="Wingdings" pitchFamily="2" charset="2"/>
              </a:rPr>
              <a:t>Bahan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beresiko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tinggi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contoh</a:t>
            </a:r>
            <a:r>
              <a:rPr lang="en-US" dirty="0">
                <a:sym typeface="Wingdings" pitchFamily="2" charset="2"/>
              </a:rPr>
              <a:t> gelatin</a:t>
            </a:r>
          </a:p>
          <a:p>
            <a:pPr lvl="1"/>
            <a:r>
              <a:rPr lang="en-US" dirty="0" err="1">
                <a:sym typeface="Wingdings" pitchFamily="2" charset="2"/>
              </a:rPr>
              <a:t>Produk</a:t>
            </a:r>
            <a:r>
              <a:rPr lang="en-US" dirty="0">
                <a:sym typeface="Wingdings" pitchFamily="2" charset="2"/>
              </a:rPr>
              <a:t> retail</a:t>
            </a:r>
          </a:p>
          <a:p>
            <a:pPr lvl="1"/>
            <a:r>
              <a:rPr lang="en-US" dirty="0" err="1">
                <a:sym typeface="Wingdings" pitchFamily="2" charset="2"/>
              </a:rPr>
              <a:t>Selain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itu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Sertifikasi</a:t>
            </a:r>
            <a:r>
              <a:rPr lang="en-US" dirty="0">
                <a:sym typeface="Wingdings" pitchFamily="2" charset="2"/>
              </a:rPr>
              <a:t> halal yang </a:t>
            </a:r>
            <a:r>
              <a:rPr lang="en-US" dirty="0" err="1">
                <a:sym typeface="Wingdings" pitchFamily="2" charset="2"/>
              </a:rPr>
              <a:t>diberikan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oleh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lembaga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sertifikasi</a:t>
            </a:r>
            <a:r>
              <a:rPr lang="en-US" dirty="0">
                <a:sym typeface="Wingdings" pitchFamily="2" charset="2"/>
              </a:rPr>
              <a:t> Halal </a:t>
            </a:r>
            <a:r>
              <a:rPr lang="en-US" dirty="0" err="1">
                <a:sym typeface="Wingdings" pitchFamily="2" charset="2"/>
              </a:rPr>
              <a:t>asing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diakui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oleh</a:t>
            </a:r>
            <a:r>
              <a:rPr lang="en-US" dirty="0">
                <a:sym typeface="Wingdings" pitchFamily="2" charset="2"/>
              </a:rPr>
              <a:t> LPPOM juga </a:t>
            </a:r>
            <a:r>
              <a:rPr lang="en-US" dirty="0" err="1">
                <a:sym typeface="Wingdings" pitchFamily="2" charset="2"/>
              </a:rPr>
              <a:t>diperbolehkan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0070C0"/>
                </a:solidFill>
                <a:effectLst/>
              </a:rPr>
              <a:t>Lembaga</a:t>
            </a:r>
            <a:r>
              <a:rPr lang="en-US" sz="3600" b="1" dirty="0">
                <a:solidFill>
                  <a:srgbClr val="0070C0"/>
                </a:solidFill>
                <a:effectLst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effectLst/>
              </a:rPr>
              <a:t>Penjaminan</a:t>
            </a:r>
            <a:r>
              <a:rPr lang="en-US" sz="3600" b="1" dirty="0">
                <a:solidFill>
                  <a:srgbClr val="0070C0"/>
                </a:solidFill>
                <a:effectLst/>
              </a:rPr>
              <a:t> Halal </a:t>
            </a:r>
            <a:r>
              <a:rPr lang="en-US" sz="3600" b="1" dirty="0" err="1">
                <a:solidFill>
                  <a:srgbClr val="0070C0"/>
                </a:solidFill>
                <a:effectLst/>
              </a:rPr>
              <a:t>Asing</a:t>
            </a:r>
            <a:endParaRPr lang="en-US" sz="36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b="1" dirty="0" err="1">
                <a:solidFill>
                  <a:schemeClr val="hlink"/>
                </a:solidFill>
                <a:latin typeface="Arial" charset="0"/>
              </a:rPr>
              <a:t>Memenuhi</a:t>
            </a:r>
            <a:r>
              <a:rPr lang="en-US" b="1" dirty="0">
                <a:solidFill>
                  <a:schemeClr val="hlink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chemeClr val="hlink"/>
                </a:solidFill>
                <a:latin typeface="Arial" charset="0"/>
              </a:rPr>
              <a:t>persyaratan</a:t>
            </a:r>
            <a:r>
              <a:rPr lang="en-US" b="1" dirty="0">
                <a:solidFill>
                  <a:schemeClr val="hlink"/>
                </a:solidFill>
                <a:latin typeface="Arial" charset="0"/>
              </a:rPr>
              <a:t> SDM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Muslim 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Ahli </a:t>
            </a:r>
            <a:r>
              <a:rPr lang="en-US" dirty="0" err="1">
                <a:latin typeface="Arial" charset="0"/>
              </a:rPr>
              <a:t>teknologi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pangan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kimia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veteriner</a:t>
            </a:r>
            <a:r>
              <a:rPr lang="en-US" dirty="0">
                <a:latin typeface="Arial" charset="0"/>
              </a:rPr>
              <a:t>: </a:t>
            </a:r>
            <a:r>
              <a:rPr lang="en-US" dirty="0" err="1">
                <a:latin typeface="Arial" charset="0"/>
              </a:rPr>
              <a:t>dapat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melakukan</a:t>
            </a:r>
            <a:r>
              <a:rPr lang="en-US" dirty="0">
                <a:latin typeface="Arial" charset="0"/>
              </a:rPr>
              <a:t> audit </a:t>
            </a:r>
            <a:r>
              <a:rPr lang="en-US" dirty="0" err="1">
                <a:latin typeface="Arial" charset="0"/>
              </a:rPr>
              <a:t>pemilihan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bahan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dan</a:t>
            </a:r>
            <a:r>
              <a:rPr lang="en-US" dirty="0">
                <a:latin typeface="Arial" charset="0"/>
              </a:rPr>
              <a:t> proses </a:t>
            </a:r>
            <a:r>
              <a:rPr lang="en-US" dirty="0" err="1">
                <a:latin typeface="Arial" charset="0"/>
              </a:rPr>
              <a:t>secara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langsung</a:t>
            </a:r>
            <a:endParaRPr lang="en-US" i="1" dirty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Dewan </a:t>
            </a:r>
            <a:r>
              <a:rPr lang="en-US" dirty="0" err="1">
                <a:latin typeface="Arial" charset="0"/>
              </a:rPr>
              <a:t>pengurus</a:t>
            </a:r>
            <a:r>
              <a:rPr lang="en-US" dirty="0">
                <a:latin typeface="Arial" charset="0"/>
              </a:rPr>
              <a:t> : </a:t>
            </a:r>
            <a:r>
              <a:rPr lang="en-US" dirty="0" err="1">
                <a:latin typeface="Arial" charset="0"/>
              </a:rPr>
              <a:t>mampu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menetukan</a:t>
            </a:r>
            <a:r>
              <a:rPr lang="en-US" dirty="0">
                <a:latin typeface="Arial" charset="0"/>
              </a:rPr>
              <a:t> fatwa </a:t>
            </a:r>
            <a:r>
              <a:rPr lang="en-US" dirty="0" err="1">
                <a:latin typeface="Arial" charset="0"/>
              </a:rPr>
              <a:t>secara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independen</a:t>
            </a:r>
            <a:endParaRPr lang="en-US" i="1" dirty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sz="3600" dirty="0" err="1">
                <a:solidFill>
                  <a:schemeClr val="hlink"/>
                </a:solidFill>
                <a:latin typeface="Arial" charset="0"/>
              </a:rPr>
              <a:t>Memiliki</a:t>
            </a:r>
            <a:r>
              <a:rPr lang="en-US" sz="3600" dirty="0">
                <a:solidFill>
                  <a:schemeClr val="hlink"/>
                </a:solidFill>
                <a:latin typeface="Arial" charset="0"/>
              </a:rPr>
              <a:t> </a:t>
            </a:r>
            <a:r>
              <a:rPr lang="en-US" sz="3600" dirty="0" err="1">
                <a:solidFill>
                  <a:schemeClr val="hlink"/>
                </a:solidFill>
                <a:latin typeface="Arial" charset="0"/>
              </a:rPr>
              <a:t>sistem</a:t>
            </a:r>
            <a:r>
              <a:rPr lang="en-US" sz="3600" dirty="0">
                <a:solidFill>
                  <a:schemeClr val="hlink"/>
                </a:solidFill>
                <a:latin typeface="Arial" charset="0"/>
              </a:rPr>
              <a:t> audit yang </a:t>
            </a:r>
            <a:r>
              <a:rPr lang="en-US" sz="3600" dirty="0" err="1">
                <a:solidFill>
                  <a:schemeClr val="hlink"/>
                </a:solidFill>
                <a:latin typeface="Arial" charset="0"/>
              </a:rPr>
              <a:t>sesuai</a:t>
            </a:r>
            <a:endParaRPr lang="en-US" sz="3600" dirty="0">
              <a:solidFill>
                <a:schemeClr val="hlink"/>
              </a:solidFill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Tertulis</a:t>
            </a:r>
            <a:endParaRPr lang="en-US" dirty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en-US" dirty="0" err="1">
                <a:latin typeface="Arial" charset="0"/>
              </a:rPr>
              <a:t>Telah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diterapkan</a:t>
            </a:r>
            <a:endParaRPr lang="en-US" dirty="0">
              <a:latin typeface="Arial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LPPOM MUI </a:t>
            </a:r>
            <a:r>
              <a:rPr lang="en-US" dirty="0" err="1"/>
              <a:t>mengakui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penjaminan</a:t>
            </a:r>
            <a:r>
              <a:rPr lang="en-US" dirty="0"/>
              <a:t> </a:t>
            </a:r>
            <a:r>
              <a:rPr lang="en-US" dirty="0" err="1"/>
              <a:t>asing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kompetensi</a:t>
            </a:r>
            <a:r>
              <a:rPr lang="en-US" dirty="0"/>
              <a:t> yang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miliki</a:t>
            </a:r>
            <a:endParaRPr lang="en-US" dirty="0"/>
          </a:p>
          <a:p>
            <a:pPr lvl="1"/>
            <a:r>
              <a:rPr lang="en-US" dirty="0" err="1"/>
              <a:t>Diakui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penyembelihan</a:t>
            </a:r>
            <a:r>
              <a:rPr lang="en-US" dirty="0"/>
              <a:t>/</a:t>
            </a:r>
            <a:r>
              <a:rPr lang="en-US" dirty="0" err="1"/>
              <a:t>pemotongan</a:t>
            </a:r>
            <a:r>
              <a:rPr lang="en-US" dirty="0"/>
              <a:t> </a:t>
            </a:r>
            <a:r>
              <a:rPr lang="en-US" dirty="0" err="1"/>
              <a:t>hewan</a:t>
            </a:r>
            <a:endParaRPr lang="en-US" dirty="0"/>
          </a:p>
          <a:p>
            <a:pPr lvl="1"/>
            <a:r>
              <a:rPr lang="en-US" dirty="0" err="1"/>
              <a:t>Diakui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proses </a:t>
            </a:r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pangan</a:t>
            </a:r>
            <a:endParaRPr lang="en-US" dirty="0"/>
          </a:p>
          <a:p>
            <a:pPr lvl="1"/>
            <a:r>
              <a:rPr lang="en-US" dirty="0" err="1"/>
              <a:t>Diakui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flavor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parfum</a:t>
            </a:r>
            <a:endParaRPr lang="en-US" dirty="0"/>
          </a:p>
          <a:p>
            <a:r>
              <a:rPr lang="en-US" dirty="0"/>
              <a:t>LPPOM MUI </a:t>
            </a:r>
            <a:r>
              <a:rPr lang="en-US" dirty="0" err="1"/>
              <a:t>mengakui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penjaminan</a:t>
            </a:r>
            <a:r>
              <a:rPr lang="en-US" dirty="0"/>
              <a:t> </a:t>
            </a:r>
            <a:r>
              <a:rPr lang="en-US" dirty="0" err="1"/>
              <a:t>asing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area, </a:t>
            </a:r>
            <a:r>
              <a:rPr lang="en-US" dirty="0" err="1"/>
              <a:t>seperti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IFANCA (USA) : USA</a:t>
            </a:r>
          </a:p>
          <a:p>
            <a:pPr lvl="1"/>
            <a:r>
              <a:rPr lang="en-US" dirty="0"/>
              <a:t>HFFIA (NL), </a:t>
            </a:r>
            <a:r>
              <a:rPr lang="en-US" dirty="0" err="1"/>
              <a:t>Halal</a:t>
            </a:r>
            <a:r>
              <a:rPr lang="en-US" dirty="0"/>
              <a:t> Control (</a:t>
            </a:r>
            <a:r>
              <a:rPr lang="en-US" dirty="0" err="1"/>
              <a:t>Gr</a:t>
            </a:r>
            <a:r>
              <a:rPr lang="en-US" dirty="0"/>
              <a:t>) : Europe</a:t>
            </a:r>
          </a:p>
          <a:p>
            <a:pPr lvl="1"/>
            <a:r>
              <a:rPr lang="en-US" dirty="0"/>
              <a:t>JAKIM (MY): Malaysia</a:t>
            </a:r>
          </a:p>
          <a:p>
            <a:pPr lvl="1"/>
            <a:r>
              <a:rPr lang="en-US" dirty="0"/>
              <a:t>MUIS : Singapore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/>
              </a:rPr>
              <a:t>ANY QUESTIONS?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991</TotalTime>
  <Words>1004</Words>
  <Application>Microsoft Office PowerPoint</Application>
  <PresentationFormat>On-screen Show (4:3)</PresentationFormat>
  <Paragraphs>154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MS PGothic</vt:lpstr>
      <vt:lpstr>Aharoni</vt:lpstr>
      <vt:lpstr>Arial</vt:lpstr>
      <vt:lpstr>Calibri</vt:lpstr>
      <vt:lpstr>Gill Sans MT</vt:lpstr>
      <vt:lpstr>Verdana</vt:lpstr>
      <vt:lpstr>Wingdings</vt:lpstr>
      <vt:lpstr>Wingdings 2</vt:lpstr>
      <vt:lpstr>Solstice</vt:lpstr>
      <vt:lpstr>PENDAHULUAN  MANAJEMEN KEHALALAN PANGAN</vt:lpstr>
      <vt:lpstr>Mengapa harus mempelajari sistem manajemen ini?</vt:lpstr>
      <vt:lpstr>DFST  Undergraduates</vt:lpstr>
      <vt:lpstr>HALAL COURSE IN OTHER COUNTRIES</vt:lpstr>
      <vt:lpstr>PowerPoint Presentation</vt:lpstr>
      <vt:lpstr>Food Choice Factors</vt:lpstr>
      <vt:lpstr>KONSUMSI PANGAN HALAL</vt:lpstr>
      <vt:lpstr>Muslim population in 2011</vt:lpstr>
      <vt:lpstr>PowerPoint Presentation</vt:lpstr>
      <vt:lpstr>HALAL TRADE FAIRS AROUND THE WORLD</vt:lpstr>
      <vt:lpstr>FAO/CODEX</vt:lpstr>
      <vt:lpstr>PowerPoint Presentation</vt:lpstr>
      <vt:lpstr>Halal in EU: emerging issue on stunning</vt:lpstr>
      <vt:lpstr>Halal in EU: emerging issue on stunning</vt:lpstr>
      <vt:lpstr>Halal di Indonesia </vt:lpstr>
      <vt:lpstr>PowerPoint Presentation</vt:lpstr>
      <vt:lpstr>PowerPoint Presentation</vt:lpstr>
      <vt:lpstr>SERTIFIKASI HALAL DI INDONESIA</vt:lpstr>
      <vt:lpstr>PowerPoint Presentation</vt:lpstr>
      <vt:lpstr>Mekanisme Sertifikasi halal Di Indonesia</vt:lpstr>
      <vt:lpstr>LPPOM MUI</vt:lpstr>
      <vt:lpstr>Lembaga Penjaminan Halal Asing</vt:lpstr>
      <vt:lpstr>PowerPoint Presentation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FST 336 (2-0) HALAL ASSURANCE SYSTEM</dc:title>
  <dc:subject/>
  <dc:creator>nancy</dc:creator>
  <cp:keywords/>
  <dc:description/>
  <cp:lastModifiedBy>arieftmin</cp:lastModifiedBy>
  <cp:revision>120</cp:revision>
  <dcterms:created xsi:type="dcterms:W3CDTF">2013-02-09T10:04:25Z</dcterms:created>
  <dcterms:modified xsi:type="dcterms:W3CDTF">2016-12-11T13:13:14Z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TC300010779990</vt:lpwstr>
  </property>
</Properties>
</file>