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13" name="Freeform 12"/>
          <p:cNvSpPr/>
          <p:nvPr/>
        </p:nvSpPr>
        <p:spPr>
          <a:xfrm>
            <a:off x="-8467" y="-16933"/>
            <a:ext cx="8754534" cy="6451600"/>
          </a:xfrm>
          <a:custGeom>
            <a:avLst/>
            <a:gdLst/>
            <a:ahLst/>
            <a:cxnLst/>
            <a:rect l="l" t="t" r="r" b="b"/>
            <a:pathLst>
              <a:path w="8754534" h="6451600">
                <a:moveTo>
                  <a:pt x="8373534" y="0"/>
                </a:moveTo>
                <a:lnTo>
                  <a:pt x="8754534" y="5994400"/>
                </a:lnTo>
                <a:lnTo>
                  <a:pt x="0" y="6451600"/>
                </a:lnTo>
                <a:lnTo>
                  <a:pt x="0" y="0"/>
                </a:lnTo>
                <a:lnTo>
                  <a:pt x="8373534" y="0"/>
                </a:lnTo>
                <a:close/>
              </a:path>
            </a:pathLst>
          </a:cu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22"/>
          <p:cNvSpPr/>
          <p:nvPr/>
        </p:nvSpPr>
        <p:spPr>
          <a:xfrm>
            <a:off x="-10379" y="4445000"/>
            <a:ext cx="8464695" cy="1715811"/>
          </a:xfrm>
          <a:custGeom>
            <a:avLst/>
            <a:gdLst/>
            <a:ahLst/>
            <a:cxnLst/>
            <a:rect l="l" t="t" r="r" b="b"/>
            <a:pathLst>
              <a:path w="8428428" h="1878553">
                <a:moveTo>
                  <a:pt x="0" y="438229"/>
                </a:moveTo>
                <a:lnTo>
                  <a:pt x="8343246" y="0"/>
                </a:lnTo>
                <a:lnTo>
                  <a:pt x="8428428" y="1424838"/>
                </a:lnTo>
                <a:lnTo>
                  <a:pt x="7515" y="1878553"/>
                </a:lnTo>
                <a:lnTo>
                  <a:pt x="0" y="43822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 28"/>
          <p:cNvSpPr/>
          <p:nvPr/>
        </p:nvSpPr>
        <p:spPr>
          <a:xfrm>
            <a:off x="-2864" y="0"/>
            <a:ext cx="5811235" cy="321615"/>
          </a:xfrm>
          <a:custGeom>
            <a:avLst/>
            <a:gdLst/>
            <a:ahLst/>
            <a:cxnLst/>
            <a:rect l="l" t="t" r="r" b="b"/>
            <a:pathLst>
              <a:path w="5811235" h="321615">
                <a:moveTo>
                  <a:pt x="0" y="0"/>
                </a:moveTo>
                <a:lnTo>
                  <a:pt x="5811235" y="0"/>
                </a:lnTo>
                <a:lnTo>
                  <a:pt x="1" y="321615"/>
                </a:lnTo>
                <a:cubicBezTo>
                  <a:pt x="1" y="214410"/>
                  <a:pt x="0" y="107205"/>
                  <a:pt x="0" y="0"/>
                </a:cubicBez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29"/>
          <p:cNvSpPr/>
          <p:nvPr/>
        </p:nvSpPr>
        <p:spPr>
          <a:xfrm rot="21420000">
            <a:off x="-170768" y="213023"/>
            <a:ext cx="8480534" cy="5746008"/>
          </a:xfrm>
          <a:custGeom>
            <a:avLst/>
            <a:gdLst/>
            <a:ahLst/>
            <a:cxnLst/>
            <a:rect l="l" t="t" r="r" b="b"/>
            <a:pathLst>
              <a:path w="11307378" h="5746008">
                <a:moveTo>
                  <a:pt x="11270997" y="0"/>
                </a:moveTo>
                <a:lnTo>
                  <a:pt x="11307378" y="5746008"/>
                </a:lnTo>
                <a:lnTo>
                  <a:pt x="1" y="574313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51416" y="668338"/>
            <a:ext cx="7533524" cy="2766528"/>
          </a:xfrm>
        </p:spPr>
        <p:txBody>
          <a:bodyPr anchor="b">
            <a:normAutofit/>
          </a:bodyPr>
          <a:lstStyle>
            <a:lvl1pPr algn="r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554462" y="3446830"/>
            <a:ext cx="7512060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3669071" y="4714242"/>
            <a:ext cx="4607740" cy="942356"/>
          </a:xfrm>
        </p:spPr>
        <p:txBody>
          <a:bodyPr/>
          <a:lstStyle>
            <a:lvl1pPr algn="ctr">
              <a:defRPr sz="4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956048"/>
            <a:ext cx="2990088" cy="914400"/>
          </a:xfrm>
          <a:noFill/>
        </p:spPr>
        <p:txBody>
          <a:bodyPr wrap="square" rtlCol="0">
            <a:spAutoFit/>
          </a:bodyPr>
          <a:lstStyle>
            <a:lvl1pPr>
              <a:defRPr lang="en-US" sz="4200" dirty="0"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7401518" y="3819948"/>
            <a:ext cx="680390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  <p:sp>
        <p:nvSpPr>
          <p:cNvPr id="33" name="5-Point Star 32"/>
          <p:cNvSpPr/>
          <p:nvPr/>
        </p:nvSpPr>
        <p:spPr>
          <a:xfrm rot="21420000">
            <a:off x="3121951" y="5057183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70319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7796030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037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3742267"/>
            <a:ext cx="7796030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2465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766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0" y="2063396"/>
            <a:ext cx="3816536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495478" y="2063396"/>
            <a:ext cx="381490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4540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6030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569" y="2063396"/>
            <a:ext cx="3591317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4352" y="2861733"/>
            <a:ext cx="3816534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340" y="2063396"/>
            <a:ext cx="359667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495477" y="2861733"/>
            <a:ext cx="3816535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78208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8413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150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232" y="685800"/>
            <a:ext cx="3095145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784600" y="685801"/>
            <a:ext cx="4525781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232" y="2709053"/>
            <a:ext cx="3095146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079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440817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7740" y="1"/>
            <a:ext cx="3162641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2709053"/>
            <a:ext cx="440817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5716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106333"/>
            <a:ext cx="7796031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1" y="685800"/>
            <a:ext cx="7794385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702923"/>
            <a:ext cx="7796046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1555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77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106333"/>
            <a:ext cx="7796047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558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99" y="685800"/>
            <a:ext cx="7143765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2698" y="3610032"/>
            <a:ext cx="6500967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106334"/>
            <a:ext cx="779766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404280" y="88785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97147" y="290648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8933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723855"/>
            <a:ext cx="7796030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247468"/>
            <a:ext cx="7796030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53061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2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52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5967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75966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7785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27785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7662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8880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4335" y="2063396"/>
            <a:ext cx="2482596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8880" y="4389288"/>
            <a:ext cx="2482596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805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76999" y="2063396"/>
            <a:ext cx="2482596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76998" y="4389286"/>
            <a:ext cx="2483655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670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26614" y="2063394"/>
            <a:ext cx="2482596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26614" y="4389284"/>
            <a:ext cx="2482596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378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2063396"/>
            <a:ext cx="7796030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0649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1896" y="685801"/>
            <a:ext cx="1698485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685801"/>
            <a:ext cx="5928323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53276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19048" y="1"/>
            <a:ext cx="9004013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063396"/>
            <a:ext cx="7797662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73562" y="5757334"/>
            <a:ext cx="283845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 cap="all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6A33E31F-4A0A-4636-8094-AD009F603FE0}" type="datetimeFigureOut">
              <a:rPr lang="id-ID" smtClean="0"/>
              <a:t>08/12/2017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757334"/>
            <a:ext cx="412478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 cap="all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5341" y="5757334"/>
            <a:ext cx="68039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 cap="all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2D7A44E0-D7EF-4F1B-AEAC-E2968E07745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196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015A4-249D-4196-A763-373124E654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AHP </a:t>
            </a:r>
            <a:br>
              <a:rPr lang="en-US" dirty="0"/>
            </a:br>
            <a:r>
              <a:rPr lang="en-US" sz="4000" dirty="0"/>
              <a:t>(</a:t>
            </a:r>
            <a:r>
              <a:rPr lang="nl-NL" sz="4000" b="1" dirty="0"/>
              <a:t>A</a:t>
            </a:r>
            <a:r>
              <a:rPr lang="en-US" sz="4000" b="1" dirty="0" err="1"/>
              <a:t>nalytical</a:t>
            </a:r>
            <a:r>
              <a:rPr lang="en-US" sz="4000" b="1" dirty="0"/>
              <a:t> Hierarchy Process )</a:t>
            </a:r>
            <a:endParaRPr lang="id-ID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C44F37-C2C4-431C-89EA-40F9EF64CD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3462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55D2B-4CEA-461C-AE34-E089C6F13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2AE02-99BA-4EB4-A34E-23ED61262DD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menurut</a:t>
            </a:r>
            <a:r>
              <a:rPr lang="en-US" sz="2400" dirty="0"/>
              <a:t> Thomas L. </a:t>
            </a:r>
            <a:r>
              <a:rPr lang="en-US" sz="2400" dirty="0" err="1"/>
              <a:t>Saaty</a:t>
            </a:r>
            <a:r>
              <a:rPr lang="en-US" sz="2400" dirty="0"/>
              <a:t> (1993)</a:t>
            </a:r>
          </a:p>
          <a:p>
            <a:r>
              <a:rPr lang="en-US" sz="2400" dirty="0"/>
              <a:t>Model </a:t>
            </a:r>
            <a:r>
              <a:rPr lang="en-US" sz="2400" dirty="0" err="1"/>
              <a:t>pendukung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menguraikan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 multi </a:t>
            </a:r>
            <a:r>
              <a:rPr lang="en-US" sz="2400" dirty="0" err="1"/>
              <a:t>faktor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multi </a:t>
            </a:r>
            <a:r>
              <a:rPr lang="en-US" sz="2400" dirty="0" err="1"/>
              <a:t>kriteria</a:t>
            </a:r>
            <a:r>
              <a:rPr lang="en-US" sz="2400" dirty="0"/>
              <a:t> yang </a:t>
            </a:r>
            <a:r>
              <a:rPr lang="en-US" sz="2400" dirty="0" err="1"/>
              <a:t>kompleks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hirarki</a:t>
            </a:r>
            <a:r>
              <a:rPr lang="en-US" sz="2400" dirty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619670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AF862-7FB4-4241-ABC5-2093EA0F6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3A3FD-3B2C-4D38-A61E-C56269BB2A2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hirarki</a:t>
            </a:r>
            <a:r>
              <a:rPr lang="en-US" sz="2400" dirty="0"/>
              <a:t> </a:t>
            </a:r>
            <a:r>
              <a:rPr lang="en-US" sz="2400" dirty="0" err="1"/>
              <a:t>didefinisikan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representasi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permasalahan</a:t>
            </a:r>
            <a:r>
              <a:rPr lang="en-US" sz="2400" dirty="0"/>
              <a:t> yang </a:t>
            </a:r>
            <a:r>
              <a:rPr lang="en-US" sz="2400" dirty="0" err="1"/>
              <a:t>kompleks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struktur</a:t>
            </a:r>
            <a:r>
              <a:rPr lang="en-US" sz="2400" dirty="0"/>
              <a:t> multi level </a:t>
            </a:r>
            <a:r>
              <a:rPr lang="en-US" sz="2400" dirty="0" err="1"/>
              <a:t>dimana</a:t>
            </a:r>
            <a:r>
              <a:rPr lang="en-US" sz="2400" dirty="0"/>
              <a:t> level </a:t>
            </a:r>
            <a:r>
              <a:rPr lang="en-US" sz="2400" dirty="0" err="1"/>
              <a:t>pertama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tujuan</a:t>
            </a:r>
            <a:r>
              <a:rPr lang="en-US" sz="2400" dirty="0"/>
              <a:t>, yang </a:t>
            </a:r>
            <a:r>
              <a:rPr lang="en-US" sz="2400" dirty="0" err="1"/>
              <a:t>diikuti</a:t>
            </a:r>
            <a:r>
              <a:rPr lang="en-US" sz="2400" dirty="0"/>
              <a:t> level </a:t>
            </a:r>
            <a:r>
              <a:rPr lang="en-US" sz="2400" dirty="0" err="1"/>
              <a:t>faktor</a:t>
            </a:r>
            <a:r>
              <a:rPr lang="en-US" sz="2400" dirty="0"/>
              <a:t>, </a:t>
            </a:r>
            <a:r>
              <a:rPr lang="en-US" sz="2400" dirty="0" err="1"/>
              <a:t>kriteria</a:t>
            </a:r>
            <a:r>
              <a:rPr lang="en-US" sz="2400" dirty="0"/>
              <a:t>, sub </a:t>
            </a:r>
            <a:r>
              <a:rPr lang="en-US" sz="2400" dirty="0" err="1"/>
              <a:t>kriteria</a:t>
            </a:r>
            <a:r>
              <a:rPr lang="en-US" sz="2400" dirty="0"/>
              <a:t>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seterusnya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bawah</a:t>
            </a:r>
            <a:r>
              <a:rPr lang="en-US" sz="2400" dirty="0"/>
              <a:t> </a:t>
            </a:r>
            <a:r>
              <a:rPr lang="en-US" sz="2400" dirty="0" err="1"/>
              <a:t>hingga</a:t>
            </a:r>
            <a:r>
              <a:rPr lang="en-US" sz="2400" dirty="0"/>
              <a:t> level </a:t>
            </a:r>
            <a:r>
              <a:rPr lang="en-US" sz="2400" dirty="0" err="1"/>
              <a:t>terakhir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alternatif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2244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17CC4-70F7-4913-9A82-45AE6EEDA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C357A0-E4C3-4E47-B8B4-33530F62322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hirarki</a:t>
            </a:r>
            <a:r>
              <a:rPr lang="en-US" sz="2400" dirty="0"/>
              <a:t>,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 yang </a:t>
            </a:r>
            <a:r>
              <a:rPr lang="en-US" sz="2400" dirty="0" err="1"/>
              <a:t>kompleks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diuraikan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kelompok-kelompoknya</a:t>
            </a:r>
            <a:r>
              <a:rPr lang="en-US" sz="2400" dirty="0"/>
              <a:t> yang </a:t>
            </a:r>
            <a:r>
              <a:rPr lang="en-US" sz="2400" dirty="0" err="1"/>
              <a:t>kemudian</a:t>
            </a:r>
            <a:r>
              <a:rPr lang="en-US" sz="2400" dirty="0"/>
              <a:t> </a:t>
            </a:r>
            <a:r>
              <a:rPr lang="en-US" sz="2400" dirty="0" err="1"/>
              <a:t>diatur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bentuk</a:t>
            </a:r>
            <a:r>
              <a:rPr lang="en-US" sz="2400" dirty="0"/>
              <a:t> </a:t>
            </a:r>
            <a:r>
              <a:rPr lang="en-US" sz="2400" dirty="0" err="1"/>
              <a:t>hirarki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permasalahan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tampak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terstruktur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sistematis</a:t>
            </a:r>
            <a:r>
              <a:rPr lang="en-US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073049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D1DC5-3F7F-43B7-BB47-2B4925AEE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Alasan</a:t>
            </a:r>
            <a:r>
              <a:rPr lang="en-US" dirty="0"/>
              <a:t> </a:t>
            </a:r>
            <a:r>
              <a:rPr lang="en-US" dirty="0" err="1"/>
              <a:t>ahp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54174-18DE-45B5-9B12-09EFBD2AB0B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en-US" sz="2400" dirty="0" err="1"/>
              <a:t>Struktur</a:t>
            </a:r>
            <a:r>
              <a:rPr lang="en-US" sz="2400" dirty="0"/>
              <a:t> yang </a:t>
            </a:r>
            <a:r>
              <a:rPr lang="en-US" sz="2400" dirty="0" err="1"/>
              <a:t>berhirarki</a:t>
            </a:r>
            <a:r>
              <a:rPr lang="en-US" sz="2400" dirty="0"/>
              <a:t>,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konsekuesi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kriteria</a:t>
            </a:r>
            <a:r>
              <a:rPr lang="en-US" sz="2400" dirty="0"/>
              <a:t> yang </a:t>
            </a:r>
            <a:r>
              <a:rPr lang="en-US" sz="2400" dirty="0" err="1"/>
              <a:t>dipilih</a:t>
            </a:r>
            <a:r>
              <a:rPr lang="en-US" sz="2400" dirty="0"/>
              <a:t>, </a:t>
            </a:r>
            <a:r>
              <a:rPr lang="en-US" sz="2400" dirty="0" err="1"/>
              <a:t>sampai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subkriteria</a:t>
            </a:r>
            <a:r>
              <a:rPr lang="en-US" sz="2400" dirty="0"/>
              <a:t> yang paling </a:t>
            </a:r>
            <a:r>
              <a:rPr lang="en-US" sz="2400" dirty="0" err="1"/>
              <a:t>dalam</a:t>
            </a:r>
            <a:r>
              <a:rPr lang="en-US" sz="2400" dirty="0"/>
              <a:t>. </a:t>
            </a:r>
            <a:endParaRPr lang="id-ID" sz="2400" dirty="0"/>
          </a:p>
          <a:p>
            <a:r>
              <a:rPr lang="en-US" sz="2400" dirty="0" err="1"/>
              <a:t>Memperhitungkan</a:t>
            </a:r>
            <a:r>
              <a:rPr lang="en-US" sz="2400" dirty="0"/>
              <a:t> </a:t>
            </a:r>
            <a:r>
              <a:rPr lang="en-US" sz="2400" dirty="0" err="1"/>
              <a:t>validitas</a:t>
            </a:r>
            <a:r>
              <a:rPr lang="en-US" sz="2400" dirty="0"/>
              <a:t> </a:t>
            </a:r>
            <a:r>
              <a:rPr lang="en-US" sz="2400" dirty="0" err="1"/>
              <a:t>sampai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batas</a:t>
            </a:r>
            <a:r>
              <a:rPr lang="en-US" sz="2400" dirty="0"/>
              <a:t> </a:t>
            </a:r>
            <a:r>
              <a:rPr lang="en-US" sz="2400" dirty="0" err="1"/>
              <a:t>toleransi</a:t>
            </a:r>
            <a:r>
              <a:rPr lang="en-US" sz="2400" dirty="0"/>
              <a:t> </a:t>
            </a:r>
            <a:r>
              <a:rPr lang="en-US" sz="2400" dirty="0" err="1"/>
              <a:t>inkonsistensi</a:t>
            </a:r>
            <a:r>
              <a:rPr lang="en-US" sz="2400" dirty="0"/>
              <a:t> </a:t>
            </a: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kriteria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alternatif</a:t>
            </a:r>
            <a:r>
              <a:rPr lang="en-US" sz="2400" dirty="0"/>
              <a:t> yang </a:t>
            </a:r>
            <a:r>
              <a:rPr lang="en-US" sz="2400" dirty="0" err="1"/>
              <a:t>dipilih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pengambil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. 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437913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D1DC5-3F7F-43B7-BB47-2B4925AEE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Alasan</a:t>
            </a:r>
            <a:r>
              <a:rPr lang="en-US" dirty="0"/>
              <a:t> </a:t>
            </a:r>
            <a:r>
              <a:rPr lang="en-US" dirty="0" err="1"/>
              <a:t>ahp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54174-18DE-45B5-9B12-09EFBD2AB0B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en-US" sz="2400" dirty="0" err="1"/>
              <a:t>Memperhitungkan</a:t>
            </a:r>
            <a:r>
              <a:rPr lang="en-US" sz="2400" dirty="0"/>
              <a:t> </a:t>
            </a:r>
            <a:r>
              <a:rPr lang="en-US" sz="2400" dirty="0" err="1"/>
              <a:t>daya</a:t>
            </a:r>
            <a:r>
              <a:rPr lang="en-US" sz="2400" dirty="0"/>
              <a:t> </a:t>
            </a:r>
            <a:r>
              <a:rPr lang="en-US" sz="2400" dirty="0" err="1"/>
              <a:t>tahan</a:t>
            </a:r>
            <a:r>
              <a:rPr lang="en-US" sz="2400" dirty="0"/>
              <a:t> output </a:t>
            </a:r>
            <a:r>
              <a:rPr lang="en-US" sz="2400" dirty="0" err="1"/>
              <a:t>analisis</a:t>
            </a:r>
            <a:r>
              <a:rPr lang="en-US" sz="2400" dirty="0"/>
              <a:t> </a:t>
            </a:r>
            <a:r>
              <a:rPr lang="en-US" sz="2400" dirty="0" err="1"/>
              <a:t>sensitivitas</a:t>
            </a:r>
            <a:r>
              <a:rPr lang="en-US" sz="2400" dirty="0"/>
              <a:t>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528837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>
                <a:solidFill>
                  <a:srgbClr val="FF0000"/>
                </a:solidFill>
              </a:rPr>
              <a:t>Kesatuan</a:t>
            </a:r>
            <a:r>
              <a:rPr lang="en-US" sz="2400" dirty="0">
                <a:solidFill>
                  <a:srgbClr val="FF0000"/>
                </a:solidFill>
              </a:rPr>
              <a:t> (unity)</a:t>
            </a:r>
          </a:p>
          <a:p>
            <a:r>
              <a:rPr lang="en-US" sz="2400" dirty="0" err="1"/>
              <a:t>Kompleksitas</a:t>
            </a:r>
            <a:r>
              <a:rPr lang="en-US" sz="2400" dirty="0"/>
              <a:t> (complexity)</a:t>
            </a:r>
            <a:endParaRPr lang="id-ID" sz="2400" dirty="0"/>
          </a:p>
          <a:p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ketergantungan</a:t>
            </a:r>
            <a:r>
              <a:rPr lang="en-US" sz="2400" dirty="0"/>
              <a:t> (Inter Dependence) </a:t>
            </a:r>
            <a:endParaRPr lang="id-ID" sz="2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sz="2400" dirty="0"/>
              <a:t>AHP </a:t>
            </a:r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permasalahan</a:t>
            </a:r>
            <a:r>
              <a:rPr lang="en-US" sz="2400" dirty="0"/>
              <a:t> yang </a:t>
            </a:r>
            <a:r>
              <a:rPr lang="en-US" sz="2400" dirty="0" err="1"/>
              <a:t>luas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terstruktur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model yang </a:t>
            </a:r>
            <a:r>
              <a:rPr lang="en-US" sz="2400" dirty="0" err="1"/>
              <a:t>fleksibel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mudah</a:t>
            </a:r>
            <a:r>
              <a:rPr lang="en-US" sz="2400" dirty="0"/>
              <a:t> </a:t>
            </a:r>
            <a:r>
              <a:rPr lang="en-US" sz="2400" dirty="0" err="1"/>
              <a:t>dipahami</a:t>
            </a:r>
            <a:r>
              <a:rPr lang="en-US" sz="2400" dirty="0"/>
              <a:t>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51951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Kesatuan</a:t>
            </a:r>
            <a:r>
              <a:rPr lang="en-US" sz="2800" dirty="0"/>
              <a:t> (unity)</a:t>
            </a:r>
          </a:p>
          <a:p>
            <a:r>
              <a:rPr lang="en-US" sz="2800" dirty="0" err="1">
                <a:solidFill>
                  <a:srgbClr val="FF0000"/>
                </a:solidFill>
              </a:rPr>
              <a:t>Kompleksitas</a:t>
            </a:r>
            <a:r>
              <a:rPr lang="en-US" sz="2800" dirty="0">
                <a:solidFill>
                  <a:srgbClr val="FF0000"/>
                </a:solidFill>
              </a:rPr>
              <a:t> (complexity)</a:t>
            </a:r>
            <a:endParaRPr lang="id-ID" sz="2800" dirty="0">
              <a:solidFill>
                <a:srgbClr val="FF0000"/>
              </a:solidFill>
            </a:endParaRPr>
          </a:p>
          <a:p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ketergantungan</a:t>
            </a:r>
            <a:r>
              <a:rPr lang="en-US" sz="2400" dirty="0"/>
              <a:t> (Inter Dependence) </a:t>
            </a:r>
            <a:endParaRPr lang="id-ID" sz="2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AHP </a:t>
            </a:r>
            <a:r>
              <a:rPr lang="en-US" dirty="0" err="1"/>
              <a:t>memecahkan</a:t>
            </a:r>
            <a:r>
              <a:rPr lang="en-US" dirty="0"/>
              <a:t> </a:t>
            </a:r>
            <a:r>
              <a:rPr lang="en-US" dirty="0" err="1"/>
              <a:t>permasalahan</a:t>
            </a:r>
            <a:r>
              <a:rPr lang="en-US" dirty="0"/>
              <a:t> yang </a:t>
            </a:r>
            <a:r>
              <a:rPr lang="en-US" dirty="0" err="1"/>
              <a:t>kompleks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pengintegrasian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deduktif</a:t>
            </a:r>
            <a:r>
              <a:rPr lang="en-US" dirty="0"/>
              <a:t>. 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65659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Kesatuan</a:t>
            </a:r>
            <a:r>
              <a:rPr lang="en-US" sz="2800" dirty="0"/>
              <a:t> (unity)</a:t>
            </a:r>
          </a:p>
          <a:p>
            <a:r>
              <a:rPr lang="en-US" sz="2800" dirty="0" err="1"/>
              <a:t>Kompleksitas</a:t>
            </a:r>
            <a:r>
              <a:rPr lang="en-US" sz="2800" dirty="0"/>
              <a:t> (complexity)</a:t>
            </a:r>
            <a:endParaRPr lang="id-ID" sz="2800" dirty="0"/>
          </a:p>
          <a:p>
            <a:r>
              <a:rPr lang="en-US" sz="2400" dirty="0" err="1">
                <a:solidFill>
                  <a:srgbClr val="FF0000"/>
                </a:solidFill>
              </a:rPr>
              <a:t>Saling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ketergantungan</a:t>
            </a:r>
            <a:r>
              <a:rPr lang="en-US" sz="2400" dirty="0">
                <a:solidFill>
                  <a:srgbClr val="FF0000"/>
                </a:solidFill>
              </a:rPr>
              <a:t> (Inter Dependence) </a:t>
            </a:r>
            <a:endParaRPr lang="id-ID" sz="2400" dirty="0">
              <a:solidFill>
                <a:srgbClr val="FF00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AHP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elemen-elemen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bebas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memerlukan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linier.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545364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>
                <a:solidFill>
                  <a:srgbClr val="FF0000"/>
                </a:solidFill>
              </a:rPr>
              <a:t>Struktur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Hirarki</a:t>
            </a:r>
            <a:r>
              <a:rPr lang="en-US" sz="2400" dirty="0">
                <a:solidFill>
                  <a:srgbClr val="FF0000"/>
                </a:solidFill>
              </a:rPr>
              <a:t> (Hierarchy Structuring) </a:t>
            </a:r>
          </a:p>
          <a:p>
            <a:r>
              <a:rPr lang="en-US" sz="2400" dirty="0" err="1"/>
              <a:t>Pengukuran</a:t>
            </a:r>
            <a:r>
              <a:rPr lang="en-US" sz="2400" dirty="0"/>
              <a:t> (measurement)</a:t>
            </a:r>
            <a:endParaRPr lang="id-ID" sz="2400" dirty="0"/>
          </a:p>
          <a:p>
            <a:r>
              <a:rPr lang="en-US" sz="2400" dirty="0" err="1"/>
              <a:t>Konsistensi</a:t>
            </a:r>
            <a:r>
              <a:rPr lang="en-US" sz="2400" dirty="0"/>
              <a:t> (Consistency) </a:t>
            </a:r>
            <a:endParaRPr lang="id-ID" sz="2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AHP </a:t>
            </a:r>
            <a:r>
              <a:rPr lang="en-US" sz="2400" dirty="0" err="1"/>
              <a:t>mewakili</a:t>
            </a:r>
            <a:r>
              <a:rPr lang="en-US" sz="2400" dirty="0"/>
              <a:t> </a:t>
            </a:r>
            <a:r>
              <a:rPr lang="en-US" sz="2400" dirty="0" err="1"/>
              <a:t>pemikiran</a:t>
            </a:r>
            <a:r>
              <a:rPr lang="en-US" sz="2400" dirty="0"/>
              <a:t> </a:t>
            </a:r>
            <a:r>
              <a:rPr lang="en-US" sz="2400" dirty="0" err="1"/>
              <a:t>alamiah</a:t>
            </a:r>
            <a:r>
              <a:rPr lang="en-US" sz="2400" dirty="0"/>
              <a:t> yang </a:t>
            </a:r>
            <a:r>
              <a:rPr lang="en-US" sz="2400" dirty="0" err="1"/>
              <a:t>cenderung</a:t>
            </a:r>
            <a:r>
              <a:rPr lang="en-US" sz="2400" dirty="0"/>
              <a:t> </a:t>
            </a:r>
            <a:r>
              <a:rPr lang="en-US" sz="2400" dirty="0" err="1"/>
              <a:t>mengelompokkan</a:t>
            </a:r>
            <a:r>
              <a:rPr lang="en-US" sz="2400" dirty="0"/>
              <a:t> </a:t>
            </a:r>
            <a:r>
              <a:rPr lang="en-US" sz="2400" dirty="0" err="1"/>
              <a:t>elemen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level-level yang </a:t>
            </a:r>
            <a:r>
              <a:rPr lang="en-US" sz="2400" dirty="0" err="1"/>
              <a:t>berbeda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masing-masing</a:t>
            </a:r>
            <a:r>
              <a:rPr lang="en-US" sz="2400" dirty="0"/>
              <a:t> level </a:t>
            </a:r>
            <a:r>
              <a:rPr lang="en-US" sz="2400" dirty="0" err="1"/>
              <a:t>berisi</a:t>
            </a:r>
            <a:r>
              <a:rPr lang="en-US" sz="2400" dirty="0"/>
              <a:t> </a:t>
            </a:r>
            <a:r>
              <a:rPr lang="en-US" sz="2400" dirty="0" err="1"/>
              <a:t>elemen</a:t>
            </a:r>
            <a:r>
              <a:rPr lang="en-US" sz="2400" dirty="0"/>
              <a:t> yang </a:t>
            </a:r>
            <a:r>
              <a:rPr lang="en-US" sz="2400" dirty="0" err="1"/>
              <a:t>serupa</a:t>
            </a:r>
            <a:r>
              <a:rPr lang="en-US" sz="2400" dirty="0"/>
              <a:t>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011171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Struktur</a:t>
            </a:r>
            <a:r>
              <a:rPr lang="en-US" sz="2400" dirty="0"/>
              <a:t> </a:t>
            </a:r>
            <a:r>
              <a:rPr lang="en-US" sz="2400" dirty="0" err="1"/>
              <a:t>Hirarki</a:t>
            </a:r>
            <a:r>
              <a:rPr lang="en-US" sz="2400" dirty="0"/>
              <a:t> (Hierarchy Structuring) </a:t>
            </a:r>
          </a:p>
          <a:p>
            <a:r>
              <a:rPr lang="en-US" sz="2400" dirty="0" err="1">
                <a:solidFill>
                  <a:srgbClr val="FF0000"/>
                </a:solidFill>
              </a:rPr>
              <a:t>Pengukuran</a:t>
            </a:r>
            <a:r>
              <a:rPr lang="en-US" sz="2400" dirty="0">
                <a:solidFill>
                  <a:srgbClr val="FF0000"/>
                </a:solidFill>
              </a:rPr>
              <a:t> (measurement)</a:t>
            </a:r>
            <a:endParaRPr lang="id-ID" sz="2400" dirty="0">
              <a:solidFill>
                <a:srgbClr val="FF0000"/>
              </a:solidFill>
            </a:endParaRPr>
          </a:p>
          <a:p>
            <a:r>
              <a:rPr lang="en-US" sz="2400" dirty="0" err="1"/>
              <a:t>Konsistensi</a:t>
            </a:r>
            <a:r>
              <a:rPr lang="en-US" sz="2400" dirty="0"/>
              <a:t> (Consistency) </a:t>
            </a:r>
            <a:endParaRPr lang="id-ID" sz="2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AHP </a:t>
            </a:r>
            <a:r>
              <a:rPr lang="en-US" sz="2400" dirty="0" err="1"/>
              <a:t>menyediakan</a:t>
            </a:r>
            <a:r>
              <a:rPr lang="en-US" sz="2400" dirty="0"/>
              <a:t> </a:t>
            </a:r>
            <a:r>
              <a:rPr lang="en-US" sz="2400" dirty="0" err="1"/>
              <a:t>skala</a:t>
            </a:r>
            <a:r>
              <a:rPr lang="en-US" sz="2400" dirty="0"/>
              <a:t> </a:t>
            </a:r>
            <a:r>
              <a:rPr lang="en-US" sz="2400" dirty="0" err="1"/>
              <a:t>pengukuran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metode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mendapatkan</a:t>
            </a:r>
            <a:r>
              <a:rPr lang="en-US" sz="2400" dirty="0"/>
              <a:t> </a:t>
            </a:r>
            <a:r>
              <a:rPr lang="en-US" sz="2400" dirty="0" err="1"/>
              <a:t>prioritas</a:t>
            </a:r>
            <a:r>
              <a:rPr lang="en-US" sz="2400" dirty="0"/>
              <a:t>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822298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Struktur</a:t>
            </a:r>
            <a:r>
              <a:rPr lang="en-US" sz="2400" dirty="0"/>
              <a:t> </a:t>
            </a:r>
            <a:r>
              <a:rPr lang="en-US" sz="2400" dirty="0" err="1"/>
              <a:t>Hirarki</a:t>
            </a:r>
            <a:r>
              <a:rPr lang="en-US" sz="2400" dirty="0"/>
              <a:t> (Hierarchy Structuring) </a:t>
            </a:r>
          </a:p>
          <a:p>
            <a:r>
              <a:rPr lang="en-US" sz="2400" dirty="0" err="1"/>
              <a:t>Pengukuran</a:t>
            </a:r>
            <a:r>
              <a:rPr lang="en-US" sz="2400" dirty="0"/>
              <a:t> (measurement)</a:t>
            </a:r>
            <a:endParaRPr lang="id-ID" sz="2400" dirty="0"/>
          </a:p>
          <a:p>
            <a:r>
              <a:rPr lang="en-US" sz="2400" dirty="0" err="1">
                <a:solidFill>
                  <a:srgbClr val="FF0000"/>
                </a:solidFill>
              </a:rPr>
              <a:t>Konsistensi</a:t>
            </a:r>
            <a:r>
              <a:rPr lang="en-US" sz="2400" dirty="0">
                <a:solidFill>
                  <a:srgbClr val="FF0000"/>
                </a:solidFill>
              </a:rPr>
              <a:t> (Consistency) </a:t>
            </a:r>
            <a:endParaRPr lang="id-ID" sz="2400" dirty="0">
              <a:solidFill>
                <a:srgbClr val="FF00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AHP </a:t>
            </a:r>
            <a:r>
              <a:rPr lang="en-US" sz="2400" dirty="0" err="1"/>
              <a:t>mempertimbangkan</a:t>
            </a:r>
            <a:r>
              <a:rPr lang="en-US" sz="2400" dirty="0"/>
              <a:t> </a:t>
            </a:r>
            <a:r>
              <a:rPr lang="en-US" sz="2400" dirty="0" err="1"/>
              <a:t>konsistensi</a:t>
            </a:r>
            <a:r>
              <a:rPr lang="en-US" sz="2400" dirty="0"/>
              <a:t> </a:t>
            </a:r>
            <a:r>
              <a:rPr lang="en-US" sz="2400" dirty="0" err="1"/>
              <a:t>logis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penilaian</a:t>
            </a:r>
            <a:r>
              <a:rPr lang="en-US" sz="2400" dirty="0"/>
              <a:t> 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prioritas</a:t>
            </a:r>
            <a:r>
              <a:rPr lang="en-US" sz="2400" dirty="0"/>
              <a:t>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404693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en-US" sz="2400" dirty="0" err="1">
                <a:solidFill>
                  <a:srgbClr val="FF0000"/>
                </a:solidFill>
              </a:rPr>
              <a:t>Sintesis</a:t>
            </a:r>
            <a:r>
              <a:rPr lang="en-US" sz="2400" dirty="0">
                <a:solidFill>
                  <a:srgbClr val="FF0000"/>
                </a:solidFill>
              </a:rPr>
              <a:t> (Synthesis)</a:t>
            </a:r>
          </a:p>
          <a:p>
            <a:r>
              <a:rPr lang="en-US" sz="2400" dirty="0"/>
              <a:t>Trade Off </a:t>
            </a:r>
            <a:endParaRPr lang="id-ID" sz="2400" dirty="0"/>
          </a:p>
          <a:p>
            <a:r>
              <a:rPr lang="en-US" sz="2400" dirty="0" err="1"/>
              <a:t>Penilaian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Konsensus</a:t>
            </a:r>
            <a:r>
              <a:rPr lang="en-US" sz="2400" dirty="0"/>
              <a:t> (Judgement and Consensus) </a:t>
            </a:r>
          </a:p>
          <a:p>
            <a:r>
              <a:rPr lang="en-US" sz="2400" dirty="0" err="1"/>
              <a:t>Pengulangan</a:t>
            </a:r>
            <a:r>
              <a:rPr lang="en-US" sz="2400" dirty="0"/>
              <a:t> Proses (Process Repetition) </a:t>
            </a:r>
            <a:endParaRPr lang="id-ID" sz="2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AHP </a:t>
            </a:r>
            <a:r>
              <a:rPr lang="en-US" sz="2400" dirty="0" err="1"/>
              <a:t>mengarah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perkiraan</a:t>
            </a:r>
            <a:r>
              <a:rPr lang="en-US" sz="2400" dirty="0"/>
              <a:t> </a:t>
            </a:r>
            <a:r>
              <a:rPr lang="en-US" sz="2400" dirty="0" err="1"/>
              <a:t>keseluruhan</a:t>
            </a:r>
            <a:r>
              <a:rPr lang="en-US" sz="2400" dirty="0"/>
              <a:t> </a:t>
            </a:r>
            <a:r>
              <a:rPr lang="en-US" sz="2400" dirty="0" err="1"/>
              <a:t>mengenai</a:t>
            </a:r>
            <a:r>
              <a:rPr lang="en-US" sz="2400" dirty="0"/>
              <a:t> </a:t>
            </a:r>
            <a:r>
              <a:rPr lang="en-US" sz="2400" dirty="0" err="1"/>
              <a:t>seberapa</a:t>
            </a:r>
            <a:r>
              <a:rPr lang="en-US" sz="2400" dirty="0"/>
              <a:t> </a:t>
            </a:r>
            <a:r>
              <a:rPr lang="en-US" sz="2400" dirty="0" err="1"/>
              <a:t>diinginkannya</a:t>
            </a:r>
            <a:r>
              <a:rPr lang="en-US" sz="2400" dirty="0"/>
              <a:t> </a:t>
            </a:r>
            <a:r>
              <a:rPr lang="en-US" sz="2400" dirty="0" err="1"/>
              <a:t>masing-masing</a:t>
            </a:r>
            <a:r>
              <a:rPr lang="en-US" sz="2400" dirty="0"/>
              <a:t> </a:t>
            </a:r>
            <a:r>
              <a:rPr lang="en-US" sz="2400" dirty="0" err="1"/>
              <a:t>alternatif</a:t>
            </a:r>
            <a:r>
              <a:rPr lang="en-US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429545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en-US" sz="2400" dirty="0" err="1"/>
              <a:t>Sintesis</a:t>
            </a:r>
            <a:r>
              <a:rPr lang="en-US" sz="2400" dirty="0"/>
              <a:t> (Synthesis)</a:t>
            </a:r>
          </a:p>
          <a:p>
            <a:r>
              <a:rPr lang="en-US" sz="2400" dirty="0">
                <a:solidFill>
                  <a:srgbClr val="FF0000"/>
                </a:solidFill>
              </a:rPr>
              <a:t>Trade Off </a:t>
            </a:r>
            <a:endParaRPr lang="id-ID" sz="2400" dirty="0">
              <a:solidFill>
                <a:srgbClr val="FF0000"/>
              </a:solidFill>
            </a:endParaRPr>
          </a:p>
          <a:p>
            <a:r>
              <a:rPr lang="en-US" sz="2400" dirty="0" err="1"/>
              <a:t>Penilaian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Konsensus</a:t>
            </a:r>
            <a:r>
              <a:rPr lang="en-US" sz="2400" dirty="0"/>
              <a:t> (Judgement and Consensus) </a:t>
            </a:r>
          </a:p>
          <a:p>
            <a:r>
              <a:rPr lang="en-US" sz="2400" dirty="0" err="1"/>
              <a:t>Pengulangan</a:t>
            </a:r>
            <a:r>
              <a:rPr lang="en-US" sz="2400" dirty="0"/>
              <a:t> Proses (Process Repetition) </a:t>
            </a:r>
            <a:endParaRPr lang="id-ID" sz="2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AHP </a:t>
            </a:r>
            <a:r>
              <a:rPr lang="en-US" sz="2400" dirty="0" err="1"/>
              <a:t>mempertimbangkan</a:t>
            </a:r>
            <a:r>
              <a:rPr lang="en-US" sz="2400" dirty="0"/>
              <a:t> </a:t>
            </a:r>
            <a:r>
              <a:rPr lang="en-US" sz="2400" dirty="0" err="1"/>
              <a:t>prioritas</a:t>
            </a:r>
            <a:r>
              <a:rPr lang="en-US" sz="2400" dirty="0"/>
              <a:t> </a:t>
            </a:r>
            <a:r>
              <a:rPr lang="en-US" sz="2400" dirty="0" err="1"/>
              <a:t>relatif</a:t>
            </a:r>
            <a:r>
              <a:rPr lang="en-US" sz="2400" dirty="0"/>
              <a:t> </a:t>
            </a:r>
            <a:r>
              <a:rPr lang="en-US" sz="2400" dirty="0" err="1"/>
              <a:t>faktor-faktor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orang </a:t>
            </a:r>
            <a:r>
              <a:rPr lang="en-US" sz="2400" dirty="0" err="1"/>
              <a:t>mampu</a:t>
            </a:r>
            <a:r>
              <a:rPr lang="en-US" sz="2400" dirty="0"/>
              <a:t> </a:t>
            </a:r>
            <a:r>
              <a:rPr lang="en-US" sz="2400" dirty="0" err="1"/>
              <a:t>memilih</a:t>
            </a:r>
            <a:r>
              <a:rPr lang="en-US" sz="2400" dirty="0"/>
              <a:t> </a:t>
            </a:r>
            <a:r>
              <a:rPr lang="en-US" sz="2400" dirty="0" err="1"/>
              <a:t>altenatif</a:t>
            </a:r>
            <a:r>
              <a:rPr lang="en-US" sz="2400" dirty="0"/>
              <a:t> </a:t>
            </a:r>
            <a:r>
              <a:rPr lang="en-US" sz="2400" dirty="0" err="1"/>
              <a:t>terbaik</a:t>
            </a:r>
            <a:r>
              <a:rPr lang="en-US" sz="2400" dirty="0"/>
              <a:t> </a:t>
            </a:r>
            <a:r>
              <a:rPr lang="en-US" sz="2400" dirty="0" err="1"/>
              <a:t>berdasarkan</a:t>
            </a:r>
            <a:r>
              <a:rPr lang="en-US" sz="2400" dirty="0"/>
              <a:t> </a:t>
            </a:r>
            <a:r>
              <a:rPr lang="en-US" sz="2400" dirty="0" err="1"/>
              <a:t>tujuan</a:t>
            </a:r>
            <a:r>
              <a:rPr lang="en-US" sz="2400" dirty="0"/>
              <a:t> </a:t>
            </a:r>
            <a:r>
              <a:rPr lang="en-US" sz="2400" dirty="0" err="1"/>
              <a:t>mereka</a:t>
            </a:r>
            <a:r>
              <a:rPr lang="en-US" sz="2400" dirty="0"/>
              <a:t>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677292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en-US" sz="2400" dirty="0" err="1"/>
              <a:t>Sintesis</a:t>
            </a:r>
            <a:r>
              <a:rPr lang="en-US" sz="2400" dirty="0"/>
              <a:t> (Synthesis)</a:t>
            </a:r>
          </a:p>
          <a:p>
            <a:r>
              <a:rPr lang="en-US" sz="2400" dirty="0"/>
              <a:t>Trade Off </a:t>
            </a:r>
            <a:endParaRPr lang="id-ID" sz="2400" dirty="0"/>
          </a:p>
          <a:p>
            <a:r>
              <a:rPr lang="en-US" sz="2400" dirty="0" err="1">
                <a:solidFill>
                  <a:srgbClr val="FF0000"/>
                </a:solidFill>
              </a:rPr>
              <a:t>Penilaian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Konsensus</a:t>
            </a:r>
            <a:r>
              <a:rPr lang="en-US" sz="2400" dirty="0">
                <a:solidFill>
                  <a:srgbClr val="FF0000"/>
                </a:solidFill>
              </a:rPr>
              <a:t> (Judgement and Consensus) </a:t>
            </a:r>
          </a:p>
          <a:p>
            <a:r>
              <a:rPr lang="en-US" sz="2400" dirty="0" err="1"/>
              <a:t>Pengulangan</a:t>
            </a:r>
            <a:r>
              <a:rPr lang="en-US" sz="2400" dirty="0"/>
              <a:t> Proses (Process Repetition) </a:t>
            </a:r>
            <a:endParaRPr lang="id-ID" sz="2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AHP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mengharuskan</a:t>
            </a:r>
            <a:r>
              <a:rPr lang="en-US" sz="2400" dirty="0"/>
              <a:t> </a:t>
            </a:r>
            <a:r>
              <a:rPr lang="en-US" sz="2400" dirty="0" err="1"/>
              <a:t>adanya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konsensus</a:t>
            </a:r>
            <a:r>
              <a:rPr lang="en-US" sz="2400" dirty="0"/>
              <a:t>, </a:t>
            </a:r>
            <a:r>
              <a:rPr lang="en-US" sz="2400" dirty="0" err="1"/>
              <a:t>tapi</a:t>
            </a:r>
            <a:r>
              <a:rPr lang="en-US" sz="2400" dirty="0"/>
              <a:t> </a:t>
            </a:r>
            <a:r>
              <a:rPr lang="en-US" sz="2400" dirty="0" err="1"/>
              <a:t>menggabungkan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en-US" sz="2400" dirty="0" err="1"/>
              <a:t>penilaian</a:t>
            </a:r>
            <a:r>
              <a:rPr lang="en-US" sz="2400" dirty="0"/>
              <a:t> yang </a:t>
            </a:r>
            <a:r>
              <a:rPr lang="en-US" sz="2400" dirty="0" err="1"/>
              <a:t>berbeda</a:t>
            </a:r>
            <a:r>
              <a:rPr lang="en-US" sz="2400" dirty="0"/>
              <a:t>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689659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7A6D-C0B8-4FE6-B6B3-A2A66C44D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55C2-23D5-4FD9-988B-3A71D938FF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en-US" sz="2400" dirty="0" err="1"/>
              <a:t>Sintesis</a:t>
            </a:r>
            <a:r>
              <a:rPr lang="en-US" sz="2400" dirty="0"/>
              <a:t> (Synthesis)</a:t>
            </a:r>
          </a:p>
          <a:p>
            <a:r>
              <a:rPr lang="en-US" sz="2400" dirty="0"/>
              <a:t>Trade Off </a:t>
            </a:r>
            <a:endParaRPr lang="id-ID" sz="2400" dirty="0"/>
          </a:p>
          <a:p>
            <a:r>
              <a:rPr lang="en-US" sz="2400" dirty="0" err="1"/>
              <a:t>Penilaian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Konsensus</a:t>
            </a:r>
            <a:r>
              <a:rPr lang="en-US" sz="2400" dirty="0"/>
              <a:t> (Judgement and Consensus) </a:t>
            </a:r>
          </a:p>
          <a:p>
            <a:r>
              <a:rPr lang="en-US" sz="2400" dirty="0" err="1">
                <a:solidFill>
                  <a:srgbClr val="FF0000"/>
                </a:solidFill>
              </a:rPr>
              <a:t>Pengulangan</a:t>
            </a:r>
            <a:r>
              <a:rPr lang="en-US" sz="2400" dirty="0">
                <a:solidFill>
                  <a:srgbClr val="FF0000"/>
                </a:solidFill>
              </a:rPr>
              <a:t> Proses (Process Repetition) </a:t>
            </a:r>
            <a:endParaRPr lang="id-ID" sz="2400" dirty="0">
              <a:solidFill>
                <a:srgbClr val="FF00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C2060-CBFC-4485-8669-1A0BC417D32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AHP </a:t>
            </a:r>
            <a:r>
              <a:rPr lang="en-US" sz="2400" dirty="0" err="1"/>
              <a:t>mampu</a:t>
            </a:r>
            <a:r>
              <a:rPr lang="en-US" sz="2400" dirty="0"/>
              <a:t> </a:t>
            </a:r>
            <a:r>
              <a:rPr lang="en-US" sz="2400" dirty="0" err="1"/>
              <a:t>membuat</a:t>
            </a:r>
            <a:r>
              <a:rPr lang="en-US" sz="2400" dirty="0"/>
              <a:t> orang </a:t>
            </a:r>
            <a:r>
              <a:rPr lang="en-US" sz="2400" dirty="0" err="1"/>
              <a:t>menyaring</a:t>
            </a:r>
            <a:r>
              <a:rPr lang="en-US" sz="2400" dirty="0"/>
              <a:t> </a:t>
            </a:r>
            <a:r>
              <a:rPr lang="en-US" sz="2400" dirty="0" err="1"/>
              <a:t>definisi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permasalahan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mengembangkan</a:t>
            </a:r>
            <a:r>
              <a:rPr lang="en-US" sz="2400" dirty="0"/>
              <a:t> </a:t>
            </a:r>
            <a:r>
              <a:rPr lang="en-US" sz="2400" dirty="0" err="1"/>
              <a:t>penilaian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pengertian</a:t>
            </a:r>
            <a:r>
              <a:rPr lang="en-US" sz="2400" dirty="0"/>
              <a:t>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proses </a:t>
            </a:r>
            <a:r>
              <a:rPr lang="en-US" sz="2400" dirty="0" err="1"/>
              <a:t>pengulangan</a:t>
            </a:r>
            <a:r>
              <a:rPr lang="en-US" sz="2400" dirty="0"/>
              <a:t>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956541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E0650C4-3DA3-4276-AC16-F17EED072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Kelemahan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277972-42D0-491A-A233-3CE63BF9615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Ketergantungan</a:t>
            </a:r>
            <a:r>
              <a:rPr lang="en-US" sz="2400" dirty="0"/>
              <a:t> model AHP </a:t>
            </a:r>
            <a:r>
              <a:rPr lang="en-US" sz="2400" dirty="0" err="1"/>
              <a:t>pada</a:t>
            </a:r>
            <a:r>
              <a:rPr lang="en-US" sz="2400" dirty="0"/>
              <a:t> input </a:t>
            </a:r>
            <a:r>
              <a:rPr lang="en-US" sz="2400" dirty="0" err="1"/>
              <a:t>utamanya</a:t>
            </a:r>
            <a:r>
              <a:rPr lang="en-US" sz="2400" dirty="0"/>
              <a:t>. </a:t>
            </a:r>
          </a:p>
          <a:p>
            <a:r>
              <a:rPr lang="en-US" sz="2400" dirty="0"/>
              <a:t>Input </a:t>
            </a:r>
            <a:r>
              <a:rPr lang="en-US" sz="2400" dirty="0" err="1"/>
              <a:t>utama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berupa</a:t>
            </a:r>
            <a:r>
              <a:rPr lang="en-US" sz="2400" dirty="0"/>
              <a:t> </a:t>
            </a:r>
            <a:r>
              <a:rPr lang="en-US" sz="2400" dirty="0" err="1"/>
              <a:t>persepsi</a:t>
            </a:r>
            <a:r>
              <a:rPr lang="en-US" sz="2400" dirty="0"/>
              <a:t> </a:t>
            </a:r>
            <a:r>
              <a:rPr lang="en-US" sz="2400" dirty="0" err="1"/>
              <a:t>seorang</a:t>
            </a:r>
            <a:r>
              <a:rPr lang="en-US" sz="2400" dirty="0"/>
              <a:t> </a:t>
            </a:r>
            <a:r>
              <a:rPr lang="en-US" sz="2400" dirty="0" err="1"/>
              <a:t>ahli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melibatkan</a:t>
            </a:r>
            <a:r>
              <a:rPr lang="en-US" sz="2400" dirty="0"/>
              <a:t> </a:t>
            </a:r>
            <a:r>
              <a:rPr lang="en-US" sz="2400" dirty="0" err="1"/>
              <a:t>subyektifitas</a:t>
            </a:r>
            <a:r>
              <a:rPr lang="en-US" sz="2400" dirty="0"/>
              <a:t> sang </a:t>
            </a:r>
            <a:r>
              <a:rPr lang="en-US" sz="2400" dirty="0" err="1"/>
              <a:t>ahli</a:t>
            </a:r>
            <a:r>
              <a:rPr lang="en-US" sz="2400" dirty="0"/>
              <a:t> </a:t>
            </a:r>
            <a:r>
              <a:rPr lang="en-US" sz="2400" dirty="0" err="1"/>
              <a:t>selain</a:t>
            </a:r>
            <a:r>
              <a:rPr lang="en-US" sz="2400" dirty="0"/>
              <a:t> </a:t>
            </a:r>
            <a:r>
              <a:rPr lang="en-US" sz="2400" dirty="0" err="1"/>
              <a:t>itu</a:t>
            </a:r>
            <a:r>
              <a:rPr lang="en-US" sz="2400" dirty="0"/>
              <a:t> juga model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berarti</a:t>
            </a:r>
            <a:r>
              <a:rPr lang="en-US" sz="2400" dirty="0"/>
              <a:t>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ahli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/>
              <a:t> </a:t>
            </a:r>
            <a:r>
              <a:rPr lang="en-US" sz="2400" dirty="0" err="1"/>
              <a:t>memberikan</a:t>
            </a:r>
            <a:r>
              <a:rPr lang="en-US" sz="2400" dirty="0"/>
              <a:t> </a:t>
            </a:r>
            <a:r>
              <a:rPr lang="en-US" sz="2400" dirty="0" err="1"/>
              <a:t>penilaian</a:t>
            </a:r>
            <a:r>
              <a:rPr lang="en-US" sz="2400" dirty="0"/>
              <a:t> yang </a:t>
            </a:r>
            <a:r>
              <a:rPr lang="en-US" sz="2400" dirty="0" err="1"/>
              <a:t>keliru</a:t>
            </a:r>
            <a:r>
              <a:rPr lang="en-US" sz="2400" dirty="0"/>
              <a:t>.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739827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E0650C4-3DA3-4276-AC16-F17EED072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Kelemahan</a:t>
            </a:r>
            <a:r>
              <a:rPr lang="en-US" dirty="0"/>
              <a:t> </a:t>
            </a:r>
            <a:r>
              <a:rPr lang="en-US" dirty="0" err="1"/>
              <a:t>ahp</a:t>
            </a:r>
            <a:endParaRPr lang="id-ID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277972-42D0-491A-A233-3CE63BF9615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Metode</a:t>
            </a:r>
            <a:r>
              <a:rPr lang="en-US" sz="2400" dirty="0"/>
              <a:t> AHP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metode</a:t>
            </a:r>
            <a:r>
              <a:rPr lang="en-US" sz="2400" dirty="0"/>
              <a:t> </a:t>
            </a:r>
            <a:r>
              <a:rPr lang="en-US" sz="2400" dirty="0" err="1"/>
              <a:t>matematis</a:t>
            </a:r>
            <a:r>
              <a:rPr lang="en-US" sz="2400" dirty="0"/>
              <a:t> </a:t>
            </a:r>
            <a:r>
              <a:rPr lang="en-US" sz="2400" dirty="0" err="1"/>
              <a:t>tanpa</a:t>
            </a:r>
            <a:r>
              <a:rPr lang="en-US" sz="2400" dirty="0"/>
              <a:t>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pengujian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statistik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batas</a:t>
            </a:r>
            <a:r>
              <a:rPr lang="en-US" sz="2400" dirty="0"/>
              <a:t> </a:t>
            </a:r>
            <a:r>
              <a:rPr lang="en-US" sz="2400" dirty="0" err="1"/>
              <a:t>kepercayaan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kebenaran</a:t>
            </a:r>
            <a:r>
              <a:rPr lang="en-US" sz="2400" dirty="0"/>
              <a:t> model yang </a:t>
            </a:r>
            <a:r>
              <a:rPr lang="en-US" sz="2400" dirty="0" err="1"/>
              <a:t>terbentuk</a:t>
            </a:r>
            <a:r>
              <a:rPr lang="en-US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486918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9AFFF-CFC3-47FA-BD43-5C601063D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Struktur Hirarki AHP</a:t>
            </a: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FEA30E-4368-43A3-8037-58F18210223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735" y="1967326"/>
            <a:ext cx="7024894" cy="33202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70290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39DC7-5D75-4E9A-BD11-6868EFEA7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skala</a:t>
            </a:r>
            <a:r>
              <a:rPr lang="en-US" dirty="0"/>
              <a:t> AHP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definisinya</a:t>
            </a:r>
            <a:endParaRPr lang="id-ID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9FF9694-79FA-46EB-9E20-0702DCCE91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107449"/>
              </p:ext>
            </p:extLst>
          </p:nvPr>
        </p:nvGraphicFramePr>
        <p:xfrm>
          <a:off x="1537252" y="1837766"/>
          <a:ext cx="5777948" cy="36751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31364">
                  <a:extLst>
                    <a:ext uri="{9D8B030D-6E8A-4147-A177-3AD203B41FA5}">
                      <a16:colId xmlns:a16="http://schemas.microsoft.com/office/drawing/2014/main" val="418873521"/>
                    </a:ext>
                  </a:extLst>
                </a:gridCol>
                <a:gridCol w="4446584">
                  <a:extLst>
                    <a:ext uri="{9D8B030D-6E8A-4147-A177-3AD203B41FA5}">
                      <a16:colId xmlns:a16="http://schemas.microsoft.com/office/drawing/2014/main" val="3152053281"/>
                    </a:ext>
                  </a:extLst>
                </a:gridCol>
              </a:tblGrid>
              <a:tr h="401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 Nilai </a:t>
                      </a: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Keterangan </a:t>
                      </a:r>
                      <a:endParaRPr lang="id-ID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26641197"/>
                  </a:ext>
                </a:extLst>
              </a:tr>
              <a:tr h="8328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 </a:t>
                      </a: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Kriteria</a:t>
                      </a:r>
                      <a:r>
                        <a:rPr lang="en-US" sz="2000" dirty="0">
                          <a:effectLst/>
                        </a:rPr>
                        <a:t> / </a:t>
                      </a:r>
                      <a:r>
                        <a:rPr lang="en-US" sz="2000" dirty="0" err="1">
                          <a:effectLst/>
                        </a:rPr>
                        <a:t>Alternatif</a:t>
                      </a:r>
                      <a:r>
                        <a:rPr lang="en-US" sz="2000" dirty="0">
                          <a:effectLst/>
                        </a:rPr>
                        <a:t> A </a:t>
                      </a:r>
                      <a:r>
                        <a:rPr lang="en-US" sz="2000" dirty="0" err="1">
                          <a:effectLst/>
                        </a:rPr>
                        <a:t>sama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penting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dengan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kriteria</a:t>
                      </a:r>
                      <a:r>
                        <a:rPr lang="en-US" sz="2000" dirty="0">
                          <a:effectLst/>
                        </a:rPr>
                        <a:t> / </a:t>
                      </a:r>
                      <a:r>
                        <a:rPr lang="en-US" sz="2000" dirty="0" err="1">
                          <a:effectLst/>
                        </a:rPr>
                        <a:t>Alternatif</a:t>
                      </a:r>
                      <a:r>
                        <a:rPr lang="en-US" sz="2000" dirty="0">
                          <a:effectLst/>
                        </a:rPr>
                        <a:t>  B</a:t>
                      </a: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2373390"/>
                  </a:ext>
                </a:extLst>
              </a:tr>
              <a:tr h="401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 </a:t>
                      </a:r>
                      <a:endParaRPr lang="id-ID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A </a:t>
                      </a:r>
                      <a:r>
                        <a:rPr lang="en-US" sz="2000" dirty="0" err="1">
                          <a:effectLst/>
                        </a:rPr>
                        <a:t>sedikit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lebih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penting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dari</a:t>
                      </a:r>
                      <a:r>
                        <a:rPr lang="en-US" sz="2000" dirty="0">
                          <a:effectLst/>
                        </a:rPr>
                        <a:t> B</a:t>
                      </a: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08843"/>
                  </a:ext>
                </a:extLst>
              </a:tr>
              <a:tr h="401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 </a:t>
                      </a:r>
                      <a:endParaRPr lang="id-ID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A </a:t>
                      </a:r>
                      <a:r>
                        <a:rPr lang="en-US" sz="2000" dirty="0" err="1">
                          <a:effectLst/>
                        </a:rPr>
                        <a:t>jelas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lebih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penting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dari</a:t>
                      </a:r>
                      <a:r>
                        <a:rPr lang="en-US" sz="2000" dirty="0">
                          <a:effectLst/>
                        </a:rPr>
                        <a:t> B</a:t>
                      </a: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35774981"/>
                  </a:ext>
                </a:extLst>
              </a:tr>
              <a:tr h="401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</a:t>
                      </a:r>
                      <a:endParaRPr lang="id-ID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A </a:t>
                      </a:r>
                      <a:r>
                        <a:rPr lang="en-US" sz="2000" dirty="0" err="1">
                          <a:effectLst/>
                        </a:rPr>
                        <a:t>sangat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jelas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lebih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penting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dari</a:t>
                      </a:r>
                      <a:r>
                        <a:rPr lang="en-US" sz="2000" dirty="0">
                          <a:effectLst/>
                        </a:rPr>
                        <a:t> B</a:t>
                      </a: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62560267"/>
                  </a:ext>
                </a:extLst>
              </a:tr>
              <a:tr h="401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</a:t>
                      </a:r>
                      <a:endParaRPr lang="id-ID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A </a:t>
                      </a:r>
                      <a:r>
                        <a:rPr lang="en-US" sz="2000" dirty="0" err="1">
                          <a:effectLst/>
                        </a:rPr>
                        <a:t>mutlak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lebih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penting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dari</a:t>
                      </a:r>
                      <a:r>
                        <a:rPr lang="en-US" sz="2000" dirty="0">
                          <a:effectLst/>
                        </a:rPr>
                        <a:t> B</a:t>
                      </a: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21946956"/>
                  </a:ext>
                </a:extLst>
              </a:tr>
              <a:tr h="8328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2,4,6,8</a:t>
                      </a:r>
                      <a:endParaRPr lang="id-ID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Apabila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ragu</a:t>
                      </a:r>
                      <a:r>
                        <a:rPr lang="en-US" sz="2000" dirty="0">
                          <a:effectLst/>
                        </a:rPr>
                        <a:t> – </a:t>
                      </a:r>
                      <a:r>
                        <a:rPr lang="en-US" sz="2000" dirty="0" err="1">
                          <a:effectLst/>
                        </a:rPr>
                        <a:t>ragu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antara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dua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nilai</a:t>
                      </a:r>
                      <a:r>
                        <a:rPr lang="en-US" sz="2000" dirty="0">
                          <a:effectLst/>
                        </a:rPr>
                        <a:t> yang </a:t>
                      </a:r>
                      <a:r>
                        <a:rPr lang="en-US" sz="2000" dirty="0" err="1">
                          <a:effectLst/>
                        </a:rPr>
                        <a:t>berdekatan</a:t>
                      </a:r>
                      <a:endParaRPr lang="id-ID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3621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64545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12240-BE20-4674-8D56-E97303066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Langkah-langkah</a:t>
            </a:r>
            <a:r>
              <a:rPr lang="en-US" b="1" dirty="0"/>
              <a:t> </a:t>
            </a:r>
            <a:r>
              <a:rPr lang="en-US" b="1" dirty="0" err="1"/>
              <a:t>metode</a:t>
            </a:r>
            <a:r>
              <a:rPr lang="en-US" b="1" dirty="0"/>
              <a:t> AHP 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F3112-3DDC-4294-BF4B-0E70B02562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 err="1"/>
              <a:t>Mendefinisikan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solusi</a:t>
            </a:r>
            <a:r>
              <a:rPr lang="en-US" sz="2400" dirty="0"/>
              <a:t> yang </a:t>
            </a:r>
            <a:r>
              <a:rPr lang="en-US" sz="2400" dirty="0" err="1"/>
              <a:t>diinginkan</a:t>
            </a:r>
            <a:r>
              <a:rPr lang="en-US" sz="2400" dirty="0"/>
              <a:t>.</a:t>
            </a:r>
            <a:endParaRPr lang="id-ID" sz="2400" dirty="0"/>
          </a:p>
          <a:p>
            <a:pPr lvl="0"/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struktur</a:t>
            </a:r>
            <a:r>
              <a:rPr lang="en-US" sz="2400" dirty="0"/>
              <a:t> </a:t>
            </a:r>
            <a:r>
              <a:rPr lang="en-US" sz="2400" dirty="0" err="1"/>
              <a:t>hirarki</a:t>
            </a:r>
            <a:r>
              <a:rPr lang="en-US" sz="2400" dirty="0"/>
              <a:t> yang </a:t>
            </a:r>
            <a:r>
              <a:rPr lang="en-US" sz="2400" dirty="0" err="1"/>
              <a:t>diawali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subtujuan-subtujuan</a:t>
            </a:r>
            <a:r>
              <a:rPr lang="en-US" sz="2400" dirty="0"/>
              <a:t>, </a:t>
            </a:r>
            <a:r>
              <a:rPr lang="en-US" sz="2400" dirty="0" err="1"/>
              <a:t>kreteria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kemungkinan</a:t>
            </a:r>
            <a:r>
              <a:rPr lang="en-US" sz="2400" dirty="0"/>
              <a:t> </a:t>
            </a:r>
            <a:r>
              <a:rPr lang="en-US" sz="2400" dirty="0" err="1"/>
              <a:t>alternatif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tingkatan</a:t>
            </a:r>
            <a:r>
              <a:rPr lang="en-US" sz="2400" dirty="0"/>
              <a:t> </a:t>
            </a:r>
            <a:r>
              <a:rPr lang="en-US" sz="2400" dirty="0" err="1"/>
              <a:t>kriteria</a:t>
            </a:r>
            <a:r>
              <a:rPr lang="en-US" sz="2400" dirty="0"/>
              <a:t> yang paling </a:t>
            </a:r>
            <a:r>
              <a:rPr lang="en-US" sz="2400" dirty="0" err="1"/>
              <a:t>bawah</a:t>
            </a:r>
            <a:r>
              <a:rPr lang="en-US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647171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12240-BE20-4674-8D56-E97303066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Langkah-langkah</a:t>
            </a:r>
            <a:r>
              <a:rPr lang="en-US" b="1" dirty="0"/>
              <a:t> </a:t>
            </a:r>
            <a:r>
              <a:rPr lang="en-US" b="1" dirty="0" err="1"/>
              <a:t>metode</a:t>
            </a:r>
            <a:r>
              <a:rPr lang="en-US" b="1" dirty="0"/>
              <a:t> AHP 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F3112-3DDC-4294-BF4B-0E70B02562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matriks</a:t>
            </a:r>
            <a:r>
              <a:rPr lang="en-US" sz="2400" dirty="0"/>
              <a:t> </a:t>
            </a:r>
            <a:r>
              <a:rPr lang="en-US" sz="2400" dirty="0" err="1"/>
              <a:t>perbandingan</a:t>
            </a:r>
            <a:r>
              <a:rPr lang="en-US" sz="2400" dirty="0"/>
              <a:t> </a:t>
            </a:r>
            <a:r>
              <a:rPr lang="en-US" sz="2400" dirty="0" err="1"/>
              <a:t>bepasangan</a:t>
            </a:r>
            <a:r>
              <a:rPr lang="en-US" sz="2400" dirty="0"/>
              <a:t> yang </a:t>
            </a:r>
            <a:r>
              <a:rPr lang="en-US" sz="2400" dirty="0" err="1"/>
              <a:t>menggambarkan</a:t>
            </a:r>
            <a:r>
              <a:rPr lang="en-US" sz="2400" dirty="0"/>
              <a:t> </a:t>
            </a:r>
            <a:r>
              <a:rPr lang="en-US" sz="2400" dirty="0" err="1"/>
              <a:t>kontribusi</a:t>
            </a:r>
            <a:r>
              <a:rPr lang="en-US" sz="2400" dirty="0"/>
              <a:t> </a:t>
            </a:r>
            <a:r>
              <a:rPr lang="en-US" sz="2400" dirty="0" err="1"/>
              <a:t>relatif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pengaruh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elemen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masing-masing</a:t>
            </a:r>
            <a:r>
              <a:rPr lang="en-US" sz="2400" dirty="0"/>
              <a:t> </a:t>
            </a:r>
            <a:r>
              <a:rPr lang="en-US" sz="2400" dirty="0" err="1"/>
              <a:t>tujuan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kriteria</a:t>
            </a:r>
            <a:r>
              <a:rPr lang="en-US" sz="2400" dirty="0"/>
              <a:t> yang </a:t>
            </a:r>
            <a:r>
              <a:rPr lang="en-US" sz="2400" dirty="0" err="1"/>
              <a:t>setingkat</a:t>
            </a:r>
            <a:r>
              <a:rPr lang="en-US" sz="2400" dirty="0"/>
              <a:t> </a:t>
            </a:r>
            <a:r>
              <a:rPr lang="en-US" sz="2400" dirty="0" err="1"/>
              <a:t>diatasnya</a:t>
            </a:r>
            <a:r>
              <a:rPr lang="en-US" sz="2400" dirty="0"/>
              <a:t>. </a:t>
            </a:r>
            <a:r>
              <a:rPr lang="en-US" sz="2400" dirty="0" err="1"/>
              <a:t>Perbandingan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berdasarkan</a:t>
            </a:r>
            <a:r>
              <a:rPr lang="en-US" sz="2400" dirty="0"/>
              <a:t> judgement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menilai</a:t>
            </a:r>
            <a:r>
              <a:rPr lang="en-US" sz="2400" dirty="0"/>
              <a:t> </a:t>
            </a: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kepentingan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elemen</a:t>
            </a:r>
            <a:r>
              <a:rPr lang="en-US" sz="2400" dirty="0"/>
              <a:t> </a:t>
            </a:r>
            <a:r>
              <a:rPr lang="en-US" sz="2400" dirty="0" err="1"/>
              <a:t>dibandingkan</a:t>
            </a:r>
            <a:r>
              <a:rPr lang="en-US" sz="2400" dirty="0"/>
              <a:t> </a:t>
            </a:r>
            <a:r>
              <a:rPr lang="en-US" sz="2400" dirty="0" err="1"/>
              <a:t>elemen</a:t>
            </a:r>
            <a:r>
              <a:rPr lang="en-US" sz="2400" dirty="0"/>
              <a:t> </a:t>
            </a:r>
            <a:r>
              <a:rPr lang="en-US" sz="2400" dirty="0" err="1"/>
              <a:t>lainnya</a:t>
            </a:r>
            <a:r>
              <a:rPr lang="en-US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4300591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12240-BE20-4674-8D56-E97303066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Langkah-langkah</a:t>
            </a:r>
            <a:r>
              <a:rPr lang="en-US" b="1" dirty="0"/>
              <a:t> </a:t>
            </a:r>
            <a:r>
              <a:rPr lang="en-US" b="1" dirty="0" err="1"/>
              <a:t>metode</a:t>
            </a:r>
            <a:r>
              <a:rPr lang="en-US" b="1" dirty="0"/>
              <a:t> AHP 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F3112-3DDC-4294-BF4B-0E70B02562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Melakukan</a:t>
            </a:r>
            <a:r>
              <a:rPr lang="en-US" sz="2400" dirty="0"/>
              <a:t> </a:t>
            </a:r>
            <a:r>
              <a:rPr lang="en-US" sz="2400" dirty="0" err="1"/>
              <a:t>perbandingan</a:t>
            </a:r>
            <a:r>
              <a:rPr lang="en-US" sz="2400" dirty="0"/>
              <a:t> </a:t>
            </a:r>
            <a:r>
              <a:rPr lang="en-US" sz="2400" dirty="0" err="1"/>
              <a:t>berpasangan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diperoleh</a:t>
            </a:r>
            <a:r>
              <a:rPr lang="en-US" sz="2400" dirty="0"/>
              <a:t> </a:t>
            </a:r>
            <a:r>
              <a:rPr lang="en-US" sz="2400" i="1" dirty="0"/>
              <a:t>judgment  </a:t>
            </a:r>
            <a:r>
              <a:rPr lang="en-US" sz="2400" dirty="0" err="1"/>
              <a:t>seluruhnya</a:t>
            </a:r>
            <a:r>
              <a:rPr lang="en-US" sz="2400" dirty="0"/>
              <a:t> </a:t>
            </a:r>
            <a:r>
              <a:rPr lang="en-US" sz="2400" dirty="0" err="1"/>
              <a:t>sebanyak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		n * [(n-1)/2] </a:t>
            </a:r>
            <a:r>
              <a:rPr lang="en-US" sz="2400" dirty="0" err="1"/>
              <a:t>buah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dengan</a:t>
            </a:r>
            <a:r>
              <a:rPr lang="en-US" sz="2400" dirty="0"/>
              <a:t> n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banyaknya</a:t>
            </a:r>
            <a:r>
              <a:rPr lang="en-US" sz="2400" dirty="0"/>
              <a:t> </a:t>
            </a:r>
            <a:r>
              <a:rPr lang="en-US" sz="2400" dirty="0" err="1"/>
              <a:t>elemen</a:t>
            </a:r>
            <a:r>
              <a:rPr lang="en-US" sz="2400" dirty="0"/>
              <a:t> yang </a:t>
            </a:r>
            <a:r>
              <a:rPr lang="en-US" sz="2400" dirty="0" err="1"/>
              <a:t>dibandingkan</a:t>
            </a:r>
            <a:r>
              <a:rPr lang="en-US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9714527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12240-BE20-4674-8D56-E97303066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Langkah-langkah</a:t>
            </a:r>
            <a:r>
              <a:rPr lang="en-US" b="1" dirty="0"/>
              <a:t> </a:t>
            </a:r>
            <a:r>
              <a:rPr lang="en-US" b="1" dirty="0" err="1"/>
              <a:t>metode</a:t>
            </a:r>
            <a:r>
              <a:rPr lang="en-US" b="1" dirty="0"/>
              <a:t> AHP 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F3112-3DDC-4294-BF4B-0E70B02562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Menghitung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eigen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konsistensinya</a:t>
            </a:r>
            <a:r>
              <a:rPr lang="en-US" dirty="0"/>
              <a:t> ,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konsisten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pengambilan</a:t>
            </a:r>
            <a:r>
              <a:rPr lang="en-US" dirty="0"/>
              <a:t> data </a:t>
            </a:r>
            <a:r>
              <a:rPr lang="en-US" dirty="0" err="1"/>
              <a:t>diulangi</a:t>
            </a:r>
            <a:endParaRPr lang="en-US" sz="2400" dirty="0"/>
          </a:p>
          <a:p>
            <a:r>
              <a:rPr lang="en-US" dirty="0" err="1"/>
              <a:t>Menghitung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eigen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matriks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r>
              <a:rPr lang="en-US" dirty="0"/>
              <a:t> </a:t>
            </a:r>
            <a:r>
              <a:rPr lang="en-US" dirty="0" err="1"/>
              <a:t>berpasangan</a:t>
            </a:r>
            <a:r>
              <a:rPr lang="en-US" dirty="0"/>
              <a:t>. Nilai </a:t>
            </a:r>
            <a:r>
              <a:rPr lang="en-US" dirty="0" err="1"/>
              <a:t>vektor</a:t>
            </a:r>
            <a:r>
              <a:rPr lang="en-US" dirty="0"/>
              <a:t> eigen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bobot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elemen</a:t>
            </a:r>
            <a:r>
              <a:rPr lang="en-US" dirty="0"/>
              <a:t>. </a:t>
            </a:r>
            <a:r>
              <a:rPr lang="en-US" dirty="0" err="1"/>
              <a:t>Langkah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mensintesis</a:t>
            </a:r>
            <a:r>
              <a:rPr lang="en-US" dirty="0"/>
              <a:t> </a:t>
            </a:r>
            <a:r>
              <a:rPr lang="en-US" i="1" dirty="0"/>
              <a:t>judgment 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penentuan</a:t>
            </a:r>
            <a:r>
              <a:rPr lang="en-US" dirty="0"/>
              <a:t> </a:t>
            </a:r>
            <a:r>
              <a:rPr lang="en-US" dirty="0" err="1"/>
              <a:t>prioritas</a:t>
            </a:r>
            <a:r>
              <a:rPr lang="en-US" dirty="0"/>
              <a:t> </a:t>
            </a:r>
            <a:r>
              <a:rPr lang="en-US" dirty="0" err="1"/>
              <a:t>elemen-elemen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hirarki</a:t>
            </a:r>
            <a:r>
              <a:rPr lang="en-US" dirty="0"/>
              <a:t> </a:t>
            </a:r>
            <a:r>
              <a:rPr lang="en-US" dirty="0" err="1"/>
              <a:t>terendah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pencapaian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020691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12240-BE20-4674-8D56-E97303066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Langkah-langkah</a:t>
            </a:r>
            <a:r>
              <a:rPr lang="en-US" b="1" dirty="0"/>
              <a:t> </a:t>
            </a:r>
            <a:r>
              <a:rPr lang="en-US" b="1" dirty="0" err="1"/>
              <a:t>metode</a:t>
            </a:r>
            <a:r>
              <a:rPr lang="en-US" b="1" dirty="0"/>
              <a:t> AHP 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F3112-3DDC-4294-BF4B-0E70B02562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Memeriksa</a:t>
            </a:r>
            <a:r>
              <a:rPr lang="en-US" sz="2400" dirty="0"/>
              <a:t> </a:t>
            </a:r>
            <a:r>
              <a:rPr lang="en-US" sz="2400" dirty="0" err="1"/>
              <a:t>konsistensi</a:t>
            </a:r>
            <a:r>
              <a:rPr lang="en-US" sz="2400" dirty="0"/>
              <a:t> </a:t>
            </a:r>
            <a:r>
              <a:rPr lang="en-US" sz="2400" dirty="0" err="1"/>
              <a:t>hirarki</a:t>
            </a:r>
            <a:r>
              <a:rPr lang="en-US" sz="2400" dirty="0"/>
              <a:t>.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nilainya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10%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/>
              <a:t>penilaian</a:t>
            </a:r>
            <a:r>
              <a:rPr lang="en-US" sz="2400" dirty="0"/>
              <a:t> data </a:t>
            </a:r>
            <a:r>
              <a:rPr lang="en-US" sz="2400" i="1" dirty="0"/>
              <a:t>judgment</a:t>
            </a:r>
            <a:r>
              <a:rPr lang="en-US" sz="2400" dirty="0"/>
              <a:t> 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diperbaiki</a:t>
            </a:r>
            <a:r>
              <a:rPr lang="en-US" sz="2400" dirty="0"/>
              <a:t>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8724038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0E65-A46E-47D6-BC59-2069D3609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E1A37-A300-4A88-888D-41E4D85F3C8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altLang="id-ID" sz="2400" dirty="0" err="1">
                <a:solidFill>
                  <a:srgbClr val="FF0000"/>
                </a:solidFill>
              </a:rPr>
              <a:t>Pemilihan</a:t>
            </a:r>
            <a:r>
              <a:rPr lang="en-US" altLang="id-ID" sz="2400" dirty="0">
                <a:solidFill>
                  <a:srgbClr val="FF0000"/>
                </a:solidFill>
              </a:rPr>
              <a:t> supplier</a:t>
            </a:r>
          </a:p>
          <a:p>
            <a:r>
              <a:rPr lang="en-US" altLang="id-ID" dirty="0" err="1"/>
              <a:t>Sebuah</a:t>
            </a:r>
            <a:r>
              <a:rPr lang="en-US" altLang="id-ID" dirty="0"/>
              <a:t> </a:t>
            </a:r>
            <a:r>
              <a:rPr lang="en-US" altLang="id-ID" dirty="0" err="1"/>
              <a:t>kontraktor</a:t>
            </a:r>
            <a:r>
              <a:rPr lang="en-US" altLang="id-ID" dirty="0"/>
              <a:t> </a:t>
            </a:r>
            <a:r>
              <a:rPr lang="en-US" altLang="id-ID" dirty="0" err="1"/>
              <a:t>sedang</a:t>
            </a:r>
            <a:r>
              <a:rPr lang="en-US" altLang="id-ID" dirty="0"/>
              <a:t> </a:t>
            </a:r>
            <a:r>
              <a:rPr lang="en-US" altLang="id-ID" dirty="0" err="1"/>
              <a:t>mempertimbangkan</a:t>
            </a:r>
            <a:r>
              <a:rPr lang="en-US" altLang="id-ID" dirty="0"/>
              <a:t> </a:t>
            </a:r>
            <a:r>
              <a:rPr lang="en-US" altLang="id-ID" dirty="0" err="1"/>
              <a:t>pemilihan</a:t>
            </a:r>
            <a:r>
              <a:rPr lang="en-US" altLang="id-ID" dirty="0"/>
              <a:t> supplier. </a:t>
            </a:r>
            <a:r>
              <a:rPr lang="en-US" altLang="id-ID" dirty="0" err="1"/>
              <a:t>Terdapat</a:t>
            </a:r>
            <a:r>
              <a:rPr lang="en-US" altLang="id-ID" dirty="0"/>
              <a:t> 3 supplier yang </a:t>
            </a:r>
            <a:r>
              <a:rPr lang="en-US" altLang="id-ID" dirty="0" err="1"/>
              <a:t>akan</a:t>
            </a:r>
            <a:r>
              <a:rPr lang="en-US" altLang="id-ID" dirty="0"/>
              <a:t> </a:t>
            </a:r>
            <a:r>
              <a:rPr lang="en-US" altLang="id-ID" dirty="0" err="1"/>
              <a:t>dipilih</a:t>
            </a:r>
            <a:r>
              <a:rPr lang="en-US" altLang="id-ID" dirty="0"/>
              <a:t> </a:t>
            </a:r>
            <a:r>
              <a:rPr lang="en-US" altLang="id-ID" dirty="0" err="1"/>
              <a:t>satu</a:t>
            </a:r>
            <a:r>
              <a:rPr lang="en-US" altLang="id-ID" dirty="0"/>
              <a:t> </a:t>
            </a:r>
            <a:r>
              <a:rPr lang="en-US" altLang="id-ID" dirty="0" err="1"/>
              <a:t>terbaik</a:t>
            </a:r>
            <a:r>
              <a:rPr lang="en-US" altLang="id-ID" dirty="0"/>
              <a:t>. </a:t>
            </a:r>
            <a:r>
              <a:rPr lang="en-US" altLang="id-ID" dirty="0" err="1"/>
              <a:t>Kontraktor</a:t>
            </a:r>
            <a:r>
              <a:rPr lang="en-US" altLang="id-ID" dirty="0"/>
              <a:t> </a:t>
            </a:r>
            <a:r>
              <a:rPr lang="en-US" altLang="id-ID" dirty="0" err="1"/>
              <a:t>memiliki</a:t>
            </a:r>
            <a:r>
              <a:rPr lang="en-US" altLang="id-ID" dirty="0"/>
              <a:t> 4 </a:t>
            </a:r>
            <a:r>
              <a:rPr lang="en-US" altLang="id-ID" dirty="0" err="1"/>
              <a:t>kriteria</a:t>
            </a:r>
            <a:r>
              <a:rPr lang="en-US" altLang="id-ID" dirty="0"/>
              <a:t> yang </a:t>
            </a:r>
            <a:r>
              <a:rPr lang="en-US" altLang="id-ID" dirty="0" err="1"/>
              <a:t>akan</a:t>
            </a:r>
            <a:r>
              <a:rPr lang="en-US" altLang="id-ID" dirty="0"/>
              <a:t> </a:t>
            </a:r>
            <a:r>
              <a:rPr lang="en-US" altLang="id-ID" dirty="0" err="1"/>
              <a:t>dipakai</a:t>
            </a:r>
            <a:r>
              <a:rPr lang="en-US" altLang="id-ID" dirty="0"/>
              <a:t> </a:t>
            </a:r>
            <a:r>
              <a:rPr lang="en-US" altLang="id-ID" dirty="0" err="1"/>
              <a:t>sebagai</a:t>
            </a:r>
            <a:r>
              <a:rPr lang="en-US" altLang="id-ID" dirty="0"/>
              <a:t>  </a:t>
            </a:r>
            <a:r>
              <a:rPr lang="en-US" altLang="id-ID" dirty="0" err="1"/>
              <a:t>dasar</a:t>
            </a:r>
            <a:r>
              <a:rPr lang="en-US" altLang="id-ID" dirty="0"/>
              <a:t> </a:t>
            </a:r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pemilihan</a:t>
            </a:r>
            <a:r>
              <a:rPr lang="en-US" altLang="id-ID" dirty="0"/>
              <a:t> supplier, </a:t>
            </a:r>
            <a:r>
              <a:rPr lang="en-US" altLang="id-ID" dirty="0" err="1"/>
              <a:t>yaitu</a:t>
            </a:r>
            <a:r>
              <a:rPr lang="en-US" altLang="id-ID" dirty="0"/>
              <a:t> : </a:t>
            </a:r>
            <a:r>
              <a:rPr lang="en-US" altLang="id-ID" dirty="0" err="1"/>
              <a:t>harga</a:t>
            </a:r>
            <a:r>
              <a:rPr lang="en-US" altLang="id-ID" dirty="0"/>
              <a:t> </a:t>
            </a:r>
            <a:r>
              <a:rPr lang="en-US" altLang="id-ID" dirty="0" err="1"/>
              <a:t>penawaran</a:t>
            </a:r>
            <a:r>
              <a:rPr lang="en-US" altLang="id-ID" dirty="0"/>
              <a:t> (price),</a:t>
            </a:r>
            <a:r>
              <a:rPr lang="en-US" altLang="id-ID" dirty="0" err="1"/>
              <a:t>jarak</a:t>
            </a:r>
            <a:r>
              <a:rPr lang="en-US" altLang="id-ID" dirty="0"/>
              <a:t> (distance),</a:t>
            </a:r>
            <a:r>
              <a:rPr lang="en-US" altLang="id-ID" dirty="0" err="1"/>
              <a:t>kualitas</a:t>
            </a:r>
            <a:r>
              <a:rPr lang="en-US" altLang="id-ID" dirty="0"/>
              <a:t> </a:t>
            </a:r>
            <a:r>
              <a:rPr lang="en-US" altLang="id-ID" dirty="0" err="1"/>
              <a:t>sdm</a:t>
            </a:r>
            <a:r>
              <a:rPr lang="en-US" altLang="id-ID" dirty="0"/>
              <a:t> (labor) </a:t>
            </a:r>
            <a:r>
              <a:rPr lang="en-US" altLang="id-ID" dirty="0" err="1"/>
              <a:t>dan</a:t>
            </a:r>
            <a:r>
              <a:rPr lang="en-US" altLang="id-ID" dirty="0"/>
              <a:t> </a:t>
            </a:r>
            <a:r>
              <a:rPr lang="en-US" altLang="id-ID" dirty="0" err="1"/>
              <a:t>upah</a:t>
            </a:r>
            <a:r>
              <a:rPr lang="en-US" altLang="id-ID" dirty="0"/>
              <a:t>/</a:t>
            </a:r>
            <a:r>
              <a:rPr lang="en-US" altLang="id-ID" dirty="0" err="1"/>
              <a:t>biaya</a:t>
            </a:r>
            <a:r>
              <a:rPr lang="en-US" altLang="id-ID" dirty="0"/>
              <a:t> </a:t>
            </a:r>
            <a:r>
              <a:rPr lang="en-US" altLang="id-ID" dirty="0" err="1"/>
              <a:t>tenaga</a:t>
            </a:r>
            <a:r>
              <a:rPr lang="en-US" altLang="id-ID" dirty="0"/>
              <a:t> </a:t>
            </a:r>
            <a:r>
              <a:rPr lang="en-US" altLang="id-ID" dirty="0" err="1"/>
              <a:t>kerja</a:t>
            </a:r>
            <a:r>
              <a:rPr lang="en-US" altLang="id-ID" dirty="0"/>
              <a:t> (wage). </a:t>
            </a:r>
          </a:p>
        </p:txBody>
      </p:sp>
    </p:spTree>
    <p:extLst>
      <p:ext uri="{BB962C8B-B14F-4D97-AF65-F5344CB8AC3E}">
        <p14:creationId xmlns:p14="http://schemas.microsoft.com/office/powerpoint/2010/main" val="31907107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0E65-A46E-47D6-BC59-2069D3609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E1A37-A300-4A88-888D-41E4D85F3C8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altLang="id-ID" sz="2400" dirty="0" err="1">
                <a:solidFill>
                  <a:srgbClr val="FF0000"/>
                </a:solidFill>
              </a:rPr>
              <a:t>Pemilihan</a:t>
            </a:r>
            <a:r>
              <a:rPr lang="en-US" altLang="id-ID" sz="2400" dirty="0">
                <a:solidFill>
                  <a:srgbClr val="FF0000"/>
                </a:solidFill>
              </a:rPr>
              <a:t> supplier</a:t>
            </a:r>
          </a:p>
          <a:p>
            <a:r>
              <a:rPr lang="en-US" altLang="id-ID" dirty="0" err="1"/>
              <a:t>Terdapat</a:t>
            </a:r>
            <a:r>
              <a:rPr lang="en-US" altLang="id-ID" dirty="0"/>
              <a:t> 3 supplier yang </a:t>
            </a:r>
            <a:r>
              <a:rPr lang="en-US" altLang="id-ID" dirty="0" err="1"/>
              <a:t>akan</a:t>
            </a:r>
            <a:r>
              <a:rPr lang="en-US" altLang="id-ID" dirty="0"/>
              <a:t> </a:t>
            </a:r>
            <a:r>
              <a:rPr lang="en-US" altLang="id-ID" dirty="0" err="1"/>
              <a:t>dipilih</a:t>
            </a:r>
            <a:r>
              <a:rPr lang="en-US" altLang="id-ID" dirty="0"/>
              <a:t> </a:t>
            </a:r>
            <a:r>
              <a:rPr lang="en-US" altLang="id-ID" dirty="0" err="1"/>
              <a:t>satu</a:t>
            </a:r>
            <a:r>
              <a:rPr lang="en-US" altLang="id-ID" dirty="0"/>
              <a:t> </a:t>
            </a:r>
            <a:r>
              <a:rPr lang="en-US" altLang="id-ID" dirty="0" err="1"/>
              <a:t>terbaik</a:t>
            </a:r>
            <a:endParaRPr lang="en-US" altLang="id-ID" dirty="0"/>
          </a:p>
          <a:p>
            <a:r>
              <a:rPr lang="en-US" altLang="id-ID" dirty="0" err="1"/>
              <a:t>Kontraktor</a:t>
            </a:r>
            <a:r>
              <a:rPr lang="en-US" altLang="id-ID" dirty="0"/>
              <a:t> </a:t>
            </a:r>
            <a:r>
              <a:rPr lang="en-US" altLang="id-ID" dirty="0" err="1"/>
              <a:t>memiliki</a:t>
            </a:r>
            <a:r>
              <a:rPr lang="en-US" altLang="id-ID" dirty="0"/>
              <a:t> 4 </a:t>
            </a:r>
            <a:r>
              <a:rPr lang="en-US" altLang="id-ID" dirty="0" err="1"/>
              <a:t>kriteria</a:t>
            </a:r>
            <a:r>
              <a:rPr lang="en-US" altLang="id-ID" dirty="0"/>
              <a:t> yang </a:t>
            </a:r>
            <a:r>
              <a:rPr lang="en-US" altLang="id-ID" dirty="0" err="1"/>
              <a:t>akan</a:t>
            </a:r>
            <a:r>
              <a:rPr lang="en-US" altLang="id-ID" dirty="0"/>
              <a:t> </a:t>
            </a:r>
            <a:r>
              <a:rPr lang="en-US" altLang="id-ID" dirty="0" err="1"/>
              <a:t>dipakai</a:t>
            </a:r>
            <a:r>
              <a:rPr lang="en-US" altLang="id-ID" dirty="0"/>
              <a:t> </a:t>
            </a:r>
            <a:r>
              <a:rPr lang="en-US" altLang="id-ID" dirty="0" err="1"/>
              <a:t>sebagai</a:t>
            </a:r>
            <a:r>
              <a:rPr lang="en-US" altLang="id-ID" dirty="0"/>
              <a:t>  </a:t>
            </a:r>
            <a:r>
              <a:rPr lang="en-US" altLang="id-ID" dirty="0" err="1"/>
              <a:t>dasar</a:t>
            </a:r>
            <a:r>
              <a:rPr lang="en-US" altLang="id-ID" dirty="0"/>
              <a:t> </a:t>
            </a:r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pemilihan</a:t>
            </a:r>
            <a:r>
              <a:rPr lang="en-US" altLang="id-ID" dirty="0"/>
              <a:t> supplier</a:t>
            </a:r>
          </a:p>
          <a:p>
            <a:pPr marL="0" indent="0">
              <a:buNone/>
            </a:pPr>
            <a:r>
              <a:rPr lang="en-US" altLang="id-ID" dirty="0"/>
              <a:t>	</a:t>
            </a:r>
            <a:r>
              <a:rPr lang="en-US" altLang="id-ID" dirty="0" err="1"/>
              <a:t>harga</a:t>
            </a:r>
            <a:r>
              <a:rPr lang="en-US" altLang="id-ID" dirty="0"/>
              <a:t> </a:t>
            </a:r>
            <a:r>
              <a:rPr lang="en-US" altLang="id-ID" dirty="0" err="1"/>
              <a:t>penawaran</a:t>
            </a:r>
            <a:r>
              <a:rPr lang="en-US" altLang="id-ID" dirty="0"/>
              <a:t> (price),	</a:t>
            </a:r>
            <a:r>
              <a:rPr lang="en-US" altLang="id-ID" dirty="0" err="1"/>
              <a:t>jarak</a:t>
            </a:r>
            <a:r>
              <a:rPr lang="en-US" altLang="id-ID" dirty="0"/>
              <a:t> (distance),</a:t>
            </a:r>
          </a:p>
          <a:p>
            <a:pPr marL="0" indent="0">
              <a:buNone/>
            </a:pPr>
            <a:r>
              <a:rPr lang="en-US" altLang="id-ID" dirty="0"/>
              <a:t>	</a:t>
            </a:r>
            <a:r>
              <a:rPr lang="en-US" altLang="id-ID" dirty="0" err="1"/>
              <a:t>kualitas</a:t>
            </a:r>
            <a:r>
              <a:rPr lang="en-US" altLang="id-ID" dirty="0"/>
              <a:t> </a:t>
            </a:r>
            <a:r>
              <a:rPr lang="en-US" altLang="id-ID" dirty="0" err="1"/>
              <a:t>sdm</a:t>
            </a:r>
            <a:r>
              <a:rPr lang="en-US" altLang="id-ID" dirty="0"/>
              <a:t> (labor) 		</a:t>
            </a:r>
            <a:r>
              <a:rPr lang="en-US" altLang="id-ID" dirty="0" err="1"/>
              <a:t>upah</a:t>
            </a:r>
            <a:r>
              <a:rPr lang="en-US" altLang="id-ID" dirty="0"/>
              <a:t>/</a:t>
            </a:r>
            <a:r>
              <a:rPr lang="en-US" altLang="id-ID" dirty="0" err="1"/>
              <a:t>biaya</a:t>
            </a:r>
            <a:r>
              <a:rPr lang="en-US" altLang="id-ID" dirty="0"/>
              <a:t> </a:t>
            </a:r>
            <a:r>
              <a:rPr lang="en-US" altLang="id-ID" dirty="0" err="1"/>
              <a:t>tenaga</a:t>
            </a:r>
            <a:r>
              <a:rPr lang="en-US" altLang="id-ID" dirty="0"/>
              <a:t> </a:t>
            </a:r>
            <a:r>
              <a:rPr lang="en-US" altLang="id-ID" dirty="0" err="1"/>
              <a:t>kerja</a:t>
            </a:r>
            <a:r>
              <a:rPr lang="en-US" altLang="id-ID" dirty="0"/>
              <a:t> 						(wage). </a:t>
            </a:r>
          </a:p>
        </p:txBody>
      </p:sp>
    </p:spTree>
    <p:extLst>
      <p:ext uri="{BB962C8B-B14F-4D97-AF65-F5344CB8AC3E}">
        <p14:creationId xmlns:p14="http://schemas.microsoft.com/office/powerpoint/2010/main" val="5661919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77349-731C-4A3C-916C-5D15411C7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Matrik</a:t>
            </a:r>
            <a:r>
              <a:rPr lang="en-US" dirty="0"/>
              <a:t> </a:t>
            </a:r>
            <a:r>
              <a:rPr lang="en-US" dirty="0" err="1"/>
              <a:t>kriteria</a:t>
            </a:r>
            <a:r>
              <a:rPr lang="en-US" dirty="0"/>
              <a:t> &amp; </a:t>
            </a:r>
            <a:r>
              <a:rPr lang="en-US" dirty="0" err="1"/>
              <a:t>preferensi</a:t>
            </a:r>
            <a:endParaRPr lang="id-ID" dirty="0"/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1493DABA-C63A-4DF8-BC85-8FED0326F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429" y="1843216"/>
            <a:ext cx="236220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1600" dirty="0"/>
              <a:t>                </a:t>
            </a:r>
            <a:r>
              <a:rPr lang="en-US" altLang="id-ID" sz="1600" b="1" dirty="0"/>
              <a:t>PRICE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        A	   B          C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A      1          </a:t>
            </a:r>
            <a:r>
              <a:rPr lang="en-US" altLang="id-ID" sz="1600" b="1" dirty="0">
                <a:solidFill>
                  <a:schemeClr val="accent1"/>
                </a:solidFill>
              </a:rPr>
              <a:t>3           </a:t>
            </a:r>
            <a:r>
              <a:rPr lang="en-US" altLang="id-ID" sz="1600" b="1" dirty="0">
                <a:solidFill>
                  <a:srgbClr val="00B050"/>
                </a:solidFill>
              </a:rPr>
              <a:t>2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B      </a:t>
            </a:r>
            <a:r>
              <a:rPr lang="en-US" altLang="id-ID" sz="1600" b="1" dirty="0">
                <a:solidFill>
                  <a:schemeClr val="accent1"/>
                </a:solidFill>
              </a:rPr>
              <a:t>1/3</a:t>
            </a:r>
            <a:r>
              <a:rPr lang="en-US" altLang="id-ID" sz="1600" b="1" dirty="0"/>
              <a:t>        1         </a:t>
            </a:r>
            <a:r>
              <a:rPr lang="en-US" altLang="id-ID" sz="1600" b="1" dirty="0">
                <a:solidFill>
                  <a:srgbClr val="FF0000"/>
                </a:solidFill>
              </a:rPr>
              <a:t>1/5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C     </a:t>
            </a:r>
            <a:r>
              <a:rPr lang="en-US" altLang="id-ID" sz="1600" b="1" dirty="0">
                <a:solidFill>
                  <a:schemeClr val="accent1"/>
                </a:solidFill>
              </a:rPr>
              <a:t> </a:t>
            </a:r>
            <a:r>
              <a:rPr lang="en-US" altLang="id-ID" sz="1600" b="1" dirty="0">
                <a:solidFill>
                  <a:srgbClr val="00B050"/>
                </a:solidFill>
              </a:rPr>
              <a:t>1/2</a:t>
            </a:r>
            <a:r>
              <a:rPr lang="en-US" altLang="id-ID" sz="1600" b="1" dirty="0">
                <a:solidFill>
                  <a:schemeClr val="bg2"/>
                </a:solidFill>
              </a:rPr>
              <a:t>        </a:t>
            </a:r>
            <a:r>
              <a:rPr lang="en-US" altLang="id-ID" sz="1600" b="1" dirty="0">
                <a:solidFill>
                  <a:srgbClr val="FF0000"/>
                </a:solidFill>
              </a:rPr>
              <a:t>5</a:t>
            </a:r>
            <a:r>
              <a:rPr lang="en-US" altLang="id-ID" sz="1600" b="1" dirty="0">
                <a:solidFill>
                  <a:srgbClr val="FFFF00"/>
                </a:solidFill>
              </a:rPr>
              <a:t>           </a:t>
            </a:r>
            <a:r>
              <a:rPr lang="en-US" altLang="id-ID" sz="1600" b="1" dirty="0"/>
              <a:t>1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5CE0FC1-1AD0-4ADF-A1D9-E947DCA517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4881" y="1807746"/>
            <a:ext cx="217880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1600" dirty="0"/>
              <a:t>          </a:t>
            </a:r>
            <a:r>
              <a:rPr lang="en-US" altLang="id-ID" sz="1600" b="1" dirty="0"/>
              <a:t>DISTANCE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        A	   B          C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A      1          </a:t>
            </a:r>
            <a:r>
              <a:rPr lang="en-US" altLang="id-ID" sz="1600" b="1" dirty="0">
                <a:solidFill>
                  <a:schemeClr val="accent1"/>
                </a:solidFill>
              </a:rPr>
              <a:t>6          </a:t>
            </a:r>
            <a:r>
              <a:rPr lang="en-US" altLang="id-ID" sz="1600" b="1" dirty="0">
                <a:solidFill>
                  <a:srgbClr val="00B050"/>
                </a:solidFill>
              </a:rPr>
              <a:t>1/3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B      </a:t>
            </a:r>
            <a:r>
              <a:rPr lang="en-US" altLang="id-ID" sz="1600" b="1" dirty="0">
                <a:solidFill>
                  <a:schemeClr val="accent1"/>
                </a:solidFill>
              </a:rPr>
              <a:t>1/6</a:t>
            </a:r>
            <a:r>
              <a:rPr lang="en-US" altLang="id-ID" sz="1600" b="1" dirty="0"/>
              <a:t>        1         </a:t>
            </a:r>
            <a:r>
              <a:rPr lang="en-US" altLang="id-ID" sz="1600" b="1" dirty="0">
                <a:solidFill>
                  <a:srgbClr val="FF0000"/>
                </a:solidFill>
              </a:rPr>
              <a:t>1/9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C     </a:t>
            </a:r>
            <a:r>
              <a:rPr lang="en-US" altLang="id-ID" sz="1600" b="1" dirty="0">
                <a:solidFill>
                  <a:schemeClr val="accent1"/>
                </a:solidFill>
              </a:rPr>
              <a:t> </a:t>
            </a:r>
            <a:r>
              <a:rPr lang="en-US" altLang="id-ID" sz="1600" b="1" dirty="0">
                <a:solidFill>
                  <a:srgbClr val="00B050"/>
                </a:solidFill>
              </a:rPr>
              <a:t>3</a:t>
            </a:r>
            <a:r>
              <a:rPr lang="en-US" altLang="id-ID" sz="1600" b="1" dirty="0">
                <a:solidFill>
                  <a:schemeClr val="bg2"/>
                </a:solidFill>
              </a:rPr>
              <a:t>           </a:t>
            </a:r>
            <a:r>
              <a:rPr lang="en-US" altLang="id-ID" sz="1600" b="1" dirty="0">
                <a:solidFill>
                  <a:srgbClr val="FF0000"/>
                </a:solidFill>
              </a:rPr>
              <a:t>9</a:t>
            </a:r>
            <a:r>
              <a:rPr lang="en-US" altLang="id-ID" sz="1600" b="1" dirty="0">
                <a:solidFill>
                  <a:srgbClr val="FFFF00"/>
                </a:solidFill>
              </a:rPr>
              <a:t>             </a:t>
            </a:r>
            <a:r>
              <a:rPr lang="en-US" altLang="id-ID" sz="1600" b="1" dirty="0"/>
              <a:t>1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17FE766-B2C9-4686-AE75-EA6DFDF68D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429" y="3792390"/>
            <a:ext cx="2185214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1600" dirty="0"/>
              <a:t>              </a:t>
            </a:r>
            <a:r>
              <a:rPr lang="en-US" altLang="id-ID" sz="1600" b="1" dirty="0"/>
              <a:t>LABOR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        A	   B          C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A      1          </a:t>
            </a:r>
            <a:r>
              <a:rPr lang="en-US" altLang="id-ID" sz="1600" b="1" dirty="0">
                <a:solidFill>
                  <a:schemeClr val="accent1"/>
                </a:solidFill>
              </a:rPr>
              <a:t>1/3          </a:t>
            </a:r>
            <a:r>
              <a:rPr lang="en-US" altLang="id-ID" sz="1600" b="1" dirty="0">
                <a:solidFill>
                  <a:srgbClr val="00B050"/>
                </a:solidFill>
              </a:rPr>
              <a:t>1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B      </a:t>
            </a:r>
            <a:r>
              <a:rPr lang="en-US" altLang="id-ID" sz="1600" b="1" dirty="0">
                <a:solidFill>
                  <a:schemeClr val="accent1"/>
                </a:solidFill>
              </a:rPr>
              <a:t>3</a:t>
            </a:r>
            <a:r>
              <a:rPr lang="en-US" altLang="id-ID" sz="1600" b="1" dirty="0"/>
              <a:t>            1            </a:t>
            </a:r>
            <a:r>
              <a:rPr lang="en-US" altLang="id-ID" sz="1600" b="1" dirty="0">
                <a:solidFill>
                  <a:srgbClr val="FF0000"/>
                </a:solidFill>
              </a:rPr>
              <a:t>7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C     </a:t>
            </a:r>
            <a:r>
              <a:rPr lang="en-US" altLang="id-ID" sz="1600" b="1" dirty="0">
                <a:solidFill>
                  <a:schemeClr val="accent1"/>
                </a:solidFill>
              </a:rPr>
              <a:t> </a:t>
            </a:r>
            <a:r>
              <a:rPr lang="en-US" altLang="id-ID" sz="1600" b="1" dirty="0">
                <a:solidFill>
                  <a:srgbClr val="00B050"/>
                </a:solidFill>
              </a:rPr>
              <a:t>1</a:t>
            </a:r>
            <a:r>
              <a:rPr lang="en-US" altLang="id-ID" sz="1600" b="1" dirty="0">
                <a:solidFill>
                  <a:schemeClr val="bg2"/>
                </a:solidFill>
              </a:rPr>
              <a:t>          </a:t>
            </a:r>
            <a:r>
              <a:rPr lang="en-US" altLang="id-ID" sz="1600" b="1" dirty="0">
                <a:solidFill>
                  <a:srgbClr val="FF0000"/>
                </a:solidFill>
              </a:rPr>
              <a:t>1/7</a:t>
            </a:r>
            <a:r>
              <a:rPr lang="en-US" altLang="id-ID" sz="1600" b="1" dirty="0">
                <a:solidFill>
                  <a:srgbClr val="FFFF00"/>
                </a:solidFill>
              </a:rPr>
              <a:t>           </a:t>
            </a:r>
            <a:r>
              <a:rPr lang="en-US" altLang="id-ID" sz="1600" b="1" dirty="0"/>
              <a:t>1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5705149-5022-44FB-B20F-750A1E297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804872"/>
            <a:ext cx="212090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1600" dirty="0"/>
              <a:t>               </a:t>
            </a:r>
            <a:r>
              <a:rPr lang="en-US" altLang="id-ID" sz="1600" b="1" dirty="0"/>
              <a:t>WAGES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        A	   B          C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A      1          </a:t>
            </a:r>
            <a:r>
              <a:rPr lang="en-US" altLang="id-ID" sz="1600" b="1" dirty="0">
                <a:solidFill>
                  <a:schemeClr val="accent1"/>
                </a:solidFill>
              </a:rPr>
              <a:t>1/3       </a:t>
            </a:r>
            <a:r>
              <a:rPr lang="en-US" altLang="id-ID" sz="1600" b="1" dirty="0">
                <a:solidFill>
                  <a:srgbClr val="00B050"/>
                </a:solidFill>
              </a:rPr>
              <a:t>1/2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B      </a:t>
            </a:r>
            <a:r>
              <a:rPr lang="en-US" altLang="id-ID" sz="1600" b="1" dirty="0">
                <a:solidFill>
                  <a:schemeClr val="accent1"/>
                </a:solidFill>
              </a:rPr>
              <a:t>3</a:t>
            </a:r>
            <a:r>
              <a:rPr lang="en-US" altLang="id-ID" sz="1600" b="1" dirty="0"/>
              <a:t>            1         </a:t>
            </a:r>
            <a:r>
              <a:rPr lang="en-US" altLang="id-ID" sz="1600" b="1" dirty="0">
                <a:solidFill>
                  <a:srgbClr val="FF0000"/>
                </a:solidFill>
              </a:rPr>
              <a:t>4</a:t>
            </a:r>
          </a:p>
          <a:p>
            <a:pPr>
              <a:spcBef>
                <a:spcPct val="50000"/>
              </a:spcBef>
            </a:pPr>
            <a:r>
              <a:rPr lang="en-US" altLang="id-ID" sz="1600" b="1" dirty="0"/>
              <a:t>C     </a:t>
            </a:r>
            <a:r>
              <a:rPr lang="en-US" altLang="id-ID" sz="1600" b="1" dirty="0">
                <a:solidFill>
                  <a:schemeClr val="accent1"/>
                </a:solidFill>
              </a:rPr>
              <a:t> </a:t>
            </a:r>
            <a:r>
              <a:rPr lang="en-US" altLang="id-ID" sz="1600" b="1" dirty="0">
                <a:solidFill>
                  <a:srgbClr val="00B050"/>
                </a:solidFill>
              </a:rPr>
              <a:t>2</a:t>
            </a:r>
            <a:r>
              <a:rPr lang="en-US" altLang="id-ID" sz="1600" b="1" dirty="0">
                <a:solidFill>
                  <a:schemeClr val="bg2"/>
                </a:solidFill>
              </a:rPr>
              <a:t>           </a:t>
            </a:r>
            <a:r>
              <a:rPr lang="en-US" altLang="id-ID" sz="1600" b="1" dirty="0">
                <a:solidFill>
                  <a:srgbClr val="FF0000"/>
                </a:solidFill>
              </a:rPr>
              <a:t>1/4</a:t>
            </a:r>
            <a:r>
              <a:rPr lang="en-US" altLang="id-ID" sz="1600" b="1" dirty="0">
                <a:solidFill>
                  <a:srgbClr val="FFFF00"/>
                </a:solidFill>
              </a:rPr>
              <a:t>       </a:t>
            </a:r>
            <a:r>
              <a:rPr lang="en-US" altLang="id-ID" sz="1600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4374279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1A3C2-0458-49BE-B786-F2F0EB289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Langkah</a:t>
            </a:r>
            <a:r>
              <a:rPr lang="en-US" dirty="0"/>
              <a:t> 1</a:t>
            </a:r>
            <a:endParaRPr lang="id-ID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5B4AE66-6163-4618-B9DE-9D4BF362119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id-ID" dirty="0" err="1"/>
              <a:t>Jumlahkan</a:t>
            </a:r>
            <a:r>
              <a:rPr lang="en-US" altLang="id-ID" dirty="0"/>
              <a:t> </a:t>
            </a:r>
            <a:r>
              <a:rPr lang="en-US" altLang="id-ID" dirty="0" err="1"/>
              <a:t>semua</a:t>
            </a:r>
            <a:r>
              <a:rPr lang="en-US" altLang="id-ID" dirty="0"/>
              <a:t> </a:t>
            </a:r>
            <a:r>
              <a:rPr lang="en-US" altLang="id-ID" dirty="0" err="1"/>
              <a:t>nilai</a:t>
            </a:r>
            <a:r>
              <a:rPr lang="en-US" altLang="id-ID" dirty="0"/>
              <a:t> </a:t>
            </a:r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setiap</a:t>
            </a:r>
            <a:r>
              <a:rPr lang="en-US" altLang="id-ID" dirty="0"/>
              <a:t> </a:t>
            </a:r>
            <a:r>
              <a:rPr lang="en-US" altLang="id-ID" dirty="0" err="1"/>
              <a:t>kolom</a:t>
            </a:r>
            <a:r>
              <a:rPr lang="en-US" altLang="id-ID" dirty="0"/>
              <a:t>.</a:t>
            </a:r>
            <a:endParaRPr lang="id-ID" dirty="0"/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AA7D657F-A7A9-47DB-A1E2-2513D5BDA6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6855" y="685800"/>
            <a:ext cx="3962400" cy="4462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3200" dirty="0"/>
              <a:t>                </a:t>
            </a:r>
            <a:r>
              <a:rPr lang="en-US" altLang="id-ID" dirty="0"/>
              <a:t>PRICE</a:t>
            </a:r>
          </a:p>
          <a:p>
            <a:pPr>
              <a:spcBef>
                <a:spcPct val="50000"/>
              </a:spcBef>
            </a:pPr>
            <a:r>
              <a:rPr lang="en-US" altLang="id-ID" dirty="0"/>
              <a:t>        A	         B          C</a:t>
            </a:r>
          </a:p>
          <a:p>
            <a:pPr>
              <a:spcBef>
                <a:spcPct val="50000"/>
              </a:spcBef>
            </a:pPr>
            <a:r>
              <a:rPr lang="en-US" altLang="id-ID" dirty="0"/>
              <a:t>A      1          </a:t>
            </a:r>
            <a:r>
              <a:rPr lang="en-US" altLang="id-ID" dirty="0">
                <a:solidFill>
                  <a:schemeClr val="accent1"/>
                </a:solidFill>
              </a:rPr>
              <a:t>3           </a:t>
            </a:r>
            <a:r>
              <a:rPr lang="en-US" altLang="id-ID" dirty="0">
                <a:solidFill>
                  <a:srgbClr val="00B050"/>
                </a:solidFill>
              </a:rPr>
              <a:t>2</a:t>
            </a:r>
          </a:p>
          <a:p>
            <a:pPr>
              <a:spcBef>
                <a:spcPct val="50000"/>
              </a:spcBef>
            </a:pPr>
            <a:r>
              <a:rPr lang="en-US" altLang="id-ID" dirty="0">
                <a:solidFill>
                  <a:srgbClr val="FF0000"/>
                </a:solidFill>
              </a:rPr>
              <a:t>         +         +          +</a:t>
            </a:r>
            <a:endParaRPr lang="en-US" altLang="id-ID" dirty="0"/>
          </a:p>
          <a:p>
            <a:pPr>
              <a:spcBef>
                <a:spcPct val="50000"/>
              </a:spcBef>
            </a:pPr>
            <a:r>
              <a:rPr lang="en-US" altLang="id-ID" dirty="0"/>
              <a:t>B      </a:t>
            </a:r>
            <a:r>
              <a:rPr lang="en-US" altLang="id-ID" dirty="0">
                <a:solidFill>
                  <a:schemeClr val="accent1"/>
                </a:solidFill>
              </a:rPr>
              <a:t>1/3</a:t>
            </a:r>
            <a:r>
              <a:rPr lang="en-US" altLang="id-ID" dirty="0"/>
              <a:t>        1         </a:t>
            </a:r>
            <a:r>
              <a:rPr lang="en-US" altLang="id-ID" dirty="0">
                <a:solidFill>
                  <a:srgbClr val="FF0000"/>
                </a:solidFill>
              </a:rPr>
              <a:t>1/5</a:t>
            </a:r>
          </a:p>
          <a:p>
            <a:pPr>
              <a:spcBef>
                <a:spcPct val="50000"/>
              </a:spcBef>
            </a:pPr>
            <a:r>
              <a:rPr lang="en-US" altLang="id-ID" dirty="0"/>
              <a:t>         </a:t>
            </a:r>
            <a:r>
              <a:rPr lang="en-US" altLang="id-ID" dirty="0">
                <a:solidFill>
                  <a:srgbClr val="FF0000"/>
                </a:solidFill>
              </a:rPr>
              <a:t>+          +         +</a:t>
            </a:r>
            <a:endParaRPr lang="en-US" altLang="id-ID" dirty="0"/>
          </a:p>
          <a:p>
            <a:pPr>
              <a:spcBef>
                <a:spcPct val="50000"/>
              </a:spcBef>
            </a:pPr>
            <a:r>
              <a:rPr lang="en-US" altLang="id-ID" dirty="0"/>
              <a:t>C     </a:t>
            </a:r>
            <a:r>
              <a:rPr lang="en-US" altLang="id-ID" dirty="0">
                <a:solidFill>
                  <a:schemeClr val="accent1"/>
                </a:solidFill>
              </a:rPr>
              <a:t> </a:t>
            </a:r>
            <a:r>
              <a:rPr lang="en-US" altLang="id-ID" u="sng" dirty="0">
                <a:solidFill>
                  <a:srgbClr val="00B050"/>
                </a:solidFill>
              </a:rPr>
              <a:t>1/2</a:t>
            </a:r>
            <a:r>
              <a:rPr lang="en-US" altLang="id-ID" u="sng" dirty="0">
                <a:solidFill>
                  <a:schemeClr val="bg2"/>
                </a:solidFill>
              </a:rPr>
              <a:t> </a:t>
            </a:r>
            <a:r>
              <a:rPr lang="en-US" altLang="id-ID" dirty="0">
                <a:solidFill>
                  <a:schemeClr val="bg2"/>
                </a:solidFill>
              </a:rPr>
              <a:t>       </a:t>
            </a:r>
            <a:r>
              <a:rPr lang="en-US" altLang="id-ID" u="sng" dirty="0">
                <a:solidFill>
                  <a:schemeClr val="bg2"/>
                </a:solidFill>
              </a:rPr>
              <a:t> </a:t>
            </a:r>
            <a:r>
              <a:rPr lang="en-US" altLang="id-ID" u="sng" dirty="0">
                <a:solidFill>
                  <a:srgbClr val="FF0000"/>
                </a:solidFill>
              </a:rPr>
              <a:t>5</a:t>
            </a:r>
            <a:r>
              <a:rPr lang="en-US" altLang="id-ID" u="sng" dirty="0">
                <a:solidFill>
                  <a:srgbClr val="FFFF00"/>
                </a:solidFill>
              </a:rPr>
              <a:t>  </a:t>
            </a:r>
            <a:r>
              <a:rPr lang="en-US" altLang="id-ID" dirty="0">
                <a:solidFill>
                  <a:srgbClr val="FFFF00"/>
                </a:solidFill>
              </a:rPr>
              <a:t>        </a:t>
            </a:r>
            <a:r>
              <a:rPr lang="en-US" altLang="id-ID" u="sng" dirty="0">
                <a:solidFill>
                  <a:srgbClr val="FFFF00"/>
                </a:solidFill>
              </a:rPr>
              <a:t> </a:t>
            </a:r>
            <a:r>
              <a:rPr lang="en-US" altLang="id-ID" u="sng" dirty="0"/>
              <a:t>1</a:t>
            </a:r>
            <a:endParaRPr lang="en-US" altLang="id-ID" dirty="0"/>
          </a:p>
          <a:p>
            <a:pPr>
              <a:spcBef>
                <a:spcPct val="50000"/>
              </a:spcBef>
            </a:pPr>
            <a:r>
              <a:rPr lang="en-US" altLang="id-ID" dirty="0"/>
              <a:t>   </a:t>
            </a:r>
            <a:r>
              <a:rPr lang="en-US" altLang="id-ID" dirty="0">
                <a:solidFill>
                  <a:srgbClr val="7030A0"/>
                </a:solidFill>
              </a:rPr>
              <a:t>=   11/6       9            16/5</a:t>
            </a:r>
          </a:p>
        </p:txBody>
      </p:sp>
    </p:spTree>
    <p:extLst>
      <p:ext uri="{BB962C8B-B14F-4D97-AF65-F5344CB8AC3E}">
        <p14:creationId xmlns:p14="http://schemas.microsoft.com/office/powerpoint/2010/main" val="14259643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8C801-2152-4969-9351-043C91926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Langkah</a:t>
            </a:r>
            <a:r>
              <a:rPr lang="en-US" dirty="0"/>
              <a:t> 2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1E33F-BEE5-4413-972C-65424EE4494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id-ID" dirty="0" err="1"/>
              <a:t>nilai</a:t>
            </a:r>
            <a:r>
              <a:rPr lang="en-US" altLang="id-ID" dirty="0"/>
              <a:t>  </a:t>
            </a:r>
            <a:r>
              <a:rPr lang="en-US" altLang="id-ID" dirty="0" err="1"/>
              <a:t>sel</a:t>
            </a:r>
            <a:r>
              <a:rPr lang="en-US" altLang="id-ID" dirty="0"/>
              <a:t> </a:t>
            </a:r>
            <a:r>
              <a:rPr lang="en-US" altLang="id-ID" dirty="0" err="1"/>
              <a:t>pada</a:t>
            </a:r>
            <a:r>
              <a:rPr lang="en-US" altLang="id-ID" dirty="0"/>
              <a:t> </a:t>
            </a:r>
          </a:p>
          <a:p>
            <a:pPr marL="0" indent="0">
              <a:buNone/>
            </a:pPr>
            <a:r>
              <a:rPr lang="en-US" altLang="id-ID" dirty="0"/>
              <a:t>     </a:t>
            </a:r>
            <a:r>
              <a:rPr lang="en-US" altLang="id-ID" dirty="0" err="1"/>
              <a:t>setiap</a:t>
            </a:r>
            <a:r>
              <a:rPr lang="en-US" altLang="id-ID" dirty="0"/>
              <a:t> </a:t>
            </a:r>
            <a:r>
              <a:rPr lang="en-US" altLang="id-ID" dirty="0" err="1"/>
              <a:t>kolom</a:t>
            </a:r>
            <a:r>
              <a:rPr lang="en-US" altLang="id-ID" dirty="0"/>
              <a:t> </a:t>
            </a:r>
          </a:p>
          <a:p>
            <a:pPr marL="0" indent="0">
              <a:buNone/>
            </a:pPr>
            <a:r>
              <a:rPr lang="en-US" altLang="id-ID" dirty="0"/>
              <a:t>     </a:t>
            </a:r>
            <a:r>
              <a:rPr lang="en-US" altLang="id-ID" dirty="0" err="1"/>
              <a:t>dibagi</a:t>
            </a:r>
            <a:r>
              <a:rPr lang="en-US" altLang="id-ID" dirty="0"/>
              <a:t> </a:t>
            </a:r>
            <a:r>
              <a:rPr lang="en-US" altLang="id-ID" dirty="0" err="1"/>
              <a:t>dengan</a:t>
            </a:r>
            <a:r>
              <a:rPr lang="en-US" altLang="id-ID" dirty="0"/>
              <a:t> </a:t>
            </a:r>
          </a:p>
          <a:p>
            <a:pPr marL="0" indent="0">
              <a:buNone/>
            </a:pPr>
            <a:r>
              <a:rPr lang="en-US" altLang="id-ID" dirty="0"/>
              <a:t>    </a:t>
            </a:r>
            <a:r>
              <a:rPr lang="en-US" altLang="id-ID" dirty="0" err="1"/>
              <a:t>jumlah</a:t>
            </a:r>
            <a:r>
              <a:rPr lang="en-US" altLang="id-ID" dirty="0"/>
              <a:t> </a:t>
            </a:r>
            <a:r>
              <a:rPr lang="en-US" altLang="id-ID" dirty="0" err="1"/>
              <a:t>kolom</a:t>
            </a:r>
            <a:r>
              <a:rPr lang="en-US" altLang="id-ID" dirty="0"/>
              <a:t>.</a:t>
            </a:r>
            <a:endParaRPr lang="id-ID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13DDE8-B177-4EA3-BD98-5BFD454761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5236" y="1843940"/>
            <a:ext cx="4513543" cy="327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1800" dirty="0"/>
              <a:t>		     PRICE</a:t>
            </a:r>
          </a:p>
          <a:p>
            <a:pPr>
              <a:spcBef>
                <a:spcPct val="50000"/>
              </a:spcBef>
            </a:pPr>
            <a:r>
              <a:rPr lang="en-US" altLang="id-ID" sz="1800" dirty="0"/>
              <a:t>                       A	         B              C</a:t>
            </a:r>
          </a:p>
          <a:p>
            <a:pPr>
              <a:spcBef>
                <a:spcPct val="50000"/>
              </a:spcBef>
            </a:pPr>
            <a:r>
              <a:rPr lang="en-US" altLang="id-ID" sz="1800" dirty="0"/>
              <a:t>A   </a:t>
            </a:r>
            <a:r>
              <a:rPr lang="en-US" altLang="id-ID" sz="1400" dirty="0"/>
              <a:t>1</a:t>
            </a:r>
            <a:r>
              <a:rPr lang="en-US" altLang="id-ID" sz="1400" dirty="0">
                <a:latin typeface="Math B" pitchFamily="2" charset="2"/>
              </a:rPr>
              <a:t>+</a:t>
            </a:r>
            <a:r>
              <a:rPr lang="en-US" altLang="id-ID" sz="1400" dirty="0"/>
              <a:t>11/6</a:t>
            </a:r>
            <a:r>
              <a:rPr lang="en-US" altLang="id-ID" sz="1800" dirty="0"/>
              <a:t> =   6/11     </a:t>
            </a:r>
            <a:r>
              <a:rPr lang="en-US" altLang="id-ID" sz="1400" dirty="0">
                <a:solidFill>
                  <a:schemeClr val="accent1"/>
                </a:solidFill>
              </a:rPr>
              <a:t>3</a:t>
            </a:r>
            <a:r>
              <a:rPr lang="en-US" altLang="id-ID" sz="1400" dirty="0">
                <a:solidFill>
                  <a:schemeClr val="accent1"/>
                </a:solidFill>
                <a:latin typeface="Math B" pitchFamily="2" charset="2"/>
              </a:rPr>
              <a:t>+</a:t>
            </a:r>
            <a:r>
              <a:rPr lang="en-US" altLang="id-ID" sz="1400" dirty="0">
                <a:solidFill>
                  <a:schemeClr val="accent1"/>
                </a:solidFill>
              </a:rPr>
              <a:t>9</a:t>
            </a:r>
            <a:r>
              <a:rPr lang="en-US" altLang="id-ID" sz="1800" dirty="0">
                <a:solidFill>
                  <a:schemeClr val="accent1"/>
                </a:solidFill>
              </a:rPr>
              <a:t> = 3/9      </a:t>
            </a:r>
            <a:r>
              <a:rPr lang="en-US" altLang="id-ID" sz="1400" dirty="0">
                <a:solidFill>
                  <a:srgbClr val="00B050"/>
                </a:solidFill>
              </a:rPr>
              <a:t>2</a:t>
            </a:r>
            <a:r>
              <a:rPr lang="en-US" altLang="id-ID" sz="1400" dirty="0">
                <a:solidFill>
                  <a:srgbClr val="00B050"/>
                </a:solidFill>
                <a:latin typeface="Math B" pitchFamily="2" charset="2"/>
              </a:rPr>
              <a:t>+</a:t>
            </a:r>
            <a:r>
              <a:rPr lang="en-US" altLang="id-ID" sz="1400" dirty="0">
                <a:solidFill>
                  <a:srgbClr val="00B050"/>
                </a:solidFill>
              </a:rPr>
              <a:t>16/5</a:t>
            </a:r>
            <a:r>
              <a:rPr lang="en-US" altLang="id-ID" sz="1800" dirty="0">
                <a:solidFill>
                  <a:srgbClr val="00B050"/>
                </a:solidFill>
              </a:rPr>
              <a:t> = 5/8</a:t>
            </a:r>
          </a:p>
          <a:p>
            <a:pPr>
              <a:spcBef>
                <a:spcPct val="50000"/>
              </a:spcBef>
            </a:pPr>
            <a:r>
              <a:rPr lang="en-US" altLang="id-ID" sz="1800" dirty="0">
                <a:solidFill>
                  <a:srgbClr val="FF0000"/>
                </a:solidFill>
              </a:rPr>
              <a:t>                   +                  +                       +</a:t>
            </a:r>
            <a:endParaRPr lang="en-US" altLang="id-ID" sz="1800" dirty="0"/>
          </a:p>
          <a:p>
            <a:pPr>
              <a:spcBef>
                <a:spcPct val="50000"/>
              </a:spcBef>
            </a:pPr>
            <a:r>
              <a:rPr lang="en-US" altLang="id-ID" sz="1800" dirty="0"/>
              <a:t>B   </a:t>
            </a:r>
            <a:r>
              <a:rPr lang="en-US" altLang="id-ID" sz="1400" dirty="0">
                <a:solidFill>
                  <a:schemeClr val="accent1"/>
                </a:solidFill>
              </a:rPr>
              <a:t>1/3</a:t>
            </a:r>
            <a:r>
              <a:rPr lang="en-US" altLang="id-ID" sz="1400" dirty="0">
                <a:solidFill>
                  <a:schemeClr val="accent1"/>
                </a:solidFill>
                <a:latin typeface="Math B" pitchFamily="2" charset="2"/>
              </a:rPr>
              <a:t>+</a:t>
            </a:r>
            <a:r>
              <a:rPr lang="en-US" altLang="id-ID" sz="1400" dirty="0">
                <a:solidFill>
                  <a:schemeClr val="accent1"/>
                </a:solidFill>
              </a:rPr>
              <a:t>11/6</a:t>
            </a:r>
            <a:r>
              <a:rPr lang="en-US" altLang="id-ID" sz="1800" dirty="0">
                <a:solidFill>
                  <a:schemeClr val="accent1"/>
                </a:solidFill>
              </a:rPr>
              <a:t> = 2/11    </a:t>
            </a:r>
            <a:r>
              <a:rPr lang="en-US" altLang="id-ID" sz="1400" dirty="0"/>
              <a:t>1</a:t>
            </a:r>
            <a:r>
              <a:rPr lang="en-US" altLang="id-ID" sz="1400" dirty="0">
                <a:latin typeface="Math B" pitchFamily="2" charset="2"/>
              </a:rPr>
              <a:t>+</a:t>
            </a:r>
            <a:r>
              <a:rPr lang="en-US" altLang="id-ID" sz="1400" dirty="0"/>
              <a:t>9</a:t>
            </a:r>
            <a:r>
              <a:rPr lang="en-US" altLang="id-ID" sz="1800" dirty="0"/>
              <a:t> = 1/ 9         </a:t>
            </a:r>
            <a:r>
              <a:rPr lang="en-US" altLang="id-ID" sz="1400" dirty="0">
                <a:solidFill>
                  <a:srgbClr val="FF0000"/>
                </a:solidFill>
              </a:rPr>
              <a:t>1/5</a:t>
            </a:r>
            <a:r>
              <a:rPr lang="en-US" altLang="id-ID" sz="1400" dirty="0">
                <a:solidFill>
                  <a:srgbClr val="FF0000"/>
                </a:solidFill>
                <a:latin typeface="Math B" pitchFamily="2" charset="2"/>
              </a:rPr>
              <a:t>+</a:t>
            </a:r>
            <a:r>
              <a:rPr lang="en-US" altLang="id-ID" sz="1400" dirty="0">
                <a:solidFill>
                  <a:srgbClr val="FF0000"/>
                </a:solidFill>
              </a:rPr>
              <a:t>16/5</a:t>
            </a:r>
            <a:r>
              <a:rPr lang="en-US" altLang="id-ID" sz="1800" dirty="0">
                <a:solidFill>
                  <a:srgbClr val="FF0000"/>
                </a:solidFill>
              </a:rPr>
              <a:t> 1/16</a:t>
            </a:r>
          </a:p>
          <a:p>
            <a:pPr>
              <a:spcBef>
                <a:spcPct val="50000"/>
              </a:spcBef>
            </a:pPr>
            <a:r>
              <a:rPr lang="en-US" altLang="id-ID" sz="1800" dirty="0"/>
              <a:t>                    </a:t>
            </a:r>
            <a:r>
              <a:rPr lang="en-US" altLang="id-ID" sz="1800" dirty="0">
                <a:solidFill>
                  <a:srgbClr val="FF0000"/>
                </a:solidFill>
              </a:rPr>
              <a:t>+                  +                      +</a:t>
            </a:r>
            <a:endParaRPr lang="en-US" altLang="id-ID" sz="1800" dirty="0"/>
          </a:p>
          <a:p>
            <a:pPr>
              <a:spcBef>
                <a:spcPct val="50000"/>
              </a:spcBef>
            </a:pPr>
            <a:r>
              <a:rPr lang="en-US" altLang="id-ID" sz="1800" dirty="0"/>
              <a:t>C  </a:t>
            </a:r>
            <a:r>
              <a:rPr lang="en-US" altLang="id-ID" sz="1800" dirty="0">
                <a:solidFill>
                  <a:schemeClr val="accent1"/>
                </a:solidFill>
              </a:rPr>
              <a:t> </a:t>
            </a:r>
            <a:r>
              <a:rPr lang="en-US" altLang="id-ID" sz="1400" dirty="0">
                <a:solidFill>
                  <a:srgbClr val="00B050"/>
                </a:solidFill>
              </a:rPr>
              <a:t>1/2</a:t>
            </a:r>
            <a:r>
              <a:rPr lang="en-US" altLang="id-ID" sz="1400" dirty="0">
                <a:solidFill>
                  <a:srgbClr val="00B050"/>
                </a:solidFill>
                <a:latin typeface="Math B" pitchFamily="2" charset="2"/>
              </a:rPr>
              <a:t>+</a:t>
            </a:r>
            <a:r>
              <a:rPr lang="en-US" altLang="id-ID" sz="1400" dirty="0">
                <a:solidFill>
                  <a:srgbClr val="00B050"/>
                </a:solidFill>
              </a:rPr>
              <a:t>11/6</a:t>
            </a:r>
            <a:r>
              <a:rPr lang="en-US" altLang="id-ID" sz="1800" dirty="0">
                <a:solidFill>
                  <a:srgbClr val="00B050"/>
                </a:solidFill>
              </a:rPr>
              <a:t> = </a:t>
            </a:r>
            <a:r>
              <a:rPr lang="en-US" altLang="id-ID" sz="1800" u="sng" dirty="0">
                <a:solidFill>
                  <a:srgbClr val="00B050"/>
                </a:solidFill>
              </a:rPr>
              <a:t>3/11</a:t>
            </a:r>
            <a:r>
              <a:rPr lang="en-US" altLang="id-ID" sz="1800" dirty="0">
                <a:solidFill>
                  <a:srgbClr val="00B050"/>
                </a:solidFill>
              </a:rPr>
              <a:t>     </a:t>
            </a:r>
            <a:r>
              <a:rPr lang="en-US" altLang="id-ID" sz="1400" dirty="0">
                <a:solidFill>
                  <a:srgbClr val="FF0000"/>
                </a:solidFill>
              </a:rPr>
              <a:t>5</a:t>
            </a:r>
            <a:r>
              <a:rPr lang="en-US" altLang="id-ID" sz="1400" dirty="0">
                <a:solidFill>
                  <a:srgbClr val="FF0000"/>
                </a:solidFill>
                <a:latin typeface="Math B" pitchFamily="2" charset="2"/>
              </a:rPr>
              <a:t>+</a:t>
            </a:r>
            <a:r>
              <a:rPr lang="en-US" altLang="id-ID" sz="1400" dirty="0">
                <a:solidFill>
                  <a:srgbClr val="FF0000"/>
                </a:solidFill>
              </a:rPr>
              <a:t>9</a:t>
            </a:r>
            <a:r>
              <a:rPr lang="en-US" altLang="id-ID" sz="1800" dirty="0">
                <a:solidFill>
                  <a:srgbClr val="FF0000"/>
                </a:solidFill>
              </a:rPr>
              <a:t> = </a:t>
            </a:r>
            <a:r>
              <a:rPr lang="en-US" altLang="id-ID" sz="1800" u="sng" dirty="0">
                <a:solidFill>
                  <a:srgbClr val="FF0000"/>
                </a:solidFill>
              </a:rPr>
              <a:t>5/9</a:t>
            </a:r>
            <a:r>
              <a:rPr lang="en-US" altLang="id-ID" sz="1800" dirty="0">
                <a:solidFill>
                  <a:srgbClr val="FF0000"/>
                </a:solidFill>
              </a:rPr>
              <a:t>      </a:t>
            </a:r>
            <a:r>
              <a:rPr lang="en-US" altLang="id-ID" sz="1400" dirty="0"/>
              <a:t>1</a:t>
            </a:r>
            <a:r>
              <a:rPr lang="en-US" altLang="id-ID" sz="1400" dirty="0">
                <a:latin typeface="Math B" pitchFamily="2" charset="2"/>
              </a:rPr>
              <a:t>+</a:t>
            </a:r>
            <a:r>
              <a:rPr lang="en-US" altLang="id-ID" sz="1400" dirty="0"/>
              <a:t>16/5</a:t>
            </a:r>
            <a:r>
              <a:rPr lang="en-US" altLang="id-ID" sz="1800" dirty="0"/>
              <a:t> = </a:t>
            </a:r>
            <a:r>
              <a:rPr lang="en-US" altLang="id-ID" sz="1800" u="sng" dirty="0"/>
              <a:t>5/16</a:t>
            </a:r>
            <a:endParaRPr lang="en-US" altLang="id-ID" sz="1800" dirty="0">
              <a:solidFill>
                <a:schemeClr val="folHlink"/>
              </a:solidFill>
            </a:endParaRPr>
          </a:p>
          <a:p>
            <a:pPr>
              <a:spcBef>
                <a:spcPct val="50000"/>
              </a:spcBef>
            </a:pPr>
            <a:r>
              <a:rPr lang="en-US" altLang="id-ID" sz="1800" dirty="0">
                <a:solidFill>
                  <a:srgbClr val="7030A0"/>
                </a:solidFill>
              </a:rPr>
              <a:t>                =   1                   1                     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63CAA0-9FBA-4291-833F-768E12E96A01}"/>
              </a:ext>
            </a:extLst>
          </p:cNvPr>
          <p:cNvSpPr/>
          <p:nvPr/>
        </p:nvSpPr>
        <p:spPr>
          <a:xfrm>
            <a:off x="514350" y="5189919"/>
            <a:ext cx="5297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id-ID" dirty="0"/>
              <a:t>Note: </a:t>
            </a:r>
            <a:r>
              <a:rPr lang="en-US" altLang="id-ID" dirty="0" err="1"/>
              <a:t>jumlah</a:t>
            </a:r>
            <a:r>
              <a:rPr lang="en-US" altLang="id-ID" dirty="0"/>
              <a:t> </a:t>
            </a:r>
            <a:r>
              <a:rPr lang="en-US" altLang="id-ID" dirty="0" err="1"/>
              <a:t>nilai</a:t>
            </a:r>
            <a:r>
              <a:rPr lang="en-US" altLang="id-ID" dirty="0"/>
              <a:t> </a:t>
            </a:r>
            <a:r>
              <a:rPr lang="en-US" altLang="id-ID" dirty="0" err="1"/>
              <a:t>pada</a:t>
            </a:r>
            <a:r>
              <a:rPr lang="en-US" altLang="id-ID" dirty="0"/>
              <a:t> </a:t>
            </a:r>
            <a:r>
              <a:rPr lang="en-US" altLang="id-ID" dirty="0" err="1"/>
              <a:t>setiap</a:t>
            </a:r>
            <a:r>
              <a:rPr lang="en-US" altLang="id-ID" dirty="0"/>
              <a:t> </a:t>
            </a:r>
            <a:r>
              <a:rPr lang="en-US" altLang="id-ID" dirty="0" err="1"/>
              <a:t>kolom</a:t>
            </a:r>
            <a:r>
              <a:rPr lang="en-US" altLang="id-ID" dirty="0"/>
              <a:t> </a:t>
            </a:r>
            <a:r>
              <a:rPr lang="en-US" altLang="id-ID" dirty="0" err="1"/>
              <a:t>sama</a:t>
            </a:r>
            <a:r>
              <a:rPr lang="en-US" altLang="id-ID" dirty="0"/>
              <a:t> </a:t>
            </a:r>
            <a:r>
              <a:rPr lang="en-US" altLang="id-ID" dirty="0" err="1"/>
              <a:t>dengan</a:t>
            </a:r>
            <a:r>
              <a:rPr lang="en-US" altLang="id-ID" dirty="0"/>
              <a:t>  1.</a:t>
            </a:r>
          </a:p>
        </p:txBody>
      </p:sp>
    </p:spTree>
    <p:extLst>
      <p:ext uri="{BB962C8B-B14F-4D97-AF65-F5344CB8AC3E}">
        <p14:creationId xmlns:p14="http://schemas.microsoft.com/office/powerpoint/2010/main" val="11474390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D2466-A35B-4DB1-A00C-A2D89305D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Langkah</a:t>
            </a:r>
            <a:r>
              <a:rPr lang="en-US" dirty="0"/>
              <a:t> 3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E57845-8216-468B-8D99-6201DA12F6B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id-ID" dirty="0" err="1"/>
              <a:t>Ubahlah</a:t>
            </a:r>
            <a:r>
              <a:rPr lang="en-US" altLang="id-ID" dirty="0"/>
              <a:t> </a:t>
            </a:r>
            <a:r>
              <a:rPr lang="en-US" altLang="id-ID" dirty="0" err="1"/>
              <a:t>pecahan</a:t>
            </a:r>
            <a:r>
              <a:rPr lang="en-US" altLang="id-ID" dirty="0"/>
              <a:t> </a:t>
            </a:r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bentuk</a:t>
            </a:r>
            <a:r>
              <a:rPr lang="en-US" altLang="id-ID" dirty="0"/>
              <a:t> </a:t>
            </a:r>
            <a:r>
              <a:rPr lang="en-US" altLang="id-ID" dirty="0" err="1"/>
              <a:t>desimal</a:t>
            </a:r>
            <a:r>
              <a:rPr lang="en-US" altLang="id-ID" dirty="0"/>
              <a:t> </a:t>
            </a:r>
            <a:r>
              <a:rPr lang="en-US" altLang="id-ID" dirty="0" err="1"/>
              <a:t>dan</a:t>
            </a:r>
            <a:r>
              <a:rPr lang="en-US" altLang="id-ID" dirty="0"/>
              <a:t> </a:t>
            </a:r>
            <a:r>
              <a:rPr lang="en-US" altLang="id-ID" dirty="0" err="1"/>
              <a:t>cari</a:t>
            </a:r>
            <a:r>
              <a:rPr lang="en-US" altLang="id-ID" dirty="0"/>
              <a:t> rata-rata </a:t>
            </a:r>
            <a:r>
              <a:rPr lang="en-US" altLang="id-ID" dirty="0" err="1"/>
              <a:t>tiap</a:t>
            </a:r>
            <a:r>
              <a:rPr lang="en-US" altLang="id-ID" dirty="0"/>
              <a:t> </a:t>
            </a:r>
            <a:r>
              <a:rPr lang="en-US" altLang="id-ID" dirty="0" err="1"/>
              <a:t>baris</a:t>
            </a:r>
            <a:endParaRPr lang="en-US" altLang="id-ID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id-ID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32FEDB3-1D31-4C7F-96E2-EB1B192B8C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619" y="2899818"/>
            <a:ext cx="8001000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1600" dirty="0"/>
              <a:t>                                       PRICE               </a:t>
            </a:r>
          </a:p>
          <a:p>
            <a:pPr>
              <a:spcBef>
                <a:spcPct val="50000"/>
              </a:spcBef>
            </a:pPr>
            <a:r>
              <a:rPr lang="en-US" altLang="id-ID" sz="1600" dirty="0"/>
              <a:t>	        A	                     B                                C                            Row Average</a:t>
            </a:r>
          </a:p>
          <a:p>
            <a:pPr>
              <a:spcBef>
                <a:spcPct val="50000"/>
              </a:spcBef>
            </a:pPr>
            <a:r>
              <a:rPr lang="en-US" altLang="id-ID" sz="1600" dirty="0"/>
              <a:t>A      6/11 ~ 0.5455    +     3/9 ~ 0.3333      +       5/8 ~  0.6250    =  1.5038  /</a:t>
            </a:r>
            <a:r>
              <a:rPr lang="en-US" altLang="id-ID" sz="1600" dirty="0">
                <a:latin typeface="Math B" pitchFamily="2" charset="2"/>
              </a:rPr>
              <a:t> </a:t>
            </a:r>
            <a:r>
              <a:rPr lang="en-US" altLang="id-ID" sz="1600" dirty="0"/>
              <a:t>3  = 0.0512</a:t>
            </a:r>
          </a:p>
          <a:p>
            <a:pPr>
              <a:spcBef>
                <a:spcPct val="50000"/>
              </a:spcBef>
            </a:pPr>
            <a:r>
              <a:rPr lang="en-US" altLang="id-ID" sz="1600" dirty="0"/>
              <a:t>B      2/11~ 0.1818     +     1/9 ~ 0.1111       +      1/16 ~ 0.0625    =  0.3544  /</a:t>
            </a:r>
            <a:r>
              <a:rPr lang="en-US" altLang="id-ID" sz="1600" dirty="0">
                <a:latin typeface="Math B" pitchFamily="2" charset="2"/>
              </a:rPr>
              <a:t> </a:t>
            </a:r>
            <a:r>
              <a:rPr lang="en-US" altLang="id-ID" sz="1600" dirty="0"/>
              <a:t>3  = 0.1185</a:t>
            </a:r>
          </a:p>
          <a:p>
            <a:pPr>
              <a:spcBef>
                <a:spcPct val="50000"/>
              </a:spcBef>
            </a:pPr>
            <a:r>
              <a:rPr lang="en-US" altLang="id-ID" sz="1600" dirty="0"/>
              <a:t>C      3/11~ 0.2727    +       5/9 ~ 0.5556      +       5/16 ~ 0.3803  =  1.2086  </a:t>
            </a:r>
            <a:r>
              <a:rPr lang="en-US" altLang="id-ID" sz="1600" dirty="0">
                <a:latin typeface="Math B" pitchFamily="2" charset="2"/>
              </a:rPr>
              <a:t>/ </a:t>
            </a:r>
            <a:r>
              <a:rPr lang="en-US" altLang="id-ID" sz="1600" dirty="0"/>
              <a:t>3  = 0</a:t>
            </a:r>
            <a:r>
              <a:rPr lang="en-US" altLang="id-ID" sz="1600" u="sng" dirty="0"/>
              <a:t>.3803</a:t>
            </a:r>
            <a:endParaRPr lang="en-US" altLang="id-ID" sz="1600" dirty="0"/>
          </a:p>
          <a:p>
            <a:pPr>
              <a:spcBef>
                <a:spcPct val="50000"/>
              </a:spcBef>
            </a:pPr>
            <a:r>
              <a:rPr lang="en-US" altLang="id-ID" sz="1600" dirty="0"/>
              <a:t>                                                                                                                                  1.000</a:t>
            </a:r>
          </a:p>
        </p:txBody>
      </p:sp>
    </p:spTree>
    <p:extLst>
      <p:ext uri="{BB962C8B-B14F-4D97-AF65-F5344CB8AC3E}">
        <p14:creationId xmlns:p14="http://schemas.microsoft.com/office/powerpoint/2010/main" val="3779106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57914-A31E-4E2F-A999-C8B8D832E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Langkah</a:t>
            </a:r>
            <a:r>
              <a:rPr lang="en-US" dirty="0"/>
              <a:t> 4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C6FCD-D131-4C92-B1CD-8391C59B017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id-ID" dirty="0" err="1"/>
              <a:t>Ulangi</a:t>
            </a:r>
            <a:r>
              <a:rPr lang="en-US" altLang="id-ID" dirty="0"/>
              <a:t> step 1-3 </a:t>
            </a:r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kriteria</a:t>
            </a:r>
            <a:r>
              <a:rPr lang="en-US" altLang="id-ID" dirty="0"/>
              <a:t> yang lain (Distance, Labor </a:t>
            </a:r>
            <a:r>
              <a:rPr lang="en-US" altLang="id-ID" dirty="0" err="1"/>
              <a:t>dan</a:t>
            </a:r>
            <a:r>
              <a:rPr lang="en-US" altLang="id-ID" dirty="0"/>
              <a:t> Wage)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id-ID" dirty="0"/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1FC016DE-9EE6-42DA-8239-B28CBC4856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381" y="2951921"/>
            <a:ext cx="7620000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2000" dirty="0">
                <a:solidFill>
                  <a:srgbClr val="FF0000"/>
                </a:solidFill>
              </a:rPr>
              <a:t>Location</a:t>
            </a:r>
            <a:r>
              <a:rPr lang="en-US" altLang="id-ID" sz="2000" dirty="0">
                <a:solidFill>
                  <a:schemeClr val="bg2"/>
                </a:solidFill>
              </a:rPr>
              <a:t>  </a:t>
            </a:r>
            <a:r>
              <a:rPr lang="en-US" altLang="id-ID" sz="2000" dirty="0"/>
              <a:t>       Price             Distance            Labor           Wages</a:t>
            </a:r>
          </a:p>
          <a:p>
            <a:pPr>
              <a:spcBef>
                <a:spcPct val="50000"/>
              </a:spcBef>
            </a:pPr>
            <a:r>
              <a:rPr lang="en-US" altLang="id-ID" sz="2000" dirty="0"/>
              <a:t>     </a:t>
            </a:r>
            <a:r>
              <a:rPr lang="en-US" altLang="id-ID" sz="2000" dirty="0">
                <a:solidFill>
                  <a:schemeClr val="bg2"/>
                </a:solidFill>
              </a:rPr>
              <a:t> </a:t>
            </a:r>
            <a:r>
              <a:rPr lang="en-US" altLang="id-ID" sz="2000" dirty="0">
                <a:solidFill>
                  <a:srgbClr val="FF0000"/>
                </a:solidFill>
              </a:rPr>
              <a:t>A</a:t>
            </a:r>
            <a:r>
              <a:rPr lang="en-US" altLang="id-ID" sz="2000" dirty="0"/>
              <a:t>               0.5012	         0.2819              0.1790          0.1561</a:t>
            </a:r>
          </a:p>
          <a:p>
            <a:pPr>
              <a:spcBef>
                <a:spcPct val="50000"/>
              </a:spcBef>
            </a:pPr>
            <a:r>
              <a:rPr lang="en-US" altLang="id-ID" sz="2000" dirty="0"/>
              <a:t>    </a:t>
            </a:r>
            <a:r>
              <a:rPr lang="en-US" altLang="id-ID" sz="2000" dirty="0">
                <a:solidFill>
                  <a:schemeClr val="bg2"/>
                </a:solidFill>
              </a:rPr>
              <a:t>  </a:t>
            </a:r>
            <a:r>
              <a:rPr lang="en-US" altLang="id-ID" sz="2000" dirty="0">
                <a:solidFill>
                  <a:srgbClr val="FF0000"/>
                </a:solidFill>
              </a:rPr>
              <a:t>B</a:t>
            </a:r>
            <a:r>
              <a:rPr lang="en-US" altLang="id-ID" sz="2000" dirty="0">
                <a:solidFill>
                  <a:schemeClr val="bg2"/>
                </a:solidFill>
              </a:rPr>
              <a:t>  </a:t>
            </a:r>
            <a:r>
              <a:rPr lang="en-US" altLang="id-ID" sz="2000" dirty="0"/>
              <a:t>             0.1185          0.0598              0.6850          0.6196</a:t>
            </a:r>
          </a:p>
          <a:p>
            <a:pPr>
              <a:spcBef>
                <a:spcPct val="50000"/>
              </a:spcBef>
            </a:pPr>
            <a:r>
              <a:rPr lang="en-US" altLang="id-ID" sz="2000" dirty="0"/>
              <a:t> </a:t>
            </a:r>
            <a:r>
              <a:rPr lang="en-US" altLang="id-ID" sz="2000" dirty="0">
                <a:solidFill>
                  <a:schemeClr val="bg2"/>
                </a:solidFill>
              </a:rPr>
              <a:t>     </a:t>
            </a:r>
            <a:r>
              <a:rPr lang="en-US" altLang="id-ID" sz="2000" dirty="0">
                <a:solidFill>
                  <a:srgbClr val="FF0000"/>
                </a:solidFill>
              </a:rPr>
              <a:t>C</a:t>
            </a:r>
            <a:r>
              <a:rPr lang="en-US" altLang="id-ID" sz="2000" dirty="0">
                <a:solidFill>
                  <a:schemeClr val="bg2"/>
                </a:solidFill>
              </a:rPr>
              <a:t>    </a:t>
            </a:r>
            <a:r>
              <a:rPr lang="en-US" altLang="id-ID" sz="2000" dirty="0"/>
              <a:t>           0.3803          0.6583              0.1360          0.2243</a:t>
            </a:r>
          </a:p>
        </p:txBody>
      </p:sp>
    </p:spTree>
    <p:extLst>
      <p:ext uri="{BB962C8B-B14F-4D97-AF65-F5344CB8AC3E}">
        <p14:creationId xmlns:p14="http://schemas.microsoft.com/office/powerpoint/2010/main" val="40781302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8A333-DDA9-4029-81C2-DE0008B39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Langkah</a:t>
            </a:r>
            <a:r>
              <a:rPr lang="en-US" dirty="0"/>
              <a:t> 5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19FAEA-EE31-49E4-A8BB-FF8B97D2B63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id-ID" dirty="0" err="1"/>
              <a:t>Berilah</a:t>
            </a:r>
            <a:r>
              <a:rPr lang="en-US" altLang="id-ID" dirty="0"/>
              <a:t> ranking </a:t>
            </a:r>
            <a:r>
              <a:rPr lang="en-US" altLang="id-ID" dirty="0" err="1"/>
              <a:t>pada</a:t>
            </a:r>
            <a:r>
              <a:rPr lang="en-US" altLang="id-ID" dirty="0"/>
              <a:t>  </a:t>
            </a:r>
            <a:r>
              <a:rPr lang="en-US" altLang="id-ID" dirty="0" err="1"/>
              <a:t>kriteria</a:t>
            </a:r>
            <a:r>
              <a:rPr lang="en-US" altLang="id-ID" dirty="0"/>
              <a:t> </a:t>
            </a:r>
            <a:r>
              <a:rPr lang="en-US" altLang="id-ID" dirty="0" err="1"/>
              <a:t>dengan</a:t>
            </a:r>
            <a:r>
              <a:rPr lang="en-US" altLang="id-ID" dirty="0"/>
              <a:t> </a:t>
            </a:r>
            <a:r>
              <a:rPr lang="en-US" altLang="id-ID" dirty="0" err="1"/>
              <a:t>membandingkan</a:t>
            </a:r>
            <a:r>
              <a:rPr lang="en-US" altLang="id-ID" dirty="0"/>
              <a:t> </a:t>
            </a:r>
            <a:r>
              <a:rPr lang="en-US" altLang="id-ID" dirty="0" err="1"/>
              <a:t>dengan</a:t>
            </a:r>
            <a:r>
              <a:rPr lang="en-US" altLang="id-ID" dirty="0"/>
              <a:t> </a:t>
            </a:r>
            <a:r>
              <a:rPr lang="en-US" altLang="id-ID" dirty="0" err="1"/>
              <a:t>kriteria</a:t>
            </a:r>
            <a:r>
              <a:rPr lang="en-US" altLang="id-ID" dirty="0"/>
              <a:t> yang lain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id-ID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5429E7B-58DD-44BD-85FD-E1D05F47A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619" y="3049696"/>
            <a:ext cx="641605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dirty="0">
                <a:solidFill>
                  <a:schemeClr val="bg2"/>
                </a:solidFill>
              </a:rPr>
              <a:t>    </a:t>
            </a:r>
            <a:r>
              <a:rPr lang="en-US" altLang="id-ID" sz="2000" dirty="0">
                <a:solidFill>
                  <a:srgbClr val="7030A0"/>
                </a:solidFill>
              </a:rPr>
              <a:t>Criteria</a:t>
            </a:r>
            <a:r>
              <a:rPr lang="en-US" altLang="id-ID" sz="2000" dirty="0">
                <a:solidFill>
                  <a:schemeClr val="bg2"/>
                </a:solidFill>
              </a:rPr>
              <a:t>  </a:t>
            </a:r>
            <a:r>
              <a:rPr lang="en-US" altLang="id-ID" sz="2000" dirty="0"/>
              <a:t>       Price           Distance         Labor         Wages</a:t>
            </a:r>
          </a:p>
          <a:p>
            <a:pPr>
              <a:spcBef>
                <a:spcPct val="50000"/>
              </a:spcBef>
            </a:pPr>
            <a:r>
              <a:rPr lang="en-US" altLang="id-ID" sz="2000" dirty="0"/>
              <a:t>     </a:t>
            </a:r>
            <a:r>
              <a:rPr lang="en-US" altLang="id-ID" sz="2000" dirty="0">
                <a:solidFill>
                  <a:schemeClr val="bg2"/>
                </a:solidFill>
              </a:rPr>
              <a:t> </a:t>
            </a:r>
            <a:r>
              <a:rPr lang="en-US" altLang="id-ID" sz="2000" dirty="0">
                <a:solidFill>
                  <a:srgbClr val="7030A0"/>
                </a:solidFill>
              </a:rPr>
              <a:t>Price</a:t>
            </a:r>
            <a:r>
              <a:rPr lang="en-US" altLang="id-ID" sz="2000" dirty="0">
                <a:solidFill>
                  <a:schemeClr val="bg2"/>
                </a:solidFill>
              </a:rPr>
              <a:t>             </a:t>
            </a:r>
            <a:r>
              <a:rPr lang="en-US" altLang="id-ID" sz="2000" dirty="0"/>
              <a:t>1                    </a:t>
            </a:r>
            <a:r>
              <a:rPr lang="en-US" altLang="id-ID" sz="2000" dirty="0">
                <a:solidFill>
                  <a:srgbClr val="00B050"/>
                </a:solidFill>
              </a:rPr>
              <a:t>1/5</a:t>
            </a:r>
            <a:r>
              <a:rPr lang="en-US" altLang="id-ID" sz="2000" dirty="0"/>
              <a:t>               </a:t>
            </a:r>
            <a:r>
              <a:rPr lang="en-US" altLang="id-ID" sz="2000" dirty="0">
                <a:solidFill>
                  <a:srgbClr val="FF0000"/>
                </a:solidFill>
              </a:rPr>
              <a:t> 3 </a:t>
            </a:r>
            <a:r>
              <a:rPr lang="en-US" altLang="id-ID" sz="2000" dirty="0"/>
              <a:t>                 </a:t>
            </a:r>
            <a:r>
              <a:rPr lang="en-US" altLang="id-ID" sz="2000" dirty="0">
                <a:solidFill>
                  <a:srgbClr val="3333FF"/>
                </a:solidFill>
              </a:rPr>
              <a:t> 4</a:t>
            </a:r>
            <a:endParaRPr lang="en-US" altLang="id-ID" sz="2000" dirty="0"/>
          </a:p>
          <a:p>
            <a:pPr>
              <a:spcBef>
                <a:spcPct val="50000"/>
              </a:spcBef>
            </a:pPr>
            <a:r>
              <a:rPr lang="en-US" altLang="id-ID" sz="2000" dirty="0"/>
              <a:t>    </a:t>
            </a:r>
            <a:r>
              <a:rPr lang="en-US" altLang="id-ID" sz="2000" dirty="0">
                <a:solidFill>
                  <a:schemeClr val="bg2"/>
                </a:solidFill>
              </a:rPr>
              <a:t>  </a:t>
            </a:r>
            <a:r>
              <a:rPr lang="en-US" altLang="id-ID" sz="2000" dirty="0">
                <a:solidFill>
                  <a:srgbClr val="7030A0"/>
                </a:solidFill>
              </a:rPr>
              <a:t>Distance</a:t>
            </a:r>
            <a:r>
              <a:rPr lang="en-US" altLang="id-ID" sz="2000" dirty="0">
                <a:solidFill>
                  <a:schemeClr val="bg2"/>
                </a:solidFill>
              </a:rPr>
              <a:t>      </a:t>
            </a:r>
            <a:r>
              <a:rPr lang="en-US" altLang="id-ID" sz="2000" dirty="0">
                <a:solidFill>
                  <a:srgbClr val="FFFF00"/>
                </a:solidFill>
              </a:rPr>
              <a:t> </a:t>
            </a:r>
            <a:r>
              <a:rPr lang="en-US" altLang="id-ID" sz="2000" dirty="0">
                <a:solidFill>
                  <a:srgbClr val="00B050"/>
                </a:solidFill>
              </a:rPr>
              <a:t>5</a:t>
            </a:r>
            <a:r>
              <a:rPr lang="en-US" altLang="id-ID" sz="2000" dirty="0">
                <a:solidFill>
                  <a:srgbClr val="FFFF00"/>
                </a:solidFill>
              </a:rPr>
              <a:t> </a:t>
            </a:r>
            <a:r>
              <a:rPr lang="en-US" altLang="id-ID" sz="2000" dirty="0"/>
              <a:t>                     1               </a:t>
            </a:r>
            <a:r>
              <a:rPr lang="en-US" altLang="id-ID" sz="2000" dirty="0">
                <a:solidFill>
                  <a:schemeClr val="accent1"/>
                </a:solidFill>
              </a:rPr>
              <a:t>  9 </a:t>
            </a:r>
            <a:r>
              <a:rPr lang="en-US" altLang="id-ID" sz="2000" dirty="0"/>
              <a:t>                   </a:t>
            </a:r>
            <a:r>
              <a:rPr lang="en-US" altLang="id-ID" sz="2000" dirty="0">
                <a:solidFill>
                  <a:srgbClr val="FF0000"/>
                </a:solidFill>
              </a:rPr>
              <a:t>7</a:t>
            </a:r>
          </a:p>
          <a:p>
            <a:pPr>
              <a:spcBef>
                <a:spcPct val="50000"/>
              </a:spcBef>
            </a:pPr>
            <a:r>
              <a:rPr lang="en-US" altLang="id-ID" sz="2000" dirty="0">
                <a:solidFill>
                  <a:schemeClr val="bg2"/>
                </a:solidFill>
              </a:rPr>
              <a:t>      </a:t>
            </a:r>
            <a:r>
              <a:rPr lang="en-US" altLang="id-ID" sz="2000" dirty="0">
                <a:solidFill>
                  <a:srgbClr val="7030A0"/>
                </a:solidFill>
              </a:rPr>
              <a:t>Labor</a:t>
            </a:r>
            <a:r>
              <a:rPr lang="en-US" altLang="id-ID" sz="2000" dirty="0">
                <a:solidFill>
                  <a:schemeClr val="bg2"/>
                </a:solidFill>
              </a:rPr>
              <a:t>          </a:t>
            </a:r>
            <a:r>
              <a:rPr lang="en-US" altLang="id-ID" sz="2000" dirty="0">
                <a:solidFill>
                  <a:srgbClr val="FF0000"/>
                </a:solidFill>
              </a:rPr>
              <a:t>1/3</a:t>
            </a:r>
            <a:r>
              <a:rPr lang="en-US" altLang="id-ID" sz="2000" dirty="0"/>
              <a:t>                    </a:t>
            </a:r>
            <a:r>
              <a:rPr lang="en-US" altLang="id-ID" sz="2000" dirty="0">
                <a:solidFill>
                  <a:schemeClr val="accent1"/>
                </a:solidFill>
              </a:rPr>
              <a:t>1/9</a:t>
            </a:r>
            <a:r>
              <a:rPr lang="en-US" altLang="id-ID" sz="2000" dirty="0"/>
              <a:t>               1                    2</a:t>
            </a:r>
          </a:p>
          <a:p>
            <a:pPr>
              <a:spcBef>
                <a:spcPct val="50000"/>
              </a:spcBef>
            </a:pPr>
            <a:r>
              <a:rPr lang="en-US" altLang="id-ID" sz="2000" dirty="0">
                <a:solidFill>
                  <a:schemeClr val="bg2"/>
                </a:solidFill>
              </a:rPr>
              <a:t>      </a:t>
            </a:r>
            <a:r>
              <a:rPr lang="en-US" altLang="id-ID" sz="2000" dirty="0">
                <a:solidFill>
                  <a:srgbClr val="7030A0"/>
                </a:solidFill>
              </a:rPr>
              <a:t>Wages</a:t>
            </a:r>
            <a:r>
              <a:rPr lang="en-US" altLang="id-ID" sz="2000" dirty="0">
                <a:solidFill>
                  <a:schemeClr val="bg2"/>
                </a:solidFill>
              </a:rPr>
              <a:t>         </a:t>
            </a:r>
            <a:r>
              <a:rPr lang="en-US" altLang="id-ID" sz="2000" dirty="0">
                <a:solidFill>
                  <a:srgbClr val="3333FF"/>
                </a:solidFill>
              </a:rPr>
              <a:t>1/4</a:t>
            </a:r>
            <a:r>
              <a:rPr lang="en-US" altLang="id-ID" sz="2000" dirty="0"/>
              <a:t>                    </a:t>
            </a:r>
            <a:r>
              <a:rPr lang="en-US" altLang="id-ID" sz="2000" dirty="0">
                <a:solidFill>
                  <a:srgbClr val="FF0000"/>
                </a:solidFill>
              </a:rPr>
              <a:t>1/7</a:t>
            </a:r>
            <a:r>
              <a:rPr lang="en-US" altLang="id-ID" sz="2000" dirty="0"/>
              <a:t>               1/2                1</a:t>
            </a:r>
          </a:p>
        </p:txBody>
      </p:sp>
    </p:spTree>
    <p:extLst>
      <p:ext uri="{BB962C8B-B14F-4D97-AF65-F5344CB8AC3E}">
        <p14:creationId xmlns:p14="http://schemas.microsoft.com/office/powerpoint/2010/main" val="27522148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00E03-FD2F-4B29-8974-F3CACD034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Langkah</a:t>
            </a:r>
            <a:r>
              <a:rPr lang="en-US" dirty="0"/>
              <a:t> 6 - 9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36B63-5816-4F09-BB30-4CB2760D93B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err="1"/>
              <a:t>Ulangi</a:t>
            </a:r>
            <a:r>
              <a:rPr lang="en-US" dirty="0"/>
              <a:t> </a:t>
            </a:r>
            <a:r>
              <a:rPr lang="en-US" dirty="0" err="1"/>
              <a:t>langkah</a:t>
            </a:r>
            <a:r>
              <a:rPr lang="en-US" dirty="0"/>
              <a:t>  1 – 4 -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matriks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 </a:t>
            </a:r>
            <a:r>
              <a:rPr lang="en-US" dirty="0" err="1"/>
              <a:t>kriteria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id-ID" dirty="0"/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9821E760-EC2C-4CFD-9950-791D264DFA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244" y="2601223"/>
            <a:ext cx="807720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2000" dirty="0"/>
              <a:t>Criteria       Price        Distance       Labor      Wage             Row Average</a:t>
            </a:r>
          </a:p>
          <a:p>
            <a:pPr>
              <a:spcBef>
                <a:spcPct val="50000"/>
              </a:spcBef>
            </a:pPr>
            <a:r>
              <a:rPr lang="en-US" altLang="id-ID" sz="2000" dirty="0"/>
              <a:t>Price           0.1519     0.1375          0.2222      0.2857          0.1933</a:t>
            </a:r>
          </a:p>
          <a:p>
            <a:pPr>
              <a:spcBef>
                <a:spcPct val="50000"/>
              </a:spcBef>
            </a:pPr>
            <a:r>
              <a:rPr lang="en-US" altLang="id-ID" sz="2000" dirty="0"/>
              <a:t>Distance     0.7595     0.6878          0.6667      0.5000          0.6535</a:t>
            </a:r>
          </a:p>
          <a:p>
            <a:pPr>
              <a:spcBef>
                <a:spcPct val="50000"/>
              </a:spcBef>
            </a:pPr>
            <a:r>
              <a:rPr lang="en-US" altLang="id-ID" sz="2000" dirty="0"/>
              <a:t>Labor          0.0506     0.0764         0.0741      0.1429           0.0860</a:t>
            </a:r>
          </a:p>
          <a:p>
            <a:pPr>
              <a:spcBef>
                <a:spcPct val="50000"/>
              </a:spcBef>
            </a:pPr>
            <a:r>
              <a:rPr lang="en-US" altLang="id-ID" sz="2000" dirty="0"/>
              <a:t>Wage          0.0380     0.0983          0.0370      0.0714          0</a:t>
            </a:r>
            <a:r>
              <a:rPr lang="en-US" altLang="id-ID" sz="2000" u="sng" dirty="0"/>
              <a:t>.0612</a:t>
            </a:r>
            <a:endParaRPr lang="en-US" altLang="id-ID" dirty="0"/>
          </a:p>
          <a:p>
            <a:pPr>
              <a:spcBef>
                <a:spcPct val="50000"/>
              </a:spcBef>
            </a:pPr>
            <a:r>
              <a:rPr lang="en-US" altLang="id-ID" dirty="0"/>
              <a:t>						   						      1.000</a:t>
            </a:r>
          </a:p>
        </p:txBody>
      </p:sp>
    </p:spTree>
    <p:extLst>
      <p:ext uri="{BB962C8B-B14F-4D97-AF65-F5344CB8AC3E}">
        <p14:creationId xmlns:p14="http://schemas.microsoft.com/office/powerpoint/2010/main" val="8973556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BCBB4-EAB2-4E7B-8F48-A29A5F23D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Rata-rata </a:t>
            </a:r>
            <a:r>
              <a:rPr lang="en-US" sz="2800" dirty="0" err="1"/>
              <a:t>baris</a:t>
            </a:r>
            <a:r>
              <a:rPr lang="en-US" sz="2800" dirty="0"/>
              <a:t> =  Nilai preference 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(preference vector)</a:t>
            </a:r>
            <a:endParaRPr lang="id-ID" sz="2800" dirty="0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6CA2280E-A82B-47D6-A5F0-465ED5AE69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2362200"/>
            <a:ext cx="44958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dirty="0"/>
              <a:t>	         </a:t>
            </a:r>
            <a:r>
              <a:rPr lang="en-US" altLang="id-ID" dirty="0">
                <a:latin typeface="Impact" panose="020B0806030902050204" pitchFamily="34" charset="0"/>
              </a:rPr>
              <a:t>CRITERIA</a:t>
            </a:r>
          </a:p>
          <a:p>
            <a:pPr>
              <a:spcBef>
                <a:spcPct val="50000"/>
              </a:spcBef>
            </a:pPr>
            <a:r>
              <a:rPr lang="en-US" altLang="id-ID" dirty="0">
                <a:latin typeface="Impact" panose="020B0806030902050204" pitchFamily="34" charset="0"/>
              </a:rPr>
              <a:t>Price		</a:t>
            </a:r>
            <a:r>
              <a:rPr lang="en-US" altLang="id-ID" dirty="0"/>
              <a:t>0.1993</a:t>
            </a:r>
            <a:endParaRPr lang="en-US" altLang="id-ID" dirty="0">
              <a:latin typeface="Impact" panose="020B080603090205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id-ID" dirty="0">
                <a:latin typeface="Impact" panose="020B0806030902050204" pitchFamily="34" charset="0"/>
              </a:rPr>
              <a:t>Distance	</a:t>
            </a:r>
            <a:r>
              <a:rPr lang="en-US" altLang="id-ID" dirty="0"/>
              <a:t>0.6535</a:t>
            </a:r>
            <a:endParaRPr lang="en-US" altLang="id-ID" dirty="0">
              <a:latin typeface="Impact" panose="020B080603090205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id-ID" dirty="0">
                <a:latin typeface="Impact" panose="020B0806030902050204" pitchFamily="34" charset="0"/>
              </a:rPr>
              <a:t>Labor		</a:t>
            </a:r>
            <a:r>
              <a:rPr lang="en-US" altLang="id-ID" dirty="0"/>
              <a:t>0.0860</a:t>
            </a:r>
            <a:endParaRPr lang="en-US" altLang="id-ID" dirty="0">
              <a:latin typeface="Impact" panose="020B080603090205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id-ID" dirty="0">
                <a:latin typeface="Impact" panose="020B0806030902050204" pitchFamily="34" charset="0"/>
              </a:rPr>
              <a:t>Wage 		</a:t>
            </a:r>
            <a:r>
              <a:rPr lang="en-US" altLang="id-ID" dirty="0"/>
              <a:t>0.0612</a:t>
            </a:r>
          </a:p>
        </p:txBody>
      </p:sp>
    </p:spTree>
    <p:extLst>
      <p:ext uri="{BB962C8B-B14F-4D97-AF65-F5344CB8AC3E}">
        <p14:creationId xmlns:p14="http://schemas.microsoft.com/office/powerpoint/2010/main" val="16062101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21F28-B93C-4847-B186-7423FC1FE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Perhitungan</a:t>
            </a:r>
            <a:r>
              <a:rPr lang="en-US" dirty="0"/>
              <a:t> </a:t>
            </a:r>
            <a:r>
              <a:rPr lang="en-US" dirty="0" err="1"/>
              <a:t>akhir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1E0CA-EC76-4109-A170-8F78AB410FC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id-ID" dirty="0" err="1"/>
              <a:t>Kalikan</a:t>
            </a:r>
            <a:r>
              <a:rPr lang="en-US" altLang="id-ID" dirty="0"/>
              <a:t> </a:t>
            </a:r>
            <a:r>
              <a:rPr lang="en-US" altLang="id-ID" dirty="0" err="1"/>
              <a:t>matriks</a:t>
            </a:r>
            <a:r>
              <a:rPr lang="en-US" altLang="id-ID" dirty="0"/>
              <a:t> </a:t>
            </a:r>
            <a:r>
              <a:rPr lang="en-US" altLang="id-ID" dirty="0" err="1"/>
              <a:t>kriteria</a:t>
            </a:r>
            <a:r>
              <a:rPr lang="en-US" altLang="id-ID" dirty="0"/>
              <a:t> </a:t>
            </a:r>
            <a:r>
              <a:rPr lang="en-US" altLang="id-ID" dirty="0" err="1"/>
              <a:t>dengan</a:t>
            </a:r>
            <a:r>
              <a:rPr lang="en-US" altLang="id-ID" dirty="0"/>
              <a:t> preference  vector</a:t>
            </a:r>
          </a:p>
          <a:p>
            <a:endParaRPr lang="en-US" altLang="id-ID" dirty="0"/>
          </a:p>
          <a:p>
            <a:endParaRPr lang="en-US" altLang="id-ID" dirty="0"/>
          </a:p>
          <a:p>
            <a:pPr marL="0" indent="0">
              <a:buNone/>
            </a:pPr>
            <a:endParaRPr lang="en-US" altLang="id-ID" dirty="0"/>
          </a:p>
          <a:p>
            <a:endParaRPr lang="en-US" altLang="id-ID" dirty="0"/>
          </a:p>
          <a:p>
            <a:pPr marL="0" indent="0">
              <a:buNone/>
            </a:pPr>
            <a:r>
              <a:rPr lang="en-US" altLang="id-ID" dirty="0"/>
              <a:t> </a:t>
            </a:r>
          </a:p>
          <a:p>
            <a:endParaRPr lang="id-ID" dirty="0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FBE023CB-BB5B-426F-9026-01BFA818E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733" y="2901605"/>
            <a:ext cx="449911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1600" dirty="0">
                <a:solidFill>
                  <a:srgbClr val="FF0000"/>
                </a:solidFill>
              </a:rPr>
              <a:t>Criteria       Price        Distance       Labor      Wage</a:t>
            </a:r>
          </a:p>
          <a:p>
            <a:pPr>
              <a:spcBef>
                <a:spcPct val="50000"/>
              </a:spcBef>
            </a:pPr>
            <a:r>
              <a:rPr lang="en-US" altLang="id-ID" sz="1600" dirty="0">
                <a:solidFill>
                  <a:srgbClr val="FF0000"/>
                </a:solidFill>
              </a:rPr>
              <a:t>Price           0.1519     0.1375          0.2222      0.2857</a:t>
            </a:r>
          </a:p>
          <a:p>
            <a:pPr>
              <a:spcBef>
                <a:spcPct val="50000"/>
              </a:spcBef>
            </a:pPr>
            <a:r>
              <a:rPr lang="en-US" altLang="id-ID" sz="1600" dirty="0">
                <a:solidFill>
                  <a:srgbClr val="FF0000"/>
                </a:solidFill>
              </a:rPr>
              <a:t>Distance     0.7595     0.6878          0.6667      0.5000</a:t>
            </a:r>
          </a:p>
          <a:p>
            <a:pPr>
              <a:spcBef>
                <a:spcPct val="50000"/>
              </a:spcBef>
            </a:pPr>
            <a:r>
              <a:rPr lang="en-US" altLang="id-ID" sz="1600" dirty="0">
                <a:solidFill>
                  <a:srgbClr val="FF0000"/>
                </a:solidFill>
              </a:rPr>
              <a:t>Labor          0.0506     0.0764         0.0741      0.1429</a:t>
            </a:r>
          </a:p>
          <a:p>
            <a:pPr>
              <a:spcBef>
                <a:spcPct val="50000"/>
              </a:spcBef>
            </a:pPr>
            <a:r>
              <a:rPr lang="en-US" altLang="id-ID" sz="1600" dirty="0">
                <a:solidFill>
                  <a:srgbClr val="FF0000"/>
                </a:solidFill>
              </a:rPr>
              <a:t>Wage          0.0380     0.0983          0.0370      0.0714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08E2F518-CF5B-4673-AD88-1BD1B0F8E0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538" y="2747284"/>
            <a:ext cx="244502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dirty="0"/>
              <a:t>	 </a:t>
            </a:r>
            <a:r>
              <a:rPr lang="en-US" altLang="id-ID" sz="1600" dirty="0">
                <a:solidFill>
                  <a:srgbClr val="0070C0"/>
                </a:solidFill>
                <a:cs typeface="Times New Roman" panose="02020603050405020304" pitchFamily="18" charset="0"/>
              </a:rPr>
              <a:t>CRITERIA</a:t>
            </a:r>
          </a:p>
          <a:p>
            <a:pPr>
              <a:spcBef>
                <a:spcPct val="50000"/>
              </a:spcBef>
            </a:pPr>
            <a:r>
              <a:rPr lang="en-US" altLang="id-ID" sz="1600" dirty="0">
                <a:solidFill>
                  <a:srgbClr val="0070C0"/>
                </a:solidFill>
                <a:cs typeface="Times New Roman" panose="02020603050405020304" pitchFamily="18" charset="0"/>
              </a:rPr>
              <a:t>Price			0.1993</a:t>
            </a:r>
          </a:p>
          <a:p>
            <a:pPr>
              <a:spcBef>
                <a:spcPct val="50000"/>
              </a:spcBef>
            </a:pPr>
            <a:r>
              <a:rPr lang="en-US" altLang="id-ID" sz="1600" dirty="0">
                <a:solidFill>
                  <a:srgbClr val="0070C0"/>
                </a:solidFill>
                <a:cs typeface="Times New Roman" panose="02020603050405020304" pitchFamily="18" charset="0"/>
              </a:rPr>
              <a:t>Distance		0.6535</a:t>
            </a:r>
          </a:p>
          <a:p>
            <a:pPr>
              <a:spcBef>
                <a:spcPct val="50000"/>
              </a:spcBef>
            </a:pPr>
            <a:r>
              <a:rPr lang="en-US" altLang="id-ID" sz="1600" dirty="0">
                <a:solidFill>
                  <a:srgbClr val="0070C0"/>
                </a:solidFill>
                <a:cs typeface="Times New Roman" panose="02020603050405020304" pitchFamily="18" charset="0"/>
              </a:rPr>
              <a:t>Labor		0.0860</a:t>
            </a:r>
          </a:p>
          <a:p>
            <a:pPr>
              <a:spcBef>
                <a:spcPct val="50000"/>
              </a:spcBef>
            </a:pPr>
            <a:r>
              <a:rPr lang="en-US" altLang="id-ID" sz="1600" dirty="0">
                <a:solidFill>
                  <a:srgbClr val="0070C0"/>
                </a:solidFill>
                <a:cs typeface="Times New Roman" panose="02020603050405020304" pitchFamily="18" charset="0"/>
              </a:rPr>
              <a:t>Wage 		0.0612</a:t>
            </a:r>
          </a:p>
        </p:txBody>
      </p:sp>
    </p:spTree>
    <p:extLst>
      <p:ext uri="{BB962C8B-B14F-4D97-AF65-F5344CB8AC3E}">
        <p14:creationId xmlns:p14="http://schemas.microsoft.com/office/powerpoint/2010/main" val="35905285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21F28-B93C-4847-B186-7423FC1FE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Perhitungan</a:t>
            </a:r>
            <a:r>
              <a:rPr lang="en-US" dirty="0"/>
              <a:t> </a:t>
            </a:r>
            <a:r>
              <a:rPr lang="en-US" dirty="0" err="1"/>
              <a:t>akhir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1E0CA-EC76-4109-A170-8F78AB410FC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id-ID" dirty="0" err="1"/>
              <a:t>Kalikan</a:t>
            </a:r>
            <a:r>
              <a:rPr lang="en-US" altLang="id-ID" dirty="0"/>
              <a:t> </a:t>
            </a:r>
            <a:r>
              <a:rPr lang="en-US" altLang="id-ID" dirty="0" err="1"/>
              <a:t>matriks</a:t>
            </a:r>
            <a:r>
              <a:rPr lang="en-US" altLang="id-ID" dirty="0"/>
              <a:t> </a:t>
            </a:r>
            <a:r>
              <a:rPr lang="en-US" altLang="id-ID" dirty="0" err="1"/>
              <a:t>kriteria</a:t>
            </a:r>
            <a:r>
              <a:rPr lang="en-US" altLang="id-ID" dirty="0"/>
              <a:t> </a:t>
            </a:r>
            <a:r>
              <a:rPr lang="en-US" altLang="id-ID" dirty="0" err="1"/>
              <a:t>dengan</a:t>
            </a:r>
            <a:r>
              <a:rPr lang="en-US" altLang="id-ID" dirty="0"/>
              <a:t> preference  vector</a:t>
            </a:r>
          </a:p>
          <a:p>
            <a:endParaRPr lang="en-US" altLang="id-ID" dirty="0"/>
          </a:p>
          <a:p>
            <a:endParaRPr lang="en-US" altLang="id-ID" dirty="0"/>
          </a:p>
          <a:p>
            <a:pPr marL="0" indent="0">
              <a:buNone/>
            </a:pPr>
            <a:endParaRPr lang="en-US" altLang="id-ID" dirty="0"/>
          </a:p>
          <a:p>
            <a:endParaRPr lang="en-US" altLang="id-ID" dirty="0"/>
          </a:p>
          <a:p>
            <a:pPr marL="0" indent="0">
              <a:buNone/>
            </a:pPr>
            <a:r>
              <a:rPr lang="en-US" altLang="id-ID" dirty="0"/>
              <a:t> </a:t>
            </a:r>
          </a:p>
          <a:p>
            <a:endParaRPr lang="id-ID" dirty="0"/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09F79A6E-1D6F-4074-AD75-F7A0D6E47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304" y="2928730"/>
            <a:ext cx="8401879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sz="1600" dirty="0"/>
              <a:t>Supplier  A score = 0.1993(0.0512) + 0.6535(0.2819) + 0.0860(0.1790) +0.0621(0.1561) = 0.3091</a:t>
            </a:r>
          </a:p>
          <a:p>
            <a:pPr>
              <a:spcBef>
                <a:spcPct val="50000"/>
              </a:spcBef>
            </a:pPr>
            <a:endParaRPr lang="en-US" altLang="id-ID" sz="1600" dirty="0"/>
          </a:p>
          <a:p>
            <a:pPr>
              <a:spcBef>
                <a:spcPct val="50000"/>
              </a:spcBef>
            </a:pPr>
            <a:r>
              <a:rPr lang="en-US" altLang="id-ID" sz="1600" dirty="0"/>
              <a:t>Supplier  B score = 0.1993(0.1185) + 0.6535(0.0598) + 0.0860(0.6850) + 0.0612(0.6196) = 0.1595</a:t>
            </a:r>
          </a:p>
          <a:p>
            <a:pPr>
              <a:spcBef>
                <a:spcPct val="50000"/>
              </a:spcBef>
            </a:pPr>
            <a:endParaRPr lang="en-US" altLang="id-ID" sz="1600" dirty="0"/>
          </a:p>
          <a:p>
            <a:pPr>
              <a:spcBef>
                <a:spcPct val="50000"/>
              </a:spcBef>
            </a:pPr>
            <a:r>
              <a:rPr lang="en-US" altLang="id-ID" sz="1600" dirty="0"/>
              <a:t>Supplier  C score = 0.1993(0.3803) + 0.6535(0.6583) + 0.0860(0.1360) + 0.0612(0.2243) = 0.5314</a:t>
            </a:r>
            <a:endParaRPr lang="en-US" altLang="id-ID" sz="1200" dirty="0"/>
          </a:p>
        </p:txBody>
      </p:sp>
    </p:spTree>
    <p:extLst>
      <p:ext uri="{BB962C8B-B14F-4D97-AF65-F5344CB8AC3E}">
        <p14:creationId xmlns:p14="http://schemas.microsoft.com/office/powerpoint/2010/main" val="20552083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4118F-7692-41AF-9B3E-CC24287F9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Hasilnya</a:t>
            </a:r>
            <a:r>
              <a:rPr lang="en-US" dirty="0"/>
              <a:t>…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F46C9-AA99-404F-B4C6-15F21D2ED67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 altLang="id-ID" dirty="0"/>
          </a:p>
          <a:p>
            <a:endParaRPr lang="en-US" altLang="id-ID" dirty="0"/>
          </a:p>
          <a:p>
            <a:endParaRPr lang="en-US" altLang="id-ID" dirty="0"/>
          </a:p>
          <a:p>
            <a:endParaRPr lang="en-US" altLang="id-ID" dirty="0"/>
          </a:p>
          <a:p>
            <a:r>
              <a:rPr lang="en-US" altLang="id-ID" dirty="0" err="1"/>
              <a:t>Berdasarkan</a:t>
            </a:r>
            <a:r>
              <a:rPr lang="en-US" altLang="id-ID" dirty="0"/>
              <a:t> score  </a:t>
            </a:r>
            <a:r>
              <a:rPr lang="en-US" altLang="id-ID" dirty="0" err="1"/>
              <a:t>diatas</a:t>
            </a:r>
            <a:r>
              <a:rPr lang="en-US" altLang="id-ID" dirty="0"/>
              <a:t>, </a:t>
            </a:r>
            <a:r>
              <a:rPr lang="en-US" altLang="id-ID" dirty="0" err="1"/>
              <a:t>maka</a:t>
            </a:r>
            <a:r>
              <a:rPr lang="en-US" altLang="id-ID" dirty="0"/>
              <a:t> </a:t>
            </a:r>
            <a:r>
              <a:rPr lang="en-US" altLang="id-ID" dirty="0">
                <a:solidFill>
                  <a:srgbClr val="FF0000"/>
                </a:solidFill>
              </a:rPr>
              <a:t>Supplier C </a:t>
            </a:r>
            <a:r>
              <a:rPr lang="en-US" altLang="id-ID" dirty="0" err="1">
                <a:solidFill>
                  <a:srgbClr val="FF0000"/>
                </a:solidFill>
              </a:rPr>
              <a:t>akan</a:t>
            </a:r>
            <a:r>
              <a:rPr lang="en-US" altLang="id-ID" dirty="0">
                <a:solidFill>
                  <a:srgbClr val="FF0000"/>
                </a:solidFill>
              </a:rPr>
              <a:t> </a:t>
            </a:r>
            <a:r>
              <a:rPr lang="en-US" altLang="id-ID" dirty="0" err="1">
                <a:solidFill>
                  <a:srgbClr val="FF0000"/>
                </a:solidFill>
              </a:rPr>
              <a:t>dipilih</a:t>
            </a:r>
            <a:r>
              <a:rPr lang="en-US" altLang="id-ID" dirty="0">
                <a:solidFill>
                  <a:srgbClr val="FF0000"/>
                </a:solidFill>
              </a:rPr>
              <a:t> </a:t>
            </a:r>
            <a:r>
              <a:rPr lang="en-US" altLang="id-ID" dirty="0" err="1">
                <a:solidFill>
                  <a:srgbClr val="FF0000"/>
                </a:solidFill>
              </a:rPr>
              <a:t>sebagai</a:t>
            </a:r>
            <a:r>
              <a:rPr lang="en-US" altLang="id-ID" dirty="0">
                <a:solidFill>
                  <a:srgbClr val="FF0000"/>
                </a:solidFill>
              </a:rPr>
              <a:t> supplier </a:t>
            </a:r>
            <a:r>
              <a:rPr lang="en-US" altLang="id-ID" dirty="0" err="1">
                <a:solidFill>
                  <a:srgbClr val="FF0000"/>
                </a:solidFill>
              </a:rPr>
              <a:t>terbaik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2A703791-4B1E-45AF-BAD8-8764F90E12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352" y="1903108"/>
            <a:ext cx="485277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id-ID" dirty="0"/>
              <a:t>Supplier  A score =  0.3091</a:t>
            </a:r>
          </a:p>
          <a:p>
            <a:pPr>
              <a:spcBef>
                <a:spcPct val="50000"/>
              </a:spcBef>
            </a:pPr>
            <a:r>
              <a:rPr lang="en-US" altLang="id-ID" dirty="0"/>
              <a:t>Supplier  B score =  0.1595</a:t>
            </a:r>
          </a:p>
          <a:p>
            <a:pPr>
              <a:spcBef>
                <a:spcPct val="50000"/>
              </a:spcBef>
            </a:pPr>
            <a:r>
              <a:rPr lang="en-US" altLang="id-ID" dirty="0"/>
              <a:t>Supplier  C score =  0.5314</a:t>
            </a:r>
          </a:p>
        </p:txBody>
      </p:sp>
    </p:spTree>
    <p:extLst>
      <p:ext uri="{BB962C8B-B14F-4D97-AF65-F5344CB8AC3E}">
        <p14:creationId xmlns:p14="http://schemas.microsoft.com/office/powerpoint/2010/main" val="29449378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EE8011"/>
      </a:accent1>
      <a:accent2>
        <a:srgbClr val="CEC079"/>
      </a:accent2>
      <a:accent3>
        <a:srgbClr val="93A569"/>
      </a:accent3>
      <a:accent4>
        <a:srgbClr val="69A58B"/>
      </a:accent4>
      <a:accent5>
        <a:srgbClr val="6DAABD"/>
      </a:accent5>
      <a:accent6>
        <a:srgbClr val="B24A4B"/>
      </a:accent6>
      <a:hlink>
        <a:srgbClr val="EE8E11"/>
      </a:hlink>
      <a:folHlink>
        <a:srgbClr val="BFAE7F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686B1E04-F35C-4AB5-985D-0C358CA110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174</TotalTime>
  <Words>1162</Words>
  <Application>Microsoft Office PowerPoint</Application>
  <PresentationFormat>On-screen Show (4:3)</PresentationFormat>
  <Paragraphs>242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Impact</vt:lpstr>
      <vt:lpstr>Math B</vt:lpstr>
      <vt:lpstr>Times New Roman</vt:lpstr>
      <vt:lpstr>Main Event</vt:lpstr>
      <vt:lpstr>AHP  (Analytical Hierarchy Process )</vt:lpstr>
      <vt:lpstr>Pengertian ahp</vt:lpstr>
      <vt:lpstr>Pengertian ahp</vt:lpstr>
      <vt:lpstr>Pengertian ahp</vt:lpstr>
      <vt:lpstr>Alasan ahp sering digunakan</vt:lpstr>
      <vt:lpstr>Alasan ahp sering digunakan</vt:lpstr>
      <vt:lpstr>Kelebihan ahp</vt:lpstr>
      <vt:lpstr>Kelebihan ahp</vt:lpstr>
      <vt:lpstr>Kelebihan ahp</vt:lpstr>
      <vt:lpstr>Kelebihan ahp</vt:lpstr>
      <vt:lpstr>Kelebihan ahp</vt:lpstr>
      <vt:lpstr>Kelebihan ahp</vt:lpstr>
      <vt:lpstr>Kelebihan ahp</vt:lpstr>
      <vt:lpstr>Kelebihan ahp</vt:lpstr>
      <vt:lpstr>Kelebihan ahp</vt:lpstr>
      <vt:lpstr>Kelebihan ahp</vt:lpstr>
      <vt:lpstr>Kelemahan ahp</vt:lpstr>
      <vt:lpstr>Kelemahan ahp</vt:lpstr>
      <vt:lpstr>Struktur Hirarki AHP</vt:lpstr>
      <vt:lpstr>Tabel skala AHP dan definisinya</vt:lpstr>
      <vt:lpstr>Langkah-langkah metode AHP </vt:lpstr>
      <vt:lpstr>Langkah-langkah metode AHP </vt:lpstr>
      <vt:lpstr>Langkah-langkah metode AHP </vt:lpstr>
      <vt:lpstr>Langkah-langkah metode AHP </vt:lpstr>
      <vt:lpstr>Langkah-langkah metode AHP </vt:lpstr>
      <vt:lpstr>contoh</vt:lpstr>
      <vt:lpstr>contoh</vt:lpstr>
      <vt:lpstr>Matrik kriteria &amp; preferensi</vt:lpstr>
      <vt:lpstr>Langkah 1</vt:lpstr>
      <vt:lpstr>Langkah 2</vt:lpstr>
      <vt:lpstr>Langkah 3</vt:lpstr>
      <vt:lpstr>Langkah 4</vt:lpstr>
      <vt:lpstr>Langkah 5</vt:lpstr>
      <vt:lpstr>Langkah 6 - 9</vt:lpstr>
      <vt:lpstr>Rata-rata baris =  Nilai preference  pada kriteria (preference vector)</vt:lpstr>
      <vt:lpstr>Perhitungan akhir</vt:lpstr>
      <vt:lpstr>Perhitungan akhir</vt:lpstr>
      <vt:lpstr>Hasilnya…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AHP  (Analytical Hierarchy Process )</dc:title>
  <dc:creator>ning</dc:creator>
  <cp:lastModifiedBy>ning</cp:lastModifiedBy>
  <cp:revision>13</cp:revision>
  <dcterms:created xsi:type="dcterms:W3CDTF">2017-11-23T20:39:09Z</dcterms:created>
  <dcterms:modified xsi:type="dcterms:W3CDTF">2017-12-08T07:13:06Z</dcterms:modified>
</cp:coreProperties>
</file>