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8" r:id="rId3"/>
    <p:sldId id="260" r:id="rId4"/>
    <p:sldId id="261" r:id="rId5"/>
    <p:sldId id="262" r:id="rId6"/>
    <p:sldId id="263" r:id="rId7"/>
    <p:sldId id="289" r:id="rId8"/>
    <p:sldId id="265" r:id="rId9"/>
    <p:sldId id="266" r:id="rId10"/>
    <p:sldId id="267" r:id="rId11"/>
    <p:sldId id="268" r:id="rId12"/>
    <p:sldId id="290" r:id="rId13"/>
    <p:sldId id="269" r:id="rId14"/>
    <p:sldId id="270" r:id="rId15"/>
    <p:sldId id="271" r:id="rId16"/>
    <p:sldId id="292" r:id="rId17"/>
    <p:sldId id="272" r:id="rId18"/>
    <p:sldId id="273" r:id="rId19"/>
    <p:sldId id="275" r:id="rId20"/>
    <p:sldId id="274" r:id="rId21"/>
    <p:sldId id="277" r:id="rId22"/>
    <p:sldId id="278" r:id="rId23"/>
    <p:sldId id="279" r:id="rId24"/>
    <p:sldId id="293" r:id="rId25"/>
    <p:sldId id="281" r:id="rId26"/>
    <p:sldId id="282" r:id="rId27"/>
    <p:sldId id="294" r:id="rId28"/>
    <p:sldId id="284" r:id="rId29"/>
    <p:sldId id="285" r:id="rId30"/>
    <p:sldId id="295" r:id="rId31"/>
    <p:sldId id="287" r:id="rId32"/>
    <p:sldId id="288" r:id="rId3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25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EA3B9FF-3482-494E-82C2-CC2D36BE7082}" type="datetimeFigureOut">
              <a:rPr lang="id-ID" smtClean="0"/>
              <a:t>26/03/2019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813D70-2E42-4A4D-93DB-8D9BB71F2265}" type="slidenum">
              <a:rPr lang="id-ID" smtClean="0"/>
              <a:t>‹#›</a:t>
            </a:fld>
            <a:endParaRPr lang="id-ID"/>
          </a:p>
        </p:txBody>
      </p:sp>
    </p:spTree>
    <p:extLst>
      <p:ext uri="{BB962C8B-B14F-4D97-AF65-F5344CB8AC3E}">
        <p14:creationId xmlns:p14="http://schemas.microsoft.com/office/powerpoint/2010/main" val="103621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1225">
              <a:defRPr>
                <a:solidFill>
                  <a:schemeClr val="tx1"/>
                </a:solidFill>
                <a:latin typeface="Tahoma" pitchFamily="34" charset="0"/>
              </a:defRPr>
            </a:lvl1pPr>
            <a:lvl2pPr marL="742950" indent="-285750" defTabSz="911225">
              <a:defRPr>
                <a:solidFill>
                  <a:schemeClr val="tx1"/>
                </a:solidFill>
                <a:latin typeface="Tahoma" pitchFamily="34" charset="0"/>
              </a:defRPr>
            </a:lvl2pPr>
            <a:lvl3pPr marL="1143000" indent="-228600" defTabSz="911225">
              <a:defRPr>
                <a:solidFill>
                  <a:schemeClr val="tx1"/>
                </a:solidFill>
                <a:latin typeface="Tahoma" pitchFamily="34" charset="0"/>
              </a:defRPr>
            </a:lvl3pPr>
            <a:lvl4pPr marL="1600200" indent="-228600" defTabSz="911225">
              <a:defRPr>
                <a:solidFill>
                  <a:schemeClr val="tx1"/>
                </a:solidFill>
                <a:latin typeface="Tahoma" pitchFamily="34" charset="0"/>
              </a:defRPr>
            </a:lvl4pPr>
            <a:lvl5pPr marL="2057400" indent="-228600" defTabSz="911225">
              <a:defRPr>
                <a:solidFill>
                  <a:schemeClr val="tx1"/>
                </a:solidFill>
                <a:latin typeface="Tahoma" pitchFamily="34" charset="0"/>
              </a:defRPr>
            </a:lvl5pPr>
            <a:lvl6pPr marL="2514600" indent="-228600" defTabSz="911225" eaLnBrk="0" fontAlgn="base" hangingPunct="0">
              <a:spcBef>
                <a:spcPct val="0"/>
              </a:spcBef>
              <a:spcAft>
                <a:spcPct val="0"/>
              </a:spcAft>
              <a:defRPr>
                <a:solidFill>
                  <a:schemeClr val="tx1"/>
                </a:solidFill>
                <a:latin typeface="Tahoma" pitchFamily="34" charset="0"/>
              </a:defRPr>
            </a:lvl6pPr>
            <a:lvl7pPr marL="2971800" indent="-228600" defTabSz="911225" eaLnBrk="0" fontAlgn="base" hangingPunct="0">
              <a:spcBef>
                <a:spcPct val="0"/>
              </a:spcBef>
              <a:spcAft>
                <a:spcPct val="0"/>
              </a:spcAft>
              <a:defRPr>
                <a:solidFill>
                  <a:schemeClr val="tx1"/>
                </a:solidFill>
                <a:latin typeface="Tahoma" pitchFamily="34" charset="0"/>
              </a:defRPr>
            </a:lvl7pPr>
            <a:lvl8pPr marL="3429000" indent="-228600" defTabSz="911225" eaLnBrk="0" fontAlgn="base" hangingPunct="0">
              <a:spcBef>
                <a:spcPct val="0"/>
              </a:spcBef>
              <a:spcAft>
                <a:spcPct val="0"/>
              </a:spcAft>
              <a:defRPr>
                <a:solidFill>
                  <a:schemeClr val="tx1"/>
                </a:solidFill>
                <a:latin typeface="Tahoma" pitchFamily="34" charset="0"/>
              </a:defRPr>
            </a:lvl8pPr>
            <a:lvl9pPr marL="3886200" indent="-228600" defTabSz="911225" eaLnBrk="0" fontAlgn="base" hangingPunct="0">
              <a:spcBef>
                <a:spcPct val="0"/>
              </a:spcBef>
              <a:spcAft>
                <a:spcPct val="0"/>
              </a:spcAft>
              <a:defRPr>
                <a:solidFill>
                  <a:schemeClr val="tx1"/>
                </a:solidFill>
                <a:latin typeface="Tahoma" pitchFamily="34" charset="0"/>
              </a:defRPr>
            </a:lvl9pPr>
          </a:lstStyle>
          <a:p>
            <a:r>
              <a:rPr lang="en-US" smtClean="0">
                <a:latin typeface="Arial" charset="0"/>
              </a:rPr>
              <a:t>Assurance and Advisory Business Services</a:t>
            </a:r>
          </a:p>
        </p:txBody>
      </p:sp>
      <p:sp>
        <p:nvSpPr>
          <p:cNvPr id="46083" name="Rectangle 3"/>
          <p:cNvSpPr>
            <a:spLocks noGrp="1" noChangeArrowheads="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1225">
              <a:defRPr>
                <a:solidFill>
                  <a:schemeClr val="tx1"/>
                </a:solidFill>
                <a:latin typeface="Tahoma" pitchFamily="34" charset="0"/>
              </a:defRPr>
            </a:lvl1pPr>
            <a:lvl2pPr marL="742950" indent="-285750" defTabSz="911225">
              <a:defRPr>
                <a:solidFill>
                  <a:schemeClr val="tx1"/>
                </a:solidFill>
                <a:latin typeface="Tahoma" pitchFamily="34" charset="0"/>
              </a:defRPr>
            </a:lvl2pPr>
            <a:lvl3pPr marL="1143000" indent="-228600" defTabSz="911225">
              <a:defRPr>
                <a:solidFill>
                  <a:schemeClr val="tx1"/>
                </a:solidFill>
                <a:latin typeface="Tahoma" pitchFamily="34" charset="0"/>
              </a:defRPr>
            </a:lvl3pPr>
            <a:lvl4pPr marL="1600200" indent="-228600" defTabSz="911225">
              <a:defRPr>
                <a:solidFill>
                  <a:schemeClr val="tx1"/>
                </a:solidFill>
                <a:latin typeface="Tahoma" pitchFamily="34" charset="0"/>
              </a:defRPr>
            </a:lvl4pPr>
            <a:lvl5pPr marL="2057400" indent="-228600" defTabSz="911225">
              <a:defRPr>
                <a:solidFill>
                  <a:schemeClr val="tx1"/>
                </a:solidFill>
                <a:latin typeface="Tahoma" pitchFamily="34" charset="0"/>
              </a:defRPr>
            </a:lvl5pPr>
            <a:lvl6pPr marL="2514600" indent="-228600" defTabSz="911225" eaLnBrk="0" fontAlgn="base" hangingPunct="0">
              <a:spcBef>
                <a:spcPct val="0"/>
              </a:spcBef>
              <a:spcAft>
                <a:spcPct val="0"/>
              </a:spcAft>
              <a:defRPr>
                <a:solidFill>
                  <a:schemeClr val="tx1"/>
                </a:solidFill>
                <a:latin typeface="Tahoma" pitchFamily="34" charset="0"/>
              </a:defRPr>
            </a:lvl6pPr>
            <a:lvl7pPr marL="2971800" indent="-228600" defTabSz="911225" eaLnBrk="0" fontAlgn="base" hangingPunct="0">
              <a:spcBef>
                <a:spcPct val="0"/>
              </a:spcBef>
              <a:spcAft>
                <a:spcPct val="0"/>
              </a:spcAft>
              <a:defRPr>
                <a:solidFill>
                  <a:schemeClr val="tx1"/>
                </a:solidFill>
                <a:latin typeface="Tahoma" pitchFamily="34" charset="0"/>
              </a:defRPr>
            </a:lvl7pPr>
            <a:lvl8pPr marL="3429000" indent="-228600" defTabSz="911225" eaLnBrk="0" fontAlgn="base" hangingPunct="0">
              <a:spcBef>
                <a:spcPct val="0"/>
              </a:spcBef>
              <a:spcAft>
                <a:spcPct val="0"/>
              </a:spcAft>
              <a:defRPr>
                <a:solidFill>
                  <a:schemeClr val="tx1"/>
                </a:solidFill>
                <a:latin typeface="Tahoma" pitchFamily="34" charset="0"/>
              </a:defRPr>
            </a:lvl8pPr>
            <a:lvl9pPr marL="3886200" indent="-228600" defTabSz="911225" eaLnBrk="0" fontAlgn="base" hangingPunct="0">
              <a:spcBef>
                <a:spcPct val="0"/>
              </a:spcBef>
              <a:spcAft>
                <a:spcPct val="0"/>
              </a:spcAft>
              <a:defRPr>
                <a:solidFill>
                  <a:schemeClr val="tx1"/>
                </a:solidFill>
                <a:latin typeface="Tahoma" pitchFamily="34" charset="0"/>
              </a:defRPr>
            </a:lvl9pPr>
          </a:lstStyle>
          <a:p>
            <a:fld id="{5320984A-0F5F-42AE-8236-F3A98B3F9ACE}" type="datetime4">
              <a:rPr lang="en-US" smtClean="0">
                <a:latin typeface="Arial" charset="0"/>
              </a:rPr>
              <a:pPr/>
              <a:t>March 26, 2019</a:t>
            </a:fld>
            <a:endParaRPr lang="en-US" smtClean="0">
              <a:latin typeface="Arial" charset="0"/>
            </a:endParaRPr>
          </a:p>
        </p:txBody>
      </p:sp>
      <p:sp>
        <p:nvSpPr>
          <p:cNvPr id="4608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1225">
              <a:defRPr>
                <a:solidFill>
                  <a:schemeClr val="tx1"/>
                </a:solidFill>
                <a:latin typeface="Tahoma" pitchFamily="34" charset="0"/>
              </a:defRPr>
            </a:lvl1pPr>
            <a:lvl2pPr marL="742950" indent="-285750" defTabSz="911225">
              <a:defRPr>
                <a:solidFill>
                  <a:schemeClr val="tx1"/>
                </a:solidFill>
                <a:latin typeface="Tahoma" pitchFamily="34" charset="0"/>
              </a:defRPr>
            </a:lvl2pPr>
            <a:lvl3pPr marL="1143000" indent="-228600" defTabSz="911225">
              <a:defRPr>
                <a:solidFill>
                  <a:schemeClr val="tx1"/>
                </a:solidFill>
                <a:latin typeface="Tahoma" pitchFamily="34" charset="0"/>
              </a:defRPr>
            </a:lvl3pPr>
            <a:lvl4pPr marL="1600200" indent="-228600" defTabSz="911225">
              <a:defRPr>
                <a:solidFill>
                  <a:schemeClr val="tx1"/>
                </a:solidFill>
                <a:latin typeface="Tahoma" pitchFamily="34" charset="0"/>
              </a:defRPr>
            </a:lvl4pPr>
            <a:lvl5pPr marL="2057400" indent="-228600" defTabSz="911225">
              <a:defRPr>
                <a:solidFill>
                  <a:schemeClr val="tx1"/>
                </a:solidFill>
                <a:latin typeface="Tahoma" pitchFamily="34" charset="0"/>
              </a:defRPr>
            </a:lvl5pPr>
            <a:lvl6pPr marL="2514600" indent="-228600" defTabSz="911225" eaLnBrk="0" fontAlgn="base" hangingPunct="0">
              <a:spcBef>
                <a:spcPct val="0"/>
              </a:spcBef>
              <a:spcAft>
                <a:spcPct val="0"/>
              </a:spcAft>
              <a:defRPr>
                <a:solidFill>
                  <a:schemeClr val="tx1"/>
                </a:solidFill>
                <a:latin typeface="Tahoma" pitchFamily="34" charset="0"/>
              </a:defRPr>
            </a:lvl6pPr>
            <a:lvl7pPr marL="2971800" indent="-228600" defTabSz="911225" eaLnBrk="0" fontAlgn="base" hangingPunct="0">
              <a:spcBef>
                <a:spcPct val="0"/>
              </a:spcBef>
              <a:spcAft>
                <a:spcPct val="0"/>
              </a:spcAft>
              <a:defRPr>
                <a:solidFill>
                  <a:schemeClr val="tx1"/>
                </a:solidFill>
                <a:latin typeface="Tahoma" pitchFamily="34" charset="0"/>
              </a:defRPr>
            </a:lvl7pPr>
            <a:lvl8pPr marL="3429000" indent="-228600" defTabSz="911225" eaLnBrk="0" fontAlgn="base" hangingPunct="0">
              <a:spcBef>
                <a:spcPct val="0"/>
              </a:spcBef>
              <a:spcAft>
                <a:spcPct val="0"/>
              </a:spcAft>
              <a:defRPr>
                <a:solidFill>
                  <a:schemeClr val="tx1"/>
                </a:solidFill>
                <a:latin typeface="Tahoma" pitchFamily="34" charset="0"/>
              </a:defRPr>
            </a:lvl8pPr>
            <a:lvl9pPr marL="3886200" indent="-228600" defTabSz="911225" eaLnBrk="0" fontAlgn="base" hangingPunct="0">
              <a:spcBef>
                <a:spcPct val="0"/>
              </a:spcBef>
              <a:spcAft>
                <a:spcPct val="0"/>
              </a:spcAft>
              <a:defRPr>
                <a:solidFill>
                  <a:schemeClr val="tx1"/>
                </a:solidFill>
                <a:latin typeface="Tahoma" pitchFamily="34" charset="0"/>
              </a:defRPr>
            </a:lvl9pPr>
          </a:lstStyle>
          <a:p>
            <a:fld id="{95F18670-4535-4D90-91B3-9FCD82635754}" type="slidenum">
              <a:rPr lang="en-US" smtClean="0">
                <a:latin typeface="Arial" charset="0"/>
              </a:rPr>
              <a:pPr/>
              <a:t>16</a:t>
            </a:fld>
            <a:endParaRPr lang="en-US" smtClean="0">
              <a:latin typeface="Arial" charset="0"/>
            </a:endParaRPr>
          </a:p>
        </p:txBody>
      </p:sp>
      <p:sp>
        <p:nvSpPr>
          <p:cNvPr id="46085" name="Rectangle 2"/>
          <p:cNvSpPr>
            <a:spLocks noChangeArrowheads="1" noTextEdit="1"/>
          </p:cNvSpPr>
          <p:nvPr>
            <p:ph type="sldImg"/>
          </p:nvPr>
        </p:nvSpPr>
        <p:spPr>
          <a:ln/>
        </p:spPr>
      </p:sp>
      <p:sp>
        <p:nvSpPr>
          <p:cNvPr id="4608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F307E884-27CD-4FD6-9057-5DEAA72FF581}" type="datetimeFigureOut">
              <a:rPr lang="id-ID" smtClean="0"/>
              <a:t>26/03/2019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268640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F307E884-27CD-4FD6-9057-5DEAA72FF581}" type="datetimeFigureOut">
              <a:rPr lang="id-ID" smtClean="0"/>
              <a:t>26/03/2019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5447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07E884-27CD-4FD6-9057-5DEAA72FF581}" type="datetimeFigureOut">
              <a:rPr lang="id-ID" smtClean="0"/>
              <a:t>26/03/2019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960403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F307E884-27CD-4FD6-9057-5DEAA72FF581}" type="datetimeFigureOut">
              <a:rPr lang="id-ID" smtClean="0"/>
              <a:t>26/03/2019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033637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F307E884-27CD-4FD6-9057-5DEAA72FF581}" type="datetimeFigureOut">
              <a:rPr lang="id-ID" smtClean="0"/>
              <a:t>26/03/2019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311335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F307E884-27CD-4FD6-9057-5DEAA72FF581}" type="datetimeFigureOut">
              <a:rPr lang="id-ID" smtClean="0"/>
              <a:t>26/03/2019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820984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07E884-27CD-4FD6-9057-5DEAA72FF581}" type="datetimeFigureOut">
              <a:rPr lang="id-ID" smtClean="0"/>
              <a:t>26/03/2019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167751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07E884-27CD-4FD6-9057-5DEAA72FF581}" type="datetimeFigureOut">
              <a:rPr lang="id-ID" smtClean="0"/>
              <a:t>26/03/2019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433661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07E884-27CD-4FD6-9057-5DEAA72FF581}" type="datetimeFigureOut">
              <a:rPr lang="id-ID" smtClean="0"/>
              <a:t>26/03/2019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2782467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F307E884-27CD-4FD6-9057-5DEAA72FF581}" type="datetimeFigureOut">
              <a:rPr lang="id-ID" smtClean="0"/>
              <a:t>26/03/2019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023758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F307E884-27CD-4FD6-9057-5DEAA72FF581}" type="datetimeFigureOut">
              <a:rPr lang="id-ID" smtClean="0"/>
              <a:t>26/03/2019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A84D63A-ED62-4692-8304-9B7867B7E98F}" type="slidenum">
              <a:rPr lang="id-ID" smtClean="0"/>
              <a:t>‹#›</a:t>
            </a:fld>
            <a:endParaRPr lang="id-ID"/>
          </a:p>
        </p:txBody>
      </p:sp>
    </p:spTree>
    <p:extLst>
      <p:ext uri="{BB962C8B-B14F-4D97-AF65-F5344CB8AC3E}">
        <p14:creationId xmlns:p14="http://schemas.microsoft.com/office/powerpoint/2010/main" val="1106901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07E884-27CD-4FD6-9057-5DEAA72FF581}" type="datetimeFigureOut">
              <a:rPr lang="id-ID" smtClean="0"/>
              <a:t>26/03/2019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84D63A-ED62-4692-8304-9B7867B7E98F}" type="slidenum">
              <a:rPr lang="id-ID" smtClean="0"/>
              <a:t>‹#›</a:t>
            </a:fld>
            <a:endParaRPr lang="id-ID"/>
          </a:p>
        </p:txBody>
      </p:sp>
    </p:spTree>
    <p:extLst>
      <p:ext uri="{BB962C8B-B14F-4D97-AF65-F5344CB8AC3E}">
        <p14:creationId xmlns:p14="http://schemas.microsoft.com/office/powerpoint/2010/main" val="29664944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auditti.com/library/it-audit-standard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AUDIT TI</a:t>
            </a:r>
            <a:endParaRPr lang="id-ID" dirty="0"/>
          </a:p>
        </p:txBody>
      </p:sp>
      <p:sp>
        <p:nvSpPr>
          <p:cNvPr id="3" name="Subtitle 2"/>
          <p:cNvSpPr>
            <a:spLocks noGrp="1"/>
          </p:cNvSpPr>
          <p:nvPr>
            <p:ph type="subTitle" idx="1"/>
          </p:nvPr>
        </p:nvSpPr>
        <p:spPr/>
        <p:txBody>
          <a:bodyPr/>
          <a:lstStyle/>
          <a:p>
            <a:r>
              <a:rPr lang="id-ID" dirty="0" smtClean="0"/>
              <a:t>Framework Audit</a:t>
            </a:r>
            <a:endParaRPr lang="id-ID" dirty="0"/>
          </a:p>
        </p:txBody>
      </p:sp>
    </p:spTree>
    <p:extLst>
      <p:ext uri="{BB962C8B-B14F-4D97-AF65-F5344CB8AC3E}">
        <p14:creationId xmlns:p14="http://schemas.microsoft.com/office/powerpoint/2010/main" val="1433831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endParaRPr lang="id-ID" smtClean="0"/>
          </a:p>
        </p:txBody>
      </p:sp>
      <p:sp>
        <p:nvSpPr>
          <p:cNvPr id="5123" name="Rectangle 3"/>
          <p:cNvSpPr>
            <a:spLocks noChangeArrowheads="1"/>
          </p:cNvSpPr>
          <p:nvPr/>
        </p:nvSpPr>
        <p:spPr bwMode="auto">
          <a:xfrm>
            <a:off x="685800" y="2438400"/>
            <a:ext cx="7772400" cy="2062163"/>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algn="ctr"/>
            <a:r>
              <a:rPr lang="en-US" sz="3200" dirty="0"/>
              <a:t>PROSES AUDIT HARUS MEMILIKI OBYEK YANG JELAS DAN TERUKUR DENGAN TARGET HASIL YANG JUGA HARUS JELAS DAN TERUKUR</a:t>
            </a:r>
          </a:p>
        </p:txBody>
      </p:sp>
    </p:spTree>
    <p:extLst>
      <p:ext uri="{BB962C8B-B14F-4D97-AF65-F5344CB8AC3E}">
        <p14:creationId xmlns:p14="http://schemas.microsoft.com/office/powerpoint/2010/main" val="3600684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endParaRPr lang="id-ID" dirty="0" smtClean="0"/>
          </a:p>
        </p:txBody>
      </p:sp>
      <p:sp>
        <p:nvSpPr>
          <p:cNvPr id="7171" name="Content Placeholder 2"/>
          <p:cNvSpPr>
            <a:spLocks noGrp="1"/>
          </p:cNvSpPr>
          <p:nvPr>
            <p:ph idx="1"/>
          </p:nvPr>
        </p:nvSpPr>
        <p:spPr>
          <a:xfrm>
            <a:off x="457200" y="1600201"/>
            <a:ext cx="8229600" cy="3701008"/>
          </a:xfrm>
        </p:spPr>
        <p:style>
          <a:lnRef idx="1">
            <a:schemeClr val="accent1"/>
          </a:lnRef>
          <a:fillRef idx="2">
            <a:schemeClr val="accent1"/>
          </a:fillRef>
          <a:effectRef idx="1">
            <a:schemeClr val="accent1"/>
          </a:effectRef>
          <a:fontRef idx="minor">
            <a:schemeClr val="dk1"/>
          </a:fontRef>
        </p:style>
        <p:txBody>
          <a:bodyPr/>
          <a:lstStyle/>
          <a:p>
            <a:pPr marL="0" indent="0">
              <a:buNone/>
            </a:pPr>
            <a:r>
              <a:rPr lang="en-US" sz="2400" b="1" dirty="0" smtClean="0">
                <a:hlinkClick r:id="rId2"/>
              </a:rPr>
              <a:t>(IT) Audit Standards</a:t>
            </a:r>
            <a:endParaRPr lang="en-US" sz="2400" b="1" dirty="0" smtClean="0"/>
          </a:p>
          <a:p>
            <a:pPr lvl="1"/>
            <a:r>
              <a:rPr lang="en-US" sz="2400" dirty="0" smtClean="0"/>
              <a:t>ISACA : IT Standards, Guidelines, and Tools and Techniques for Audit and Assurance and Control Professionals </a:t>
            </a:r>
          </a:p>
          <a:p>
            <a:pPr lvl="1"/>
            <a:r>
              <a:rPr lang="en-US" sz="2400" dirty="0" smtClean="0"/>
              <a:t>IIA : International Professional Practices Framework / IPPF </a:t>
            </a:r>
          </a:p>
          <a:p>
            <a:pPr lvl="1"/>
            <a:r>
              <a:rPr lang="en-US" sz="2400" dirty="0" smtClean="0"/>
              <a:t>IASII : </a:t>
            </a:r>
            <a:r>
              <a:rPr lang="en-US" sz="2400" dirty="0" err="1" smtClean="0"/>
              <a:t>Standar</a:t>
            </a:r>
            <a:r>
              <a:rPr lang="en-US" sz="2400" dirty="0" smtClean="0"/>
              <a:t> Audit </a:t>
            </a:r>
            <a:r>
              <a:rPr lang="en-US" sz="2400" dirty="0" err="1" smtClean="0"/>
              <a:t>Sistem</a:t>
            </a:r>
            <a:r>
              <a:rPr lang="en-US" sz="2400" dirty="0" smtClean="0"/>
              <a:t> </a:t>
            </a:r>
            <a:r>
              <a:rPr lang="en-US" sz="2400" dirty="0" err="1" smtClean="0"/>
              <a:t>Informasi</a:t>
            </a:r>
            <a:r>
              <a:rPr lang="en-US" sz="2400" dirty="0" smtClean="0"/>
              <a:t> </a:t>
            </a:r>
          </a:p>
          <a:p>
            <a:pPr lvl="1"/>
            <a:r>
              <a:rPr lang="en-US" sz="2400" dirty="0" smtClean="0"/>
              <a:t>BI : </a:t>
            </a:r>
            <a:r>
              <a:rPr lang="en-US" sz="2400" dirty="0" err="1" smtClean="0"/>
              <a:t>Standar</a:t>
            </a:r>
            <a:r>
              <a:rPr lang="en-US" sz="2400" dirty="0" smtClean="0"/>
              <a:t> </a:t>
            </a:r>
            <a:r>
              <a:rPr lang="en-US" sz="2400" dirty="0" err="1" smtClean="0"/>
              <a:t>Pelaksanaan</a:t>
            </a:r>
            <a:r>
              <a:rPr lang="en-US" sz="2400" dirty="0" smtClean="0"/>
              <a:t> </a:t>
            </a:r>
            <a:r>
              <a:rPr lang="en-US" sz="2400" dirty="0" err="1" smtClean="0"/>
              <a:t>Fungsi</a:t>
            </a:r>
            <a:r>
              <a:rPr lang="en-US" sz="2400" dirty="0" smtClean="0"/>
              <a:t> Audit Intern Bank / SPFAIB </a:t>
            </a:r>
          </a:p>
          <a:p>
            <a:pPr lvl="1"/>
            <a:r>
              <a:rPr lang="en-US" sz="2400" dirty="0" smtClean="0"/>
              <a:t>BPPT : Framework, </a:t>
            </a:r>
            <a:r>
              <a:rPr lang="en-US" sz="2400" dirty="0" err="1" smtClean="0"/>
              <a:t>Kode</a:t>
            </a:r>
            <a:r>
              <a:rPr lang="en-US" sz="2400" dirty="0" smtClean="0"/>
              <a:t> </a:t>
            </a:r>
            <a:r>
              <a:rPr lang="en-US" sz="2400" dirty="0" err="1" smtClean="0"/>
              <a:t>Etik</a:t>
            </a:r>
            <a:r>
              <a:rPr lang="en-US" sz="2400" dirty="0" smtClean="0"/>
              <a:t> &amp; </a:t>
            </a:r>
            <a:r>
              <a:rPr lang="en-US" sz="2400" dirty="0" err="1" smtClean="0"/>
              <a:t>Standar</a:t>
            </a:r>
            <a:r>
              <a:rPr lang="en-US" sz="2400" dirty="0" smtClean="0"/>
              <a:t>, </a:t>
            </a:r>
            <a:r>
              <a:rPr lang="en-US" sz="2400" dirty="0" err="1" smtClean="0"/>
              <a:t>Pedoman</a:t>
            </a:r>
            <a:r>
              <a:rPr lang="en-US" sz="2400" dirty="0" smtClean="0"/>
              <a:t> </a:t>
            </a:r>
            <a:r>
              <a:rPr lang="en-US" sz="2400" dirty="0" err="1" smtClean="0"/>
              <a:t>Umum</a:t>
            </a:r>
            <a:r>
              <a:rPr lang="en-US" sz="2400" dirty="0" smtClean="0"/>
              <a:t> Audit </a:t>
            </a:r>
            <a:r>
              <a:rPr lang="en-US" sz="2400" dirty="0" err="1" smtClean="0"/>
              <a:t>Teknologi</a:t>
            </a:r>
            <a:r>
              <a:rPr lang="en-US" sz="2400" dirty="0" smtClean="0"/>
              <a:t> </a:t>
            </a:r>
          </a:p>
          <a:p>
            <a:endParaRPr lang="en-US" sz="2400" dirty="0" smtClean="0"/>
          </a:p>
        </p:txBody>
      </p:sp>
    </p:spTree>
    <p:extLst>
      <p:ext uri="{BB962C8B-B14F-4D97-AF65-F5344CB8AC3E}">
        <p14:creationId xmlns:p14="http://schemas.microsoft.com/office/powerpoint/2010/main" val="21133362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smtClean="0"/>
              <a:t>Pendahuluan</a:t>
            </a:r>
          </a:p>
        </p:txBody>
      </p:sp>
      <p:sp>
        <p:nvSpPr>
          <p:cNvPr id="8195" name="Content Placeholder 2"/>
          <p:cNvSpPr>
            <a:spLocks noGrp="1"/>
          </p:cNvSpPr>
          <p:nvPr>
            <p:ph idx="1"/>
          </p:nvPr>
        </p:nvSpPr>
        <p:spPr/>
        <p:style>
          <a:lnRef idx="2">
            <a:schemeClr val="accent1">
              <a:shade val="50000"/>
            </a:schemeClr>
          </a:lnRef>
          <a:fillRef idx="1">
            <a:schemeClr val="accent1"/>
          </a:fillRef>
          <a:effectRef idx="0">
            <a:schemeClr val="accent1"/>
          </a:effectRef>
          <a:fontRef idx="minor">
            <a:schemeClr val="lt1"/>
          </a:fontRef>
        </p:style>
        <p:txBody>
          <a:bodyPr>
            <a:normAutofit lnSpcReduction="10000"/>
          </a:bodyPr>
          <a:lstStyle/>
          <a:p>
            <a:pPr algn="just"/>
            <a:r>
              <a:rPr lang="en-US" sz="2800" dirty="0" err="1" smtClean="0"/>
              <a:t>Sebenarnya</a:t>
            </a:r>
            <a:r>
              <a:rPr lang="en-US" sz="2800" dirty="0" smtClean="0"/>
              <a:t> </a:t>
            </a:r>
            <a:r>
              <a:rPr lang="en-US" sz="2800" dirty="0" err="1" smtClean="0"/>
              <a:t>dalam</a:t>
            </a:r>
            <a:r>
              <a:rPr lang="en-US" sz="2800" dirty="0" smtClean="0"/>
              <a:t> </a:t>
            </a:r>
            <a:r>
              <a:rPr lang="en-US" sz="2800" dirty="0" err="1" smtClean="0"/>
              <a:t>melaksanakan</a:t>
            </a:r>
            <a:r>
              <a:rPr lang="en-US" sz="2800" dirty="0" smtClean="0"/>
              <a:t> IT/IS Audit </a:t>
            </a:r>
            <a:r>
              <a:rPr lang="en-US" sz="2800" dirty="0" err="1" smtClean="0"/>
              <a:t>terdapat</a:t>
            </a:r>
            <a:r>
              <a:rPr lang="en-US" sz="2800" dirty="0" smtClean="0"/>
              <a:t> </a:t>
            </a:r>
            <a:r>
              <a:rPr lang="en-US" sz="2800" dirty="0" err="1" smtClean="0"/>
              <a:t>berbagai</a:t>
            </a:r>
            <a:r>
              <a:rPr lang="en-US" sz="2800" dirty="0" smtClean="0"/>
              <a:t> </a:t>
            </a:r>
            <a:r>
              <a:rPr lang="en-US" sz="2800" i="1" dirty="0" smtClean="0"/>
              <a:t>tools</a:t>
            </a:r>
            <a:r>
              <a:rPr lang="en-US" sz="2800" dirty="0" smtClean="0"/>
              <a:t> yang </a:t>
            </a:r>
            <a:r>
              <a:rPr lang="en-US" sz="2800" dirty="0" err="1" smtClean="0"/>
              <a:t>sudah</a:t>
            </a:r>
            <a:r>
              <a:rPr lang="en-US" sz="2800" dirty="0" smtClean="0"/>
              <a:t> </a:t>
            </a:r>
            <a:r>
              <a:rPr lang="en-US" sz="2800" dirty="0" err="1" smtClean="0"/>
              <a:t>siap</a:t>
            </a:r>
            <a:r>
              <a:rPr lang="en-US" sz="2800" dirty="0" smtClean="0"/>
              <a:t> </a:t>
            </a:r>
            <a:r>
              <a:rPr lang="en-US" sz="2800" dirty="0" err="1" smtClean="0"/>
              <a:t>digunakan</a:t>
            </a:r>
            <a:r>
              <a:rPr lang="en-US" sz="2800" dirty="0" smtClean="0"/>
              <a:t> </a:t>
            </a:r>
            <a:r>
              <a:rPr lang="en-US" sz="2800" dirty="0" err="1" smtClean="0"/>
              <a:t>saat</a:t>
            </a:r>
            <a:r>
              <a:rPr lang="en-US" sz="2800" dirty="0" smtClean="0"/>
              <a:t> </a:t>
            </a:r>
            <a:r>
              <a:rPr lang="en-US" sz="2800" dirty="0" err="1" smtClean="0"/>
              <a:t>ini</a:t>
            </a:r>
            <a:r>
              <a:rPr lang="en-US" sz="2800" dirty="0" smtClean="0"/>
              <a:t>. </a:t>
            </a:r>
            <a:r>
              <a:rPr lang="en-US" sz="2800" i="1" dirty="0" smtClean="0"/>
              <a:t>Tools</a:t>
            </a:r>
            <a:r>
              <a:rPr lang="en-US" sz="2800" dirty="0" smtClean="0"/>
              <a:t> </a:t>
            </a:r>
            <a:r>
              <a:rPr lang="en-US" sz="2800" dirty="0" err="1" smtClean="0"/>
              <a:t>tersebut</a:t>
            </a:r>
            <a:r>
              <a:rPr lang="en-US" sz="2800" dirty="0" smtClean="0"/>
              <a:t> </a:t>
            </a:r>
            <a:r>
              <a:rPr lang="en-US" sz="2800" dirty="0" err="1" smtClean="0"/>
              <a:t>dikembangkan</a:t>
            </a:r>
            <a:r>
              <a:rPr lang="en-US" sz="2800" dirty="0" smtClean="0"/>
              <a:t> </a:t>
            </a:r>
            <a:r>
              <a:rPr lang="en-US" sz="2800" dirty="0" err="1" smtClean="0"/>
              <a:t>dan</a:t>
            </a:r>
            <a:r>
              <a:rPr lang="en-US" sz="2800" dirty="0" smtClean="0"/>
              <a:t> </a:t>
            </a:r>
            <a:r>
              <a:rPr lang="en-US" sz="2800" dirty="0" err="1" smtClean="0"/>
              <a:t>distandarisasikan</a:t>
            </a:r>
            <a:r>
              <a:rPr lang="en-US" sz="2800" dirty="0" smtClean="0"/>
              <a:t> </a:t>
            </a:r>
            <a:r>
              <a:rPr lang="en-US" sz="2800" dirty="0" err="1" smtClean="0"/>
              <a:t>oleh</a:t>
            </a:r>
            <a:r>
              <a:rPr lang="en-US" sz="2800" dirty="0" smtClean="0"/>
              <a:t> </a:t>
            </a:r>
            <a:r>
              <a:rPr lang="en-US" sz="2800" dirty="0" err="1" smtClean="0"/>
              <a:t>berbagai</a:t>
            </a:r>
            <a:r>
              <a:rPr lang="en-US" sz="2800" dirty="0" smtClean="0"/>
              <a:t> </a:t>
            </a:r>
            <a:r>
              <a:rPr lang="en-US" sz="2800" dirty="0" err="1" smtClean="0"/>
              <a:t>badan</a:t>
            </a:r>
            <a:r>
              <a:rPr lang="en-US" sz="2800" dirty="0" smtClean="0"/>
              <a:t> di </a:t>
            </a:r>
            <a:r>
              <a:rPr lang="en-US" sz="2800" dirty="0" err="1" smtClean="0"/>
              <a:t>dunia</a:t>
            </a:r>
            <a:r>
              <a:rPr lang="en-US" sz="2800" dirty="0" smtClean="0"/>
              <a:t>.</a:t>
            </a:r>
          </a:p>
          <a:p>
            <a:pPr algn="just"/>
            <a:r>
              <a:rPr lang="en-US" sz="2800" i="1" dirty="0" smtClean="0"/>
              <a:t>Standard tools</a:t>
            </a:r>
            <a:r>
              <a:rPr lang="en-US" sz="2800" dirty="0" smtClean="0"/>
              <a:t> </a:t>
            </a:r>
            <a:r>
              <a:rPr lang="en-US" sz="2800" dirty="0" err="1" smtClean="0"/>
              <a:t>tersebut</a:t>
            </a:r>
            <a:r>
              <a:rPr lang="en-US" sz="2800" dirty="0" smtClean="0"/>
              <a:t> </a:t>
            </a:r>
            <a:r>
              <a:rPr lang="en-US" sz="2800" dirty="0" err="1" smtClean="0"/>
              <a:t>dikembangkan</a:t>
            </a:r>
            <a:r>
              <a:rPr lang="en-US" sz="2800" dirty="0" smtClean="0"/>
              <a:t> </a:t>
            </a:r>
            <a:r>
              <a:rPr lang="en-US" sz="2800" dirty="0" err="1" smtClean="0"/>
              <a:t>sebagai</a:t>
            </a:r>
            <a:r>
              <a:rPr lang="en-US" sz="2800" dirty="0" smtClean="0"/>
              <a:t> </a:t>
            </a:r>
            <a:r>
              <a:rPr lang="en-US" sz="2800" i="1" dirty="0" smtClean="0"/>
              <a:t>framework</a:t>
            </a:r>
            <a:r>
              <a:rPr lang="en-US" sz="2800" dirty="0" smtClean="0"/>
              <a:t> yang </a:t>
            </a:r>
            <a:r>
              <a:rPr lang="en-US" sz="2800" dirty="0" err="1" smtClean="0"/>
              <a:t>disusun</a:t>
            </a:r>
            <a:r>
              <a:rPr lang="en-US" sz="2800" dirty="0" smtClean="0"/>
              <a:t> </a:t>
            </a:r>
            <a:r>
              <a:rPr lang="en-US" sz="2800" dirty="0" err="1" smtClean="0"/>
              <a:t>berdasarkan</a:t>
            </a:r>
            <a:r>
              <a:rPr lang="en-US" sz="2800" dirty="0" smtClean="0"/>
              <a:t> </a:t>
            </a:r>
            <a:r>
              <a:rPr lang="en-US" sz="2800" i="1" dirty="0" smtClean="0"/>
              <a:t>best </a:t>
            </a:r>
            <a:r>
              <a:rPr lang="en-US" sz="2800" i="1" dirty="0" err="1" smtClean="0"/>
              <a:t>pratices</a:t>
            </a:r>
            <a:r>
              <a:rPr lang="en-US" sz="2800" dirty="0" smtClean="0"/>
              <a:t> </a:t>
            </a:r>
            <a:r>
              <a:rPr lang="en-US" sz="2800" dirty="0" err="1" smtClean="0"/>
              <a:t>dari</a:t>
            </a:r>
            <a:r>
              <a:rPr lang="en-US" sz="2800" dirty="0" smtClean="0"/>
              <a:t> </a:t>
            </a:r>
            <a:r>
              <a:rPr lang="en-US" sz="2800" dirty="0" err="1" smtClean="0"/>
              <a:t>hasil</a:t>
            </a:r>
            <a:r>
              <a:rPr lang="en-US" sz="2800" dirty="0" smtClean="0"/>
              <a:t> </a:t>
            </a:r>
            <a:r>
              <a:rPr lang="en-US" sz="2800" dirty="0" err="1" smtClean="0"/>
              <a:t>riset</a:t>
            </a:r>
            <a:r>
              <a:rPr lang="en-US" sz="2800" dirty="0" smtClean="0"/>
              <a:t> </a:t>
            </a:r>
            <a:r>
              <a:rPr lang="en-US" sz="2800" dirty="0" err="1" smtClean="0"/>
              <a:t>serta</a:t>
            </a:r>
            <a:r>
              <a:rPr lang="en-US" sz="2800" dirty="0" smtClean="0"/>
              <a:t> </a:t>
            </a:r>
            <a:r>
              <a:rPr lang="en-US" sz="2800" dirty="0" err="1" smtClean="0"/>
              <a:t>pengalaman</a:t>
            </a:r>
            <a:r>
              <a:rPr lang="en-US" sz="2800" dirty="0" smtClean="0"/>
              <a:t> </a:t>
            </a:r>
            <a:r>
              <a:rPr lang="en-US" sz="2800" dirty="0" err="1" smtClean="0"/>
              <a:t>bertahun-tahun</a:t>
            </a:r>
            <a:r>
              <a:rPr lang="en-US" sz="2800" dirty="0" smtClean="0"/>
              <a:t> </a:t>
            </a:r>
            <a:r>
              <a:rPr lang="en-US" sz="2800" dirty="0" err="1" smtClean="0"/>
              <a:t>dalam</a:t>
            </a:r>
            <a:r>
              <a:rPr lang="en-US" sz="2800" dirty="0" smtClean="0"/>
              <a:t> </a:t>
            </a:r>
            <a:r>
              <a:rPr lang="en-US" sz="2800" dirty="0" err="1" smtClean="0"/>
              <a:t>kegiatan</a:t>
            </a:r>
            <a:r>
              <a:rPr lang="en-US" sz="2800" dirty="0" smtClean="0"/>
              <a:t> audit TI. </a:t>
            </a:r>
            <a:r>
              <a:rPr lang="en-US" sz="2800" i="1" dirty="0" smtClean="0"/>
              <a:t>Framework</a:t>
            </a:r>
            <a:r>
              <a:rPr lang="en-US" sz="2800" dirty="0" smtClean="0"/>
              <a:t> </a:t>
            </a:r>
            <a:r>
              <a:rPr lang="en-US" sz="2800" dirty="0" err="1" smtClean="0"/>
              <a:t>tersebut</a:t>
            </a:r>
            <a:r>
              <a:rPr lang="en-US" sz="2800" dirty="0" smtClean="0"/>
              <a:t> </a:t>
            </a:r>
            <a:r>
              <a:rPr lang="en-US" sz="2800" dirty="0" err="1" smtClean="0"/>
              <a:t>tentunya</a:t>
            </a:r>
            <a:r>
              <a:rPr lang="en-US" sz="2800" dirty="0" smtClean="0"/>
              <a:t> </a:t>
            </a:r>
            <a:r>
              <a:rPr lang="en-US" sz="2800" dirty="0" err="1" smtClean="0"/>
              <a:t>mengalami</a:t>
            </a:r>
            <a:r>
              <a:rPr lang="en-US" sz="2800" dirty="0" smtClean="0"/>
              <a:t> </a:t>
            </a:r>
            <a:r>
              <a:rPr lang="en-US" sz="2800" dirty="0" err="1" smtClean="0"/>
              <a:t>penyempurnaan</a:t>
            </a:r>
            <a:r>
              <a:rPr lang="en-US" sz="2800" dirty="0" smtClean="0"/>
              <a:t> yang </a:t>
            </a:r>
            <a:r>
              <a:rPr lang="en-US" sz="2800" dirty="0" err="1" smtClean="0"/>
              <a:t>berkelanjutan</a:t>
            </a:r>
            <a:r>
              <a:rPr lang="en-US" sz="2800" dirty="0" smtClean="0"/>
              <a:t> </a:t>
            </a:r>
            <a:r>
              <a:rPr lang="en-US" sz="2800" dirty="0" err="1" smtClean="0"/>
              <a:t>sebagai</a:t>
            </a:r>
            <a:r>
              <a:rPr lang="en-US" sz="2800" dirty="0" smtClean="0"/>
              <a:t> </a:t>
            </a:r>
            <a:r>
              <a:rPr lang="en-US" sz="2800" dirty="0" err="1" smtClean="0"/>
              <a:t>upaya</a:t>
            </a:r>
            <a:r>
              <a:rPr lang="en-US" sz="2800" dirty="0" smtClean="0"/>
              <a:t> </a:t>
            </a:r>
            <a:r>
              <a:rPr lang="en-US" sz="2800" dirty="0" err="1" smtClean="0"/>
              <a:t>menciptakan</a:t>
            </a:r>
            <a:r>
              <a:rPr lang="en-US" sz="2800" dirty="0" smtClean="0"/>
              <a:t> </a:t>
            </a:r>
            <a:r>
              <a:rPr lang="en-US" sz="2800" dirty="0" err="1" smtClean="0"/>
              <a:t>standar</a:t>
            </a:r>
            <a:r>
              <a:rPr lang="en-US" sz="2800" dirty="0" smtClean="0"/>
              <a:t> yang </a:t>
            </a:r>
            <a:r>
              <a:rPr lang="en-US" sz="2800" dirty="0" err="1" smtClean="0"/>
              <a:t>semakin</a:t>
            </a:r>
            <a:r>
              <a:rPr lang="en-US" sz="2800" dirty="0" smtClean="0"/>
              <a:t> </a:t>
            </a:r>
            <a:r>
              <a:rPr lang="en-US" sz="2800" dirty="0" err="1" smtClean="0"/>
              <a:t>baik</a:t>
            </a:r>
            <a:r>
              <a:rPr lang="en-US" sz="2800" dirty="0" smtClean="0"/>
              <a:t>, </a:t>
            </a:r>
            <a:r>
              <a:rPr lang="en-US" sz="2800" dirty="0" err="1" smtClean="0"/>
              <a:t>efektif</a:t>
            </a:r>
            <a:r>
              <a:rPr lang="en-US" sz="2800" dirty="0" smtClean="0"/>
              <a:t> </a:t>
            </a:r>
            <a:r>
              <a:rPr lang="en-US" sz="2800" dirty="0" err="1" smtClean="0"/>
              <a:t>dan</a:t>
            </a:r>
            <a:r>
              <a:rPr lang="en-US" sz="2800" dirty="0" smtClean="0"/>
              <a:t> </a:t>
            </a:r>
            <a:r>
              <a:rPr lang="en-US" sz="2800" dirty="0" err="1" smtClean="0"/>
              <a:t>efisien</a:t>
            </a:r>
            <a:r>
              <a:rPr lang="en-US" sz="2800" dirty="0" smtClean="0"/>
              <a:t>.</a:t>
            </a:r>
          </a:p>
          <a:p>
            <a:pPr algn="just"/>
            <a:endParaRPr lang="en-US" sz="2800" dirty="0" smtClean="0"/>
          </a:p>
        </p:txBody>
      </p:sp>
    </p:spTree>
    <p:extLst>
      <p:ext uri="{BB962C8B-B14F-4D97-AF65-F5344CB8AC3E}">
        <p14:creationId xmlns:p14="http://schemas.microsoft.com/office/powerpoint/2010/main" val="7645027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smtClean="0"/>
              <a:t>Framework</a:t>
            </a:r>
          </a:p>
        </p:txBody>
      </p:sp>
      <p:sp>
        <p:nvSpPr>
          <p:cNvPr id="9219" name="Content Placeholder 2"/>
          <p:cNvSpPr>
            <a:spLocks noGrp="1"/>
          </p:cNvSpPr>
          <p:nvPr>
            <p:ph idx="1"/>
          </p:nvPr>
        </p:nvSpPr>
        <p:spPr/>
        <p:style>
          <a:lnRef idx="2">
            <a:schemeClr val="accent4">
              <a:shade val="50000"/>
            </a:schemeClr>
          </a:lnRef>
          <a:fillRef idx="1">
            <a:schemeClr val="accent4"/>
          </a:fillRef>
          <a:effectRef idx="0">
            <a:schemeClr val="accent4"/>
          </a:effectRef>
          <a:fontRef idx="minor">
            <a:schemeClr val="lt1"/>
          </a:fontRef>
        </p:style>
        <p:txBody>
          <a:bodyPr>
            <a:normAutofit fontScale="92500" lnSpcReduction="10000"/>
          </a:bodyPr>
          <a:lstStyle/>
          <a:p>
            <a:pPr algn="just"/>
            <a:r>
              <a:rPr lang="en-US" sz="2400" dirty="0" smtClean="0"/>
              <a:t>Framework </a:t>
            </a:r>
            <a:r>
              <a:rPr lang="en-US" sz="2400" dirty="0" err="1" smtClean="0"/>
              <a:t>merupakan</a:t>
            </a:r>
            <a:r>
              <a:rPr lang="en-US" sz="2400" dirty="0" smtClean="0"/>
              <a:t> </a:t>
            </a:r>
            <a:r>
              <a:rPr lang="en-US" sz="2400" dirty="0" err="1" smtClean="0"/>
              <a:t>sekumpulan</a:t>
            </a:r>
            <a:r>
              <a:rPr lang="en-US" sz="2400" dirty="0" smtClean="0"/>
              <a:t> </a:t>
            </a:r>
            <a:r>
              <a:rPr lang="en-US" sz="2400" dirty="0" err="1" smtClean="0"/>
              <a:t>perintah</a:t>
            </a:r>
            <a:r>
              <a:rPr lang="en-US" sz="2400" dirty="0" smtClean="0"/>
              <a:t>/</a:t>
            </a:r>
            <a:r>
              <a:rPr lang="en-US" sz="2400" dirty="0" err="1" smtClean="0"/>
              <a:t>fungsi</a:t>
            </a:r>
            <a:r>
              <a:rPr lang="en-US" sz="2400" dirty="0" smtClean="0"/>
              <a:t> </a:t>
            </a:r>
            <a:r>
              <a:rPr lang="en-US" sz="2400" dirty="0" err="1" smtClean="0"/>
              <a:t>dasar</a:t>
            </a:r>
            <a:r>
              <a:rPr lang="en-US" sz="2400" dirty="0" smtClean="0"/>
              <a:t> yang </a:t>
            </a:r>
            <a:r>
              <a:rPr lang="en-US" sz="2400" dirty="0" err="1" smtClean="0"/>
              <a:t>dapat</a:t>
            </a:r>
            <a:r>
              <a:rPr lang="en-US" sz="2400" dirty="0" smtClean="0"/>
              <a:t> </a:t>
            </a:r>
            <a:r>
              <a:rPr lang="en-US" sz="2400" dirty="0" err="1" smtClean="0"/>
              <a:t>membantu</a:t>
            </a:r>
            <a:r>
              <a:rPr lang="en-US" sz="2400" dirty="0" smtClean="0"/>
              <a:t> </a:t>
            </a:r>
            <a:r>
              <a:rPr lang="en-US" sz="2400" dirty="0" err="1" smtClean="0"/>
              <a:t>dalam</a:t>
            </a:r>
            <a:r>
              <a:rPr lang="en-US" sz="2400" dirty="0" smtClean="0"/>
              <a:t> </a:t>
            </a:r>
            <a:r>
              <a:rPr lang="en-US" sz="2400" dirty="0" err="1" smtClean="0"/>
              <a:t>menyelesaikan</a:t>
            </a:r>
            <a:r>
              <a:rPr lang="en-US" sz="2400" dirty="0" smtClean="0"/>
              <a:t> proses-proses yang </a:t>
            </a:r>
            <a:r>
              <a:rPr lang="en-US" sz="2400" dirty="0" err="1" smtClean="0"/>
              <a:t>lebih</a:t>
            </a:r>
            <a:r>
              <a:rPr lang="en-US" sz="2400" dirty="0" smtClean="0"/>
              <a:t> </a:t>
            </a:r>
            <a:r>
              <a:rPr lang="en-US" sz="2400" dirty="0" err="1" smtClean="0"/>
              <a:t>kompleks</a:t>
            </a:r>
            <a:r>
              <a:rPr lang="en-US" sz="2400" dirty="0" smtClean="0"/>
              <a:t>, </a:t>
            </a:r>
            <a:r>
              <a:rPr lang="en-US" sz="2400" dirty="0" err="1" smtClean="0"/>
              <a:t>menangani</a:t>
            </a:r>
            <a:r>
              <a:rPr lang="en-US" sz="2400" dirty="0" smtClean="0"/>
              <a:t> </a:t>
            </a:r>
            <a:r>
              <a:rPr lang="en-US" sz="2400" dirty="0" err="1" smtClean="0"/>
              <a:t>berbagai</a:t>
            </a:r>
            <a:r>
              <a:rPr lang="en-US" sz="2400" dirty="0" smtClean="0"/>
              <a:t> </a:t>
            </a:r>
            <a:r>
              <a:rPr lang="en-US" sz="2400" dirty="0" err="1" smtClean="0"/>
              <a:t>masalah</a:t>
            </a:r>
            <a:r>
              <a:rPr lang="en-US" sz="2400" dirty="0" smtClean="0"/>
              <a:t> </a:t>
            </a:r>
            <a:r>
              <a:rPr lang="en-US" sz="2400" dirty="0" err="1" smtClean="0"/>
              <a:t>dalam</a:t>
            </a:r>
            <a:r>
              <a:rPr lang="en-US" sz="2400" dirty="0" smtClean="0"/>
              <a:t> </a:t>
            </a:r>
            <a:r>
              <a:rPr lang="en-US" sz="2400" dirty="0" err="1" smtClean="0"/>
              <a:t>pemrograman</a:t>
            </a:r>
            <a:r>
              <a:rPr lang="en-US" sz="2400" dirty="0" smtClean="0"/>
              <a:t> </a:t>
            </a:r>
            <a:r>
              <a:rPr lang="en-US" sz="2400" dirty="0" err="1" smtClean="0"/>
              <a:t>seperti</a:t>
            </a:r>
            <a:r>
              <a:rPr lang="en-US" sz="2400" dirty="0" smtClean="0"/>
              <a:t> </a:t>
            </a:r>
            <a:r>
              <a:rPr lang="en-US" sz="2400" dirty="0" err="1" smtClean="0"/>
              <a:t>koneksi</a:t>
            </a:r>
            <a:r>
              <a:rPr lang="en-US" sz="2400" dirty="0" smtClean="0"/>
              <a:t> database, </a:t>
            </a:r>
            <a:r>
              <a:rPr lang="en-US" sz="2400" dirty="0" err="1" smtClean="0"/>
              <a:t>pemanggilan</a:t>
            </a:r>
            <a:r>
              <a:rPr lang="en-US" sz="2400" dirty="0" smtClean="0"/>
              <a:t> variable, </a:t>
            </a:r>
            <a:r>
              <a:rPr lang="en-US" sz="2400" dirty="0" err="1" smtClean="0"/>
              <a:t>dll</a:t>
            </a:r>
            <a:r>
              <a:rPr lang="en-US" sz="2400" dirty="0" smtClean="0"/>
              <a:t>. </a:t>
            </a:r>
            <a:r>
              <a:rPr lang="en-US" sz="2400" dirty="0" err="1" smtClean="0"/>
              <a:t>Sehingga</a:t>
            </a:r>
            <a:r>
              <a:rPr lang="en-US" sz="2400" dirty="0" smtClean="0"/>
              <a:t> developer </a:t>
            </a:r>
            <a:r>
              <a:rPr lang="en-US" sz="2400" dirty="0" err="1" smtClean="0"/>
              <a:t>lebih</a:t>
            </a:r>
            <a:r>
              <a:rPr lang="en-US" sz="2400" dirty="0" smtClean="0"/>
              <a:t> </a:t>
            </a:r>
            <a:r>
              <a:rPr lang="en-US" sz="2400" dirty="0" err="1" smtClean="0"/>
              <a:t>fokus</a:t>
            </a:r>
            <a:r>
              <a:rPr lang="en-US" sz="2400" dirty="0" smtClean="0"/>
              <a:t> </a:t>
            </a:r>
            <a:r>
              <a:rPr lang="en-US" sz="2400" dirty="0" err="1" smtClean="0"/>
              <a:t>dan</a:t>
            </a:r>
            <a:r>
              <a:rPr lang="en-US" sz="2400" dirty="0" smtClean="0"/>
              <a:t> </a:t>
            </a:r>
            <a:r>
              <a:rPr lang="en-US" sz="2400" dirty="0" err="1" smtClean="0"/>
              <a:t>lebih</a:t>
            </a:r>
            <a:r>
              <a:rPr lang="en-US" sz="2400" dirty="0" smtClean="0"/>
              <a:t> </a:t>
            </a:r>
            <a:r>
              <a:rPr lang="en-US" sz="2400" dirty="0" err="1" smtClean="0"/>
              <a:t>cepat</a:t>
            </a:r>
            <a:r>
              <a:rPr lang="en-US" sz="2400" dirty="0" smtClean="0"/>
              <a:t> </a:t>
            </a:r>
            <a:r>
              <a:rPr lang="en-US" sz="2400" dirty="0" err="1" smtClean="0"/>
              <a:t>membangun</a:t>
            </a:r>
            <a:r>
              <a:rPr lang="en-US" sz="2400" dirty="0" smtClean="0"/>
              <a:t> </a:t>
            </a:r>
            <a:r>
              <a:rPr lang="en-US" sz="2400" dirty="0" err="1" smtClean="0"/>
              <a:t>aplikasi</a:t>
            </a:r>
            <a:r>
              <a:rPr lang="en-US" sz="2400" dirty="0" smtClean="0"/>
              <a:t>. </a:t>
            </a:r>
          </a:p>
          <a:p>
            <a:pPr algn="just"/>
            <a:r>
              <a:rPr lang="en-US" sz="2400" dirty="0" err="1" smtClean="0"/>
              <a:t>Secara</a:t>
            </a:r>
            <a:r>
              <a:rPr lang="en-US" sz="2400" dirty="0" smtClean="0"/>
              <a:t> </a:t>
            </a:r>
            <a:r>
              <a:rPr lang="en-US" sz="2400" dirty="0" err="1" smtClean="0"/>
              <a:t>sederhana</a:t>
            </a:r>
            <a:r>
              <a:rPr lang="en-US" sz="2400" dirty="0" smtClean="0"/>
              <a:t> </a:t>
            </a:r>
            <a:r>
              <a:rPr lang="en-US" sz="2400" dirty="0" err="1" smtClean="0"/>
              <a:t>dapat</a:t>
            </a:r>
            <a:r>
              <a:rPr lang="en-US" sz="2400" dirty="0" smtClean="0"/>
              <a:t> </a:t>
            </a:r>
            <a:r>
              <a:rPr lang="en-US" sz="2400" dirty="0" err="1" smtClean="0"/>
              <a:t>dijelaskan</a:t>
            </a:r>
            <a:r>
              <a:rPr lang="en-US" sz="2400" dirty="0" smtClean="0"/>
              <a:t>  </a:t>
            </a:r>
            <a:r>
              <a:rPr lang="en-US" sz="2400" dirty="0" err="1" smtClean="0"/>
              <a:t>bahwa</a:t>
            </a:r>
            <a:r>
              <a:rPr lang="en-US" sz="2400" dirty="0" smtClean="0"/>
              <a:t> framework </a:t>
            </a:r>
            <a:r>
              <a:rPr lang="en-US" sz="2400" dirty="0" err="1" smtClean="0"/>
              <a:t>adalah</a:t>
            </a:r>
            <a:r>
              <a:rPr lang="en-US" sz="2400" dirty="0" smtClean="0"/>
              <a:t> </a:t>
            </a:r>
            <a:r>
              <a:rPr lang="en-US" sz="2400" dirty="0" err="1" smtClean="0"/>
              <a:t>kumpulan</a:t>
            </a:r>
            <a:r>
              <a:rPr lang="en-US" sz="2400" dirty="0" smtClean="0"/>
              <a:t> </a:t>
            </a:r>
            <a:r>
              <a:rPr lang="en-US" sz="2400" dirty="0" err="1" smtClean="0"/>
              <a:t>fungsi-fungsi</a:t>
            </a:r>
            <a:r>
              <a:rPr lang="en-US" sz="2400" dirty="0" smtClean="0"/>
              <a:t> yang </a:t>
            </a:r>
            <a:r>
              <a:rPr lang="en-US" sz="2400" dirty="0" err="1" smtClean="0"/>
              <a:t>sudah</a:t>
            </a:r>
            <a:r>
              <a:rPr lang="en-US" sz="2400" dirty="0" smtClean="0"/>
              <a:t> </a:t>
            </a:r>
            <a:r>
              <a:rPr lang="en-US" sz="2400" dirty="0" err="1" smtClean="0"/>
              <a:t>ada</a:t>
            </a:r>
            <a:r>
              <a:rPr lang="en-US" sz="2400" dirty="0" smtClean="0"/>
              <a:t> </a:t>
            </a:r>
            <a:r>
              <a:rPr lang="en-US" sz="2400" dirty="0" err="1" smtClean="0"/>
              <a:t>sehingga</a:t>
            </a:r>
            <a:r>
              <a:rPr lang="en-US" sz="2400" dirty="0" smtClean="0"/>
              <a:t> programmer </a:t>
            </a:r>
            <a:r>
              <a:rPr lang="en-US" sz="2400" dirty="0" err="1" smtClean="0"/>
              <a:t>tidak</a:t>
            </a:r>
            <a:r>
              <a:rPr lang="en-US" sz="2400" dirty="0" smtClean="0"/>
              <a:t> </a:t>
            </a:r>
            <a:r>
              <a:rPr lang="en-US" sz="2400" dirty="0" err="1" smtClean="0"/>
              <a:t>perlu</a:t>
            </a:r>
            <a:r>
              <a:rPr lang="en-US" sz="2400" dirty="0" smtClean="0"/>
              <a:t> </a:t>
            </a:r>
            <a:r>
              <a:rPr lang="en-US" sz="2400" dirty="0" err="1" smtClean="0"/>
              <a:t>lagi</a:t>
            </a:r>
            <a:r>
              <a:rPr lang="en-US" sz="2400" dirty="0" smtClean="0"/>
              <a:t> </a:t>
            </a:r>
            <a:r>
              <a:rPr lang="en-US" sz="2400" dirty="0" err="1" smtClean="0"/>
              <a:t>membuat</a:t>
            </a:r>
            <a:r>
              <a:rPr lang="en-US" sz="2400" dirty="0" smtClean="0"/>
              <a:t> </a:t>
            </a:r>
            <a:r>
              <a:rPr lang="en-US" sz="2400" dirty="0" err="1" smtClean="0"/>
              <a:t>fungsi-fungsi</a:t>
            </a:r>
            <a:r>
              <a:rPr lang="en-US" sz="2400" dirty="0" smtClean="0"/>
              <a:t> (</a:t>
            </a:r>
            <a:r>
              <a:rPr lang="en-US" sz="2400" dirty="0" err="1" smtClean="0"/>
              <a:t>kumpulan</a:t>
            </a:r>
            <a:r>
              <a:rPr lang="en-US" sz="2400" dirty="0" smtClean="0"/>
              <a:t> library) </a:t>
            </a:r>
            <a:r>
              <a:rPr lang="en-US" sz="2400" dirty="0" err="1" smtClean="0"/>
              <a:t>dari</a:t>
            </a:r>
            <a:r>
              <a:rPr lang="en-US" sz="2400" dirty="0" smtClean="0"/>
              <a:t> </a:t>
            </a:r>
            <a:r>
              <a:rPr lang="en-US" sz="2400" dirty="0" err="1" smtClean="0"/>
              <a:t>awal</a:t>
            </a:r>
            <a:r>
              <a:rPr lang="en-US" sz="2400" dirty="0" smtClean="0"/>
              <a:t>, yang </a:t>
            </a:r>
            <a:r>
              <a:rPr lang="en-US" sz="2400" dirty="0" err="1" smtClean="0"/>
              <a:t>tentunya</a:t>
            </a:r>
            <a:r>
              <a:rPr lang="en-US" sz="2400" dirty="0" smtClean="0"/>
              <a:t> </a:t>
            </a:r>
            <a:r>
              <a:rPr lang="en-US" sz="2400" dirty="0" err="1" smtClean="0"/>
              <a:t>tinggal</a:t>
            </a:r>
            <a:r>
              <a:rPr lang="en-US" sz="2400" dirty="0" smtClean="0"/>
              <a:t> </a:t>
            </a:r>
            <a:r>
              <a:rPr lang="en-US" sz="2400" dirty="0" err="1" smtClean="0"/>
              <a:t>memanggil</a:t>
            </a:r>
            <a:r>
              <a:rPr lang="en-US" sz="2400" dirty="0" smtClean="0"/>
              <a:t> </a:t>
            </a:r>
            <a:r>
              <a:rPr lang="en-US" sz="2400" dirty="0" err="1" smtClean="0"/>
              <a:t>kumpulan</a:t>
            </a:r>
            <a:r>
              <a:rPr lang="en-US" sz="2400" dirty="0" smtClean="0"/>
              <a:t> library </a:t>
            </a:r>
            <a:r>
              <a:rPr lang="en-US" sz="2400" dirty="0" err="1" smtClean="0"/>
              <a:t>tersebut</a:t>
            </a:r>
            <a:r>
              <a:rPr lang="en-US" sz="2400" dirty="0" smtClean="0"/>
              <a:t> </a:t>
            </a:r>
            <a:r>
              <a:rPr lang="en-US" sz="2400" dirty="0" err="1" smtClean="0"/>
              <a:t>didalam</a:t>
            </a:r>
            <a:r>
              <a:rPr lang="en-US" sz="2400" dirty="0" smtClean="0"/>
              <a:t> framework. </a:t>
            </a:r>
          </a:p>
          <a:p>
            <a:pPr algn="just"/>
            <a:r>
              <a:rPr lang="en-US" sz="2400" dirty="0" err="1" smtClean="0"/>
              <a:t>Fungsi-fungsi</a:t>
            </a:r>
            <a:r>
              <a:rPr lang="en-US" sz="2400" dirty="0" smtClean="0"/>
              <a:t> </a:t>
            </a:r>
            <a:r>
              <a:rPr lang="en-US" sz="2400" dirty="0" err="1" smtClean="0"/>
              <a:t>standar</a:t>
            </a:r>
            <a:r>
              <a:rPr lang="en-US" sz="2400" dirty="0" smtClean="0"/>
              <a:t> yang </a:t>
            </a:r>
            <a:r>
              <a:rPr lang="en-US" sz="2400" dirty="0" err="1" smtClean="0"/>
              <a:t>telah</a:t>
            </a:r>
            <a:r>
              <a:rPr lang="en-US" sz="2400" dirty="0" smtClean="0"/>
              <a:t> </a:t>
            </a:r>
            <a:r>
              <a:rPr lang="en-US" sz="2400" dirty="0" err="1" smtClean="0"/>
              <a:t>tersedia</a:t>
            </a:r>
            <a:r>
              <a:rPr lang="en-US" sz="2400" dirty="0" smtClean="0"/>
              <a:t> </a:t>
            </a:r>
            <a:r>
              <a:rPr lang="en-US" sz="2400" dirty="0" err="1" smtClean="0"/>
              <a:t>dalam</a:t>
            </a:r>
            <a:r>
              <a:rPr lang="en-US" sz="2400" dirty="0" smtClean="0"/>
              <a:t> </a:t>
            </a:r>
            <a:r>
              <a:rPr lang="en-US" sz="2400" dirty="0" err="1" smtClean="0"/>
              <a:t>suatu</a:t>
            </a:r>
            <a:r>
              <a:rPr lang="en-US" sz="2400" dirty="0" smtClean="0"/>
              <a:t> framework </a:t>
            </a:r>
            <a:r>
              <a:rPr lang="en-US" sz="2400" dirty="0" err="1" smtClean="0"/>
              <a:t>adalah</a:t>
            </a:r>
            <a:r>
              <a:rPr lang="en-US" sz="2400" dirty="0" smtClean="0"/>
              <a:t> </a:t>
            </a:r>
            <a:r>
              <a:rPr lang="en-US" sz="2400" dirty="0" err="1" smtClean="0"/>
              <a:t>fungsi</a:t>
            </a:r>
            <a:r>
              <a:rPr lang="en-US" sz="2400" dirty="0" smtClean="0"/>
              <a:t> </a:t>
            </a:r>
            <a:r>
              <a:rPr lang="en-US" sz="2400" dirty="0" err="1" smtClean="0"/>
              <a:t>enkripsi</a:t>
            </a:r>
            <a:r>
              <a:rPr lang="en-US" sz="2400" dirty="0" smtClean="0"/>
              <a:t>, session, security, </a:t>
            </a:r>
            <a:r>
              <a:rPr lang="en-US" sz="2400" dirty="0" err="1" smtClean="0"/>
              <a:t>manipulasi</a:t>
            </a:r>
            <a:r>
              <a:rPr lang="en-US" sz="2400" dirty="0" smtClean="0"/>
              <a:t> </a:t>
            </a:r>
            <a:r>
              <a:rPr lang="en-US" sz="2400" dirty="0" err="1" smtClean="0"/>
              <a:t>gambar</a:t>
            </a:r>
            <a:r>
              <a:rPr lang="en-US" sz="2400" dirty="0" smtClean="0"/>
              <a:t>, </a:t>
            </a:r>
            <a:r>
              <a:rPr lang="en-US" sz="2400" dirty="0" err="1" smtClean="0"/>
              <a:t>grafik</a:t>
            </a:r>
            <a:r>
              <a:rPr lang="en-US" sz="2400" dirty="0" smtClean="0"/>
              <a:t>, </a:t>
            </a:r>
            <a:r>
              <a:rPr lang="en-US" sz="2400" dirty="0" err="1" smtClean="0"/>
              <a:t>validasi</a:t>
            </a:r>
            <a:r>
              <a:rPr lang="en-US" sz="2400" dirty="0" smtClean="0"/>
              <a:t>, upload, template </a:t>
            </a:r>
            <a:r>
              <a:rPr lang="en-US" sz="2400" dirty="0" err="1" smtClean="0"/>
              <a:t>dan</a:t>
            </a:r>
            <a:r>
              <a:rPr lang="en-US" sz="2400" dirty="0" smtClean="0"/>
              <a:t>  lain-lain.</a:t>
            </a:r>
          </a:p>
        </p:txBody>
      </p:sp>
    </p:spTree>
    <p:extLst>
      <p:ext uri="{BB962C8B-B14F-4D97-AF65-F5344CB8AC3E}">
        <p14:creationId xmlns:p14="http://schemas.microsoft.com/office/powerpoint/2010/main" val="27319145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i="1" smtClean="0"/>
              <a:t>Standard Tools/Framework</a:t>
            </a:r>
            <a:endParaRPr lang="en-US" smtClean="0"/>
          </a:p>
        </p:txBody>
      </p:sp>
      <p:sp>
        <p:nvSpPr>
          <p:cNvPr id="10243" name="Content Placeholder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fontScale="92500" lnSpcReduction="10000"/>
          </a:bodyPr>
          <a:lstStyle/>
          <a:p>
            <a:r>
              <a:rPr lang="en-US" sz="2000" dirty="0" smtClean="0"/>
              <a:t>COBIT® (</a:t>
            </a:r>
            <a:r>
              <a:rPr lang="en-US" sz="2000" i="1" dirty="0" smtClean="0"/>
              <a:t>Control Objectives for Information and related Technology</a:t>
            </a:r>
            <a:r>
              <a:rPr lang="en-US" sz="2000" dirty="0" smtClean="0"/>
              <a:t>)</a:t>
            </a:r>
          </a:p>
          <a:p>
            <a:r>
              <a:rPr lang="en-US" sz="2000" dirty="0" smtClean="0"/>
              <a:t>COSO (</a:t>
            </a:r>
            <a:r>
              <a:rPr lang="en-US" sz="2000" i="1" dirty="0" smtClean="0"/>
              <a:t>Committee of Sponsoring </a:t>
            </a:r>
            <a:r>
              <a:rPr lang="en-US" sz="2000" i="1" dirty="0" err="1" smtClean="0"/>
              <a:t>Organisations</a:t>
            </a:r>
            <a:r>
              <a:rPr lang="en-US" sz="2000" i="1" dirty="0" smtClean="0"/>
              <a:t> of the </a:t>
            </a:r>
            <a:r>
              <a:rPr lang="en-US" sz="2000" i="1" dirty="0" err="1" smtClean="0"/>
              <a:t>Treadway</a:t>
            </a:r>
            <a:r>
              <a:rPr lang="en-US" sz="2000" i="1" dirty="0" smtClean="0"/>
              <a:t> Commission) Internal Control—Integrated Framework</a:t>
            </a:r>
            <a:endParaRPr lang="en-US" sz="2000" dirty="0" smtClean="0"/>
          </a:p>
          <a:p>
            <a:r>
              <a:rPr lang="en-US" sz="2000" dirty="0" smtClean="0"/>
              <a:t>ISO/IEC 17799:2005 Code of Practice for Information Security Management</a:t>
            </a:r>
          </a:p>
          <a:p>
            <a:r>
              <a:rPr lang="en-US" sz="2000" dirty="0" smtClean="0"/>
              <a:t>FIPS PUB 200</a:t>
            </a:r>
          </a:p>
          <a:p>
            <a:r>
              <a:rPr lang="en-US" sz="2000" dirty="0" smtClean="0"/>
              <a:t>ISO/IEC TR 13335</a:t>
            </a:r>
          </a:p>
          <a:p>
            <a:r>
              <a:rPr lang="en-US" sz="2000" dirty="0" smtClean="0"/>
              <a:t>ISO/IEC 15408:2005/Common Criteria/ITSEC</a:t>
            </a:r>
          </a:p>
          <a:p>
            <a:r>
              <a:rPr lang="en-US" sz="2000" dirty="0" smtClean="0"/>
              <a:t>PRINCE2</a:t>
            </a:r>
          </a:p>
          <a:p>
            <a:r>
              <a:rPr lang="en-US" sz="2000" dirty="0" smtClean="0"/>
              <a:t>PMBOK</a:t>
            </a:r>
          </a:p>
          <a:p>
            <a:r>
              <a:rPr lang="en-US" sz="2000" dirty="0" err="1" smtClean="0"/>
              <a:t>TickIT</a:t>
            </a:r>
            <a:endParaRPr lang="en-US" sz="2000" dirty="0" smtClean="0"/>
          </a:p>
          <a:p>
            <a:r>
              <a:rPr lang="en-US" sz="2000" dirty="0" smtClean="0"/>
              <a:t>CMMI</a:t>
            </a:r>
          </a:p>
          <a:p>
            <a:r>
              <a:rPr lang="en-US" sz="2000" dirty="0" smtClean="0"/>
              <a:t>TOGAF 8.1</a:t>
            </a:r>
          </a:p>
          <a:p>
            <a:r>
              <a:rPr lang="en-US" sz="2000" dirty="0" smtClean="0"/>
              <a:t>IT Baseline Protection Manual</a:t>
            </a:r>
          </a:p>
          <a:p>
            <a:r>
              <a:rPr lang="en-US" sz="2000" dirty="0" smtClean="0"/>
              <a:t>NIST 800-14</a:t>
            </a:r>
          </a:p>
          <a:p>
            <a:endParaRPr lang="en-US" sz="2000" dirty="0" smtClean="0"/>
          </a:p>
        </p:txBody>
      </p:sp>
    </p:spTree>
    <p:extLst>
      <p:ext uri="{BB962C8B-B14F-4D97-AF65-F5344CB8AC3E}">
        <p14:creationId xmlns:p14="http://schemas.microsoft.com/office/powerpoint/2010/main" val="12383982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348880"/>
            <a:ext cx="9144000" cy="1368152"/>
          </a:xfrm>
        </p:spPr>
        <p:style>
          <a:lnRef idx="1">
            <a:schemeClr val="accent5"/>
          </a:lnRef>
          <a:fillRef idx="2">
            <a:schemeClr val="accent5"/>
          </a:fillRef>
          <a:effectRef idx="1">
            <a:schemeClr val="accent5"/>
          </a:effectRef>
          <a:fontRef idx="minor">
            <a:schemeClr val="dk1"/>
          </a:fontRef>
        </p:style>
        <p:txBody>
          <a:bodyPr/>
          <a:lstStyle/>
          <a:p>
            <a:pPr marL="0" indent="0" algn="ctr">
              <a:buNone/>
            </a:pPr>
            <a:r>
              <a:rPr lang="en-US" dirty="0">
                <a:solidFill>
                  <a:schemeClr val="tx1">
                    <a:tint val="75000"/>
                  </a:schemeClr>
                </a:solidFill>
              </a:rPr>
              <a:t>COBIT® (Control Objectives for Information and related Technology)</a:t>
            </a:r>
          </a:p>
          <a:p>
            <a:pPr marL="0" indent="0">
              <a:buNone/>
            </a:pPr>
            <a:endParaRPr lang="id-ID" dirty="0"/>
          </a:p>
        </p:txBody>
      </p:sp>
    </p:spTree>
    <p:extLst>
      <p:ext uri="{BB962C8B-B14F-4D97-AF65-F5344CB8AC3E}">
        <p14:creationId xmlns:p14="http://schemas.microsoft.com/office/powerpoint/2010/main" val="2808229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US" smtClean="0"/>
              <a:t>Pendahuluan</a:t>
            </a:r>
          </a:p>
        </p:txBody>
      </p:sp>
      <p:sp>
        <p:nvSpPr>
          <p:cNvPr id="12291" name="Content Placeholder 2"/>
          <p:cNvSpPr>
            <a:spLocks noGrp="1"/>
          </p:cNvSpPr>
          <p:nvPr>
            <p:ph idx="1"/>
          </p:nvPr>
        </p:nvSpPr>
        <p:spPr>
          <a:xfrm>
            <a:off x="457200" y="1340768"/>
            <a:ext cx="8229600" cy="5184576"/>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pPr algn="just">
              <a:buFont typeface="Wingdings" pitchFamily="2" charset="2"/>
              <a:buChar char="ü"/>
            </a:pPr>
            <a:r>
              <a:rPr lang="en-US" sz="2000" dirty="0" err="1" smtClean="0"/>
              <a:t>Disusun</a:t>
            </a:r>
            <a:r>
              <a:rPr lang="en-US" sz="2000" dirty="0" smtClean="0"/>
              <a:t> </a:t>
            </a:r>
            <a:r>
              <a:rPr lang="en-US" sz="2000" dirty="0" err="1" smtClean="0"/>
              <a:t>oleh</a:t>
            </a:r>
            <a:r>
              <a:rPr lang="en-US" sz="2000" dirty="0" smtClean="0"/>
              <a:t> </a:t>
            </a:r>
            <a:r>
              <a:rPr lang="en-US" sz="2000" i="1" dirty="0" smtClean="0"/>
              <a:t>Information Systems Audit and Control Foundation</a:t>
            </a:r>
            <a:r>
              <a:rPr lang="en-US" sz="2000" dirty="0" smtClean="0"/>
              <a:t> (ISACF®) </a:t>
            </a:r>
            <a:r>
              <a:rPr lang="en-US" sz="2000" dirty="0" err="1" smtClean="0"/>
              <a:t>pada</a:t>
            </a:r>
            <a:r>
              <a:rPr lang="en-US" sz="2000" dirty="0" smtClean="0"/>
              <a:t> </a:t>
            </a:r>
            <a:r>
              <a:rPr lang="en-US" sz="2000" dirty="0" err="1" smtClean="0"/>
              <a:t>tahun</a:t>
            </a:r>
            <a:r>
              <a:rPr lang="en-US" sz="2000" dirty="0" smtClean="0"/>
              <a:t> 1996. </a:t>
            </a:r>
            <a:r>
              <a:rPr lang="en-US" sz="2000" dirty="0" err="1" smtClean="0"/>
              <a:t>Edisi</a:t>
            </a:r>
            <a:r>
              <a:rPr lang="en-US" sz="2000" dirty="0" smtClean="0"/>
              <a:t> </a:t>
            </a:r>
            <a:r>
              <a:rPr lang="en-US" sz="2000" dirty="0" err="1" smtClean="0"/>
              <a:t>kedua</a:t>
            </a:r>
            <a:r>
              <a:rPr lang="en-US" sz="2000" dirty="0" smtClean="0"/>
              <a:t> </a:t>
            </a:r>
            <a:r>
              <a:rPr lang="en-US" sz="2000" dirty="0" err="1" smtClean="0"/>
              <a:t>dari</a:t>
            </a:r>
            <a:r>
              <a:rPr lang="en-US" sz="2000" dirty="0" smtClean="0"/>
              <a:t> COBIT </a:t>
            </a:r>
            <a:r>
              <a:rPr lang="en-US" sz="2000" dirty="0" err="1" smtClean="0"/>
              <a:t>diterbitkan</a:t>
            </a:r>
            <a:r>
              <a:rPr lang="en-US" sz="2000" dirty="0" smtClean="0"/>
              <a:t> </a:t>
            </a:r>
            <a:r>
              <a:rPr lang="en-US" sz="2000" dirty="0" err="1" smtClean="0"/>
              <a:t>pada</a:t>
            </a:r>
            <a:r>
              <a:rPr lang="en-US" sz="2000" dirty="0" smtClean="0"/>
              <a:t> </a:t>
            </a:r>
            <a:r>
              <a:rPr lang="en-US" sz="2000" dirty="0" err="1" smtClean="0"/>
              <a:t>tahun</a:t>
            </a:r>
            <a:r>
              <a:rPr lang="en-US" sz="2000" dirty="0" smtClean="0"/>
              <a:t> 1998. </a:t>
            </a:r>
            <a:r>
              <a:rPr lang="en-US" sz="2000" dirty="0" err="1" smtClean="0"/>
              <a:t>Pada</a:t>
            </a:r>
            <a:r>
              <a:rPr lang="en-US" sz="2000" dirty="0" smtClean="0"/>
              <a:t> </a:t>
            </a:r>
            <a:r>
              <a:rPr lang="en-US" sz="2000" dirty="0" err="1" smtClean="0"/>
              <a:t>tahun</a:t>
            </a:r>
            <a:r>
              <a:rPr lang="en-US" sz="2000" dirty="0" smtClean="0"/>
              <a:t> 2000 </a:t>
            </a:r>
            <a:r>
              <a:rPr lang="en-US" sz="2000" dirty="0" err="1" smtClean="0"/>
              <a:t>dirilis</a:t>
            </a:r>
            <a:r>
              <a:rPr lang="en-US" sz="2000" dirty="0" smtClean="0"/>
              <a:t> COBIT 3.0 </a:t>
            </a:r>
            <a:r>
              <a:rPr lang="en-US" sz="2000" dirty="0" err="1" smtClean="0"/>
              <a:t>oleh</a:t>
            </a:r>
            <a:r>
              <a:rPr lang="en-US" sz="2000" dirty="0" smtClean="0"/>
              <a:t> ITGI (</a:t>
            </a:r>
            <a:r>
              <a:rPr lang="en-US" sz="2000" i="1" dirty="0" smtClean="0"/>
              <a:t>Information Technology Governance Institute</a:t>
            </a:r>
            <a:r>
              <a:rPr lang="en-US" sz="2000" dirty="0" smtClean="0"/>
              <a:t>) </a:t>
            </a:r>
            <a:r>
              <a:rPr lang="en-US" sz="2000" dirty="0" err="1" smtClean="0"/>
              <a:t>dan</a:t>
            </a:r>
            <a:r>
              <a:rPr lang="en-US" sz="2000" dirty="0" smtClean="0"/>
              <a:t> COBIT 4.0 </a:t>
            </a:r>
            <a:r>
              <a:rPr lang="en-US" sz="2000" dirty="0" err="1" smtClean="0"/>
              <a:t>pada</a:t>
            </a:r>
            <a:r>
              <a:rPr lang="en-US" sz="2000" dirty="0" smtClean="0"/>
              <a:t> </a:t>
            </a:r>
            <a:r>
              <a:rPr lang="en-US" sz="2000" dirty="0" err="1" smtClean="0"/>
              <a:t>tahun</a:t>
            </a:r>
            <a:r>
              <a:rPr lang="en-US" sz="2000" dirty="0" smtClean="0"/>
              <a:t> 2005. </a:t>
            </a:r>
          </a:p>
          <a:p>
            <a:pPr algn="just">
              <a:buFont typeface="Wingdings" pitchFamily="2" charset="2"/>
              <a:buChar char="ü"/>
            </a:pPr>
            <a:r>
              <a:rPr lang="en-US" sz="2000" dirty="0" smtClean="0"/>
              <a:t>COBIT </a:t>
            </a:r>
            <a:r>
              <a:rPr lang="en-US" sz="2000" dirty="0" smtClean="0"/>
              <a:t>4.1 </a:t>
            </a:r>
            <a:r>
              <a:rPr lang="en-US" sz="2000" dirty="0" err="1" smtClean="0"/>
              <a:t>dirilis</a:t>
            </a:r>
            <a:r>
              <a:rPr lang="en-US" sz="2000" dirty="0" smtClean="0"/>
              <a:t> </a:t>
            </a:r>
            <a:r>
              <a:rPr lang="en-US" sz="2000" dirty="0" err="1" smtClean="0"/>
              <a:t>pada</a:t>
            </a:r>
            <a:r>
              <a:rPr lang="en-US" sz="2000" dirty="0" smtClean="0"/>
              <a:t> </a:t>
            </a:r>
            <a:r>
              <a:rPr lang="en-US" sz="2000" dirty="0" err="1" smtClean="0"/>
              <a:t>tahun</a:t>
            </a:r>
            <a:r>
              <a:rPr lang="en-US" sz="2000" dirty="0" smtClean="0"/>
              <a:t> 2007</a:t>
            </a:r>
            <a:r>
              <a:rPr lang="en-US" sz="2000" dirty="0" smtClean="0"/>
              <a:t>.</a:t>
            </a:r>
            <a:r>
              <a:rPr lang="id-ID" sz="2000" dirty="0" smtClean="0"/>
              <a:t> </a:t>
            </a:r>
          </a:p>
          <a:p>
            <a:pPr algn="just">
              <a:buFont typeface="Wingdings" pitchFamily="2" charset="2"/>
              <a:buChar char="ü"/>
            </a:pPr>
            <a:r>
              <a:rPr lang="id-ID" sz="2000" dirty="0" smtClean="0"/>
              <a:t>Dan diteruskan COBIT 5 pada tahun 2012.</a:t>
            </a:r>
          </a:p>
          <a:p>
            <a:pPr algn="just">
              <a:buFont typeface="Wingdings" pitchFamily="2" charset="2"/>
              <a:buChar char="ü"/>
            </a:pPr>
            <a:r>
              <a:rPr lang="id-ID" sz="2000" dirty="0" smtClean="0"/>
              <a:t> </a:t>
            </a:r>
            <a:r>
              <a:rPr lang="en-US" sz="2000" dirty="0" smtClean="0"/>
              <a:t>COBIT </a:t>
            </a:r>
            <a:r>
              <a:rPr lang="en-US" sz="2000" dirty="0" err="1" smtClean="0"/>
              <a:t>merupakan</a:t>
            </a:r>
            <a:r>
              <a:rPr lang="en-US" sz="2000" dirty="0" smtClean="0"/>
              <a:t> </a:t>
            </a:r>
            <a:r>
              <a:rPr lang="en-US" sz="2000" dirty="0" err="1" smtClean="0"/>
              <a:t>standar</a:t>
            </a:r>
            <a:r>
              <a:rPr lang="en-US" sz="2000" dirty="0" smtClean="0"/>
              <a:t> yang </a:t>
            </a:r>
            <a:r>
              <a:rPr lang="en-US" sz="2000" dirty="0" err="1" smtClean="0"/>
              <a:t>dinilai</a:t>
            </a:r>
            <a:r>
              <a:rPr lang="en-US" sz="2000" dirty="0" smtClean="0"/>
              <a:t> paling </a:t>
            </a:r>
            <a:r>
              <a:rPr lang="en-US" sz="2000" dirty="0" err="1" smtClean="0"/>
              <a:t>lengkap</a:t>
            </a:r>
            <a:r>
              <a:rPr lang="en-US" sz="2000" dirty="0" smtClean="0"/>
              <a:t> </a:t>
            </a:r>
            <a:r>
              <a:rPr lang="en-US" sz="2000" dirty="0" err="1" smtClean="0"/>
              <a:t>dan</a:t>
            </a:r>
            <a:r>
              <a:rPr lang="en-US" sz="2000" dirty="0" smtClean="0"/>
              <a:t> </a:t>
            </a:r>
            <a:r>
              <a:rPr lang="en-US" sz="2000" dirty="0" err="1" smtClean="0"/>
              <a:t>menyeluruh</a:t>
            </a:r>
            <a:r>
              <a:rPr lang="en-US" sz="2000" dirty="0" smtClean="0"/>
              <a:t> </a:t>
            </a:r>
            <a:r>
              <a:rPr lang="en-US" sz="2000" dirty="0" err="1" smtClean="0"/>
              <a:t>sebagai</a:t>
            </a:r>
            <a:r>
              <a:rPr lang="en-US" sz="2000" dirty="0" smtClean="0"/>
              <a:t> framework IT audit </a:t>
            </a:r>
            <a:r>
              <a:rPr lang="en-US" sz="2000" dirty="0" err="1" smtClean="0"/>
              <a:t>karena</a:t>
            </a:r>
            <a:r>
              <a:rPr lang="en-US" sz="2000" dirty="0" smtClean="0"/>
              <a:t> </a:t>
            </a:r>
            <a:r>
              <a:rPr lang="en-US" sz="2000" dirty="0" err="1" smtClean="0"/>
              <a:t>dikembangkan</a:t>
            </a:r>
            <a:r>
              <a:rPr lang="en-US" sz="2000" dirty="0" smtClean="0"/>
              <a:t> </a:t>
            </a:r>
            <a:r>
              <a:rPr lang="en-US" sz="2000" dirty="0" err="1" smtClean="0"/>
              <a:t>secara</a:t>
            </a:r>
            <a:r>
              <a:rPr lang="en-US" sz="2000" dirty="0" smtClean="0"/>
              <a:t> </a:t>
            </a:r>
            <a:r>
              <a:rPr lang="en-US" sz="2000" dirty="0" err="1" smtClean="0"/>
              <a:t>berkelanjutan</a:t>
            </a:r>
            <a:r>
              <a:rPr lang="en-US" sz="2000" dirty="0" smtClean="0"/>
              <a:t> </a:t>
            </a:r>
            <a:r>
              <a:rPr lang="en-US" sz="2000" dirty="0" err="1" smtClean="0"/>
              <a:t>oleh</a:t>
            </a:r>
            <a:r>
              <a:rPr lang="en-US" sz="2000" dirty="0" smtClean="0"/>
              <a:t> </a:t>
            </a:r>
            <a:r>
              <a:rPr lang="en-US" sz="2000" dirty="0" err="1" smtClean="0"/>
              <a:t>lembaga</a:t>
            </a:r>
            <a:r>
              <a:rPr lang="en-US" sz="2000" dirty="0" smtClean="0"/>
              <a:t> </a:t>
            </a:r>
            <a:r>
              <a:rPr lang="en-US" sz="2000" dirty="0" err="1" smtClean="0"/>
              <a:t>swadaya</a:t>
            </a:r>
            <a:r>
              <a:rPr lang="en-US" sz="2000" dirty="0" smtClean="0"/>
              <a:t> </a:t>
            </a:r>
            <a:r>
              <a:rPr lang="en-US" sz="2000" dirty="0" err="1" smtClean="0"/>
              <a:t>profesional</a:t>
            </a:r>
            <a:r>
              <a:rPr lang="en-US" sz="2000" dirty="0" smtClean="0"/>
              <a:t> auditor yang </a:t>
            </a:r>
            <a:r>
              <a:rPr lang="en-US" sz="2000" dirty="0" err="1" smtClean="0"/>
              <a:t>tersebar</a:t>
            </a:r>
            <a:r>
              <a:rPr lang="en-US" sz="2000" dirty="0" smtClean="0"/>
              <a:t> di </a:t>
            </a:r>
            <a:r>
              <a:rPr lang="en-US" sz="2000" dirty="0" err="1" smtClean="0"/>
              <a:t>hampir</a:t>
            </a:r>
            <a:r>
              <a:rPr lang="en-US" sz="2000" dirty="0" smtClean="0"/>
              <a:t> </a:t>
            </a:r>
            <a:r>
              <a:rPr lang="en-US" sz="2000" dirty="0" err="1" smtClean="0"/>
              <a:t>seluruh</a:t>
            </a:r>
            <a:r>
              <a:rPr lang="en-US" sz="2000" dirty="0" smtClean="0"/>
              <a:t> </a:t>
            </a:r>
            <a:r>
              <a:rPr lang="en-US" sz="2000" dirty="0" err="1" smtClean="0"/>
              <a:t>negara</a:t>
            </a:r>
            <a:r>
              <a:rPr lang="en-US" sz="2000" dirty="0" smtClean="0"/>
              <a:t>. </a:t>
            </a:r>
            <a:r>
              <a:rPr lang="en-US" sz="2000" dirty="0" err="1" smtClean="0"/>
              <a:t>Dimana</a:t>
            </a:r>
            <a:r>
              <a:rPr lang="en-US" sz="2000" dirty="0" smtClean="0"/>
              <a:t> di </a:t>
            </a:r>
            <a:r>
              <a:rPr lang="en-US" sz="2000" dirty="0" err="1" smtClean="0"/>
              <a:t>setiap</a:t>
            </a:r>
            <a:r>
              <a:rPr lang="en-US" sz="2000" dirty="0" smtClean="0"/>
              <a:t> </a:t>
            </a:r>
            <a:r>
              <a:rPr lang="en-US" sz="2000" dirty="0" err="1" smtClean="0"/>
              <a:t>negara</a:t>
            </a:r>
            <a:r>
              <a:rPr lang="en-US" sz="2000" dirty="0" smtClean="0"/>
              <a:t> </a:t>
            </a:r>
            <a:r>
              <a:rPr lang="en-US" sz="2000" dirty="0" err="1" smtClean="0"/>
              <a:t>dibangun</a:t>
            </a:r>
            <a:r>
              <a:rPr lang="en-US" sz="2000" dirty="0" smtClean="0"/>
              <a:t> chapter yang </a:t>
            </a:r>
            <a:r>
              <a:rPr lang="en-US" sz="2000" dirty="0" err="1" smtClean="0"/>
              <a:t>dapat</a:t>
            </a:r>
            <a:r>
              <a:rPr lang="en-US" sz="2000" dirty="0" smtClean="0"/>
              <a:t> </a:t>
            </a:r>
            <a:r>
              <a:rPr lang="en-US" sz="2000" dirty="0" err="1" smtClean="0"/>
              <a:t>mengelola</a:t>
            </a:r>
            <a:r>
              <a:rPr lang="en-US" sz="2000" dirty="0" smtClean="0"/>
              <a:t> </a:t>
            </a:r>
            <a:r>
              <a:rPr lang="en-US" sz="2000" dirty="0" err="1" smtClean="0"/>
              <a:t>para</a:t>
            </a:r>
            <a:r>
              <a:rPr lang="en-US" sz="2000" dirty="0" smtClean="0"/>
              <a:t> </a:t>
            </a:r>
            <a:r>
              <a:rPr lang="en-US" sz="2000" dirty="0" err="1" smtClean="0"/>
              <a:t>profesional</a:t>
            </a:r>
            <a:r>
              <a:rPr lang="en-US" sz="2000" dirty="0" smtClean="0"/>
              <a:t> </a:t>
            </a:r>
            <a:r>
              <a:rPr lang="en-US" sz="2000" dirty="0" err="1" smtClean="0"/>
              <a:t>tersebut</a:t>
            </a:r>
            <a:r>
              <a:rPr lang="en-US" sz="2000" dirty="0" smtClean="0"/>
              <a:t>.</a:t>
            </a:r>
          </a:p>
          <a:p>
            <a:pPr algn="just">
              <a:buFont typeface="Wingdings" pitchFamily="2" charset="2"/>
              <a:buChar char="ü"/>
            </a:pPr>
            <a:r>
              <a:rPr lang="en-US" sz="2000" dirty="0" smtClean="0"/>
              <a:t>Target </a:t>
            </a:r>
            <a:r>
              <a:rPr lang="en-US" sz="2000" dirty="0" err="1" smtClean="0"/>
              <a:t>pengguna</a:t>
            </a:r>
            <a:r>
              <a:rPr lang="en-US" sz="2000" dirty="0" smtClean="0"/>
              <a:t> </a:t>
            </a:r>
            <a:r>
              <a:rPr lang="en-US" sz="2000" dirty="0" err="1" smtClean="0"/>
              <a:t>dari</a:t>
            </a:r>
            <a:r>
              <a:rPr lang="en-US" sz="2000" dirty="0" smtClean="0"/>
              <a:t> framework COBIT </a:t>
            </a:r>
            <a:r>
              <a:rPr lang="en-US" sz="2000" dirty="0" err="1" smtClean="0"/>
              <a:t>adalah</a:t>
            </a:r>
            <a:r>
              <a:rPr lang="en-US" sz="2000" dirty="0" smtClean="0"/>
              <a:t> </a:t>
            </a:r>
            <a:r>
              <a:rPr lang="en-US" sz="2000" dirty="0" err="1" smtClean="0"/>
              <a:t>organisasi</a:t>
            </a:r>
            <a:r>
              <a:rPr lang="en-US" sz="2000" dirty="0" smtClean="0"/>
              <a:t>/</a:t>
            </a:r>
            <a:r>
              <a:rPr lang="en-US" sz="2000" dirty="0" err="1" smtClean="0"/>
              <a:t>perusahaan</a:t>
            </a:r>
            <a:r>
              <a:rPr lang="en-US" sz="2000" dirty="0" smtClean="0"/>
              <a:t> </a:t>
            </a:r>
            <a:r>
              <a:rPr lang="en-US" sz="2000" dirty="0" err="1" smtClean="0"/>
              <a:t>dari</a:t>
            </a:r>
            <a:r>
              <a:rPr lang="en-US" sz="2000" dirty="0" smtClean="0"/>
              <a:t> </a:t>
            </a:r>
            <a:r>
              <a:rPr lang="en-US" sz="2000" dirty="0" err="1" smtClean="0"/>
              <a:t>berbagai</a:t>
            </a:r>
            <a:r>
              <a:rPr lang="en-US" sz="2000" dirty="0" smtClean="0"/>
              <a:t> </a:t>
            </a:r>
            <a:r>
              <a:rPr lang="en-US" sz="2000" dirty="0" err="1" smtClean="0"/>
              <a:t>latar</a:t>
            </a:r>
            <a:r>
              <a:rPr lang="en-US" sz="2000" dirty="0" smtClean="0"/>
              <a:t> </a:t>
            </a:r>
            <a:r>
              <a:rPr lang="en-US" sz="2000" dirty="0" err="1" smtClean="0"/>
              <a:t>belakang</a:t>
            </a:r>
            <a:r>
              <a:rPr lang="en-US" sz="2000" dirty="0" smtClean="0"/>
              <a:t> </a:t>
            </a:r>
            <a:r>
              <a:rPr lang="en-US" sz="2000" dirty="0" err="1" smtClean="0"/>
              <a:t>dan</a:t>
            </a:r>
            <a:r>
              <a:rPr lang="en-US" sz="2000" dirty="0" smtClean="0"/>
              <a:t> </a:t>
            </a:r>
            <a:r>
              <a:rPr lang="en-US" sz="2000" dirty="0" err="1" smtClean="0"/>
              <a:t>para</a:t>
            </a:r>
            <a:r>
              <a:rPr lang="en-US" sz="2000" dirty="0" smtClean="0"/>
              <a:t> </a:t>
            </a:r>
            <a:r>
              <a:rPr lang="en-US" sz="2000" dirty="0" err="1" smtClean="0"/>
              <a:t>profesional</a:t>
            </a:r>
            <a:r>
              <a:rPr lang="en-US" sz="2000" dirty="0" smtClean="0"/>
              <a:t> external assurance. </a:t>
            </a:r>
            <a:r>
              <a:rPr lang="en-US" sz="2000" dirty="0" err="1" smtClean="0"/>
              <a:t>Secara</a:t>
            </a:r>
            <a:r>
              <a:rPr lang="en-US" sz="2000" dirty="0" smtClean="0"/>
              <a:t> </a:t>
            </a:r>
            <a:r>
              <a:rPr lang="en-US" sz="2000" dirty="0" err="1" smtClean="0"/>
              <a:t>manajerial</a:t>
            </a:r>
            <a:r>
              <a:rPr lang="en-US" sz="2000" dirty="0" smtClean="0"/>
              <a:t> target </a:t>
            </a:r>
            <a:r>
              <a:rPr lang="en-US" sz="2000" dirty="0" err="1" smtClean="0"/>
              <a:t>pengguna</a:t>
            </a:r>
            <a:r>
              <a:rPr lang="en-US" sz="2000" dirty="0" smtClean="0"/>
              <a:t> COBIT </a:t>
            </a:r>
            <a:r>
              <a:rPr lang="en-US" sz="2000" dirty="0" err="1" smtClean="0"/>
              <a:t>adalah</a:t>
            </a:r>
            <a:r>
              <a:rPr lang="en-US" sz="2000" dirty="0" smtClean="0"/>
              <a:t> </a:t>
            </a:r>
            <a:r>
              <a:rPr lang="en-US" sz="2000" dirty="0" err="1" smtClean="0"/>
              <a:t>manajer</a:t>
            </a:r>
            <a:r>
              <a:rPr lang="en-US" sz="2000" dirty="0" smtClean="0"/>
              <a:t>, </a:t>
            </a:r>
            <a:r>
              <a:rPr lang="en-US" sz="2000" dirty="0" err="1" smtClean="0"/>
              <a:t>pengguna</a:t>
            </a:r>
            <a:r>
              <a:rPr lang="en-US" sz="2000" dirty="0" smtClean="0"/>
              <a:t> </a:t>
            </a:r>
            <a:r>
              <a:rPr lang="en-US" sz="2000" dirty="0" err="1" smtClean="0"/>
              <a:t>dan</a:t>
            </a:r>
            <a:r>
              <a:rPr lang="en-US" sz="2000" dirty="0" smtClean="0"/>
              <a:t> </a:t>
            </a:r>
            <a:r>
              <a:rPr lang="en-US" sz="2000" dirty="0" err="1" smtClean="0"/>
              <a:t>profesional</a:t>
            </a:r>
            <a:r>
              <a:rPr lang="en-US" sz="2000" dirty="0" smtClean="0"/>
              <a:t> TI </a:t>
            </a:r>
            <a:r>
              <a:rPr lang="en-US" sz="2000" dirty="0" err="1" smtClean="0"/>
              <a:t>serta</a:t>
            </a:r>
            <a:r>
              <a:rPr lang="en-US" sz="2000" dirty="0" smtClean="0"/>
              <a:t> </a:t>
            </a:r>
            <a:r>
              <a:rPr lang="en-US" sz="2000" dirty="0" err="1" smtClean="0"/>
              <a:t>pengawas</a:t>
            </a:r>
            <a:r>
              <a:rPr lang="en-US" sz="2000" dirty="0" smtClean="0"/>
              <a:t>/</a:t>
            </a:r>
            <a:r>
              <a:rPr lang="en-US" sz="2000" dirty="0" err="1" smtClean="0"/>
              <a:t>pengendali</a:t>
            </a:r>
            <a:r>
              <a:rPr lang="en-US" sz="2000" dirty="0" smtClean="0"/>
              <a:t> </a:t>
            </a:r>
            <a:r>
              <a:rPr lang="en-US" sz="2000" dirty="0" err="1" smtClean="0"/>
              <a:t>profesional</a:t>
            </a:r>
            <a:r>
              <a:rPr lang="en-US" sz="2000" dirty="0" smtClean="0"/>
              <a:t>.</a:t>
            </a:r>
          </a:p>
        </p:txBody>
      </p:sp>
    </p:spTree>
    <p:extLst>
      <p:ext uri="{BB962C8B-B14F-4D97-AF65-F5344CB8AC3E}">
        <p14:creationId xmlns:p14="http://schemas.microsoft.com/office/powerpoint/2010/main" val="16800971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sz="2800" dirty="0" err="1" smtClean="0"/>
              <a:t>Empat</a:t>
            </a:r>
            <a:r>
              <a:rPr lang="en-US" sz="2800" dirty="0" smtClean="0"/>
              <a:t> Domain </a:t>
            </a:r>
            <a:r>
              <a:rPr lang="en-US" sz="2800" dirty="0" err="1" smtClean="0"/>
              <a:t>CobIT</a:t>
            </a:r>
            <a:r>
              <a:rPr lang="en-US" sz="2800" dirty="0" smtClean="0"/>
              <a:t> </a:t>
            </a:r>
            <a:r>
              <a:rPr lang="en-US" sz="2800" dirty="0" err="1" smtClean="0"/>
              <a:t>Sebagai</a:t>
            </a:r>
            <a:r>
              <a:rPr lang="en-US" sz="2800" dirty="0" smtClean="0"/>
              <a:t> </a:t>
            </a:r>
            <a:r>
              <a:rPr lang="en-US" sz="2800" dirty="0" err="1" smtClean="0"/>
              <a:t>Tahapan</a:t>
            </a:r>
            <a:r>
              <a:rPr lang="en-US" sz="2800" dirty="0" smtClean="0"/>
              <a:t> </a:t>
            </a:r>
            <a:r>
              <a:rPr lang="en-US" sz="2800" dirty="0" err="1" smtClean="0"/>
              <a:t>Pengelolaan</a:t>
            </a:r>
            <a:r>
              <a:rPr lang="en-US" sz="2800" dirty="0" smtClean="0"/>
              <a:t> </a:t>
            </a:r>
            <a:r>
              <a:rPr lang="en-US" sz="2800" dirty="0" err="1" smtClean="0"/>
              <a:t>Teknologi</a:t>
            </a:r>
            <a:r>
              <a:rPr lang="en-US" sz="2800" dirty="0" smtClean="0"/>
              <a:t> </a:t>
            </a:r>
            <a:r>
              <a:rPr lang="en-US" sz="2800" dirty="0" err="1" smtClean="0"/>
              <a:t>Informasi</a:t>
            </a:r>
            <a:endParaRPr lang="en-US" sz="2800" dirty="0" smtClean="0"/>
          </a:p>
        </p:txBody>
      </p:sp>
      <p:sp>
        <p:nvSpPr>
          <p:cNvPr id="13315" name="Content Placeholder 2"/>
          <p:cNvSpPr>
            <a:spLocks noGrp="1"/>
          </p:cNvSpPr>
          <p:nvPr>
            <p:ph idx="1"/>
          </p:nvPr>
        </p:nvSpPr>
        <p:spPr/>
        <p:style>
          <a:lnRef idx="2">
            <a:schemeClr val="accent3">
              <a:shade val="50000"/>
            </a:schemeClr>
          </a:lnRef>
          <a:fillRef idx="1">
            <a:schemeClr val="accent3"/>
          </a:fillRef>
          <a:effectRef idx="0">
            <a:schemeClr val="accent3"/>
          </a:effectRef>
          <a:fontRef idx="minor">
            <a:schemeClr val="lt1"/>
          </a:fontRef>
        </p:style>
        <p:txBody>
          <a:bodyPr/>
          <a:lstStyle/>
          <a:p>
            <a:pPr algn="just"/>
            <a:r>
              <a:rPr lang="en-US" b="1" dirty="0" err="1" smtClean="0"/>
              <a:t>Perencanaan</a:t>
            </a:r>
            <a:r>
              <a:rPr lang="en-US" b="1" dirty="0" smtClean="0"/>
              <a:t> </a:t>
            </a:r>
            <a:r>
              <a:rPr lang="en-US" b="1" dirty="0" err="1" smtClean="0"/>
              <a:t>dan</a:t>
            </a:r>
            <a:r>
              <a:rPr lang="en-US" b="1" dirty="0" smtClean="0"/>
              <a:t> </a:t>
            </a:r>
            <a:r>
              <a:rPr lang="en-US" b="1" dirty="0" err="1" smtClean="0"/>
              <a:t>Organisasi</a:t>
            </a:r>
            <a:r>
              <a:rPr lang="en-US" b="1" dirty="0" smtClean="0"/>
              <a:t> (Planning and Organization)</a:t>
            </a:r>
            <a:endParaRPr lang="en-US" dirty="0" smtClean="0"/>
          </a:p>
          <a:p>
            <a:pPr algn="just"/>
            <a:r>
              <a:rPr lang="fr-FR" b="1" dirty="0" err="1" smtClean="0"/>
              <a:t>Pengadaan</a:t>
            </a:r>
            <a:r>
              <a:rPr lang="fr-FR" b="1" dirty="0" smtClean="0"/>
              <a:t> dan </a:t>
            </a:r>
            <a:r>
              <a:rPr lang="fr-FR" b="1" dirty="0" err="1" smtClean="0"/>
              <a:t>Implementasi</a:t>
            </a:r>
            <a:r>
              <a:rPr lang="fr-FR" b="1" dirty="0" smtClean="0"/>
              <a:t> (</a:t>
            </a:r>
            <a:r>
              <a:rPr lang="fr-FR" b="1" dirty="0" err="1" smtClean="0"/>
              <a:t>Acquire</a:t>
            </a:r>
            <a:r>
              <a:rPr lang="fr-FR" b="1" dirty="0" smtClean="0"/>
              <a:t> and </a:t>
            </a:r>
            <a:r>
              <a:rPr lang="fr-FR" b="1" dirty="0" err="1" smtClean="0"/>
              <a:t>Implementation</a:t>
            </a:r>
            <a:r>
              <a:rPr lang="fr-FR" b="1" dirty="0" smtClean="0"/>
              <a:t>)</a:t>
            </a:r>
          </a:p>
          <a:p>
            <a:pPr algn="just"/>
            <a:r>
              <a:rPr lang="en-US" b="1" dirty="0" err="1" smtClean="0"/>
              <a:t>Pengantaran</a:t>
            </a:r>
            <a:r>
              <a:rPr lang="en-US" b="1" dirty="0" smtClean="0"/>
              <a:t> </a:t>
            </a:r>
            <a:r>
              <a:rPr lang="en-US" b="1" dirty="0" err="1" smtClean="0"/>
              <a:t>dan</a:t>
            </a:r>
            <a:r>
              <a:rPr lang="en-US" b="1" dirty="0" smtClean="0"/>
              <a:t> </a:t>
            </a:r>
            <a:r>
              <a:rPr lang="en-US" b="1" dirty="0" err="1" smtClean="0"/>
              <a:t>Dukungan</a:t>
            </a:r>
            <a:r>
              <a:rPr lang="en-US" b="1" dirty="0" smtClean="0"/>
              <a:t> (Delivery and Support)</a:t>
            </a:r>
          </a:p>
          <a:p>
            <a:pPr algn="just"/>
            <a:r>
              <a:rPr lang="en-US" b="1" dirty="0" err="1" smtClean="0"/>
              <a:t>Pengawasan</a:t>
            </a:r>
            <a:r>
              <a:rPr lang="en-US" b="1" dirty="0" smtClean="0"/>
              <a:t> </a:t>
            </a:r>
            <a:r>
              <a:rPr lang="en-US" b="1" dirty="0" err="1" smtClean="0"/>
              <a:t>dan</a:t>
            </a:r>
            <a:r>
              <a:rPr lang="en-US" b="1" dirty="0" smtClean="0"/>
              <a:t> </a:t>
            </a:r>
            <a:r>
              <a:rPr lang="en-US" b="1" dirty="0" err="1" smtClean="0"/>
              <a:t>Evaluasi</a:t>
            </a:r>
            <a:r>
              <a:rPr lang="en-US" b="1" dirty="0" smtClean="0"/>
              <a:t> (Monitoring and Evaluate)</a:t>
            </a:r>
            <a:endParaRPr lang="en-US" dirty="0" smtClean="0"/>
          </a:p>
        </p:txBody>
      </p:sp>
    </p:spTree>
    <p:extLst>
      <p:ext uri="{BB962C8B-B14F-4D97-AF65-F5344CB8AC3E}">
        <p14:creationId xmlns:p14="http://schemas.microsoft.com/office/powerpoint/2010/main" val="3890502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smtClean="0"/>
              <a:t>Domain CobIT (1)</a:t>
            </a:r>
          </a:p>
        </p:txBody>
      </p:sp>
      <p:sp>
        <p:nvSpPr>
          <p:cNvPr id="14339" name="Content Placeholder 2"/>
          <p:cNvSpPr>
            <a:spLocks noGrp="1"/>
          </p:cNvSpPr>
          <p:nvPr>
            <p:ph idx="1"/>
          </p:nvPr>
        </p:nvSpPr>
        <p:spPr/>
        <p:txBody>
          <a:bodyPr>
            <a:normAutofit lnSpcReduction="10000"/>
          </a:bodyPr>
          <a:lstStyle/>
          <a:p>
            <a:pPr algn="just"/>
            <a:r>
              <a:rPr lang="en-US" sz="2400" b="1" dirty="0" err="1" smtClean="0"/>
              <a:t>Perencanaan</a:t>
            </a:r>
            <a:r>
              <a:rPr lang="en-US" sz="2400" b="1" dirty="0" smtClean="0"/>
              <a:t> </a:t>
            </a:r>
            <a:r>
              <a:rPr lang="en-US" sz="2400" b="1" dirty="0" err="1" smtClean="0"/>
              <a:t>dan</a:t>
            </a:r>
            <a:r>
              <a:rPr lang="en-US" sz="2400" b="1" dirty="0" smtClean="0"/>
              <a:t> </a:t>
            </a:r>
            <a:r>
              <a:rPr lang="en-US" sz="2400" b="1" dirty="0" err="1" smtClean="0"/>
              <a:t>Organisasi</a:t>
            </a:r>
            <a:r>
              <a:rPr lang="en-US" sz="2400" b="1" dirty="0" smtClean="0"/>
              <a:t> (Planning and Organization)</a:t>
            </a:r>
            <a:endParaRPr lang="en-US" sz="2400" dirty="0" smtClean="0"/>
          </a:p>
          <a:p>
            <a:pPr marL="400050" lvl="1" indent="0" algn="just">
              <a:buFont typeface="Arial" charset="0"/>
              <a:buNone/>
            </a:pPr>
            <a:r>
              <a:rPr lang="en-US" sz="2400" dirty="0" err="1" smtClean="0"/>
              <a:t>Pada</a:t>
            </a:r>
            <a:r>
              <a:rPr lang="en-US" sz="2400" dirty="0" smtClean="0"/>
              <a:t> domain </a:t>
            </a:r>
            <a:r>
              <a:rPr lang="en-US" sz="2400" dirty="0" err="1" smtClean="0"/>
              <a:t>ini</a:t>
            </a:r>
            <a:r>
              <a:rPr lang="en-US" sz="2400" dirty="0" smtClean="0"/>
              <a:t>, </a:t>
            </a:r>
            <a:r>
              <a:rPr lang="en-US" sz="2400" dirty="0" err="1" smtClean="0"/>
              <a:t>titik</a:t>
            </a:r>
            <a:r>
              <a:rPr lang="en-US" sz="2400" dirty="0" smtClean="0"/>
              <a:t> </a:t>
            </a:r>
            <a:r>
              <a:rPr lang="en-US" sz="2400" dirty="0" err="1" smtClean="0"/>
              <a:t>berat</a:t>
            </a:r>
            <a:r>
              <a:rPr lang="en-US" sz="2400" dirty="0" smtClean="0"/>
              <a:t> </a:t>
            </a:r>
            <a:r>
              <a:rPr lang="en-US" sz="2400" dirty="0" err="1" smtClean="0"/>
              <a:t>terdapat</a:t>
            </a:r>
            <a:r>
              <a:rPr lang="en-US" sz="2400" dirty="0" smtClean="0"/>
              <a:t> </a:t>
            </a:r>
            <a:r>
              <a:rPr lang="en-US" sz="2400" dirty="0" err="1" smtClean="0"/>
              <a:t>pada</a:t>
            </a:r>
            <a:r>
              <a:rPr lang="en-US" sz="2400" dirty="0" smtClean="0"/>
              <a:t> proses </a:t>
            </a:r>
            <a:r>
              <a:rPr lang="en-US" sz="2400" dirty="0" err="1" smtClean="0"/>
              <a:t>perencanaan</a:t>
            </a:r>
            <a:r>
              <a:rPr lang="en-US" sz="2400" dirty="0" smtClean="0"/>
              <a:t> </a:t>
            </a:r>
            <a:r>
              <a:rPr lang="en-US" sz="2400" dirty="0" err="1" smtClean="0"/>
              <a:t>dan</a:t>
            </a:r>
            <a:r>
              <a:rPr lang="en-US" sz="2400" dirty="0" smtClean="0"/>
              <a:t> </a:t>
            </a:r>
            <a:r>
              <a:rPr lang="en-US" sz="2400" dirty="0" err="1" smtClean="0"/>
              <a:t>penyelarasan</a:t>
            </a:r>
            <a:r>
              <a:rPr lang="en-US" sz="2400" dirty="0" smtClean="0"/>
              <a:t> </a:t>
            </a:r>
            <a:r>
              <a:rPr lang="en-US" sz="2400" dirty="0" err="1" smtClean="0"/>
              <a:t>antara</a:t>
            </a:r>
            <a:r>
              <a:rPr lang="en-US" sz="2400" dirty="0" smtClean="0"/>
              <a:t> </a:t>
            </a:r>
            <a:r>
              <a:rPr lang="en-US" sz="2400" dirty="0" err="1" smtClean="0"/>
              <a:t>strategi</a:t>
            </a:r>
            <a:r>
              <a:rPr lang="en-US" sz="2400" dirty="0" smtClean="0"/>
              <a:t> </a:t>
            </a:r>
            <a:r>
              <a:rPr lang="en-US" sz="2400" dirty="0" err="1" smtClean="0"/>
              <a:t>teknologi</a:t>
            </a:r>
            <a:r>
              <a:rPr lang="en-US" sz="2400" dirty="0" smtClean="0"/>
              <a:t> </a:t>
            </a:r>
            <a:r>
              <a:rPr lang="en-US" sz="2400" dirty="0" err="1" smtClean="0"/>
              <a:t>informasi</a:t>
            </a:r>
            <a:r>
              <a:rPr lang="en-US" sz="2400" dirty="0" smtClean="0"/>
              <a:t> </a:t>
            </a:r>
            <a:r>
              <a:rPr lang="en-US" sz="2400" dirty="0" err="1" smtClean="0"/>
              <a:t>dengan</a:t>
            </a:r>
            <a:r>
              <a:rPr lang="en-US" sz="2400" dirty="0" smtClean="0"/>
              <a:t>  </a:t>
            </a:r>
            <a:r>
              <a:rPr lang="en-US" sz="2400" dirty="0" err="1" smtClean="0"/>
              <a:t>perusahaan</a:t>
            </a:r>
            <a:r>
              <a:rPr lang="en-US" sz="2400" dirty="0" smtClean="0"/>
              <a:t>. </a:t>
            </a:r>
            <a:r>
              <a:rPr lang="en-US" sz="2400" dirty="0" err="1" smtClean="0"/>
              <a:t>Seperti</a:t>
            </a:r>
            <a:r>
              <a:rPr lang="en-US" sz="2400" dirty="0" smtClean="0"/>
              <a:t> </a:t>
            </a:r>
            <a:r>
              <a:rPr lang="en-US" sz="2400" dirty="0" err="1" smtClean="0"/>
              <a:t>menentukan</a:t>
            </a:r>
            <a:r>
              <a:rPr lang="en-US" sz="2400" dirty="0" smtClean="0"/>
              <a:t> </a:t>
            </a:r>
            <a:r>
              <a:rPr lang="en-US" sz="2400" dirty="0" err="1" smtClean="0"/>
              <a:t>rencana</a:t>
            </a:r>
            <a:r>
              <a:rPr lang="en-US" sz="2400" dirty="0" smtClean="0"/>
              <a:t> </a:t>
            </a:r>
            <a:r>
              <a:rPr lang="en-US" sz="2400" dirty="0" err="1" smtClean="0"/>
              <a:t>strategis</a:t>
            </a:r>
            <a:r>
              <a:rPr lang="en-US" sz="2400" dirty="0" smtClean="0"/>
              <a:t>, </a:t>
            </a:r>
            <a:r>
              <a:rPr lang="en-US" sz="2400" dirty="0" err="1" smtClean="0"/>
              <a:t>mengelola</a:t>
            </a:r>
            <a:r>
              <a:rPr lang="en-US" sz="2400" dirty="0" smtClean="0"/>
              <a:t> </a:t>
            </a:r>
            <a:r>
              <a:rPr lang="en-US" sz="2400" dirty="0" err="1" smtClean="0"/>
              <a:t>investasi</a:t>
            </a:r>
            <a:r>
              <a:rPr lang="en-US" sz="2400" dirty="0" smtClean="0"/>
              <a:t>, </a:t>
            </a:r>
            <a:r>
              <a:rPr lang="en-US" sz="2400" dirty="0" err="1" smtClean="0"/>
              <a:t>sumber</a:t>
            </a:r>
            <a:r>
              <a:rPr lang="en-US" sz="2400" dirty="0" smtClean="0"/>
              <a:t> </a:t>
            </a:r>
            <a:r>
              <a:rPr lang="en-US" sz="2400" dirty="0" err="1" smtClean="0"/>
              <a:t>daya</a:t>
            </a:r>
            <a:r>
              <a:rPr lang="en-US" sz="2400" dirty="0" smtClean="0"/>
              <a:t> </a:t>
            </a:r>
            <a:r>
              <a:rPr lang="en-US" sz="2400" dirty="0" err="1" smtClean="0"/>
              <a:t>manusia</a:t>
            </a:r>
            <a:r>
              <a:rPr lang="en-US" sz="2400" dirty="0" smtClean="0"/>
              <a:t>, </a:t>
            </a:r>
            <a:r>
              <a:rPr lang="en-US" sz="2400" dirty="0" err="1" smtClean="0"/>
              <a:t>proyek</a:t>
            </a:r>
            <a:r>
              <a:rPr lang="en-US" sz="2400" dirty="0" smtClean="0"/>
              <a:t>, </a:t>
            </a:r>
            <a:r>
              <a:rPr lang="en-US" sz="2400" dirty="0" err="1" smtClean="0"/>
              <a:t>dan</a:t>
            </a:r>
            <a:r>
              <a:rPr lang="en-US" sz="2400" dirty="0" smtClean="0"/>
              <a:t> </a:t>
            </a:r>
            <a:r>
              <a:rPr lang="en-US" sz="2400" dirty="0" err="1" smtClean="0"/>
              <a:t>kualitas</a:t>
            </a:r>
            <a:r>
              <a:rPr lang="en-US" sz="2400" dirty="0" smtClean="0"/>
              <a:t>.</a:t>
            </a:r>
          </a:p>
          <a:p>
            <a:pPr algn="just"/>
            <a:r>
              <a:rPr lang="en-US" sz="2400" b="1" dirty="0" err="1" smtClean="0"/>
              <a:t>Pengadaan</a:t>
            </a:r>
            <a:r>
              <a:rPr lang="en-US" sz="2400" b="1" dirty="0" smtClean="0"/>
              <a:t> </a:t>
            </a:r>
            <a:r>
              <a:rPr lang="en-US" sz="2400" b="1" dirty="0" err="1" smtClean="0"/>
              <a:t>dan</a:t>
            </a:r>
            <a:r>
              <a:rPr lang="en-US" sz="2400" b="1" dirty="0" smtClean="0"/>
              <a:t> </a:t>
            </a:r>
            <a:r>
              <a:rPr lang="en-US" sz="2400" b="1" dirty="0" err="1" smtClean="0"/>
              <a:t>Implementasi</a:t>
            </a:r>
            <a:r>
              <a:rPr lang="en-US" sz="2400" b="1" dirty="0" smtClean="0"/>
              <a:t> (Acquire and Implementation)</a:t>
            </a:r>
            <a:endParaRPr lang="en-US" sz="2400" dirty="0" smtClean="0"/>
          </a:p>
          <a:p>
            <a:pPr marL="400050" lvl="1" indent="0" algn="just">
              <a:buFont typeface="Arial" charset="0"/>
              <a:buNone/>
            </a:pPr>
            <a:r>
              <a:rPr lang="en-US" sz="2400" dirty="0" smtClean="0"/>
              <a:t>Domain </a:t>
            </a:r>
            <a:r>
              <a:rPr lang="en-US" sz="2400" dirty="0" err="1" smtClean="0"/>
              <a:t>ini</a:t>
            </a:r>
            <a:r>
              <a:rPr lang="en-US" sz="2400" dirty="0" smtClean="0"/>
              <a:t> </a:t>
            </a:r>
            <a:r>
              <a:rPr lang="en-US" sz="2400" dirty="0" err="1" smtClean="0"/>
              <a:t>berkaitan</a:t>
            </a:r>
            <a:r>
              <a:rPr lang="en-US" sz="2400" dirty="0" smtClean="0"/>
              <a:t> </a:t>
            </a:r>
            <a:r>
              <a:rPr lang="en-US" sz="2400" dirty="0" err="1" smtClean="0"/>
              <a:t>dengan</a:t>
            </a:r>
            <a:r>
              <a:rPr lang="en-US" sz="2400" dirty="0" smtClean="0"/>
              <a:t> </a:t>
            </a:r>
            <a:r>
              <a:rPr lang="en-US" sz="2400" dirty="0" err="1" smtClean="0"/>
              <a:t>implementasi</a:t>
            </a:r>
            <a:r>
              <a:rPr lang="en-US" sz="2400" dirty="0" smtClean="0"/>
              <a:t> </a:t>
            </a:r>
            <a:r>
              <a:rPr lang="en-US" sz="2400" dirty="0" err="1" smtClean="0"/>
              <a:t>solusi</a:t>
            </a:r>
            <a:r>
              <a:rPr lang="en-US" sz="2400" dirty="0" smtClean="0"/>
              <a:t> </a:t>
            </a:r>
            <a:r>
              <a:rPr lang="en-US" sz="2400" dirty="0" err="1" smtClean="0"/>
              <a:t>teknologi</a:t>
            </a:r>
            <a:r>
              <a:rPr lang="en-US" sz="2400" dirty="0" smtClean="0"/>
              <a:t> </a:t>
            </a:r>
            <a:r>
              <a:rPr lang="en-US" sz="2400" dirty="0" err="1" smtClean="0"/>
              <a:t>informasi</a:t>
            </a:r>
            <a:r>
              <a:rPr lang="en-US" sz="2400" dirty="0" smtClean="0"/>
              <a:t> </a:t>
            </a:r>
            <a:r>
              <a:rPr lang="en-US" sz="2400" dirty="0" err="1" smtClean="0"/>
              <a:t>dan</a:t>
            </a:r>
            <a:r>
              <a:rPr lang="en-US" sz="2400" dirty="0" smtClean="0"/>
              <a:t> </a:t>
            </a:r>
            <a:r>
              <a:rPr lang="en-US" sz="2400" dirty="0" err="1" smtClean="0"/>
              <a:t>integrasinya</a:t>
            </a:r>
            <a:r>
              <a:rPr lang="en-US" sz="2400" dirty="0" smtClean="0"/>
              <a:t> </a:t>
            </a:r>
            <a:r>
              <a:rPr lang="en-US" sz="2400" dirty="0" err="1" smtClean="0"/>
              <a:t>dalam</a:t>
            </a:r>
            <a:r>
              <a:rPr lang="en-US" sz="2400" dirty="0" smtClean="0"/>
              <a:t> proses </a:t>
            </a:r>
            <a:r>
              <a:rPr lang="en-US" sz="2400" dirty="0" err="1" smtClean="0"/>
              <a:t>bisnis</a:t>
            </a:r>
            <a:r>
              <a:rPr lang="en-US" sz="2400" dirty="0" smtClean="0"/>
              <a:t> </a:t>
            </a:r>
            <a:r>
              <a:rPr lang="en-US" sz="2400" dirty="0" err="1" smtClean="0"/>
              <a:t>organisasi</a:t>
            </a:r>
            <a:r>
              <a:rPr lang="en-US" sz="2400" dirty="0" smtClean="0"/>
              <a:t>, </a:t>
            </a:r>
            <a:r>
              <a:rPr lang="en-US" sz="2400" dirty="0" err="1" smtClean="0"/>
              <a:t>misalnya</a:t>
            </a:r>
            <a:r>
              <a:rPr lang="en-US" sz="2400" dirty="0" smtClean="0"/>
              <a:t> </a:t>
            </a:r>
            <a:r>
              <a:rPr lang="en-US" sz="2400" dirty="0" err="1" smtClean="0"/>
              <a:t>mengidentifikasi</a:t>
            </a:r>
            <a:r>
              <a:rPr lang="en-US" sz="2400" dirty="0" smtClean="0"/>
              <a:t> </a:t>
            </a:r>
            <a:r>
              <a:rPr lang="en-US" sz="2400" dirty="0" err="1" smtClean="0"/>
              <a:t>solu</a:t>
            </a:r>
            <a:r>
              <a:rPr lang="id-ID" sz="2400" dirty="0" smtClean="0"/>
              <a:t>s</a:t>
            </a:r>
            <a:r>
              <a:rPr lang="en-US" sz="2400" dirty="0" smtClean="0"/>
              <a:t>i </a:t>
            </a:r>
            <a:r>
              <a:rPr lang="en-US" sz="2400" dirty="0" smtClean="0"/>
              <a:t>yang </a:t>
            </a:r>
            <a:r>
              <a:rPr lang="en-US" sz="2400" dirty="0" err="1" smtClean="0"/>
              <a:t>dapat</a:t>
            </a:r>
            <a:r>
              <a:rPr lang="en-US" sz="2400" dirty="0" smtClean="0"/>
              <a:t> </a:t>
            </a:r>
            <a:r>
              <a:rPr lang="en-US" sz="2400" dirty="0" err="1" smtClean="0"/>
              <a:t>diotomatisasi</a:t>
            </a:r>
            <a:r>
              <a:rPr lang="en-US" sz="2400" dirty="0" smtClean="0"/>
              <a:t>, </a:t>
            </a:r>
            <a:r>
              <a:rPr lang="en-US" sz="2400" dirty="0" err="1" smtClean="0"/>
              <a:t>mengelola</a:t>
            </a:r>
            <a:r>
              <a:rPr lang="en-US" sz="2400" dirty="0" smtClean="0"/>
              <a:t> </a:t>
            </a:r>
            <a:r>
              <a:rPr lang="en-US" sz="2400" dirty="0" err="1" smtClean="0"/>
              <a:t>perubahan</a:t>
            </a:r>
            <a:r>
              <a:rPr lang="en-US" sz="2400" dirty="0" smtClean="0"/>
              <a:t>, </a:t>
            </a:r>
            <a:r>
              <a:rPr lang="en-US" sz="2400" dirty="0" err="1" smtClean="0"/>
              <a:t>dan</a:t>
            </a:r>
            <a:r>
              <a:rPr lang="en-US" sz="2400" dirty="0" smtClean="0"/>
              <a:t> </a:t>
            </a:r>
            <a:r>
              <a:rPr lang="en-US" sz="2400" dirty="0" err="1" smtClean="0"/>
              <a:t>memelihara</a:t>
            </a:r>
            <a:r>
              <a:rPr lang="en-US" sz="2400" dirty="0" smtClean="0"/>
              <a:t> </a:t>
            </a:r>
            <a:r>
              <a:rPr lang="en-US" sz="2400" dirty="0" err="1" smtClean="0"/>
              <a:t>perangkat</a:t>
            </a:r>
            <a:r>
              <a:rPr lang="en-US" sz="2400" dirty="0" smtClean="0"/>
              <a:t> </a:t>
            </a:r>
            <a:r>
              <a:rPr lang="en-US" sz="2400" dirty="0" err="1" smtClean="0"/>
              <a:t>lunak</a:t>
            </a:r>
            <a:r>
              <a:rPr lang="en-US" sz="2400" dirty="0" smtClean="0"/>
              <a:t> yang </a:t>
            </a:r>
            <a:r>
              <a:rPr lang="en-US" sz="2400" dirty="0" err="1" smtClean="0"/>
              <a:t>digunakan</a:t>
            </a:r>
            <a:r>
              <a:rPr lang="en-US" sz="2400" dirty="0" smtClean="0"/>
              <a:t>.</a:t>
            </a:r>
          </a:p>
          <a:p>
            <a:pPr algn="just"/>
            <a:endParaRPr lang="en-US" sz="2400" dirty="0" smtClean="0"/>
          </a:p>
        </p:txBody>
      </p:sp>
    </p:spTree>
    <p:extLst>
      <p:ext uri="{BB962C8B-B14F-4D97-AF65-F5344CB8AC3E}">
        <p14:creationId xmlns:p14="http://schemas.microsoft.com/office/powerpoint/2010/main" val="11871058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mtClean="0"/>
              <a:t>Domain CobIT (2)</a:t>
            </a:r>
          </a:p>
        </p:txBody>
      </p:sp>
      <p:sp>
        <p:nvSpPr>
          <p:cNvPr id="15363" name="Content Placeholder 2"/>
          <p:cNvSpPr>
            <a:spLocks noGrp="1"/>
          </p:cNvSpPr>
          <p:nvPr>
            <p:ph idx="1"/>
          </p:nvPr>
        </p:nvSpPr>
        <p:spPr/>
        <p:txBody>
          <a:bodyPr>
            <a:normAutofit fontScale="92500"/>
          </a:bodyPr>
          <a:lstStyle/>
          <a:p>
            <a:pPr algn="just"/>
            <a:r>
              <a:rPr lang="en-US" sz="2400" b="1" smtClean="0"/>
              <a:t>Pengantaran dan Dukungan (Delivery and Support)</a:t>
            </a:r>
            <a:endParaRPr lang="en-US" sz="2400" smtClean="0"/>
          </a:p>
          <a:p>
            <a:pPr marL="400050" lvl="1" indent="0" algn="just">
              <a:buFont typeface="Arial" charset="0"/>
              <a:buNone/>
            </a:pPr>
            <a:r>
              <a:rPr lang="en-US" sz="2400" smtClean="0"/>
              <a:t>Pada domain deliver and support, mencakup proses pemenuhan layanan teknologi informasi, keamanan sistem, pelatihan, dan pendidikan untuk pengguna. Selain itu, domain ini juga mencakup beberapa kegiatan seperti mengelola konfigurasi, permasalahan, data, operasi, dan lingkungan fisik.</a:t>
            </a:r>
          </a:p>
          <a:p>
            <a:pPr algn="just"/>
            <a:r>
              <a:rPr lang="en-US" sz="2400" b="1" smtClean="0"/>
              <a:t>Pengawasan dan Evaluasi (Monitoring and Evaluate)</a:t>
            </a:r>
            <a:endParaRPr lang="en-US" sz="2400" smtClean="0"/>
          </a:p>
          <a:p>
            <a:pPr marL="400050" lvl="1" indent="0" algn="just">
              <a:buFont typeface="Arial" charset="0"/>
              <a:buNone/>
            </a:pPr>
            <a:r>
              <a:rPr lang="en-US" sz="2400" smtClean="0"/>
              <a:t>Dalam domain keempat pada COBIT, berfokus kepada pemeriksaan intern, ekstern, dan jaminan kebebasan dari proses pemeriksaan yang dilakukan. Dan domain ini juga mengawasi dan mengevaluasi performa teknologi informasi dan kontrol internal.</a:t>
            </a:r>
          </a:p>
          <a:p>
            <a:pPr algn="just"/>
            <a:endParaRPr lang="en-US" sz="2400" smtClean="0"/>
          </a:p>
        </p:txBody>
      </p:sp>
    </p:spTree>
    <p:extLst>
      <p:ext uri="{BB962C8B-B14F-4D97-AF65-F5344CB8AC3E}">
        <p14:creationId xmlns:p14="http://schemas.microsoft.com/office/powerpoint/2010/main" val="1280008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05660"/>
            <a:ext cx="8401683" cy="660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extLst>
      <p:ext uri="{BB962C8B-B14F-4D97-AF65-F5344CB8AC3E}">
        <p14:creationId xmlns:p14="http://schemas.microsoft.com/office/powerpoint/2010/main" val="1278118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0"/>
          <p:cNvSpPr>
            <a:spLocks noGrp="1" noChangeArrowheads="1"/>
          </p:cNvSpPr>
          <p:nvPr>
            <p:ph idx="1"/>
          </p:nvPr>
        </p:nvSpPr>
        <p:spPr>
          <a:xfrm>
            <a:off x="966788" y="2057400"/>
            <a:ext cx="3733800" cy="4038600"/>
          </a:xfrm>
          <a:ln w="28575">
            <a:solidFill>
              <a:schemeClr val="accent2"/>
            </a:solidFill>
            <a:miter lim="800000"/>
            <a:headEnd/>
            <a:tailEnd/>
          </a:ln>
        </p:spPr>
        <p:txBody>
          <a:bodyPr/>
          <a:lstStyle/>
          <a:p>
            <a:pPr eaLnBrk="1" hangingPunct="1">
              <a:lnSpc>
                <a:spcPct val="90000"/>
              </a:lnSpc>
              <a:buFont typeface="Wingdings" pitchFamily="2" charset="2"/>
              <a:buNone/>
            </a:pPr>
            <a:r>
              <a:rPr lang="en-GB" sz="1800" b="1" smtClean="0"/>
              <a:t>Topics</a:t>
            </a:r>
            <a:endParaRPr lang="en-GB" sz="1800" smtClean="0"/>
          </a:p>
          <a:p>
            <a:pPr eaLnBrk="1" hangingPunct="1">
              <a:lnSpc>
                <a:spcPct val="90000"/>
              </a:lnSpc>
            </a:pPr>
            <a:r>
              <a:rPr lang="en-GB" sz="1400" smtClean="0"/>
              <a:t>Strategi dan taktik  </a:t>
            </a:r>
          </a:p>
          <a:p>
            <a:pPr eaLnBrk="1" hangingPunct="1">
              <a:lnSpc>
                <a:spcPct val="90000"/>
              </a:lnSpc>
            </a:pPr>
            <a:r>
              <a:rPr lang="en-GB" sz="1400" smtClean="0"/>
              <a:t>Merencanakan Visi</a:t>
            </a:r>
          </a:p>
          <a:p>
            <a:pPr eaLnBrk="1" hangingPunct="1">
              <a:lnSpc>
                <a:spcPct val="90000"/>
              </a:lnSpc>
            </a:pPr>
            <a:r>
              <a:rPr lang="en-GB" sz="1400" smtClean="0"/>
              <a:t>Organisasi and infrastruktur</a:t>
            </a:r>
          </a:p>
          <a:p>
            <a:pPr eaLnBrk="1" hangingPunct="1">
              <a:lnSpc>
                <a:spcPct val="90000"/>
              </a:lnSpc>
              <a:buFont typeface="Wingdings" pitchFamily="2" charset="2"/>
              <a:buNone/>
            </a:pPr>
            <a:r>
              <a:rPr lang="en-GB" sz="1800" b="1" smtClean="0"/>
              <a:t>Questions</a:t>
            </a:r>
            <a:endParaRPr lang="en-GB" sz="1800" smtClean="0"/>
          </a:p>
          <a:p>
            <a:pPr eaLnBrk="1" hangingPunct="1">
              <a:lnSpc>
                <a:spcPct val="90000"/>
              </a:lnSpc>
            </a:pPr>
            <a:r>
              <a:rPr lang="en-GB" sz="1400" smtClean="0"/>
              <a:t>Apakah IT dan strategi bisnis sudah ditetapkan?</a:t>
            </a:r>
          </a:p>
          <a:p>
            <a:pPr eaLnBrk="1" hangingPunct="1">
              <a:lnSpc>
                <a:spcPct val="90000"/>
              </a:lnSpc>
            </a:pPr>
            <a:r>
              <a:rPr lang="en-GB" sz="1400" smtClean="0"/>
              <a:t>Apakah perusahaan sudah menggunakan secara maksimum sumber dayanya?</a:t>
            </a:r>
          </a:p>
          <a:p>
            <a:pPr eaLnBrk="1" hangingPunct="1">
              <a:lnSpc>
                <a:spcPct val="90000"/>
              </a:lnSpc>
            </a:pPr>
            <a:r>
              <a:rPr lang="en-GB" sz="1400" smtClean="0"/>
              <a:t>Apakah semua orang di dlm org. sudah memahami sasaran IT?</a:t>
            </a:r>
          </a:p>
          <a:p>
            <a:pPr eaLnBrk="1" hangingPunct="1">
              <a:lnSpc>
                <a:spcPct val="90000"/>
              </a:lnSpc>
            </a:pPr>
            <a:r>
              <a:rPr lang="en-GB" sz="1400" smtClean="0"/>
              <a:t>Apakah resiko IT sudah dipahami &amp; diatur?</a:t>
            </a:r>
          </a:p>
          <a:p>
            <a:pPr eaLnBrk="1" hangingPunct="1">
              <a:lnSpc>
                <a:spcPct val="90000"/>
              </a:lnSpc>
            </a:pPr>
            <a:r>
              <a:rPr lang="en-GB" sz="1400" smtClean="0"/>
              <a:t>Apakah mutu sistem IT sudah sesuai dgn kebutuhan bisnis?</a:t>
            </a:r>
          </a:p>
          <a:p>
            <a:pPr eaLnBrk="1" hangingPunct="1">
              <a:lnSpc>
                <a:spcPct val="95000"/>
              </a:lnSpc>
              <a:spcBef>
                <a:spcPct val="0"/>
              </a:spcBef>
              <a:spcAft>
                <a:spcPct val="30000"/>
              </a:spcAft>
              <a:buClr>
                <a:srgbClr val="FF6600"/>
              </a:buClr>
            </a:pPr>
            <a:endParaRPr lang="en-GB" sz="1400" smtClean="0">
              <a:latin typeface="Arial" charset="0"/>
            </a:endParaRPr>
          </a:p>
        </p:txBody>
      </p:sp>
      <p:sp>
        <p:nvSpPr>
          <p:cNvPr id="12299" name="Rectangle 11"/>
          <p:cNvSpPr>
            <a:spLocks noChangeArrowheads="1"/>
          </p:cNvSpPr>
          <p:nvPr/>
        </p:nvSpPr>
        <p:spPr bwMode="auto">
          <a:xfrm>
            <a:off x="966788" y="1143000"/>
            <a:ext cx="3597275" cy="830263"/>
          </a:xfrm>
          <a:prstGeom prst="rect">
            <a:avLst/>
          </a:prstGeom>
          <a:noFill/>
          <a:ln w="12700">
            <a:noFill/>
            <a:miter lim="800000"/>
            <a:headEnd/>
            <a:tailEnd/>
          </a:ln>
          <a:effectLst/>
        </p:spPr>
        <p:txBody>
          <a:bodyPr>
            <a:spAutoFit/>
          </a:bodyPr>
          <a:lstStyle/>
          <a:p>
            <a:pPr>
              <a:defRPr/>
            </a:pPr>
            <a:r>
              <a:rPr lang="en-GB" sz="2400" b="1" i="1" dirty="0">
                <a:solidFill>
                  <a:srgbClr val="FF3300"/>
                </a:solidFill>
                <a:effectLst>
                  <a:outerShdw blurRad="38100" dist="38100" dir="2700000" algn="tl">
                    <a:srgbClr val="000000"/>
                  </a:outerShdw>
                </a:effectLst>
              </a:rPr>
              <a:t>Plan and Organise/</a:t>
            </a:r>
          </a:p>
          <a:p>
            <a:pPr>
              <a:defRPr/>
            </a:pPr>
            <a:r>
              <a:rPr lang="en-GB" sz="2400" b="1" i="1" dirty="0" err="1">
                <a:solidFill>
                  <a:schemeClr val="tx2"/>
                </a:solidFill>
                <a:effectLst>
                  <a:outerShdw blurRad="38100" dist="38100" dir="2700000" algn="tl">
                    <a:srgbClr val="000000"/>
                  </a:outerShdw>
                </a:effectLst>
              </a:rPr>
              <a:t>Perencnaan</a:t>
            </a:r>
            <a:r>
              <a:rPr lang="en-GB" sz="2400" b="1" i="1" dirty="0">
                <a:solidFill>
                  <a:schemeClr val="tx2"/>
                </a:solidFill>
                <a:effectLst>
                  <a:outerShdw blurRad="38100" dist="38100" dir="2700000" algn="tl">
                    <a:srgbClr val="000000"/>
                  </a:outerShdw>
                </a:effectLst>
              </a:rPr>
              <a:t> &amp; </a:t>
            </a:r>
            <a:r>
              <a:rPr lang="en-GB" sz="2400" b="1" i="1" dirty="0" err="1">
                <a:solidFill>
                  <a:schemeClr val="tx2"/>
                </a:solidFill>
                <a:effectLst>
                  <a:outerShdw blurRad="38100" dist="38100" dir="2700000" algn="tl">
                    <a:srgbClr val="000000"/>
                  </a:outerShdw>
                </a:effectLst>
              </a:rPr>
              <a:t>Pengorg</a:t>
            </a:r>
            <a:r>
              <a:rPr lang="en-GB" sz="2400" b="1" i="1" dirty="0">
                <a:solidFill>
                  <a:schemeClr val="tx2"/>
                </a:solidFill>
                <a:effectLst>
                  <a:outerShdw blurRad="38100" dist="38100" dir="2700000" algn="tl">
                    <a:srgbClr val="000000"/>
                  </a:outerShdw>
                </a:effectLst>
              </a:rPr>
              <a:t>  </a:t>
            </a:r>
          </a:p>
        </p:txBody>
      </p:sp>
      <p:sp>
        <p:nvSpPr>
          <p:cNvPr id="16388" name="Rectangle 12"/>
          <p:cNvSpPr>
            <a:spLocks noChangeArrowheads="1"/>
          </p:cNvSpPr>
          <p:nvPr/>
        </p:nvSpPr>
        <p:spPr bwMode="auto">
          <a:xfrm>
            <a:off x="5081588" y="2057400"/>
            <a:ext cx="3673475" cy="4038600"/>
          </a:xfrm>
          <a:prstGeom prst="rect">
            <a:avLst/>
          </a:prstGeom>
          <a:noFill/>
          <a:ln w="2857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p>
            <a:pPr marL="342900" indent="-342900">
              <a:spcAft>
                <a:spcPct val="10000"/>
              </a:spcAft>
              <a:buClr>
                <a:srgbClr val="FF6600"/>
              </a:buClr>
              <a:buSzPct val="60000"/>
              <a:buFont typeface="Wingdings" pitchFamily="2" charset="2"/>
              <a:buNone/>
            </a:pPr>
            <a:r>
              <a:rPr lang="en-GB" b="1"/>
              <a:t>Topics</a:t>
            </a:r>
            <a:endParaRPr lang="en-GB" sz="2400"/>
          </a:p>
          <a:p>
            <a:pPr marL="342900" indent="-342900">
              <a:spcAft>
                <a:spcPct val="10000"/>
              </a:spcAft>
              <a:buClr>
                <a:schemeClr val="hlink"/>
              </a:buClr>
              <a:buSzPct val="60000"/>
              <a:buFont typeface="Wingdings" pitchFamily="2" charset="2"/>
              <a:buChar char="n"/>
            </a:pPr>
            <a:endParaRPr lang="en-GB" sz="600"/>
          </a:p>
          <a:p>
            <a:pPr marL="342900" indent="-342900">
              <a:spcAft>
                <a:spcPct val="10000"/>
              </a:spcAft>
              <a:buClr>
                <a:srgbClr val="FF6600"/>
              </a:buClr>
              <a:buSzPct val="60000"/>
              <a:buFont typeface="Wingdings" pitchFamily="2" charset="2"/>
              <a:buChar char="n"/>
            </a:pPr>
            <a:r>
              <a:rPr lang="en-GB" sz="1600"/>
              <a:t>IT solutions</a:t>
            </a:r>
          </a:p>
          <a:p>
            <a:pPr marL="342900" indent="-342900">
              <a:spcAft>
                <a:spcPct val="10000"/>
              </a:spcAft>
              <a:buClr>
                <a:srgbClr val="FF6600"/>
              </a:buClr>
              <a:buSzPct val="60000"/>
              <a:buFont typeface="Wingdings" pitchFamily="2" charset="2"/>
              <a:buChar char="n"/>
            </a:pPr>
            <a:r>
              <a:rPr lang="en-GB" sz="1600"/>
              <a:t>Perubahan dan Pemeliharaan</a:t>
            </a:r>
          </a:p>
          <a:p>
            <a:pPr marL="342900" indent="-342900">
              <a:spcAft>
                <a:spcPct val="10000"/>
              </a:spcAft>
              <a:buClr>
                <a:srgbClr val="FF6600"/>
              </a:buClr>
              <a:buSzPct val="60000"/>
              <a:buFont typeface="Wingdings" pitchFamily="2" charset="2"/>
              <a:buNone/>
            </a:pPr>
            <a:r>
              <a:rPr lang="en-GB" b="1"/>
              <a:t>Questions</a:t>
            </a:r>
            <a:endParaRPr lang="en-GB" sz="2000"/>
          </a:p>
          <a:p>
            <a:pPr marL="342900" indent="-342900">
              <a:spcAft>
                <a:spcPct val="10000"/>
              </a:spcAft>
              <a:buClr>
                <a:srgbClr val="FF6600"/>
              </a:buClr>
              <a:buSzPct val="60000"/>
              <a:buFont typeface="Wingdings" pitchFamily="2" charset="2"/>
              <a:buChar char="n"/>
            </a:pPr>
            <a:r>
              <a:rPr lang="en-GB" sz="1600"/>
              <a:t>Apakah proyek baru dapat memberikan solusi terhadap kebutuhan bisnis?</a:t>
            </a:r>
          </a:p>
          <a:p>
            <a:pPr marL="342900" indent="-342900">
              <a:spcAft>
                <a:spcPct val="10000"/>
              </a:spcAft>
              <a:buClr>
                <a:srgbClr val="FF6600"/>
              </a:buClr>
              <a:buSzPct val="60000"/>
              <a:buFont typeface="Wingdings" pitchFamily="2" charset="2"/>
              <a:buChar char="n"/>
            </a:pPr>
            <a:r>
              <a:rPr lang="en-GB" sz="1600"/>
              <a:t>Apakah proyek baru dapat selesai tepat waktu dan sesuai anggaran?</a:t>
            </a:r>
          </a:p>
          <a:p>
            <a:pPr marL="342900" indent="-342900">
              <a:spcAft>
                <a:spcPct val="10000"/>
              </a:spcAft>
              <a:buClr>
                <a:srgbClr val="FF6600"/>
              </a:buClr>
              <a:buSzPct val="60000"/>
              <a:buFont typeface="Wingdings" pitchFamily="2" charset="2"/>
              <a:buChar char="n"/>
            </a:pPr>
            <a:r>
              <a:rPr lang="en-GB" sz="1600"/>
              <a:t>Apakah sistem kerja yg baru bisa diterapkan dgn baik?</a:t>
            </a:r>
          </a:p>
          <a:p>
            <a:pPr marL="342900" indent="-342900">
              <a:spcAft>
                <a:spcPct val="10000"/>
              </a:spcAft>
              <a:buClr>
                <a:srgbClr val="FF6600"/>
              </a:buClr>
              <a:buSzPct val="60000"/>
              <a:buFont typeface="Wingdings" pitchFamily="2" charset="2"/>
              <a:buChar char="n"/>
            </a:pPr>
            <a:r>
              <a:rPr lang="en-GB" sz="1600"/>
              <a:t>Apakah perubahan yg dibuat tdk merepotkan kegiatan bisnis yg berjalan?</a:t>
            </a:r>
          </a:p>
        </p:txBody>
      </p:sp>
      <p:sp>
        <p:nvSpPr>
          <p:cNvPr id="12301" name="Rectangle 13"/>
          <p:cNvSpPr>
            <a:spLocks noChangeArrowheads="1"/>
          </p:cNvSpPr>
          <p:nvPr/>
        </p:nvSpPr>
        <p:spPr bwMode="auto">
          <a:xfrm>
            <a:off x="5202238" y="1143000"/>
            <a:ext cx="3552825" cy="830263"/>
          </a:xfrm>
          <a:prstGeom prst="rect">
            <a:avLst/>
          </a:prstGeom>
          <a:noFill/>
          <a:ln w="9525">
            <a:noFill/>
            <a:miter lim="800000"/>
            <a:headEnd/>
            <a:tailEnd/>
          </a:ln>
          <a:effectLst/>
        </p:spPr>
        <p:txBody>
          <a:bodyPr>
            <a:spAutoFit/>
          </a:bodyPr>
          <a:lstStyle/>
          <a:p>
            <a:pPr>
              <a:defRPr/>
            </a:pPr>
            <a:r>
              <a:rPr lang="en-GB" sz="2400" b="1" i="1" dirty="0">
                <a:solidFill>
                  <a:srgbClr val="FF3300"/>
                </a:solidFill>
                <a:effectLst>
                  <a:outerShdw blurRad="38100" dist="38100" dir="2700000" algn="tl">
                    <a:srgbClr val="000000"/>
                  </a:outerShdw>
                </a:effectLst>
              </a:rPr>
              <a:t>Acquire and Implement</a:t>
            </a:r>
          </a:p>
          <a:p>
            <a:pPr>
              <a:defRPr/>
            </a:pPr>
            <a:r>
              <a:rPr lang="en-GB" sz="2400" b="1" i="1" dirty="0" err="1">
                <a:solidFill>
                  <a:schemeClr val="tx2"/>
                </a:solidFill>
                <a:effectLst>
                  <a:outerShdw blurRad="38100" dist="38100" dir="2700000" algn="tl">
                    <a:srgbClr val="000000"/>
                  </a:outerShdw>
                </a:effectLst>
              </a:rPr>
              <a:t>Pengadaan</a:t>
            </a:r>
            <a:r>
              <a:rPr lang="en-GB" sz="2400" b="1" i="1" dirty="0">
                <a:solidFill>
                  <a:schemeClr val="tx2"/>
                </a:solidFill>
                <a:effectLst>
                  <a:outerShdw blurRad="38100" dist="38100" dir="2700000" algn="tl">
                    <a:srgbClr val="000000"/>
                  </a:outerShdw>
                </a:effectLst>
              </a:rPr>
              <a:t> &amp; </a:t>
            </a:r>
            <a:r>
              <a:rPr lang="en-GB" sz="2400" b="1" i="1" dirty="0" err="1">
                <a:solidFill>
                  <a:schemeClr val="tx2"/>
                </a:solidFill>
                <a:effectLst>
                  <a:outerShdw blurRad="38100" dist="38100" dir="2700000" algn="tl">
                    <a:srgbClr val="000000"/>
                  </a:outerShdw>
                </a:effectLst>
              </a:rPr>
              <a:t>implntasi</a:t>
            </a:r>
            <a:endParaRPr lang="en-GB" sz="2400" b="1" i="1" dirty="0">
              <a:solidFill>
                <a:schemeClr val="tx2"/>
              </a:solidFill>
              <a:effectLst>
                <a:outerShdw blurRad="38100" dist="38100" dir="2700000" algn="tl">
                  <a:srgbClr val="000000"/>
                </a:outerShdw>
              </a:effectLst>
            </a:endParaRPr>
          </a:p>
        </p:txBody>
      </p:sp>
      <p:sp>
        <p:nvSpPr>
          <p:cNvPr id="16390" name="Rectangle 14"/>
          <p:cNvSpPr>
            <a:spLocks noChangeArrowheads="1"/>
          </p:cNvSpPr>
          <p:nvPr/>
        </p:nvSpPr>
        <p:spPr bwMode="auto">
          <a:xfrm>
            <a:off x="0" y="45720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800">
                <a:latin typeface="Arial Black" pitchFamily="34" charset="0"/>
              </a:rPr>
              <a:t>COBIT Framework (IT Proses)  1</a:t>
            </a:r>
          </a:p>
        </p:txBody>
      </p:sp>
      <p:sp>
        <p:nvSpPr>
          <p:cNvPr id="16391" name="Text Box 15"/>
          <p:cNvSpPr txBox="1">
            <a:spLocks noChangeArrowheads="1"/>
          </p:cNvSpPr>
          <p:nvPr/>
        </p:nvSpPr>
        <p:spPr bwMode="auto">
          <a:xfrm flipV="1">
            <a:off x="152400" y="1524000"/>
            <a:ext cx="611188" cy="196532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b="1">
                <a:solidFill>
                  <a:srgbClr val="EAEAEA"/>
                </a:solidFill>
                <a:latin typeface="Tahoma" pitchFamily="34" charset="0"/>
              </a:rPr>
              <a:t>  Domains </a:t>
            </a:r>
          </a:p>
        </p:txBody>
      </p:sp>
    </p:spTree>
    <p:extLst>
      <p:ext uri="{BB962C8B-B14F-4D97-AF65-F5344CB8AC3E}">
        <p14:creationId xmlns:p14="http://schemas.microsoft.com/office/powerpoint/2010/main" val="9476154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idx="1"/>
          </p:nvPr>
        </p:nvSpPr>
        <p:spPr>
          <a:xfrm>
            <a:off x="1143000" y="2190750"/>
            <a:ext cx="3581400" cy="3752850"/>
          </a:xfrm>
          <a:ln w="28575">
            <a:solidFill>
              <a:schemeClr val="accent2"/>
            </a:solidFill>
            <a:miter lim="800000"/>
            <a:headEnd/>
            <a:tailEnd/>
          </a:ln>
        </p:spPr>
        <p:txBody>
          <a:bodyPr/>
          <a:lstStyle/>
          <a:p>
            <a:pPr eaLnBrk="1" hangingPunct="1">
              <a:lnSpc>
                <a:spcPct val="90000"/>
              </a:lnSpc>
              <a:buFont typeface="Wingdings" pitchFamily="2" charset="2"/>
              <a:buNone/>
            </a:pPr>
            <a:r>
              <a:rPr lang="en-US" sz="1800" b="1" smtClean="0"/>
              <a:t>Topics</a:t>
            </a:r>
            <a:endParaRPr lang="en-US" sz="1800" smtClean="0"/>
          </a:p>
          <a:p>
            <a:pPr eaLnBrk="1" hangingPunct="1">
              <a:lnSpc>
                <a:spcPct val="90000"/>
              </a:lnSpc>
            </a:pPr>
            <a:r>
              <a:rPr lang="en-US" sz="1400" smtClean="0"/>
              <a:t>Layanan pengantaran&amp; dukungan  </a:t>
            </a:r>
            <a:endParaRPr lang="es-ES_tradnl" sz="1400" smtClean="0"/>
          </a:p>
          <a:p>
            <a:pPr eaLnBrk="1" hangingPunct="1">
              <a:lnSpc>
                <a:spcPct val="90000"/>
              </a:lnSpc>
            </a:pPr>
            <a:r>
              <a:rPr lang="en-US" sz="1400" smtClean="0"/>
              <a:t>Dukungan proses penyusunan</a:t>
            </a:r>
            <a:endParaRPr lang="es-ES_tradnl" sz="1400" smtClean="0"/>
          </a:p>
          <a:p>
            <a:pPr eaLnBrk="1" hangingPunct="1">
              <a:lnSpc>
                <a:spcPct val="90000"/>
              </a:lnSpc>
            </a:pPr>
            <a:r>
              <a:rPr lang="en-US" sz="1400" smtClean="0"/>
              <a:t>Pengolahan sistem aplikasi</a:t>
            </a:r>
          </a:p>
          <a:p>
            <a:pPr eaLnBrk="1" hangingPunct="1">
              <a:lnSpc>
                <a:spcPct val="90000"/>
              </a:lnSpc>
              <a:buFont typeface="Wingdings" pitchFamily="2" charset="2"/>
              <a:buNone/>
            </a:pPr>
            <a:r>
              <a:rPr lang="en-US" sz="1800" b="1" smtClean="0"/>
              <a:t>Questions</a:t>
            </a:r>
            <a:endParaRPr lang="en-US" sz="1800" smtClean="0"/>
          </a:p>
          <a:p>
            <a:pPr eaLnBrk="1" hangingPunct="1">
              <a:lnSpc>
                <a:spcPct val="90000"/>
              </a:lnSpc>
            </a:pPr>
            <a:r>
              <a:rPr lang="en-US" sz="1400" smtClean="0"/>
              <a:t>Apakah layanan IT yg diberikan sesuai dgn prioritas bisnis?</a:t>
            </a:r>
          </a:p>
          <a:p>
            <a:pPr eaLnBrk="1" hangingPunct="1">
              <a:lnSpc>
                <a:spcPct val="90000"/>
              </a:lnSpc>
            </a:pPr>
            <a:r>
              <a:rPr lang="en-US" sz="1400" smtClean="0"/>
              <a:t>Apakah biaya IT dapat dioptimalkan?</a:t>
            </a:r>
          </a:p>
          <a:p>
            <a:pPr eaLnBrk="1" hangingPunct="1">
              <a:lnSpc>
                <a:spcPct val="90000"/>
              </a:lnSpc>
            </a:pPr>
            <a:r>
              <a:rPr lang="en-US" sz="1400" smtClean="0"/>
              <a:t>Apakah pekerja mampu menggunakan sistem IT lebih produktif dan aman? </a:t>
            </a:r>
          </a:p>
          <a:p>
            <a:pPr eaLnBrk="1" hangingPunct="1">
              <a:lnSpc>
                <a:spcPct val="90000"/>
              </a:lnSpc>
            </a:pPr>
            <a:r>
              <a:rPr lang="en-US" sz="1400" smtClean="0"/>
              <a:t>Apakah keamanan, integritas dan ketersediaan sudah pada tempatnya?</a:t>
            </a:r>
          </a:p>
        </p:txBody>
      </p:sp>
      <p:sp>
        <p:nvSpPr>
          <p:cNvPr id="13317" name="Rectangle 5"/>
          <p:cNvSpPr>
            <a:spLocks noChangeArrowheads="1"/>
          </p:cNvSpPr>
          <p:nvPr/>
        </p:nvSpPr>
        <p:spPr bwMode="auto">
          <a:xfrm>
            <a:off x="1143000" y="1295400"/>
            <a:ext cx="3581400" cy="830263"/>
          </a:xfrm>
          <a:prstGeom prst="rect">
            <a:avLst/>
          </a:prstGeom>
          <a:noFill/>
          <a:ln w="9525">
            <a:noFill/>
            <a:miter lim="800000"/>
            <a:headEnd/>
            <a:tailEnd/>
          </a:ln>
          <a:effectLst/>
        </p:spPr>
        <p:txBody>
          <a:bodyPr>
            <a:spAutoFit/>
          </a:bodyPr>
          <a:lstStyle/>
          <a:p>
            <a:pPr>
              <a:defRPr/>
            </a:pPr>
            <a:r>
              <a:rPr lang="en-US" sz="2400" b="1" i="1" dirty="0">
                <a:solidFill>
                  <a:srgbClr val="FF3300"/>
                </a:solidFill>
                <a:effectLst>
                  <a:outerShdw blurRad="38100" dist="38100" dir="2700000" algn="tl">
                    <a:srgbClr val="000000"/>
                  </a:outerShdw>
                </a:effectLst>
              </a:rPr>
              <a:t>Deliver and Support / </a:t>
            </a:r>
          </a:p>
          <a:p>
            <a:pPr>
              <a:defRPr/>
            </a:pPr>
            <a:r>
              <a:rPr lang="en-US" sz="2400" b="1" i="1" dirty="0" err="1">
                <a:solidFill>
                  <a:schemeClr val="tx2"/>
                </a:solidFill>
                <a:effectLst>
                  <a:outerShdw blurRad="38100" dist="38100" dir="2700000" algn="tl">
                    <a:srgbClr val="000000"/>
                  </a:outerShdw>
                </a:effectLst>
              </a:rPr>
              <a:t>Layanan</a:t>
            </a:r>
            <a:r>
              <a:rPr lang="en-US" sz="2400" b="1" i="1" dirty="0">
                <a:solidFill>
                  <a:schemeClr val="tx2"/>
                </a:solidFill>
                <a:effectLst>
                  <a:outerShdw blurRad="38100" dist="38100" dir="2700000" algn="tl">
                    <a:srgbClr val="000000"/>
                  </a:outerShdw>
                </a:effectLst>
              </a:rPr>
              <a:t> &amp; </a:t>
            </a:r>
            <a:r>
              <a:rPr lang="en-US" sz="2400" b="1" i="1" dirty="0" err="1">
                <a:solidFill>
                  <a:schemeClr val="tx2"/>
                </a:solidFill>
                <a:effectLst>
                  <a:outerShdw blurRad="38100" dist="38100" dir="2700000" algn="tl">
                    <a:srgbClr val="000000"/>
                  </a:outerShdw>
                </a:effectLst>
              </a:rPr>
              <a:t>dukungan</a:t>
            </a:r>
            <a:endParaRPr lang="en-US" sz="2400" b="1" i="1" dirty="0">
              <a:solidFill>
                <a:schemeClr val="tx2"/>
              </a:solidFill>
              <a:effectLst>
                <a:outerShdw blurRad="38100" dist="38100" dir="2700000" algn="tl">
                  <a:srgbClr val="000000"/>
                </a:outerShdw>
              </a:effectLst>
            </a:endParaRPr>
          </a:p>
        </p:txBody>
      </p:sp>
      <p:sp>
        <p:nvSpPr>
          <p:cNvPr id="17412" name="Rectangle 6"/>
          <p:cNvSpPr>
            <a:spLocks noChangeArrowheads="1"/>
          </p:cNvSpPr>
          <p:nvPr/>
        </p:nvSpPr>
        <p:spPr bwMode="auto">
          <a:xfrm>
            <a:off x="4953000" y="2209800"/>
            <a:ext cx="3810000" cy="3733800"/>
          </a:xfrm>
          <a:prstGeom prst="rect">
            <a:avLst/>
          </a:prstGeom>
          <a:noFill/>
          <a:ln w="2857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lstStyle/>
          <a:p>
            <a:pPr marL="342900" indent="-342900">
              <a:lnSpc>
                <a:spcPct val="95000"/>
              </a:lnSpc>
              <a:spcAft>
                <a:spcPct val="10000"/>
              </a:spcAft>
              <a:buClr>
                <a:srgbClr val="FF6600"/>
              </a:buClr>
              <a:buSzPct val="60000"/>
              <a:buFont typeface="Wingdings" pitchFamily="2" charset="2"/>
              <a:buNone/>
            </a:pPr>
            <a:r>
              <a:rPr lang="en-US" b="1"/>
              <a:t>Topics</a:t>
            </a:r>
            <a:endParaRPr lang="en-US" sz="2400"/>
          </a:p>
          <a:p>
            <a:pPr marL="342900" indent="-342900">
              <a:lnSpc>
                <a:spcPct val="95000"/>
              </a:lnSpc>
              <a:spcAft>
                <a:spcPct val="10000"/>
              </a:spcAft>
              <a:buClr>
                <a:schemeClr val="hlink"/>
              </a:buClr>
              <a:buSzPct val="60000"/>
              <a:buFont typeface="Wingdings" pitchFamily="2" charset="2"/>
              <a:buChar char="n"/>
            </a:pPr>
            <a:endParaRPr lang="en-US" sz="600"/>
          </a:p>
          <a:p>
            <a:pPr marL="342900" indent="-342900">
              <a:lnSpc>
                <a:spcPct val="95000"/>
              </a:lnSpc>
              <a:spcAft>
                <a:spcPct val="10000"/>
              </a:spcAft>
              <a:buClr>
                <a:srgbClr val="FF6600"/>
              </a:buClr>
              <a:buSzPct val="60000"/>
              <a:buFont typeface="Wingdings" pitchFamily="2" charset="2"/>
              <a:buChar char="n"/>
            </a:pPr>
            <a:r>
              <a:rPr lang="en-US" sz="1600"/>
              <a:t>Penilaian over time, jaminan pengiriman</a:t>
            </a:r>
            <a:endParaRPr lang="es-ES_tradnl" sz="1600"/>
          </a:p>
          <a:p>
            <a:pPr marL="342900" indent="-342900">
              <a:lnSpc>
                <a:spcPct val="95000"/>
              </a:lnSpc>
              <a:spcAft>
                <a:spcPct val="10000"/>
              </a:spcAft>
              <a:buClr>
                <a:srgbClr val="FF6600"/>
              </a:buClr>
              <a:buSzPct val="60000"/>
              <a:buFont typeface="Wingdings" pitchFamily="2" charset="2"/>
              <a:buChar char="n"/>
            </a:pPr>
            <a:r>
              <a:rPr lang="en-US" sz="1600"/>
              <a:t>Sistem pengendalian manajemen kesalahan</a:t>
            </a:r>
            <a:endParaRPr lang="es-ES_tradnl" sz="1600"/>
          </a:p>
          <a:p>
            <a:pPr marL="342900" indent="-342900">
              <a:lnSpc>
                <a:spcPct val="95000"/>
              </a:lnSpc>
              <a:spcAft>
                <a:spcPct val="10000"/>
              </a:spcAft>
              <a:buClr>
                <a:srgbClr val="FF6600"/>
              </a:buClr>
              <a:buSzPct val="60000"/>
              <a:buFont typeface="Wingdings" pitchFamily="2" charset="2"/>
              <a:buChar char="n"/>
            </a:pPr>
            <a:r>
              <a:rPr lang="en-US" sz="1600"/>
              <a:t>Pengukuran pekerjaan</a:t>
            </a:r>
          </a:p>
          <a:p>
            <a:pPr marL="342900" indent="-342900">
              <a:lnSpc>
                <a:spcPct val="95000"/>
              </a:lnSpc>
              <a:spcAft>
                <a:spcPct val="10000"/>
              </a:spcAft>
              <a:buClr>
                <a:srgbClr val="FF6600"/>
              </a:buClr>
              <a:buSzPct val="60000"/>
              <a:buFont typeface="Wingdings" pitchFamily="2" charset="2"/>
              <a:buNone/>
            </a:pPr>
            <a:r>
              <a:rPr lang="en-US" b="1"/>
              <a:t>Questions</a:t>
            </a:r>
            <a:endParaRPr lang="en-US" sz="2000"/>
          </a:p>
          <a:p>
            <a:pPr marL="342900" indent="-342900">
              <a:lnSpc>
                <a:spcPct val="95000"/>
              </a:lnSpc>
              <a:spcAft>
                <a:spcPct val="10000"/>
              </a:spcAft>
              <a:buClr>
                <a:srgbClr val="FF6600"/>
              </a:buClr>
              <a:buSzPct val="60000"/>
              <a:buFont typeface="Wingdings" pitchFamily="2" charset="2"/>
              <a:buChar char="n"/>
            </a:pPr>
            <a:r>
              <a:rPr lang="en-US" sz="1600"/>
              <a:t>Dapatkan IT mendeteksi suatu permasalahan sebelum semuanya terlambat?</a:t>
            </a:r>
          </a:p>
          <a:p>
            <a:pPr marL="342900" indent="-342900">
              <a:lnSpc>
                <a:spcPct val="95000"/>
              </a:lnSpc>
              <a:spcAft>
                <a:spcPct val="10000"/>
              </a:spcAft>
              <a:buClr>
                <a:srgbClr val="FF6600"/>
              </a:buClr>
              <a:buSzPct val="60000"/>
              <a:buFont typeface="Wingdings" pitchFamily="2" charset="2"/>
              <a:buChar char="n"/>
            </a:pPr>
            <a:r>
              <a:rPr lang="en-US" sz="1600"/>
              <a:t>Apakah jaminan kemandirian yg diperlukan dpt memastikan bidang2 kritis bisa beroperasi sesuai dgn yg diharapkan?</a:t>
            </a:r>
          </a:p>
        </p:txBody>
      </p:sp>
      <p:sp>
        <p:nvSpPr>
          <p:cNvPr id="13319" name="Rectangle 7"/>
          <p:cNvSpPr>
            <a:spLocks noChangeArrowheads="1"/>
          </p:cNvSpPr>
          <p:nvPr/>
        </p:nvSpPr>
        <p:spPr bwMode="auto">
          <a:xfrm>
            <a:off x="5029200" y="1371600"/>
            <a:ext cx="3581400" cy="830263"/>
          </a:xfrm>
          <a:prstGeom prst="rect">
            <a:avLst/>
          </a:prstGeom>
          <a:noFill/>
          <a:ln w="9525">
            <a:noFill/>
            <a:miter lim="800000"/>
            <a:headEnd/>
            <a:tailEnd/>
          </a:ln>
          <a:effectLst/>
        </p:spPr>
        <p:txBody>
          <a:bodyPr>
            <a:spAutoFit/>
          </a:bodyPr>
          <a:lstStyle/>
          <a:p>
            <a:pPr>
              <a:defRPr/>
            </a:pPr>
            <a:r>
              <a:rPr lang="en-US" sz="2400" b="1" i="1" dirty="0">
                <a:solidFill>
                  <a:srgbClr val="FF3300"/>
                </a:solidFill>
                <a:effectLst>
                  <a:outerShdw blurRad="38100" dist="38100" dir="2700000" algn="tl">
                    <a:srgbClr val="000000"/>
                  </a:outerShdw>
                </a:effectLst>
              </a:rPr>
              <a:t>Monitor and Evaluate/</a:t>
            </a:r>
          </a:p>
          <a:p>
            <a:pPr>
              <a:defRPr/>
            </a:pPr>
            <a:r>
              <a:rPr lang="en-US" sz="2400" b="1" i="1" dirty="0" err="1">
                <a:solidFill>
                  <a:schemeClr val="tx2"/>
                </a:solidFill>
                <a:effectLst>
                  <a:outerShdw blurRad="38100" dist="38100" dir="2700000" algn="tl">
                    <a:srgbClr val="000000"/>
                  </a:outerShdw>
                </a:effectLst>
              </a:rPr>
              <a:t>Kontrol</a:t>
            </a:r>
            <a:r>
              <a:rPr lang="en-US" sz="2400" b="1" i="1" dirty="0">
                <a:solidFill>
                  <a:schemeClr val="tx2"/>
                </a:solidFill>
                <a:effectLst>
                  <a:outerShdw blurRad="38100" dist="38100" dir="2700000" algn="tl">
                    <a:srgbClr val="000000"/>
                  </a:outerShdw>
                </a:effectLst>
              </a:rPr>
              <a:t> &amp; </a:t>
            </a:r>
            <a:r>
              <a:rPr lang="en-US" sz="2400" b="1" i="1" dirty="0" err="1">
                <a:solidFill>
                  <a:schemeClr val="tx2"/>
                </a:solidFill>
                <a:effectLst>
                  <a:outerShdw blurRad="38100" dist="38100" dir="2700000" algn="tl">
                    <a:srgbClr val="000000"/>
                  </a:outerShdw>
                </a:effectLst>
              </a:rPr>
              <a:t>evaluasi</a:t>
            </a:r>
            <a:endParaRPr lang="en-US" sz="2400" b="1" i="1" dirty="0">
              <a:solidFill>
                <a:schemeClr val="tx2"/>
              </a:solidFill>
              <a:effectLst>
                <a:outerShdw blurRad="38100" dist="38100" dir="2700000" algn="tl">
                  <a:srgbClr val="000000"/>
                </a:outerShdw>
              </a:effectLst>
            </a:endParaRPr>
          </a:p>
        </p:txBody>
      </p:sp>
      <p:sp>
        <p:nvSpPr>
          <p:cNvPr id="17414" name="Text Box 9"/>
          <p:cNvSpPr txBox="1">
            <a:spLocks noChangeArrowheads="1"/>
          </p:cNvSpPr>
          <p:nvPr/>
        </p:nvSpPr>
        <p:spPr bwMode="auto">
          <a:xfrm flipV="1">
            <a:off x="252413" y="1676400"/>
            <a:ext cx="611187" cy="196532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eaVert"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2800" b="1">
                <a:solidFill>
                  <a:srgbClr val="EAEAEA"/>
                </a:solidFill>
                <a:latin typeface="Tahoma" pitchFamily="34" charset="0"/>
              </a:rPr>
              <a:t>  Domains </a:t>
            </a:r>
          </a:p>
        </p:txBody>
      </p:sp>
      <p:sp>
        <p:nvSpPr>
          <p:cNvPr id="17415" name="Rectangle 14"/>
          <p:cNvSpPr>
            <a:spLocks noChangeArrowheads="1"/>
          </p:cNvSpPr>
          <p:nvPr/>
        </p:nvSpPr>
        <p:spPr bwMode="auto">
          <a:xfrm>
            <a:off x="0" y="45720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GB" sz="2800">
                <a:latin typeface="Arial Black" pitchFamily="34" charset="0"/>
              </a:rPr>
              <a:t>COBIT Framework (IT Proses)  2</a:t>
            </a:r>
          </a:p>
        </p:txBody>
      </p:sp>
    </p:spTree>
    <p:extLst>
      <p:ext uri="{BB962C8B-B14F-4D97-AF65-F5344CB8AC3E}">
        <p14:creationId xmlns:p14="http://schemas.microsoft.com/office/powerpoint/2010/main" val="6261190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dirty="0" err="1" smtClean="0"/>
              <a:t>Kriteria</a:t>
            </a:r>
            <a:r>
              <a:rPr lang="en-US" dirty="0" smtClean="0"/>
              <a:t> </a:t>
            </a:r>
            <a:r>
              <a:rPr lang="en-US" dirty="0" err="1" smtClean="0"/>
              <a:t>kerja</a:t>
            </a:r>
            <a:r>
              <a:rPr lang="en-US" dirty="0" smtClean="0"/>
              <a:t> COBIT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53948737"/>
              </p:ext>
            </p:extLst>
          </p:nvPr>
        </p:nvGraphicFramePr>
        <p:xfrm>
          <a:off x="152400" y="1196975"/>
          <a:ext cx="8839200" cy="4945152"/>
        </p:xfrm>
        <a:graphic>
          <a:graphicData uri="http://schemas.openxmlformats.org/drawingml/2006/table">
            <a:tbl>
              <a:tblPr/>
              <a:tblGrid>
                <a:gridCol w="2533184"/>
                <a:gridCol w="6306016"/>
              </a:tblGrid>
              <a:tr h="906722">
                <a:tc>
                  <a:txBody>
                    <a:bodyPr/>
                    <a:lstStyle/>
                    <a:p>
                      <a:pPr algn="just"/>
                      <a:r>
                        <a:rPr lang="en-US" sz="1800" b="1" dirty="0" err="1">
                          <a:effectLst/>
                        </a:rPr>
                        <a:t>Efektifitas</a:t>
                      </a:r>
                      <a:endParaRPr lang="en-US" sz="1800" dirty="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800" dirty="0" err="1">
                          <a:effectLst/>
                        </a:rPr>
                        <a:t>Untuk</a:t>
                      </a:r>
                      <a:r>
                        <a:rPr lang="en-US" sz="1800" dirty="0">
                          <a:effectLst/>
                        </a:rPr>
                        <a:t> </a:t>
                      </a:r>
                      <a:r>
                        <a:rPr lang="en-US" sz="1800" dirty="0" err="1">
                          <a:effectLst/>
                        </a:rPr>
                        <a:t>memperoleh</a:t>
                      </a:r>
                      <a:r>
                        <a:rPr lang="en-US" sz="1800" dirty="0">
                          <a:effectLst/>
                        </a:rPr>
                        <a:t> </a:t>
                      </a:r>
                      <a:r>
                        <a:rPr lang="en-US" sz="1800" dirty="0" err="1">
                          <a:effectLst/>
                        </a:rPr>
                        <a:t>informasi</a:t>
                      </a:r>
                      <a:r>
                        <a:rPr lang="en-US" sz="1800" dirty="0">
                          <a:effectLst/>
                        </a:rPr>
                        <a:t> yang </a:t>
                      </a:r>
                      <a:r>
                        <a:rPr lang="en-US" sz="1800" dirty="0" err="1">
                          <a:effectLst/>
                        </a:rPr>
                        <a:t>relevan</a:t>
                      </a:r>
                      <a:r>
                        <a:rPr lang="en-US" sz="1800" dirty="0">
                          <a:effectLst/>
                        </a:rPr>
                        <a:t> </a:t>
                      </a:r>
                      <a:r>
                        <a:rPr lang="en-US" sz="1800" dirty="0" err="1">
                          <a:effectLst/>
                        </a:rPr>
                        <a:t>dan</a:t>
                      </a:r>
                      <a:r>
                        <a:rPr lang="en-US" sz="1800" dirty="0">
                          <a:effectLst/>
                        </a:rPr>
                        <a:t> </a:t>
                      </a:r>
                      <a:r>
                        <a:rPr lang="en-US" sz="1800" dirty="0" err="1">
                          <a:effectLst/>
                        </a:rPr>
                        <a:t>berhubungan</a:t>
                      </a:r>
                      <a:r>
                        <a:rPr lang="en-US" sz="1800" dirty="0">
                          <a:effectLst/>
                        </a:rPr>
                        <a:t> </a:t>
                      </a:r>
                      <a:r>
                        <a:rPr lang="en-US" sz="1800" dirty="0" err="1">
                          <a:effectLst/>
                        </a:rPr>
                        <a:t>dengan</a:t>
                      </a:r>
                      <a:r>
                        <a:rPr lang="en-US" sz="1800" dirty="0">
                          <a:effectLst/>
                        </a:rPr>
                        <a:t> proses </a:t>
                      </a:r>
                      <a:r>
                        <a:rPr lang="en-US" sz="1800" dirty="0" err="1">
                          <a:effectLst/>
                        </a:rPr>
                        <a:t>bisnis</a:t>
                      </a:r>
                      <a:r>
                        <a:rPr lang="en-US" sz="1800" dirty="0">
                          <a:effectLst/>
                        </a:rPr>
                        <a:t> </a:t>
                      </a:r>
                      <a:r>
                        <a:rPr lang="en-US" sz="1800" dirty="0" err="1">
                          <a:effectLst/>
                        </a:rPr>
                        <a:t>seperti</a:t>
                      </a:r>
                      <a:r>
                        <a:rPr lang="en-US" sz="1800" dirty="0">
                          <a:effectLst/>
                        </a:rPr>
                        <a:t> </a:t>
                      </a:r>
                      <a:r>
                        <a:rPr lang="en-US" sz="1800" dirty="0" err="1">
                          <a:effectLst/>
                        </a:rPr>
                        <a:t>penyampaian</a:t>
                      </a:r>
                      <a:r>
                        <a:rPr lang="en-US" sz="1800" dirty="0">
                          <a:effectLst/>
                        </a:rPr>
                        <a:t> </a:t>
                      </a:r>
                      <a:r>
                        <a:rPr lang="en-US" sz="1800" dirty="0" err="1">
                          <a:effectLst/>
                        </a:rPr>
                        <a:t>informasi</a:t>
                      </a:r>
                      <a:r>
                        <a:rPr lang="en-US" sz="1800" dirty="0">
                          <a:effectLst/>
                        </a:rPr>
                        <a:t> </a:t>
                      </a:r>
                      <a:r>
                        <a:rPr lang="en-US" sz="1800" dirty="0" err="1">
                          <a:effectLst/>
                        </a:rPr>
                        <a:t>dengan</a:t>
                      </a:r>
                      <a:endParaRPr lang="en-US" sz="1800" dirty="0">
                        <a:effectLst/>
                      </a:endParaRPr>
                    </a:p>
                    <a:p>
                      <a:pPr algn="just"/>
                      <a:r>
                        <a:rPr lang="en-US" sz="1800" dirty="0" err="1">
                          <a:effectLst/>
                        </a:rPr>
                        <a:t>benar</a:t>
                      </a:r>
                      <a:r>
                        <a:rPr lang="en-US" sz="1800" dirty="0">
                          <a:effectLst/>
                        </a:rPr>
                        <a:t>, </a:t>
                      </a:r>
                      <a:r>
                        <a:rPr lang="en-US" sz="1800" dirty="0" err="1">
                          <a:effectLst/>
                        </a:rPr>
                        <a:t>konsisten</a:t>
                      </a:r>
                      <a:r>
                        <a:rPr lang="en-US" sz="1800" dirty="0">
                          <a:effectLst/>
                        </a:rPr>
                        <a:t>, </a:t>
                      </a:r>
                      <a:r>
                        <a:rPr lang="en-US" sz="1800" dirty="0" err="1">
                          <a:effectLst/>
                        </a:rPr>
                        <a:t>dapat</a:t>
                      </a:r>
                      <a:r>
                        <a:rPr lang="en-US" sz="1800" dirty="0">
                          <a:effectLst/>
                        </a:rPr>
                        <a:t> </a:t>
                      </a:r>
                      <a:r>
                        <a:rPr lang="en-US" sz="1800" dirty="0" err="1">
                          <a:effectLst/>
                        </a:rPr>
                        <a:t>dipercaya</a:t>
                      </a:r>
                      <a:r>
                        <a:rPr lang="en-US" sz="1800" dirty="0">
                          <a:effectLst/>
                        </a:rPr>
                        <a:t> </a:t>
                      </a:r>
                      <a:r>
                        <a:rPr lang="en-US" sz="1800" dirty="0" err="1">
                          <a:effectLst/>
                        </a:rPr>
                        <a:t>dan</a:t>
                      </a:r>
                      <a:r>
                        <a:rPr lang="en-US" sz="1800" dirty="0">
                          <a:effectLst/>
                        </a:rPr>
                        <a:t> </a:t>
                      </a:r>
                      <a:r>
                        <a:rPr lang="en-US" sz="1800" dirty="0" err="1">
                          <a:effectLst/>
                        </a:rPr>
                        <a:t>tepat</a:t>
                      </a:r>
                      <a:r>
                        <a:rPr lang="en-US" sz="1800" dirty="0">
                          <a:effectLst/>
                        </a:rPr>
                        <a:t> </a:t>
                      </a:r>
                      <a:r>
                        <a:rPr lang="en-US" sz="1800" dirty="0" err="1">
                          <a:effectLst/>
                        </a:rPr>
                        <a:t>waktu</a:t>
                      </a:r>
                      <a:r>
                        <a:rPr lang="en-US" sz="1800" dirty="0">
                          <a:effectLst/>
                        </a:rPr>
                        <a:t>.</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163">
                <a:tc>
                  <a:txBody>
                    <a:bodyPr/>
                    <a:lstStyle/>
                    <a:p>
                      <a:pPr algn="just"/>
                      <a:r>
                        <a:rPr lang="en-US" sz="1800" b="1">
                          <a:effectLst/>
                        </a:rPr>
                        <a:t>Efisiensi</a:t>
                      </a:r>
                      <a:endParaRPr lang="en-US" sz="180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800" dirty="0" err="1">
                          <a:effectLst/>
                        </a:rPr>
                        <a:t>Memfokuskan</a:t>
                      </a:r>
                      <a:r>
                        <a:rPr lang="en-US" sz="1800" dirty="0">
                          <a:effectLst/>
                        </a:rPr>
                        <a:t> </a:t>
                      </a:r>
                      <a:r>
                        <a:rPr lang="en-US" sz="1800" dirty="0" err="1">
                          <a:effectLst/>
                        </a:rPr>
                        <a:t>pada</a:t>
                      </a:r>
                      <a:r>
                        <a:rPr lang="en-US" sz="1800" dirty="0">
                          <a:effectLst/>
                        </a:rPr>
                        <a:t> </a:t>
                      </a:r>
                      <a:r>
                        <a:rPr lang="en-US" sz="1800" dirty="0" err="1">
                          <a:effectLst/>
                        </a:rPr>
                        <a:t>ketentuan</a:t>
                      </a:r>
                      <a:r>
                        <a:rPr lang="en-US" sz="1800" dirty="0">
                          <a:effectLst/>
                        </a:rPr>
                        <a:t> </a:t>
                      </a:r>
                      <a:r>
                        <a:rPr lang="en-US" sz="1800" dirty="0" err="1">
                          <a:effectLst/>
                        </a:rPr>
                        <a:t>informasi</a:t>
                      </a:r>
                      <a:r>
                        <a:rPr lang="en-US" sz="1800" dirty="0">
                          <a:effectLst/>
                        </a:rPr>
                        <a:t> </a:t>
                      </a:r>
                      <a:r>
                        <a:rPr lang="en-US" sz="1800" dirty="0" err="1">
                          <a:effectLst/>
                        </a:rPr>
                        <a:t>melalui</a:t>
                      </a:r>
                      <a:r>
                        <a:rPr lang="en-US" sz="1800" dirty="0">
                          <a:effectLst/>
                        </a:rPr>
                        <a:t> </a:t>
                      </a:r>
                      <a:r>
                        <a:rPr lang="en-US" sz="1800" dirty="0" err="1">
                          <a:effectLst/>
                        </a:rPr>
                        <a:t>penggunaan</a:t>
                      </a:r>
                      <a:r>
                        <a:rPr lang="en-US" sz="1800" dirty="0">
                          <a:effectLst/>
                        </a:rPr>
                        <a:t> </a:t>
                      </a:r>
                      <a:r>
                        <a:rPr lang="en-US" sz="1800" dirty="0" err="1">
                          <a:effectLst/>
                        </a:rPr>
                        <a:t>sumber</a:t>
                      </a:r>
                      <a:r>
                        <a:rPr lang="en-US" sz="1800" dirty="0">
                          <a:effectLst/>
                        </a:rPr>
                        <a:t> </a:t>
                      </a:r>
                      <a:r>
                        <a:rPr lang="en-US" sz="1800" dirty="0" err="1">
                          <a:effectLst/>
                        </a:rPr>
                        <a:t>daya</a:t>
                      </a:r>
                      <a:r>
                        <a:rPr lang="en-US" sz="1800" dirty="0">
                          <a:effectLst/>
                        </a:rPr>
                        <a:t> yang optimal.</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163">
                <a:tc>
                  <a:txBody>
                    <a:bodyPr/>
                    <a:lstStyle/>
                    <a:p>
                      <a:pPr algn="just"/>
                      <a:r>
                        <a:rPr lang="en-US" sz="1800" b="1">
                          <a:effectLst/>
                        </a:rPr>
                        <a:t>Kerahasiaan</a:t>
                      </a:r>
                      <a:endParaRPr lang="en-US" sz="180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800" dirty="0" err="1">
                          <a:effectLst/>
                        </a:rPr>
                        <a:t>Memfokuskan</a:t>
                      </a:r>
                      <a:r>
                        <a:rPr lang="en-US" sz="1800" dirty="0">
                          <a:effectLst/>
                        </a:rPr>
                        <a:t> </a:t>
                      </a:r>
                      <a:r>
                        <a:rPr lang="en-US" sz="1800" dirty="0" err="1">
                          <a:effectLst/>
                        </a:rPr>
                        <a:t>proteksi</a:t>
                      </a:r>
                      <a:r>
                        <a:rPr lang="en-US" sz="1800" dirty="0">
                          <a:effectLst/>
                        </a:rPr>
                        <a:t> </a:t>
                      </a:r>
                      <a:r>
                        <a:rPr lang="en-US" sz="1800" dirty="0" err="1">
                          <a:effectLst/>
                        </a:rPr>
                        <a:t>terhadap</a:t>
                      </a:r>
                      <a:r>
                        <a:rPr lang="en-US" sz="1800" dirty="0">
                          <a:effectLst/>
                        </a:rPr>
                        <a:t> </a:t>
                      </a:r>
                      <a:r>
                        <a:rPr lang="en-US" sz="1800" dirty="0" err="1">
                          <a:effectLst/>
                        </a:rPr>
                        <a:t>informasi</a:t>
                      </a:r>
                      <a:r>
                        <a:rPr lang="en-US" sz="1800" dirty="0">
                          <a:effectLst/>
                        </a:rPr>
                        <a:t> yang </a:t>
                      </a:r>
                      <a:r>
                        <a:rPr lang="en-US" sz="1800" dirty="0" err="1">
                          <a:effectLst/>
                        </a:rPr>
                        <a:t>penting</a:t>
                      </a:r>
                      <a:r>
                        <a:rPr lang="en-US" sz="1800" dirty="0">
                          <a:effectLst/>
                        </a:rPr>
                        <a:t> </a:t>
                      </a:r>
                      <a:r>
                        <a:rPr lang="en-US" sz="1800" dirty="0" err="1">
                          <a:effectLst/>
                        </a:rPr>
                        <a:t>dari</a:t>
                      </a:r>
                      <a:r>
                        <a:rPr lang="en-US" sz="1800" dirty="0">
                          <a:effectLst/>
                        </a:rPr>
                        <a:t> orang yang </a:t>
                      </a:r>
                      <a:r>
                        <a:rPr lang="en-US" sz="1800" dirty="0" err="1">
                          <a:effectLst/>
                        </a:rPr>
                        <a:t>tidak</a:t>
                      </a:r>
                      <a:r>
                        <a:rPr lang="en-US" sz="1800" dirty="0">
                          <a:effectLst/>
                        </a:rPr>
                        <a:t> </a:t>
                      </a:r>
                      <a:r>
                        <a:rPr lang="en-US" sz="1800" dirty="0" err="1">
                          <a:effectLst/>
                        </a:rPr>
                        <a:t>memiliki</a:t>
                      </a:r>
                      <a:r>
                        <a:rPr lang="en-US" sz="1800" dirty="0">
                          <a:effectLst/>
                        </a:rPr>
                        <a:t> </a:t>
                      </a:r>
                      <a:r>
                        <a:rPr lang="en-US" sz="1800" dirty="0" err="1">
                          <a:effectLst/>
                        </a:rPr>
                        <a:t>hak</a:t>
                      </a:r>
                      <a:r>
                        <a:rPr lang="en-US" sz="1800" dirty="0">
                          <a:effectLst/>
                        </a:rPr>
                        <a:t> </a:t>
                      </a:r>
                      <a:r>
                        <a:rPr lang="en-US" sz="1800" dirty="0" err="1">
                          <a:effectLst/>
                        </a:rPr>
                        <a:t>otorisasi</a:t>
                      </a:r>
                      <a:r>
                        <a:rPr lang="en-US" sz="1800" dirty="0">
                          <a:effectLst/>
                        </a:rPr>
                        <a:t>.</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2907">
                <a:tc>
                  <a:txBody>
                    <a:bodyPr/>
                    <a:lstStyle/>
                    <a:p>
                      <a:pPr algn="just"/>
                      <a:r>
                        <a:rPr lang="en-US" sz="1800" b="1">
                          <a:effectLst/>
                        </a:rPr>
                        <a:t>Integritas</a:t>
                      </a:r>
                      <a:endParaRPr lang="en-US" sz="180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800">
                          <a:effectLst/>
                        </a:rPr>
                        <a:t>Berhubungan dengan keakuratan dan kelengkapan informasi sebagai kebenaran yang sesuai dengan harapan dan nilai</a:t>
                      </a:r>
                    </a:p>
                    <a:p>
                      <a:pPr algn="just"/>
                      <a:r>
                        <a:rPr lang="en-US" sz="1800">
                          <a:effectLst/>
                        </a:rPr>
                        <a:t>bisnis.</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163">
                <a:tc>
                  <a:txBody>
                    <a:bodyPr/>
                    <a:lstStyle/>
                    <a:p>
                      <a:pPr algn="just"/>
                      <a:r>
                        <a:rPr lang="en-US" sz="1800" b="1">
                          <a:effectLst/>
                        </a:rPr>
                        <a:t>Ketersediaan</a:t>
                      </a:r>
                      <a:endParaRPr lang="en-US" sz="180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800">
                          <a:effectLst/>
                        </a:rPr>
                        <a:t>Berhubungan dengan informasi yang tersedia ketika diperlukan dalam proses bisnis sekarang dan yang akan datang.</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48605">
                <a:tc>
                  <a:txBody>
                    <a:bodyPr/>
                    <a:lstStyle/>
                    <a:p>
                      <a:pPr algn="just"/>
                      <a:r>
                        <a:rPr lang="en-US" sz="1800" b="1" dirty="0" err="1" smtClean="0">
                          <a:effectLst/>
                        </a:rPr>
                        <a:t>Kepatuhan</a:t>
                      </a:r>
                      <a:r>
                        <a:rPr lang="id-ID" sz="1800" b="1" dirty="0" smtClean="0">
                          <a:effectLst/>
                        </a:rPr>
                        <a:t> </a:t>
                      </a:r>
                      <a:endParaRPr lang="en-US" sz="1800" dirty="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US" sz="1800">
                          <a:effectLst/>
                        </a:rPr>
                        <a:t>Sesuai menurut hukum, peraturan dan rencana perjanjian untuk proses bisnis.</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14341">
                <a:tc>
                  <a:txBody>
                    <a:bodyPr/>
                    <a:lstStyle/>
                    <a:p>
                      <a:pPr algn="just"/>
                      <a:r>
                        <a:rPr lang="en-US" sz="1800" b="1">
                          <a:effectLst/>
                        </a:rPr>
                        <a:t>Keakuratan informasi</a:t>
                      </a:r>
                      <a:endParaRPr lang="en-US" sz="1800">
                        <a:effectLst/>
                      </a:endParaRP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nn-NO" sz="1800" dirty="0">
                          <a:effectLst/>
                        </a:rPr>
                        <a:t>Berhubungan dengan ketentuan kecocokan informasi untuk manajemen mengoperasikan entitas dan mengatur pelatihan</a:t>
                      </a:r>
                    </a:p>
                    <a:p>
                      <a:pPr algn="just"/>
                      <a:r>
                        <a:rPr lang="nn-NO" sz="1800" dirty="0">
                          <a:effectLst/>
                        </a:rPr>
                        <a:t>keuangan dan kelengkapan laporan pertanggungjawaban.</a:t>
                      </a:r>
                    </a:p>
                  </a:txBody>
                  <a:tcPr marL="48683" marR="486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19958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4"/>
          <p:cNvSpPr>
            <a:spLocks noGrp="1"/>
          </p:cNvSpPr>
          <p:nvPr>
            <p:ph type="sldNum" sz="quarter" idx="12"/>
          </p:nvPr>
        </p:nvSpPr>
        <p:spPr/>
        <p:txBody>
          <a:bodyPr/>
          <a:lstStyle/>
          <a:p>
            <a:pPr>
              <a:defRPr/>
            </a:pPr>
            <a:fld id="{8628AF64-BCA0-44EB-87EF-6701B24FD75D}" type="slidenum">
              <a:rPr lang="en-US"/>
              <a:pPr>
                <a:defRPr/>
              </a:pPr>
              <a:t>16</a:t>
            </a:fld>
            <a:endParaRPr lang="en-US"/>
          </a:p>
        </p:txBody>
      </p:sp>
      <p:sp>
        <p:nvSpPr>
          <p:cNvPr id="97282" name="Rectangle 2"/>
          <p:cNvSpPr>
            <a:spLocks noGrp="1" noChangeArrowheads="1"/>
          </p:cNvSpPr>
          <p:nvPr>
            <p:ph type="title"/>
          </p:nvPr>
        </p:nvSpPr>
        <p:spPr/>
        <p:txBody>
          <a:bodyPr/>
          <a:lstStyle/>
          <a:p>
            <a:pPr eaLnBrk="1" hangingPunct="1">
              <a:defRPr/>
            </a:pPr>
            <a:endParaRPr lang="en-US" dirty="0" smtClean="0"/>
          </a:p>
        </p:txBody>
      </p:sp>
      <p:sp>
        <p:nvSpPr>
          <p:cNvPr id="16389" name="Rectangle 3"/>
          <p:cNvSpPr>
            <a:spLocks noChangeArrowheads="1"/>
          </p:cNvSpPr>
          <p:nvPr/>
        </p:nvSpPr>
        <p:spPr bwMode="gray">
          <a:xfrm>
            <a:off x="317500" y="1536700"/>
            <a:ext cx="1514475"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EFFECTIVENESS</a:t>
            </a:r>
            <a:endParaRPr kumimoji="1" lang="en-US" sz="900" b="1">
              <a:solidFill>
                <a:schemeClr val="bg1"/>
              </a:solidFill>
              <a:latin typeface="Arial" charset="0"/>
            </a:endParaRPr>
          </a:p>
        </p:txBody>
      </p:sp>
      <p:sp>
        <p:nvSpPr>
          <p:cNvPr id="16390" name="Text Box 4"/>
          <p:cNvSpPr txBox="1">
            <a:spLocks noChangeArrowheads="1"/>
          </p:cNvSpPr>
          <p:nvPr/>
        </p:nvSpPr>
        <p:spPr bwMode="gray">
          <a:xfrm>
            <a:off x="2066925" y="1633538"/>
            <a:ext cx="2373313"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dirty="0" err="1">
                <a:solidFill>
                  <a:schemeClr val="tx2"/>
                </a:solidFill>
                <a:latin typeface="Arial" charset="0"/>
              </a:rPr>
              <a:t>Informasi</a:t>
            </a:r>
            <a:r>
              <a:rPr kumimoji="1" lang="en-US" sz="1200" b="1" dirty="0">
                <a:solidFill>
                  <a:schemeClr val="tx2"/>
                </a:solidFill>
                <a:latin typeface="Arial" charset="0"/>
              </a:rPr>
              <a:t> </a:t>
            </a:r>
            <a:r>
              <a:rPr kumimoji="1" lang="en-US" sz="1200" b="1" dirty="0" err="1">
                <a:solidFill>
                  <a:schemeClr val="tx2"/>
                </a:solidFill>
                <a:latin typeface="Arial" charset="0"/>
              </a:rPr>
              <a:t>relevan</a:t>
            </a:r>
            <a:r>
              <a:rPr kumimoji="1" lang="en-US" sz="1200" b="1" dirty="0">
                <a:solidFill>
                  <a:schemeClr val="tx2"/>
                </a:solidFill>
                <a:latin typeface="Arial" charset="0"/>
              </a:rPr>
              <a:t> </a:t>
            </a:r>
            <a:r>
              <a:rPr kumimoji="1" lang="en-US" sz="1200" b="1" dirty="0" err="1">
                <a:solidFill>
                  <a:schemeClr val="tx2"/>
                </a:solidFill>
                <a:latin typeface="Arial" charset="0"/>
              </a:rPr>
              <a:t>dengan</a:t>
            </a:r>
            <a:r>
              <a:rPr kumimoji="1" lang="en-US" sz="1200" b="1" dirty="0">
                <a:solidFill>
                  <a:schemeClr val="tx2"/>
                </a:solidFill>
                <a:latin typeface="Arial" charset="0"/>
              </a:rPr>
              <a:t> proses </a:t>
            </a:r>
            <a:r>
              <a:rPr kumimoji="1" lang="en-US" sz="1200" b="1" dirty="0" err="1">
                <a:solidFill>
                  <a:schemeClr val="tx2"/>
                </a:solidFill>
                <a:latin typeface="Arial" charset="0"/>
              </a:rPr>
              <a:t>bisnis</a:t>
            </a:r>
            <a:r>
              <a:rPr kumimoji="1" lang="en-US" sz="1200" b="1" dirty="0">
                <a:solidFill>
                  <a:schemeClr val="tx2"/>
                </a:solidFill>
                <a:latin typeface="Arial" charset="0"/>
              </a:rPr>
              <a:t> </a:t>
            </a:r>
            <a:r>
              <a:rPr kumimoji="1" lang="en-US" sz="1200" b="1" dirty="0" err="1">
                <a:solidFill>
                  <a:schemeClr val="tx2"/>
                </a:solidFill>
                <a:latin typeface="Arial" charset="0"/>
              </a:rPr>
              <a:t>meliputi</a:t>
            </a:r>
            <a:r>
              <a:rPr kumimoji="1" lang="en-US" sz="1200" b="1" dirty="0">
                <a:solidFill>
                  <a:schemeClr val="tx2"/>
                </a:solidFill>
                <a:latin typeface="Arial" charset="0"/>
              </a:rPr>
              <a:t> </a:t>
            </a:r>
            <a:r>
              <a:rPr kumimoji="1" lang="en-US" sz="1200" b="1" dirty="0" err="1">
                <a:solidFill>
                  <a:schemeClr val="tx2"/>
                </a:solidFill>
                <a:latin typeface="Arial" charset="0"/>
              </a:rPr>
              <a:t>tepat</a:t>
            </a:r>
            <a:r>
              <a:rPr kumimoji="1" lang="en-US" sz="1200" b="1" dirty="0">
                <a:solidFill>
                  <a:schemeClr val="tx2"/>
                </a:solidFill>
                <a:latin typeface="Arial" charset="0"/>
              </a:rPr>
              <a:t> </a:t>
            </a:r>
            <a:r>
              <a:rPr kumimoji="1" lang="en-US" sz="1200" b="1" dirty="0" err="1">
                <a:solidFill>
                  <a:schemeClr val="tx2"/>
                </a:solidFill>
                <a:latin typeface="Arial" charset="0"/>
              </a:rPr>
              <a:t>waktu</a:t>
            </a:r>
            <a:r>
              <a:rPr kumimoji="1" lang="en-US" sz="1200" b="1" dirty="0">
                <a:solidFill>
                  <a:schemeClr val="tx2"/>
                </a:solidFill>
                <a:latin typeface="Arial" charset="0"/>
              </a:rPr>
              <a:t>, </a:t>
            </a:r>
            <a:r>
              <a:rPr kumimoji="1" lang="en-US" sz="1200" b="1" dirty="0" err="1">
                <a:solidFill>
                  <a:schemeClr val="tx2"/>
                </a:solidFill>
                <a:latin typeface="Arial" charset="0"/>
              </a:rPr>
              <a:t>benar</a:t>
            </a:r>
            <a:r>
              <a:rPr kumimoji="1" lang="en-US" sz="1200" b="1" dirty="0">
                <a:solidFill>
                  <a:schemeClr val="tx2"/>
                </a:solidFill>
                <a:latin typeface="Arial" charset="0"/>
              </a:rPr>
              <a:t>, </a:t>
            </a:r>
            <a:r>
              <a:rPr kumimoji="1" lang="en-US" sz="1200" b="1" dirty="0" err="1">
                <a:solidFill>
                  <a:schemeClr val="tx2"/>
                </a:solidFill>
                <a:latin typeface="Arial" charset="0"/>
              </a:rPr>
              <a:t>bermanfaat</a:t>
            </a:r>
            <a:endParaRPr kumimoji="1" lang="en-US" sz="1200" b="1" dirty="0">
              <a:solidFill>
                <a:schemeClr val="tx2"/>
              </a:solidFill>
              <a:latin typeface="Arial" charset="0"/>
            </a:endParaRPr>
          </a:p>
        </p:txBody>
      </p:sp>
      <p:sp>
        <p:nvSpPr>
          <p:cNvPr id="16391" name="Rectangle 5"/>
          <p:cNvSpPr>
            <a:spLocks noChangeArrowheads="1"/>
          </p:cNvSpPr>
          <p:nvPr/>
        </p:nvSpPr>
        <p:spPr bwMode="gray">
          <a:xfrm>
            <a:off x="317500" y="2649538"/>
            <a:ext cx="1514475"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EFFICIENCY</a:t>
            </a:r>
            <a:endParaRPr kumimoji="1" lang="en-US" sz="900" b="1">
              <a:solidFill>
                <a:schemeClr val="bg1"/>
              </a:solidFill>
              <a:latin typeface="Arial" charset="0"/>
            </a:endParaRPr>
          </a:p>
        </p:txBody>
      </p:sp>
      <p:sp>
        <p:nvSpPr>
          <p:cNvPr id="16392" name="Text Box 6"/>
          <p:cNvSpPr txBox="1">
            <a:spLocks noChangeArrowheads="1"/>
          </p:cNvSpPr>
          <p:nvPr/>
        </p:nvSpPr>
        <p:spPr bwMode="gray">
          <a:xfrm>
            <a:off x="2068513" y="2751138"/>
            <a:ext cx="2373312"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dirty="0" err="1">
                <a:solidFill>
                  <a:schemeClr val="tx2"/>
                </a:solidFill>
                <a:latin typeface="Arial" charset="0"/>
              </a:rPr>
              <a:t>Terkait</a:t>
            </a:r>
            <a:r>
              <a:rPr kumimoji="1" lang="en-US" sz="1200" b="1" dirty="0">
                <a:solidFill>
                  <a:schemeClr val="tx2"/>
                </a:solidFill>
                <a:latin typeface="Arial" charset="0"/>
              </a:rPr>
              <a:t> </a:t>
            </a:r>
            <a:r>
              <a:rPr kumimoji="1" lang="en-US" sz="1200" b="1" dirty="0" err="1">
                <a:solidFill>
                  <a:schemeClr val="tx2"/>
                </a:solidFill>
                <a:latin typeface="Arial" charset="0"/>
              </a:rPr>
              <a:t>dengan</a:t>
            </a:r>
            <a:r>
              <a:rPr kumimoji="1" lang="en-US" sz="1200" b="1" dirty="0">
                <a:solidFill>
                  <a:schemeClr val="tx2"/>
                </a:solidFill>
                <a:latin typeface="Arial" charset="0"/>
              </a:rPr>
              <a:t> </a:t>
            </a:r>
            <a:r>
              <a:rPr kumimoji="1" lang="en-US" sz="1200" b="1" dirty="0" err="1">
                <a:solidFill>
                  <a:schemeClr val="tx2"/>
                </a:solidFill>
                <a:latin typeface="Arial" charset="0"/>
              </a:rPr>
              <a:t>pemanfaatan</a:t>
            </a:r>
            <a:r>
              <a:rPr kumimoji="1" lang="en-US" sz="1200" b="1" dirty="0">
                <a:solidFill>
                  <a:schemeClr val="tx2"/>
                </a:solidFill>
                <a:latin typeface="Arial" charset="0"/>
              </a:rPr>
              <a:t> </a:t>
            </a:r>
            <a:r>
              <a:rPr kumimoji="1" lang="en-US" sz="1200" b="1" dirty="0" err="1">
                <a:solidFill>
                  <a:schemeClr val="tx2"/>
                </a:solidFill>
                <a:latin typeface="Arial" charset="0"/>
              </a:rPr>
              <a:t>sumberdaya</a:t>
            </a:r>
            <a:r>
              <a:rPr kumimoji="1" lang="en-US" sz="1200" b="1" dirty="0">
                <a:solidFill>
                  <a:schemeClr val="tx2"/>
                </a:solidFill>
                <a:latin typeface="Arial" charset="0"/>
              </a:rPr>
              <a:t> </a:t>
            </a:r>
            <a:r>
              <a:rPr kumimoji="1" lang="en-US" sz="1200" b="1" dirty="0" err="1">
                <a:solidFill>
                  <a:schemeClr val="tx2"/>
                </a:solidFill>
                <a:latin typeface="Arial" charset="0"/>
              </a:rPr>
              <a:t>secara</a:t>
            </a:r>
            <a:r>
              <a:rPr kumimoji="1" lang="en-US" sz="1200" b="1" dirty="0">
                <a:solidFill>
                  <a:schemeClr val="tx2"/>
                </a:solidFill>
                <a:latin typeface="Arial" charset="0"/>
              </a:rPr>
              <a:t> optimal</a:t>
            </a:r>
          </a:p>
          <a:p>
            <a:pPr>
              <a:lnSpc>
                <a:spcPct val="95000"/>
              </a:lnSpc>
              <a:spcBef>
                <a:spcPct val="50000"/>
              </a:spcBef>
            </a:pPr>
            <a:endParaRPr kumimoji="1" lang="en-US" sz="1200" b="1" dirty="0">
              <a:solidFill>
                <a:schemeClr val="tx2"/>
              </a:solidFill>
              <a:latin typeface="Arial" charset="0"/>
            </a:endParaRPr>
          </a:p>
        </p:txBody>
      </p:sp>
      <p:sp>
        <p:nvSpPr>
          <p:cNvPr id="16393" name="Rectangle 7"/>
          <p:cNvSpPr>
            <a:spLocks noChangeArrowheads="1"/>
          </p:cNvSpPr>
          <p:nvPr/>
        </p:nvSpPr>
        <p:spPr bwMode="gray">
          <a:xfrm>
            <a:off x="317500" y="3767138"/>
            <a:ext cx="1514475"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CONFIDENTIALITY</a:t>
            </a:r>
            <a:endParaRPr kumimoji="1" lang="en-US" sz="900" b="1">
              <a:solidFill>
                <a:schemeClr val="bg1"/>
              </a:solidFill>
              <a:latin typeface="Arial" charset="0"/>
            </a:endParaRPr>
          </a:p>
        </p:txBody>
      </p:sp>
      <p:sp>
        <p:nvSpPr>
          <p:cNvPr id="16394" name="Text Box 8"/>
          <p:cNvSpPr txBox="1">
            <a:spLocks noChangeArrowheads="1"/>
          </p:cNvSpPr>
          <p:nvPr/>
        </p:nvSpPr>
        <p:spPr bwMode="gray">
          <a:xfrm>
            <a:off x="2068513" y="3856038"/>
            <a:ext cx="2373312" cy="26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a:solidFill>
                  <a:schemeClr val="tx2"/>
                </a:solidFill>
                <a:latin typeface="Arial" charset="0"/>
              </a:rPr>
              <a:t>kerahasiaan</a:t>
            </a:r>
          </a:p>
        </p:txBody>
      </p:sp>
      <p:sp>
        <p:nvSpPr>
          <p:cNvPr id="16395" name="Rectangle 9"/>
          <p:cNvSpPr>
            <a:spLocks noChangeArrowheads="1"/>
          </p:cNvSpPr>
          <p:nvPr/>
        </p:nvSpPr>
        <p:spPr bwMode="gray">
          <a:xfrm>
            <a:off x="317500" y="4913313"/>
            <a:ext cx="1514475"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INTEGRITY</a:t>
            </a:r>
          </a:p>
        </p:txBody>
      </p:sp>
      <p:sp>
        <p:nvSpPr>
          <p:cNvPr id="16396" name="Text Box 10"/>
          <p:cNvSpPr txBox="1">
            <a:spLocks noChangeArrowheads="1"/>
          </p:cNvSpPr>
          <p:nvPr/>
        </p:nvSpPr>
        <p:spPr bwMode="gray">
          <a:xfrm>
            <a:off x="2066925" y="4837113"/>
            <a:ext cx="237490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a:solidFill>
                  <a:schemeClr val="tx2"/>
                </a:solidFill>
                <a:latin typeface="Arial" charset="0"/>
              </a:rPr>
              <a:t>Berkaitan dengan keakuratan dan kelengkapan informasi </a:t>
            </a:r>
          </a:p>
          <a:p>
            <a:pPr>
              <a:lnSpc>
                <a:spcPct val="95000"/>
              </a:lnSpc>
              <a:spcBef>
                <a:spcPct val="50000"/>
              </a:spcBef>
            </a:pPr>
            <a:endParaRPr kumimoji="1" lang="en-US" sz="1200" b="1">
              <a:solidFill>
                <a:schemeClr val="tx2"/>
              </a:solidFill>
              <a:latin typeface="Arial" charset="0"/>
            </a:endParaRPr>
          </a:p>
        </p:txBody>
      </p:sp>
      <p:sp>
        <p:nvSpPr>
          <p:cNvPr id="16397" name="Rectangle 11"/>
          <p:cNvSpPr>
            <a:spLocks noChangeArrowheads="1"/>
          </p:cNvSpPr>
          <p:nvPr/>
        </p:nvSpPr>
        <p:spPr bwMode="gray">
          <a:xfrm>
            <a:off x="4778375" y="1536700"/>
            <a:ext cx="1514475"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AVAILABILITY</a:t>
            </a:r>
          </a:p>
        </p:txBody>
      </p:sp>
      <p:sp>
        <p:nvSpPr>
          <p:cNvPr id="16398" name="Text Box 12"/>
          <p:cNvSpPr txBox="1">
            <a:spLocks noChangeArrowheads="1"/>
          </p:cNvSpPr>
          <p:nvPr/>
        </p:nvSpPr>
        <p:spPr bwMode="gray">
          <a:xfrm>
            <a:off x="6527800" y="1582738"/>
            <a:ext cx="2374900"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a:solidFill>
                  <a:schemeClr val="tx2"/>
                </a:solidFill>
                <a:latin typeface="Arial" charset="0"/>
              </a:rPr>
              <a:t>Informasi tersedia ketika dibutuhkan</a:t>
            </a:r>
          </a:p>
          <a:p>
            <a:pPr>
              <a:lnSpc>
                <a:spcPct val="95000"/>
              </a:lnSpc>
              <a:spcBef>
                <a:spcPct val="50000"/>
              </a:spcBef>
            </a:pPr>
            <a:endParaRPr kumimoji="1" lang="en-US" sz="1200" b="1">
              <a:solidFill>
                <a:schemeClr val="tx2"/>
              </a:solidFill>
              <a:latin typeface="Arial" charset="0"/>
            </a:endParaRPr>
          </a:p>
        </p:txBody>
      </p:sp>
      <p:sp>
        <p:nvSpPr>
          <p:cNvPr id="16399" name="Rectangle 13"/>
          <p:cNvSpPr>
            <a:spLocks noChangeArrowheads="1"/>
          </p:cNvSpPr>
          <p:nvPr/>
        </p:nvSpPr>
        <p:spPr bwMode="gray">
          <a:xfrm>
            <a:off x="4778375" y="2679700"/>
            <a:ext cx="1516063"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COMPLIANCE</a:t>
            </a:r>
          </a:p>
        </p:txBody>
      </p:sp>
      <p:sp>
        <p:nvSpPr>
          <p:cNvPr id="16400" name="Text Box 14"/>
          <p:cNvSpPr txBox="1">
            <a:spLocks noChangeArrowheads="1"/>
          </p:cNvSpPr>
          <p:nvPr/>
        </p:nvSpPr>
        <p:spPr bwMode="gray">
          <a:xfrm>
            <a:off x="6527800" y="2794000"/>
            <a:ext cx="237490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a:solidFill>
                  <a:schemeClr val="tx2"/>
                </a:solidFill>
                <a:latin typeface="Arial" charset="0"/>
              </a:rPr>
              <a:t>Berkaitan dengan ketetapan hukum, dan persetujuan kontrak</a:t>
            </a:r>
          </a:p>
          <a:p>
            <a:pPr>
              <a:lnSpc>
                <a:spcPct val="95000"/>
              </a:lnSpc>
              <a:spcBef>
                <a:spcPct val="50000"/>
              </a:spcBef>
            </a:pPr>
            <a:r>
              <a:rPr kumimoji="1" lang="en-US" sz="1200" b="1">
                <a:solidFill>
                  <a:schemeClr val="tx2"/>
                </a:solidFill>
                <a:latin typeface="Arial" charset="0"/>
              </a:rPr>
              <a:t>.</a:t>
            </a:r>
          </a:p>
        </p:txBody>
      </p:sp>
      <p:sp>
        <p:nvSpPr>
          <p:cNvPr id="16401" name="Rectangle 15"/>
          <p:cNvSpPr>
            <a:spLocks noChangeArrowheads="1"/>
          </p:cNvSpPr>
          <p:nvPr/>
        </p:nvSpPr>
        <p:spPr bwMode="gray">
          <a:xfrm>
            <a:off x="4778375" y="3802063"/>
            <a:ext cx="1514475" cy="812800"/>
          </a:xfrm>
          <a:prstGeom prst="rect">
            <a:avLst/>
          </a:prstGeom>
          <a:solidFill>
            <a:srgbClr val="FF00FF"/>
          </a:solidFill>
          <a:ln w="12700" cap="rnd">
            <a:solidFill>
              <a:schemeClr val="folHlink"/>
            </a:solidFill>
            <a:miter lim="800000"/>
            <a:headEnd/>
            <a:tailEnd/>
          </a:ln>
        </p:spPr>
        <p:txBody>
          <a:bodyPr wrap="none" anchor="ctr"/>
          <a:lstStyle/>
          <a:p>
            <a:pPr algn="ctr">
              <a:lnSpc>
                <a:spcPct val="95000"/>
              </a:lnSpc>
              <a:spcBef>
                <a:spcPct val="50000"/>
              </a:spcBef>
            </a:pPr>
            <a:r>
              <a:rPr kumimoji="1" lang="en-US" sz="1000">
                <a:solidFill>
                  <a:srgbClr val="2745A5"/>
                </a:solidFill>
                <a:latin typeface="Arial Black" pitchFamily="34" charset="0"/>
              </a:rPr>
              <a:t>RELIABILITY OF</a:t>
            </a:r>
          </a:p>
          <a:p>
            <a:pPr algn="ctr">
              <a:lnSpc>
                <a:spcPct val="95000"/>
              </a:lnSpc>
              <a:spcBef>
                <a:spcPct val="50000"/>
              </a:spcBef>
            </a:pPr>
            <a:r>
              <a:rPr kumimoji="1" lang="en-US" sz="1000">
                <a:solidFill>
                  <a:srgbClr val="2745A5"/>
                </a:solidFill>
                <a:latin typeface="Arial Black" pitchFamily="34" charset="0"/>
              </a:rPr>
              <a:t>INFORMATION</a:t>
            </a:r>
          </a:p>
        </p:txBody>
      </p:sp>
      <p:sp>
        <p:nvSpPr>
          <p:cNvPr id="16402" name="Text Box 16"/>
          <p:cNvSpPr txBox="1">
            <a:spLocks noChangeArrowheads="1"/>
          </p:cNvSpPr>
          <p:nvPr/>
        </p:nvSpPr>
        <p:spPr bwMode="gray">
          <a:xfrm>
            <a:off x="6529388" y="3827463"/>
            <a:ext cx="237331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miter lim="800000"/>
                <a:headEnd/>
                <a:tailEnd/>
              </a14:hiddenLine>
            </a:ext>
          </a:extLst>
        </p:spPr>
        <p:txBody>
          <a:bodyPr>
            <a:spAutoFit/>
          </a:bodyPr>
          <a:lstStyle>
            <a:lvl1pPr>
              <a:defRPr>
                <a:solidFill>
                  <a:schemeClr val="tx1"/>
                </a:solidFill>
                <a:latin typeface="Tahoma" pitchFamily="34" charset="0"/>
              </a:defRPr>
            </a:lvl1pPr>
            <a:lvl2pPr marL="742950" indent="-285750">
              <a:defRPr>
                <a:solidFill>
                  <a:schemeClr val="tx1"/>
                </a:solidFill>
                <a:latin typeface="Tahoma" pitchFamily="34" charset="0"/>
              </a:defRPr>
            </a:lvl2pPr>
            <a:lvl3pPr marL="1143000" indent="-228600">
              <a:defRPr>
                <a:solidFill>
                  <a:schemeClr val="tx1"/>
                </a:solidFill>
                <a:latin typeface="Tahoma" pitchFamily="34" charset="0"/>
              </a:defRPr>
            </a:lvl3pPr>
            <a:lvl4pPr marL="1600200" indent="-228600">
              <a:defRPr>
                <a:solidFill>
                  <a:schemeClr val="tx1"/>
                </a:solidFill>
                <a:latin typeface="Tahoma" pitchFamily="34" charset="0"/>
              </a:defRPr>
            </a:lvl4pPr>
            <a:lvl5pPr marL="2057400" indent="-22860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nSpc>
                <a:spcPct val="95000"/>
              </a:lnSpc>
              <a:spcBef>
                <a:spcPct val="50000"/>
              </a:spcBef>
            </a:pPr>
            <a:r>
              <a:rPr kumimoji="1" lang="en-US" sz="1200" b="1">
                <a:solidFill>
                  <a:schemeClr val="tx2"/>
                </a:solidFill>
                <a:latin typeface="Arial" charset="0"/>
              </a:rPr>
              <a:t>Relates to the provision of appropriate information for the workforce of the organization</a:t>
            </a:r>
          </a:p>
        </p:txBody>
      </p:sp>
    </p:spTree>
    <p:extLst>
      <p:ext uri="{BB962C8B-B14F-4D97-AF65-F5344CB8AC3E}">
        <p14:creationId xmlns:p14="http://schemas.microsoft.com/office/powerpoint/2010/main" val="1504402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US" smtClean="0"/>
              <a:t>Fungsi COBIT</a:t>
            </a:r>
          </a:p>
        </p:txBody>
      </p:sp>
      <p:sp>
        <p:nvSpPr>
          <p:cNvPr id="19459" name="Content Placeholder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normAutofit fontScale="92500"/>
          </a:bodyPr>
          <a:lstStyle/>
          <a:p>
            <a:r>
              <a:rPr lang="en-US" dirty="0" err="1" smtClean="0"/>
              <a:t>Meningkatkan</a:t>
            </a:r>
            <a:r>
              <a:rPr lang="en-US" dirty="0" smtClean="0"/>
              <a:t> </a:t>
            </a:r>
            <a:r>
              <a:rPr lang="en-US" dirty="0" err="1" smtClean="0"/>
              <a:t>pendekatan</a:t>
            </a:r>
            <a:r>
              <a:rPr lang="en-US" dirty="0" smtClean="0"/>
              <a:t>/program audit</a:t>
            </a:r>
          </a:p>
          <a:p>
            <a:r>
              <a:rPr lang="en-US" dirty="0" err="1" smtClean="0"/>
              <a:t>Mendukung</a:t>
            </a:r>
            <a:r>
              <a:rPr lang="en-US" dirty="0" smtClean="0"/>
              <a:t> audit </a:t>
            </a:r>
            <a:r>
              <a:rPr lang="en-US" dirty="0" err="1" smtClean="0"/>
              <a:t>kerja</a:t>
            </a:r>
            <a:r>
              <a:rPr lang="en-US" dirty="0" smtClean="0"/>
              <a:t> </a:t>
            </a:r>
            <a:r>
              <a:rPr lang="en-US" dirty="0" err="1" smtClean="0"/>
              <a:t>dengan</a:t>
            </a:r>
            <a:r>
              <a:rPr lang="en-US" dirty="0" smtClean="0"/>
              <a:t> </a:t>
            </a:r>
            <a:r>
              <a:rPr lang="en-US" dirty="0" err="1" smtClean="0"/>
              <a:t>arahan</a:t>
            </a:r>
            <a:r>
              <a:rPr lang="en-US" dirty="0" smtClean="0"/>
              <a:t> audit </a:t>
            </a:r>
            <a:r>
              <a:rPr lang="en-US" dirty="0" err="1" smtClean="0"/>
              <a:t>secara</a:t>
            </a:r>
            <a:r>
              <a:rPr lang="en-US" dirty="0" smtClean="0"/>
              <a:t> </a:t>
            </a:r>
            <a:r>
              <a:rPr lang="en-US" dirty="0" err="1" smtClean="0"/>
              <a:t>rinci</a:t>
            </a:r>
            <a:endParaRPr lang="en-US" dirty="0" smtClean="0"/>
          </a:p>
          <a:p>
            <a:r>
              <a:rPr lang="en-US" dirty="0" err="1" smtClean="0"/>
              <a:t>Memberikan</a:t>
            </a:r>
            <a:r>
              <a:rPr lang="en-US" dirty="0" smtClean="0"/>
              <a:t> </a:t>
            </a:r>
            <a:r>
              <a:rPr lang="en-US" dirty="0" err="1" smtClean="0"/>
              <a:t>petunjuk</a:t>
            </a:r>
            <a:r>
              <a:rPr lang="en-US" dirty="0" smtClean="0"/>
              <a:t> </a:t>
            </a:r>
            <a:r>
              <a:rPr lang="en-US" dirty="0" err="1" smtClean="0"/>
              <a:t>untuk</a:t>
            </a:r>
            <a:r>
              <a:rPr lang="en-US" dirty="0" smtClean="0"/>
              <a:t> IT governance</a:t>
            </a:r>
          </a:p>
          <a:p>
            <a:r>
              <a:rPr lang="en-US" dirty="0" err="1" smtClean="0"/>
              <a:t>Sebagai</a:t>
            </a:r>
            <a:r>
              <a:rPr lang="en-US" dirty="0" smtClean="0"/>
              <a:t> </a:t>
            </a:r>
            <a:r>
              <a:rPr lang="en-US" dirty="0" err="1" smtClean="0"/>
              <a:t>penilaian</a:t>
            </a:r>
            <a:r>
              <a:rPr lang="en-US" dirty="0" smtClean="0"/>
              <a:t> benchmark </a:t>
            </a:r>
            <a:r>
              <a:rPr lang="en-US" dirty="0" err="1" smtClean="0"/>
              <a:t>untuk</a:t>
            </a:r>
            <a:r>
              <a:rPr lang="en-US" dirty="0" smtClean="0"/>
              <a:t> </a:t>
            </a:r>
            <a:r>
              <a:rPr lang="en-US" dirty="0" err="1" smtClean="0"/>
              <a:t>kendali</a:t>
            </a:r>
            <a:r>
              <a:rPr lang="en-US" dirty="0" smtClean="0"/>
              <a:t> IS/IT</a:t>
            </a:r>
          </a:p>
          <a:p>
            <a:r>
              <a:rPr lang="en-US" dirty="0" err="1" smtClean="0"/>
              <a:t>Meningkatkan</a:t>
            </a:r>
            <a:r>
              <a:rPr lang="en-US" dirty="0" smtClean="0"/>
              <a:t> control IS/IT</a:t>
            </a:r>
          </a:p>
          <a:p>
            <a:r>
              <a:rPr lang="en-US" dirty="0" err="1" smtClean="0"/>
              <a:t>Sebagai</a:t>
            </a:r>
            <a:r>
              <a:rPr lang="en-US" dirty="0" smtClean="0"/>
              <a:t> </a:t>
            </a:r>
            <a:r>
              <a:rPr lang="en-US" dirty="0" err="1" smtClean="0"/>
              <a:t>standarisasi</a:t>
            </a:r>
            <a:r>
              <a:rPr lang="en-US" dirty="0" smtClean="0"/>
              <a:t> </a:t>
            </a:r>
            <a:r>
              <a:rPr lang="en-US" dirty="0" err="1" smtClean="0"/>
              <a:t>pendekatan</a:t>
            </a:r>
            <a:r>
              <a:rPr lang="en-US" dirty="0" smtClean="0"/>
              <a:t>/program audit</a:t>
            </a:r>
          </a:p>
          <a:p>
            <a:endParaRPr lang="en-US" dirty="0" smtClean="0"/>
          </a:p>
        </p:txBody>
      </p:sp>
    </p:spTree>
    <p:extLst>
      <p:ext uri="{BB962C8B-B14F-4D97-AF65-F5344CB8AC3E}">
        <p14:creationId xmlns:p14="http://schemas.microsoft.com/office/powerpoint/2010/main" val="35924856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smtClean="0"/>
              <a:t>Kerangka kerja COBIT</a:t>
            </a:r>
          </a:p>
        </p:txBody>
      </p:sp>
      <p:sp>
        <p:nvSpPr>
          <p:cNvPr id="20483" name="Content Placeholder 2"/>
          <p:cNvSpPr>
            <a:spLocks noGrp="1"/>
          </p:cNvSpPr>
          <p:nvPr>
            <p:ph idx="1"/>
          </p:nvPr>
        </p:nvSpPr>
        <p:spPr>
          <a:xfrm>
            <a:off x="179512" y="1600200"/>
            <a:ext cx="8640960" cy="4525963"/>
          </a:xfrm>
        </p:spPr>
        <p:style>
          <a:lnRef idx="1">
            <a:schemeClr val="accent5"/>
          </a:lnRef>
          <a:fillRef idx="3">
            <a:schemeClr val="accent5"/>
          </a:fillRef>
          <a:effectRef idx="2">
            <a:schemeClr val="accent5"/>
          </a:effectRef>
          <a:fontRef idx="minor">
            <a:schemeClr val="lt1"/>
          </a:fontRef>
        </p:style>
        <p:txBody>
          <a:bodyPr>
            <a:normAutofit fontScale="92500" lnSpcReduction="10000"/>
          </a:bodyPr>
          <a:lstStyle/>
          <a:p>
            <a:pPr algn="just"/>
            <a:r>
              <a:rPr lang="en-US" sz="2400" b="1" dirty="0" smtClean="0"/>
              <a:t>Maturity Models</a:t>
            </a:r>
          </a:p>
          <a:p>
            <a:pPr marL="400050" lvl="1" indent="0" algn="just">
              <a:buFont typeface="Arial" charset="0"/>
              <a:buNone/>
            </a:pPr>
            <a:r>
              <a:rPr lang="en-US" sz="2400" dirty="0" err="1" smtClean="0"/>
              <a:t>Untuk</a:t>
            </a:r>
            <a:r>
              <a:rPr lang="en-US" sz="2400" dirty="0" smtClean="0"/>
              <a:t> </a:t>
            </a:r>
            <a:r>
              <a:rPr lang="en-US" sz="2400" dirty="0" err="1" smtClean="0"/>
              <a:t>memetakan</a:t>
            </a:r>
            <a:r>
              <a:rPr lang="en-US" sz="2400" dirty="0" smtClean="0"/>
              <a:t> status maturity proses-proses TI (</a:t>
            </a:r>
            <a:r>
              <a:rPr lang="en-US" sz="2400" dirty="0" err="1" smtClean="0"/>
              <a:t>dalam</a:t>
            </a:r>
            <a:r>
              <a:rPr lang="en-US" sz="2400" dirty="0" smtClean="0"/>
              <a:t> </a:t>
            </a:r>
            <a:r>
              <a:rPr lang="en-US" sz="2400" dirty="0" err="1" smtClean="0"/>
              <a:t>skala</a:t>
            </a:r>
            <a:r>
              <a:rPr lang="en-US" sz="2400" dirty="0" smtClean="0"/>
              <a:t> 0 – 5) </a:t>
            </a:r>
            <a:r>
              <a:rPr lang="en-US" sz="2400" dirty="0" err="1" smtClean="0"/>
              <a:t>dibandingkan</a:t>
            </a:r>
            <a:r>
              <a:rPr lang="en-US" sz="2400" dirty="0" smtClean="0"/>
              <a:t> </a:t>
            </a:r>
            <a:r>
              <a:rPr lang="en-US" sz="2400" dirty="0" err="1" smtClean="0"/>
              <a:t>dengan</a:t>
            </a:r>
            <a:r>
              <a:rPr lang="en-US" sz="2400" dirty="0" smtClean="0"/>
              <a:t> “the best in the class in the Industry” </a:t>
            </a:r>
            <a:r>
              <a:rPr lang="en-US" sz="2400" dirty="0" err="1" smtClean="0"/>
              <a:t>dan</a:t>
            </a:r>
            <a:r>
              <a:rPr lang="en-US" sz="2400" dirty="0" smtClean="0"/>
              <a:t> </a:t>
            </a:r>
            <a:r>
              <a:rPr lang="en-US" sz="2400" dirty="0" err="1" smtClean="0"/>
              <a:t>juga</a:t>
            </a:r>
            <a:r>
              <a:rPr lang="en-US" sz="2400" dirty="0" smtClean="0"/>
              <a:t> International best practices.</a:t>
            </a:r>
          </a:p>
          <a:p>
            <a:pPr algn="just"/>
            <a:r>
              <a:rPr lang="en-US" sz="2400" b="1" dirty="0" smtClean="0"/>
              <a:t>Critical Success Factors (CSFs)</a:t>
            </a:r>
          </a:p>
          <a:p>
            <a:pPr marL="400050" lvl="1" indent="0" algn="just">
              <a:buFont typeface="Arial" charset="0"/>
              <a:buNone/>
            </a:pPr>
            <a:r>
              <a:rPr lang="en-US" sz="2400" dirty="0" err="1" smtClean="0"/>
              <a:t>Adalah</a:t>
            </a:r>
            <a:r>
              <a:rPr lang="en-US" sz="2400" dirty="0" smtClean="0"/>
              <a:t> </a:t>
            </a:r>
            <a:r>
              <a:rPr lang="en-US" sz="2400" dirty="0" err="1" smtClean="0"/>
              <a:t>arahan</a:t>
            </a:r>
            <a:r>
              <a:rPr lang="en-US" sz="2400" dirty="0" smtClean="0"/>
              <a:t> </a:t>
            </a:r>
            <a:r>
              <a:rPr lang="en-US" sz="2400" dirty="0" err="1" smtClean="0"/>
              <a:t>implementasi</a:t>
            </a:r>
            <a:r>
              <a:rPr lang="en-US" sz="2400" dirty="0" smtClean="0"/>
              <a:t> </a:t>
            </a:r>
            <a:r>
              <a:rPr lang="en-US" sz="2400" dirty="0" err="1" smtClean="0"/>
              <a:t>bagi</a:t>
            </a:r>
            <a:r>
              <a:rPr lang="en-US" sz="2400" dirty="0" smtClean="0"/>
              <a:t> </a:t>
            </a:r>
            <a:r>
              <a:rPr lang="en-US" sz="2400" dirty="0" err="1" smtClean="0"/>
              <a:t>manajemen</a:t>
            </a:r>
            <a:r>
              <a:rPr lang="en-US" sz="2400" dirty="0" smtClean="0"/>
              <a:t> agar </a:t>
            </a:r>
            <a:r>
              <a:rPr lang="en-US" sz="2400" dirty="0" err="1" smtClean="0"/>
              <a:t>dapat</a:t>
            </a:r>
            <a:r>
              <a:rPr lang="en-US" sz="2400" dirty="0" smtClean="0"/>
              <a:t> </a:t>
            </a:r>
            <a:r>
              <a:rPr lang="en-US" sz="2400" dirty="0" err="1" smtClean="0"/>
              <a:t>melakukan</a:t>
            </a:r>
            <a:r>
              <a:rPr lang="en-US" sz="2400" dirty="0" smtClean="0"/>
              <a:t> </a:t>
            </a:r>
            <a:r>
              <a:rPr lang="en-US" sz="2400" dirty="0" err="1" smtClean="0"/>
              <a:t>kontrol</a:t>
            </a:r>
            <a:r>
              <a:rPr lang="en-US" sz="2400" dirty="0" smtClean="0"/>
              <a:t> </a:t>
            </a:r>
            <a:r>
              <a:rPr lang="en-US" sz="2400" dirty="0" err="1" smtClean="0"/>
              <a:t>atas</a:t>
            </a:r>
            <a:r>
              <a:rPr lang="en-US" sz="2400" dirty="0" smtClean="0"/>
              <a:t> proses TI.</a:t>
            </a:r>
          </a:p>
          <a:p>
            <a:pPr algn="just"/>
            <a:r>
              <a:rPr lang="en-US" sz="2400" b="1" dirty="0" smtClean="0"/>
              <a:t>Key Goal Indicators (KGIs)</a:t>
            </a:r>
          </a:p>
          <a:p>
            <a:pPr marL="400050" lvl="1" indent="0" algn="just">
              <a:buFont typeface="Arial" charset="0"/>
              <a:buNone/>
            </a:pPr>
            <a:r>
              <a:rPr lang="en-US" sz="2400" dirty="0" err="1" smtClean="0"/>
              <a:t>Merupakan</a:t>
            </a:r>
            <a:r>
              <a:rPr lang="en-US" sz="2400" dirty="0" smtClean="0"/>
              <a:t> </a:t>
            </a:r>
            <a:r>
              <a:rPr lang="en-US" sz="2400" dirty="0" err="1" smtClean="0"/>
              <a:t>kinerja</a:t>
            </a:r>
            <a:r>
              <a:rPr lang="en-US" sz="2400" dirty="0" smtClean="0"/>
              <a:t> proses-proses TI </a:t>
            </a:r>
            <a:r>
              <a:rPr lang="en-US" sz="2400" dirty="0" err="1" smtClean="0"/>
              <a:t>sehubungan</a:t>
            </a:r>
            <a:r>
              <a:rPr lang="en-US" sz="2400" dirty="0" smtClean="0"/>
              <a:t> </a:t>
            </a:r>
            <a:r>
              <a:rPr lang="en-US" sz="2400" dirty="0" err="1" smtClean="0"/>
              <a:t>dengan</a:t>
            </a:r>
            <a:r>
              <a:rPr lang="en-US" sz="2400" dirty="0" smtClean="0"/>
              <a:t> business requirement.</a:t>
            </a:r>
          </a:p>
          <a:p>
            <a:pPr algn="just"/>
            <a:r>
              <a:rPr lang="en-US" sz="2400" b="1" dirty="0" smtClean="0"/>
              <a:t>Key Performance Indicators (KPIs)</a:t>
            </a:r>
          </a:p>
          <a:p>
            <a:pPr marL="400050" lvl="1" indent="0" algn="just">
              <a:buFont typeface="Arial" charset="0"/>
              <a:buNone/>
            </a:pPr>
            <a:r>
              <a:rPr lang="en-US" sz="2400" dirty="0" err="1" smtClean="0"/>
              <a:t>Adalah</a:t>
            </a:r>
            <a:r>
              <a:rPr lang="en-US" sz="2400" dirty="0" smtClean="0"/>
              <a:t> </a:t>
            </a:r>
            <a:r>
              <a:rPr lang="en-US" sz="2400" dirty="0" err="1" smtClean="0"/>
              <a:t>kinerja</a:t>
            </a:r>
            <a:r>
              <a:rPr lang="en-US" sz="2400" dirty="0" smtClean="0"/>
              <a:t> proses-proses TI </a:t>
            </a:r>
            <a:r>
              <a:rPr lang="en-US" sz="2400" dirty="0" err="1" smtClean="0"/>
              <a:t>sehubungan</a:t>
            </a:r>
            <a:r>
              <a:rPr lang="en-US" sz="2400" dirty="0" smtClean="0"/>
              <a:t> </a:t>
            </a:r>
            <a:r>
              <a:rPr lang="en-US" sz="2400" dirty="0" err="1" smtClean="0"/>
              <a:t>dengan</a:t>
            </a:r>
            <a:r>
              <a:rPr lang="en-US" sz="2400" dirty="0" smtClean="0"/>
              <a:t> process goals.</a:t>
            </a:r>
          </a:p>
        </p:txBody>
      </p:sp>
    </p:spTree>
    <p:extLst>
      <p:ext uri="{BB962C8B-B14F-4D97-AF65-F5344CB8AC3E}">
        <p14:creationId xmlns:p14="http://schemas.microsoft.com/office/powerpoint/2010/main" val="389879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defRPr/>
            </a:pPr>
            <a:r>
              <a:rPr lang="en-US" dirty="0" err="1"/>
              <a:t>Lingkup</a:t>
            </a:r>
            <a:r>
              <a:rPr lang="en-US" dirty="0"/>
              <a:t> </a:t>
            </a:r>
            <a:r>
              <a:rPr lang="en-US" dirty="0" err="1"/>
              <a:t>kriteria</a:t>
            </a:r>
            <a:r>
              <a:rPr lang="en-US" dirty="0"/>
              <a:t> </a:t>
            </a:r>
            <a:r>
              <a:rPr lang="en-US" dirty="0" err="1" smtClean="0"/>
              <a:t>informasi</a:t>
            </a:r>
            <a:r>
              <a:rPr lang="en-US" dirty="0" smtClean="0"/>
              <a:t> </a:t>
            </a:r>
            <a:r>
              <a:rPr lang="en-US" dirty="0"/>
              <a:t>COBIT </a:t>
            </a:r>
          </a:p>
        </p:txBody>
      </p:sp>
      <p:sp>
        <p:nvSpPr>
          <p:cNvPr id="22531" name="Content Placeholder 2"/>
          <p:cNvSpPr>
            <a:spLocks noGrp="1"/>
          </p:cNvSpPr>
          <p:nvPr>
            <p:ph idx="1"/>
          </p:nvPr>
        </p:nvSpPr>
        <p:spPr/>
        <p:txBody>
          <a:bodyPr>
            <a:normAutofit fontScale="92500" lnSpcReduction="10000"/>
          </a:bodyPr>
          <a:lstStyle/>
          <a:p>
            <a:pPr>
              <a:spcBef>
                <a:spcPct val="0"/>
              </a:spcBef>
            </a:pPr>
            <a:r>
              <a:rPr lang="en-US" sz="2000" b="1" smtClean="0"/>
              <a:t>Effectiveness</a:t>
            </a:r>
          </a:p>
          <a:p>
            <a:pPr marL="400050" lvl="1" indent="0">
              <a:spcBef>
                <a:spcPct val="0"/>
              </a:spcBef>
              <a:buFont typeface="Arial" charset="0"/>
              <a:buNone/>
            </a:pPr>
            <a:r>
              <a:rPr lang="en-US" sz="2000" smtClean="0"/>
              <a:t>Menitikberatkan pada sejauh mana efektifitas informasi dikelola dari data-data yang diproses oleh sistem informasi yang dibangun.</a:t>
            </a:r>
          </a:p>
          <a:p>
            <a:pPr>
              <a:spcBef>
                <a:spcPct val="0"/>
              </a:spcBef>
            </a:pPr>
            <a:r>
              <a:rPr lang="en-US" sz="2000" b="1" smtClean="0"/>
              <a:t>Efficiency</a:t>
            </a:r>
          </a:p>
          <a:p>
            <a:pPr marL="400050" lvl="1" indent="0">
              <a:spcBef>
                <a:spcPct val="0"/>
              </a:spcBef>
              <a:buFont typeface="Arial" charset="0"/>
              <a:buNone/>
            </a:pPr>
            <a:r>
              <a:rPr lang="en-US" sz="2000" smtClean="0"/>
              <a:t>Menitikberatkan pada sejauh mana efisiensi investasi terhadap informasi yang diproses oleh sistem.</a:t>
            </a:r>
          </a:p>
          <a:p>
            <a:pPr>
              <a:spcBef>
                <a:spcPct val="0"/>
              </a:spcBef>
            </a:pPr>
            <a:r>
              <a:rPr lang="en-US" sz="2000" b="1" smtClean="0"/>
              <a:t>Confidentiality</a:t>
            </a:r>
          </a:p>
          <a:p>
            <a:pPr marL="400050" lvl="1" indent="0">
              <a:spcBef>
                <a:spcPct val="0"/>
              </a:spcBef>
              <a:buFont typeface="Arial" charset="0"/>
              <a:buNone/>
            </a:pPr>
            <a:r>
              <a:rPr lang="en-US" sz="2000" smtClean="0"/>
              <a:t>Menitikberatkan pada pengelolaan kerahasiaan informasi secara hierarkis.</a:t>
            </a:r>
          </a:p>
          <a:p>
            <a:pPr>
              <a:spcBef>
                <a:spcPct val="0"/>
              </a:spcBef>
            </a:pPr>
            <a:r>
              <a:rPr lang="en-US" sz="2000" b="1" smtClean="0"/>
              <a:t>Integrity</a:t>
            </a:r>
          </a:p>
          <a:p>
            <a:pPr marL="400050" lvl="1" indent="0">
              <a:spcBef>
                <a:spcPct val="0"/>
              </a:spcBef>
              <a:buFont typeface="Arial" charset="0"/>
              <a:buNone/>
            </a:pPr>
            <a:r>
              <a:rPr lang="en-US" sz="2000" smtClean="0"/>
              <a:t>Menitikberatkan pada integritas data/informasi dalam sistem.</a:t>
            </a:r>
          </a:p>
          <a:p>
            <a:pPr>
              <a:spcBef>
                <a:spcPct val="0"/>
              </a:spcBef>
            </a:pPr>
            <a:r>
              <a:rPr lang="en-US" sz="2000" b="1" smtClean="0"/>
              <a:t>Availability</a:t>
            </a:r>
          </a:p>
          <a:p>
            <a:pPr marL="400050" lvl="1" indent="0">
              <a:spcBef>
                <a:spcPct val="0"/>
              </a:spcBef>
              <a:buFont typeface="Arial" charset="0"/>
              <a:buNone/>
            </a:pPr>
            <a:r>
              <a:rPr lang="en-US" sz="2000" smtClean="0"/>
              <a:t>Menitikberatkan pada ketersediaan data/informasi dalam sistem informasi.</a:t>
            </a:r>
          </a:p>
          <a:p>
            <a:pPr>
              <a:spcBef>
                <a:spcPct val="0"/>
              </a:spcBef>
            </a:pPr>
            <a:r>
              <a:rPr lang="en-US" sz="2000" b="1" smtClean="0"/>
              <a:t>Compliance</a:t>
            </a:r>
          </a:p>
          <a:p>
            <a:pPr marL="400050" lvl="1" indent="0">
              <a:spcBef>
                <a:spcPct val="0"/>
              </a:spcBef>
              <a:buFont typeface="Arial" charset="0"/>
              <a:buNone/>
            </a:pPr>
            <a:r>
              <a:rPr lang="en-US" sz="2000" smtClean="0"/>
              <a:t>Menitikberatkan pada kesesuaian data/informasi dalam sistem informasi.</a:t>
            </a:r>
          </a:p>
          <a:p>
            <a:pPr>
              <a:spcBef>
                <a:spcPct val="0"/>
              </a:spcBef>
            </a:pPr>
            <a:r>
              <a:rPr lang="en-US" sz="2000" b="1" smtClean="0"/>
              <a:t>Reliability</a:t>
            </a:r>
          </a:p>
          <a:p>
            <a:pPr marL="400050" lvl="1" indent="0">
              <a:spcBef>
                <a:spcPct val="0"/>
              </a:spcBef>
              <a:buFont typeface="Arial" charset="0"/>
              <a:buNone/>
            </a:pPr>
            <a:r>
              <a:rPr lang="en-US" sz="2000" smtClean="0"/>
              <a:t>Menitikberatkan pada kemampuan/ketangguhan sistem informasi dalam pengelolaan data/informasi. </a:t>
            </a:r>
          </a:p>
          <a:p>
            <a:endParaRPr lang="en-US" sz="2000" smtClean="0"/>
          </a:p>
        </p:txBody>
      </p:sp>
    </p:spTree>
    <p:extLst>
      <p:ext uri="{BB962C8B-B14F-4D97-AF65-F5344CB8AC3E}">
        <p14:creationId xmlns:p14="http://schemas.microsoft.com/office/powerpoint/2010/main" val="22062659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67544" y="0"/>
            <a:ext cx="8229600" cy="1143000"/>
          </a:xfrm>
        </p:spPr>
        <p:txBody>
          <a:bodyPr/>
          <a:lstStyle/>
          <a:p>
            <a:r>
              <a:rPr lang="en-US" dirty="0" smtClean="0"/>
              <a:t>MANFAAT COBIT</a:t>
            </a:r>
          </a:p>
        </p:txBody>
      </p:sp>
      <p:sp>
        <p:nvSpPr>
          <p:cNvPr id="21507" name="Content Placeholder 2"/>
          <p:cNvSpPr>
            <a:spLocks noGrp="1"/>
          </p:cNvSpPr>
          <p:nvPr>
            <p:ph idx="1"/>
          </p:nvPr>
        </p:nvSpPr>
        <p:spPr>
          <a:xfrm>
            <a:off x="152400" y="952500"/>
            <a:ext cx="8839200" cy="5257800"/>
          </a:xfrm>
        </p:spPr>
        <p:style>
          <a:lnRef idx="1">
            <a:schemeClr val="accent3"/>
          </a:lnRef>
          <a:fillRef idx="2">
            <a:schemeClr val="accent3"/>
          </a:fillRef>
          <a:effectRef idx="1">
            <a:schemeClr val="accent3"/>
          </a:effectRef>
          <a:fontRef idx="minor">
            <a:schemeClr val="dk1"/>
          </a:fontRef>
        </p:style>
        <p:txBody>
          <a:bodyPr>
            <a:normAutofit lnSpcReduction="10000"/>
          </a:bodyPr>
          <a:lstStyle/>
          <a:p>
            <a:pPr algn="just"/>
            <a:r>
              <a:rPr lang="en-US" dirty="0" err="1" smtClean="0"/>
              <a:t>Dapat</a:t>
            </a:r>
            <a:r>
              <a:rPr lang="en-US" dirty="0" smtClean="0"/>
              <a:t> </a:t>
            </a:r>
            <a:r>
              <a:rPr lang="en-US" dirty="0" err="1" smtClean="0"/>
              <a:t>membantu</a:t>
            </a:r>
            <a:r>
              <a:rPr lang="en-US" dirty="0" smtClean="0"/>
              <a:t> auditor, </a:t>
            </a:r>
            <a:r>
              <a:rPr lang="en-US" dirty="0" err="1" smtClean="0"/>
              <a:t>manajemen</a:t>
            </a:r>
            <a:r>
              <a:rPr lang="en-US" dirty="0" smtClean="0"/>
              <a:t> </a:t>
            </a:r>
            <a:r>
              <a:rPr lang="en-US" dirty="0" err="1" smtClean="0"/>
              <a:t>dan</a:t>
            </a:r>
            <a:r>
              <a:rPr lang="en-US" dirty="0" smtClean="0"/>
              <a:t> </a:t>
            </a:r>
            <a:r>
              <a:rPr lang="en-US" dirty="0" err="1" smtClean="0"/>
              <a:t>pengguna</a:t>
            </a:r>
            <a:r>
              <a:rPr lang="en-US" dirty="0" smtClean="0"/>
              <a:t> (user), </a:t>
            </a:r>
            <a:r>
              <a:rPr lang="en-US" dirty="0" err="1" smtClean="0"/>
              <a:t>dengan</a:t>
            </a:r>
            <a:r>
              <a:rPr lang="en-US" dirty="0" smtClean="0"/>
              <a:t> </a:t>
            </a:r>
            <a:r>
              <a:rPr lang="en-US" dirty="0" err="1" smtClean="0"/>
              <a:t>cara</a:t>
            </a:r>
            <a:r>
              <a:rPr lang="en-US" dirty="0" smtClean="0"/>
              <a:t> </a:t>
            </a:r>
            <a:r>
              <a:rPr lang="en-US" dirty="0" err="1" smtClean="0"/>
              <a:t>membantu</a:t>
            </a:r>
            <a:r>
              <a:rPr lang="en-US" dirty="0" smtClean="0"/>
              <a:t> </a:t>
            </a:r>
            <a:r>
              <a:rPr lang="en-US" dirty="0" err="1" smtClean="0"/>
              <a:t>menutup</a:t>
            </a:r>
            <a:r>
              <a:rPr lang="en-US" dirty="0" smtClean="0"/>
              <a:t> </a:t>
            </a:r>
            <a:r>
              <a:rPr lang="en-US" dirty="0" err="1" smtClean="0"/>
              <a:t>kesenjangan</a:t>
            </a:r>
            <a:r>
              <a:rPr lang="en-US" dirty="0" smtClean="0"/>
              <a:t> </a:t>
            </a:r>
            <a:r>
              <a:rPr lang="en-US" dirty="0" err="1" smtClean="0"/>
              <a:t>antara</a:t>
            </a:r>
            <a:r>
              <a:rPr lang="en-US" dirty="0" smtClean="0"/>
              <a:t> </a:t>
            </a:r>
            <a:r>
              <a:rPr lang="en-US" dirty="0" err="1" smtClean="0"/>
              <a:t>kebutuhan</a:t>
            </a:r>
            <a:r>
              <a:rPr lang="en-US" dirty="0" smtClean="0"/>
              <a:t> </a:t>
            </a:r>
            <a:r>
              <a:rPr lang="en-US" dirty="0" err="1" smtClean="0"/>
              <a:t>bisnis</a:t>
            </a:r>
            <a:r>
              <a:rPr lang="en-US" dirty="0" smtClean="0"/>
              <a:t>, </a:t>
            </a:r>
            <a:r>
              <a:rPr lang="en-US" dirty="0" err="1" smtClean="0"/>
              <a:t>risiko</a:t>
            </a:r>
            <a:r>
              <a:rPr lang="en-US" dirty="0" smtClean="0"/>
              <a:t>, </a:t>
            </a:r>
            <a:r>
              <a:rPr lang="en-US" dirty="0" err="1" smtClean="0"/>
              <a:t>kontrol</a:t>
            </a:r>
            <a:r>
              <a:rPr lang="en-US" dirty="0" smtClean="0"/>
              <a:t>, </a:t>
            </a:r>
            <a:r>
              <a:rPr lang="en-US" dirty="0" err="1" smtClean="0"/>
              <a:t>keamanan</a:t>
            </a:r>
            <a:r>
              <a:rPr lang="en-US" dirty="0" smtClean="0"/>
              <a:t>, </a:t>
            </a:r>
            <a:r>
              <a:rPr lang="en-US" dirty="0" err="1" smtClean="0"/>
              <a:t>melalui</a:t>
            </a:r>
            <a:r>
              <a:rPr lang="en-US" dirty="0" smtClean="0"/>
              <a:t> </a:t>
            </a:r>
            <a:r>
              <a:rPr lang="en-US" dirty="0" err="1" smtClean="0"/>
              <a:t>peningkatan</a:t>
            </a:r>
            <a:r>
              <a:rPr lang="en-US" dirty="0" smtClean="0"/>
              <a:t> </a:t>
            </a:r>
            <a:r>
              <a:rPr lang="en-US" dirty="0" err="1" smtClean="0"/>
              <a:t>pengamanan</a:t>
            </a:r>
            <a:r>
              <a:rPr lang="en-US" dirty="0" smtClean="0"/>
              <a:t> </a:t>
            </a:r>
            <a:r>
              <a:rPr lang="en-US" dirty="0" err="1" smtClean="0"/>
              <a:t>dan</a:t>
            </a:r>
            <a:r>
              <a:rPr lang="en-US" dirty="0" smtClean="0"/>
              <a:t> </a:t>
            </a:r>
            <a:r>
              <a:rPr lang="en-US" dirty="0" err="1" smtClean="0"/>
              <a:t>mengontrol</a:t>
            </a:r>
            <a:r>
              <a:rPr lang="en-US" dirty="0" smtClean="0"/>
              <a:t> </a:t>
            </a:r>
            <a:r>
              <a:rPr lang="en-US" dirty="0" err="1" smtClean="0"/>
              <a:t>seluruh</a:t>
            </a:r>
            <a:r>
              <a:rPr lang="en-US" dirty="0" smtClean="0"/>
              <a:t> proses TI.</a:t>
            </a:r>
          </a:p>
          <a:p>
            <a:pPr algn="just"/>
            <a:r>
              <a:rPr lang="en-US" dirty="0" smtClean="0"/>
              <a:t>COBIT </a:t>
            </a:r>
            <a:r>
              <a:rPr lang="en-US" dirty="0" err="1" smtClean="0"/>
              <a:t>dapat</a:t>
            </a:r>
            <a:r>
              <a:rPr lang="en-US" dirty="0" smtClean="0"/>
              <a:t> </a:t>
            </a:r>
            <a:r>
              <a:rPr lang="en-US" dirty="0" err="1" smtClean="0"/>
              <a:t>memberikan</a:t>
            </a:r>
            <a:r>
              <a:rPr lang="en-US" dirty="0" smtClean="0"/>
              <a:t> </a:t>
            </a:r>
            <a:r>
              <a:rPr lang="en-US" dirty="0" err="1" smtClean="0"/>
              <a:t>arahan</a:t>
            </a:r>
            <a:r>
              <a:rPr lang="en-US" dirty="0" smtClean="0"/>
              <a:t> (guidelines) yang </a:t>
            </a:r>
            <a:r>
              <a:rPr lang="en-US" dirty="0" err="1" smtClean="0"/>
              <a:t>berorientasi</a:t>
            </a:r>
            <a:r>
              <a:rPr lang="en-US" dirty="0" smtClean="0"/>
              <a:t> </a:t>
            </a:r>
            <a:r>
              <a:rPr lang="en-US" dirty="0" err="1" smtClean="0"/>
              <a:t>pada</a:t>
            </a:r>
            <a:r>
              <a:rPr lang="en-US" dirty="0" smtClean="0"/>
              <a:t> </a:t>
            </a:r>
            <a:r>
              <a:rPr lang="en-US" dirty="0" err="1" smtClean="0"/>
              <a:t>bisnis</a:t>
            </a:r>
            <a:r>
              <a:rPr lang="en-US" dirty="0" smtClean="0"/>
              <a:t>, </a:t>
            </a:r>
            <a:r>
              <a:rPr lang="en-US" dirty="0" err="1" smtClean="0"/>
              <a:t>dan</a:t>
            </a:r>
            <a:r>
              <a:rPr lang="en-US" dirty="0" smtClean="0"/>
              <a:t> </a:t>
            </a:r>
            <a:r>
              <a:rPr lang="en-US" dirty="0" err="1" smtClean="0"/>
              <a:t>karena</a:t>
            </a:r>
            <a:r>
              <a:rPr lang="en-US" dirty="0" smtClean="0"/>
              <a:t> </a:t>
            </a:r>
            <a:r>
              <a:rPr lang="en-US" dirty="0" err="1" smtClean="0"/>
              <a:t>itu</a:t>
            </a:r>
            <a:r>
              <a:rPr lang="en-US" dirty="0" smtClean="0"/>
              <a:t> business process owners </a:t>
            </a:r>
            <a:r>
              <a:rPr lang="en-US" dirty="0" err="1" smtClean="0"/>
              <a:t>dan</a:t>
            </a:r>
            <a:r>
              <a:rPr lang="en-US" dirty="0" smtClean="0"/>
              <a:t> </a:t>
            </a:r>
            <a:r>
              <a:rPr lang="en-US" dirty="0" err="1" smtClean="0"/>
              <a:t>manajer</a:t>
            </a:r>
            <a:r>
              <a:rPr lang="en-US" dirty="0" smtClean="0"/>
              <a:t>, </a:t>
            </a:r>
            <a:r>
              <a:rPr lang="en-US" dirty="0" err="1" smtClean="0"/>
              <a:t>termasuk</a:t>
            </a:r>
            <a:r>
              <a:rPr lang="en-US" dirty="0" smtClean="0"/>
              <a:t> </a:t>
            </a:r>
            <a:r>
              <a:rPr lang="en-US" dirty="0" err="1" smtClean="0"/>
              <a:t>juga</a:t>
            </a:r>
            <a:r>
              <a:rPr lang="en-US" dirty="0" smtClean="0"/>
              <a:t> auditor </a:t>
            </a:r>
            <a:r>
              <a:rPr lang="en-US" dirty="0" err="1" smtClean="0"/>
              <a:t>dan</a:t>
            </a:r>
            <a:r>
              <a:rPr lang="en-US" dirty="0" smtClean="0"/>
              <a:t> user, </a:t>
            </a:r>
            <a:r>
              <a:rPr lang="en-US" dirty="0" err="1" smtClean="0"/>
              <a:t>diharapkan</a:t>
            </a:r>
            <a:r>
              <a:rPr lang="en-US" dirty="0" smtClean="0"/>
              <a:t> </a:t>
            </a:r>
            <a:r>
              <a:rPr lang="en-US" dirty="0" err="1" smtClean="0"/>
              <a:t>dapat</a:t>
            </a:r>
            <a:r>
              <a:rPr lang="en-US" dirty="0" smtClean="0"/>
              <a:t> </a:t>
            </a:r>
            <a:r>
              <a:rPr lang="en-US" dirty="0" err="1" smtClean="0"/>
              <a:t>memanfaatkan</a:t>
            </a:r>
            <a:r>
              <a:rPr lang="en-US" dirty="0" smtClean="0"/>
              <a:t> guideline </a:t>
            </a:r>
            <a:r>
              <a:rPr lang="en-US" dirty="0" err="1" smtClean="0"/>
              <a:t>ini</a:t>
            </a:r>
            <a:r>
              <a:rPr lang="en-US" dirty="0" smtClean="0"/>
              <a:t> </a:t>
            </a:r>
            <a:r>
              <a:rPr lang="en-US" dirty="0" err="1" smtClean="0"/>
              <a:t>dengan</a:t>
            </a:r>
            <a:r>
              <a:rPr lang="en-US" dirty="0" smtClean="0"/>
              <a:t> </a:t>
            </a:r>
            <a:r>
              <a:rPr lang="en-US" dirty="0" err="1" smtClean="0"/>
              <a:t>sebaik-baiknya</a:t>
            </a:r>
            <a:r>
              <a:rPr lang="en-US" dirty="0" smtClean="0"/>
              <a:t>.</a:t>
            </a:r>
          </a:p>
        </p:txBody>
      </p:sp>
    </p:spTree>
    <p:extLst>
      <p:ext uri="{BB962C8B-B14F-4D97-AF65-F5344CB8AC3E}">
        <p14:creationId xmlns:p14="http://schemas.microsoft.com/office/powerpoint/2010/main" val="40437023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639762"/>
          </a:xfrm>
        </p:spPr>
        <p:txBody>
          <a:bodyPr>
            <a:normAutofit fontScale="90000"/>
          </a:bodyPr>
          <a:lstStyle/>
          <a:p>
            <a:pPr algn="l">
              <a:defRPr/>
            </a:pPr>
            <a:r>
              <a:rPr lang="en-US" smtClean="0"/>
              <a:t>MODEL KEMATANGAN</a:t>
            </a:r>
          </a:p>
        </p:txBody>
      </p:sp>
      <p:sp>
        <p:nvSpPr>
          <p:cNvPr id="24579" name="Content Placeholder 2"/>
          <p:cNvSpPr>
            <a:spLocks noGrp="1"/>
          </p:cNvSpPr>
          <p:nvPr>
            <p:ph idx="1"/>
          </p:nvPr>
        </p:nvSpPr>
        <p:spPr>
          <a:xfrm>
            <a:off x="457200" y="1295400"/>
            <a:ext cx="8229600" cy="4830763"/>
          </a:xfrm>
        </p:spPr>
        <p:style>
          <a:lnRef idx="3">
            <a:schemeClr val="lt1"/>
          </a:lnRef>
          <a:fillRef idx="1">
            <a:schemeClr val="accent1"/>
          </a:fillRef>
          <a:effectRef idx="1">
            <a:schemeClr val="accent1"/>
          </a:effectRef>
          <a:fontRef idx="minor">
            <a:schemeClr val="lt1"/>
          </a:fontRef>
        </p:style>
        <p:txBody>
          <a:bodyPr/>
          <a:lstStyle/>
          <a:p>
            <a:pPr marL="0" indent="0" algn="just">
              <a:buFont typeface="Arial" charset="0"/>
              <a:buNone/>
            </a:pPr>
            <a:r>
              <a:rPr lang="en-US" sz="2800" b="1" dirty="0" smtClean="0"/>
              <a:t>Model </a:t>
            </a:r>
            <a:r>
              <a:rPr lang="en-US" sz="2800" b="1" dirty="0" err="1" smtClean="0"/>
              <a:t>kematangan</a:t>
            </a:r>
            <a:r>
              <a:rPr lang="en-US" sz="2800" b="1" dirty="0" smtClean="0"/>
              <a:t> (</a:t>
            </a:r>
            <a:r>
              <a:rPr lang="en-US" sz="2800" b="1" i="1" dirty="0" smtClean="0"/>
              <a:t>maturity model) </a:t>
            </a:r>
            <a:r>
              <a:rPr lang="en-US" sz="2800" b="1" i="1" dirty="0" err="1" smtClean="0"/>
              <a:t>digunakan</a:t>
            </a:r>
            <a:r>
              <a:rPr lang="en-US" sz="2800" b="1" i="1" dirty="0" smtClean="0"/>
              <a:t> </a:t>
            </a:r>
            <a:r>
              <a:rPr lang="en-US" sz="2800" b="1" i="1" dirty="0" err="1" smtClean="0"/>
              <a:t>sebagai</a:t>
            </a:r>
            <a:r>
              <a:rPr lang="en-US" sz="2800" b="1" i="1" dirty="0" smtClean="0"/>
              <a:t> </a:t>
            </a:r>
            <a:r>
              <a:rPr lang="en-US" sz="2800" b="1" i="1" dirty="0" err="1" smtClean="0"/>
              <a:t>alat</a:t>
            </a:r>
            <a:r>
              <a:rPr lang="en-US" sz="2800" b="1" i="1" dirty="0" smtClean="0"/>
              <a:t> </a:t>
            </a:r>
            <a:r>
              <a:rPr lang="en-US" sz="2800" b="1" i="1" dirty="0" err="1" smtClean="0"/>
              <a:t>untuk</a:t>
            </a:r>
            <a:r>
              <a:rPr lang="en-US" sz="2800" b="1" i="1" dirty="0" smtClean="0"/>
              <a:t> </a:t>
            </a:r>
            <a:r>
              <a:rPr lang="en-US" sz="2800" b="1" i="1" dirty="0" err="1" smtClean="0"/>
              <a:t>melakukan</a:t>
            </a:r>
            <a:r>
              <a:rPr lang="en-US" sz="2800" b="1" i="1" dirty="0" smtClean="0"/>
              <a:t> benchmarking </a:t>
            </a:r>
            <a:r>
              <a:rPr lang="en-US" sz="2800" b="1" i="1" dirty="0" err="1" smtClean="0"/>
              <a:t>dan</a:t>
            </a:r>
            <a:r>
              <a:rPr lang="en-US" sz="2800" b="1" i="1" dirty="0" smtClean="0"/>
              <a:t> self-assessment </a:t>
            </a:r>
            <a:r>
              <a:rPr lang="en-US" sz="2800" b="1" i="1" dirty="0" err="1" smtClean="0"/>
              <a:t>oleh</a:t>
            </a:r>
            <a:r>
              <a:rPr lang="en-US" sz="2800" b="1" i="1" dirty="0" smtClean="0"/>
              <a:t> </a:t>
            </a:r>
            <a:r>
              <a:rPr lang="en-US" sz="2800" b="1" i="1" dirty="0" err="1" smtClean="0"/>
              <a:t>manajemen</a:t>
            </a:r>
            <a:r>
              <a:rPr lang="en-US" sz="2800" b="1" i="1" dirty="0" smtClean="0"/>
              <a:t> </a:t>
            </a:r>
            <a:r>
              <a:rPr lang="en-US" sz="2800" b="1" i="1" dirty="0" err="1" smtClean="0"/>
              <a:t>teknologi</a:t>
            </a:r>
            <a:r>
              <a:rPr lang="en-US" sz="2800" b="1" i="1" dirty="0" smtClean="0"/>
              <a:t> </a:t>
            </a:r>
            <a:r>
              <a:rPr lang="en-US" sz="2800" b="1" i="1" dirty="0" err="1" smtClean="0"/>
              <a:t>informasi</a:t>
            </a:r>
            <a:r>
              <a:rPr lang="en-US" sz="2800" b="1" i="1" dirty="0" smtClean="0"/>
              <a:t> </a:t>
            </a:r>
            <a:r>
              <a:rPr lang="en-US" sz="2800" b="1" i="1" dirty="0" err="1" smtClean="0"/>
              <a:t>secara</a:t>
            </a:r>
            <a:r>
              <a:rPr lang="en-US" sz="2800" b="1" i="1" dirty="0" smtClean="0"/>
              <a:t> </a:t>
            </a:r>
            <a:r>
              <a:rPr lang="en-US" sz="2800" b="1" i="1" dirty="0" err="1" smtClean="0"/>
              <a:t>lebih</a:t>
            </a:r>
            <a:r>
              <a:rPr lang="en-US" sz="2800" b="1" i="1" dirty="0" smtClean="0"/>
              <a:t> </a:t>
            </a:r>
            <a:r>
              <a:rPr lang="en-US" sz="2800" b="1" i="1" dirty="0" err="1" smtClean="0"/>
              <a:t>efisien</a:t>
            </a:r>
            <a:r>
              <a:rPr lang="en-US" sz="2800" b="1" i="1" dirty="0" smtClean="0"/>
              <a:t>. Model </a:t>
            </a:r>
            <a:r>
              <a:rPr lang="en-US" sz="2800" b="1" i="1" dirty="0" err="1" smtClean="0"/>
              <a:t>kematangan</a:t>
            </a:r>
            <a:r>
              <a:rPr lang="en-US" sz="2800" b="1" i="1" dirty="0" smtClean="0"/>
              <a:t> </a:t>
            </a:r>
            <a:r>
              <a:rPr lang="en-US" sz="2800" b="1" i="1" dirty="0" err="1" smtClean="0"/>
              <a:t>untuk</a:t>
            </a:r>
            <a:r>
              <a:rPr lang="en-US" sz="2800" b="1" i="1" dirty="0" smtClean="0"/>
              <a:t> </a:t>
            </a:r>
            <a:r>
              <a:rPr lang="en-US" sz="2800" b="1" i="1" dirty="0" err="1" smtClean="0"/>
              <a:t>pengelolaan</a:t>
            </a:r>
            <a:r>
              <a:rPr lang="en-US" sz="2800" b="1" i="1" dirty="0" smtClean="0"/>
              <a:t> </a:t>
            </a:r>
            <a:r>
              <a:rPr lang="en-US" sz="2800" b="1" i="1" dirty="0" err="1" smtClean="0"/>
              <a:t>dan</a:t>
            </a:r>
            <a:r>
              <a:rPr lang="en-US" sz="2800" b="1" i="1" dirty="0" smtClean="0"/>
              <a:t> </a:t>
            </a:r>
            <a:r>
              <a:rPr lang="en-US" sz="2800" b="1" i="1" dirty="0" err="1" smtClean="0"/>
              <a:t>kontrol</a:t>
            </a:r>
            <a:r>
              <a:rPr lang="en-US" sz="2800" b="1" i="1" dirty="0" smtClean="0"/>
              <a:t> </a:t>
            </a:r>
            <a:r>
              <a:rPr lang="en-US" sz="2800" b="1" i="1" dirty="0" err="1" smtClean="0"/>
              <a:t>pada</a:t>
            </a:r>
            <a:r>
              <a:rPr lang="en-US" sz="2800" b="1" i="1" dirty="0" smtClean="0"/>
              <a:t> proses </a:t>
            </a:r>
            <a:r>
              <a:rPr lang="en-US" sz="2800" b="1" i="1" dirty="0" err="1" smtClean="0"/>
              <a:t>teknologi</a:t>
            </a:r>
            <a:r>
              <a:rPr lang="en-US" sz="2800" b="1" i="1" dirty="0" smtClean="0"/>
              <a:t> </a:t>
            </a:r>
            <a:r>
              <a:rPr lang="en-US" sz="2800" b="1" i="1" dirty="0" err="1" smtClean="0"/>
              <a:t>informasi</a:t>
            </a:r>
            <a:r>
              <a:rPr lang="en-US" sz="2800" b="1" i="1" dirty="0" smtClean="0"/>
              <a:t> </a:t>
            </a:r>
            <a:r>
              <a:rPr lang="en-US" sz="2800" b="1" i="1" dirty="0" err="1" smtClean="0"/>
              <a:t>didasarkan</a:t>
            </a:r>
            <a:r>
              <a:rPr lang="en-US" sz="2800" b="1" i="1" dirty="0" smtClean="0"/>
              <a:t> </a:t>
            </a:r>
            <a:r>
              <a:rPr lang="en-US" sz="2800" b="1" i="1" dirty="0" err="1" smtClean="0"/>
              <a:t>pada</a:t>
            </a:r>
            <a:r>
              <a:rPr lang="en-US" sz="2800" b="1" i="1" dirty="0" smtClean="0"/>
              <a:t> </a:t>
            </a:r>
            <a:r>
              <a:rPr lang="en-US" sz="2800" b="1" i="1" dirty="0" err="1" smtClean="0"/>
              <a:t>metoda</a:t>
            </a:r>
            <a:r>
              <a:rPr lang="en-US" sz="2800" b="1" i="1" dirty="0" smtClean="0"/>
              <a:t> </a:t>
            </a:r>
            <a:r>
              <a:rPr lang="en-US" sz="2800" b="1" i="1" dirty="0" err="1" smtClean="0"/>
              <a:t>evaluasi</a:t>
            </a:r>
            <a:r>
              <a:rPr lang="en-US" sz="2800" b="1" i="1" dirty="0" smtClean="0"/>
              <a:t> </a:t>
            </a:r>
            <a:r>
              <a:rPr lang="en-US" sz="2800" b="1" i="1" dirty="0" err="1" smtClean="0"/>
              <a:t>perusahaan</a:t>
            </a:r>
            <a:r>
              <a:rPr lang="en-US" sz="2800" b="1" i="1" dirty="0" smtClean="0"/>
              <a:t> </a:t>
            </a:r>
            <a:r>
              <a:rPr lang="en-US" sz="2800" b="1" i="1" dirty="0" err="1" smtClean="0"/>
              <a:t>atau</a:t>
            </a:r>
            <a:r>
              <a:rPr lang="en-US" sz="2800" b="1" i="1" dirty="0" smtClean="0"/>
              <a:t> </a:t>
            </a:r>
            <a:r>
              <a:rPr lang="en-US" sz="2800" b="1" i="1" dirty="0" err="1" smtClean="0"/>
              <a:t>organisasi</a:t>
            </a:r>
            <a:r>
              <a:rPr lang="en-US" sz="2800" b="1" i="1" dirty="0" smtClean="0"/>
              <a:t>, </a:t>
            </a:r>
            <a:r>
              <a:rPr lang="en-US" sz="2800" b="1" i="1" dirty="0" err="1" smtClean="0"/>
              <a:t>sehingga</a:t>
            </a:r>
            <a:r>
              <a:rPr lang="en-US" sz="2800" b="1" i="1" dirty="0" smtClean="0"/>
              <a:t> </a:t>
            </a:r>
            <a:r>
              <a:rPr lang="en-US" sz="2800" b="1" i="1" dirty="0" err="1" smtClean="0"/>
              <a:t>dapat</a:t>
            </a:r>
            <a:r>
              <a:rPr lang="en-US" sz="2800" b="1" i="1" dirty="0" smtClean="0"/>
              <a:t> </a:t>
            </a:r>
            <a:r>
              <a:rPr lang="en-US" sz="2800" b="1" i="1" dirty="0" err="1" smtClean="0"/>
              <a:t>mengevaluasi</a:t>
            </a:r>
            <a:r>
              <a:rPr lang="en-US" sz="2800" b="1" i="1" dirty="0" smtClean="0"/>
              <a:t> </a:t>
            </a:r>
            <a:r>
              <a:rPr lang="en-US" sz="2800" b="1" i="1" dirty="0" err="1" smtClean="0"/>
              <a:t>sendiri</a:t>
            </a:r>
            <a:r>
              <a:rPr lang="en-US" sz="2800" b="1" i="1" dirty="0" smtClean="0"/>
              <a:t>, </a:t>
            </a:r>
            <a:r>
              <a:rPr lang="en-US" sz="2800" b="1" i="1" dirty="0" err="1" smtClean="0"/>
              <a:t>mulai</a:t>
            </a:r>
            <a:r>
              <a:rPr lang="en-US" sz="2800" b="1" i="1" dirty="0" smtClean="0"/>
              <a:t> </a:t>
            </a:r>
            <a:r>
              <a:rPr lang="en-US" sz="2800" b="1" i="1" dirty="0" err="1" smtClean="0"/>
              <a:t>dari</a:t>
            </a:r>
            <a:r>
              <a:rPr lang="en-US" sz="2800" b="1" i="1" dirty="0" smtClean="0"/>
              <a:t> level 0 (non-existent) </a:t>
            </a:r>
            <a:r>
              <a:rPr lang="en-US" sz="2800" b="1" i="1" dirty="0" err="1" smtClean="0"/>
              <a:t>hingga</a:t>
            </a:r>
            <a:r>
              <a:rPr lang="en-US" sz="2800" b="1" i="1" dirty="0" smtClean="0"/>
              <a:t> level 5 (</a:t>
            </a:r>
            <a:r>
              <a:rPr lang="en-US" sz="2800" b="1" i="1" dirty="0" err="1" smtClean="0"/>
              <a:t>optimised</a:t>
            </a:r>
            <a:r>
              <a:rPr lang="en-US" sz="2800" b="1" i="1" dirty="0" smtClean="0"/>
              <a:t>).</a:t>
            </a:r>
            <a:endParaRPr lang="en-US" sz="2800" dirty="0" smtClean="0"/>
          </a:p>
        </p:txBody>
      </p:sp>
    </p:spTree>
    <p:extLst>
      <p:ext uri="{BB962C8B-B14F-4D97-AF65-F5344CB8AC3E}">
        <p14:creationId xmlns:p14="http://schemas.microsoft.com/office/powerpoint/2010/main" val="33707268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152400" y="76200"/>
            <a:ext cx="6248400" cy="762000"/>
          </a:xfrm>
        </p:spPr>
        <p:txBody>
          <a:bodyPr/>
          <a:lstStyle/>
          <a:p>
            <a:r>
              <a:rPr lang="en-US" sz="2400" smtClean="0"/>
              <a:t>Tabel Model Kematangan  (maturity Model)</a:t>
            </a:r>
          </a:p>
        </p:txBody>
      </p:sp>
      <p:graphicFrame>
        <p:nvGraphicFramePr>
          <p:cNvPr id="4" name="Content Placeholder 3"/>
          <p:cNvGraphicFramePr>
            <a:graphicFrameLocks noGrp="1"/>
          </p:cNvGraphicFramePr>
          <p:nvPr>
            <p:ph idx="1"/>
          </p:nvPr>
        </p:nvGraphicFramePr>
        <p:xfrm>
          <a:off x="201613" y="1031875"/>
          <a:ext cx="8713787" cy="4987925"/>
        </p:xfrm>
        <a:graphic>
          <a:graphicData uri="http://schemas.openxmlformats.org/drawingml/2006/table">
            <a:tbl>
              <a:tblPr firstRow="1" bandRow="1">
                <a:tableStyleId>{5C22544A-7EE6-4342-B048-85BDC9FD1C3A}</a:tableStyleId>
              </a:tblPr>
              <a:tblGrid>
                <a:gridCol w="1894471"/>
                <a:gridCol w="6819316"/>
              </a:tblGrid>
              <a:tr h="422534">
                <a:tc>
                  <a:txBody>
                    <a:bodyPr/>
                    <a:lstStyle/>
                    <a:p>
                      <a:pPr algn="ctr"/>
                      <a:r>
                        <a:rPr lang="en-US" sz="1800" dirty="0" smtClean="0"/>
                        <a:t>Level</a:t>
                      </a:r>
                      <a:endParaRPr lang="en-US" sz="1800" dirty="0"/>
                    </a:p>
                  </a:txBody>
                  <a:tcPr marL="91443" marR="91443" marT="45726" marB="45726"/>
                </a:tc>
                <a:tc>
                  <a:txBody>
                    <a:bodyPr/>
                    <a:lstStyle/>
                    <a:p>
                      <a:pPr algn="ctr"/>
                      <a:r>
                        <a:rPr lang="en-US" sz="1800" dirty="0" err="1" smtClean="0"/>
                        <a:t>Kriteria</a:t>
                      </a:r>
                      <a:r>
                        <a:rPr lang="en-US" sz="1800" baseline="0" dirty="0" smtClean="0"/>
                        <a:t> </a:t>
                      </a:r>
                      <a:r>
                        <a:rPr lang="en-US" sz="1800" baseline="0" dirty="0" err="1" smtClean="0"/>
                        <a:t>Kematangan</a:t>
                      </a:r>
                      <a:endParaRPr lang="en-US" sz="1800" dirty="0"/>
                    </a:p>
                  </a:txBody>
                  <a:tcPr marL="91443" marR="91443" marT="45726" marB="45726"/>
                </a:tc>
              </a:tr>
              <a:tr h="92957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0   </a:t>
                      </a:r>
                      <a:r>
                        <a:rPr lang="en-US" sz="1800" kern="1200" baseline="0" dirty="0" smtClean="0">
                          <a:solidFill>
                            <a:schemeClr val="dk1"/>
                          </a:solidFill>
                          <a:latin typeface="+mn-lt"/>
                          <a:ea typeface="+mn-ea"/>
                          <a:cs typeface="+mn-cs"/>
                        </a:rPr>
                        <a:t>Non Existent 	</a:t>
                      </a:r>
                    </a:p>
                    <a:p>
                      <a:endParaRPr lang="en-US" sz="1800" dirty="0"/>
                    </a:p>
                  </a:txBody>
                  <a:tcPr marL="91443" marR="91443" marT="45726" marB="4572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err="1" smtClean="0">
                          <a:solidFill>
                            <a:schemeClr val="dk1"/>
                          </a:solidFill>
                          <a:latin typeface="+mn-lt"/>
                          <a:ea typeface="+mn-ea"/>
                          <a:cs typeface="+mn-cs"/>
                        </a:rPr>
                        <a:t>Kekurangan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menyeluruh</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terhadap</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apapun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dikenali</a:t>
                      </a:r>
                      <a:r>
                        <a:rPr lang="en-US" sz="1800" kern="1200" baseline="0" dirty="0" smtClean="0">
                          <a:solidFill>
                            <a:schemeClr val="dk1"/>
                          </a:solidFill>
                          <a:latin typeface="+mn-lt"/>
                          <a:ea typeface="+mn-ea"/>
                          <a:cs typeface="+mn-cs"/>
                        </a:rPr>
                        <a:t>. Perusahaan </a:t>
                      </a:r>
                      <a:r>
                        <a:rPr lang="en-US" sz="1800" kern="1200" baseline="0" dirty="0" err="1" smtClean="0">
                          <a:solidFill>
                            <a:schemeClr val="dk1"/>
                          </a:solidFill>
                          <a:latin typeface="+mn-lt"/>
                          <a:ea typeface="+mn-ea"/>
                          <a:cs typeface="+mn-cs"/>
                        </a:rPr>
                        <a:t>bahkan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tidak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mengetahui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bahwa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permasalahan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harus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diatasi</a:t>
                      </a:r>
                      <a:r>
                        <a:rPr lang="en-US" sz="1800" kern="1200" baseline="0" dirty="0" smtClean="0">
                          <a:solidFill>
                            <a:schemeClr val="dk1"/>
                          </a:solidFill>
                          <a:latin typeface="+mn-lt"/>
                          <a:ea typeface="+mn-ea"/>
                          <a:cs typeface="+mn-cs"/>
                        </a:rPr>
                        <a:t> 	</a:t>
                      </a:r>
                    </a:p>
                  </a:txBody>
                  <a:tcPr marL="91443" marR="91443" marT="45726" marB="45726"/>
                </a:tc>
              </a:tr>
              <a:tr h="17746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t>1  </a:t>
                      </a:r>
                      <a:r>
                        <a:rPr lang="en-US" sz="1800" kern="1200" baseline="0" dirty="0" smtClean="0">
                          <a:solidFill>
                            <a:schemeClr val="dk1"/>
                          </a:solidFill>
                          <a:latin typeface="+mn-lt"/>
                          <a:ea typeface="+mn-ea"/>
                          <a:cs typeface="+mn-cs"/>
                        </a:rPr>
                        <a:t>Initial / Ad Hoc 	</a:t>
                      </a:r>
                    </a:p>
                    <a:p>
                      <a:endParaRPr lang="en-US" sz="1800" dirty="0"/>
                    </a:p>
                  </a:txBody>
                  <a:tcPr marL="91443" marR="91443" marT="45726" marB="45726"/>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kern="1200" baseline="0" dirty="0" err="1" smtClean="0">
                          <a:solidFill>
                            <a:schemeClr val="dk1"/>
                          </a:solidFill>
                          <a:latin typeface="+mn-lt"/>
                          <a:ea typeface="+mn-ea"/>
                          <a:cs typeface="+mn-cs"/>
                        </a:rPr>
                        <a:t>Terdapat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bukti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bahwa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perusahaan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mengetahui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adanya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permasalahan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harus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diatasi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Bagaimanapun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juga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tidak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standar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namun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menggunakan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pendekatan</a:t>
                      </a:r>
                      <a:r>
                        <a:rPr lang="en-US" sz="1800" kern="1200" baseline="0" dirty="0" smtClean="0">
                          <a:solidFill>
                            <a:schemeClr val="dk1"/>
                          </a:solidFill>
                          <a:latin typeface="+mn-lt"/>
                          <a:ea typeface="+mn-ea"/>
                          <a:cs typeface="+mn-cs"/>
                        </a:rPr>
                        <a:t> </a:t>
                      </a:r>
                      <a:r>
                        <a:rPr lang="en-US" sz="1800" i="1" kern="1200" baseline="0" dirty="0" smtClean="0">
                          <a:solidFill>
                            <a:schemeClr val="dk1"/>
                          </a:solidFill>
                          <a:latin typeface="+mn-lt"/>
                          <a:ea typeface="+mn-ea"/>
                          <a:cs typeface="+mn-cs"/>
                        </a:rPr>
                        <a:t>ad hoc yang </a:t>
                      </a:r>
                      <a:r>
                        <a:rPr lang="en-US" sz="1800" i="1" kern="1200" baseline="0" dirty="0" err="1" smtClean="0">
                          <a:solidFill>
                            <a:schemeClr val="dk1"/>
                          </a:solidFill>
                          <a:latin typeface="+mn-lt"/>
                          <a:ea typeface="+mn-ea"/>
                          <a:cs typeface="+mn-cs"/>
                        </a:rPr>
                        <a:t>cenderung</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diperlakukan</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secara</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individu</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atau</a:t>
                      </a:r>
                      <a:r>
                        <a:rPr lang="en-US" sz="1800" i="1" kern="1200" baseline="0" dirty="0" smtClean="0">
                          <a:solidFill>
                            <a:schemeClr val="dk1"/>
                          </a:solidFill>
                          <a:latin typeface="+mn-lt"/>
                          <a:ea typeface="+mn-ea"/>
                          <a:cs typeface="+mn-cs"/>
                        </a:rPr>
                        <a:t> per </a:t>
                      </a:r>
                      <a:r>
                        <a:rPr lang="en-US" sz="1800" i="1" kern="1200" baseline="0" dirty="0" err="1" smtClean="0">
                          <a:solidFill>
                            <a:schemeClr val="dk1"/>
                          </a:solidFill>
                          <a:latin typeface="+mn-lt"/>
                          <a:ea typeface="+mn-ea"/>
                          <a:cs typeface="+mn-cs"/>
                        </a:rPr>
                        <a:t>kasus</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Secara</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umum</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pendekatan</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kepada</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pengelolaan</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proses</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tidak</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terorganisasi</a:t>
                      </a:r>
                      <a:r>
                        <a:rPr lang="en-US" sz="1800" i="1" kern="1200" baseline="0" dirty="0" smtClean="0">
                          <a:solidFill>
                            <a:schemeClr val="dk1"/>
                          </a:solidFill>
                          <a:latin typeface="+mn-lt"/>
                          <a:ea typeface="+mn-ea"/>
                          <a:cs typeface="+mn-cs"/>
                        </a:rPr>
                        <a:t>. </a:t>
                      </a:r>
                    </a:p>
                  </a:txBody>
                  <a:tcPr marL="91443" marR="91443" marT="45726" marB="45726"/>
                </a:tc>
              </a:tr>
              <a:tr h="1861174">
                <a:tc>
                  <a:txBody>
                    <a:bodyPr/>
                    <a:lstStyle/>
                    <a:p>
                      <a:pPr marL="342900" marR="0" indent="-342900" algn="l" defTabSz="914400" rtl="0" eaLnBrk="1" fontAlgn="auto" latinLnBrk="0" hangingPunct="1">
                        <a:lnSpc>
                          <a:spcPct val="100000"/>
                        </a:lnSpc>
                        <a:spcBef>
                          <a:spcPts val="0"/>
                        </a:spcBef>
                        <a:spcAft>
                          <a:spcPts val="0"/>
                        </a:spcAft>
                        <a:buClrTx/>
                        <a:buSzTx/>
                        <a:buFontTx/>
                        <a:buAutoNum type="arabicPlain" startAt="2"/>
                        <a:tabLst/>
                        <a:defRPr/>
                      </a:pPr>
                      <a:r>
                        <a:rPr lang="en-US" sz="1800" kern="1200" baseline="0" dirty="0" smtClean="0">
                          <a:solidFill>
                            <a:schemeClr val="dk1"/>
                          </a:solidFill>
                          <a:latin typeface="+mn-lt"/>
                          <a:ea typeface="+mn-ea"/>
                          <a:cs typeface="+mn-cs"/>
                        </a:rPr>
                        <a:t>Repeatable but </a:t>
                      </a:r>
                    </a:p>
                    <a:p>
                      <a:pPr marL="342900" marR="0" indent="-342900" algn="l" defTabSz="914400" rtl="0" eaLnBrk="1" fontAlgn="auto" latinLnBrk="0" hangingPunct="1">
                        <a:lnSpc>
                          <a:spcPct val="100000"/>
                        </a:lnSpc>
                        <a:spcBef>
                          <a:spcPts val="0"/>
                        </a:spcBef>
                        <a:spcAft>
                          <a:spcPts val="0"/>
                        </a:spcAft>
                        <a:buClrTx/>
                        <a:buSzTx/>
                        <a:buFontTx/>
                        <a:buNone/>
                        <a:tabLst/>
                        <a:defRPr/>
                      </a:pP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intituitive</a:t>
                      </a:r>
                      <a:r>
                        <a:rPr lang="en-US" sz="1800" kern="1200" baseline="0" dirty="0" smtClean="0">
                          <a:solidFill>
                            <a:schemeClr val="dk1"/>
                          </a:solidFill>
                          <a:latin typeface="+mn-lt"/>
                          <a:ea typeface="+mn-ea"/>
                          <a:cs typeface="+mn-cs"/>
                        </a:rPr>
                        <a:t> 	</a:t>
                      </a:r>
                    </a:p>
                    <a:p>
                      <a:endParaRPr lang="en-US" sz="1800" dirty="0"/>
                    </a:p>
                  </a:txBody>
                  <a:tcPr marL="91443" marR="91443" marT="45726" marB="45726"/>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baseline="0" dirty="0" err="1" smtClean="0">
                          <a:solidFill>
                            <a:schemeClr val="dk1"/>
                          </a:solidFill>
                          <a:latin typeface="+mn-lt"/>
                          <a:ea typeface="+mn-ea"/>
                          <a:cs typeface="+mn-cs"/>
                        </a:rPr>
                        <a:t>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dikembangkan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dalam</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tahapan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prosedur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serupa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diikuti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oleh</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pihak-pihak</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berbeda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untuk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pekerjaan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sama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Tidak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pelatihan</a:t>
                      </a:r>
                      <a:r>
                        <a:rPr lang="en-US" sz="1800" kern="1200" baseline="0" dirty="0" smtClean="0">
                          <a:solidFill>
                            <a:schemeClr val="dk1"/>
                          </a:solidFill>
                          <a:latin typeface="+mn-lt"/>
                          <a:ea typeface="+mn-ea"/>
                          <a:cs typeface="+mn-cs"/>
                        </a:rPr>
                        <a:t> formal </a:t>
                      </a:r>
                      <a:r>
                        <a:rPr lang="en-US" sz="1800" kern="1200" baseline="0" dirty="0" err="1" smtClean="0">
                          <a:solidFill>
                            <a:schemeClr val="dk1"/>
                          </a:solidFill>
                          <a:latin typeface="+mn-lt"/>
                          <a:ea typeface="+mn-ea"/>
                          <a:cs typeface="+mn-cs"/>
                        </a:rPr>
                        <a:t>atau</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pengkomunikasian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prosedur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standar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tanggung</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jawab</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diserahkan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kepada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individu</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masing-masing</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tingkat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kepercayaan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tinggi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terhadap</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pengetahuan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individu</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sehingga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kemungkinan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terjadi</a:t>
                      </a:r>
                      <a:r>
                        <a:rPr lang="en-US" sz="1800" kern="1200" baseline="0" dirty="0" smtClean="0">
                          <a:solidFill>
                            <a:schemeClr val="dk1"/>
                          </a:solidFill>
                          <a:latin typeface="+mn-lt"/>
                          <a:ea typeface="+mn-ea"/>
                          <a:cs typeface="+mn-cs"/>
                        </a:rPr>
                        <a:t> </a:t>
                      </a:r>
                      <a:r>
                        <a:rPr lang="en-US" sz="1800" i="1" kern="1200" baseline="0" dirty="0" smtClean="0">
                          <a:solidFill>
                            <a:schemeClr val="dk1"/>
                          </a:solidFill>
                          <a:latin typeface="+mn-lt"/>
                          <a:ea typeface="+mn-ea"/>
                          <a:cs typeface="+mn-cs"/>
                        </a:rPr>
                        <a:t>error </a:t>
                      </a:r>
                      <a:r>
                        <a:rPr lang="en-US" sz="1800" i="1" kern="1200" baseline="0" dirty="0" err="1" smtClean="0">
                          <a:solidFill>
                            <a:schemeClr val="dk1"/>
                          </a:solidFill>
                          <a:latin typeface="+mn-lt"/>
                          <a:ea typeface="+mn-ea"/>
                          <a:cs typeface="+mn-cs"/>
                        </a:rPr>
                        <a:t>sangat</a:t>
                      </a:r>
                      <a:r>
                        <a:rPr lang="en-US" sz="1800" i="1" kern="1200" baseline="0" dirty="0" smtClean="0">
                          <a:solidFill>
                            <a:schemeClr val="dk1"/>
                          </a:solidFill>
                          <a:latin typeface="+mn-lt"/>
                          <a:ea typeface="+mn-ea"/>
                          <a:cs typeface="+mn-cs"/>
                        </a:rPr>
                        <a:t> </a:t>
                      </a:r>
                      <a:r>
                        <a:rPr lang="en-US" sz="1800" i="1" kern="1200" baseline="0" dirty="0" err="1" smtClean="0">
                          <a:solidFill>
                            <a:schemeClr val="dk1"/>
                          </a:solidFill>
                          <a:latin typeface="+mn-lt"/>
                          <a:ea typeface="+mn-ea"/>
                          <a:cs typeface="+mn-cs"/>
                        </a:rPr>
                        <a:t>besar</a:t>
                      </a:r>
                      <a:r>
                        <a:rPr lang="en-US" sz="1800" i="1" kern="1200" baseline="0" dirty="0" smtClean="0">
                          <a:solidFill>
                            <a:schemeClr val="dk1"/>
                          </a:solidFill>
                          <a:latin typeface="+mn-lt"/>
                          <a:ea typeface="+mn-ea"/>
                          <a:cs typeface="+mn-cs"/>
                        </a:rPr>
                        <a:t>. </a:t>
                      </a:r>
                    </a:p>
                  </a:txBody>
                  <a:tcPr marL="91443" marR="91443" marT="45726" marB="45726"/>
                </a:tc>
              </a:tr>
            </a:tbl>
          </a:graphicData>
        </a:graphic>
      </p:graphicFrame>
    </p:spTree>
    <p:extLst>
      <p:ext uri="{BB962C8B-B14F-4D97-AF65-F5344CB8AC3E}">
        <p14:creationId xmlns:p14="http://schemas.microsoft.com/office/powerpoint/2010/main" val="3198177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90500" y="1020763"/>
          <a:ext cx="8801100" cy="5227637"/>
        </p:xfrm>
        <a:graphic>
          <a:graphicData uri="http://schemas.openxmlformats.org/drawingml/2006/table">
            <a:tbl>
              <a:tblPr firstRow="1" bandRow="1">
                <a:tableStyleId>{5C22544A-7EE6-4342-B048-85BDC9FD1C3A}</a:tableStyleId>
              </a:tblPr>
              <a:tblGrid>
                <a:gridCol w="2200275"/>
                <a:gridCol w="6600825"/>
              </a:tblGrid>
              <a:tr h="38102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kern="1200" baseline="0" dirty="0" smtClean="0">
                          <a:solidFill>
                            <a:schemeClr val="dk1"/>
                          </a:solidFill>
                          <a:latin typeface="+mn-lt"/>
                          <a:ea typeface="+mn-ea"/>
                          <a:cs typeface="+mn-cs"/>
                        </a:rPr>
                        <a:t>	</a:t>
                      </a:r>
                      <a:r>
                        <a:rPr lang="en-US" sz="1800" dirty="0" smtClean="0"/>
                        <a:t>Level</a:t>
                      </a:r>
                    </a:p>
                  </a:txBody>
                  <a:tcPr marT="45721" marB="45721"/>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err="1" smtClean="0"/>
                        <a:t>Kriteria</a:t>
                      </a:r>
                      <a:r>
                        <a:rPr lang="en-US" sz="1800" baseline="0" dirty="0" smtClean="0"/>
                        <a:t> </a:t>
                      </a:r>
                      <a:r>
                        <a:rPr lang="en-US" sz="1800" baseline="0" dirty="0" err="1" smtClean="0"/>
                        <a:t>Kematangan</a:t>
                      </a:r>
                      <a:endParaRPr lang="en-US" sz="1800" dirty="0" smtClean="0"/>
                    </a:p>
                  </a:txBody>
                  <a:tcPr marT="45721" marB="45721"/>
                </a:tc>
              </a:tr>
              <a:tr h="1493613">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t>3   </a:t>
                      </a:r>
                      <a:r>
                        <a:rPr lang="en-US" sz="1800" kern="1200" baseline="0" dirty="0" smtClean="0">
                          <a:solidFill>
                            <a:schemeClr val="dk1"/>
                          </a:solidFill>
                          <a:latin typeface="+mn-lt"/>
                          <a:ea typeface="+mn-ea"/>
                          <a:cs typeface="+mn-cs"/>
                        </a:rPr>
                        <a:t>Defined 	</a:t>
                      </a:r>
                    </a:p>
                    <a:p>
                      <a:pPr algn="just"/>
                      <a:endParaRPr lang="en-US" sz="1800" dirty="0"/>
                    </a:p>
                  </a:txBody>
                  <a:tcPr marT="45721" marB="45721"/>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kern="1200" baseline="0" dirty="0" err="1" smtClean="0">
                          <a:solidFill>
                            <a:schemeClr val="dk1"/>
                          </a:solidFill>
                          <a:latin typeface="+mn-lt"/>
                          <a:ea typeface="+mn-ea"/>
                          <a:cs typeface="+mn-cs"/>
                        </a:rPr>
                        <a:t>Prosedur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distandarisasi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didokumentasikan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kemudian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dikomunikasikan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melalui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pelatihan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Kemudian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diamanatkan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bahwa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proses-proses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tersebut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harus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diikuti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Namun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penyimpangan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tidak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mungkin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terdeteksi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Prosedur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sendiri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tidak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lengkap</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namun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sudah</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memformalkan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praktek</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berjalan</a:t>
                      </a:r>
                      <a:r>
                        <a:rPr lang="en-US" sz="1800" kern="1200" baseline="0" dirty="0" smtClean="0">
                          <a:solidFill>
                            <a:schemeClr val="dk1"/>
                          </a:solidFill>
                          <a:latin typeface="+mn-lt"/>
                          <a:ea typeface="+mn-ea"/>
                          <a:cs typeface="+mn-cs"/>
                        </a:rPr>
                        <a:t>.	</a:t>
                      </a:r>
                    </a:p>
                  </a:txBody>
                  <a:tcPr marT="45721" marB="45721"/>
                </a:tc>
              </a:tr>
              <a:tr h="1600392">
                <a:tc>
                  <a:txBody>
                    <a:bodyPr/>
                    <a:lstStyle/>
                    <a:p>
                      <a:pPr marL="342900" marR="0" indent="-342900" algn="just" defTabSz="914400" rtl="0" eaLnBrk="1" fontAlgn="auto" latinLnBrk="0" hangingPunct="1">
                        <a:lnSpc>
                          <a:spcPct val="100000"/>
                        </a:lnSpc>
                        <a:spcBef>
                          <a:spcPts val="0"/>
                        </a:spcBef>
                        <a:spcAft>
                          <a:spcPts val="0"/>
                        </a:spcAft>
                        <a:buClrTx/>
                        <a:buSzTx/>
                        <a:buFontTx/>
                        <a:buAutoNum type="arabicPlain" startAt="4"/>
                        <a:tabLst/>
                        <a:defRPr/>
                      </a:pPr>
                      <a:r>
                        <a:rPr lang="en-US" sz="1800" kern="1200" baseline="0" dirty="0" smtClean="0">
                          <a:solidFill>
                            <a:schemeClr val="dk1"/>
                          </a:solidFill>
                          <a:latin typeface="+mn-lt"/>
                          <a:ea typeface="+mn-ea"/>
                          <a:cs typeface="+mn-cs"/>
                        </a:rPr>
                        <a:t>Managed and </a:t>
                      </a:r>
                    </a:p>
                    <a:p>
                      <a:pPr marL="342900" marR="0" indent="-342900" algn="just" defTabSz="914400" rtl="0" eaLnBrk="1" fontAlgn="auto" latinLnBrk="0" hangingPunct="1">
                        <a:lnSpc>
                          <a:spcPct val="100000"/>
                        </a:lnSpc>
                        <a:spcBef>
                          <a:spcPts val="0"/>
                        </a:spcBef>
                        <a:spcAft>
                          <a:spcPts val="0"/>
                        </a:spcAft>
                        <a:buClrTx/>
                        <a:buSzTx/>
                        <a:buFontTx/>
                        <a:buNone/>
                        <a:tabLst/>
                        <a:defRPr/>
                      </a:pPr>
                      <a:r>
                        <a:rPr lang="en-US" sz="1800" kern="1200" baseline="0" dirty="0" smtClean="0">
                          <a:solidFill>
                            <a:schemeClr val="dk1"/>
                          </a:solidFill>
                          <a:latin typeface="+mn-lt"/>
                          <a:ea typeface="+mn-ea"/>
                          <a:cs typeface="+mn-cs"/>
                        </a:rPr>
                        <a:t>       measurable 	</a:t>
                      </a:r>
                    </a:p>
                    <a:p>
                      <a:pPr algn="just"/>
                      <a:endParaRPr lang="en-US" sz="1800" dirty="0"/>
                    </a:p>
                  </a:txBody>
                  <a:tcPr marT="45721" marB="45721"/>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kern="1200" baseline="0" dirty="0" err="1" smtClean="0">
                          <a:solidFill>
                            <a:schemeClr val="dk1"/>
                          </a:solidFill>
                          <a:latin typeface="+mn-lt"/>
                          <a:ea typeface="+mn-ea"/>
                          <a:cs typeface="+mn-cs"/>
                        </a:rPr>
                        <a:t>Manajemen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mengawasi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mengukur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kepatutan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terhadap</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prosedur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mengambil</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tindakan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jika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tidak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dikerjakan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secara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efektif</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berada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dibawah</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peningkatan</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konstan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penyediaan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praktek</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baik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Otomatisasi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perangkat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digunakan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dalam</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batasan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tertentu</a:t>
                      </a:r>
                      <a:r>
                        <a:rPr lang="en-US" sz="1800" kern="1200" baseline="0" dirty="0" smtClean="0">
                          <a:solidFill>
                            <a:schemeClr val="dk1"/>
                          </a:solidFill>
                          <a:latin typeface="+mn-lt"/>
                          <a:ea typeface="+mn-ea"/>
                          <a:cs typeface="+mn-cs"/>
                        </a:rPr>
                        <a:t> 	</a:t>
                      </a:r>
                    </a:p>
                  </a:txBody>
                  <a:tcPr marT="45721" marB="45721"/>
                </a:tc>
              </a:tr>
              <a:tr h="1752609">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t>5    </a:t>
                      </a:r>
                      <a:r>
                        <a:rPr lang="en-US" sz="1800" kern="1200" baseline="0" dirty="0" err="1" smtClean="0">
                          <a:solidFill>
                            <a:schemeClr val="dk1"/>
                          </a:solidFill>
                          <a:latin typeface="+mn-lt"/>
                          <a:ea typeface="+mn-ea"/>
                          <a:cs typeface="+mn-cs"/>
                        </a:rPr>
                        <a:t>Optimised</a:t>
                      </a:r>
                      <a:r>
                        <a:rPr lang="en-US" sz="1800" kern="1200" baseline="0" dirty="0" smtClean="0">
                          <a:solidFill>
                            <a:schemeClr val="dk1"/>
                          </a:solidFill>
                          <a:latin typeface="+mn-lt"/>
                          <a:ea typeface="+mn-ea"/>
                          <a:cs typeface="+mn-cs"/>
                        </a:rPr>
                        <a:t> 	</a:t>
                      </a:r>
                    </a:p>
                    <a:p>
                      <a:pPr algn="just"/>
                      <a:endParaRPr lang="en-US" sz="1800" dirty="0"/>
                    </a:p>
                  </a:txBody>
                  <a:tcPr marT="45721" marB="45721"/>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kern="1200" baseline="0" dirty="0" err="1" smtClean="0">
                          <a:solidFill>
                            <a:schemeClr val="dk1"/>
                          </a:solidFill>
                          <a:latin typeface="+mn-lt"/>
                          <a:ea typeface="+mn-ea"/>
                          <a:cs typeface="+mn-cs"/>
                        </a:rPr>
                        <a:t>Proses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telah</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dipilih</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dalam</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tingkat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praktek</a:t>
                      </a:r>
                      <a:r>
                        <a:rPr lang="en-US" sz="1800" kern="1200" baseline="0" dirty="0" smtClean="0">
                          <a:solidFill>
                            <a:schemeClr val="dk1"/>
                          </a:solidFill>
                          <a:latin typeface="+mn-lt"/>
                          <a:ea typeface="+mn-ea"/>
                          <a:cs typeface="+mn-cs"/>
                        </a:rPr>
                        <a:t> yang </a:t>
                      </a:r>
                      <a:r>
                        <a:rPr lang="en-US" sz="1800" kern="1200" baseline="0" dirty="0" err="1" smtClean="0">
                          <a:solidFill>
                            <a:schemeClr val="dk1"/>
                          </a:solidFill>
                          <a:latin typeface="+mn-lt"/>
                          <a:ea typeface="+mn-ea"/>
                          <a:cs typeface="+mn-cs"/>
                        </a:rPr>
                        <a:t>baik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berdasarkan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hasil</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dari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perbaikan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berkelanjutan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permodelan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kedewasaan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dengan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perusahaan</a:t>
                      </a:r>
                      <a:r>
                        <a:rPr lang="en-US" sz="1800" kern="1200" baseline="0" dirty="0" smtClean="0">
                          <a:solidFill>
                            <a:schemeClr val="dk1"/>
                          </a:solidFill>
                          <a:latin typeface="+mn-lt"/>
                          <a:ea typeface="+mn-ea"/>
                          <a:cs typeface="+mn-cs"/>
                        </a:rPr>
                        <a:t> lain. </a:t>
                      </a:r>
                      <a:r>
                        <a:rPr lang="en-US" sz="1800" kern="1200" baseline="0" dirty="0" err="1" smtClean="0">
                          <a:solidFill>
                            <a:schemeClr val="dk1"/>
                          </a:solidFill>
                          <a:latin typeface="+mn-lt"/>
                          <a:ea typeface="+mn-ea"/>
                          <a:cs typeface="+mn-cs"/>
                        </a:rPr>
                        <a:t>Teknologi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informasi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digunakan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sebagi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cara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terintegrasi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untuk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mengotomatisasi</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alur</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kerja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penyediaan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alat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untuk</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peningkatan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kualitas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dan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efektifitas</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serta</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membuat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perusahaan</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cepat</a:t>
                      </a:r>
                      <a:r>
                        <a:rPr lang="en-US" sz="1800" kern="1200" baseline="0" dirty="0" smtClean="0">
                          <a:solidFill>
                            <a:schemeClr val="dk1"/>
                          </a:solidFill>
                          <a:latin typeface="+mn-lt"/>
                          <a:ea typeface="+mn-ea"/>
                          <a:cs typeface="+mn-cs"/>
                        </a:rPr>
                        <a:t> </a:t>
                      </a:r>
                      <a:r>
                        <a:rPr lang="en-US" sz="1800" kern="1200" baseline="0" dirty="0" err="1" smtClean="0">
                          <a:solidFill>
                            <a:schemeClr val="dk1"/>
                          </a:solidFill>
                          <a:latin typeface="+mn-lt"/>
                          <a:ea typeface="+mn-ea"/>
                          <a:cs typeface="+mn-cs"/>
                        </a:rPr>
                        <a:t>beradaptasi</a:t>
                      </a:r>
                      <a:r>
                        <a:rPr lang="en-US" sz="1800" kern="1200" baseline="0" dirty="0" smtClean="0">
                          <a:solidFill>
                            <a:schemeClr val="dk1"/>
                          </a:solidFill>
                          <a:latin typeface="+mn-lt"/>
                          <a:ea typeface="+mn-ea"/>
                          <a:cs typeface="+mn-cs"/>
                        </a:rPr>
                        <a:t> 	</a:t>
                      </a:r>
                    </a:p>
                  </a:txBody>
                  <a:tcPr marT="45721" marB="45721"/>
                </a:tc>
              </a:tr>
            </a:tbl>
          </a:graphicData>
        </a:graphic>
      </p:graphicFrame>
      <p:sp>
        <p:nvSpPr>
          <p:cNvPr id="26643" name="Title 1"/>
          <p:cNvSpPr>
            <a:spLocks noGrp="1"/>
          </p:cNvSpPr>
          <p:nvPr>
            <p:ph type="title"/>
          </p:nvPr>
        </p:nvSpPr>
        <p:spPr>
          <a:xfrm>
            <a:off x="152400" y="76200"/>
            <a:ext cx="6248400" cy="762000"/>
          </a:xfrm>
        </p:spPr>
        <p:txBody>
          <a:bodyPr/>
          <a:lstStyle/>
          <a:p>
            <a:r>
              <a:rPr lang="en-US" sz="2400" smtClean="0"/>
              <a:t>Tabel Model Kematangan  (maturity Model)</a:t>
            </a:r>
          </a:p>
        </p:txBody>
      </p:sp>
    </p:spTree>
    <p:extLst>
      <p:ext uri="{BB962C8B-B14F-4D97-AF65-F5344CB8AC3E}">
        <p14:creationId xmlns:p14="http://schemas.microsoft.com/office/powerpoint/2010/main" val="25551107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0" y="2276872"/>
            <a:ext cx="9036496" cy="2121099"/>
          </a:xfrm>
        </p:spPr>
        <p:style>
          <a:lnRef idx="1">
            <a:schemeClr val="accent1"/>
          </a:lnRef>
          <a:fillRef idx="2">
            <a:schemeClr val="accent1"/>
          </a:fillRef>
          <a:effectRef idx="1">
            <a:schemeClr val="accent1"/>
          </a:effectRef>
          <a:fontRef idx="minor">
            <a:schemeClr val="dk1"/>
          </a:fontRef>
        </p:style>
        <p:txBody>
          <a:bodyPr/>
          <a:lstStyle/>
          <a:p>
            <a:pPr marL="0" indent="0" algn="ctr">
              <a:buNone/>
            </a:pPr>
            <a:r>
              <a:rPr lang="en-US" dirty="0">
                <a:solidFill>
                  <a:schemeClr val="tx1">
                    <a:tint val="75000"/>
                  </a:schemeClr>
                </a:solidFill>
              </a:rPr>
              <a:t>COSO (Committee of Sponsoring </a:t>
            </a:r>
            <a:r>
              <a:rPr lang="en-US" dirty="0" err="1">
                <a:solidFill>
                  <a:schemeClr val="tx1">
                    <a:tint val="75000"/>
                  </a:schemeClr>
                </a:solidFill>
              </a:rPr>
              <a:t>Organisations</a:t>
            </a:r>
            <a:r>
              <a:rPr lang="en-US" dirty="0">
                <a:solidFill>
                  <a:schemeClr val="tx1">
                    <a:tint val="75000"/>
                  </a:schemeClr>
                </a:solidFill>
              </a:rPr>
              <a:t> of the </a:t>
            </a:r>
            <a:r>
              <a:rPr lang="en-US" dirty="0" err="1">
                <a:solidFill>
                  <a:schemeClr val="tx1">
                    <a:tint val="75000"/>
                  </a:schemeClr>
                </a:solidFill>
              </a:rPr>
              <a:t>Treadway</a:t>
            </a:r>
            <a:r>
              <a:rPr lang="en-US" dirty="0">
                <a:solidFill>
                  <a:schemeClr val="tx1">
                    <a:tint val="75000"/>
                  </a:schemeClr>
                </a:solidFill>
              </a:rPr>
              <a:t> Commission) Internal Control—Integrated Framework</a:t>
            </a:r>
          </a:p>
          <a:p>
            <a:pPr marL="0" indent="0">
              <a:buNone/>
            </a:pPr>
            <a:endParaRPr lang="id-ID" dirty="0"/>
          </a:p>
        </p:txBody>
      </p:sp>
    </p:spTree>
    <p:extLst>
      <p:ext uri="{BB962C8B-B14F-4D97-AF65-F5344CB8AC3E}">
        <p14:creationId xmlns:p14="http://schemas.microsoft.com/office/powerpoint/2010/main" val="4689440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t>Pendahuluan</a:t>
            </a:r>
          </a:p>
        </p:txBody>
      </p:sp>
      <p:sp>
        <p:nvSpPr>
          <p:cNvPr id="28675" name="Content Placeholder 2"/>
          <p:cNvSpPr>
            <a:spLocks noGrp="1"/>
          </p:cNvSpPr>
          <p:nvPr>
            <p:ph idx="1"/>
          </p:nvPr>
        </p:nvSpPr>
        <p:spPr/>
        <p:txBody>
          <a:bodyPr>
            <a:normAutofit lnSpcReduction="10000"/>
          </a:bodyPr>
          <a:lstStyle/>
          <a:p>
            <a:pPr algn="just">
              <a:spcBef>
                <a:spcPct val="0"/>
              </a:spcBef>
            </a:pPr>
            <a:r>
              <a:rPr lang="en-US" sz="2000" smtClean="0"/>
              <a:t>COSO adalah organisasi swasta yang menyusun </a:t>
            </a:r>
            <a:r>
              <a:rPr lang="en-US" sz="2000" i="1" smtClean="0"/>
              <a:t>Internal Control – Integrated Network</a:t>
            </a:r>
            <a:r>
              <a:rPr lang="en-US" sz="2000" smtClean="0"/>
              <a:t> bagi peningkatan kualitas penyampaian laporan keuangan dan pengawasan internal untuknya yang lebih efektif.</a:t>
            </a:r>
          </a:p>
          <a:p>
            <a:pPr algn="just">
              <a:spcBef>
                <a:spcPct val="0"/>
              </a:spcBef>
            </a:pPr>
            <a:endParaRPr lang="en-US" sz="2000" smtClean="0"/>
          </a:p>
          <a:p>
            <a:pPr algn="just">
              <a:spcBef>
                <a:spcPct val="0"/>
              </a:spcBef>
            </a:pPr>
            <a:r>
              <a:rPr lang="en-US" sz="2000" smtClean="0"/>
              <a:t>Tujuan dari penyusunan framework ini adalah peningkatan sistem pengawasan terpadu untuk pengendalian perusahaan/organisasi dalam beberapan langkah. Hal ini diarahkan untuk memberikan para pemegang kebijakan di organisasi dapat melakukan pengawasan internal dalam pelaksanaan tugas kepada para eksekutif, mencapai laba yang menguntungkan serta mengelola resiko-resiko yang timbul.</a:t>
            </a:r>
          </a:p>
          <a:p>
            <a:pPr algn="just">
              <a:spcBef>
                <a:spcPct val="0"/>
              </a:spcBef>
            </a:pPr>
            <a:endParaRPr lang="en-US" sz="2000" smtClean="0"/>
          </a:p>
          <a:p>
            <a:pPr algn="just">
              <a:spcBef>
                <a:spcPct val="0"/>
              </a:spcBef>
            </a:pPr>
            <a:r>
              <a:rPr lang="en-US" sz="2000" i="1" smtClean="0"/>
              <a:t>Internal Control – Integrated Framework</a:t>
            </a:r>
            <a:r>
              <a:rPr lang="en-US" sz="2000" smtClean="0"/>
              <a:t> yang disusun oleh COSO diterbitkan pertama kali pada tahun 1992 dan masih diperbarui hingga saat ini. Hingga saat ini COSO maupun organisasi lainnya tidak melakukan/menerbitkan sertifikasi keahlian/profesional bagi </a:t>
            </a:r>
            <a:r>
              <a:rPr lang="en-US" sz="2000" i="1" smtClean="0"/>
              <a:t>framework</a:t>
            </a:r>
            <a:r>
              <a:rPr lang="en-US" sz="2000" smtClean="0"/>
              <a:t> ini.</a:t>
            </a:r>
          </a:p>
        </p:txBody>
      </p:sp>
    </p:spTree>
    <p:extLst>
      <p:ext uri="{BB962C8B-B14F-4D97-AF65-F5344CB8AC3E}">
        <p14:creationId xmlns:p14="http://schemas.microsoft.com/office/powerpoint/2010/main" val="3127529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smtClean="0"/>
              <a:t>Lingkup kriteria informasi </a:t>
            </a:r>
            <a:r>
              <a:rPr lang="en-US" i="1" smtClean="0"/>
              <a:t>COSO</a:t>
            </a:r>
            <a:r>
              <a:rPr lang="en-US" smtClean="0"/>
              <a:t> </a:t>
            </a:r>
          </a:p>
        </p:txBody>
      </p:sp>
      <p:sp>
        <p:nvSpPr>
          <p:cNvPr id="29699" name="Content Placeholder 2"/>
          <p:cNvSpPr>
            <a:spLocks noGrp="1"/>
          </p:cNvSpPr>
          <p:nvPr>
            <p:ph idx="1"/>
          </p:nvPr>
        </p:nvSpPr>
        <p:spPr/>
        <p:txBody>
          <a:bodyPr>
            <a:normAutofit fontScale="92500" lnSpcReduction="10000"/>
          </a:bodyPr>
          <a:lstStyle/>
          <a:p>
            <a:pPr algn="just">
              <a:spcBef>
                <a:spcPct val="0"/>
              </a:spcBef>
            </a:pPr>
            <a:r>
              <a:rPr lang="en-US" sz="2300" smtClean="0"/>
              <a:t>Lingkup kriteria informasi yang sering menjadi perhatian dalam </a:t>
            </a:r>
            <a:r>
              <a:rPr lang="en-US" sz="2300" i="1" smtClean="0"/>
              <a:t>Internal Control – Integrated Framework COSO</a:t>
            </a:r>
            <a:r>
              <a:rPr lang="en-US" sz="2300" smtClean="0"/>
              <a:t> adalah: </a:t>
            </a:r>
          </a:p>
          <a:p>
            <a:pPr lvl="1" algn="just">
              <a:spcBef>
                <a:spcPct val="0"/>
              </a:spcBef>
            </a:pPr>
            <a:r>
              <a:rPr lang="en-US" sz="2300" smtClean="0"/>
              <a:t>Effectiveness</a:t>
            </a:r>
          </a:p>
          <a:p>
            <a:pPr lvl="1" algn="just">
              <a:spcBef>
                <a:spcPct val="0"/>
              </a:spcBef>
            </a:pPr>
            <a:r>
              <a:rPr lang="en-US" sz="2300" smtClean="0"/>
              <a:t>Efficiency</a:t>
            </a:r>
          </a:p>
          <a:p>
            <a:pPr lvl="1" algn="just">
              <a:spcBef>
                <a:spcPct val="0"/>
              </a:spcBef>
            </a:pPr>
            <a:r>
              <a:rPr lang="en-US" sz="2300" smtClean="0"/>
              <a:t>Confidentiality</a:t>
            </a:r>
          </a:p>
          <a:p>
            <a:pPr lvl="1" algn="just">
              <a:spcBef>
                <a:spcPct val="0"/>
              </a:spcBef>
            </a:pPr>
            <a:r>
              <a:rPr lang="en-US" sz="2300" smtClean="0"/>
              <a:t>Integrity</a:t>
            </a:r>
          </a:p>
          <a:p>
            <a:pPr lvl="1" algn="just">
              <a:spcBef>
                <a:spcPct val="0"/>
              </a:spcBef>
            </a:pPr>
            <a:r>
              <a:rPr lang="en-US" sz="2300" smtClean="0"/>
              <a:t>Availability</a:t>
            </a:r>
          </a:p>
          <a:p>
            <a:pPr lvl="1" algn="just">
              <a:spcBef>
                <a:spcPct val="0"/>
              </a:spcBef>
            </a:pPr>
            <a:r>
              <a:rPr lang="en-US" sz="2300" smtClean="0"/>
              <a:t>Compliance</a:t>
            </a:r>
          </a:p>
          <a:p>
            <a:pPr lvl="1" algn="just">
              <a:spcBef>
                <a:spcPct val="0"/>
              </a:spcBef>
            </a:pPr>
            <a:r>
              <a:rPr lang="en-US" sz="2300" smtClean="0"/>
              <a:t>Reliability</a:t>
            </a:r>
          </a:p>
          <a:p>
            <a:pPr algn="just">
              <a:spcBef>
                <a:spcPct val="0"/>
              </a:spcBef>
            </a:pPr>
            <a:r>
              <a:rPr lang="en-US" sz="2300" smtClean="0"/>
              <a:t>Jika dilihat dari lingkup kriteria informasi di atas maka dapat dilihat bahwa komponen-komponen yang menjadi perhatian dalam </a:t>
            </a:r>
            <a:r>
              <a:rPr lang="en-US" sz="2300" i="1" smtClean="0"/>
              <a:t>Internal Control – Integrated Framework COSO</a:t>
            </a:r>
            <a:r>
              <a:rPr lang="en-US" sz="2300" smtClean="0"/>
              <a:t> identik dengan </a:t>
            </a:r>
            <a:r>
              <a:rPr lang="en-US" sz="2300" i="1" smtClean="0"/>
              <a:t>COBIT</a:t>
            </a:r>
            <a:r>
              <a:rPr lang="en-US" sz="2300" smtClean="0"/>
              <a:t>.</a:t>
            </a:r>
            <a:br>
              <a:rPr lang="en-US" sz="2300" smtClean="0"/>
            </a:br>
            <a:r>
              <a:rPr lang="en-US" sz="2300" smtClean="0"/>
              <a:t>Sedangkan fokus terhadap pengelolaan sumber daya teknologi informasi pun dalam </a:t>
            </a:r>
            <a:r>
              <a:rPr lang="en-US" sz="2300" i="1" smtClean="0"/>
              <a:t>Internal Control – Integrated Framework COSO</a:t>
            </a:r>
            <a:r>
              <a:rPr lang="en-US" sz="2300" smtClean="0"/>
              <a:t> identik dengan </a:t>
            </a:r>
            <a:r>
              <a:rPr lang="en-US" sz="2300" i="1" smtClean="0"/>
              <a:t>COBIT</a:t>
            </a:r>
            <a:r>
              <a:rPr lang="en-US" sz="2300" smtClean="0"/>
              <a:t>.</a:t>
            </a:r>
          </a:p>
          <a:p>
            <a:pPr algn="just">
              <a:spcBef>
                <a:spcPct val="0"/>
              </a:spcBef>
            </a:pPr>
            <a:endParaRPr lang="en-US" sz="2300" smtClean="0"/>
          </a:p>
        </p:txBody>
      </p:sp>
    </p:spTree>
    <p:extLst>
      <p:ext uri="{BB962C8B-B14F-4D97-AF65-F5344CB8AC3E}">
        <p14:creationId xmlns:p14="http://schemas.microsoft.com/office/powerpoint/2010/main" val="15312994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0" y="2204864"/>
            <a:ext cx="9144000" cy="1324744"/>
          </a:xfrm>
        </p:spPr>
        <p:style>
          <a:lnRef idx="1">
            <a:schemeClr val="accent1"/>
          </a:lnRef>
          <a:fillRef idx="2">
            <a:schemeClr val="accent1"/>
          </a:fillRef>
          <a:effectRef idx="1">
            <a:schemeClr val="accent1"/>
          </a:effectRef>
          <a:fontRef idx="minor">
            <a:schemeClr val="dk1"/>
          </a:fontRef>
        </p:style>
        <p:txBody>
          <a:bodyPr/>
          <a:lstStyle/>
          <a:p>
            <a:pPr marL="0" indent="0" algn="ctr">
              <a:buNone/>
            </a:pPr>
            <a:r>
              <a:rPr lang="en-US" dirty="0" smtClean="0"/>
              <a:t>ISO/IEC 17799:2005 Code of Practice for Information Security Management</a:t>
            </a:r>
          </a:p>
          <a:p>
            <a:pPr marL="0" indent="0">
              <a:buNone/>
            </a:pPr>
            <a:endParaRPr lang="id-ID" dirty="0"/>
          </a:p>
        </p:txBody>
      </p:sp>
    </p:spTree>
    <p:extLst>
      <p:ext uri="{BB962C8B-B14F-4D97-AF65-F5344CB8AC3E}">
        <p14:creationId xmlns:p14="http://schemas.microsoft.com/office/powerpoint/2010/main" val="23939154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67544" y="0"/>
            <a:ext cx="8229600" cy="1143000"/>
          </a:xfrm>
        </p:spPr>
        <p:txBody>
          <a:bodyPr/>
          <a:lstStyle/>
          <a:p>
            <a:r>
              <a:rPr lang="en-US" dirty="0" err="1" smtClean="0"/>
              <a:t>Pendahuluan</a:t>
            </a:r>
            <a:endParaRPr lang="en-US" dirty="0" smtClean="0"/>
          </a:p>
        </p:txBody>
      </p:sp>
      <p:sp>
        <p:nvSpPr>
          <p:cNvPr id="31747" name="Content Placeholder 2"/>
          <p:cNvSpPr>
            <a:spLocks noGrp="1"/>
          </p:cNvSpPr>
          <p:nvPr>
            <p:ph idx="1"/>
          </p:nvPr>
        </p:nvSpPr>
        <p:spPr>
          <a:xfrm>
            <a:off x="152400" y="990600"/>
            <a:ext cx="8839200" cy="5257800"/>
          </a:xfrm>
        </p:spPr>
        <p:txBody>
          <a:bodyPr>
            <a:normAutofit lnSpcReduction="10000"/>
          </a:bodyPr>
          <a:lstStyle/>
          <a:p>
            <a:r>
              <a:rPr lang="en-US" sz="2000" i="1" smtClean="0"/>
              <a:t>ISO/IEC 17799:2005 Code of Practice for Information Security Management</a:t>
            </a:r>
            <a:r>
              <a:rPr lang="en-US" sz="2000" smtClean="0"/>
              <a:t> adalah standar internasional. Tujuan utama dari penyusunan standar ini adalah penerapan keamanan informasi dalam organisasi. Framework ini diarahkan untuk mengembangkan dan memelihara standar keamanan dan praktek manajemen dalam organisasi untuk meningkatkan ketahanan </a:t>
            </a:r>
            <a:r>
              <a:rPr lang="en-US" sz="2000" i="1" smtClean="0"/>
              <a:t>(reliability)</a:t>
            </a:r>
            <a:r>
              <a:rPr lang="en-US" sz="2000" smtClean="0"/>
              <a:t> bagi keamanan informasi dalam hubungan antar organisasi.</a:t>
            </a:r>
          </a:p>
          <a:p>
            <a:r>
              <a:rPr lang="en-US" sz="2000" smtClean="0"/>
              <a:t>Dalam framework ini didefinisikan 11 (sebelas) bagian besar yang dibagi dalam 132 (seratus tigapuluh dua) strategi kontrol keamanan. Standar ini lebih menekankan pada pentingnya manajemen resiko dan tidak menuntut penerapan pada setiap komponen tapi dapat memilih pada bagian-bagian yang terkait saja.</a:t>
            </a:r>
          </a:p>
          <a:p>
            <a:r>
              <a:rPr lang="en-US" sz="2000" smtClean="0"/>
              <a:t>Edisi pertama dari </a:t>
            </a:r>
            <a:r>
              <a:rPr lang="en-US" sz="2000" i="1" smtClean="0"/>
              <a:t>ISO/IEC 17799:2005 Code of Practice for Information Security Management</a:t>
            </a:r>
            <a:r>
              <a:rPr lang="en-US" sz="2000" smtClean="0"/>
              <a:t> diterbitkan pada tahun 2000 dan edisi keduanya terbit pada tahun 2005.</a:t>
            </a:r>
            <a:br>
              <a:rPr lang="en-US" sz="2000" smtClean="0"/>
            </a:br>
            <a:r>
              <a:rPr lang="en-US" sz="2000" smtClean="0"/>
              <a:t>Sejak edisi kedua tersebut </a:t>
            </a:r>
            <a:r>
              <a:rPr lang="en-US" sz="2000" i="1" smtClean="0"/>
              <a:t>ISO/IEC 17799:2005 Code of Practice for Information Security Management</a:t>
            </a:r>
            <a:r>
              <a:rPr lang="en-US" sz="2000" smtClean="0"/>
              <a:t> menjadi standar resmi ISO yang berdampak pada diperlukannya revisi dan pemutakhiran setiap tiga hingga lima tahun sekali.</a:t>
            </a:r>
          </a:p>
        </p:txBody>
      </p:sp>
    </p:spTree>
    <p:extLst>
      <p:ext uri="{BB962C8B-B14F-4D97-AF65-F5344CB8AC3E}">
        <p14:creationId xmlns:p14="http://schemas.microsoft.com/office/powerpoint/2010/main" val="13154476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smtClean="0"/>
              <a:t>ISO</a:t>
            </a:r>
          </a:p>
        </p:txBody>
      </p:sp>
      <p:sp>
        <p:nvSpPr>
          <p:cNvPr id="32771" name="Content Placeholder 2"/>
          <p:cNvSpPr>
            <a:spLocks noGrp="1"/>
          </p:cNvSpPr>
          <p:nvPr>
            <p:ph idx="1"/>
          </p:nvPr>
        </p:nvSpPr>
        <p:spPr/>
        <p:txBody>
          <a:bodyPr>
            <a:normAutofit fontScale="92500" lnSpcReduction="10000"/>
          </a:bodyPr>
          <a:lstStyle/>
          <a:p>
            <a:r>
              <a:rPr lang="en-US" sz="2400" smtClean="0"/>
              <a:t>Pada bulan April 2007, </a:t>
            </a:r>
            <a:r>
              <a:rPr lang="en-US" sz="2400" i="1" smtClean="0"/>
              <a:t>ISO</a:t>
            </a:r>
            <a:r>
              <a:rPr lang="en-US" sz="2400" smtClean="0"/>
              <a:t> memasukkan </a:t>
            </a:r>
            <a:r>
              <a:rPr lang="en-US" sz="2400" i="1" smtClean="0"/>
              <a:t>framework</a:t>
            </a:r>
            <a:r>
              <a:rPr lang="en-US" sz="2400" smtClean="0"/>
              <a:t> ini ke dalam </a:t>
            </a:r>
            <a:r>
              <a:rPr lang="en-US" sz="2400" i="1" smtClean="0"/>
              <a:t>ISO 2700x series, Information Security Management System</a:t>
            </a:r>
            <a:r>
              <a:rPr lang="en-US" sz="2400" smtClean="0"/>
              <a:t> sebagai </a:t>
            </a:r>
            <a:r>
              <a:rPr lang="en-US" sz="2400" i="1" smtClean="0"/>
              <a:t>ISO 27002</a:t>
            </a:r>
            <a:r>
              <a:rPr lang="en-US" sz="2400" smtClean="0"/>
              <a:t>. Standar tersebut dapat digolongkan dalam </a:t>
            </a:r>
            <a:r>
              <a:rPr lang="en-US" sz="2400" i="1" smtClean="0"/>
              <a:t>best practice</a:t>
            </a:r>
            <a:r>
              <a:rPr lang="en-US" sz="2400" smtClean="0"/>
              <a:t> termutakhir dalam lingkup sistem manajemen keamanan informasi.</a:t>
            </a:r>
          </a:p>
          <a:p>
            <a:r>
              <a:rPr lang="en-US" sz="2400" smtClean="0"/>
              <a:t>Secara langsung tidak ada sertifikasi untuk ISO/IEC 17799:2005. Namun terdapat sertifikasi yang sesuai dengan ISO/IEC 27001 (BS 7799-2).</a:t>
            </a:r>
          </a:p>
          <a:p>
            <a:r>
              <a:rPr lang="en-US" sz="2400" smtClean="0"/>
              <a:t>Pada standar ini terdapat perbedaan perhatian lingkup kriteria informasi dibandingkan dengan COBIT. Dimana dalam </a:t>
            </a:r>
            <a:r>
              <a:rPr lang="en-US" sz="2400" i="1" smtClean="0"/>
              <a:t>ISO/IEC 17799:2005</a:t>
            </a:r>
            <a:r>
              <a:rPr lang="en-US" sz="2400" smtClean="0"/>
              <a:t> tidak memfokuskan pada effectiveness dan </a:t>
            </a:r>
            <a:r>
              <a:rPr lang="en-US" sz="2400" i="1" smtClean="0"/>
              <a:t>efficiency</a:t>
            </a:r>
            <a:r>
              <a:rPr lang="en-US" sz="2400" smtClean="0"/>
              <a:t> serta hanya memberikan sedikit perhatian pada reliability.</a:t>
            </a:r>
            <a:br>
              <a:rPr lang="en-US" sz="2400" smtClean="0"/>
            </a:br>
            <a:r>
              <a:rPr lang="en-US" sz="2400" smtClean="0"/>
              <a:t>Sedangkan pada pengelolaan sumber daya TI dalam </a:t>
            </a:r>
            <a:r>
              <a:rPr lang="en-US" sz="2400" i="1" smtClean="0"/>
              <a:t>ISO/IEC 17799:2005</a:t>
            </a:r>
            <a:r>
              <a:rPr lang="en-US" sz="2400" smtClean="0"/>
              <a:t> tidak terlalu memfokuskan pada </a:t>
            </a:r>
            <a:r>
              <a:rPr lang="en-US" sz="2400" i="1" smtClean="0"/>
              <a:t>infrastructure</a:t>
            </a:r>
            <a:r>
              <a:rPr lang="en-US" sz="2400" smtClean="0"/>
              <a:t>.</a:t>
            </a:r>
          </a:p>
          <a:p>
            <a:endParaRPr lang="en-US" sz="2400" smtClean="0"/>
          </a:p>
        </p:txBody>
      </p:sp>
    </p:spTree>
    <p:extLst>
      <p:ext uri="{BB962C8B-B14F-4D97-AF65-F5344CB8AC3E}">
        <p14:creationId xmlns:p14="http://schemas.microsoft.com/office/powerpoint/2010/main" val="4109643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0" y="1600201"/>
            <a:ext cx="9144000" cy="892696"/>
          </a:xfrm>
        </p:spPr>
        <p:style>
          <a:lnRef idx="1">
            <a:schemeClr val="accent1"/>
          </a:lnRef>
          <a:fillRef idx="2">
            <a:schemeClr val="accent1"/>
          </a:fillRef>
          <a:effectRef idx="1">
            <a:schemeClr val="accent1"/>
          </a:effectRef>
          <a:fontRef idx="minor">
            <a:schemeClr val="dk1"/>
          </a:fontRef>
        </p:style>
        <p:txBody>
          <a:bodyPr/>
          <a:lstStyle/>
          <a:p>
            <a:pPr marL="0" indent="0" algn="ctr">
              <a:buNone/>
            </a:pPr>
            <a:r>
              <a:rPr lang="en-US" b="1" dirty="0" smtClean="0"/>
              <a:t>Capability Maturity Model Integration® (CMMI)</a:t>
            </a:r>
            <a:r>
              <a:rPr lang="en-US" dirty="0" smtClean="0"/>
              <a:t> </a:t>
            </a:r>
          </a:p>
          <a:p>
            <a:pPr marL="0" indent="0">
              <a:buNone/>
            </a:pPr>
            <a:endParaRPr lang="id-ID" dirty="0"/>
          </a:p>
        </p:txBody>
      </p:sp>
    </p:spTree>
    <p:extLst>
      <p:ext uri="{BB962C8B-B14F-4D97-AF65-F5344CB8AC3E}">
        <p14:creationId xmlns:p14="http://schemas.microsoft.com/office/powerpoint/2010/main" val="26050022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US" smtClean="0"/>
              <a:t>Pendahuluan</a:t>
            </a:r>
          </a:p>
        </p:txBody>
      </p:sp>
      <p:sp>
        <p:nvSpPr>
          <p:cNvPr id="34819" name="Content Placeholder 2"/>
          <p:cNvSpPr>
            <a:spLocks noGrp="1"/>
          </p:cNvSpPr>
          <p:nvPr>
            <p:ph idx="1"/>
          </p:nvPr>
        </p:nvSpPr>
        <p:spPr/>
        <p:txBody>
          <a:bodyPr>
            <a:normAutofit fontScale="92500"/>
          </a:bodyPr>
          <a:lstStyle/>
          <a:p>
            <a:pPr algn="just"/>
            <a:r>
              <a:rPr lang="en-US" sz="2400" b="1" smtClean="0"/>
              <a:t>Capability Maturity Model Integration® (CMMI)</a:t>
            </a:r>
            <a:r>
              <a:rPr lang="en-US" sz="2400" smtClean="0"/>
              <a:t> adalah dokumentasi </a:t>
            </a:r>
            <a:r>
              <a:rPr lang="en-US" sz="2400" i="1" smtClean="0"/>
              <a:t>best-practice</a:t>
            </a:r>
            <a:r>
              <a:rPr lang="en-US" sz="2400" smtClean="0"/>
              <a:t> yang diarahkan sebagai panduan dalam pemberdayaan proses pengembangan teknologi informasi.</a:t>
            </a:r>
          </a:p>
          <a:p>
            <a:pPr algn="just"/>
            <a:r>
              <a:rPr lang="en-US" sz="2400" smtClean="0"/>
              <a:t>Dokumentasi CMMI menyajikan model-model rekayasa sistem </a:t>
            </a:r>
            <a:r>
              <a:rPr lang="en-US" sz="2400" i="1" smtClean="0"/>
              <a:t>(system engineering)</a:t>
            </a:r>
            <a:r>
              <a:rPr lang="en-US" sz="2400" smtClean="0"/>
              <a:t>, produk terpadu, pengembangan proses dan pengelolaan sumber daya dari pihak penyalur </a:t>
            </a:r>
            <a:r>
              <a:rPr lang="en-US" sz="2400" i="1" smtClean="0"/>
              <a:t>(supplier)</a:t>
            </a:r>
            <a:r>
              <a:rPr lang="en-US" sz="2400" smtClean="0"/>
              <a:t>.</a:t>
            </a:r>
          </a:p>
          <a:p>
            <a:pPr algn="just"/>
            <a:r>
              <a:rPr lang="en-US" sz="2400" smtClean="0"/>
              <a:t>CMMI dipublikasikan oleh </a:t>
            </a:r>
            <a:r>
              <a:rPr lang="en-US" sz="2400" i="1" smtClean="0"/>
              <a:t>Software Engineering Institute (SEI) of Carnegie Mellon University</a:t>
            </a:r>
            <a:r>
              <a:rPr lang="en-US" sz="2400" smtClean="0"/>
              <a:t>. Dimana standar CMMI tersebut secara generik didasarkan pada </a:t>
            </a:r>
            <a:r>
              <a:rPr lang="en-US" sz="2400" i="1" smtClean="0"/>
              <a:t>Capability Maturity Model (CMM)</a:t>
            </a:r>
            <a:r>
              <a:rPr lang="en-US" sz="2400" smtClean="0"/>
              <a:t>.</a:t>
            </a:r>
          </a:p>
          <a:p>
            <a:pPr algn="just"/>
            <a:r>
              <a:rPr lang="en-US" sz="2400" smtClean="0"/>
              <a:t>Tujuan dari panduan dokumentasi CMMI meliputi peningkatan proses dalam membangun produk yang lebih baik yang berbasiskan proses pengembangannya.</a:t>
            </a:r>
          </a:p>
          <a:p>
            <a:pPr algn="just"/>
            <a:endParaRPr lang="en-US" sz="2400" smtClean="0"/>
          </a:p>
        </p:txBody>
      </p:sp>
    </p:spTree>
    <p:extLst>
      <p:ext uri="{BB962C8B-B14F-4D97-AF65-F5344CB8AC3E}">
        <p14:creationId xmlns:p14="http://schemas.microsoft.com/office/powerpoint/2010/main" val="18183964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r>
              <a:rPr lang="en-US" smtClean="0"/>
              <a:t>CMMI</a:t>
            </a:r>
          </a:p>
        </p:txBody>
      </p:sp>
      <p:sp>
        <p:nvSpPr>
          <p:cNvPr id="35843" name="Content Placeholder 2"/>
          <p:cNvSpPr>
            <a:spLocks noGrp="1"/>
          </p:cNvSpPr>
          <p:nvPr>
            <p:ph idx="1"/>
          </p:nvPr>
        </p:nvSpPr>
        <p:spPr/>
        <p:txBody>
          <a:bodyPr>
            <a:normAutofit fontScale="92500" lnSpcReduction="20000"/>
          </a:bodyPr>
          <a:lstStyle/>
          <a:p>
            <a:pPr algn="just">
              <a:spcBef>
                <a:spcPct val="0"/>
              </a:spcBef>
            </a:pPr>
            <a:r>
              <a:rPr lang="en-US" sz="1900" smtClean="0"/>
              <a:t>CMMI secara fungsional diterapkan pada kasus-kasus berikut:</a:t>
            </a:r>
          </a:p>
          <a:p>
            <a:pPr lvl="1" algn="just">
              <a:spcBef>
                <a:spcPct val="0"/>
              </a:spcBef>
            </a:pPr>
            <a:r>
              <a:rPr lang="en-US" sz="1900" smtClean="0"/>
              <a:t>Penilaian studi kualitas </a:t>
            </a:r>
            <a:r>
              <a:rPr lang="en-US" sz="1900" i="1" smtClean="0"/>
              <a:t>(assessing)</a:t>
            </a:r>
            <a:r>
              <a:rPr lang="en-US" sz="1900" smtClean="0"/>
              <a:t> atas proses kematangan </a:t>
            </a:r>
            <a:r>
              <a:rPr lang="en-US" sz="1900" i="1" smtClean="0"/>
              <a:t>(maturity)</a:t>
            </a:r>
            <a:r>
              <a:rPr lang="en-US" sz="1900" smtClean="0"/>
              <a:t> terkini.</a:t>
            </a:r>
          </a:p>
          <a:p>
            <a:pPr lvl="1" algn="just">
              <a:spcBef>
                <a:spcPct val="0"/>
              </a:spcBef>
            </a:pPr>
            <a:r>
              <a:rPr lang="en-US" sz="1900" smtClean="0"/>
              <a:t>Meningkatkan kualitas struktur organisasi dan pemrosesan dengan mengikuti pendekatan </a:t>
            </a:r>
            <a:r>
              <a:rPr lang="en-US" sz="1900" i="1" smtClean="0"/>
              <a:t>best-practice</a:t>
            </a:r>
            <a:r>
              <a:rPr lang="en-US" sz="1900" smtClean="0"/>
              <a:t>.</a:t>
            </a:r>
          </a:p>
          <a:p>
            <a:pPr lvl="1" algn="just">
              <a:spcBef>
                <a:spcPct val="0"/>
              </a:spcBef>
            </a:pPr>
            <a:r>
              <a:rPr lang="en-US" sz="1900" smtClean="0"/>
              <a:t>Digunakan dalam proses uji-kinerja </a:t>
            </a:r>
            <a:r>
              <a:rPr lang="en-US" sz="1900" i="1" smtClean="0"/>
              <a:t>(benchmarking)</a:t>
            </a:r>
            <a:r>
              <a:rPr lang="en-US" sz="1900" smtClean="0"/>
              <a:t> dengan organisasi lainnya.</a:t>
            </a:r>
          </a:p>
          <a:p>
            <a:pPr lvl="1" algn="just">
              <a:spcBef>
                <a:spcPct val="0"/>
              </a:spcBef>
            </a:pPr>
            <a:r>
              <a:rPr lang="en-US" sz="1900" smtClean="0"/>
              <a:t>Meningkatkan produktivitas dan menekan resiko proyek.</a:t>
            </a:r>
          </a:p>
          <a:p>
            <a:pPr lvl="1" algn="just">
              <a:spcBef>
                <a:spcPct val="0"/>
              </a:spcBef>
            </a:pPr>
            <a:r>
              <a:rPr lang="en-US" sz="1900" smtClean="0"/>
              <a:t>Menekan resiko dalam pengembangan perangkat lunak.</a:t>
            </a:r>
          </a:p>
          <a:p>
            <a:pPr lvl="1" algn="just">
              <a:spcBef>
                <a:spcPct val="0"/>
              </a:spcBef>
            </a:pPr>
            <a:r>
              <a:rPr lang="en-US" sz="1900" smtClean="0"/>
              <a:t>Meningkatkan kepuasan pelanggan.</a:t>
            </a:r>
          </a:p>
          <a:p>
            <a:pPr algn="just">
              <a:spcBef>
                <a:spcPct val="0"/>
              </a:spcBef>
            </a:pPr>
            <a:r>
              <a:rPr lang="en-US" sz="1900" smtClean="0"/>
              <a:t>Target pengguna dari CMMI adalah pengembang perangkat lunak </a:t>
            </a:r>
            <a:r>
              <a:rPr lang="en-US" sz="1900" i="1" smtClean="0"/>
              <a:t>(software developer)</a:t>
            </a:r>
            <a:r>
              <a:rPr lang="en-US" sz="1900" smtClean="0"/>
              <a:t>, manajer sistem, program dan perangkat lunak, praktisi dari berbagai latar belakang yang terkait dengan sistem dan perangkat lunak serta pemerintah dan industri yang terkait dengan sistem intensif perangkat lunak.</a:t>
            </a:r>
          </a:p>
          <a:p>
            <a:pPr algn="just">
              <a:spcBef>
                <a:spcPct val="0"/>
              </a:spcBef>
            </a:pPr>
            <a:r>
              <a:rPr lang="en-US" sz="1900" smtClean="0"/>
              <a:t>Versi pertama dari dokumentasi CMMI dipublikasikan pertama kali pada tahun 2002 dan masih terus dimutakhirkan sampai sekarang.</a:t>
            </a:r>
          </a:p>
          <a:p>
            <a:pPr algn="just">
              <a:spcBef>
                <a:spcPct val="0"/>
              </a:spcBef>
            </a:pPr>
            <a:r>
              <a:rPr lang="en-US" sz="1900" smtClean="0"/>
              <a:t>Sertifikasi untuk CMMI diterbitkan oleh beberapa organisasi. Sedangkan process maturity appraisals diproses oleh beberapa organisasi dengan menggunakan standar SEI’s Standard CMMI Appraisal Method for Process Improvement (SCAMPI) or ISO/IEC 15504.</a:t>
            </a:r>
          </a:p>
          <a:p>
            <a:pPr algn="just">
              <a:spcBef>
                <a:spcPct val="0"/>
              </a:spcBef>
            </a:pPr>
            <a:endParaRPr lang="en-US" sz="1900" smtClean="0"/>
          </a:p>
        </p:txBody>
      </p:sp>
    </p:spTree>
    <p:extLst>
      <p:ext uri="{BB962C8B-B14F-4D97-AF65-F5344CB8AC3E}">
        <p14:creationId xmlns:p14="http://schemas.microsoft.com/office/powerpoint/2010/main" val="10448994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TotalTime>
  <Words>2222</Words>
  <Application>Microsoft Office PowerPoint</Application>
  <PresentationFormat>On-screen Show (4:3)</PresentationFormat>
  <Paragraphs>237</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AUDIT TI</vt:lpstr>
      <vt:lpstr>PowerPoint Presentation</vt:lpstr>
      <vt:lpstr>PowerPoint Presentation</vt:lpstr>
      <vt:lpstr>Pendahuluan</vt:lpstr>
      <vt:lpstr>Framework</vt:lpstr>
      <vt:lpstr>Standard Tools/Framework</vt:lpstr>
      <vt:lpstr>PowerPoint Presentation</vt:lpstr>
      <vt:lpstr>Pendahuluan</vt:lpstr>
      <vt:lpstr>Empat Domain CobIT Sebagai Tahapan Pengelolaan Teknologi Informasi</vt:lpstr>
      <vt:lpstr>Domain CobIT (1)</vt:lpstr>
      <vt:lpstr>Domain CobIT (2)</vt:lpstr>
      <vt:lpstr>PowerPoint Presentation</vt:lpstr>
      <vt:lpstr>PowerPoint Presentation</vt:lpstr>
      <vt:lpstr>PowerPoint Presentation</vt:lpstr>
      <vt:lpstr>Kriteria kerja COBIT</vt:lpstr>
      <vt:lpstr>PowerPoint Presentation</vt:lpstr>
      <vt:lpstr>Fungsi COBIT</vt:lpstr>
      <vt:lpstr>Kerangka kerja COBIT</vt:lpstr>
      <vt:lpstr>Lingkup kriteria informasi COBIT </vt:lpstr>
      <vt:lpstr>MANFAAT COBIT</vt:lpstr>
      <vt:lpstr>MODEL KEMATANGAN</vt:lpstr>
      <vt:lpstr>Tabel Model Kematangan  (maturity Model)</vt:lpstr>
      <vt:lpstr>Tabel Model Kematangan  (maturity Model)</vt:lpstr>
      <vt:lpstr>PowerPoint Presentation</vt:lpstr>
      <vt:lpstr>Pendahuluan</vt:lpstr>
      <vt:lpstr>Lingkup kriteria informasi COSO </vt:lpstr>
      <vt:lpstr>PowerPoint Presentation</vt:lpstr>
      <vt:lpstr>Pendahuluan</vt:lpstr>
      <vt:lpstr>ISO</vt:lpstr>
      <vt:lpstr>PowerPoint Presentation</vt:lpstr>
      <vt:lpstr>Pendahuluan</vt:lpstr>
      <vt:lpstr>CMMI</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AUDIT TI</dc:title>
  <dc:creator>ismail - [2010]</dc:creator>
  <cp:lastModifiedBy>ismail - [2010]</cp:lastModifiedBy>
  <cp:revision>4</cp:revision>
  <dcterms:created xsi:type="dcterms:W3CDTF">2019-03-25T22:50:59Z</dcterms:created>
  <dcterms:modified xsi:type="dcterms:W3CDTF">2019-03-25T23:19:41Z</dcterms:modified>
</cp:coreProperties>
</file>