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3"/>
  </p:notesMasterIdLst>
  <p:sldIdLst>
    <p:sldId id="291" r:id="rId2"/>
    <p:sldId id="292" r:id="rId3"/>
    <p:sldId id="336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37" r:id="rId12"/>
    <p:sldId id="338" r:id="rId13"/>
    <p:sldId id="339" r:id="rId14"/>
    <p:sldId id="340" r:id="rId15"/>
    <p:sldId id="341" r:id="rId16"/>
    <p:sldId id="305" r:id="rId17"/>
    <p:sldId id="306" r:id="rId18"/>
    <p:sldId id="307" r:id="rId19"/>
    <p:sldId id="308" r:id="rId20"/>
    <p:sldId id="309" r:id="rId21"/>
    <p:sldId id="310" r:id="rId22"/>
    <p:sldId id="314" r:id="rId23"/>
    <p:sldId id="311" r:id="rId24"/>
    <p:sldId id="313" r:id="rId25"/>
    <p:sldId id="317" r:id="rId26"/>
    <p:sldId id="318" r:id="rId27"/>
    <p:sldId id="343" r:id="rId28"/>
    <p:sldId id="315" r:id="rId29"/>
    <p:sldId id="316" r:id="rId30"/>
    <p:sldId id="344" r:id="rId31"/>
    <p:sldId id="345" r:id="rId32"/>
    <p:sldId id="346" r:id="rId33"/>
    <p:sldId id="347" r:id="rId34"/>
    <p:sldId id="348" r:id="rId35"/>
    <p:sldId id="349" r:id="rId36"/>
    <p:sldId id="322" r:id="rId37"/>
    <p:sldId id="325" r:id="rId38"/>
    <p:sldId id="326" r:id="rId39"/>
    <p:sldId id="332" r:id="rId40"/>
    <p:sldId id="333" r:id="rId41"/>
    <p:sldId id="334" r:id="rId4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3" d="100"/>
          <a:sy n="93" d="100"/>
        </p:scale>
        <p:origin x="-7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C905B35-51BB-418B-A2EE-FC131EEA27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5813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914400 h 1000"/>
              <a:gd name="T2" fmla="*/ 0 w 1000"/>
              <a:gd name="T3" fmla="*/ 0 h 1000"/>
              <a:gd name="T4" fmla="*/ 7924800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E224B-58B2-4ECD-8098-88E0B3117E2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3563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A20F4B-C77B-4C13-9290-65DC9FA493F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8146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70272-AC5F-4062-9ADE-57FE11A0D1C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5594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E01DE-D768-4C68-9A07-1C81C565C22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1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B5BB7-AD2A-4895-8D6A-933172C9EB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2687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B2A483-E40F-4809-8E4D-EBAA38C6D6A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6921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6D89A9-7384-4784-A926-1816A79973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3308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4BB7FD-31E7-46EA-8834-61A9145127A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9539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631785-E4AE-486D-88C7-C26A4D2128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3041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E0EDCE-A1F6-4D4B-A1ED-CEA9D254BC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2863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F56ABD-B908-4B99-A3FD-4C652304DB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5345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pPr>
              <a:defRPr/>
            </a:pPr>
            <a:fld id="{0A7342B6-C208-409E-84B5-84B18DB7DD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31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609600 h 1000"/>
              <a:gd name="T2" fmla="*/ 0 w 1000"/>
              <a:gd name="T3" fmla="*/ 0 h 1000"/>
              <a:gd name="T4" fmla="*/ 8229600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dk4.net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91680" y="1988840"/>
            <a:ext cx="541718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5" dirty="0" smtClean="0">
                <a:latin typeface="Arial"/>
                <a:cs typeface="Arial"/>
              </a:rPr>
              <a:t>PENAMAAN</a:t>
            </a:r>
            <a:endParaRPr sz="3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3446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98800" y="482853"/>
            <a:ext cx="294513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Introduction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38224"/>
            <a:ext cx="7573009" cy="42945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dirty="0">
                <a:latin typeface="Arial"/>
                <a:cs typeface="Arial"/>
              </a:rPr>
              <a:t>System manages a wide collection of</a:t>
            </a:r>
            <a:r>
              <a:rPr sz="2800" spc="-4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entities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800" dirty="0">
                <a:latin typeface="Arial"/>
                <a:cs typeface="Arial"/>
              </a:rPr>
              <a:t>How to </a:t>
            </a:r>
            <a:r>
              <a:rPr sz="2800" b="1" dirty="0">
                <a:latin typeface="Arial"/>
                <a:cs typeface="Arial"/>
              </a:rPr>
              <a:t>identify</a:t>
            </a:r>
            <a:r>
              <a:rPr sz="2800" b="1" spc="-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them?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800" dirty="0">
                <a:latin typeface="Arial"/>
                <a:cs typeface="Arial"/>
              </a:rPr>
              <a:t>Naming</a:t>
            </a:r>
            <a:r>
              <a:rPr sz="2800" spc="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schema:</a:t>
            </a:r>
            <a:endParaRPr sz="28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10"/>
              </a:spcBef>
              <a:buChar char="–"/>
              <a:tabLst>
                <a:tab pos="755650" algn="l"/>
              </a:tabLst>
            </a:pPr>
            <a:r>
              <a:rPr sz="2400" dirty="0">
                <a:latin typeface="Arial"/>
                <a:cs typeface="Arial"/>
              </a:rPr>
              <a:t>Files:</a:t>
            </a:r>
            <a:r>
              <a:rPr sz="2400" spc="-5" dirty="0">
                <a:latin typeface="Arial"/>
                <a:cs typeface="Arial"/>
              </a:rPr>
              <a:t> /boot/vmlinuz</a:t>
            </a:r>
            <a:endParaRPr sz="24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buChar char="–"/>
              <a:tabLst>
                <a:tab pos="755650" algn="l"/>
              </a:tabLst>
            </a:pPr>
            <a:r>
              <a:rPr sz="2400" dirty="0">
                <a:latin typeface="Arial"/>
                <a:cs typeface="Arial"/>
              </a:rPr>
              <a:t>Process:</a:t>
            </a:r>
            <a:r>
              <a:rPr sz="2400" spc="-5" dirty="0">
                <a:latin typeface="Arial"/>
                <a:cs typeface="Arial"/>
              </a:rPr>
              <a:t> 123</a:t>
            </a:r>
            <a:endParaRPr sz="24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buChar char="–"/>
              <a:tabLst>
                <a:tab pos="755650" algn="l"/>
              </a:tabLst>
            </a:pPr>
            <a:r>
              <a:rPr sz="2400" spc="-5" dirty="0">
                <a:latin typeface="Arial"/>
                <a:cs typeface="Arial"/>
              </a:rPr>
              <a:t>Devices: /dev/hda</a:t>
            </a:r>
            <a:endParaRPr sz="2400">
              <a:latin typeface="Arial"/>
              <a:cs typeface="Arial"/>
            </a:endParaRPr>
          </a:p>
          <a:p>
            <a:pPr marL="755650" lvl="1" indent="-285750">
              <a:lnSpc>
                <a:spcPts val="2875"/>
              </a:lnSpc>
              <a:buChar char="–"/>
              <a:tabLst>
                <a:tab pos="755650" algn="l"/>
              </a:tabLst>
            </a:pPr>
            <a:r>
              <a:rPr sz="2400" dirty="0">
                <a:latin typeface="Arial"/>
                <a:cs typeface="Arial"/>
              </a:rPr>
              <a:t>Users:</a:t>
            </a:r>
            <a:r>
              <a:rPr sz="2400" spc="-5" dirty="0">
                <a:latin typeface="Arial"/>
                <a:cs typeface="Arial"/>
              </a:rPr>
              <a:t> anton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ts val="3354"/>
              </a:lnSpc>
              <a:buChar char="•"/>
              <a:tabLst>
                <a:tab pos="354965" algn="l"/>
                <a:tab pos="355600" algn="l"/>
              </a:tabLst>
            </a:pPr>
            <a:r>
              <a:rPr sz="2800" dirty="0">
                <a:latin typeface="Arial"/>
                <a:cs typeface="Arial"/>
              </a:rPr>
              <a:t>Tiga</a:t>
            </a:r>
            <a:r>
              <a:rPr sz="2800" spc="-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varian</a:t>
            </a:r>
            <a:endParaRPr sz="28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10"/>
              </a:spcBef>
              <a:buChar char="–"/>
              <a:tabLst>
                <a:tab pos="755650" algn="l"/>
              </a:tabLst>
            </a:pPr>
            <a:r>
              <a:rPr sz="2400" spc="-5" dirty="0">
                <a:latin typeface="Arial"/>
                <a:cs typeface="Arial"/>
              </a:rPr>
              <a:t>Human Oriented</a:t>
            </a:r>
            <a:r>
              <a:rPr sz="2400" spc="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Names</a:t>
            </a:r>
            <a:endParaRPr sz="24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buChar char="–"/>
              <a:tabLst>
                <a:tab pos="755650" algn="l"/>
              </a:tabLst>
            </a:pPr>
            <a:r>
              <a:rPr sz="2400" dirty="0">
                <a:latin typeface="Arial"/>
                <a:cs typeface="Arial"/>
              </a:rPr>
              <a:t>System </a:t>
            </a:r>
            <a:r>
              <a:rPr sz="2400" spc="-5" dirty="0">
                <a:latin typeface="Arial"/>
                <a:cs typeface="Arial"/>
              </a:rPr>
              <a:t>Oriented Names</a:t>
            </a:r>
            <a:endParaRPr sz="24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buChar char="–"/>
              <a:tabLst>
                <a:tab pos="755650" algn="l"/>
              </a:tabLst>
            </a:pPr>
            <a:r>
              <a:rPr sz="2400" spc="-5" dirty="0">
                <a:latin typeface="Arial"/>
                <a:cs typeface="Arial"/>
              </a:rPr>
              <a:t>Combination between human/system</a:t>
            </a:r>
            <a:r>
              <a:rPr sz="2400" spc="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names</a:t>
            </a:r>
            <a:endParaRPr sz="24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68918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Naming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spc="-10" dirty="0" smtClean="0"/>
              <a:t>Sebuah </a:t>
            </a:r>
            <a:r>
              <a:rPr lang="id-ID" dirty="0" smtClean="0"/>
              <a:t>nama </a:t>
            </a:r>
            <a:r>
              <a:rPr lang="id-ID" spc="-5" dirty="0" smtClean="0"/>
              <a:t>dalam sistem </a:t>
            </a:r>
            <a:r>
              <a:rPr lang="id-ID" spc="-10" dirty="0" smtClean="0"/>
              <a:t>tersebar </a:t>
            </a:r>
            <a:r>
              <a:rPr lang="id-ID" spc="-5" dirty="0" smtClean="0"/>
              <a:t>adalah </a:t>
            </a:r>
            <a:r>
              <a:rPr lang="id-ID" spc="-10" dirty="0" smtClean="0"/>
              <a:t>sebuah  </a:t>
            </a:r>
            <a:r>
              <a:rPr lang="id-ID" spc="-5" dirty="0" smtClean="0"/>
              <a:t>deretean </a:t>
            </a:r>
            <a:r>
              <a:rPr lang="id-ID" spc="-10" dirty="0" smtClean="0"/>
              <a:t>karakter </a:t>
            </a:r>
            <a:r>
              <a:rPr lang="id-ID" spc="-35" dirty="0" smtClean="0"/>
              <a:t>yang </a:t>
            </a:r>
            <a:r>
              <a:rPr lang="id-ID" dirty="0" smtClean="0"/>
              <a:t>digunakan </a:t>
            </a:r>
            <a:r>
              <a:rPr lang="id-ID" spc="-5" dirty="0" smtClean="0"/>
              <a:t>untuk </a:t>
            </a:r>
            <a:r>
              <a:rPr lang="id-ID" spc="-25" dirty="0" smtClean="0"/>
              <a:t>mewakili  </a:t>
            </a:r>
            <a:r>
              <a:rPr lang="id-ID" spc="-10" dirty="0" smtClean="0"/>
              <a:t>sebuah</a:t>
            </a:r>
            <a:r>
              <a:rPr lang="id-ID" spc="-35" dirty="0" smtClean="0"/>
              <a:t> </a:t>
            </a:r>
            <a:r>
              <a:rPr lang="id-ID" spc="-5" dirty="0" smtClean="0"/>
              <a:t>entitas.</a:t>
            </a:r>
          </a:p>
          <a:p>
            <a:pPr marL="0" indent="0">
              <a:buNone/>
            </a:pPr>
            <a:r>
              <a:rPr lang="id-ID" dirty="0" smtClean="0"/>
              <a:t>Entitas </a:t>
            </a:r>
            <a:r>
              <a:rPr lang="id-ID" spc="-5" dirty="0" smtClean="0"/>
              <a:t>sendiri dapat </a:t>
            </a:r>
            <a:r>
              <a:rPr lang="id-ID" spc="0" dirty="0" smtClean="0"/>
              <a:t>berupa </a:t>
            </a:r>
            <a:r>
              <a:rPr lang="id-ID" spc="-10" dirty="0" smtClean="0"/>
              <a:t>secara </a:t>
            </a:r>
            <a:r>
              <a:rPr lang="id-ID" spc="-5" dirty="0" smtClean="0"/>
              <a:t>praktis </a:t>
            </a:r>
            <a:r>
              <a:rPr lang="id-ID" dirty="0" smtClean="0"/>
              <a:t>dapat  berarti </a:t>
            </a:r>
            <a:r>
              <a:rPr lang="id-ID" spc="-5" dirty="0" smtClean="0"/>
              <a:t>apapun </a:t>
            </a:r>
            <a:r>
              <a:rPr lang="id-ID" spc="-10" dirty="0" smtClean="0"/>
              <a:t>baik </a:t>
            </a:r>
            <a:r>
              <a:rPr lang="id-ID" spc="-30" dirty="0" smtClean="0"/>
              <a:t>yang </a:t>
            </a:r>
            <a:r>
              <a:rPr lang="id-ID" spc="-10" dirty="0" smtClean="0"/>
              <a:t>bersifat fisik seperti komputer, storage, printer, ataupun logic, seperti berkas/file, user, proses, mailbox.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A20F4B-C77B-4C13-9290-65DC9FA493F1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9125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62760" y="482853"/>
            <a:ext cx="561784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System </a:t>
            </a:r>
            <a:r>
              <a:rPr spc="-5" dirty="0"/>
              <a:t>oriented</a:t>
            </a:r>
            <a:r>
              <a:rPr spc="-35" dirty="0"/>
              <a:t> </a:t>
            </a:r>
            <a:r>
              <a:rPr spc="-5" dirty="0"/>
              <a:t>name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4965"/>
            <a:ext cx="7381240" cy="463423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Represented in </a:t>
            </a:r>
            <a:r>
              <a:rPr sz="3200" i="1" spc="-5" dirty="0">
                <a:latin typeface="Arial"/>
                <a:cs typeface="Arial"/>
              </a:rPr>
              <a:t>machine readable</a:t>
            </a:r>
            <a:r>
              <a:rPr sz="3200" i="1" spc="-45" dirty="0">
                <a:latin typeface="Arial"/>
                <a:cs typeface="Arial"/>
              </a:rPr>
              <a:t> </a:t>
            </a:r>
            <a:r>
              <a:rPr sz="3200" i="1" spc="-5" dirty="0">
                <a:latin typeface="Arial"/>
                <a:cs typeface="Arial"/>
              </a:rPr>
              <a:t>form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32/64 bit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strings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Structured/unstructured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Easy to</a:t>
            </a:r>
            <a:r>
              <a:rPr sz="3200" spc="-6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store</a:t>
            </a:r>
            <a:endParaRPr sz="32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85"/>
              </a:spcBef>
            </a:pPr>
            <a:r>
              <a:rPr sz="2800" dirty="0">
                <a:latin typeface="Arial"/>
                <a:cs typeface="Arial"/>
              </a:rPr>
              <a:t>– Computer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only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Not </a:t>
            </a:r>
            <a:r>
              <a:rPr sz="3200" spc="-10" dirty="0">
                <a:latin typeface="Arial"/>
                <a:cs typeface="Arial"/>
              </a:rPr>
              <a:t>easy </a:t>
            </a:r>
            <a:r>
              <a:rPr sz="3200" spc="-5" dirty="0">
                <a:latin typeface="Arial"/>
                <a:cs typeface="Arial"/>
              </a:rPr>
              <a:t>to</a:t>
            </a:r>
            <a:r>
              <a:rPr sz="3200" spc="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remember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Hard for humans to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use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Example: </a:t>
            </a:r>
            <a:r>
              <a:rPr sz="3200" b="1" spc="-5" dirty="0">
                <a:latin typeface="Arial"/>
                <a:cs typeface="Arial"/>
              </a:rPr>
              <a:t>inode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(0x00245dad)</a:t>
            </a:r>
            <a:endParaRPr sz="3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9615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93239" y="482853"/>
            <a:ext cx="555561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Human oriented</a:t>
            </a:r>
            <a:r>
              <a:rPr spc="-10" dirty="0"/>
              <a:t> </a:t>
            </a:r>
            <a:r>
              <a:rPr spc="-5" dirty="0"/>
              <a:t>name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4965"/>
            <a:ext cx="6501765" cy="448945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Variable length character</a:t>
            </a:r>
            <a:r>
              <a:rPr sz="3200" spc="-1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strings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Usually structured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Easy to remember and</a:t>
            </a:r>
            <a:r>
              <a:rPr sz="3200" spc="-3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distinguish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Hard for machine to</a:t>
            </a:r>
            <a:r>
              <a:rPr sz="3200" spc="-3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process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Example:</a:t>
            </a:r>
            <a:endParaRPr sz="32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685"/>
              </a:spcBef>
              <a:buChar char="–"/>
              <a:tabLst>
                <a:tab pos="755650" algn="l"/>
              </a:tabLst>
            </a:pPr>
            <a:r>
              <a:rPr sz="2800" spc="-5" dirty="0">
                <a:latin typeface="Arial"/>
                <a:cs typeface="Arial"/>
              </a:rPr>
              <a:t>URL </a:t>
            </a:r>
            <a:r>
              <a:rPr sz="2800" dirty="0">
                <a:latin typeface="Arial"/>
                <a:cs typeface="Arial"/>
              </a:rPr>
              <a:t>(Uniform Resource</a:t>
            </a:r>
            <a:r>
              <a:rPr sz="2800" spc="-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Locator)</a:t>
            </a:r>
            <a:endParaRPr sz="28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670"/>
              </a:spcBef>
              <a:buChar char="–"/>
              <a:tabLst>
                <a:tab pos="755650" algn="l"/>
              </a:tabLst>
            </a:pPr>
            <a:r>
              <a:rPr sz="2800" spc="-5" dirty="0">
                <a:latin typeface="Arial"/>
                <a:cs typeface="Arial"/>
              </a:rPr>
              <a:t>URI </a:t>
            </a:r>
            <a:r>
              <a:rPr sz="2800" dirty="0">
                <a:latin typeface="Arial"/>
                <a:cs typeface="Arial"/>
              </a:rPr>
              <a:t>(Uniform Resource</a:t>
            </a:r>
            <a:r>
              <a:rPr sz="2800" spc="-2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Identifier)</a:t>
            </a:r>
            <a:endParaRPr sz="28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670"/>
              </a:spcBef>
              <a:buChar char="–"/>
              <a:tabLst>
                <a:tab pos="755650" algn="l"/>
              </a:tabLst>
            </a:pPr>
            <a:r>
              <a:rPr sz="2800" spc="-5" dirty="0">
                <a:latin typeface="Arial"/>
                <a:cs typeface="Arial"/>
              </a:rPr>
              <a:t>URN </a:t>
            </a:r>
            <a:r>
              <a:rPr sz="2800" dirty="0">
                <a:latin typeface="Arial"/>
                <a:cs typeface="Arial"/>
              </a:rPr>
              <a:t>(Uniform Resource</a:t>
            </a:r>
            <a:r>
              <a:rPr sz="2800" spc="-1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Name)</a:t>
            </a:r>
            <a:endParaRPr sz="2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5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3568" y="404664"/>
            <a:ext cx="717232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61590" marR="5080" indent="-2549525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The role </a:t>
            </a:r>
            <a:r>
              <a:rPr sz="3600" dirty="0"/>
              <a:t>of </a:t>
            </a:r>
            <a:r>
              <a:rPr sz="3600" spc="-5" dirty="0"/>
              <a:t>names and name  services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3568" y="1052736"/>
            <a:ext cx="7982584" cy="4457631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Resources are accessed using </a:t>
            </a:r>
            <a:r>
              <a:rPr sz="2400" i="1" spc="-5" dirty="0">
                <a:latin typeface="Arial"/>
                <a:cs typeface="Arial"/>
              </a:rPr>
              <a:t>identifier </a:t>
            </a:r>
            <a:r>
              <a:rPr sz="2400" spc="-5" dirty="0">
                <a:latin typeface="Arial"/>
                <a:cs typeface="Arial"/>
              </a:rPr>
              <a:t>or</a:t>
            </a:r>
            <a:r>
              <a:rPr sz="2400" spc="110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reference</a:t>
            </a:r>
            <a:endParaRPr sz="2400" dirty="0">
              <a:latin typeface="Arial"/>
              <a:cs typeface="Arial"/>
            </a:endParaRPr>
          </a:p>
          <a:p>
            <a:pPr marL="755650" marR="347980" lvl="1" indent="-285750">
              <a:lnSpc>
                <a:spcPct val="100000"/>
              </a:lnSpc>
              <a:spcBef>
                <a:spcPts val="450"/>
              </a:spcBef>
              <a:buChar char="–"/>
              <a:tabLst>
                <a:tab pos="755015" algn="l"/>
                <a:tab pos="755650" algn="l"/>
              </a:tabLst>
            </a:pPr>
            <a:r>
              <a:rPr sz="1800" spc="-5" dirty="0">
                <a:latin typeface="Arial"/>
                <a:cs typeface="Arial"/>
              </a:rPr>
              <a:t>An identifier can be stored in </a:t>
            </a:r>
            <a:r>
              <a:rPr sz="1800" b="1" spc="-5" dirty="0">
                <a:latin typeface="Arial"/>
                <a:cs typeface="Arial"/>
              </a:rPr>
              <a:t>variables </a:t>
            </a:r>
            <a:r>
              <a:rPr sz="1800" spc="-5" dirty="0">
                <a:latin typeface="Arial"/>
                <a:cs typeface="Arial"/>
              </a:rPr>
              <a:t>and retrieved </a:t>
            </a:r>
            <a:r>
              <a:rPr sz="1800" dirty="0">
                <a:latin typeface="Arial"/>
                <a:cs typeface="Arial"/>
              </a:rPr>
              <a:t>from </a:t>
            </a:r>
            <a:r>
              <a:rPr sz="1800" spc="-5" dirty="0">
                <a:latin typeface="Arial"/>
                <a:cs typeface="Arial"/>
              </a:rPr>
              <a:t>database  quickly</a:t>
            </a:r>
            <a:endParaRPr sz="1800" dirty="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430"/>
              </a:spcBef>
              <a:buChar char="–"/>
              <a:tabLst>
                <a:tab pos="755015" algn="l"/>
                <a:tab pos="755650" algn="l"/>
              </a:tabLst>
            </a:pPr>
            <a:r>
              <a:rPr sz="1800" dirty="0" smtClean="0">
                <a:latin typeface="Arial"/>
                <a:cs typeface="Arial"/>
              </a:rPr>
              <a:t>A </a:t>
            </a:r>
            <a:r>
              <a:rPr sz="1800" i="1" spc="-5" dirty="0">
                <a:latin typeface="Arial"/>
                <a:cs typeface="Arial"/>
              </a:rPr>
              <a:t>name </a:t>
            </a:r>
            <a:r>
              <a:rPr sz="1800" spc="-5" dirty="0">
                <a:latin typeface="Arial"/>
                <a:cs typeface="Arial"/>
              </a:rPr>
              <a:t>is human-readable value (usually a string) </a:t>
            </a:r>
            <a:r>
              <a:rPr sz="1800" dirty="0">
                <a:latin typeface="Arial"/>
                <a:cs typeface="Arial"/>
              </a:rPr>
              <a:t>that </a:t>
            </a:r>
            <a:r>
              <a:rPr sz="1800" spc="-5" dirty="0">
                <a:latin typeface="Arial"/>
                <a:cs typeface="Arial"/>
              </a:rPr>
              <a:t>can be</a:t>
            </a:r>
            <a:r>
              <a:rPr sz="1800" spc="140" dirty="0">
                <a:latin typeface="Arial"/>
                <a:cs typeface="Arial"/>
              </a:rPr>
              <a:t> </a:t>
            </a:r>
            <a:r>
              <a:rPr sz="1800" i="1" spc="-5" dirty="0">
                <a:latin typeface="Arial"/>
                <a:cs typeface="Arial"/>
              </a:rPr>
              <a:t>resolved</a:t>
            </a:r>
            <a:endParaRPr sz="1800" dirty="0">
              <a:latin typeface="Arial"/>
              <a:cs typeface="Arial"/>
            </a:endParaRPr>
          </a:p>
          <a:p>
            <a:pPr marL="755650">
              <a:lnSpc>
                <a:spcPct val="100000"/>
              </a:lnSpc>
            </a:pPr>
            <a:r>
              <a:rPr sz="1800" dirty="0">
                <a:latin typeface="Arial"/>
                <a:cs typeface="Arial"/>
              </a:rPr>
              <a:t>to </a:t>
            </a:r>
            <a:r>
              <a:rPr sz="1800" spc="-5" dirty="0">
                <a:latin typeface="Arial"/>
                <a:cs typeface="Arial"/>
              </a:rPr>
              <a:t>an identifier or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address</a:t>
            </a:r>
            <a:endParaRPr sz="1800" dirty="0">
              <a:latin typeface="Arial"/>
              <a:cs typeface="Arial"/>
            </a:endParaRPr>
          </a:p>
          <a:p>
            <a:pPr marL="1155065" lvl="2" indent="-285115">
              <a:lnSpc>
                <a:spcPct val="100000"/>
              </a:lnSpc>
              <a:spcBef>
                <a:spcPts val="390"/>
              </a:spcBef>
              <a:buChar char="•"/>
              <a:tabLst>
                <a:tab pos="1155065" algn="l"/>
                <a:tab pos="1155700" algn="l"/>
              </a:tabLst>
            </a:pPr>
            <a:r>
              <a:rPr sz="1600" spc="-5" dirty="0">
                <a:latin typeface="Arial"/>
                <a:cs typeface="Arial"/>
              </a:rPr>
              <a:t>Internet domain name, </a:t>
            </a:r>
            <a:r>
              <a:rPr sz="1600" dirty="0">
                <a:latin typeface="Arial"/>
                <a:cs typeface="Arial"/>
              </a:rPr>
              <a:t>file </a:t>
            </a:r>
            <a:r>
              <a:rPr sz="1600" spc="-5" dirty="0">
                <a:latin typeface="Arial"/>
                <a:cs typeface="Arial"/>
              </a:rPr>
              <a:t>pathname, </a:t>
            </a:r>
            <a:r>
              <a:rPr sz="1600" dirty="0">
                <a:latin typeface="Arial"/>
                <a:cs typeface="Arial"/>
              </a:rPr>
              <a:t>process</a:t>
            </a:r>
            <a:r>
              <a:rPr sz="1600" spc="5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number</a:t>
            </a:r>
            <a:endParaRPr sz="1600" dirty="0">
              <a:latin typeface="Arial"/>
              <a:cs typeface="Arial"/>
            </a:endParaRPr>
          </a:p>
          <a:p>
            <a:pPr marL="1098550" lvl="2" indent="-228600">
              <a:lnSpc>
                <a:spcPct val="100000"/>
              </a:lnSpc>
              <a:spcBef>
                <a:spcPts val="385"/>
              </a:spcBef>
              <a:buChar char="•"/>
              <a:tabLst>
                <a:tab pos="1098550" algn="l"/>
                <a:tab pos="1099185" algn="l"/>
              </a:tabLst>
            </a:pPr>
            <a:r>
              <a:rPr sz="1600" dirty="0">
                <a:latin typeface="Arial"/>
                <a:cs typeface="Arial"/>
              </a:rPr>
              <a:t>E.g </a:t>
            </a:r>
            <a:r>
              <a:rPr sz="1600" spc="-5" dirty="0">
                <a:latin typeface="Arial"/>
                <a:cs typeface="Arial"/>
              </a:rPr>
              <a:t>./etc/passwd, </a:t>
            </a:r>
            <a:r>
              <a:rPr sz="1600" spc="-5" dirty="0">
                <a:latin typeface="Arial"/>
                <a:cs typeface="Arial"/>
                <a:hlinkClick r:id="rId2"/>
              </a:rPr>
              <a:t>http://www.cdk4.net/</a:t>
            </a:r>
            <a:endParaRPr sz="16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5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For </a:t>
            </a:r>
            <a:r>
              <a:rPr sz="2400" spc="-5" dirty="0">
                <a:latin typeface="Arial"/>
                <a:cs typeface="Arial"/>
              </a:rPr>
              <a:t>many purposes, </a:t>
            </a:r>
            <a:r>
              <a:rPr sz="2400" b="1" spc="-5" dirty="0">
                <a:latin typeface="Arial"/>
                <a:cs typeface="Arial"/>
              </a:rPr>
              <a:t>names are preferable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1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identifiers</a:t>
            </a:r>
            <a:endParaRPr sz="2400" dirty="0">
              <a:latin typeface="Arial"/>
              <a:cs typeface="Arial"/>
            </a:endParaRPr>
          </a:p>
          <a:p>
            <a:pPr marL="755650" marR="413384" lvl="1" indent="-285750">
              <a:lnSpc>
                <a:spcPct val="100000"/>
              </a:lnSpc>
              <a:spcBef>
                <a:spcPts val="450"/>
              </a:spcBef>
              <a:buChar char="–"/>
              <a:tabLst>
                <a:tab pos="755015" algn="l"/>
                <a:tab pos="755650" algn="l"/>
              </a:tabLst>
            </a:pPr>
            <a:r>
              <a:rPr sz="1800" spc="-5" dirty="0">
                <a:latin typeface="Arial"/>
                <a:cs typeface="Arial"/>
              </a:rPr>
              <a:t>because </a:t>
            </a:r>
            <a:r>
              <a:rPr sz="1800" dirty="0">
                <a:latin typeface="Arial"/>
                <a:cs typeface="Arial"/>
              </a:rPr>
              <a:t>the </a:t>
            </a:r>
            <a:r>
              <a:rPr sz="1800" spc="-5" dirty="0">
                <a:latin typeface="Arial"/>
                <a:cs typeface="Arial"/>
              </a:rPr>
              <a:t>binding </a:t>
            </a:r>
            <a:r>
              <a:rPr sz="1800" dirty="0">
                <a:latin typeface="Arial"/>
                <a:cs typeface="Arial"/>
              </a:rPr>
              <a:t>of </a:t>
            </a:r>
            <a:r>
              <a:rPr sz="1800" spc="-5" dirty="0">
                <a:latin typeface="Arial"/>
                <a:cs typeface="Arial"/>
              </a:rPr>
              <a:t>the named resource </a:t>
            </a:r>
            <a:r>
              <a:rPr sz="1800" dirty="0">
                <a:latin typeface="Arial"/>
                <a:cs typeface="Arial"/>
              </a:rPr>
              <a:t>to </a:t>
            </a:r>
            <a:r>
              <a:rPr sz="1800" spc="-5" dirty="0">
                <a:latin typeface="Arial"/>
                <a:cs typeface="Arial"/>
              </a:rPr>
              <a:t>a physical location is  deferred and can be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changed</a:t>
            </a:r>
            <a:endParaRPr sz="1800" dirty="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430"/>
              </a:spcBef>
              <a:buChar char="–"/>
              <a:tabLst>
                <a:tab pos="755015" algn="l"/>
                <a:tab pos="755650" algn="l"/>
              </a:tabLst>
            </a:pPr>
            <a:r>
              <a:rPr sz="1800" spc="-5" dirty="0">
                <a:latin typeface="Arial"/>
                <a:cs typeface="Arial"/>
              </a:rPr>
              <a:t>because </a:t>
            </a:r>
            <a:r>
              <a:rPr sz="1800" dirty="0">
                <a:latin typeface="Arial"/>
                <a:cs typeface="Arial"/>
              </a:rPr>
              <a:t>they </a:t>
            </a:r>
            <a:r>
              <a:rPr sz="1800" spc="-5" dirty="0">
                <a:latin typeface="Arial"/>
                <a:cs typeface="Arial"/>
              </a:rPr>
              <a:t>are more </a:t>
            </a:r>
            <a:r>
              <a:rPr sz="1800" b="1" dirty="0">
                <a:latin typeface="Arial"/>
                <a:cs typeface="Arial"/>
              </a:rPr>
              <a:t>meaningful </a:t>
            </a:r>
            <a:r>
              <a:rPr sz="1800" dirty="0">
                <a:latin typeface="Arial"/>
                <a:cs typeface="Arial"/>
              </a:rPr>
              <a:t>to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users</a:t>
            </a:r>
            <a:endParaRPr sz="18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6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Resource names are </a:t>
            </a:r>
            <a:r>
              <a:rPr sz="2400" i="1" spc="-5" dirty="0">
                <a:latin typeface="Arial"/>
                <a:cs typeface="Arial"/>
              </a:rPr>
              <a:t>resolved </a:t>
            </a:r>
            <a:r>
              <a:rPr sz="2400" spc="-5" dirty="0">
                <a:latin typeface="Arial"/>
                <a:cs typeface="Arial"/>
              </a:rPr>
              <a:t>by name</a:t>
            </a:r>
            <a:r>
              <a:rPr sz="2400" spc="8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services</a:t>
            </a:r>
            <a:endParaRPr sz="2400" dirty="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450"/>
              </a:spcBef>
              <a:buChar char="–"/>
              <a:tabLst>
                <a:tab pos="755015" algn="l"/>
                <a:tab pos="755650" algn="l"/>
              </a:tabLst>
            </a:pPr>
            <a:r>
              <a:rPr sz="1800" dirty="0">
                <a:latin typeface="Arial"/>
                <a:cs typeface="Arial"/>
              </a:rPr>
              <a:t>to </a:t>
            </a:r>
            <a:r>
              <a:rPr sz="1800" spc="-5" dirty="0">
                <a:latin typeface="Arial"/>
                <a:cs typeface="Arial"/>
              </a:rPr>
              <a:t>give identifiers and other useful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attributes</a:t>
            </a:r>
            <a:endParaRPr sz="1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12906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78732" y="482853"/>
            <a:ext cx="98679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URI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340768"/>
            <a:ext cx="7878445" cy="4468531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Uniform Resource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Identifier</a:t>
            </a:r>
            <a:endParaRPr sz="32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Identify resource on the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Web</a:t>
            </a:r>
            <a:endParaRPr sz="320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Include image, document, video, audio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on  the web, and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protocol</a:t>
            </a:r>
            <a:endParaRPr sz="32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URL is part of</a:t>
            </a:r>
            <a:r>
              <a:rPr sz="3200" spc="-1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URI</a:t>
            </a:r>
            <a:endParaRPr sz="32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Disadvantages: </a:t>
            </a:r>
            <a:r>
              <a:rPr sz="3200" b="1" spc="-5" dirty="0">
                <a:latin typeface="Arial"/>
                <a:cs typeface="Arial"/>
              </a:rPr>
              <a:t>Possible of broken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link</a:t>
            </a:r>
            <a:endParaRPr sz="32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Example:</a:t>
            </a:r>
            <a:endParaRPr sz="3200" dirty="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80"/>
              </a:spcBef>
            </a:pPr>
            <a:r>
              <a:rPr lang="id-ID" sz="2000" spc="-95" dirty="0" smtClean="0">
                <a:latin typeface="Arial"/>
                <a:cs typeface="Arial"/>
              </a:rPr>
              <a:t>https://katanada.wordpress.com/2016/03/01/berinternet-bersama-anak/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27106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45311" y="209295"/>
            <a:ext cx="7453630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69210" marR="5080" indent="-2557145">
              <a:lnSpc>
                <a:spcPct val="100000"/>
              </a:lnSpc>
              <a:spcBef>
                <a:spcPts val="100"/>
              </a:spcBef>
            </a:pPr>
            <a:r>
              <a:rPr sz="4000" dirty="0"/>
              <a:t>Protokol yang didukung oleh</a:t>
            </a:r>
            <a:r>
              <a:rPr sz="4000" spc="-100" dirty="0"/>
              <a:t> </a:t>
            </a:r>
            <a:r>
              <a:rPr sz="4000" dirty="0"/>
              <a:t>URI  RFC</a:t>
            </a:r>
            <a:r>
              <a:rPr sz="4000" spc="-25" dirty="0"/>
              <a:t> </a:t>
            </a:r>
            <a:r>
              <a:rPr sz="4000" dirty="0"/>
              <a:t>1738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457200" y="1643237"/>
            <a:ext cx="8152777" cy="441022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01858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URN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2806"/>
            <a:ext cx="7945120" cy="43159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14097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Provide better approach to find</a:t>
            </a:r>
            <a:r>
              <a:rPr sz="3200" spc="-3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resources  on the</a:t>
            </a:r>
            <a:r>
              <a:rPr sz="3200" spc="-3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Web</a:t>
            </a:r>
            <a:endParaRPr sz="32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Idea: Each resource has persistence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URN</a:t>
            </a:r>
            <a:endParaRPr sz="3200" dirty="0">
              <a:latin typeface="Arial"/>
              <a:cs typeface="Arial"/>
            </a:endParaRPr>
          </a:p>
          <a:p>
            <a:pPr marL="355600" marR="498475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Format: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urn:nameSpace:nameSpace-  specificName</a:t>
            </a:r>
            <a:endParaRPr sz="32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Example: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ISBN</a:t>
            </a:r>
            <a:endParaRPr sz="3200" dirty="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85"/>
              </a:spcBef>
            </a:pPr>
            <a:r>
              <a:rPr sz="2800" dirty="0">
                <a:latin typeface="Arial"/>
                <a:cs typeface="Arial"/>
              </a:rPr>
              <a:t>–</a:t>
            </a:r>
            <a:r>
              <a:rPr sz="2800" spc="-95" dirty="0">
                <a:latin typeface="Arial"/>
                <a:cs typeface="Arial"/>
              </a:rPr>
              <a:t> </a:t>
            </a:r>
            <a:r>
              <a:rPr sz="2800" dirty="0" smtClean="0">
                <a:latin typeface="Arial"/>
                <a:cs typeface="Arial"/>
              </a:rPr>
              <a:t>urn:ISBN:0-201-62433-8</a:t>
            </a:r>
          </a:p>
          <a:p>
            <a:pPr marL="469900">
              <a:lnSpc>
                <a:spcPct val="100000"/>
              </a:lnSpc>
              <a:spcBef>
                <a:spcPts val="685"/>
              </a:spcBef>
            </a:pPr>
            <a:r>
              <a:rPr lang="x-none" sz="2800" smtClean="0">
                <a:latin typeface="Arial"/>
                <a:cs typeface="Arial"/>
              </a:rPr>
              <a:t>- </a:t>
            </a:r>
            <a:r>
              <a:rPr lang="id-ID" sz="2800" dirty="0" smtClean="0"/>
              <a:t>urn:ISSN:0167-6423</a:t>
            </a:r>
            <a:endParaRPr sz="2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62791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URC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4965"/>
            <a:ext cx="7359650" cy="431736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Uniform Resource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Characteristics</a:t>
            </a:r>
            <a:endParaRPr sz="320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merupakan subset dari URN untuk  mendeskripsikan suatu resources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Web  dengan suatu</a:t>
            </a:r>
            <a:r>
              <a:rPr sz="3200" spc="-3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atribut</a:t>
            </a:r>
            <a:r>
              <a:rPr sz="3200" spc="-5" dirty="0">
                <a:latin typeface="Arial"/>
                <a:cs typeface="Arial"/>
              </a:rPr>
              <a:t>,</a:t>
            </a:r>
            <a:endParaRPr sz="32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contoh pada</a:t>
            </a:r>
            <a:r>
              <a:rPr sz="3200" spc="-4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META</a:t>
            </a:r>
            <a:endParaRPr sz="3200" dirty="0">
              <a:latin typeface="Arial"/>
              <a:cs typeface="Arial"/>
            </a:endParaRPr>
          </a:p>
          <a:p>
            <a:pPr marL="355600" marR="1221740">
              <a:lnSpc>
                <a:spcPct val="100000"/>
              </a:lnSpc>
              <a:spcBef>
                <a:spcPts val="770"/>
              </a:spcBef>
            </a:pPr>
            <a:r>
              <a:rPr sz="3200" spc="-5" dirty="0">
                <a:latin typeface="Arial"/>
                <a:cs typeface="Arial"/>
              </a:rPr>
              <a:t>'author=anton',  'keywords=sister,alpro,strukdat‘,  </a:t>
            </a:r>
            <a:r>
              <a:rPr sz="3200" spc="-10" dirty="0">
                <a:latin typeface="Arial"/>
                <a:cs typeface="Arial"/>
              </a:rPr>
              <a:t>‘description=lecturer</a:t>
            </a:r>
            <a:r>
              <a:rPr sz="3200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web’</a:t>
            </a:r>
            <a:endParaRPr sz="3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736047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A20F4B-C77B-4C13-9290-65DC9FA493F1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7880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4170" y="709556"/>
            <a:ext cx="5472045" cy="656688"/>
          </a:xfrm>
          <a:prstGeom prst="rect">
            <a:avLst/>
          </a:prstGeom>
        </p:spPr>
        <p:txBody>
          <a:bodyPr vert="horz" wrap="square" lIns="0" tIns="10257" rIns="0" bIns="0" rtlCol="0">
            <a:spAutoFit/>
          </a:bodyPr>
          <a:lstStyle/>
          <a:p>
            <a:pPr marL="11397">
              <a:spcBef>
                <a:spcPts val="81"/>
              </a:spcBef>
            </a:pPr>
            <a:r>
              <a:rPr dirty="0"/>
              <a:t>Structured</a:t>
            </a:r>
            <a:r>
              <a:rPr spc="-58" dirty="0"/>
              <a:t> </a:t>
            </a:r>
            <a:r>
              <a:rPr spc="-4" dirty="0"/>
              <a:t>Naming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44171" y="1825662"/>
            <a:ext cx="7271905" cy="2012632"/>
          </a:xfrm>
          <a:prstGeom prst="rect">
            <a:avLst/>
          </a:prstGeom>
        </p:spPr>
        <p:txBody>
          <a:bodyPr vert="horz" wrap="square" lIns="0" tIns="11967" rIns="0" bIns="0" rtlCol="0">
            <a:spAutoFit/>
          </a:bodyPr>
          <a:lstStyle/>
          <a:p>
            <a:pPr marL="11397" marR="4559" algn="just">
              <a:spcBef>
                <a:spcPts val="94"/>
              </a:spcBef>
              <a:buClr>
                <a:srgbClr val="DC7F46"/>
              </a:buClr>
              <a:buSzPct val="58620"/>
              <a:tabLst>
                <a:tab pos="298601" algn="l"/>
              </a:tabLst>
            </a:pPr>
            <a:r>
              <a:rPr sz="2600" dirty="0">
                <a:latin typeface="+mn-lt"/>
                <a:cs typeface="Tw Cen MT"/>
              </a:rPr>
              <a:t>Name </a:t>
            </a:r>
            <a:r>
              <a:rPr sz="2600" spc="-9" dirty="0">
                <a:latin typeface="+mn-lt"/>
                <a:cs typeface="Tw Cen MT"/>
              </a:rPr>
              <a:t>space </a:t>
            </a:r>
            <a:r>
              <a:rPr sz="2600" spc="-36" dirty="0">
                <a:latin typeface="+mn-lt"/>
                <a:cs typeface="Tw Cen MT"/>
              </a:rPr>
              <a:t>yang </a:t>
            </a:r>
            <a:r>
              <a:rPr sz="2600" spc="-4" dirty="0">
                <a:latin typeface="+mn-lt"/>
                <a:cs typeface="Tw Cen MT"/>
              </a:rPr>
              <a:t>digunakan pada sistem  terdistribusi skala besar </a:t>
            </a:r>
            <a:r>
              <a:rPr sz="2600" dirty="0">
                <a:latin typeface="+mn-lt"/>
                <a:cs typeface="Tw Cen MT"/>
              </a:rPr>
              <a:t>dan mungkin </a:t>
            </a:r>
            <a:r>
              <a:rPr sz="2600" spc="-4" dirty="0">
                <a:latin typeface="+mn-lt"/>
                <a:cs typeface="Tw Cen MT"/>
              </a:rPr>
              <a:t>melibatkan  </a:t>
            </a:r>
            <a:r>
              <a:rPr sz="2600" dirty="0">
                <a:latin typeface="+mn-lt"/>
                <a:cs typeface="Tw Cen MT"/>
              </a:rPr>
              <a:t>seluruh dunia </a:t>
            </a:r>
            <a:r>
              <a:rPr sz="2600" spc="-18" dirty="0">
                <a:latin typeface="+mn-lt"/>
                <a:cs typeface="Tw Cen MT"/>
              </a:rPr>
              <a:t>(contohnya: </a:t>
            </a:r>
            <a:r>
              <a:rPr sz="2600" dirty="0">
                <a:latin typeface="+mn-lt"/>
                <a:cs typeface="Tw Cen MT"/>
              </a:rPr>
              <a:t>internet) </a:t>
            </a:r>
            <a:r>
              <a:rPr sz="2600" spc="-27" dirty="0">
                <a:latin typeface="+mn-lt"/>
                <a:cs typeface="Tw Cen MT"/>
              </a:rPr>
              <a:t>biasanya </a:t>
            </a:r>
            <a:r>
              <a:rPr sz="2600" spc="-4" dirty="0">
                <a:latin typeface="+mn-lt"/>
                <a:cs typeface="Tw Cen MT"/>
              </a:rPr>
              <a:t>disusun  </a:t>
            </a:r>
            <a:r>
              <a:rPr sz="2600" dirty="0">
                <a:latin typeface="+mn-lt"/>
                <a:cs typeface="Tw Cen MT"/>
              </a:rPr>
              <a:t>dalam bentuk hierarkis </a:t>
            </a:r>
            <a:r>
              <a:rPr sz="2600" spc="-4" dirty="0">
                <a:latin typeface="+mn-lt"/>
                <a:cs typeface="Tw Cen MT"/>
              </a:rPr>
              <a:t>dengan </a:t>
            </a:r>
            <a:r>
              <a:rPr sz="2600" spc="-9" dirty="0">
                <a:latin typeface="+mn-lt"/>
                <a:cs typeface="Tw Cen MT"/>
              </a:rPr>
              <a:t>sebuah </a:t>
            </a:r>
            <a:r>
              <a:rPr sz="2600" dirty="0">
                <a:latin typeface="+mn-lt"/>
                <a:cs typeface="Tw Cen MT"/>
              </a:rPr>
              <a:t>simpul</a:t>
            </a:r>
            <a:r>
              <a:rPr sz="2600" spc="633" dirty="0">
                <a:latin typeface="+mn-lt"/>
                <a:cs typeface="Tw Cen MT"/>
              </a:rPr>
              <a:t> </a:t>
            </a:r>
            <a:r>
              <a:rPr sz="2600" spc="-9" dirty="0">
                <a:latin typeface="+mn-lt"/>
                <a:cs typeface="Tw Cen MT"/>
              </a:rPr>
              <a:t>root.</a:t>
            </a:r>
            <a:endParaRPr sz="2600" dirty="0">
              <a:latin typeface="+mn-lt"/>
              <a:cs typeface="Tw Cen MT"/>
            </a:endParaRPr>
          </a:p>
        </p:txBody>
      </p:sp>
    </p:spTree>
    <p:extLst>
      <p:ext uri="{BB962C8B-B14F-4D97-AF65-F5344CB8AC3E}">
        <p14:creationId xmlns:p14="http://schemas.microsoft.com/office/powerpoint/2010/main" val="379856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3568" y="404664"/>
            <a:ext cx="6192125" cy="656688"/>
          </a:xfrm>
          <a:prstGeom prst="rect">
            <a:avLst/>
          </a:prstGeom>
        </p:spPr>
        <p:txBody>
          <a:bodyPr vert="horz" wrap="square" lIns="0" tIns="10257" rIns="0" bIns="0" rtlCol="0">
            <a:spAutoFit/>
          </a:bodyPr>
          <a:lstStyle/>
          <a:p>
            <a:pPr marL="11397">
              <a:spcBef>
                <a:spcPts val="81"/>
              </a:spcBef>
            </a:pPr>
            <a:r>
              <a:rPr dirty="0"/>
              <a:t>Structured</a:t>
            </a:r>
            <a:r>
              <a:rPr spc="-58" dirty="0"/>
              <a:t> </a:t>
            </a:r>
            <a:r>
              <a:rPr spc="-4" dirty="0"/>
              <a:t>Naming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55576" y="1556792"/>
            <a:ext cx="7270750" cy="4329226"/>
          </a:xfrm>
          <a:prstGeom prst="rect">
            <a:avLst/>
          </a:prstGeom>
        </p:spPr>
        <p:txBody>
          <a:bodyPr vert="horz" wrap="square" lIns="0" tIns="12537" rIns="0" bIns="0" rtlCol="0">
            <a:spAutoFit/>
          </a:bodyPr>
          <a:lstStyle/>
          <a:p>
            <a:pPr marL="11397" marR="4559">
              <a:spcBef>
                <a:spcPts val="99"/>
              </a:spcBef>
              <a:buClr>
                <a:srgbClr val="DC7F46"/>
              </a:buClr>
              <a:buSzPct val="59259"/>
              <a:tabLst>
                <a:tab pos="298031" algn="l"/>
                <a:tab pos="298601" algn="l"/>
              </a:tabLst>
            </a:pPr>
            <a:r>
              <a:rPr sz="2400" spc="-36" dirty="0">
                <a:latin typeface="+mn-lt"/>
                <a:cs typeface="Tw Cen MT"/>
              </a:rPr>
              <a:t>Pada </a:t>
            </a:r>
            <a:r>
              <a:rPr sz="2400" spc="-18" dirty="0">
                <a:latin typeface="+mn-lt"/>
                <a:cs typeface="Tw Cen MT"/>
              </a:rPr>
              <a:t>implementasinya </a:t>
            </a:r>
            <a:r>
              <a:rPr sz="2400" spc="-9" dirty="0">
                <a:latin typeface="+mn-lt"/>
                <a:cs typeface="Tw Cen MT"/>
              </a:rPr>
              <a:t>dengan </a:t>
            </a:r>
            <a:r>
              <a:rPr sz="2400" spc="-4" dirty="0">
                <a:latin typeface="+mn-lt"/>
                <a:cs typeface="Tw Cen MT"/>
              </a:rPr>
              <a:t>alasan efektivitas name  space </a:t>
            </a:r>
            <a:r>
              <a:rPr sz="2400" spc="-9" dirty="0">
                <a:latin typeface="+mn-lt"/>
                <a:cs typeface="Tw Cen MT"/>
              </a:rPr>
              <a:t>dibagai </a:t>
            </a:r>
            <a:r>
              <a:rPr sz="2400" spc="-4" dirty="0">
                <a:latin typeface="+mn-lt"/>
                <a:cs typeface="Tw Cen MT"/>
              </a:rPr>
              <a:t>menjadi </a:t>
            </a:r>
            <a:r>
              <a:rPr sz="2400" spc="-13" dirty="0">
                <a:latin typeface="+mn-lt"/>
                <a:cs typeface="Tw Cen MT"/>
              </a:rPr>
              <a:t>tiga </a:t>
            </a:r>
            <a:r>
              <a:rPr sz="2400" dirty="0" err="1">
                <a:latin typeface="+mn-lt"/>
                <a:cs typeface="Tw Cen MT"/>
              </a:rPr>
              <a:t>lapisan</a:t>
            </a:r>
            <a:r>
              <a:rPr sz="2400" dirty="0">
                <a:latin typeface="+mn-lt"/>
                <a:cs typeface="Tw Cen MT"/>
              </a:rPr>
              <a:t> </a:t>
            </a:r>
            <a:r>
              <a:rPr sz="2400" dirty="0" smtClean="0">
                <a:latin typeface="+mn-lt"/>
                <a:cs typeface="Tw Cen MT"/>
              </a:rPr>
              <a:t>logic</a:t>
            </a:r>
            <a:r>
              <a:rPr sz="2400" spc="-112" dirty="0" smtClean="0">
                <a:latin typeface="+mn-lt"/>
                <a:cs typeface="Tw Cen MT"/>
              </a:rPr>
              <a:t> </a:t>
            </a:r>
            <a:r>
              <a:rPr sz="2400" dirty="0">
                <a:latin typeface="+mn-lt"/>
                <a:cs typeface="Tw Cen MT"/>
              </a:rPr>
              <a:t>:</a:t>
            </a:r>
          </a:p>
          <a:p>
            <a:pPr marL="585805" marR="7978" lvl="1" indent="-246175" algn="just">
              <a:spcBef>
                <a:spcPts val="547"/>
              </a:spcBef>
              <a:buClr>
                <a:srgbClr val="93B5D1"/>
              </a:buClr>
              <a:buSzPct val="68750"/>
              <a:buFont typeface="Wingdings 2"/>
              <a:buChar char=""/>
              <a:tabLst>
                <a:tab pos="585805" algn="l"/>
              </a:tabLst>
            </a:pPr>
            <a:r>
              <a:rPr sz="2200" b="1" spc="-4" dirty="0">
                <a:latin typeface="+mn-lt"/>
                <a:cs typeface="Tw Cen MT"/>
              </a:rPr>
              <a:t>lapisan global </a:t>
            </a:r>
            <a:r>
              <a:rPr sz="2200" spc="-22" dirty="0">
                <a:latin typeface="+mn-lt"/>
                <a:cs typeface="Tw Cen MT"/>
              </a:rPr>
              <a:t>yang </a:t>
            </a:r>
            <a:r>
              <a:rPr sz="2200" spc="-9" dirty="0">
                <a:latin typeface="+mn-lt"/>
                <a:cs typeface="Tw Cen MT"/>
              </a:rPr>
              <a:t>terdiri dari </a:t>
            </a:r>
            <a:r>
              <a:rPr sz="2200" spc="-4" dirty="0">
                <a:latin typeface="+mn-lt"/>
                <a:cs typeface="Tw Cen MT"/>
              </a:rPr>
              <a:t>simpul </a:t>
            </a:r>
            <a:r>
              <a:rPr sz="2200" spc="-13" dirty="0">
                <a:latin typeface="+mn-lt"/>
                <a:cs typeface="Tw Cen MT"/>
              </a:rPr>
              <a:t>root </a:t>
            </a:r>
            <a:r>
              <a:rPr sz="2200" spc="-4" dirty="0">
                <a:latin typeface="+mn-lt"/>
                <a:cs typeface="Tw Cen MT"/>
              </a:rPr>
              <a:t>dan anak-  </a:t>
            </a:r>
            <a:r>
              <a:rPr sz="2200" spc="-22" dirty="0">
                <a:latin typeface="+mn-lt"/>
                <a:cs typeface="Tw Cen MT"/>
              </a:rPr>
              <a:t>anaknya </a:t>
            </a:r>
            <a:r>
              <a:rPr sz="2200" spc="-27" dirty="0">
                <a:latin typeface="+mn-lt"/>
                <a:cs typeface="Tw Cen MT"/>
              </a:rPr>
              <a:t>yang </a:t>
            </a:r>
            <a:r>
              <a:rPr sz="2200" spc="-4" dirty="0">
                <a:latin typeface="+mn-lt"/>
                <a:cs typeface="Tw Cen MT"/>
              </a:rPr>
              <a:t>merepresentasikan </a:t>
            </a:r>
            <a:r>
              <a:rPr sz="2200" spc="-9" dirty="0">
                <a:latin typeface="+mn-lt"/>
                <a:cs typeface="Tw Cen MT"/>
              </a:rPr>
              <a:t>organisasi </a:t>
            </a:r>
            <a:r>
              <a:rPr sz="2200" spc="-4" dirty="0">
                <a:latin typeface="+mn-lt"/>
                <a:cs typeface="Tw Cen MT"/>
              </a:rPr>
              <a:t>atau  sekumpulan </a:t>
            </a:r>
            <a:r>
              <a:rPr sz="2200" spc="-9" dirty="0">
                <a:latin typeface="+mn-lt"/>
                <a:cs typeface="Tw Cen MT"/>
              </a:rPr>
              <a:t>organisasi </a:t>
            </a:r>
            <a:r>
              <a:rPr sz="2200" spc="-4" dirty="0">
                <a:latin typeface="+mn-lt"/>
                <a:cs typeface="Tw Cen MT"/>
              </a:rPr>
              <a:t>dan </a:t>
            </a:r>
            <a:r>
              <a:rPr sz="2200" spc="-27" dirty="0">
                <a:latin typeface="+mn-lt"/>
                <a:cs typeface="Tw Cen MT"/>
              </a:rPr>
              <a:t>isinya </a:t>
            </a:r>
            <a:r>
              <a:rPr sz="2200" spc="-9" dirty="0">
                <a:latin typeface="+mn-lt"/>
                <a:cs typeface="Tw Cen MT"/>
              </a:rPr>
              <a:t>jarang</a:t>
            </a:r>
            <a:r>
              <a:rPr sz="2200" spc="45" dirty="0">
                <a:latin typeface="+mn-lt"/>
                <a:cs typeface="Tw Cen MT"/>
              </a:rPr>
              <a:t> </a:t>
            </a:r>
            <a:r>
              <a:rPr sz="2200" dirty="0">
                <a:latin typeface="+mn-lt"/>
                <a:cs typeface="Tw Cen MT"/>
              </a:rPr>
              <a:t>berubah,</a:t>
            </a:r>
          </a:p>
          <a:p>
            <a:pPr marL="585805" marR="6838" lvl="1" indent="-246175" algn="just">
              <a:spcBef>
                <a:spcPts val="538"/>
              </a:spcBef>
              <a:buClr>
                <a:srgbClr val="93B5D1"/>
              </a:buClr>
              <a:buSzPct val="68750"/>
              <a:buFont typeface="Wingdings 2"/>
              <a:buChar char=""/>
              <a:tabLst>
                <a:tab pos="585805" algn="l"/>
              </a:tabLst>
            </a:pPr>
            <a:r>
              <a:rPr sz="2200" b="1" spc="-4" dirty="0">
                <a:latin typeface="+mn-lt"/>
                <a:cs typeface="Tw Cen MT"/>
              </a:rPr>
              <a:t>lapisan administrasional </a:t>
            </a:r>
            <a:r>
              <a:rPr sz="2200" spc="-27" dirty="0">
                <a:latin typeface="+mn-lt"/>
                <a:cs typeface="Tw Cen MT"/>
              </a:rPr>
              <a:t>yang </a:t>
            </a:r>
            <a:r>
              <a:rPr sz="2200" spc="-4" dirty="0">
                <a:latin typeface="+mn-lt"/>
                <a:cs typeface="Tw Cen MT"/>
              </a:rPr>
              <a:t>dibentuk </a:t>
            </a:r>
            <a:r>
              <a:rPr sz="2200" spc="-9" dirty="0">
                <a:latin typeface="+mn-lt"/>
                <a:cs typeface="Tw Cen MT"/>
              </a:rPr>
              <a:t>oleh </a:t>
            </a:r>
            <a:r>
              <a:rPr sz="2200" spc="-4" dirty="0">
                <a:latin typeface="+mn-lt"/>
                <a:cs typeface="Tw Cen MT"/>
              </a:rPr>
              <a:t>sekumpulan  simpul direktori </a:t>
            </a:r>
            <a:r>
              <a:rPr sz="2200" spc="-22" dirty="0">
                <a:latin typeface="+mn-lt"/>
                <a:cs typeface="Tw Cen MT"/>
              </a:rPr>
              <a:t>yang </a:t>
            </a:r>
            <a:r>
              <a:rPr sz="2200" spc="-4" dirty="0">
                <a:latin typeface="+mn-lt"/>
                <a:cs typeface="Tw Cen MT"/>
              </a:rPr>
              <a:t>diatur dalam </a:t>
            </a:r>
            <a:r>
              <a:rPr sz="2200" spc="-13" dirty="0">
                <a:latin typeface="+mn-lt"/>
                <a:cs typeface="Tw Cen MT"/>
              </a:rPr>
              <a:t>sebuah</a:t>
            </a:r>
            <a:r>
              <a:rPr sz="2200" spc="49" dirty="0">
                <a:latin typeface="+mn-lt"/>
                <a:cs typeface="Tw Cen MT"/>
              </a:rPr>
              <a:t> </a:t>
            </a:r>
            <a:r>
              <a:rPr sz="2200" spc="-9" dirty="0">
                <a:latin typeface="+mn-lt"/>
                <a:cs typeface="Tw Cen MT"/>
              </a:rPr>
              <a:t>organisasi.</a:t>
            </a:r>
            <a:endParaRPr sz="2200" dirty="0">
              <a:latin typeface="+mn-lt"/>
              <a:cs typeface="Tw Cen MT"/>
            </a:endParaRPr>
          </a:p>
          <a:p>
            <a:pPr marL="585805" marR="6268" lvl="1" indent="-246175" algn="just">
              <a:spcBef>
                <a:spcPts val="538"/>
              </a:spcBef>
              <a:buClr>
                <a:srgbClr val="93B5D1"/>
              </a:buClr>
              <a:buSzPct val="68750"/>
              <a:buFont typeface="Wingdings 2"/>
              <a:buChar char=""/>
              <a:tabLst>
                <a:tab pos="585805" algn="l"/>
              </a:tabLst>
            </a:pPr>
            <a:r>
              <a:rPr sz="2200" b="1" spc="-4" dirty="0">
                <a:latin typeface="+mn-lt"/>
                <a:cs typeface="Tw Cen MT"/>
              </a:rPr>
              <a:t>lapisan manajerial </a:t>
            </a:r>
            <a:r>
              <a:rPr sz="2200" dirty="0">
                <a:latin typeface="+mn-lt"/>
                <a:cs typeface="Tw Cen MT"/>
              </a:rPr>
              <a:t>merupakan </a:t>
            </a:r>
            <a:r>
              <a:rPr sz="2200" spc="-4" dirty="0">
                <a:latin typeface="+mn-lt"/>
                <a:cs typeface="Tw Cen MT"/>
              </a:rPr>
              <a:t>lapisan terakhir </a:t>
            </a:r>
            <a:r>
              <a:rPr sz="2200" spc="-18" dirty="0">
                <a:latin typeface="+mn-lt"/>
                <a:cs typeface="Tw Cen MT"/>
              </a:rPr>
              <a:t>yang </a:t>
            </a:r>
            <a:r>
              <a:rPr sz="2200" spc="-4" dirty="0">
                <a:latin typeface="+mn-lt"/>
                <a:cs typeface="Tw Cen MT"/>
              </a:rPr>
              <a:t>berisi  simpul-simpul </a:t>
            </a:r>
            <a:r>
              <a:rPr sz="2200" spc="-27" dirty="0">
                <a:latin typeface="+mn-lt"/>
                <a:cs typeface="Tw Cen MT"/>
              </a:rPr>
              <a:t>yang </a:t>
            </a:r>
            <a:r>
              <a:rPr sz="2200" spc="-9" dirty="0">
                <a:latin typeface="+mn-lt"/>
                <a:cs typeface="Tw Cen MT"/>
              </a:rPr>
              <a:t>sering </a:t>
            </a:r>
            <a:r>
              <a:rPr sz="2200" dirty="0">
                <a:latin typeface="+mn-lt"/>
                <a:cs typeface="Tw Cen MT"/>
              </a:rPr>
              <a:t>berubah. </a:t>
            </a:r>
            <a:r>
              <a:rPr sz="2200" spc="-22" dirty="0">
                <a:latin typeface="+mn-lt"/>
                <a:cs typeface="Tw Cen MT"/>
              </a:rPr>
              <a:t>Biasanya </a:t>
            </a:r>
            <a:r>
              <a:rPr sz="2200" spc="-4" dirty="0">
                <a:latin typeface="+mn-lt"/>
                <a:cs typeface="Tw Cen MT"/>
              </a:rPr>
              <a:t>simpul-simpul  ini merepresentasikan </a:t>
            </a:r>
            <a:r>
              <a:rPr sz="2200" spc="-9" dirty="0">
                <a:latin typeface="+mn-lt"/>
                <a:cs typeface="Tw Cen MT"/>
              </a:rPr>
              <a:t>komputer-komputer </a:t>
            </a:r>
            <a:r>
              <a:rPr sz="2200" spc="-4" dirty="0">
                <a:latin typeface="+mn-lt"/>
                <a:cs typeface="Tw Cen MT"/>
              </a:rPr>
              <a:t>dalam</a:t>
            </a:r>
            <a:r>
              <a:rPr sz="2200" spc="22" dirty="0">
                <a:latin typeface="+mn-lt"/>
                <a:cs typeface="Tw Cen MT"/>
              </a:rPr>
              <a:t> </a:t>
            </a:r>
            <a:r>
              <a:rPr sz="2200" spc="-9" dirty="0">
                <a:latin typeface="+mn-lt"/>
                <a:cs typeface="Tw Cen MT"/>
              </a:rPr>
              <a:t>LAN.</a:t>
            </a:r>
            <a:endParaRPr sz="2200" dirty="0">
              <a:latin typeface="+mn-lt"/>
              <a:cs typeface="Tw Cen MT"/>
            </a:endParaRPr>
          </a:p>
        </p:txBody>
      </p:sp>
    </p:spTree>
    <p:extLst>
      <p:ext uri="{BB962C8B-B14F-4D97-AF65-F5344CB8AC3E}">
        <p14:creationId xmlns:p14="http://schemas.microsoft.com/office/powerpoint/2010/main" val="37091151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6401" y="548680"/>
            <a:ext cx="6333370" cy="656688"/>
          </a:xfrm>
          <a:prstGeom prst="rect">
            <a:avLst/>
          </a:prstGeom>
        </p:spPr>
        <p:txBody>
          <a:bodyPr vert="horz" wrap="square" lIns="0" tIns="10257" rIns="0" bIns="0" rtlCol="0">
            <a:spAutoFit/>
          </a:bodyPr>
          <a:lstStyle/>
          <a:p>
            <a:pPr marL="11397">
              <a:spcBef>
                <a:spcPts val="81"/>
              </a:spcBef>
            </a:pPr>
            <a:r>
              <a:rPr dirty="0"/>
              <a:t>Structured</a:t>
            </a:r>
            <a:r>
              <a:rPr spc="-58" dirty="0"/>
              <a:t> </a:t>
            </a:r>
            <a:r>
              <a:rPr spc="-4" dirty="0"/>
              <a:t>Naming</a:t>
            </a:r>
          </a:p>
        </p:txBody>
      </p:sp>
      <p:sp>
        <p:nvSpPr>
          <p:cNvPr id="4" name="object 4"/>
          <p:cNvSpPr/>
          <p:nvPr/>
        </p:nvSpPr>
        <p:spPr>
          <a:xfrm>
            <a:off x="1115616" y="1556792"/>
            <a:ext cx="6882938" cy="42546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982971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23089" y="476672"/>
            <a:ext cx="7128229" cy="656688"/>
          </a:xfrm>
          <a:prstGeom prst="rect">
            <a:avLst/>
          </a:prstGeom>
        </p:spPr>
        <p:txBody>
          <a:bodyPr vert="horz" wrap="square" lIns="0" tIns="10257" rIns="0" bIns="0" rtlCol="0">
            <a:spAutoFit/>
          </a:bodyPr>
          <a:lstStyle/>
          <a:p>
            <a:pPr marL="11397">
              <a:spcBef>
                <a:spcPts val="81"/>
              </a:spcBef>
            </a:pPr>
            <a:r>
              <a:rPr spc="-4" dirty="0"/>
              <a:t>Attribute Based</a:t>
            </a:r>
            <a:r>
              <a:rPr spc="-67" dirty="0"/>
              <a:t> </a:t>
            </a:r>
            <a:r>
              <a:rPr spc="-4" dirty="0"/>
              <a:t>Naming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11560" y="1628800"/>
            <a:ext cx="7848871" cy="3875679"/>
          </a:xfrm>
          <a:prstGeom prst="rect">
            <a:avLst/>
          </a:prstGeom>
        </p:spPr>
        <p:txBody>
          <a:bodyPr vert="horz" wrap="square" lIns="0" tIns="86617" rIns="0" bIns="0" rtlCol="0">
            <a:spAutoFit/>
          </a:bodyPr>
          <a:lstStyle/>
          <a:p>
            <a:pPr marL="298601" marR="8548" indent="-287204" algn="just">
              <a:lnSpc>
                <a:spcPct val="80000"/>
              </a:lnSpc>
              <a:spcBef>
                <a:spcPts val="682"/>
              </a:spcBef>
              <a:buClr>
                <a:srgbClr val="DC7F46"/>
              </a:buClr>
              <a:buSzPct val="59259"/>
              <a:buFont typeface="Wingdings"/>
              <a:buChar char=""/>
              <a:tabLst>
                <a:tab pos="298601" algn="l"/>
              </a:tabLst>
            </a:pPr>
            <a:r>
              <a:rPr sz="2400" spc="-4" dirty="0">
                <a:latin typeface="+mn-lt"/>
                <a:cs typeface="Tw Cen MT"/>
              </a:rPr>
              <a:t>Seiring </a:t>
            </a:r>
            <a:r>
              <a:rPr sz="2400" spc="-13" dirty="0">
                <a:latin typeface="+mn-lt"/>
                <a:cs typeface="Tw Cen MT"/>
              </a:rPr>
              <a:t>bertambahnya </a:t>
            </a:r>
            <a:r>
              <a:rPr sz="2400" spc="-4" dirty="0">
                <a:latin typeface="+mn-lt"/>
                <a:cs typeface="Tw Cen MT"/>
              </a:rPr>
              <a:t>informasi </a:t>
            </a:r>
            <a:r>
              <a:rPr sz="2400" spc="-27" dirty="0">
                <a:latin typeface="+mn-lt"/>
                <a:cs typeface="Tw Cen MT"/>
              </a:rPr>
              <a:t>yang </a:t>
            </a:r>
            <a:r>
              <a:rPr sz="2400" spc="-4" dirty="0">
                <a:latin typeface="+mn-lt"/>
                <a:cs typeface="Tw Cen MT"/>
              </a:rPr>
              <a:t>dapat diakses  dari </a:t>
            </a:r>
            <a:r>
              <a:rPr sz="2400" spc="-9" dirty="0">
                <a:latin typeface="+mn-lt"/>
                <a:cs typeface="Tw Cen MT"/>
              </a:rPr>
              <a:t>sebuah </a:t>
            </a:r>
            <a:r>
              <a:rPr sz="2400" spc="-4" dirty="0">
                <a:latin typeface="+mn-lt"/>
                <a:cs typeface="Tw Cen MT"/>
              </a:rPr>
              <a:t>entitas </a:t>
            </a:r>
            <a:r>
              <a:rPr sz="2400" spc="-9" dirty="0">
                <a:latin typeface="+mn-lt"/>
                <a:cs typeface="Tw Cen MT"/>
              </a:rPr>
              <a:t>maka </a:t>
            </a:r>
            <a:r>
              <a:rPr sz="2400" dirty="0">
                <a:latin typeface="+mn-lt"/>
                <a:cs typeface="Tw Cen MT"/>
              </a:rPr>
              <a:t>diperlukan </a:t>
            </a:r>
            <a:r>
              <a:rPr sz="2400" spc="-13" dirty="0">
                <a:latin typeface="+mn-lt"/>
                <a:cs typeface="Tw Cen MT"/>
              </a:rPr>
              <a:t>sebuah </a:t>
            </a:r>
            <a:r>
              <a:rPr sz="2400" spc="-4" dirty="0">
                <a:latin typeface="+mn-lt"/>
                <a:cs typeface="Tw Cen MT"/>
              </a:rPr>
              <a:t>cara </a:t>
            </a:r>
            <a:r>
              <a:rPr sz="2400" spc="-13" dirty="0">
                <a:latin typeface="+mn-lt"/>
                <a:cs typeface="Tw Cen MT"/>
              </a:rPr>
              <a:t>agar  </a:t>
            </a:r>
            <a:r>
              <a:rPr sz="2400" spc="-4" dirty="0">
                <a:latin typeface="+mn-lt"/>
                <a:cs typeface="Tw Cen MT"/>
              </a:rPr>
              <a:t>pengguna dapat mencari dan </a:t>
            </a:r>
            <a:r>
              <a:rPr sz="2400" spc="-9" dirty="0">
                <a:latin typeface="+mn-lt"/>
                <a:cs typeface="Tw Cen MT"/>
              </a:rPr>
              <a:t>mengakses </a:t>
            </a:r>
            <a:r>
              <a:rPr sz="2400" spc="-4" dirty="0">
                <a:latin typeface="+mn-lt"/>
                <a:cs typeface="Tw Cen MT"/>
              </a:rPr>
              <a:t>suatu </a:t>
            </a:r>
            <a:r>
              <a:rPr sz="2400" dirty="0">
                <a:latin typeface="+mn-lt"/>
                <a:cs typeface="Tw Cen MT"/>
              </a:rPr>
              <a:t>entitas  </a:t>
            </a:r>
            <a:r>
              <a:rPr sz="2400" spc="-9" dirty="0">
                <a:latin typeface="+mn-lt"/>
                <a:cs typeface="Tw Cen MT"/>
              </a:rPr>
              <a:t>dengan </a:t>
            </a:r>
            <a:r>
              <a:rPr sz="2400" dirty="0">
                <a:latin typeface="+mn-lt"/>
                <a:cs typeface="Tw Cen MT"/>
              </a:rPr>
              <a:t>memberikan </a:t>
            </a:r>
            <a:r>
              <a:rPr sz="2400" spc="-13" dirty="0">
                <a:latin typeface="+mn-lt"/>
                <a:cs typeface="Tw Cen MT"/>
              </a:rPr>
              <a:t>keterangan </a:t>
            </a:r>
            <a:r>
              <a:rPr sz="2400" spc="-9" dirty="0">
                <a:latin typeface="+mn-lt"/>
                <a:cs typeface="Tw Cen MT"/>
              </a:rPr>
              <a:t>mengenai</a:t>
            </a:r>
            <a:r>
              <a:rPr sz="2400" spc="-76" dirty="0">
                <a:latin typeface="+mn-lt"/>
                <a:cs typeface="Tw Cen MT"/>
              </a:rPr>
              <a:t> </a:t>
            </a:r>
            <a:r>
              <a:rPr sz="2400" spc="-4" dirty="0">
                <a:latin typeface="+mn-lt"/>
                <a:cs typeface="Tw Cen MT"/>
              </a:rPr>
              <a:t>entitas</a:t>
            </a:r>
            <a:r>
              <a:rPr sz="2400" spc="-4" dirty="0">
                <a:latin typeface="+mn-lt"/>
                <a:cs typeface="Tw Cen MT"/>
              </a:rPr>
              <a:t>.</a:t>
            </a:r>
            <a:endParaRPr sz="2400" dirty="0">
              <a:latin typeface="+mn-lt"/>
              <a:cs typeface="Tw Cen MT"/>
            </a:endParaRPr>
          </a:p>
          <a:p>
            <a:pPr marL="298601" marR="6268" indent="-287204" algn="just">
              <a:lnSpc>
                <a:spcPct val="80000"/>
              </a:lnSpc>
              <a:spcBef>
                <a:spcPts val="624"/>
              </a:spcBef>
              <a:buClr>
                <a:srgbClr val="DC7F46"/>
              </a:buClr>
              <a:buSzPct val="59259"/>
              <a:buFont typeface="Wingdings"/>
              <a:buChar char=""/>
              <a:tabLst>
                <a:tab pos="298601" algn="l"/>
              </a:tabLst>
            </a:pPr>
            <a:r>
              <a:rPr sz="2400" dirty="0">
                <a:latin typeface="+mn-lt"/>
                <a:cs typeface="Tw Cen MT"/>
              </a:rPr>
              <a:t>Salah satu </a:t>
            </a:r>
            <a:r>
              <a:rPr sz="2400" spc="-4" dirty="0">
                <a:latin typeface="+mn-lt"/>
                <a:cs typeface="Tw Cen MT"/>
              </a:rPr>
              <a:t>cara </a:t>
            </a:r>
            <a:r>
              <a:rPr sz="2400" spc="-27" dirty="0">
                <a:latin typeface="+mn-lt"/>
                <a:cs typeface="Tw Cen MT"/>
              </a:rPr>
              <a:t>yang </a:t>
            </a:r>
            <a:r>
              <a:rPr sz="2400" spc="-4" dirty="0">
                <a:latin typeface="+mn-lt"/>
                <a:cs typeface="Tw Cen MT"/>
              </a:rPr>
              <a:t>populer adalah menggunakan  attribute </a:t>
            </a:r>
            <a:r>
              <a:rPr sz="2400" spc="-9" dirty="0">
                <a:latin typeface="+mn-lt"/>
                <a:cs typeface="Tw Cen MT"/>
              </a:rPr>
              <a:t>based </a:t>
            </a:r>
            <a:r>
              <a:rPr sz="2400" spc="-4" dirty="0">
                <a:latin typeface="+mn-lt"/>
                <a:cs typeface="Tw Cen MT"/>
              </a:rPr>
              <a:t>naming (penamaan berbasiskan  </a:t>
            </a:r>
            <a:r>
              <a:rPr sz="2400" dirty="0">
                <a:latin typeface="+mn-lt"/>
                <a:cs typeface="Tw Cen MT"/>
              </a:rPr>
              <a:t>atribut</a:t>
            </a:r>
            <a:r>
              <a:rPr sz="2400" dirty="0">
                <a:latin typeface="+mn-lt"/>
                <a:cs typeface="Tw Cen MT"/>
              </a:rPr>
              <a:t>).</a:t>
            </a:r>
          </a:p>
          <a:p>
            <a:pPr marL="298601" marR="9118" indent="-287204" algn="just">
              <a:lnSpc>
                <a:spcPts val="2324"/>
              </a:lnSpc>
              <a:spcBef>
                <a:spcPts val="606"/>
              </a:spcBef>
              <a:buClr>
                <a:srgbClr val="DC7F46"/>
              </a:buClr>
              <a:buSzPct val="59259"/>
              <a:buFont typeface="Wingdings"/>
              <a:buChar char=""/>
              <a:tabLst>
                <a:tab pos="298601" algn="l"/>
              </a:tabLst>
            </a:pPr>
            <a:r>
              <a:rPr sz="2400" spc="-9" dirty="0">
                <a:latin typeface="+mn-lt"/>
                <a:cs typeface="Tw Cen MT"/>
              </a:rPr>
              <a:t>Dengan </a:t>
            </a:r>
            <a:r>
              <a:rPr sz="2400" dirty="0">
                <a:latin typeface="+mn-lt"/>
                <a:cs typeface="Tw Cen MT"/>
              </a:rPr>
              <a:t>teknik </a:t>
            </a:r>
            <a:r>
              <a:rPr sz="2400" spc="-4" dirty="0">
                <a:latin typeface="+mn-lt"/>
                <a:cs typeface="Tw Cen MT"/>
              </a:rPr>
              <a:t>ini </a:t>
            </a:r>
            <a:r>
              <a:rPr sz="2400" spc="-13" dirty="0">
                <a:latin typeface="+mn-lt"/>
                <a:cs typeface="Tw Cen MT"/>
              </a:rPr>
              <a:t>sebuah </a:t>
            </a:r>
            <a:r>
              <a:rPr sz="2400" dirty="0">
                <a:latin typeface="+mn-lt"/>
                <a:cs typeface="Tw Cen MT"/>
              </a:rPr>
              <a:t>entitas </a:t>
            </a:r>
            <a:r>
              <a:rPr sz="2400" spc="-4" dirty="0">
                <a:latin typeface="+mn-lt"/>
                <a:cs typeface="Tw Cen MT"/>
              </a:rPr>
              <a:t>diasosiasikan </a:t>
            </a:r>
            <a:r>
              <a:rPr sz="2400" spc="-9" dirty="0">
                <a:latin typeface="+mn-lt"/>
                <a:cs typeface="Tw Cen MT"/>
              </a:rPr>
              <a:t>dengan  </a:t>
            </a:r>
            <a:r>
              <a:rPr sz="2400" dirty="0">
                <a:latin typeface="+mn-lt"/>
                <a:cs typeface="Tw Cen MT"/>
              </a:rPr>
              <a:t>sejumlah </a:t>
            </a:r>
            <a:r>
              <a:rPr sz="2400" spc="-4" dirty="0">
                <a:latin typeface="+mn-lt"/>
                <a:cs typeface="Tw Cen MT"/>
              </a:rPr>
              <a:t>atribut </a:t>
            </a:r>
            <a:r>
              <a:rPr sz="2400" spc="-27" dirty="0">
                <a:latin typeface="+mn-lt"/>
                <a:cs typeface="Tw Cen MT"/>
              </a:rPr>
              <a:t>yang </a:t>
            </a:r>
            <a:r>
              <a:rPr sz="2400" dirty="0">
                <a:latin typeface="+mn-lt"/>
                <a:cs typeface="Tw Cen MT"/>
              </a:rPr>
              <a:t>memiliki </a:t>
            </a:r>
            <a:r>
              <a:rPr sz="2400" spc="-4" dirty="0">
                <a:latin typeface="+mn-lt"/>
                <a:cs typeface="Tw Cen MT"/>
              </a:rPr>
              <a:t>nilai</a:t>
            </a:r>
            <a:r>
              <a:rPr sz="2400" spc="-63" dirty="0">
                <a:latin typeface="+mn-lt"/>
                <a:cs typeface="Tw Cen MT"/>
              </a:rPr>
              <a:t> </a:t>
            </a:r>
            <a:r>
              <a:rPr sz="2400" dirty="0">
                <a:latin typeface="+mn-lt"/>
                <a:cs typeface="Tw Cen MT"/>
              </a:rPr>
              <a:t>tertentu</a:t>
            </a:r>
            <a:r>
              <a:rPr sz="2400" dirty="0">
                <a:latin typeface="+mn-lt"/>
                <a:cs typeface="Tw Cen MT"/>
              </a:rPr>
              <a:t>.</a:t>
            </a:r>
          </a:p>
          <a:p>
            <a:pPr marL="298601" marR="4559" indent="-287204" algn="just">
              <a:lnSpc>
                <a:spcPct val="80000"/>
              </a:lnSpc>
              <a:spcBef>
                <a:spcPts val="669"/>
              </a:spcBef>
              <a:buClr>
                <a:srgbClr val="DC7F46"/>
              </a:buClr>
              <a:buSzPct val="59259"/>
              <a:buFont typeface="Wingdings"/>
              <a:buChar char=""/>
              <a:tabLst>
                <a:tab pos="298601" algn="l"/>
              </a:tabLst>
            </a:pPr>
            <a:r>
              <a:rPr sz="2400" spc="-22" dirty="0">
                <a:latin typeface="+mn-lt"/>
                <a:cs typeface="Tw Cen MT"/>
              </a:rPr>
              <a:t>Pengguna </a:t>
            </a:r>
            <a:r>
              <a:rPr sz="2400" spc="-4" dirty="0">
                <a:latin typeface="+mn-lt"/>
                <a:cs typeface="Tw Cen MT"/>
              </a:rPr>
              <a:t>melakukan pencarian berdasarkan </a:t>
            </a:r>
            <a:r>
              <a:rPr sz="2400" dirty="0">
                <a:latin typeface="+mn-lt"/>
                <a:cs typeface="Tw Cen MT"/>
              </a:rPr>
              <a:t>kriteria  tertentu berupa </a:t>
            </a:r>
            <a:r>
              <a:rPr sz="2400" spc="-4" dirty="0">
                <a:latin typeface="+mn-lt"/>
                <a:cs typeface="Tw Cen MT"/>
              </a:rPr>
              <a:t>jenis dan nilai </a:t>
            </a:r>
            <a:r>
              <a:rPr sz="2400" spc="-9" dirty="0">
                <a:latin typeface="+mn-lt"/>
                <a:cs typeface="Tw Cen MT"/>
              </a:rPr>
              <a:t>atribut </a:t>
            </a:r>
            <a:r>
              <a:rPr sz="2400" spc="-31" dirty="0">
                <a:latin typeface="+mn-lt"/>
                <a:cs typeface="Tw Cen MT"/>
              </a:rPr>
              <a:t>yang </a:t>
            </a:r>
            <a:r>
              <a:rPr sz="2400" spc="-4" dirty="0">
                <a:latin typeface="+mn-lt"/>
                <a:cs typeface="Tw Cen MT"/>
              </a:rPr>
              <a:t>dimiliki  </a:t>
            </a:r>
            <a:r>
              <a:rPr sz="2400" dirty="0">
                <a:latin typeface="+mn-lt"/>
                <a:cs typeface="Tw Cen MT"/>
              </a:rPr>
              <a:t>entitas </a:t>
            </a:r>
            <a:r>
              <a:rPr sz="2400" spc="-27" dirty="0">
                <a:latin typeface="+mn-lt"/>
                <a:cs typeface="Tw Cen MT"/>
              </a:rPr>
              <a:t>yang</a:t>
            </a:r>
            <a:r>
              <a:rPr sz="2400" spc="-31" dirty="0">
                <a:latin typeface="+mn-lt"/>
                <a:cs typeface="Tw Cen MT"/>
              </a:rPr>
              <a:t> </a:t>
            </a:r>
            <a:r>
              <a:rPr sz="2400" spc="-18" dirty="0">
                <a:latin typeface="+mn-lt"/>
                <a:cs typeface="Tw Cen MT"/>
              </a:rPr>
              <a:t>dicarinya</a:t>
            </a:r>
            <a:r>
              <a:rPr sz="2400" spc="-18" dirty="0">
                <a:latin typeface="+mn-lt"/>
                <a:cs typeface="Tw Cen MT"/>
              </a:rPr>
              <a:t>.</a:t>
            </a:r>
            <a:endParaRPr sz="2400" dirty="0">
              <a:latin typeface="+mn-lt"/>
              <a:cs typeface="Tw Cen MT"/>
            </a:endParaRPr>
          </a:p>
        </p:txBody>
      </p:sp>
    </p:spTree>
    <p:extLst>
      <p:ext uri="{BB962C8B-B14F-4D97-AF65-F5344CB8AC3E}">
        <p14:creationId xmlns:p14="http://schemas.microsoft.com/office/powerpoint/2010/main" val="22351203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4139" y="482853"/>
            <a:ext cx="639381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Pengertian Name</a:t>
            </a:r>
            <a:r>
              <a:rPr spc="5" dirty="0"/>
              <a:t> </a:t>
            </a:r>
            <a:r>
              <a:rPr spc="-5" dirty="0"/>
              <a:t>Service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80896"/>
            <a:ext cx="7958455" cy="4201160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55600" marR="647065" indent="-342900">
              <a:lnSpc>
                <a:spcPts val="3020"/>
              </a:lnSpc>
              <a:spcBef>
                <a:spcPts val="484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dirty="0">
                <a:latin typeface="Arial"/>
                <a:cs typeface="Arial"/>
              </a:rPr>
              <a:t>Dalam sistem terdistribusi, </a:t>
            </a:r>
            <a:r>
              <a:rPr sz="2800" b="1" dirty="0">
                <a:latin typeface="Arial"/>
                <a:cs typeface="Arial"/>
              </a:rPr>
              <a:t>nama</a:t>
            </a:r>
            <a:r>
              <a:rPr sz="2800" b="1" spc="-5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digunakan  untuk menunjuk ke suatu resource yang  beragam dan tersebar seperti komputer,  layanan (services), file, dan remote</a:t>
            </a:r>
            <a:r>
              <a:rPr sz="2800" spc="-3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object</a:t>
            </a:r>
            <a:endParaRPr sz="2800">
              <a:latin typeface="Arial"/>
              <a:cs typeface="Arial"/>
            </a:endParaRPr>
          </a:p>
          <a:p>
            <a:pPr marL="355600" marR="245745" indent="-342900">
              <a:lnSpc>
                <a:spcPct val="90000"/>
              </a:lnSpc>
              <a:spcBef>
                <a:spcPts val="640"/>
              </a:spcBef>
              <a:buChar char="•"/>
              <a:tabLst>
                <a:tab pos="354965" algn="l"/>
                <a:tab pos="355600" algn="l"/>
                <a:tab pos="2098040" algn="l"/>
              </a:tabLst>
            </a:pPr>
            <a:r>
              <a:rPr sz="2800" dirty="0">
                <a:latin typeface="Arial"/>
                <a:cs typeface="Arial"/>
              </a:rPr>
              <a:t>Merupakan layanan penamaan yang berfungsi  untuk menyimpan </a:t>
            </a:r>
            <a:r>
              <a:rPr sz="2800" b="1" dirty="0">
                <a:latin typeface="Arial"/>
                <a:cs typeface="Arial"/>
              </a:rPr>
              <a:t>naming context, </a:t>
            </a:r>
            <a:r>
              <a:rPr sz="2800" dirty="0">
                <a:latin typeface="Arial"/>
                <a:cs typeface="Arial"/>
              </a:rPr>
              <a:t>yakni  kumpulan	</a:t>
            </a:r>
            <a:r>
              <a:rPr sz="2800" b="1" dirty="0">
                <a:latin typeface="Arial"/>
                <a:cs typeface="Arial"/>
              </a:rPr>
              <a:t>binding </a:t>
            </a:r>
            <a:r>
              <a:rPr sz="2800" dirty="0">
                <a:latin typeface="Arial"/>
                <a:cs typeface="Arial"/>
              </a:rPr>
              <a:t>nama dengan objek,  tugasnya untuk </a:t>
            </a:r>
            <a:r>
              <a:rPr sz="2800" b="1" dirty="0">
                <a:latin typeface="Arial"/>
                <a:cs typeface="Arial"/>
              </a:rPr>
              <a:t>me-resolve</a:t>
            </a:r>
            <a:r>
              <a:rPr sz="2800" b="1" spc="-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nama</a:t>
            </a:r>
            <a:r>
              <a:rPr sz="2800" dirty="0"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 marL="755650" marR="5080" indent="-285750">
              <a:lnSpc>
                <a:spcPts val="2380"/>
              </a:lnSpc>
              <a:spcBef>
                <a:spcPts val="575"/>
              </a:spcBef>
              <a:tabLst>
                <a:tab pos="755015" algn="l"/>
              </a:tabLst>
            </a:pPr>
            <a:r>
              <a:rPr sz="2000" spc="-5" dirty="0">
                <a:latin typeface="Arial"/>
                <a:cs typeface="Arial"/>
              </a:rPr>
              <a:t>–	Naming context: </a:t>
            </a:r>
            <a:r>
              <a:rPr sz="2200" dirty="0">
                <a:latin typeface="Arial"/>
                <a:cs typeface="Arial"/>
              </a:rPr>
              <a:t>yaitu sehimpunan keterkaitan antara nama  </a:t>
            </a:r>
            <a:r>
              <a:rPr sz="2200" spc="-5" dirty="0">
                <a:latin typeface="Arial"/>
                <a:cs typeface="Arial"/>
              </a:rPr>
              <a:t>dan </a:t>
            </a:r>
            <a:r>
              <a:rPr sz="2200" dirty="0">
                <a:latin typeface="Arial"/>
                <a:cs typeface="Arial"/>
              </a:rPr>
              <a:t>atribut objek: seperti user, komputer, </a:t>
            </a:r>
            <a:r>
              <a:rPr sz="2200" i="1" dirty="0">
                <a:latin typeface="Arial"/>
                <a:cs typeface="Arial"/>
              </a:rPr>
              <a:t>services </a:t>
            </a:r>
            <a:r>
              <a:rPr sz="2200" i="1" spc="-5" dirty="0">
                <a:latin typeface="Arial"/>
                <a:cs typeface="Arial"/>
              </a:rPr>
              <a:t>dan  </a:t>
            </a:r>
            <a:r>
              <a:rPr sz="2200" i="1" dirty="0">
                <a:latin typeface="Arial"/>
                <a:cs typeface="Arial"/>
              </a:rPr>
              <a:t>remote</a:t>
            </a:r>
            <a:r>
              <a:rPr sz="2200" i="1" spc="-5" dirty="0">
                <a:latin typeface="Arial"/>
                <a:cs typeface="Arial"/>
              </a:rPr>
              <a:t> </a:t>
            </a:r>
            <a:r>
              <a:rPr sz="2200" i="1" dirty="0">
                <a:latin typeface="Arial"/>
                <a:cs typeface="Arial"/>
              </a:rPr>
              <a:t>object.</a:t>
            </a:r>
            <a:endParaRPr sz="2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823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87650" y="482853"/>
            <a:ext cx="35680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Pengertian</a:t>
            </a:r>
            <a:r>
              <a:rPr spc="-30" dirty="0"/>
              <a:t> </a:t>
            </a:r>
            <a:r>
              <a:rPr spc="-5" dirty="0"/>
              <a:t>(2)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74038"/>
            <a:ext cx="6955155" cy="3215005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355600" marR="5080" indent="-342900">
              <a:lnSpc>
                <a:spcPts val="3460"/>
              </a:lnSpc>
              <a:spcBef>
                <a:spcPts val="53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Pengaksesan </a:t>
            </a:r>
            <a:r>
              <a:rPr sz="3200" b="1" spc="-5" dirty="0">
                <a:latin typeface="Arial"/>
                <a:cs typeface="Arial"/>
              </a:rPr>
              <a:t>resource </a:t>
            </a:r>
            <a:r>
              <a:rPr sz="3200" spc="-5" dirty="0">
                <a:latin typeface="Arial"/>
                <a:cs typeface="Arial"/>
              </a:rPr>
              <a:t>pada</a:t>
            </a:r>
            <a:r>
              <a:rPr sz="3200" spc="-3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sistem  terdistribusi yang</a:t>
            </a:r>
            <a:r>
              <a:rPr sz="3200" spc="-1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memerlukan:</a:t>
            </a:r>
            <a:endParaRPr sz="32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290"/>
              </a:spcBef>
              <a:buChar char="–"/>
              <a:tabLst>
                <a:tab pos="755650" algn="l"/>
              </a:tabLst>
            </a:pPr>
            <a:r>
              <a:rPr sz="2800" dirty="0">
                <a:latin typeface="Arial"/>
                <a:cs typeface="Arial"/>
              </a:rPr>
              <a:t>Nama resource (untuk</a:t>
            </a:r>
            <a:r>
              <a:rPr sz="2800" spc="-2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pemanggilan),</a:t>
            </a:r>
            <a:endParaRPr sz="28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335"/>
              </a:spcBef>
              <a:buChar char="–"/>
              <a:tabLst>
                <a:tab pos="755650" algn="l"/>
              </a:tabLst>
            </a:pPr>
            <a:r>
              <a:rPr sz="2800" dirty="0">
                <a:latin typeface="Arial"/>
                <a:cs typeface="Arial"/>
              </a:rPr>
              <a:t>Alamat (lokasi resource</a:t>
            </a:r>
            <a:r>
              <a:rPr sz="2800" spc="-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tsb),</a:t>
            </a:r>
            <a:endParaRPr sz="2800">
              <a:latin typeface="Arial"/>
              <a:cs typeface="Arial"/>
            </a:endParaRPr>
          </a:p>
          <a:p>
            <a:pPr marL="755650" marR="608965" lvl="1" indent="-285750">
              <a:lnSpc>
                <a:spcPts val="3020"/>
              </a:lnSpc>
              <a:spcBef>
                <a:spcPts val="720"/>
              </a:spcBef>
              <a:buChar char="–"/>
              <a:tabLst>
                <a:tab pos="755650" algn="l"/>
              </a:tabLst>
            </a:pPr>
            <a:r>
              <a:rPr sz="2800" dirty="0">
                <a:latin typeface="Arial"/>
                <a:cs typeface="Arial"/>
              </a:rPr>
              <a:t>Pemetaan antara nama dan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alamat  sebenarnya</a:t>
            </a:r>
            <a:endParaRPr sz="28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295"/>
              </a:spcBef>
              <a:buChar char="–"/>
              <a:tabLst>
                <a:tab pos="755650" algn="l"/>
              </a:tabLst>
            </a:pPr>
            <a:r>
              <a:rPr sz="2800" dirty="0">
                <a:latin typeface="Arial"/>
                <a:cs typeface="Arial"/>
              </a:rPr>
              <a:t>Rute (bagaimana mencapai lokasi</a:t>
            </a:r>
            <a:r>
              <a:rPr sz="2800" spc="-1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tsb)</a:t>
            </a:r>
            <a:endParaRPr sz="2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688147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50617" y="482853"/>
            <a:ext cx="484187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Manfaat</a:t>
            </a:r>
            <a:r>
              <a:rPr spc="-30" dirty="0"/>
              <a:t> </a:t>
            </a:r>
            <a:r>
              <a:rPr spc="-5" dirty="0"/>
              <a:t>penamaan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401064"/>
            <a:ext cx="8060055" cy="418465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355600" marR="280670" indent="-342900">
              <a:lnSpc>
                <a:spcPts val="2590"/>
              </a:lnSpc>
              <a:spcBef>
                <a:spcPts val="42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latin typeface="Arial"/>
                <a:cs typeface="Arial"/>
              </a:rPr>
              <a:t>komunikasi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misal&gt;nama domain sebagai bagian dari  email</a:t>
            </a:r>
            <a:endParaRPr sz="2400">
              <a:latin typeface="Arial"/>
              <a:cs typeface="Arial"/>
            </a:endParaRPr>
          </a:p>
          <a:p>
            <a:pPr marL="355600" marR="5080" indent="-342900">
              <a:lnSpc>
                <a:spcPts val="2590"/>
              </a:lnSpc>
              <a:spcBef>
                <a:spcPts val="58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latin typeface="Arial"/>
                <a:cs typeface="Arial"/>
              </a:rPr>
              <a:t>resource sharing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proses tidak dapat mengakses suatu  resource, jika resource tersebut tidak diberi</a:t>
            </a:r>
            <a:r>
              <a:rPr sz="2400" spc="9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nama</a:t>
            </a:r>
            <a:endParaRPr sz="2400">
              <a:latin typeface="Arial"/>
              <a:cs typeface="Arial"/>
            </a:endParaRPr>
          </a:p>
          <a:p>
            <a:pPr marL="355600" marR="69215" indent="-342900">
              <a:lnSpc>
                <a:spcPts val="2590"/>
              </a:lnSpc>
              <a:spcBef>
                <a:spcPts val="58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latin typeface="Arial"/>
                <a:cs typeface="Arial"/>
              </a:rPr>
              <a:t>location independence</a:t>
            </a:r>
            <a:r>
              <a:rPr sz="2400" spc="-5" dirty="0">
                <a:latin typeface="Arial"/>
                <a:cs typeface="Arial"/>
              </a:rPr>
              <a:t>: perubahan lokasi tidak  menuntut perubahan nama, asalkan lokasi tidak menjadi  bagian dari nama resource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tsb.</a:t>
            </a:r>
            <a:endParaRPr sz="2400">
              <a:latin typeface="Arial"/>
              <a:cs typeface="Arial"/>
            </a:endParaRPr>
          </a:p>
          <a:p>
            <a:pPr marL="355600" marR="511809" indent="-342900">
              <a:lnSpc>
                <a:spcPts val="2590"/>
              </a:lnSpc>
              <a:spcBef>
                <a:spcPts val="580"/>
              </a:spcBef>
              <a:buFont typeface="Arial"/>
              <a:buChar char="•"/>
              <a:tabLst>
                <a:tab pos="354965" algn="l"/>
                <a:tab pos="355600" algn="l"/>
                <a:tab pos="2711450" algn="l"/>
                <a:tab pos="4727575" algn="l"/>
              </a:tabLst>
            </a:pPr>
            <a:r>
              <a:rPr sz="2400" b="1" spc="-5" dirty="0">
                <a:latin typeface="Arial"/>
                <a:cs typeface="Arial"/>
              </a:rPr>
              <a:t>Security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jika sebuah nama dipilih secara acak dari  himpunan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besar	integer,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maka	nama </a:t>
            </a:r>
            <a:r>
              <a:rPr sz="2400" dirty="0">
                <a:latin typeface="Arial"/>
                <a:cs typeface="Arial"/>
              </a:rPr>
              <a:t>tsb </a:t>
            </a:r>
            <a:r>
              <a:rPr sz="2400" spc="-5" dirty="0">
                <a:latin typeface="Arial"/>
                <a:cs typeface="Arial"/>
              </a:rPr>
              <a:t>hanya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bisa  diketahui dari legitimate source, sulit jika</a:t>
            </a:r>
            <a:r>
              <a:rPr sz="2400" spc="1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menebak.</a:t>
            </a:r>
            <a:endParaRPr sz="2400">
              <a:latin typeface="Arial"/>
              <a:cs typeface="Arial"/>
            </a:endParaRPr>
          </a:p>
          <a:p>
            <a:pPr marL="755650" marR="666750" indent="-285750">
              <a:lnSpc>
                <a:spcPts val="2160"/>
              </a:lnSpc>
              <a:spcBef>
                <a:spcPts val="489"/>
              </a:spcBef>
              <a:tabLst>
                <a:tab pos="755015" algn="l"/>
              </a:tabLst>
            </a:pPr>
            <a:r>
              <a:rPr sz="2000" spc="-5" dirty="0">
                <a:latin typeface="Arial"/>
                <a:cs typeface="Arial"/>
              </a:rPr>
              <a:t>–	Jadi jika seseorang mengetahui nama obyek tsb, maka dia  memang diberitahu, karena sulit sekali menebak nama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tsb.</a:t>
            </a:r>
            <a:endParaRPr sz="2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427595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74623" y="514095"/>
            <a:ext cx="7795259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dirty="0"/>
              <a:t>Kebutuhan terhadap name</a:t>
            </a:r>
            <a:r>
              <a:rPr sz="4000" spc="-85" dirty="0"/>
              <a:t> </a:t>
            </a:r>
            <a:r>
              <a:rPr sz="4000" dirty="0"/>
              <a:t>service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535940" y="1524965"/>
            <a:ext cx="7021195" cy="4024629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Untuk penamaan unik yang</a:t>
            </a:r>
            <a:r>
              <a:rPr sz="3200" spc="-4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standard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Untuk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scalability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Untuk consistency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Untuk performance dan</a:t>
            </a:r>
            <a:r>
              <a:rPr sz="3200" spc="-4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availability</a:t>
            </a:r>
            <a:endParaRPr sz="32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Agar mudah menyesuaikan</a:t>
            </a:r>
            <a:r>
              <a:rPr sz="3200" spc="-5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terhadap  </a:t>
            </a:r>
            <a:r>
              <a:rPr sz="3200" spc="-10" dirty="0">
                <a:latin typeface="Arial"/>
                <a:cs typeface="Arial"/>
              </a:rPr>
              <a:t>perubahan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Untuk </a:t>
            </a:r>
            <a:r>
              <a:rPr sz="3200" spc="-10" dirty="0">
                <a:latin typeface="Arial"/>
                <a:cs typeface="Arial"/>
              </a:rPr>
              <a:t>perlindungan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kegagalan</a:t>
            </a:r>
            <a:endParaRPr sz="3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464960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30042" y="482853"/>
            <a:ext cx="28829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Jenis</a:t>
            </a:r>
            <a:r>
              <a:rPr spc="-55" dirty="0"/>
              <a:t> </a:t>
            </a:r>
            <a:r>
              <a:rPr spc="-5" dirty="0"/>
              <a:t>nama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74038"/>
            <a:ext cx="7792084" cy="451358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355600" marR="10160" indent="-342900">
              <a:lnSpc>
                <a:spcPts val="3460"/>
              </a:lnSpc>
              <a:spcBef>
                <a:spcPts val="53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Pure name </a:t>
            </a:r>
            <a:r>
              <a:rPr sz="3200" dirty="0">
                <a:latin typeface="Arial"/>
                <a:cs typeface="Arial"/>
              </a:rPr>
              <a:t>: </a:t>
            </a:r>
            <a:r>
              <a:rPr sz="3200" spc="-5" dirty="0">
                <a:latin typeface="Arial"/>
                <a:cs typeface="Arial"/>
              </a:rPr>
              <a:t>nama yang tidak perlu di  terjemahkan, karena pada nama</a:t>
            </a:r>
            <a:r>
              <a:rPr sz="3200" spc="-4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tersebut  sudah menunjuk alamat objek</a:t>
            </a:r>
            <a:r>
              <a:rPr sz="3200" spc="-2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langsung.</a:t>
            </a:r>
            <a:endParaRPr sz="32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285"/>
              </a:spcBef>
              <a:buChar char="–"/>
              <a:tabLst>
                <a:tab pos="755650" algn="l"/>
              </a:tabLst>
            </a:pPr>
            <a:r>
              <a:rPr sz="2800" dirty="0">
                <a:latin typeface="Arial"/>
                <a:cs typeface="Arial"/>
              </a:rPr>
              <a:t>Contoh :</a:t>
            </a:r>
            <a:r>
              <a:rPr sz="2800" spc="-1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IP</a:t>
            </a:r>
            <a:endParaRPr sz="2800">
              <a:latin typeface="Arial"/>
              <a:cs typeface="Arial"/>
            </a:endParaRPr>
          </a:p>
          <a:p>
            <a:pPr marL="355600" marR="821690" indent="-342900">
              <a:lnSpc>
                <a:spcPct val="90000"/>
              </a:lnSpc>
              <a:spcBef>
                <a:spcPts val="75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non-pure name </a:t>
            </a:r>
            <a:r>
              <a:rPr sz="3200" dirty="0">
                <a:latin typeface="Arial"/>
                <a:cs typeface="Arial"/>
              </a:rPr>
              <a:t>: </a:t>
            </a:r>
            <a:r>
              <a:rPr sz="3200" spc="-5" dirty="0">
                <a:latin typeface="Arial"/>
                <a:cs typeface="Arial"/>
              </a:rPr>
              <a:t>dalam nama  mengandung suatu informasi</a:t>
            </a:r>
            <a:r>
              <a:rPr sz="3200" spc="-4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(atribut  misalnya) tentang suatu</a:t>
            </a:r>
            <a:r>
              <a:rPr sz="3200" spc="-2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objek.</a:t>
            </a:r>
            <a:endParaRPr sz="3200">
              <a:latin typeface="Arial"/>
              <a:cs typeface="Arial"/>
            </a:endParaRPr>
          </a:p>
          <a:p>
            <a:pPr marL="755650" marR="5080" lvl="1" indent="-285750">
              <a:lnSpc>
                <a:spcPts val="3020"/>
              </a:lnSpc>
              <a:spcBef>
                <a:spcPts val="730"/>
              </a:spcBef>
              <a:buChar char="–"/>
              <a:tabLst>
                <a:tab pos="755650" algn="l"/>
              </a:tabLst>
            </a:pPr>
            <a:r>
              <a:rPr sz="2800" dirty="0">
                <a:latin typeface="Arial"/>
                <a:cs typeface="Arial"/>
              </a:rPr>
              <a:t>Contoh : URL, alamat email, X.500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Directory  Service, IOR (Interoperability Object  Reference).</a:t>
            </a:r>
            <a:endParaRPr sz="2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21049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21076" y="482853"/>
            <a:ext cx="310197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Istilah-istilah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36739"/>
            <a:ext cx="7973695" cy="4185285"/>
          </a:xfrm>
          <a:prstGeom prst="rect">
            <a:avLst/>
          </a:prstGeom>
        </p:spPr>
        <p:txBody>
          <a:bodyPr vert="horz" wrap="square" lIns="0" tIns="9969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8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dirty="0">
                <a:latin typeface="Arial"/>
                <a:cs typeface="Arial"/>
              </a:rPr>
              <a:t>Name</a:t>
            </a:r>
            <a:r>
              <a:rPr sz="2800" b="1" spc="-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resolution</a:t>
            </a:r>
            <a:r>
              <a:rPr sz="2800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585"/>
              </a:spcBef>
              <a:buChar char="–"/>
              <a:tabLst>
                <a:tab pos="755650" algn="l"/>
              </a:tabLst>
            </a:pPr>
            <a:r>
              <a:rPr sz="2400" spc="-5" dirty="0">
                <a:latin typeface="Arial"/>
                <a:cs typeface="Arial"/>
              </a:rPr>
              <a:t>Nama ditranslasikan ke data </a:t>
            </a:r>
            <a:r>
              <a:rPr sz="2400" dirty="0">
                <a:latin typeface="Arial"/>
                <a:cs typeface="Arial"/>
              </a:rPr>
              <a:t>ttg </a:t>
            </a:r>
            <a:r>
              <a:rPr sz="2400" spc="-5" dirty="0">
                <a:latin typeface="Arial"/>
                <a:cs typeface="Arial"/>
              </a:rPr>
              <a:t>resource/object</a:t>
            </a:r>
            <a:r>
              <a:rPr sz="2400" spc="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tsb.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dirty="0">
                <a:latin typeface="Arial"/>
                <a:cs typeface="Arial"/>
              </a:rPr>
              <a:t>Binding</a:t>
            </a:r>
            <a:r>
              <a:rPr sz="2800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590"/>
              </a:spcBef>
              <a:buChar char="–"/>
              <a:tabLst>
                <a:tab pos="755650" algn="l"/>
              </a:tabLst>
            </a:pPr>
            <a:r>
              <a:rPr sz="2400" spc="-5" dirty="0">
                <a:latin typeface="Arial"/>
                <a:cs typeface="Arial"/>
              </a:rPr>
              <a:t>Asosiasi </a:t>
            </a:r>
            <a:r>
              <a:rPr sz="2400" dirty="0">
                <a:latin typeface="Arial"/>
                <a:cs typeface="Arial"/>
              </a:rPr>
              <a:t>/ </a:t>
            </a:r>
            <a:r>
              <a:rPr sz="2400" spc="-5" dirty="0">
                <a:latin typeface="Arial"/>
                <a:cs typeface="Arial"/>
              </a:rPr>
              <a:t>Pengikatan antara nama </a:t>
            </a:r>
            <a:r>
              <a:rPr sz="2400" dirty="0">
                <a:latin typeface="Arial"/>
                <a:cs typeface="Arial"/>
              </a:rPr>
              <a:t>&amp;</a:t>
            </a:r>
            <a:r>
              <a:rPr sz="2400" spc="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obyek.</a:t>
            </a:r>
            <a:endParaRPr sz="2400">
              <a:latin typeface="Arial"/>
              <a:cs typeface="Arial"/>
            </a:endParaRPr>
          </a:p>
          <a:p>
            <a:pPr marL="755650" marR="5080" lvl="1" indent="-285750">
              <a:lnSpc>
                <a:spcPct val="100000"/>
              </a:lnSpc>
              <a:spcBef>
                <a:spcPts val="575"/>
              </a:spcBef>
              <a:buChar char="–"/>
              <a:tabLst>
                <a:tab pos="755650" algn="l"/>
              </a:tabLst>
            </a:pPr>
            <a:r>
              <a:rPr sz="2400" spc="-5" dirty="0">
                <a:latin typeface="Arial"/>
                <a:cs typeface="Arial"/>
              </a:rPr>
              <a:t>Biasanya nama diikat (bound) ke attributes </a:t>
            </a:r>
            <a:r>
              <a:rPr sz="2400" dirty="0">
                <a:latin typeface="Arial"/>
                <a:cs typeface="Arial"/>
              </a:rPr>
              <a:t>dari </a:t>
            </a:r>
            <a:r>
              <a:rPr sz="2400" spc="-5" dirty="0">
                <a:latin typeface="Arial"/>
                <a:cs typeface="Arial"/>
              </a:rPr>
              <a:t>suatu  obyek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tertentu.</a:t>
            </a:r>
            <a:endParaRPr sz="2400">
              <a:latin typeface="Arial"/>
              <a:cs typeface="Arial"/>
            </a:endParaRPr>
          </a:p>
          <a:p>
            <a:pPr marL="355600" marR="740410" indent="-342900">
              <a:lnSpc>
                <a:spcPct val="100000"/>
              </a:lnSpc>
              <a:spcBef>
                <a:spcPts val="6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dirty="0">
                <a:latin typeface="Arial"/>
                <a:cs typeface="Arial"/>
              </a:rPr>
              <a:t>Address</a:t>
            </a:r>
            <a:r>
              <a:rPr sz="2800" dirty="0">
                <a:latin typeface="Arial"/>
                <a:cs typeface="Arial"/>
              </a:rPr>
              <a:t>: alamat dari sebuah entitas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dalam  sistem</a:t>
            </a:r>
            <a:r>
              <a:rPr sz="2800" spc="-2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terdistribusi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dirty="0">
                <a:latin typeface="Arial"/>
                <a:cs typeface="Arial"/>
              </a:rPr>
              <a:t>Attribute</a:t>
            </a:r>
            <a:r>
              <a:rPr sz="2800" dirty="0">
                <a:latin typeface="Arial"/>
                <a:cs typeface="Arial"/>
              </a:rPr>
              <a:t>: nilai suatu object</a:t>
            </a:r>
            <a:r>
              <a:rPr sz="2800" spc="-2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property.</a:t>
            </a:r>
            <a:endParaRPr sz="2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19053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23797" y="482853"/>
            <a:ext cx="729488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Yang dilakukan Name</a:t>
            </a:r>
            <a:r>
              <a:rPr spc="15" dirty="0"/>
              <a:t> </a:t>
            </a:r>
            <a:r>
              <a:rPr spc="-5" dirty="0"/>
              <a:t>Server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50072"/>
            <a:ext cx="7710805" cy="4070985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4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latin typeface="Arial"/>
                <a:cs typeface="Arial"/>
              </a:rPr>
              <a:t>Partitioning</a:t>
            </a:r>
            <a:endParaRPr sz="2400">
              <a:latin typeface="Arial"/>
              <a:cs typeface="Arial"/>
            </a:endParaRPr>
          </a:p>
          <a:p>
            <a:pPr marL="755650" marR="278765" lvl="1" indent="-285750">
              <a:lnSpc>
                <a:spcPts val="2160"/>
              </a:lnSpc>
              <a:spcBef>
                <a:spcPts val="525"/>
              </a:spcBef>
              <a:buChar char="–"/>
              <a:tabLst>
                <a:tab pos="755015" algn="l"/>
                <a:tab pos="755650" algn="l"/>
              </a:tabLst>
            </a:pPr>
            <a:r>
              <a:rPr sz="2000" spc="-5" dirty="0">
                <a:latin typeface="Arial"/>
                <a:cs typeface="Arial"/>
              </a:rPr>
              <a:t>tidak ada satu name server yang dapat menyimpan seluruh  nama dan atribut untuk seluruh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jaringan</a:t>
            </a:r>
            <a:endParaRPr sz="20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204"/>
              </a:spcBef>
              <a:buChar char="–"/>
              <a:tabLst>
                <a:tab pos="755015" algn="l"/>
                <a:tab pos="755650" algn="l"/>
              </a:tabLst>
            </a:pPr>
            <a:r>
              <a:rPr sz="2000" spc="-5" dirty="0">
                <a:latin typeface="Arial"/>
                <a:cs typeface="Arial"/>
              </a:rPr>
              <a:t>data nama dipartisi berdasarkan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domain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8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latin typeface="Arial"/>
                <a:cs typeface="Arial"/>
              </a:rPr>
              <a:t>Replication</a:t>
            </a:r>
            <a:endParaRPr sz="24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250"/>
              </a:spcBef>
              <a:buChar char="–"/>
              <a:tabLst>
                <a:tab pos="755015" algn="l"/>
                <a:tab pos="755650" algn="l"/>
              </a:tabLst>
            </a:pPr>
            <a:r>
              <a:rPr sz="2000" spc="-5" dirty="0">
                <a:latin typeface="Arial"/>
                <a:cs typeface="Arial"/>
              </a:rPr>
              <a:t>sebuah domain biasanya memiliki lebih dari satu name</a:t>
            </a:r>
            <a:r>
              <a:rPr sz="2000" spc="1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server</a:t>
            </a:r>
            <a:endParaRPr sz="20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240"/>
              </a:spcBef>
              <a:buChar char="–"/>
              <a:tabLst>
                <a:tab pos="755015" algn="l"/>
                <a:tab pos="755650" algn="l"/>
              </a:tabLst>
            </a:pPr>
            <a:r>
              <a:rPr sz="2000" spc="-5" dirty="0">
                <a:latin typeface="Arial"/>
                <a:cs typeface="Arial"/>
              </a:rPr>
              <a:t>untuk meningkatkan availability dan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performance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latin typeface="Arial"/>
                <a:cs typeface="Arial"/>
              </a:rPr>
              <a:t>Caching</a:t>
            </a:r>
            <a:endParaRPr sz="2400">
              <a:latin typeface="Arial"/>
              <a:cs typeface="Arial"/>
            </a:endParaRPr>
          </a:p>
          <a:p>
            <a:pPr marL="755650" marR="319405" lvl="1" indent="-285750">
              <a:lnSpc>
                <a:spcPts val="2160"/>
              </a:lnSpc>
              <a:spcBef>
                <a:spcPts val="525"/>
              </a:spcBef>
              <a:buChar char="–"/>
              <a:tabLst>
                <a:tab pos="755015" algn="l"/>
                <a:tab pos="755650" algn="l"/>
              </a:tabLst>
            </a:pPr>
            <a:r>
              <a:rPr sz="2000" spc="-5" dirty="0">
                <a:latin typeface="Arial"/>
                <a:cs typeface="Arial"/>
              </a:rPr>
              <a:t>sebuah name server dapat melakukan mekanisme caching  terhadap data nama dari name server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lain</a:t>
            </a:r>
            <a:endParaRPr sz="2000">
              <a:latin typeface="Arial"/>
              <a:cs typeface="Arial"/>
            </a:endParaRPr>
          </a:p>
          <a:p>
            <a:pPr marL="755650" marR="258445" lvl="1" indent="-285750">
              <a:lnSpc>
                <a:spcPts val="2160"/>
              </a:lnSpc>
              <a:spcBef>
                <a:spcPts val="480"/>
              </a:spcBef>
              <a:buChar char="–"/>
              <a:tabLst>
                <a:tab pos="755015" algn="l"/>
                <a:tab pos="755650" algn="l"/>
              </a:tabLst>
            </a:pPr>
            <a:r>
              <a:rPr sz="2000" spc="-5" dirty="0">
                <a:latin typeface="Arial"/>
                <a:cs typeface="Arial"/>
              </a:rPr>
              <a:t>hal ini dilakukan untuk mencegah operasi permintaan sama  berulang-ulang</a:t>
            </a:r>
            <a:endParaRPr sz="2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707535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19860" y="482853"/>
            <a:ext cx="630301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Contoh Pemetaan</a:t>
            </a:r>
            <a:r>
              <a:rPr spc="-15" dirty="0"/>
              <a:t> </a:t>
            </a:r>
            <a:r>
              <a:rPr dirty="0"/>
              <a:t>Atribut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2806"/>
            <a:ext cx="7990205" cy="41224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612775" indent="-3429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DNS </a:t>
            </a:r>
            <a:r>
              <a:rPr sz="3200" dirty="0">
                <a:latin typeface="Arial"/>
                <a:cs typeface="Arial"/>
              </a:rPr>
              <a:t>: </a:t>
            </a:r>
            <a:r>
              <a:rPr sz="3200" spc="-5" dirty="0">
                <a:latin typeface="Arial"/>
                <a:cs typeface="Arial"/>
              </a:rPr>
              <a:t>memetakan dari nama ke</a:t>
            </a:r>
            <a:r>
              <a:rPr sz="3200" spc="-3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atribut  alamat IP</a:t>
            </a:r>
            <a:r>
              <a:rPr sz="3200" spc="-2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host</a:t>
            </a:r>
            <a:endParaRPr sz="3200">
              <a:latin typeface="Arial"/>
              <a:cs typeface="Arial"/>
            </a:endParaRPr>
          </a:p>
          <a:p>
            <a:pPr marL="355600" marR="745490" indent="-3429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X.500 directory service </a:t>
            </a:r>
            <a:r>
              <a:rPr sz="3200" dirty="0">
                <a:latin typeface="Arial"/>
                <a:cs typeface="Arial"/>
              </a:rPr>
              <a:t>:</a:t>
            </a:r>
            <a:r>
              <a:rPr sz="3200" spc="-1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memetakan  suatu nama seseorang ke beberapa  atribut, seperti email, telepon,</a:t>
            </a:r>
            <a:r>
              <a:rPr sz="3200" spc="-2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dsb.</a:t>
            </a:r>
            <a:endParaRPr sz="32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CORBA Naming Service </a:t>
            </a:r>
            <a:r>
              <a:rPr sz="3200" spc="-5" dirty="0">
                <a:latin typeface="Arial"/>
                <a:cs typeface="Arial"/>
              </a:rPr>
              <a:t>yang  memetakan nama </a:t>
            </a:r>
            <a:r>
              <a:rPr sz="3200" i="1" spc="-5" dirty="0">
                <a:latin typeface="Arial"/>
                <a:cs typeface="Arial"/>
              </a:rPr>
              <a:t>remote objek </a:t>
            </a:r>
            <a:r>
              <a:rPr sz="3200" spc="-5" dirty="0">
                <a:latin typeface="Arial"/>
                <a:cs typeface="Arial"/>
              </a:rPr>
              <a:t>ke</a:t>
            </a:r>
            <a:r>
              <a:rPr sz="3200" spc="-35" dirty="0">
                <a:latin typeface="Arial"/>
                <a:cs typeface="Arial"/>
              </a:rPr>
              <a:t> </a:t>
            </a:r>
            <a:r>
              <a:rPr sz="3200" i="1" spc="-5" dirty="0">
                <a:latin typeface="Arial"/>
                <a:cs typeface="Arial"/>
              </a:rPr>
              <a:t>remote  object</a:t>
            </a:r>
            <a:r>
              <a:rPr sz="3200" i="1" spc="-20" dirty="0">
                <a:latin typeface="Arial"/>
                <a:cs typeface="Arial"/>
              </a:rPr>
              <a:t> </a:t>
            </a:r>
            <a:r>
              <a:rPr sz="3200" i="1" spc="-5" dirty="0">
                <a:latin typeface="Arial"/>
                <a:cs typeface="Arial"/>
              </a:rPr>
              <a:t>reference.</a:t>
            </a:r>
            <a:endParaRPr sz="3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765238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3683" y="209295"/>
            <a:ext cx="759650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dirty="0"/>
              <a:t>Composed naming domains</a:t>
            </a:r>
            <a:r>
              <a:rPr sz="4000" spc="-85" dirty="0"/>
              <a:t> </a:t>
            </a:r>
            <a:r>
              <a:rPr sz="4000" dirty="0"/>
              <a:t>used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843788" y="819149"/>
            <a:ext cx="745617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dirty="0">
                <a:latin typeface="Arial"/>
                <a:cs typeface="Arial"/>
              </a:rPr>
              <a:t>to access a resource from a</a:t>
            </a:r>
            <a:r>
              <a:rPr sz="4000" spc="-75" dirty="0">
                <a:latin typeface="Arial"/>
                <a:cs typeface="Arial"/>
              </a:rPr>
              <a:t> </a:t>
            </a:r>
            <a:r>
              <a:rPr sz="4000" dirty="0">
                <a:latin typeface="Arial"/>
                <a:cs typeface="Arial"/>
              </a:rPr>
              <a:t>URL</a:t>
            </a:r>
            <a:endParaRPr sz="4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589651" y="4165536"/>
            <a:ext cx="1498600" cy="1652905"/>
          </a:xfrm>
          <a:custGeom>
            <a:avLst/>
            <a:gdLst/>
            <a:ahLst/>
            <a:cxnLst/>
            <a:rect l="l" t="t" r="r" b="b"/>
            <a:pathLst>
              <a:path w="1498600" h="1652904">
                <a:moveTo>
                  <a:pt x="0" y="1652651"/>
                </a:moveTo>
                <a:lnTo>
                  <a:pt x="1498600" y="1652651"/>
                </a:lnTo>
                <a:lnTo>
                  <a:pt x="1498600" y="0"/>
                </a:lnTo>
                <a:lnTo>
                  <a:pt x="0" y="0"/>
                </a:lnTo>
                <a:lnTo>
                  <a:pt x="0" y="1652651"/>
                </a:lnTo>
                <a:close/>
              </a:path>
            </a:pathLst>
          </a:custGeom>
          <a:solidFill>
            <a:srgbClr val="FFD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692775" y="4294251"/>
            <a:ext cx="1263650" cy="1395730"/>
          </a:xfrm>
          <a:custGeom>
            <a:avLst/>
            <a:gdLst/>
            <a:ahLst/>
            <a:cxnLst/>
            <a:rect l="l" t="t" r="r" b="b"/>
            <a:pathLst>
              <a:path w="1263650" h="1395729">
                <a:moveTo>
                  <a:pt x="631825" y="0"/>
                </a:moveTo>
                <a:lnTo>
                  <a:pt x="586696" y="1751"/>
                </a:lnTo>
                <a:lnTo>
                  <a:pt x="542425" y="6926"/>
                </a:lnTo>
                <a:lnTo>
                  <a:pt x="499119" y="15408"/>
                </a:lnTo>
                <a:lnTo>
                  <a:pt x="456883" y="27078"/>
                </a:lnTo>
                <a:lnTo>
                  <a:pt x="415825" y="41817"/>
                </a:lnTo>
                <a:lnTo>
                  <a:pt x="376052" y="59509"/>
                </a:lnTo>
                <a:lnTo>
                  <a:pt x="337671" y="80035"/>
                </a:lnTo>
                <a:lnTo>
                  <a:pt x="300787" y="103277"/>
                </a:lnTo>
                <a:lnTo>
                  <a:pt x="265509" y="129118"/>
                </a:lnTo>
                <a:lnTo>
                  <a:pt x="231943" y="157438"/>
                </a:lnTo>
                <a:lnTo>
                  <a:pt x="200197" y="188121"/>
                </a:lnTo>
                <a:lnTo>
                  <a:pt x="170375" y="221047"/>
                </a:lnTo>
                <a:lnTo>
                  <a:pt x="142587" y="256100"/>
                </a:lnTo>
                <a:lnTo>
                  <a:pt x="116938" y="293161"/>
                </a:lnTo>
                <a:lnTo>
                  <a:pt x="93535" y="332113"/>
                </a:lnTo>
                <a:lnTo>
                  <a:pt x="72485" y="372836"/>
                </a:lnTo>
                <a:lnTo>
                  <a:pt x="53895" y="415214"/>
                </a:lnTo>
                <a:lnTo>
                  <a:pt x="37872" y="459128"/>
                </a:lnTo>
                <a:lnTo>
                  <a:pt x="24523" y="504460"/>
                </a:lnTo>
                <a:lnTo>
                  <a:pt x="13954" y="551092"/>
                </a:lnTo>
                <a:lnTo>
                  <a:pt x="6273" y="598907"/>
                </a:lnTo>
                <a:lnTo>
                  <a:pt x="1586" y="647785"/>
                </a:lnTo>
                <a:lnTo>
                  <a:pt x="0" y="697611"/>
                </a:lnTo>
                <a:lnTo>
                  <a:pt x="1586" y="747436"/>
                </a:lnTo>
                <a:lnTo>
                  <a:pt x="6273" y="796317"/>
                </a:lnTo>
                <a:lnTo>
                  <a:pt x="13954" y="844135"/>
                </a:lnTo>
                <a:lnTo>
                  <a:pt x="24523" y="890771"/>
                </a:lnTo>
                <a:lnTo>
                  <a:pt x="37872" y="936109"/>
                </a:lnTo>
                <a:lnTo>
                  <a:pt x="53895" y="980029"/>
                </a:lnTo>
                <a:lnTo>
                  <a:pt x="72485" y="1022413"/>
                </a:lnTo>
                <a:lnTo>
                  <a:pt x="93535" y="1063144"/>
                </a:lnTo>
                <a:lnTo>
                  <a:pt x="116938" y="1102103"/>
                </a:lnTo>
                <a:lnTo>
                  <a:pt x="142587" y="1139172"/>
                </a:lnTo>
                <a:lnTo>
                  <a:pt x="170375" y="1174233"/>
                </a:lnTo>
                <a:lnTo>
                  <a:pt x="200197" y="1207168"/>
                </a:lnTo>
                <a:lnTo>
                  <a:pt x="231943" y="1237859"/>
                </a:lnTo>
                <a:lnTo>
                  <a:pt x="265509" y="1266187"/>
                </a:lnTo>
                <a:lnTo>
                  <a:pt x="300787" y="1292035"/>
                </a:lnTo>
                <a:lnTo>
                  <a:pt x="337671" y="1315285"/>
                </a:lnTo>
                <a:lnTo>
                  <a:pt x="376052" y="1335817"/>
                </a:lnTo>
                <a:lnTo>
                  <a:pt x="415825" y="1353515"/>
                </a:lnTo>
                <a:lnTo>
                  <a:pt x="456883" y="1368260"/>
                </a:lnTo>
                <a:lnTo>
                  <a:pt x="499119" y="1379934"/>
                </a:lnTo>
                <a:lnTo>
                  <a:pt x="542425" y="1388419"/>
                </a:lnTo>
                <a:lnTo>
                  <a:pt x="586696" y="1393596"/>
                </a:lnTo>
                <a:lnTo>
                  <a:pt x="631825" y="1395349"/>
                </a:lnTo>
                <a:lnTo>
                  <a:pt x="676953" y="1393596"/>
                </a:lnTo>
                <a:lnTo>
                  <a:pt x="721224" y="1388419"/>
                </a:lnTo>
                <a:lnTo>
                  <a:pt x="764530" y="1379934"/>
                </a:lnTo>
                <a:lnTo>
                  <a:pt x="806766" y="1368260"/>
                </a:lnTo>
                <a:lnTo>
                  <a:pt x="847824" y="1353515"/>
                </a:lnTo>
                <a:lnTo>
                  <a:pt x="887597" y="1335817"/>
                </a:lnTo>
                <a:lnTo>
                  <a:pt x="925978" y="1315285"/>
                </a:lnTo>
                <a:lnTo>
                  <a:pt x="962862" y="1292035"/>
                </a:lnTo>
                <a:lnTo>
                  <a:pt x="998140" y="1266187"/>
                </a:lnTo>
                <a:lnTo>
                  <a:pt x="1031706" y="1237859"/>
                </a:lnTo>
                <a:lnTo>
                  <a:pt x="1063452" y="1207168"/>
                </a:lnTo>
                <a:lnTo>
                  <a:pt x="1093274" y="1174233"/>
                </a:lnTo>
                <a:lnTo>
                  <a:pt x="1121062" y="1139172"/>
                </a:lnTo>
                <a:lnTo>
                  <a:pt x="1146711" y="1102103"/>
                </a:lnTo>
                <a:lnTo>
                  <a:pt x="1170114" y="1063144"/>
                </a:lnTo>
                <a:lnTo>
                  <a:pt x="1191164" y="1022413"/>
                </a:lnTo>
                <a:lnTo>
                  <a:pt x="1209754" y="980029"/>
                </a:lnTo>
                <a:lnTo>
                  <a:pt x="1225777" y="936109"/>
                </a:lnTo>
                <a:lnTo>
                  <a:pt x="1239126" y="890771"/>
                </a:lnTo>
                <a:lnTo>
                  <a:pt x="1249695" y="844135"/>
                </a:lnTo>
                <a:lnTo>
                  <a:pt x="1257376" y="796317"/>
                </a:lnTo>
                <a:lnTo>
                  <a:pt x="1262063" y="747436"/>
                </a:lnTo>
                <a:lnTo>
                  <a:pt x="1263650" y="697611"/>
                </a:lnTo>
                <a:lnTo>
                  <a:pt x="1262063" y="647785"/>
                </a:lnTo>
                <a:lnTo>
                  <a:pt x="1257376" y="598907"/>
                </a:lnTo>
                <a:lnTo>
                  <a:pt x="1249695" y="551092"/>
                </a:lnTo>
                <a:lnTo>
                  <a:pt x="1239126" y="504460"/>
                </a:lnTo>
                <a:lnTo>
                  <a:pt x="1225777" y="459128"/>
                </a:lnTo>
                <a:lnTo>
                  <a:pt x="1209754" y="415214"/>
                </a:lnTo>
                <a:lnTo>
                  <a:pt x="1191164" y="372836"/>
                </a:lnTo>
                <a:lnTo>
                  <a:pt x="1170114" y="332113"/>
                </a:lnTo>
                <a:lnTo>
                  <a:pt x="1146711" y="293161"/>
                </a:lnTo>
                <a:lnTo>
                  <a:pt x="1121062" y="256100"/>
                </a:lnTo>
                <a:lnTo>
                  <a:pt x="1093274" y="221047"/>
                </a:lnTo>
                <a:lnTo>
                  <a:pt x="1063452" y="188121"/>
                </a:lnTo>
                <a:lnTo>
                  <a:pt x="1031706" y="157438"/>
                </a:lnTo>
                <a:lnTo>
                  <a:pt x="998140" y="129118"/>
                </a:lnTo>
                <a:lnTo>
                  <a:pt x="962862" y="103277"/>
                </a:lnTo>
                <a:lnTo>
                  <a:pt x="925978" y="80035"/>
                </a:lnTo>
                <a:lnTo>
                  <a:pt x="887597" y="59509"/>
                </a:lnTo>
                <a:lnTo>
                  <a:pt x="847824" y="41817"/>
                </a:lnTo>
                <a:lnTo>
                  <a:pt x="806766" y="27078"/>
                </a:lnTo>
                <a:lnTo>
                  <a:pt x="764530" y="15408"/>
                </a:lnTo>
                <a:lnTo>
                  <a:pt x="721224" y="6926"/>
                </a:lnTo>
                <a:lnTo>
                  <a:pt x="676953" y="1751"/>
                </a:lnTo>
                <a:lnTo>
                  <a:pt x="63182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692775" y="4294251"/>
            <a:ext cx="1263650" cy="1395730"/>
          </a:xfrm>
          <a:custGeom>
            <a:avLst/>
            <a:gdLst/>
            <a:ahLst/>
            <a:cxnLst/>
            <a:rect l="l" t="t" r="r" b="b"/>
            <a:pathLst>
              <a:path w="1263650" h="1395729">
                <a:moveTo>
                  <a:pt x="0" y="697611"/>
                </a:moveTo>
                <a:lnTo>
                  <a:pt x="1586" y="647785"/>
                </a:lnTo>
                <a:lnTo>
                  <a:pt x="6273" y="598907"/>
                </a:lnTo>
                <a:lnTo>
                  <a:pt x="13954" y="551092"/>
                </a:lnTo>
                <a:lnTo>
                  <a:pt x="24523" y="504460"/>
                </a:lnTo>
                <a:lnTo>
                  <a:pt x="37872" y="459128"/>
                </a:lnTo>
                <a:lnTo>
                  <a:pt x="53895" y="415214"/>
                </a:lnTo>
                <a:lnTo>
                  <a:pt x="72485" y="372836"/>
                </a:lnTo>
                <a:lnTo>
                  <a:pt x="93535" y="332113"/>
                </a:lnTo>
                <a:lnTo>
                  <a:pt x="116938" y="293161"/>
                </a:lnTo>
                <a:lnTo>
                  <a:pt x="142587" y="256100"/>
                </a:lnTo>
                <a:lnTo>
                  <a:pt x="170375" y="221047"/>
                </a:lnTo>
                <a:lnTo>
                  <a:pt x="200197" y="188121"/>
                </a:lnTo>
                <a:lnTo>
                  <a:pt x="231943" y="157438"/>
                </a:lnTo>
                <a:lnTo>
                  <a:pt x="265509" y="129118"/>
                </a:lnTo>
                <a:lnTo>
                  <a:pt x="300787" y="103277"/>
                </a:lnTo>
                <a:lnTo>
                  <a:pt x="337671" y="80035"/>
                </a:lnTo>
                <a:lnTo>
                  <a:pt x="376052" y="59509"/>
                </a:lnTo>
                <a:lnTo>
                  <a:pt x="415825" y="41817"/>
                </a:lnTo>
                <a:lnTo>
                  <a:pt x="456883" y="27078"/>
                </a:lnTo>
                <a:lnTo>
                  <a:pt x="499119" y="15408"/>
                </a:lnTo>
                <a:lnTo>
                  <a:pt x="542425" y="6926"/>
                </a:lnTo>
                <a:lnTo>
                  <a:pt x="586696" y="1751"/>
                </a:lnTo>
                <a:lnTo>
                  <a:pt x="631825" y="0"/>
                </a:lnTo>
                <a:lnTo>
                  <a:pt x="676953" y="1751"/>
                </a:lnTo>
                <a:lnTo>
                  <a:pt x="721224" y="6926"/>
                </a:lnTo>
                <a:lnTo>
                  <a:pt x="764530" y="15408"/>
                </a:lnTo>
                <a:lnTo>
                  <a:pt x="806766" y="27078"/>
                </a:lnTo>
                <a:lnTo>
                  <a:pt x="847824" y="41817"/>
                </a:lnTo>
                <a:lnTo>
                  <a:pt x="887597" y="59509"/>
                </a:lnTo>
                <a:lnTo>
                  <a:pt x="925978" y="80035"/>
                </a:lnTo>
                <a:lnTo>
                  <a:pt x="962862" y="103277"/>
                </a:lnTo>
                <a:lnTo>
                  <a:pt x="998140" y="129118"/>
                </a:lnTo>
                <a:lnTo>
                  <a:pt x="1031706" y="157438"/>
                </a:lnTo>
                <a:lnTo>
                  <a:pt x="1063452" y="188121"/>
                </a:lnTo>
                <a:lnTo>
                  <a:pt x="1093274" y="221047"/>
                </a:lnTo>
                <a:lnTo>
                  <a:pt x="1121062" y="256100"/>
                </a:lnTo>
                <a:lnTo>
                  <a:pt x="1146711" y="293161"/>
                </a:lnTo>
                <a:lnTo>
                  <a:pt x="1170114" y="332113"/>
                </a:lnTo>
                <a:lnTo>
                  <a:pt x="1191164" y="372836"/>
                </a:lnTo>
                <a:lnTo>
                  <a:pt x="1209754" y="415214"/>
                </a:lnTo>
                <a:lnTo>
                  <a:pt x="1225777" y="459128"/>
                </a:lnTo>
                <a:lnTo>
                  <a:pt x="1239126" y="504460"/>
                </a:lnTo>
                <a:lnTo>
                  <a:pt x="1249695" y="551092"/>
                </a:lnTo>
                <a:lnTo>
                  <a:pt x="1257376" y="598907"/>
                </a:lnTo>
                <a:lnTo>
                  <a:pt x="1262063" y="647785"/>
                </a:lnTo>
                <a:lnTo>
                  <a:pt x="1263650" y="697611"/>
                </a:lnTo>
                <a:lnTo>
                  <a:pt x="1262063" y="747436"/>
                </a:lnTo>
                <a:lnTo>
                  <a:pt x="1257376" y="796317"/>
                </a:lnTo>
                <a:lnTo>
                  <a:pt x="1249695" y="844135"/>
                </a:lnTo>
                <a:lnTo>
                  <a:pt x="1239126" y="890771"/>
                </a:lnTo>
                <a:lnTo>
                  <a:pt x="1225777" y="936109"/>
                </a:lnTo>
                <a:lnTo>
                  <a:pt x="1209754" y="980029"/>
                </a:lnTo>
                <a:lnTo>
                  <a:pt x="1191164" y="1022413"/>
                </a:lnTo>
                <a:lnTo>
                  <a:pt x="1170114" y="1063144"/>
                </a:lnTo>
                <a:lnTo>
                  <a:pt x="1146711" y="1102103"/>
                </a:lnTo>
                <a:lnTo>
                  <a:pt x="1121062" y="1139172"/>
                </a:lnTo>
                <a:lnTo>
                  <a:pt x="1093274" y="1174233"/>
                </a:lnTo>
                <a:lnTo>
                  <a:pt x="1063452" y="1207168"/>
                </a:lnTo>
                <a:lnTo>
                  <a:pt x="1031706" y="1237859"/>
                </a:lnTo>
                <a:lnTo>
                  <a:pt x="998140" y="1266187"/>
                </a:lnTo>
                <a:lnTo>
                  <a:pt x="962862" y="1292035"/>
                </a:lnTo>
                <a:lnTo>
                  <a:pt x="925978" y="1315285"/>
                </a:lnTo>
                <a:lnTo>
                  <a:pt x="887597" y="1335817"/>
                </a:lnTo>
                <a:lnTo>
                  <a:pt x="847824" y="1353515"/>
                </a:lnTo>
                <a:lnTo>
                  <a:pt x="806766" y="1368260"/>
                </a:lnTo>
                <a:lnTo>
                  <a:pt x="764530" y="1379934"/>
                </a:lnTo>
                <a:lnTo>
                  <a:pt x="721224" y="1388419"/>
                </a:lnTo>
                <a:lnTo>
                  <a:pt x="676953" y="1393596"/>
                </a:lnTo>
                <a:lnTo>
                  <a:pt x="631825" y="1395349"/>
                </a:lnTo>
                <a:lnTo>
                  <a:pt x="586696" y="1393596"/>
                </a:lnTo>
                <a:lnTo>
                  <a:pt x="542425" y="1388419"/>
                </a:lnTo>
                <a:lnTo>
                  <a:pt x="499119" y="1379934"/>
                </a:lnTo>
                <a:lnTo>
                  <a:pt x="456883" y="1368260"/>
                </a:lnTo>
                <a:lnTo>
                  <a:pt x="415825" y="1353515"/>
                </a:lnTo>
                <a:lnTo>
                  <a:pt x="376052" y="1335817"/>
                </a:lnTo>
                <a:lnTo>
                  <a:pt x="337671" y="1315285"/>
                </a:lnTo>
                <a:lnTo>
                  <a:pt x="300787" y="1292035"/>
                </a:lnTo>
                <a:lnTo>
                  <a:pt x="265509" y="1266187"/>
                </a:lnTo>
                <a:lnTo>
                  <a:pt x="231943" y="1237859"/>
                </a:lnTo>
                <a:lnTo>
                  <a:pt x="200197" y="1207168"/>
                </a:lnTo>
                <a:lnTo>
                  <a:pt x="170375" y="1174233"/>
                </a:lnTo>
                <a:lnTo>
                  <a:pt x="142587" y="1139172"/>
                </a:lnTo>
                <a:lnTo>
                  <a:pt x="116938" y="1102103"/>
                </a:lnTo>
                <a:lnTo>
                  <a:pt x="93535" y="1063144"/>
                </a:lnTo>
                <a:lnTo>
                  <a:pt x="72485" y="1022413"/>
                </a:lnTo>
                <a:lnTo>
                  <a:pt x="53895" y="980029"/>
                </a:lnTo>
                <a:lnTo>
                  <a:pt x="37872" y="936109"/>
                </a:lnTo>
                <a:lnTo>
                  <a:pt x="24523" y="890771"/>
                </a:lnTo>
                <a:lnTo>
                  <a:pt x="13954" y="844135"/>
                </a:lnTo>
                <a:lnTo>
                  <a:pt x="6273" y="796317"/>
                </a:lnTo>
                <a:lnTo>
                  <a:pt x="1586" y="747436"/>
                </a:lnTo>
                <a:lnTo>
                  <a:pt x="0" y="697611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697227" y="1750886"/>
            <a:ext cx="516699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89"/>
              </a:lnSpc>
            </a:pPr>
            <a:r>
              <a:rPr sz="1800" dirty="0">
                <a:latin typeface="Arial"/>
                <a:cs typeface="Arial"/>
              </a:rPr>
              <a:t>http:</a:t>
            </a:r>
            <a:r>
              <a:rPr sz="1800" spc="-10" dirty="0">
                <a:latin typeface="Arial"/>
                <a:cs typeface="Arial"/>
              </a:rPr>
              <a:t>/</a:t>
            </a:r>
            <a:r>
              <a:rPr sz="1800" spc="-5" dirty="0">
                <a:latin typeface="Arial"/>
                <a:cs typeface="Arial"/>
              </a:rPr>
              <a:t>/ww</a:t>
            </a:r>
            <a:r>
              <a:rPr sz="1800" spc="-105" dirty="0">
                <a:latin typeface="Arial"/>
                <a:cs typeface="Arial"/>
              </a:rPr>
              <a:t>w</a:t>
            </a:r>
            <a:r>
              <a:rPr sz="1800" spc="-5" dirty="0">
                <a:latin typeface="Arial"/>
                <a:cs typeface="Arial"/>
              </a:rPr>
              <a:t>.cdk3.net:8888/</a:t>
            </a:r>
            <a:r>
              <a:rPr sz="1800" spc="-40" dirty="0">
                <a:latin typeface="Arial"/>
                <a:cs typeface="Arial"/>
              </a:rPr>
              <a:t>W</a:t>
            </a:r>
            <a:r>
              <a:rPr sz="1800" spc="-5" dirty="0">
                <a:latin typeface="Arial"/>
                <a:cs typeface="Arial"/>
              </a:rPr>
              <a:t>ebExamp</a:t>
            </a:r>
            <a:r>
              <a:rPr sz="1800" dirty="0">
                <a:latin typeface="Arial"/>
                <a:cs typeface="Arial"/>
              </a:rPr>
              <a:t>l</a:t>
            </a:r>
            <a:r>
              <a:rPr sz="1800" spc="-5" dirty="0">
                <a:latin typeface="Arial"/>
                <a:cs typeface="Arial"/>
              </a:rPr>
              <a:t>es/earth.html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11300" y="1318005"/>
            <a:ext cx="4838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URL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01877" y="4978464"/>
            <a:ext cx="1576070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89"/>
              </a:lnSpc>
            </a:pPr>
            <a:r>
              <a:rPr sz="1800" spc="-5" dirty="0">
                <a:latin typeface="Arial"/>
                <a:cs typeface="Arial"/>
              </a:rPr>
              <a:t>2:60:8c:2:b0:5a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34151" y="4749736"/>
            <a:ext cx="579755" cy="427355"/>
          </a:xfrm>
          <a:prstGeom prst="rect">
            <a:avLst/>
          </a:prstGeom>
          <a:solidFill>
            <a:srgbClr val="FFDC99"/>
          </a:solidFill>
          <a:ln w="25400">
            <a:solidFill>
              <a:srgbClr val="000000"/>
            </a:solidFill>
          </a:ln>
        </p:spPr>
        <p:txBody>
          <a:bodyPr vert="horz" wrap="square" lIns="0" tIns="92710" rIns="0" bIns="0" rtlCol="0">
            <a:spAutoFit/>
          </a:bodyPr>
          <a:lstStyle/>
          <a:p>
            <a:pPr marL="149860">
              <a:lnSpc>
                <a:spcPct val="100000"/>
              </a:lnSpc>
              <a:spcBef>
                <a:spcPts val="730"/>
              </a:spcBef>
            </a:pPr>
            <a:r>
              <a:rPr sz="1800" spc="-5" dirty="0">
                <a:latin typeface="Arial"/>
                <a:cs typeface="Arial"/>
              </a:rPr>
              <a:t>file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325751" y="3125787"/>
            <a:ext cx="1393825" cy="513080"/>
          </a:xfrm>
          <a:custGeom>
            <a:avLst/>
            <a:gdLst/>
            <a:ahLst/>
            <a:cxnLst/>
            <a:rect l="l" t="t" r="r" b="b"/>
            <a:pathLst>
              <a:path w="1393825" h="513079">
                <a:moveTo>
                  <a:pt x="0" y="512762"/>
                </a:moveTo>
                <a:lnTo>
                  <a:pt x="1393825" y="512762"/>
                </a:lnTo>
                <a:lnTo>
                  <a:pt x="1393825" y="0"/>
                </a:lnTo>
                <a:lnTo>
                  <a:pt x="0" y="0"/>
                </a:lnTo>
                <a:lnTo>
                  <a:pt x="0" y="512762"/>
                </a:lnTo>
                <a:close/>
              </a:path>
            </a:pathLst>
          </a:custGeom>
          <a:solidFill>
            <a:srgbClr val="FFD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508500" y="3125787"/>
            <a:ext cx="2687955" cy="513080"/>
          </a:xfrm>
          <a:custGeom>
            <a:avLst/>
            <a:gdLst/>
            <a:ahLst/>
            <a:cxnLst/>
            <a:rect l="l" t="t" r="r" b="b"/>
            <a:pathLst>
              <a:path w="2687954" h="513079">
                <a:moveTo>
                  <a:pt x="0" y="512762"/>
                </a:moveTo>
                <a:lnTo>
                  <a:pt x="2687701" y="512762"/>
                </a:lnTo>
                <a:lnTo>
                  <a:pt x="2687701" y="0"/>
                </a:lnTo>
                <a:lnTo>
                  <a:pt x="0" y="0"/>
                </a:lnTo>
                <a:lnTo>
                  <a:pt x="0" y="512762"/>
                </a:lnTo>
                <a:close/>
              </a:path>
            </a:pathLst>
          </a:custGeom>
          <a:solidFill>
            <a:srgbClr val="FFD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3562" y="4807013"/>
            <a:ext cx="1840230" cy="455930"/>
          </a:xfrm>
          <a:custGeom>
            <a:avLst/>
            <a:gdLst/>
            <a:ahLst/>
            <a:cxnLst/>
            <a:rect l="l" t="t" r="r" b="b"/>
            <a:pathLst>
              <a:path w="1840230" h="455929">
                <a:moveTo>
                  <a:pt x="0" y="455612"/>
                </a:moveTo>
                <a:lnTo>
                  <a:pt x="1839976" y="455612"/>
                </a:lnTo>
                <a:lnTo>
                  <a:pt x="1839976" y="0"/>
                </a:lnTo>
                <a:lnTo>
                  <a:pt x="0" y="0"/>
                </a:lnTo>
                <a:lnTo>
                  <a:pt x="0" y="455612"/>
                </a:lnTo>
                <a:close/>
              </a:path>
            </a:pathLst>
          </a:custGeom>
          <a:solidFill>
            <a:srgbClr val="FFD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57325" y="1643126"/>
            <a:ext cx="5472430" cy="457200"/>
          </a:xfrm>
          <a:custGeom>
            <a:avLst/>
            <a:gdLst/>
            <a:ahLst/>
            <a:cxnLst/>
            <a:rect l="l" t="t" r="r" b="b"/>
            <a:pathLst>
              <a:path w="5472430" h="457200">
                <a:moveTo>
                  <a:pt x="0" y="457200"/>
                </a:moveTo>
                <a:lnTo>
                  <a:pt x="5472176" y="457200"/>
                </a:lnTo>
                <a:lnTo>
                  <a:pt x="5472176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620837" y="4273486"/>
            <a:ext cx="227075" cy="211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827276" y="3609975"/>
            <a:ext cx="1183005" cy="741680"/>
          </a:xfrm>
          <a:custGeom>
            <a:avLst/>
            <a:gdLst/>
            <a:ahLst/>
            <a:cxnLst/>
            <a:rect l="l" t="t" r="r" b="b"/>
            <a:pathLst>
              <a:path w="1183005" h="741679">
                <a:moveTo>
                  <a:pt x="1182624" y="0"/>
                </a:moveTo>
                <a:lnTo>
                  <a:pt x="0" y="741299"/>
                </a:lnTo>
              </a:path>
            </a:pathLst>
          </a:custGeom>
          <a:ln w="412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383212" y="4729162"/>
            <a:ext cx="223900" cy="2127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114800" y="3609975"/>
            <a:ext cx="1314450" cy="1168400"/>
          </a:xfrm>
          <a:custGeom>
            <a:avLst/>
            <a:gdLst/>
            <a:ahLst/>
            <a:cxnLst/>
            <a:rect l="l" t="t" r="r" b="b"/>
            <a:pathLst>
              <a:path w="1314450" h="1168400">
                <a:moveTo>
                  <a:pt x="1314450" y="1168400"/>
                </a:moveTo>
                <a:lnTo>
                  <a:pt x="0" y="0"/>
                </a:lnTo>
              </a:path>
            </a:pathLst>
          </a:custGeom>
          <a:ln w="412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857563" y="2847911"/>
            <a:ext cx="146050" cy="241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930525" y="1986026"/>
            <a:ext cx="1905" cy="854075"/>
          </a:xfrm>
          <a:custGeom>
            <a:avLst/>
            <a:gdLst/>
            <a:ahLst/>
            <a:cxnLst/>
            <a:rect l="l" t="t" r="r" b="b"/>
            <a:pathLst>
              <a:path w="1905" h="854075">
                <a:moveTo>
                  <a:pt x="0" y="0"/>
                </a:moveTo>
                <a:lnTo>
                  <a:pt x="1650" y="853948"/>
                </a:lnTo>
              </a:path>
            </a:pathLst>
          </a:custGeom>
          <a:ln w="412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318188" y="4957762"/>
            <a:ext cx="225425" cy="1539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471801" y="5033898"/>
            <a:ext cx="2841625" cy="1905"/>
          </a:xfrm>
          <a:custGeom>
            <a:avLst/>
            <a:gdLst/>
            <a:ahLst/>
            <a:cxnLst/>
            <a:rect l="l" t="t" r="r" b="b"/>
            <a:pathLst>
              <a:path w="2841625" h="1904">
                <a:moveTo>
                  <a:pt x="0" y="0"/>
                </a:moveTo>
                <a:lnTo>
                  <a:pt x="2841625" y="1650"/>
                </a:lnTo>
              </a:path>
            </a:pathLst>
          </a:custGeom>
          <a:ln w="412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773551" y="3125787"/>
            <a:ext cx="682625" cy="513080"/>
          </a:xfrm>
          <a:custGeom>
            <a:avLst/>
            <a:gdLst/>
            <a:ahLst/>
            <a:cxnLst/>
            <a:rect l="l" t="t" r="r" b="b"/>
            <a:pathLst>
              <a:path w="682625" h="513079">
                <a:moveTo>
                  <a:pt x="0" y="512762"/>
                </a:moveTo>
                <a:lnTo>
                  <a:pt x="682625" y="512762"/>
                </a:lnTo>
                <a:lnTo>
                  <a:pt x="682625" y="0"/>
                </a:lnTo>
                <a:lnTo>
                  <a:pt x="0" y="0"/>
                </a:lnTo>
                <a:lnTo>
                  <a:pt x="0" y="512762"/>
                </a:lnTo>
                <a:close/>
              </a:path>
            </a:pathLst>
          </a:custGeom>
          <a:solidFill>
            <a:srgbClr val="FFD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40437" y="4529137"/>
            <a:ext cx="173100" cy="2413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665851" y="3609975"/>
            <a:ext cx="421005" cy="939800"/>
          </a:xfrm>
          <a:custGeom>
            <a:avLst/>
            <a:gdLst/>
            <a:ahLst/>
            <a:cxnLst/>
            <a:rect l="l" t="t" r="r" b="b"/>
            <a:pathLst>
              <a:path w="421004" h="939800">
                <a:moveTo>
                  <a:pt x="420624" y="939800"/>
                </a:moveTo>
                <a:lnTo>
                  <a:pt x="0" y="0"/>
                </a:lnTo>
              </a:path>
            </a:pathLst>
          </a:custGeom>
          <a:ln w="412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641350" y="1670050"/>
            <a:ext cx="7706995" cy="3110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7415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http://www.cdk4.net:8888/WebExamples/earth.html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50">
              <a:latin typeface="Times New Roman"/>
              <a:cs typeface="Times New Roman"/>
            </a:endParaRPr>
          </a:p>
          <a:p>
            <a:pPr marL="1102995">
              <a:lnSpc>
                <a:spcPct val="100000"/>
              </a:lnSpc>
            </a:pPr>
            <a:r>
              <a:rPr sz="1800" spc="-5" dirty="0">
                <a:latin typeface="Arial"/>
                <a:cs typeface="Arial"/>
              </a:rPr>
              <a:t>DNS lookup</a:t>
            </a:r>
            <a:endParaRPr sz="1800">
              <a:latin typeface="Arial"/>
              <a:cs typeface="Arial"/>
            </a:endParaRPr>
          </a:p>
          <a:p>
            <a:pPr marL="2460625">
              <a:lnSpc>
                <a:spcPct val="100000"/>
              </a:lnSpc>
              <a:spcBef>
                <a:spcPts val="440"/>
              </a:spcBef>
            </a:pPr>
            <a:r>
              <a:rPr sz="1800" dirty="0">
                <a:latin typeface="Arial"/>
                <a:cs typeface="Arial"/>
              </a:rPr>
              <a:t>Resource ID </a:t>
            </a:r>
            <a:r>
              <a:rPr sz="1800" spc="-5" dirty="0">
                <a:latin typeface="Arial"/>
                <a:cs typeface="Arial"/>
              </a:rPr>
              <a:t>(IP </a:t>
            </a:r>
            <a:r>
              <a:rPr sz="1800" spc="-15" dirty="0">
                <a:latin typeface="Arial"/>
                <a:cs typeface="Arial"/>
              </a:rPr>
              <a:t>number, </a:t>
            </a:r>
            <a:r>
              <a:rPr sz="1800" dirty="0">
                <a:latin typeface="Arial"/>
                <a:cs typeface="Arial"/>
              </a:rPr>
              <a:t>port </a:t>
            </a:r>
            <a:r>
              <a:rPr sz="1800" spc="-15" dirty="0">
                <a:latin typeface="Arial"/>
                <a:cs typeface="Arial"/>
              </a:rPr>
              <a:t>number,</a:t>
            </a:r>
            <a:r>
              <a:rPr sz="1800" spc="-9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pathname)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50">
              <a:latin typeface="Times New Roman"/>
              <a:cs typeface="Times New Roman"/>
            </a:endParaRPr>
          </a:p>
          <a:p>
            <a:pPr marL="1797050">
              <a:lnSpc>
                <a:spcPct val="100000"/>
              </a:lnSpc>
              <a:tabLst>
                <a:tab pos="3241675" algn="l"/>
                <a:tab pos="3933825" algn="l"/>
              </a:tabLst>
            </a:pPr>
            <a:r>
              <a:rPr sz="1800" spc="-5" dirty="0">
                <a:latin typeface="Arial"/>
                <a:cs typeface="Arial"/>
              </a:rPr>
              <a:t>55.55.55.55	8888	WebExamples/earth.html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4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800" spc="-15" dirty="0">
                <a:latin typeface="Arial"/>
                <a:cs typeface="Arial"/>
              </a:rPr>
              <a:t>Web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server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54"/>
              </a:spcBef>
            </a:pPr>
            <a:r>
              <a:rPr sz="1800" spc="-5" dirty="0">
                <a:latin typeface="Arial"/>
                <a:cs typeface="Arial"/>
              </a:rPr>
              <a:t>Network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address</a:t>
            </a:r>
            <a:endParaRPr sz="18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272151" y="5119623"/>
            <a:ext cx="393700" cy="570230"/>
          </a:xfrm>
          <a:custGeom>
            <a:avLst/>
            <a:gdLst/>
            <a:ahLst/>
            <a:cxnLst/>
            <a:rect l="l" t="t" r="r" b="b"/>
            <a:pathLst>
              <a:path w="393700" h="570229">
                <a:moveTo>
                  <a:pt x="393700" y="0"/>
                </a:moveTo>
                <a:lnTo>
                  <a:pt x="0" y="56997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4591303" y="5599938"/>
            <a:ext cx="7245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Socket</a:t>
            </a:r>
            <a:endParaRPr sz="180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5610204" y="4908160"/>
            <a:ext cx="200660" cy="163830"/>
          </a:xfrm>
          <a:custGeom>
            <a:avLst/>
            <a:gdLst/>
            <a:ahLst/>
            <a:cxnLst/>
            <a:rect l="l" t="t" r="r" b="b"/>
            <a:pathLst>
              <a:path w="200660" h="163829">
                <a:moveTo>
                  <a:pt x="0" y="163621"/>
                </a:moveTo>
                <a:lnTo>
                  <a:pt x="200550" y="163621"/>
                </a:lnTo>
                <a:lnTo>
                  <a:pt x="200550" y="0"/>
                </a:lnTo>
                <a:lnTo>
                  <a:pt x="0" y="0"/>
                </a:lnTo>
                <a:lnTo>
                  <a:pt x="0" y="163621"/>
                </a:lnTo>
                <a:close/>
              </a:path>
            </a:pathLst>
          </a:custGeom>
          <a:solidFill>
            <a:srgbClr val="CF92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610204" y="4908160"/>
            <a:ext cx="200660" cy="163830"/>
          </a:xfrm>
          <a:custGeom>
            <a:avLst/>
            <a:gdLst/>
            <a:ahLst/>
            <a:cxnLst/>
            <a:rect l="l" t="t" r="r" b="b"/>
            <a:pathLst>
              <a:path w="200660" h="163829">
                <a:moveTo>
                  <a:pt x="0" y="163621"/>
                </a:moveTo>
                <a:lnTo>
                  <a:pt x="200550" y="163621"/>
                </a:lnTo>
                <a:lnTo>
                  <a:pt x="200550" y="0"/>
                </a:lnTo>
                <a:lnTo>
                  <a:pt x="0" y="0"/>
                </a:lnTo>
                <a:lnTo>
                  <a:pt x="0" y="163621"/>
                </a:lnTo>
                <a:close/>
              </a:path>
            </a:pathLst>
          </a:custGeom>
          <a:ln w="26390">
            <a:solidFill>
              <a:srgbClr val="CF92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482182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85798" y="482853"/>
            <a:ext cx="577215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Jenis Name Resolution</a:t>
            </a:r>
          </a:p>
        </p:txBody>
      </p:sp>
      <p:sp>
        <p:nvSpPr>
          <p:cNvPr id="3" name="object 3"/>
          <p:cNvSpPr/>
          <p:nvPr/>
        </p:nvSpPr>
        <p:spPr>
          <a:xfrm>
            <a:off x="457200" y="2924111"/>
            <a:ext cx="8144855" cy="32020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47116" y="1653540"/>
            <a:ext cx="450342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1930" indent="-189230">
              <a:lnSpc>
                <a:spcPct val="100000"/>
              </a:lnSpc>
              <a:spcBef>
                <a:spcPts val="100"/>
              </a:spcBef>
              <a:buChar char="•"/>
              <a:tabLst>
                <a:tab pos="202565" algn="l"/>
              </a:tabLst>
            </a:pPr>
            <a:r>
              <a:rPr sz="2400" spc="-5" dirty="0">
                <a:latin typeface="Arial"/>
                <a:cs typeface="Arial"/>
              </a:rPr>
              <a:t>Iterative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Navigation</a:t>
            </a:r>
            <a:endParaRPr sz="2400">
              <a:latin typeface="Arial"/>
              <a:cs typeface="Arial"/>
            </a:endParaRPr>
          </a:p>
          <a:p>
            <a:pPr marL="201930" indent="-189230">
              <a:lnSpc>
                <a:spcPct val="100000"/>
              </a:lnSpc>
              <a:buChar char="•"/>
              <a:tabLst>
                <a:tab pos="202565" algn="l"/>
              </a:tabLst>
            </a:pPr>
            <a:r>
              <a:rPr sz="2400" spc="-5" dirty="0">
                <a:latin typeface="Arial"/>
                <a:cs typeface="Arial"/>
              </a:rPr>
              <a:t>non-recursive,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server-controlled</a:t>
            </a:r>
            <a:endParaRPr sz="2400">
              <a:latin typeface="Arial"/>
              <a:cs typeface="Arial"/>
            </a:endParaRPr>
          </a:p>
          <a:p>
            <a:pPr marL="201930" indent="-189230">
              <a:lnSpc>
                <a:spcPct val="100000"/>
              </a:lnSpc>
              <a:buChar char="•"/>
              <a:tabLst>
                <a:tab pos="202565" algn="l"/>
              </a:tabLst>
            </a:pPr>
            <a:r>
              <a:rPr sz="2400" spc="-5" dirty="0">
                <a:latin typeface="Arial"/>
                <a:cs typeface="Arial"/>
              </a:rPr>
              <a:t>recursive,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server-controlled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7630" y="6139939"/>
            <a:ext cx="7200265" cy="59753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1600" dirty="0">
                <a:latin typeface="Arial"/>
                <a:cs typeface="Arial"/>
              </a:rPr>
              <a:t>A </a:t>
            </a:r>
            <a:r>
              <a:rPr sz="1600" spc="-5" dirty="0">
                <a:latin typeface="Arial"/>
                <a:cs typeface="Arial"/>
              </a:rPr>
              <a:t>client iteratively </a:t>
            </a:r>
            <a:r>
              <a:rPr sz="1600" dirty="0">
                <a:latin typeface="Arial"/>
                <a:cs typeface="Arial"/>
              </a:rPr>
              <a:t>contacts </a:t>
            </a:r>
            <a:r>
              <a:rPr sz="1600" spc="-5" dirty="0">
                <a:latin typeface="Arial"/>
                <a:cs typeface="Arial"/>
              </a:rPr>
              <a:t>name </a:t>
            </a:r>
            <a:r>
              <a:rPr sz="1600" dirty="0">
                <a:latin typeface="Arial"/>
                <a:cs typeface="Arial"/>
              </a:rPr>
              <a:t>servers </a:t>
            </a:r>
            <a:r>
              <a:rPr sz="1600" spc="-5" dirty="0">
                <a:latin typeface="Arial"/>
                <a:cs typeface="Arial"/>
              </a:rPr>
              <a:t>NS1–NS3 </a:t>
            </a:r>
            <a:r>
              <a:rPr sz="1600" dirty="0">
                <a:latin typeface="Arial"/>
                <a:cs typeface="Arial"/>
              </a:rPr>
              <a:t>in </a:t>
            </a:r>
            <a:r>
              <a:rPr sz="1600" spc="-5" dirty="0">
                <a:latin typeface="Arial"/>
                <a:cs typeface="Arial"/>
              </a:rPr>
              <a:t>order </a:t>
            </a:r>
            <a:r>
              <a:rPr sz="1600" dirty="0">
                <a:latin typeface="Arial"/>
                <a:cs typeface="Arial"/>
              </a:rPr>
              <a:t>to resolve a</a:t>
            </a:r>
            <a:r>
              <a:rPr sz="1600" spc="-4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name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30"/>
              </a:spcBef>
            </a:pPr>
            <a:r>
              <a:rPr sz="1600" dirty="0">
                <a:latin typeface="Arial"/>
                <a:cs typeface="Arial"/>
              </a:rPr>
              <a:t>A </a:t>
            </a:r>
            <a:r>
              <a:rPr sz="1600" spc="-5" dirty="0">
                <a:latin typeface="Arial"/>
                <a:cs typeface="Arial"/>
              </a:rPr>
              <a:t>name </a:t>
            </a:r>
            <a:r>
              <a:rPr sz="1600" dirty="0">
                <a:latin typeface="Arial"/>
                <a:cs typeface="Arial"/>
              </a:rPr>
              <a:t>server NS1 </a:t>
            </a:r>
            <a:r>
              <a:rPr sz="1600" spc="-5" dirty="0">
                <a:latin typeface="Arial"/>
                <a:cs typeface="Arial"/>
              </a:rPr>
              <a:t>communicates </a:t>
            </a:r>
            <a:r>
              <a:rPr sz="1600" dirty="0">
                <a:latin typeface="Arial"/>
                <a:cs typeface="Arial"/>
              </a:rPr>
              <a:t>with </a:t>
            </a:r>
            <a:r>
              <a:rPr sz="1600" spc="-5" dirty="0">
                <a:latin typeface="Arial"/>
                <a:cs typeface="Arial"/>
              </a:rPr>
              <a:t>other name </a:t>
            </a:r>
            <a:r>
              <a:rPr sz="1600" dirty="0">
                <a:latin typeface="Arial"/>
                <a:cs typeface="Arial"/>
              </a:rPr>
              <a:t>servers </a:t>
            </a:r>
            <a:r>
              <a:rPr sz="1600" spc="-5" dirty="0">
                <a:latin typeface="Arial"/>
                <a:cs typeface="Arial"/>
              </a:rPr>
              <a:t>on behalf </a:t>
            </a:r>
            <a:r>
              <a:rPr sz="1600" dirty="0">
                <a:latin typeface="Arial"/>
                <a:cs typeface="Arial"/>
              </a:rPr>
              <a:t>of a </a:t>
            </a:r>
            <a:r>
              <a:rPr sz="1600" spc="-5" dirty="0">
                <a:latin typeface="Arial"/>
                <a:cs typeface="Arial"/>
              </a:rPr>
              <a:t>client</a:t>
            </a:r>
            <a:endParaRPr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967597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14426" y="482853"/>
            <a:ext cx="791464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NFS iterative name</a:t>
            </a:r>
            <a:r>
              <a:rPr b="1" spc="-1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resolution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31365"/>
            <a:ext cx="7625080" cy="441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5" dirty="0">
                <a:latin typeface="Arial"/>
                <a:cs typeface="Arial"/>
              </a:rPr>
              <a:t>Reason:</a:t>
            </a:r>
            <a:endParaRPr sz="3000">
              <a:latin typeface="Arial"/>
              <a:cs typeface="Arial"/>
            </a:endParaRPr>
          </a:p>
          <a:p>
            <a:pPr marL="355600" marR="445770" indent="-342900">
              <a:lnSpc>
                <a:spcPts val="2880"/>
              </a:lnSpc>
              <a:spcBef>
                <a:spcPts val="69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This </a:t>
            </a:r>
            <a:r>
              <a:rPr sz="3000" spc="-5" dirty="0">
                <a:latin typeface="Arial"/>
                <a:cs typeface="Arial"/>
              </a:rPr>
              <a:t>is because </a:t>
            </a:r>
            <a:r>
              <a:rPr sz="3000" dirty="0">
                <a:latin typeface="Arial"/>
                <a:cs typeface="Arial"/>
              </a:rPr>
              <a:t>the </a:t>
            </a:r>
            <a:r>
              <a:rPr sz="3000" spc="-5" dirty="0">
                <a:latin typeface="Arial"/>
                <a:cs typeface="Arial"/>
              </a:rPr>
              <a:t>file service </a:t>
            </a:r>
            <a:r>
              <a:rPr sz="3000" dirty="0">
                <a:latin typeface="Arial"/>
                <a:cs typeface="Arial"/>
              </a:rPr>
              <a:t>may  </a:t>
            </a:r>
            <a:r>
              <a:rPr sz="3000" spc="-5" dirty="0">
                <a:latin typeface="Arial"/>
                <a:cs typeface="Arial"/>
              </a:rPr>
              <a:t>encounter a </a:t>
            </a:r>
            <a:r>
              <a:rPr sz="3000" b="1" spc="-5" dirty="0">
                <a:latin typeface="Arial"/>
                <a:cs typeface="Arial"/>
              </a:rPr>
              <a:t>symbolic </a:t>
            </a:r>
            <a:r>
              <a:rPr sz="3000" b="1" dirty="0">
                <a:latin typeface="Arial"/>
                <a:cs typeface="Arial"/>
              </a:rPr>
              <a:t>link </a:t>
            </a:r>
            <a:r>
              <a:rPr sz="3000" dirty="0">
                <a:latin typeface="Arial"/>
                <a:cs typeface="Arial"/>
              </a:rPr>
              <a:t>(i.e. </a:t>
            </a:r>
            <a:r>
              <a:rPr sz="3000" spc="-5" dirty="0">
                <a:latin typeface="Arial"/>
                <a:cs typeface="Arial"/>
              </a:rPr>
              <a:t>an </a:t>
            </a:r>
            <a:r>
              <a:rPr sz="3000" i="1" spc="-5" dirty="0">
                <a:latin typeface="Arial"/>
                <a:cs typeface="Arial"/>
              </a:rPr>
              <a:t>alias</a:t>
            </a:r>
            <a:r>
              <a:rPr sz="3000" spc="-5" dirty="0">
                <a:latin typeface="Arial"/>
                <a:cs typeface="Arial"/>
              </a:rPr>
              <a:t>)  when resolving a</a:t>
            </a:r>
            <a:r>
              <a:rPr sz="3000" spc="-5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name.</a:t>
            </a:r>
            <a:endParaRPr sz="3000">
              <a:latin typeface="Arial"/>
              <a:cs typeface="Arial"/>
            </a:endParaRPr>
          </a:p>
          <a:p>
            <a:pPr marL="355600" marR="173990" indent="-342900">
              <a:lnSpc>
                <a:spcPct val="80000"/>
              </a:lnSpc>
              <a:spcBef>
                <a:spcPts val="74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A </a:t>
            </a:r>
            <a:r>
              <a:rPr sz="3000" spc="-5" dirty="0">
                <a:latin typeface="Arial"/>
                <a:cs typeface="Arial"/>
              </a:rPr>
              <a:t>symbolic link </a:t>
            </a:r>
            <a:r>
              <a:rPr sz="3000" dirty="0">
                <a:latin typeface="Arial"/>
                <a:cs typeface="Arial"/>
              </a:rPr>
              <a:t>must </a:t>
            </a:r>
            <a:r>
              <a:rPr sz="3000" spc="-5" dirty="0">
                <a:latin typeface="Arial"/>
                <a:cs typeface="Arial"/>
              </a:rPr>
              <a:t>be interpreted in </a:t>
            </a:r>
            <a:r>
              <a:rPr sz="3000" dirty="0">
                <a:latin typeface="Arial"/>
                <a:cs typeface="Arial"/>
              </a:rPr>
              <a:t>the  client’s file system </a:t>
            </a:r>
            <a:r>
              <a:rPr sz="3000" spc="-5" dirty="0">
                <a:latin typeface="Arial"/>
                <a:cs typeface="Arial"/>
              </a:rPr>
              <a:t>name </a:t>
            </a:r>
            <a:r>
              <a:rPr sz="3000" dirty="0">
                <a:latin typeface="Arial"/>
                <a:cs typeface="Arial"/>
              </a:rPr>
              <a:t>space </a:t>
            </a:r>
            <a:r>
              <a:rPr sz="3000" spc="-5" dirty="0">
                <a:latin typeface="Arial"/>
                <a:cs typeface="Arial"/>
              </a:rPr>
              <a:t>because</a:t>
            </a:r>
            <a:r>
              <a:rPr sz="3000" spc="-14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it  </a:t>
            </a:r>
            <a:r>
              <a:rPr sz="3000" dirty="0">
                <a:latin typeface="Arial"/>
                <a:cs typeface="Arial"/>
              </a:rPr>
              <a:t>may point to a file in a directory stored at  </a:t>
            </a:r>
            <a:r>
              <a:rPr sz="3000" b="1" spc="-5" dirty="0">
                <a:latin typeface="Arial"/>
                <a:cs typeface="Arial"/>
              </a:rPr>
              <a:t>another server</a:t>
            </a:r>
            <a:r>
              <a:rPr sz="3000" spc="-5" dirty="0">
                <a:latin typeface="Arial"/>
                <a:cs typeface="Arial"/>
              </a:rPr>
              <a:t>.</a:t>
            </a:r>
            <a:endParaRPr sz="3000">
              <a:latin typeface="Arial"/>
              <a:cs typeface="Arial"/>
            </a:endParaRPr>
          </a:p>
          <a:p>
            <a:pPr marL="355600" marR="5080" indent="-342900">
              <a:lnSpc>
                <a:spcPct val="80000"/>
              </a:lnSpc>
              <a:spcBef>
                <a:spcPts val="72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The </a:t>
            </a:r>
            <a:r>
              <a:rPr sz="3000" spc="-5" dirty="0">
                <a:latin typeface="Arial"/>
                <a:cs typeface="Arial"/>
              </a:rPr>
              <a:t>client computer </a:t>
            </a:r>
            <a:r>
              <a:rPr sz="3000" dirty="0">
                <a:latin typeface="Arial"/>
                <a:cs typeface="Arial"/>
              </a:rPr>
              <a:t>must </a:t>
            </a:r>
            <a:r>
              <a:rPr sz="3000" spc="-5" dirty="0">
                <a:latin typeface="Arial"/>
                <a:cs typeface="Arial"/>
              </a:rPr>
              <a:t>determine</a:t>
            </a:r>
            <a:r>
              <a:rPr sz="3000" spc="-40" dirty="0">
                <a:latin typeface="Arial"/>
                <a:cs typeface="Arial"/>
              </a:rPr>
              <a:t> </a:t>
            </a:r>
            <a:r>
              <a:rPr sz="3000" b="1" dirty="0">
                <a:latin typeface="Arial"/>
                <a:cs typeface="Arial"/>
              </a:rPr>
              <a:t>which  </a:t>
            </a:r>
            <a:r>
              <a:rPr sz="3000" b="1" spc="-5" dirty="0">
                <a:latin typeface="Arial"/>
                <a:cs typeface="Arial"/>
              </a:rPr>
              <a:t>server </a:t>
            </a:r>
            <a:r>
              <a:rPr sz="3000" b="1" dirty="0">
                <a:latin typeface="Arial"/>
                <a:cs typeface="Arial"/>
              </a:rPr>
              <a:t>this is</a:t>
            </a:r>
            <a:r>
              <a:rPr sz="3000" dirty="0">
                <a:latin typeface="Arial"/>
                <a:cs typeface="Arial"/>
              </a:rPr>
              <a:t>, </a:t>
            </a:r>
            <a:r>
              <a:rPr sz="3000" spc="-5" dirty="0">
                <a:latin typeface="Arial"/>
                <a:cs typeface="Arial"/>
              </a:rPr>
              <a:t>because </a:t>
            </a:r>
            <a:r>
              <a:rPr sz="3000" b="1" dirty="0">
                <a:latin typeface="Arial"/>
                <a:cs typeface="Arial"/>
              </a:rPr>
              <a:t>only </a:t>
            </a:r>
            <a:r>
              <a:rPr sz="3000" b="1" spc="-5" dirty="0">
                <a:latin typeface="Arial"/>
                <a:cs typeface="Arial"/>
              </a:rPr>
              <a:t>the client  knows </a:t>
            </a:r>
            <a:r>
              <a:rPr sz="3000" dirty="0">
                <a:latin typeface="Arial"/>
                <a:cs typeface="Arial"/>
              </a:rPr>
              <a:t>its </a:t>
            </a:r>
            <a:r>
              <a:rPr sz="3000" spc="-5" dirty="0">
                <a:latin typeface="Arial"/>
                <a:cs typeface="Arial"/>
              </a:rPr>
              <a:t>mount</a:t>
            </a:r>
            <a:r>
              <a:rPr sz="3000" dirty="0">
                <a:latin typeface="Arial"/>
                <a:cs typeface="Arial"/>
              </a:rPr>
              <a:t> points.</a:t>
            </a:r>
            <a:endParaRPr sz="3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097666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332656"/>
            <a:ext cx="8229600" cy="1100138"/>
          </a:xfrm>
        </p:spPr>
        <p:txBody>
          <a:bodyPr/>
          <a:lstStyle/>
          <a:p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DNS?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6" y="1340768"/>
            <a:ext cx="8640763" cy="49688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 err="1" smtClean="0">
                <a:solidFill>
                  <a:srgbClr val="000000"/>
                </a:solidFill>
              </a:rPr>
              <a:t>Suatu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</a:rPr>
              <a:t>sistem</a:t>
            </a:r>
            <a:r>
              <a:rPr lang="en-US" sz="2800" dirty="0" smtClean="0">
                <a:solidFill>
                  <a:srgbClr val="000000"/>
                </a:solidFill>
              </a:rPr>
              <a:t> yang </a:t>
            </a:r>
            <a:r>
              <a:rPr lang="en-US" sz="2800" dirty="0" err="1" smtClean="0">
                <a:solidFill>
                  <a:srgbClr val="000000"/>
                </a:solidFill>
              </a:rPr>
              <a:t>memungkinkan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nama</a:t>
            </a:r>
            <a:r>
              <a:rPr lang="en-US" sz="2800" dirty="0" smtClean="0">
                <a:solidFill>
                  <a:srgbClr val="0000FF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suatu</a:t>
            </a:r>
            <a:r>
              <a:rPr lang="en-US" sz="2800" dirty="0" smtClean="0">
                <a:solidFill>
                  <a:srgbClr val="0000FF"/>
                </a:solidFill>
              </a:rPr>
              <a:t> host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</a:rPr>
              <a:t>pada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</a:rPr>
              <a:t>jaringan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</a:rPr>
              <a:t>komputer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</a:rPr>
              <a:t>atau</a:t>
            </a:r>
            <a:r>
              <a:rPr lang="en-US" sz="2800" dirty="0" smtClean="0">
                <a:solidFill>
                  <a:srgbClr val="000000"/>
                </a:solidFill>
              </a:rPr>
              <a:t> internet </a:t>
            </a:r>
            <a:r>
              <a:rPr lang="en-US" sz="2800" dirty="0" err="1" smtClean="0">
                <a:solidFill>
                  <a:srgbClr val="0000FF"/>
                </a:solidFill>
              </a:rPr>
              <a:t>ditranslasikan</a:t>
            </a:r>
            <a:r>
              <a:rPr lang="en-US" sz="2800" dirty="0" smtClean="0">
                <a:solidFill>
                  <a:srgbClr val="0000FF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menjadi</a:t>
            </a:r>
            <a:r>
              <a:rPr lang="en-US" sz="2800" dirty="0" smtClean="0">
                <a:solidFill>
                  <a:srgbClr val="0000FF"/>
                </a:solidFill>
              </a:rPr>
              <a:t> IP address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</a:rPr>
              <a:t>atau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sebaliknya</a:t>
            </a:r>
            <a:r>
              <a:rPr lang="en-US" sz="2800" dirty="0" smtClean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n-US" sz="2800" dirty="0" err="1" smtClean="0">
                <a:solidFill>
                  <a:srgbClr val="000000"/>
                </a:solidFill>
              </a:rPr>
              <a:t>Merupakan</a:t>
            </a:r>
            <a:r>
              <a:rPr lang="en-US" sz="2800" dirty="0" smtClean="0">
                <a:solidFill>
                  <a:srgbClr val="000000"/>
                </a:solidFill>
              </a:rPr>
              <a:t> database yang </a:t>
            </a:r>
            <a:r>
              <a:rPr lang="en-US" sz="2800" dirty="0" err="1" smtClean="0">
                <a:solidFill>
                  <a:srgbClr val="000000"/>
                </a:solidFill>
              </a:rPr>
              <a:t>berisi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</a:rPr>
              <a:t>daftar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</a:rPr>
              <a:t>informasi</a:t>
            </a:r>
            <a:r>
              <a:rPr lang="en-US" sz="2800" dirty="0" smtClean="0">
                <a:solidFill>
                  <a:srgbClr val="000000"/>
                </a:solidFill>
              </a:rPr>
              <a:t> host</a:t>
            </a:r>
          </a:p>
          <a:p>
            <a:pPr>
              <a:lnSpc>
                <a:spcPct val="80000"/>
              </a:lnSpc>
            </a:pPr>
            <a:r>
              <a:rPr lang="en-US" sz="2800" dirty="0" smtClean="0">
                <a:solidFill>
                  <a:srgbClr val="000000"/>
                </a:solidFill>
              </a:rPr>
              <a:t>Format </a:t>
            </a:r>
            <a:r>
              <a:rPr lang="en-US" sz="2800" dirty="0" err="1" smtClean="0">
                <a:solidFill>
                  <a:srgbClr val="000000"/>
                </a:solidFill>
              </a:rPr>
              <a:t>penamaan</a:t>
            </a:r>
            <a:r>
              <a:rPr lang="en-US" sz="2800" dirty="0" smtClean="0">
                <a:solidFill>
                  <a:srgbClr val="000000"/>
                </a:solidFill>
              </a:rPr>
              <a:t> host </a:t>
            </a:r>
            <a:r>
              <a:rPr lang="en-US" sz="2800" dirty="0" err="1" smtClean="0">
                <a:solidFill>
                  <a:srgbClr val="000000"/>
                </a:solidFill>
              </a:rPr>
              <a:t>pada</a:t>
            </a:r>
            <a:r>
              <a:rPr lang="en-US" sz="2800" dirty="0" smtClean="0">
                <a:solidFill>
                  <a:srgbClr val="000000"/>
                </a:solidFill>
              </a:rPr>
              <a:t> internet </a:t>
            </a:r>
            <a:r>
              <a:rPr lang="en-US" sz="2800" dirty="0" err="1" smtClean="0">
                <a:solidFill>
                  <a:srgbClr val="000000"/>
                </a:solidFill>
              </a:rPr>
              <a:t>dibuat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</a:rPr>
              <a:t>menurut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hirarki</a:t>
            </a:r>
            <a:r>
              <a:rPr lang="en-US" sz="2800" dirty="0" smtClean="0">
                <a:solidFill>
                  <a:srgbClr val="0000FF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berdasarkan</a:t>
            </a:r>
            <a:r>
              <a:rPr lang="en-US" sz="2800" dirty="0" smtClean="0">
                <a:solidFill>
                  <a:srgbClr val="0000FF"/>
                </a:solidFill>
              </a:rPr>
              <a:t> level domain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DNS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berbentuk</a:t>
            </a:r>
            <a:r>
              <a:rPr lang="en-US" sz="2800" dirty="0" smtClean="0"/>
              <a:t> database </a:t>
            </a:r>
            <a:r>
              <a:rPr lang="en-US" sz="2800" dirty="0" err="1" smtClean="0"/>
              <a:t>terdistribusi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memetakan</a:t>
            </a:r>
            <a:r>
              <a:rPr lang="en-US" sz="2800" dirty="0" smtClean="0"/>
              <a:t>/</a:t>
            </a:r>
            <a:r>
              <a:rPr lang="en-US" sz="2800" dirty="0" err="1" smtClean="0"/>
              <a:t>mengkonversikan</a:t>
            </a:r>
            <a:r>
              <a:rPr lang="en-US" sz="2800" dirty="0" smtClean="0"/>
              <a:t> </a:t>
            </a:r>
            <a:r>
              <a:rPr lang="en-US" sz="2800" dirty="0" err="1" smtClean="0"/>
              <a:t>nama</a:t>
            </a:r>
            <a:r>
              <a:rPr lang="en-US" sz="2800" dirty="0" smtClean="0"/>
              <a:t> host/</a:t>
            </a:r>
            <a:r>
              <a:rPr lang="en-US" sz="2800" dirty="0" err="1" smtClean="0"/>
              <a:t>mesin</a:t>
            </a:r>
            <a:r>
              <a:rPr lang="en-US" sz="2800" dirty="0" smtClean="0"/>
              <a:t>/domain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alamat</a:t>
            </a:r>
            <a:r>
              <a:rPr lang="en-US" sz="2800" dirty="0" smtClean="0"/>
              <a:t> IP (Internet Protocol)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sebaliknya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alamat</a:t>
            </a:r>
            <a:r>
              <a:rPr lang="en-US" sz="2800" dirty="0" smtClean="0"/>
              <a:t> IP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nama</a:t>
            </a:r>
            <a:r>
              <a:rPr lang="en-US" sz="2800" dirty="0" smtClean="0"/>
              <a:t> host yang </a:t>
            </a:r>
            <a:r>
              <a:rPr lang="en-US" sz="2800" dirty="0" err="1" smtClean="0"/>
              <a:t>disebut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>
                <a:solidFill>
                  <a:srgbClr val="0000FF"/>
                </a:solidFill>
              </a:rPr>
              <a:t> reverse-mapping</a:t>
            </a:r>
            <a:r>
              <a:rPr lang="en-US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890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86282" y="482853"/>
            <a:ext cx="716915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Name resolution</a:t>
            </a:r>
            <a:r>
              <a:rPr spc="15" dirty="0"/>
              <a:t> </a:t>
            </a:r>
            <a:r>
              <a:rPr spc="-5" dirty="0"/>
              <a:t>(Pemetaan)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4183"/>
            <a:ext cx="7223759" cy="4551045"/>
          </a:xfrm>
          <a:prstGeom prst="rect">
            <a:avLst/>
          </a:prstGeom>
        </p:spPr>
        <p:txBody>
          <a:bodyPr vert="horz" wrap="square" lIns="0" tIns="1111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Resolution</a:t>
            </a:r>
            <a:endParaRPr sz="3200">
              <a:latin typeface="Arial"/>
              <a:cs typeface="Arial"/>
            </a:endParaRPr>
          </a:p>
          <a:p>
            <a:pPr marL="755650" marR="5080" lvl="1" indent="-285750">
              <a:lnSpc>
                <a:spcPct val="100000"/>
              </a:lnSpc>
              <a:spcBef>
                <a:spcPts val="680"/>
              </a:spcBef>
              <a:buChar char="–"/>
              <a:tabLst>
                <a:tab pos="755650" algn="l"/>
              </a:tabLst>
            </a:pPr>
            <a:r>
              <a:rPr sz="2800" dirty="0">
                <a:latin typeface="Arial"/>
                <a:cs typeface="Arial"/>
              </a:rPr>
              <a:t>Mapping a name onto a node referred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by  name</a:t>
            </a:r>
            <a:endParaRPr sz="28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670"/>
              </a:spcBef>
              <a:buChar char="–"/>
              <a:tabLst>
                <a:tab pos="755650" algn="l"/>
              </a:tabLst>
            </a:pPr>
            <a:r>
              <a:rPr sz="2800" dirty="0">
                <a:latin typeface="Arial"/>
                <a:cs typeface="Arial"/>
              </a:rPr>
              <a:t>Interested in data stored by the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node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Path Name</a:t>
            </a:r>
            <a:r>
              <a:rPr sz="3200" b="1" spc="-1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Resolution</a:t>
            </a:r>
            <a:endParaRPr sz="32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685"/>
              </a:spcBef>
              <a:buChar char="–"/>
              <a:tabLst>
                <a:tab pos="755650" algn="l"/>
              </a:tabLst>
            </a:pPr>
            <a:r>
              <a:rPr sz="2800" dirty="0">
                <a:latin typeface="Arial"/>
                <a:cs typeface="Arial"/>
              </a:rPr>
              <a:t>Begin at first</a:t>
            </a:r>
            <a:r>
              <a:rPr sz="2800" spc="-3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node</a:t>
            </a:r>
            <a:endParaRPr sz="2800">
              <a:latin typeface="Arial"/>
              <a:cs typeface="Arial"/>
            </a:endParaRPr>
          </a:p>
          <a:p>
            <a:pPr marL="1155700" lvl="2" indent="-228600">
              <a:lnSpc>
                <a:spcPct val="100000"/>
              </a:lnSpc>
              <a:spcBef>
                <a:spcPts val="585"/>
              </a:spcBef>
              <a:buChar char="•"/>
              <a:tabLst>
                <a:tab pos="1156335" algn="l"/>
              </a:tabLst>
            </a:pPr>
            <a:r>
              <a:rPr sz="2400" spc="-5" dirty="0">
                <a:latin typeface="Arial"/>
                <a:cs typeface="Arial"/>
              </a:rPr>
              <a:t>Root node </a:t>
            </a:r>
            <a:r>
              <a:rPr sz="2400" dirty="0">
                <a:latin typeface="Arial"/>
                <a:cs typeface="Arial"/>
              </a:rPr>
              <a:t>for </a:t>
            </a:r>
            <a:r>
              <a:rPr sz="2400" spc="-5" dirty="0">
                <a:latin typeface="Arial"/>
                <a:cs typeface="Arial"/>
              </a:rPr>
              <a:t>absolute</a:t>
            </a:r>
            <a:r>
              <a:rPr sz="2400" spc="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name</a:t>
            </a:r>
            <a:endParaRPr sz="2400">
              <a:latin typeface="Arial"/>
              <a:cs typeface="Arial"/>
            </a:endParaRPr>
          </a:p>
          <a:p>
            <a:pPr marL="1155700" lvl="2" indent="-228600">
              <a:lnSpc>
                <a:spcPct val="100000"/>
              </a:lnSpc>
              <a:spcBef>
                <a:spcPts val="575"/>
              </a:spcBef>
              <a:buChar char="•"/>
              <a:tabLst>
                <a:tab pos="1156335" algn="l"/>
              </a:tabLst>
            </a:pPr>
            <a:r>
              <a:rPr sz="2400" spc="-5" dirty="0">
                <a:latin typeface="Arial"/>
                <a:cs typeface="Arial"/>
              </a:rPr>
              <a:t>Directory node </a:t>
            </a:r>
            <a:r>
              <a:rPr sz="2400" dirty="0">
                <a:latin typeface="Arial"/>
                <a:cs typeface="Arial"/>
              </a:rPr>
              <a:t>for </a:t>
            </a:r>
            <a:r>
              <a:rPr sz="2400" spc="-5" dirty="0">
                <a:latin typeface="Arial"/>
                <a:cs typeface="Arial"/>
              </a:rPr>
              <a:t>relative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name</a:t>
            </a:r>
            <a:endParaRPr sz="24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665"/>
              </a:spcBef>
              <a:buChar char="–"/>
              <a:tabLst>
                <a:tab pos="755650" algn="l"/>
              </a:tabLst>
            </a:pPr>
            <a:r>
              <a:rPr sz="2800" dirty="0">
                <a:latin typeface="Arial"/>
                <a:cs typeface="Arial"/>
              </a:rPr>
              <a:t>End with data from the last</a:t>
            </a:r>
            <a:r>
              <a:rPr sz="2800" spc="-3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node</a:t>
            </a:r>
            <a:endParaRPr sz="2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256177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85490" y="482853"/>
            <a:ext cx="257302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Pemetaan</a:t>
            </a: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131" y="1412776"/>
            <a:ext cx="5124450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52929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Mekanisme Kueri DNS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Query ke “www.</a:t>
            </a:r>
            <a:r>
              <a:rPr lang="id-ID" smtClean="0"/>
              <a:t>upgris</a:t>
            </a:r>
            <a:r>
              <a:rPr lang="en-US" smtClean="0"/>
              <a:t>.ac.id” dilakukan dengan urutan: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.id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.ac.id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.</a:t>
            </a:r>
            <a:r>
              <a:rPr lang="id-ID" smtClean="0"/>
              <a:t>upgris</a:t>
            </a:r>
            <a:r>
              <a:rPr lang="en-US" smtClean="0"/>
              <a:t>.ac.id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www.</a:t>
            </a:r>
            <a:r>
              <a:rPr lang="id-ID" smtClean="0"/>
              <a:t>upgris</a:t>
            </a:r>
            <a:r>
              <a:rPr lang="en-US" smtClean="0"/>
              <a:t>.ac.id = 103.255.240.133</a:t>
            </a:r>
            <a:endParaRPr lang="id-ID" smtClean="0"/>
          </a:p>
          <a:p>
            <a:pPr lvl="1">
              <a:lnSpc>
                <a:spcPct val="90000"/>
              </a:lnSpc>
            </a:pPr>
            <a:endParaRPr lang="id-ID" smtClean="0"/>
          </a:p>
          <a:p>
            <a:pPr lvl="1">
              <a:lnSpc>
                <a:spcPct val="90000"/>
              </a:lnSpc>
            </a:pPr>
            <a:r>
              <a:rPr lang="en-US" smtClean="0"/>
              <a:t>Ada proses cache untuk mempercepat kueri</a:t>
            </a:r>
          </a:p>
        </p:txBody>
      </p:sp>
    </p:spTree>
    <p:extLst>
      <p:ext uri="{BB962C8B-B14F-4D97-AF65-F5344CB8AC3E}">
        <p14:creationId xmlns:p14="http://schemas.microsoft.com/office/powerpoint/2010/main" val="241454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88640"/>
            <a:ext cx="8229600" cy="576535"/>
          </a:xfrm>
        </p:spPr>
        <p:txBody>
          <a:bodyPr/>
          <a:lstStyle/>
          <a:p>
            <a:r>
              <a:rPr lang="id-ID" dirty="0" smtClean="0"/>
              <a:t>STRUKTUR DNS</a:t>
            </a:r>
            <a:endParaRPr lang="en-US" dirty="0" smtClean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981075"/>
            <a:ext cx="8893175" cy="58054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dirty="0" err="1" smtClean="0"/>
              <a:t>Struktur</a:t>
            </a:r>
            <a:r>
              <a:rPr lang="en-US" sz="2400" dirty="0" smtClean="0"/>
              <a:t> database DNS </a:t>
            </a:r>
            <a:r>
              <a:rPr lang="en-US" sz="2400" dirty="0" err="1" smtClean="0"/>
              <a:t>mirip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filesystem</a:t>
            </a:r>
            <a:r>
              <a:rPr lang="en-US" sz="2400" dirty="0" smtClean="0"/>
              <a:t> UNIX </a:t>
            </a:r>
            <a:r>
              <a:rPr lang="en-US" sz="2400" dirty="0" err="1" smtClean="0"/>
              <a:t>yaitu</a:t>
            </a:r>
            <a:r>
              <a:rPr lang="en-US" sz="2400" dirty="0" smtClean="0"/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berbentuk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hierarki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atau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pohon</a:t>
            </a:r>
            <a:r>
              <a:rPr lang="en-US" sz="2400" dirty="0" smtClean="0"/>
              <a:t>. </a:t>
            </a:r>
          </a:p>
          <a:p>
            <a:pPr>
              <a:lnSpc>
                <a:spcPct val="80000"/>
              </a:lnSpc>
            </a:pPr>
            <a:r>
              <a:rPr lang="en-US" sz="2400" dirty="0" smtClean="0"/>
              <a:t>Tingkat </a:t>
            </a:r>
            <a:r>
              <a:rPr lang="en-US" sz="2400" dirty="0" err="1" smtClean="0"/>
              <a:t>teratas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DNS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root yang </a:t>
            </a:r>
            <a:r>
              <a:rPr lang="en-US" sz="2400" dirty="0" err="1" smtClean="0"/>
              <a:t>disimbolkan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titik</a:t>
            </a:r>
            <a:r>
              <a:rPr lang="en-US" sz="2400" dirty="0" smtClean="0">
                <a:solidFill>
                  <a:srgbClr val="0000FF"/>
                </a:solidFill>
              </a:rPr>
              <a:t>/dot (.)</a:t>
            </a:r>
            <a:r>
              <a:rPr lang="en-US" sz="2400" dirty="0" smtClean="0"/>
              <a:t> </a:t>
            </a:r>
            <a:r>
              <a:rPr lang="en-US" sz="2400" dirty="0" err="1" smtClean="0"/>
              <a:t>sedangkan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berkas</a:t>
            </a:r>
            <a:r>
              <a:rPr lang="en-US" sz="2400" dirty="0" smtClean="0"/>
              <a:t> UNIX, root </a:t>
            </a:r>
            <a:r>
              <a:rPr lang="en-US" sz="2400" dirty="0" err="1" smtClean="0"/>
              <a:t>disimbolkan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slash (/). </a:t>
            </a:r>
          </a:p>
          <a:p>
            <a:pPr>
              <a:lnSpc>
                <a:spcPct val="80000"/>
              </a:lnSpc>
            </a:pPr>
            <a:r>
              <a:rPr lang="en-US" sz="2400" dirty="0" err="1" smtClean="0"/>
              <a:t>Setiap</a:t>
            </a:r>
            <a:r>
              <a:rPr lang="en-US" sz="2400" dirty="0" smtClean="0"/>
              <a:t> </a:t>
            </a:r>
            <a:r>
              <a:rPr lang="en-US" sz="2400" dirty="0" err="1" smtClean="0"/>
              <a:t>titik</a:t>
            </a:r>
            <a:r>
              <a:rPr lang="en-US" sz="2400" dirty="0" smtClean="0"/>
              <a:t> </a:t>
            </a:r>
            <a:r>
              <a:rPr lang="en-US" sz="2400" dirty="0" err="1" smtClean="0"/>
              <a:t>cabang</a:t>
            </a:r>
            <a:r>
              <a:rPr lang="en-US" sz="2400" dirty="0" smtClean="0"/>
              <a:t> </a:t>
            </a:r>
            <a:r>
              <a:rPr lang="en-US" sz="2400" dirty="0" err="1" smtClean="0"/>
              <a:t>mempunyai</a:t>
            </a:r>
            <a:r>
              <a:rPr lang="en-US" sz="2400" dirty="0" smtClean="0"/>
              <a:t> label yang </a:t>
            </a:r>
            <a:r>
              <a:rPr lang="en-US" sz="2400" dirty="0" err="1" smtClean="0"/>
              <a:t>mengidentifikasikannya</a:t>
            </a:r>
            <a:r>
              <a:rPr lang="en-US" sz="2400" dirty="0" smtClean="0"/>
              <a:t> </a:t>
            </a:r>
            <a:r>
              <a:rPr lang="en-US" sz="2400" dirty="0" err="1" smtClean="0"/>
              <a:t>relatif</a:t>
            </a:r>
            <a:r>
              <a:rPr lang="en-US" sz="2400" dirty="0" smtClean="0"/>
              <a:t> </a:t>
            </a:r>
            <a:r>
              <a:rPr lang="en-US" sz="2400" dirty="0" err="1" smtClean="0"/>
              <a:t>terhadap</a:t>
            </a:r>
            <a:r>
              <a:rPr lang="en-US" sz="2400" dirty="0" smtClean="0"/>
              <a:t> root (.). </a:t>
            </a:r>
          </a:p>
          <a:p>
            <a:pPr>
              <a:lnSpc>
                <a:spcPct val="80000"/>
              </a:lnSpc>
            </a:pPr>
            <a:r>
              <a:rPr lang="en-US" sz="2400" dirty="0" err="1" smtClean="0"/>
              <a:t>Tiap</a:t>
            </a:r>
            <a:r>
              <a:rPr lang="en-US" sz="2400" dirty="0" smtClean="0"/>
              <a:t> </a:t>
            </a:r>
            <a:r>
              <a:rPr lang="en-US" sz="2400" dirty="0" err="1" smtClean="0"/>
              <a:t>titik</a:t>
            </a:r>
            <a:r>
              <a:rPr lang="en-US" sz="2400" dirty="0" smtClean="0"/>
              <a:t> </a:t>
            </a:r>
            <a:r>
              <a:rPr lang="en-US" sz="2400" dirty="0" err="1" smtClean="0"/>
              <a:t>cabang</a:t>
            </a:r>
            <a:r>
              <a:rPr lang="en-US" sz="2400" dirty="0" smtClean="0"/>
              <a:t>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root </a:t>
            </a:r>
            <a:r>
              <a:rPr lang="en-US" sz="2400" dirty="0" err="1" smtClean="0"/>
              <a:t>bagi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</a:rPr>
              <a:t>sub-tree/</a:t>
            </a:r>
            <a:r>
              <a:rPr lang="en-US" sz="2400" dirty="0" err="1" smtClean="0">
                <a:solidFill>
                  <a:srgbClr val="0000FF"/>
                </a:solidFill>
              </a:rPr>
              <a:t>tingkat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bawahnya</a:t>
            </a:r>
            <a:r>
              <a:rPr lang="en-US" sz="2400" dirty="0" smtClean="0"/>
              <a:t>. </a:t>
            </a:r>
          </a:p>
          <a:p>
            <a:pPr>
              <a:lnSpc>
                <a:spcPct val="80000"/>
              </a:lnSpc>
            </a:pPr>
            <a:r>
              <a:rPr lang="en-US" sz="2400" dirty="0" err="1" smtClean="0"/>
              <a:t>Tiap</a:t>
            </a:r>
            <a:r>
              <a:rPr lang="en-US" sz="2400" dirty="0" smtClean="0"/>
              <a:t> sub-tree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domain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dibawah</a:t>
            </a:r>
            <a:r>
              <a:rPr lang="en-US" sz="2400" dirty="0" smtClean="0"/>
              <a:t> domain </a:t>
            </a:r>
            <a:r>
              <a:rPr lang="en-US" sz="2400" dirty="0" err="1" smtClean="0"/>
              <a:t>terdapat</a:t>
            </a:r>
            <a:r>
              <a:rPr lang="en-US" sz="2400" dirty="0" smtClean="0"/>
              <a:t> sub-tree </a:t>
            </a:r>
            <a:r>
              <a:rPr lang="en-US" sz="2400" dirty="0" err="1" smtClean="0"/>
              <a:t>lagi</a:t>
            </a:r>
            <a:r>
              <a:rPr lang="en-US" sz="2400" dirty="0" smtClean="0"/>
              <a:t> </a:t>
            </a:r>
            <a:r>
              <a:rPr lang="en-US" sz="2400" dirty="0" err="1" smtClean="0"/>
              <a:t>bernama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</a:rPr>
              <a:t>subdomain</a:t>
            </a:r>
            <a:r>
              <a:rPr lang="en-US" sz="2400" dirty="0" smtClean="0"/>
              <a:t>. </a:t>
            </a:r>
          </a:p>
          <a:p>
            <a:pPr>
              <a:lnSpc>
                <a:spcPct val="80000"/>
              </a:lnSpc>
            </a:pPr>
            <a:r>
              <a:rPr lang="en-US" sz="2400" dirty="0" err="1" smtClean="0"/>
              <a:t>Setiap</a:t>
            </a:r>
            <a:r>
              <a:rPr lang="en-US" sz="2400" dirty="0" smtClean="0"/>
              <a:t> domain </a:t>
            </a:r>
            <a:r>
              <a:rPr lang="en-US" sz="2400" dirty="0" err="1" smtClean="0"/>
              <a:t>mempunyai</a:t>
            </a:r>
            <a:r>
              <a:rPr lang="en-US" sz="2400" dirty="0" smtClean="0"/>
              <a:t> </a:t>
            </a:r>
            <a:r>
              <a:rPr lang="en-US" sz="2400" dirty="0" err="1" smtClean="0"/>
              <a:t>nama</a:t>
            </a:r>
            <a:r>
              <a:rPr lang="en-US" sz="2400" dirty="0" smtClean="0"/>
              <a:t> yang </a:t>
            </a:r>
            <a:r>
              <a:rPr lang="en-US" sz="2400" dirty="0" err="1" smtClean="0"/>
              <a:t>unik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menunjukkan</a:t>
            </a:r>
            <a:r>
              <a:rPr lang="en-US" sz="2400" dirty="0" smtClean="0"/>
              <a:t> </a:t>
            </a:r>
            <a:r>
              <a:rPr lang="en-US" sz="2400" dirty="0" err="1" smtClean="0"/>
              <a:t>posisinya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pohon</a:t>
            </a:r>
            <a:r>
              <a:rPr lang="en-US" sz="2400" dirty="0" smtClean="0"/>
              <a:t> DNS, </a:t>
            </a:r>
            <a:r>
              <a:rPr lang="en-US" sz="2400" dirty="0" err="1" smtClean="0"/>
              <a:t>pengurutan</a:t>
            </a:r>
            <a:r>
              <a:rPr lang="en-US" sz="2400" dirty="0" smtClean="0"/>
              <a:t>/</a:t>
            </a:r>
            <a:r>
              <a:rPr lang="en-US" sz="2400" dirty="0" err="1" smtClean="0"/>
              <a:t>penyebutan</a:t>
            </a:r>
            <a:r>
              <a:rPr lang="en-US" sz="2400" dirty="0" smtClean="0"/>
              <a:t> </a:t>
            </a:r>
            <a:r>
              <a:rPr lang="en-US" sz="2400" dirty="0" err="1" smtClean="0"/>
              <a:t>nama</a:t>
            </a:r>
            <a:r>
              <a:rPr lang="en-US" sz="2400" dirty="0" smtClean="0"/>
              <a:t> domain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penuh</a:t>
            </a:r>
            <a:r>
              <a:rPr lang="en-US" sz="2400" dirty="0" smtClean="0"/>
              <a:t> </a:t>
            </a:r>
            <a:r>
              <a:rPr lang="en-US" sz="2400" dirty="0" err="1" smtClean="0"/>
              <a:t>dimulai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domain paling </a:t>
            </a:r>
            <a:r>
              <a:rPr lang="en-US" sz="2400" dirty="0" err="1" smtClean="0"/>
              <a:t>bawah</a:t>
            </a:r>
            <a:r>
              <a:rPr lang="en-US" sz="2400" dirty="0" smtClean="0"/>
              <a:t> </a:t>
            </a:r>
            <a:r>
              <a:rPr lang="en-US" sz="2400" dirty="0" err="1" smtClean="0"/>
              <a:t>menuju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root (.). </a:t>
            </a:r>
          </a:p>
          <a:p>
            <a:pPr>
              <a:lnSpc>
                <a:spcPct val="80000"/>
              </a:lnSpc>
            </a:pPr>
            <a:r>
              <a:rPr lang="en-US" sz="2400" dirty="0" err="1" smtClean="0"/>
              <a:t>Masing-masing</a:t>
            </a:r>
            <a:r>
              <a:rPr lang="en-US" sz="2400" dirty="0" smtClean="0"/>
              <a:t> </a:t>
            </a:r>
            <a:r>
              <a:rPr lang="en-US" sz="2400" dirty="0" err="1" smtClean="0"/>
              <a:t>nama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membentuk</a:t>
            </a:r>
            <a:r>
              <a:rPr lang="en-US" sz="2400" dirty="0" smtClean="0"/>
              <a:t> </a:t>
            </a:r>
            <a:r>
              <a:rPr lang="en-US" sz="2400" dirty="0" err="1" smtClean="0"/>
              <a:t>suatu</a:t>
            </a:r>
            <a:r>
              <a:rPr lang="en-US" sz="2400" dirty="0" smtClean="0"/>
              <a:t> domain </a:t>
            </a:r>
            <a:r>
              <a:rPr lang="en-US" sz="2400" dirty="0" err="1" smtClean="0">
                <a:solidFill>
                  <a:srgbClr val="0000FF"/>
                </a:solidFill>
              </a:rPr>
              <a:t>dipisahkan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dengan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titik</a:t>
            </a:r>
            <a:r>
              <a:rPr lang="en-US" sz="2400" dirty="0" smtClean="0">
                <a:solidFill>
                  <a:srgbClr val="0000FF"/>
                </a:solidFill>
              </a:rPr>
              <a:t>/dot (.) </a:t>
            </a:r>
            <a:r>
              <a:rPr lang="en-US" sz="2400" dirty="0" err="1" smtClean="0">
                <a:solidFill>
                  <a:srgbClr val="0000FF"/>
                </a:solidFill>
              </a:rPr>
              <a:t>dan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diakhiri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dengan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titik</a:t>
            </a:r>
            <a:r>
              <a:rPr lang="en-US" sz="2400" dirty="0" smtClean="0">
                <a:solidFill>
                  <a:srgbClr val="0000FF"/>
                </a:solidFill>
              </a:rPr>
              <a:t> yang </a:t>
            </a:r>
            <a:r>
              <a:rPr lang="en-US" sz="2400" dirty="0" err="1" smtClean="0">
                <a:solidFill>
                  <a:srgbClr val="0000FF"/>
                </a:solidFill>
              </a:rPr>
              <a:t>merupakan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nama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absolut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relatif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terhadap</a:t>
            </a:r>
            <a:r>
              <a:rPr lang="en-US" sz="2400" dirty="0" smtClean="0">
                <a:solidFill>
                  <a:srgbClr val="0000FF"/>
                </a:solidFill>
              </a:rPr>
              <a:t> root (.).</a:t>
            </a:r>
            <a:r>
              <a:rPr lang="en-US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3989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7200"/>
            <a:ext cx="8229600" cy="955675"/>
          </a:xfrm>
        </p:spPr>
        <p:txBody>
          <a:bodyPr/>
          <a:lstStyle/>
          <a:p>
            <a:r>
              <a:rPr lang="en-US" smtClean="0"/>
              <a:t>Struktur DNS</a:t>
            </a:r>
          </a:p>
        </p:txBody>
      </p:sp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060575"/>
            <a:ext cx="4495800" cy="362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138" y="2276475"/>
            <a:ext cx="3538537" cy="3241675"/>
          </a:xfrm>
          <a:prstGeom prst="rect">
            <a:avLst/>
          </a:prstGeom>
          <a:noFill/>
          <a:ln w="9525">
            <a:solidFill>
              <a:srgbClr val="3333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1835150" y="5661025"/>
            <a:ext cx="1530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/>
              <a:t>Struktur DNS</a:t>
            </a:r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5722938" y="5661025"/>
            <a:ext cx="2660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/>
              <a:t>Struktur Filesystem Unix</a:t>
            </a:r>
          </a:p>
        </p:txBody>
      </p:sp>
    </p:spTree>
    <p:extLst>
      <p:ext uri="{BB962C8B-B14F-4D97-AF65-F5344CB8AC3E}">
        <p14:creationId xmlns:p14="http://schemas.microsoft.com/office/powerpoint/2010/main" val="3331091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Struktur DNS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1412776"/>
            <a:ext cx="8229600" cy="42560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 err="1" smtClean="0"/>
              <a:t>Contoh</a:t>
            </a:r>
            <a:r>
              <a:rPr lang="en-US" sz="2800" dirty="0" smtClean="0"/>
              <a:t>: </a:t>
            </a:r>
            <a:r>
              <a:rPr lang="en-US" sz="2800" b="1" dirty="0" smtClean="0">
                <a:solidFill>
                  <a:srgbClr val="0000FF"/>
                </a:solidFill>
              </a:rPr>
              <a:t>www.</a:t>
            </a:r>
            <a:r>
              <a:rPr lang="id-ID" sz="2800" b="1" dirty="0" smtClean="0">
                <a:solidFill>
                  <a:srgbClr val="0000FF"/>
                </a:solidFill>
              </a:rPr>
              <a:t>upgris</a:t>
            </a:r>
            <a:r>
              <a:rPr lang="en-US" sz="2800" b="1" dirty="0" smtClean="0">
                <a:solidFill>
                  <a:srgbClr val="0000FF"/>
                </a:solidFill>
              </a:rPr>
              <a:t>.ac.id.</a:t>
            </a:r>
            <a:r>
              <a:rPr lang="en-US" sz="2800" dirty="0" smtClean="0"/>
              <a:t> 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"</a:t>
            </a:r>
            <a:r>
              <a:rPr lang="en-US" sz="2800" b="1" dirty="0" smtClean="0"/>
              <a:t>.</a:t>
            </a:r>
            <a:r>
              <a:rPr lang="en-US" sz="2800" dirty="0" smtClean="0"/>
              <a:t>"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root domain </a:t>
            </a:r>
          </a:p>
          <a:p>
            <a:pPr>
              <a:lnSpc>
                <a:spcPct val="80000"/>
              </a:lnSpc>
            </a:pPr>
            <a:r>
              <a:rPr lang="en-US" sz="2800" b="1" dirty="0" smtClean="0">
                <a:solidFill>
                  <a:srgbClr val="0000FF"/>
                </a:solidFill>
              </a:rPr>
              <a:t>id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Top Level Domain </a:t>
            </a:r>
          </a:p>
          <a:p>
            <a:pPr>
              <a:lnSpc>
                <a:spcPct val="80000"/>
              </a:lnSpc>
            </a:pPr>
            <a:r>
              <a:rPr lang="en-US" sz="2800" b="1" dirty="0" smtClean="0">
                <a:solidFill>
                  <a:srgbClr val="0000FF"/>
                </a:solidFill>
              </a:rPr>
              <a:t>ac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Second Level Domain </a:t>
            </a:r>
          </a:p>
          <a:p>
            <a:pPr>
              <a:lnSpc>
                <a:spcPct val="80000"/>
              </a:lnSpc>
            </a:pPr>
            <a:r>
              <a:rPr lang="id-ID" sz="2800" b="1" dirty="0" smtClean="0">
                <a:solidFill>
                  <a:srgbClr val="0000FF"/>
                </a:solidFill>
              </a:rPr>
              <a:t>upgris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Third Level Domain </a:t>
            </a:r>
          </a:p>
          <a:p>
            <a:pPr>
              <a:lnSpc>
                <a:spcPct val="80000"/>
              </a:lnSpc>
            </a:pPr>
            <a:r>
              <a:rPr lang="en-US" sz="2800" b="1" dirty="0" smtClean="0">
                <a:solidFill>
                  <a:srgbClr val="0000FF"/>
                </a:solidFill>
              </a:rPr>
              <a:t>www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nama</a:t>
            </a:r>
            <a:r>
              <a:rPr lang="en-US" sz="2800" dirty="0" smtClean="0"/>
              <a:t> </a:t>
            </a:r>
            <a:r>
              <a:rPr lang="en-US" sz="2800" dirty="0" err="1" smtClean="0"/>
              <a:t>komputer</a:t>
            </a:r>
            <a:r>
              <a:rPr lang="en-US" sz="2800" dirty="0" smtClean="0"/>
              <a:t>/</a:t>
            </a:r>
            <a:r>
              <a:rPr lang="en-US" sz="2800" dirty="0" err="1" smtClean="0"/>
              <a:t>mesin</a:t>
            </a:r>
            <a:r>
              <a:rPr lang="en-US" sz="2800" dirty="0" smtClean="0"/>
              <a:t> (server web) yang </a:t>
            </a:r>
            <a:r>
              <a:rPr lang="en-US" sz="2800" dirty="0" err="1" smtClean="0"/>
              <a:t>bersangkutan</a:t>
            </a:r>
            <a:r>
              <a:rPr lang="en-US" sz="2800" dirty="0" smtClean="0"/>
              <a:t>.</a:t>
            </a:r>
          </a:p>
          <a:p>
            <a:pPr>
              <a:lnSpc>
                <a:spcPct val="80000"/>
              </a:lnSpc>
            </a:pP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penulisan</a:t>
            </a:r>
            <a:r>
              <a:rPr lang="en-US" sz="2800" dirty="0" smtClean="0"/>
              <a:t> </a:t>
            </a:r>
            <a:r>
              <a:rPr lang="en-US" sz="2800" dirty="0" err="1" smtClean="0"/>
              <a:t>nama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absolut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lengkap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disebut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0000FF"/>
                </a:solidFill>
              </a:rPr>
              <a:t>FQDN (Fully Qualified Domain Name)</a:t>
            </a:r>
            <a:r>
              <a:rPr lang="en-US" sz="2800" dirty="0" smtClean="0"/>
              <a:t> - </a:t>
            </a:r>
            <a:r>
              <a:rPr lang="en-US" sz="2800" dirty="0" smtClean="0">
                <a:solidFill>
                  <a:srgbClr val="0000FF"/>
                </a:solidFill>
              </a:rPr>
              <a:t>www.amikom.ac.id.</a:t>
            </a:r>
          </a:p>
        </p:txBody>
      </p:sp>
    </p:spTree>
    <p:extLst>
      <p:ext uri="{BB962C8B-B14F-4D97-AF65-F5344CB8AC3E}">
        <p14:creationId xmlns:p14="http://schemas.microsoft.com/office/powerpoint/2010/main" val="348567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</a:rPr>
              <a:t>HIRARKI DNS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484784"/>
            <a:ext cx="8713787" cy="4471988"/>
          </a:xfrm>
        </p:spPr>
        <p:txBody>
          <a:bodyPr/>
          <a:lstStyle/>
          <a:p>
            <a:pPr>
              <a:lnSpc>
                <a:spcPct val="90000"/>
              </a:lnSpc>
              <a:buClrTx/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000000"/>
                </a:solidFill>
              </a:rPr>
              <a:t>Root-level domain: </a:t>
            </a:r>
          </a:p>
          <a:p>
            <a:pPr lvl="1">
              <a:lnSpc>
                <a:spcPct val="90000"/>
              </a:lnSpc>
              <a:buClrTx/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000000"/>
                </a:solidFill>
              </a:rPr>
              <a:t>merupakan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tingkat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teratas</a:t>
            </a:r>
            <a:r>
              <a:rPr lang="en-US" sz="2000" dirty="0" smtClean="0">
                <a:solidFill>
                  <a:srgbClr val="000000"/>
                </a:solidFill>
              </a:rPr>
              <a:t> yang </a:t>
            </a:r>
            <a:r>
              <a:rPr lang="en-US" sz="2000" dirty="0" err="1" smtClean="0">
                <a:solidFill>
                  <a:srgbClr val="000000"/>
                </a:solidFill>
              </a:rPr>
              <a:t>ditampilkan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sebagai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tanda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titik</a:t>
            </a:r>
            <a:r>
              <a:rPr lang="en-US" sz="2000" dirty="0" smtClean="0">
                <a:solidFill>
                  <a:srgbClr val="000000"/>
                </a:solidFill>
              </a:rPr>
              <a:t> (.).</a:t>
            </a:r>
            <a:endParaRPr lang="en-US" sz="2000" b="1" dirty="0" smtClean="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  <a:buClrTx/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000000"/>
                </a:solidFill>
              </a:rPr>
              <a:t>Top level domain (TLD) : </a:t>
            </a:r>
          </a:p>
          <a:p>
            <a:pPr lvl="1">
              <a:lnSpc>
                <a:spcPct val="90000"/>
              </a:lnSpc>
              <a:buClrTx/>
              <a:buFont typeface="Wingdings" pitchFamily="2" charset="2"/>
              <a:buChar char="§"/>
            </a:pPr>
            <a:r>
              <a:rPr lang="en-US" dirty="0" smtClean="0">
                <a:solidFill>
                  <a:srgbClr val="000000"/>
                </a:solidFill>
              </a:rPr>
              <a:t>TLD </a:t>
            </a:r>
            <a:r>
              <a:rPr lang="en-US" sz="2000" dirty="0" err="1" smtClean="0">
                <a:solidFill>
                  <a:srgbClr val="000000"/>
                </a:solidFill>
              </a:rPr>
              <a:t>dibagi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menjadi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banyak</a:t>
            </a:r>
            <a:r>
              <a:rPr lang="en-US" sz="2000" dirty="0" smtClean="0">
                <a:solidFill>
                  <a:srgbClr val="000000"/>
                </a:solidFill>
              </a:rPr>
              <a:t> level domain yang </a:t>
            </a:r>
            <a:r>
              <a:rPr lang="en-US" sz="2000" dirty="0" err="1" smtClean="0">
                <a:solidFill>
                  <a:srgbClr val="000000"/>
                </a:solidFill>
              </a:rPr>
              <a:t>dikelompokkan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dalam</a:t>
            </a:r>
            <a:r>
              <a:rPr lang="en-US" sz="2000" dirty="0" smtClean="0">
                <a:solidFill>
                  <a:srgbClr val="000000"/>
                </a:solidFill>
              </a:rPr>
              <a:t>:</a:t>
            </a:r>
          </a:p>
          <a:p>
            <a:pPr lvl="2">
              <a:lnSpc>
                <a:spcPct val="90000"/>
              </a:lnSpc>
              <a:buClrTx/>
              <a:buFont typeface="Wingdings" pitchFamily="2" charset="2"/>
              <a:buChar char="§"/>
            </a:pPr>
            <a:r>
              <a:rPr lang="en-US" sz="1800" dirty="0" smtClean="0"/>
              <a:t>Generic top-level domain </a:t>
            </a:r>
            <a:r>
              <a:rPr lang="en-US" sz="1800" dirty="0" smtClean="0">
                <a:sym typeface="Wingdings" pitchFamily="2" charset="2"/>
              </a:rPr>
              <a:t> .com, </a:t>
            </a:r>
            <a:r>
              <a:rPr lang="en-US" sz="1800" dirty="0" err="1" smtClean="0">
                <a:sym typeface="Wingdings" pitchFamily="2" charset="2"/>
              </a:rPr>
              <a:t>.net</a:t>
            </a:r>
            <a:r>
              <a:rPr lang="en-US" sz="1800" dirty="0" smtClean="0">
                <a:sym typeface="Wingdings" pitchFamily="2" charset="2"/>
              </a:rPr>
              <a:t>, .org, .</a:t>
            </a:r>
            <a:r>
              <a:rPr lang="en-US" sz="1800" dirty="0" err="1" smtClean="0">
                <a:sym typeface="Wingdings" pitchFamily="2" charset="2"/>
              </a:rPr>
              <a:t>asia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dll</a:t>
            </a:r>
            <a:r>
              <a:rPr lang="en-US" sz="1800" dirty="0" smtClean="0">
                <a:sym typeface="Wingdings" pitchFamily="2" charset="2"/>
              </a:rPr>
              <a:t> </a:t>
            </a:r>
            <a:endParaRPr lang="en-US" sz="1800" dirty="0" smtClean="0"/>
          </a:p>
          <a:p>
            <a:pPr lvl="2">
              <a:lnSpc>
                <a:spcPct val="90000"/>
              </a:lnSpc>
              <a:buClrTx/>
              <a:buFont typeface="Wingdings" pitchFamily="2" charset="2"/>
              <a:buChar char="§"/>
            </a:pPr>
            <a:r>
              <a:rPr lang="en-US" sz="1800" dirty="0" smtClean="0"/>
              <a:t>USA top-level domain </a:t>
            </a:r>
            <a:r>
              <a:rPr lang="en-US" sz="1800" dirty="0" smtClean="0">
                <a:sym typeface="Wingdings" pitchFamily="2" charset="2"/>
              </a:rPr>
              <a:t> .mil, .</a:t>
            </a:r>
            <a:r>
              <a:rPr lang="en-US" sz="1800" dirty="0" err="1" smtClean="0">
                <a:sym typeface="Wingdings" pitchFamily="2" charset="2"/>
              </a:rPr>
              <a:t>edu</a:t>
            </a:r>
            <a:r>
              <a:rPr lang="en-US" sz="1800" dirty="0" smtClean="0">
                <a:sym typeface="Wingdings" pitchFamily="2" charset="2"/>
              </a:rPr>
              <a:t>, .</a:t>
            </a:r>
            <a:r>
              <a:rPr lang="en-US" sz="1800" dirty="0" err="1" smtClean="0">
                <a:sym typeface="Wingdings" pitchFamily="2" charset="2"/>
              </a:rPr>
              <a:t>gov</a:t>
            </a:r>
            <a:endParaRPr lang="en-US" sz="1800" dirty="0" smtClean="0">
              <a:sym typeface="Wingdings" pitchFamily="2" charset="2"/>
            </a:endParaRPr>
          </a:p>
          <a:p>
            <a:pPr lvl="2">
              <a:lnSpc>
                <a:spcPct val="90000"/>
              </a:lnSpc>
              <a:buClrTx/>
              <a:buFont typeface="Wingdings" pitchFamily="2" charset="2"/>
              <a:buChar char="§"/>
            </a:pPr>
            <a:r>
              <a:rPr lang="en-US" sz="1800" dirty="0" smtClean="0"/>
              <a:t>Country code top-level domain </a:t>
            </a:r>
            <a:r>
              <a:rPr lang="en-US" sz="1800" dirty="0" smtClean="0">
                <a:sym typeface="Wingdings" pitchFamily="2" charset="2"/>
              </a:rPr>
              <a:t> .id, .us, .</a:t>
            </a:r>
            <a:r>
              <a:rPr lang="en-US" sz="1800" dirty="0" err="1" smtClean="0">
                <a:sym typeface="Wingdings" pitchFamily="2" charset="2"/>
              </a:rPr>
              <a:t>uk</a:t>
            </a:r>
            <a:r>
              <a:rPr lang="en-US" sz="1800" dirty="0" smtClean="0">
                <a:sym typeface="Wingdings" pitchFamily="2" charset="2"/>
              </a:rPr>
              <a:t>, .</a:t>
            </a:r>
            <a:r>
              <a:rPr lang="en-US" sz="1800" dirty="0" err="1" smtClean="0">
                <a:sym typeface="Wingdings" pitchFamily="2" charset="2"/>
              </a:rPr>
              <a:t>sg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dll</a:t>
            </a:r>
            <a:endParaRPr lang="en-US" sz="1800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  <a:buClrTx/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000000"/>
                </a:solidFill>
              </a:rPr>
              <a:t>Second level domain:</a:t>
            </a:r>
            <a:r>
              <a:rPr lang="en-US" b="1" dirty="0" smtClean="0">
                <a:solidFill>
                  <a:srgbClr val="000000"/>
                </a:solidFill>
              </a:rPr>
              <a:t> </a:t>
            </a:r>
          </a:p>
          <a:p>
            <a:pPr lvl="1">
              <a:lnSpc>
                <a:spcPct val="90000"/>
              </a:lnSpc>
              <a:buClrTx/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000000"/>
                </a:solidFill>
              </a:rPr>
              <a:t>merupakan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nama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untuk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organisasi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atau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perusahaan</a:t>
            </a:r>
            <a:r>
              <a:rPr lang="en-US" sz="2000" dirty="0" smtClean="0">
                <a:solidFill>
                  <a:srgbClr val="000000"/>
                </a:solidFill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</a:rPr>
              <a:t>misalnya</a:t>
            </a:r>
            <a:r>
              <a:rPr lang="en-US" sz="2000" dirty="0" smtClean="0">
                <a:solidFill>
                  <a:srgbClr val="000000"/>
                </a:solidFill>
              </a:rPr>
              <a:t>: microsoft.com; yahoo.com, </a:t>
            </a:r>
            <a:r>
              <a:rPr lang="en-US" sz="2000" dirty="0" err="1" smtClean="0">
                <a:solidFill>
                  <a:srgbClr val="000000"/>
                </a:solidFill>
              </a:rPr>
              <a:t>dan</a:t>
            </a:r>
            <a:r>
              <a:rPr lang="en-US" sz="2000" dirty="0" smtClean="0">
                <a:solidFill>
                  <a:srgbClr val="000000"/>
                </a:solidFill>
              </a:rPr>
              <a:t> lain-lain.</a:t>
            </a:r>
          </a:p>
        </p:txBody>
      </p:sp>
    </p:spTree>
    <p:extLst>
      <p:ext uri="{BB962C8B-B14F-4D97-AF65-F5344CB8AC3E}">
        <p14:creationId xmlns:p14="http://schemas.microsoft.com/office/powerpoint/2010/main" val="241853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DNS name server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6" y="1333276"/>
            <a:ext cx="8229600" cy="44719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ada</a:t>
            </a:r>
            <a:r>
              <a:rPr lang="en-US" sz="2800" dirty="0" smtClean="0"/>
              <a:t> server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 </a:t>
            </a:r>
            <a:r>
              <a:rPr lang="en-US" sz="2800" dirty="0" err="1" smtClean="0"/>
              <a:t>semua</a:t>
            </a:r>
            <a:r>
              <a:rPr lang="en-US" sz="2800" dirty="0" smtClean="0"/>
              <a:t> </a:t>
            </a:r>
            <a:r>
              <a:rPr lang="en-US" sz="2800" dirty="0" err="1" smtClean="0"/>
              <a:t>pemetaan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nama</a:t>
            </a:r>
            <a:r>
              <a:rPr lang="en-US" sz="2800" dirty="0" smtClean="0"/>
              <a:t>-</a:t>
            </a:r>
            <a:r>
              <a:rPr lang="en-US" sz="2800" dirty="0" err="1" smtClean="0"/>
              <a:t>ke</a:t>
            </a:r>
            <a:r>
              <a:rPr lang="en-US" sz="2800" dirty="0" smtClean="0"/>
              <a:t>-IP address</a:t>
            </a:r>
          </a:p>
          <a:p>
            <a:pPr>
              <a:lnSpc>
                <a:spcPct val="80000"/>
              </a:lnSpc>
            </a:pPr>
            <a:r>
              <a:rPr lang="en-US" sz="2800" dirty="0" smtClean="0">
                <a:solidFill>
                  <a:srgbClr val="FF0000"/>
                </a:solidFill>
              </a:rPr>
              <a:t>local name server:</a:t>
            </a:r>
            <a:endParaRPr lang="en-US" sz="2800" dirty="0" smtClean="0"/>
          </a:p>
          <a:p>
            <a:pPr lvl="1">
              <a:lnSpc>
                <a:spcPct val="80000"/>
              </a:lnSpc>
            </a:pPr>
            <a:r>
              <a:rPr lang="en-US" dirty="0" err="1" smtClean="0"/>
              <a:t>Setiap</a:t>
            </a:r>
            <a:r>
              <a:rPr lang="en-US" dirty="0" smtClean="0"/>
              <a:t> ISP, </a:t>
            </a:r>
            <a:r>
              <a:rPr lang="en-US" dirty="0" err="1" smtClean="0"/>
              <a:t>perusahaan</a:t>
            </a:r>
            <a:r>
              <a:rPr lang="en-US" dirty="0" smtClean="0"/>
              <a:t>, </a:t>
            </a:r>
            <a:r>
              <a:rPr lang="en-US" dirty="0" err="1" smtClean="0"/>
              <a:t>kampus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i="1" dirty="0" smtClean="0">
                <a:solidFill>
                  <a:srgbClr val="0000FF"/>
                </a:solidFill>
              </a:rPr>
              <a:t>local (default) name server</a:t>
            </a:r>
            <a:endParaRPr lang="en-US" dirty="0" smtClean="0">
              <a:solidFill>
                <a:srgbClr val="0000FF"/>
              </a:solidFill>
            </a:endParaRPr>
          </a:p>
          <a:p>
            <a:pPr lvl="1">
              <a:lnSpc>
                <a:spcPct val="80000"/>
              </a:lnSpc>
            </a:pPr>
            <a:r>
              <a:rPr lang="en-US" dirty="0" smtClean="0"/>
              <a:t>Query DNS </a:t>
            </a:r>
            <a:r>
              <a:rPr lang="en-US" dirty="0" err="1" smtClean="0"/>
              <a:t>dari</a:t>
            </a:r>
            <a:r>
              <a:rPr lang="en-US" dirty="0" smtClean="0"/>
              <a:t> host </a:t>
            </a:r>
            <a:r>
              <a:rPr lang="en-US" dirty="0" err="1" smtClean="0"/>
              <a:t>dikirim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i="1" dirty="0" smtClean="0"/>
              <a:t>local name server</a:t>
            </a:r>
            <a:r>
              <a:rPr lang="en-US" dirty="0" smtClean="0"/>
              <a:t> </a:t>
            </a:r>
            <a:r>
              <a:rPr lang="en-US" dirty="0" err="1" smtClean="0"/>
              <a:t>dulu</a:t>
            </a:r>
            <a:endParaRPr lang="en-US" i="1" dirty="0" smtClean="0"/>
          </a:p>
          <a:p>
            <a:pPr>
              <a:lnSpc>
                <a:spcPct val="80000"/>
              </a:lnSpc>
            </a:pPr>
            <a:r>
              <a:rPr lang="en-US" sz="2800" dirty="0" smtClean="0">
                <a:solidFill>
                  <a:srgbClr val="FF0000"/>
                </a:solidFill>
              </a:rPr>
              <a:t>authoritative name server:</a:t>
            </a:r>
            <a:endParaRPr lang="en-US" sz="2800" dirty="0" smtClean="0"/>
          </a:p>
          <a:p>
            <a:pPr lvl="1">
              <a:lnSpc>
                <a:spcPct val="80000"/>
              </a:lnSpc>
            </a:pPr>
            <a:r>
              <a:rPr lang="en-US" dirty="0" err="1" smtClean="0"/>
              <a:t>Setiap</a:t>
            </a:r>
            <a:r>
              <a:rPr lang="en-US" dirty="0" smtClean="0"/>
              <a:t> host: </a:t>
            </a:r>
            <a:r>
              <a:rPr lang="en-US" dirty="0" err="1" smtClean="0"/>
              <a:t>menyimpan</a:t>
            </a:r>
            <a:r>
              <a:rPr lang="en-US" dirty="0" smtClean="0"/>
              <a:t> IP address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host </a:t>
            </a:r>
            <a:r>
              <a:rPr lang="en-US" dirty="0" err="1" smtClean="0"/>
              <a:t>tersebut</a:t>
            </a:r>
            <a:endParaRPr lang="en-US" dirty="0" smtClean="0"/>
          </a:p>
          <a:p>
            <a:pPr lvl="1">
              <a:lnSpc>
                <a:spcPct val="80000"/>
              </a:lnSpc>
            </a:pP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terjemahan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/address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host </a:t>
            </a:r>
            <a:r>
              <a:rPr lang="en-US" dirty="0" err="1" smtClean="0"/>
              <a:t>tersebut</a:t>
            </a:r>
            <a:endParaRPr lang="en-US" dirty="0" smtClean="0"/>
          </a:p>
          <a:p>
            <a:pPr>
              <a:lnSpc>
                <a:spcPct val="80000"/>
              </a:lnSpc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08722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69765" y="482853"/>
            <a:ext cx="120396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DNS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9535"/>
            <a:ext cx="7938134" cy="3782695"/>
          </a:xfrm>
          <a:prstGeom prst="rect">
            <a:avLst/>
          </a:prstGeom>
        </p:spPr>
        <p:txBody>
          <a:bodyPr vert="horz" wrap="square" lIns="0" tIns="10604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3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Suatu </a:t>
            </a:r>
            <a:r>
              <a:rPr sz="3000" b="1" spc="-5" dirty="0">
                <a:latin typeface="Arial"/>
                <a:cs typeface="Arial"/>
              </a:rPr>
              <a:t>authoritative DNS Server </a:t>
            </a:r>
            <a:r>
              <a:rPr sz="3000" spc="-5" dirty="0">
                <a:latin typeface="Arial"/>
                <a:cs typeface="Arial"/>
              </a:rPr>
              <a:t>ada 2</a:t>
            </a:r>
            <a:r>
              <a:rPr sz="3000" spc="2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jenis</a:t>
            </a:r>
            <a:endParaRPr sz="3000">
              <a:latin typeface="Arial"/>
              <a:cs typeface="Arial"/>
            </a:endParaRPr>
          </a:p>
          <a:p>
            <a:pPr marL="755650" marR="318135" lvl="1" indent="-285750">
              <a:lnSpc>
                <a:spcPct val="100000"/>
              </a:lnSpc>
              <a:spcBef>
                <a:spcPts val="630"/>
              </a:spcBef>
              <a:buFont typeface="Arial"/>
              <a:buChar char="–"/>
              <a:tabLst>
                <a:tab pos="755650" algn="l"/>
              </a:tabLst>
            </a:pPr>
            <a:r>
              <a:rPr sz="2600" b="1" spc="-5" dirty="0">
                <a:latin typeface="Arial"/>
                <a:cs typeface="Arial"/>
              </a:rPr>
              <a:t>Primary server </a:t>
            </a:r>
            <a:r>
              <a:rPr sz="2600" spc="-5" dirty="0">
                <a:latin typeface="Arial"/>
                <a:cs typeface="Arial"/>
              </a:rPr>
              <a:t>: membaca data langsung dari  database nama utama untuk zone</a:t>
            </a:r>
            <a:r>
              <a:rPr sz="2600" spc="125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tersebut</a:t>
            </a:r>
            <a:endParaRPr sz="2600">
              <a:latin typeface="Arial"/>
              <a:cs typeface="Arial"/>
            </a:endParaRPr>
          </a:p>
          <a:p>
            <a:pPr marL="755650" marR="464820" lvl="1" indent="-285750">
              <a:lnSpc>
                <a:spcPct val="100000"/>
              </a:lnSpc>
              <a:spcBef>
                <a:spcPts val="625"/>
              </a:spcBef>
              <a:buFont typeface="Arial"/>
              <a:buChar char="–"/>
              <a:tabLst>
                <a:tab pos="755650" algn="l"/>
              </a:tabLst>
            </a:pPr>
            <a:r>
              <a:rPr sz="2600" b="1" spc="-5" dirty="0">
                <a:latin typeface="Arial"/>
                <a:cs typeface="Arial"/>
              </a:rPr>
              <a:t>Secondary Server </a:t>
            </a:r>
            <a:r>
              <a:rPr sz="2600" spc="-5" dirty="0">
                <a:latin typeface="Arial"/>
                <a:cs typeface="Arial"/>
              </a:rPr>
              <a:t>: secara periodik  mendownload data zone dari database</a:t>
            </a:r>
            <a:r>
              <a:rPr sz="2600" spc="125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utama</a:t>
            </a:r>
            <a:endParaRPr sz="26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1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Selain itu DNS juga menerapkan mekanisme  </a:t>
            </a:r>
            <a:r>
              <a:rPr sz="3000" b="1" spc="-5" dirty="0">
                <a:latin typeface="Arial"/>
                <a:cs typeface="Arial"/>
              </a:rPr>
              <a:t>caching </a:t>
            </a:r>
            <a:r>
              <a:rPr sz="3000" spc="-5" dirty="0">
                <a:latin typeface="Arial"/>
                <a:cs typeface="Arial"/>
              </a:rPr>
              <a:t>yang selalu menyimpan informasi  hasil resolve name yang sudah</a:t>
            </a:r>
            <a:r>
              <a:rPr sz="3000" spc="-4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dilakukan</a:t>
            </a:r>
            <a:endParaRPr sz="3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006706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77594" y="482853"/>
            <a:ext cx="598805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Cara kerja DNS</a:t>
            </a:r>
            <a:r>
              <a:rPr spc="-30" dirty="0"/>
              <a:t> </a:t>
            </a:r>
            <a:r>
              <a:rPr dirty="0"/>
              <a:t>(iteratif)</a:t>
            </a:r>
          </a:p>
        </p:txBody>
      </p:sp>
      <p:sp>
        <p:nvSpPr>
          <p:cNvPr id="3" name="object 3"/>
          <p:cNvSpPr/>
          <p:nvPr/>
        </p:nvSpPr>
        <p:spPr>
          <a:xfrm>
            <a:off x="1218470" y="1637541"/>
            <a:ext cx="7271448" cy="43888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231108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22908" y="482853"/>
            <a:ext cx="629793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Cara kerja DNS</a:t>
            </a:r>
            <a:r>
              <a:rPr spc="-30" dirty="0"/>
              <a:t> </a:t>
            </a:r>
            <a:r>
              <a:rPr dirty="0"/>
              <a:t>(rekursif)</a:t>
            </a:r>
          </a:p>
        </p:txBody>
      </p:sp>
      <p:sp>
        <p:nvSpPr>
          <p:cNvPr id="3" name="object 3"/>
          <p:cNvSpPr/>
          <p:nvPr/>
        </p:nvSpPr>
        <p:spPr>
          <a:xfrm>
            <a:off x="911809" y="1711614"/>
            <a:ext cx="7576827" cy="430306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31104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31795" y="482853"/>
            <a:ext cx="42792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Directory</a:t>
            </a:r>
            <a:r>
              <a:rPr spc="-25" dirty="0"/>
              <a:t> </a:t>
            </a:r>
            <a:r>
              <a:rPr spc="-5" dirty="0"/>
              <a:t>Service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80896"/>
            <a:ext cx="7893684" cy="407987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55600" marR="479425" indent="-342900" algn="just">
              <a:lnSpc>
                <a:spcPts val="3020"/>
              </a:lnSpc>
              <a:spcBef>
                <a:spcPts val="484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Arial"/>
                <a:cs typeface="Arial"/>
              </a:rPr>
              <a:t>Sebuah direktori service merupakan sebuah  </a:t>
            </a:r>
            <a:r>
              <a:rPr sz="2800" b="1" dirty="0">
                <a:latin typeface="Arial"/>
                <a:cs typeface="Arial"/>
              </a:rPr>
              <a:t>database</a:t>
            </a:r>
            <a:r>
              <a:rPr sz="2800" dirty="0">
                <a:latin typeface="Arial"/>
                <a:cs typeface="Arial"/>
              </a:rPr>
              <a:t>, yang pengelolaan informasinya di  dasarkan pada </a:t>
            </a:r>
            <a:r>
              <a:rPr sz="2800" b="1" dirty="0">
                <a:latin typeface="Arial"/>
                <a:cs typeface="Arial"/>
              </a:rPr>
              <a:t>atribut </a:t>
            </a:r>
            <a:r>
              <a:rPr sz="2800" dirty="0">
                <a:latin typeface="Arial"/>
                <a:cs typeface="Arial"/>
              </a:rPr>
              <a:t>setiap item</a:t>
            </a:r>
            <a:r>
              <a:rPr sz="2800" spc="-3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datanya.</a:t>
            </a:r>
            <a:endParaRPr sz="2800">
              <a:latin typeface="Arial"/>
              <a:cs typeface="Arial"/>
            </a:endParaRPr>
          </a:p>
          <a:p>
            <a:pPr marL="355600" marR="299085" indent="-342900">
              <a:lnSpc>
                <a:spcPts val="3020"/>
              </a:lnSpc>
              <a:spcBef>
                <a:spcPts val="68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dirty="0">
                <a:latin typeface="Arial"/>
                <a:cs typeface="Arial"/>
              </a:rPr>
              <a:t>Informasi pada direktori lebih banyak akan  </a:t>
            </a:r>
            <a:r>
              <a:rPr sz="2800" b="1" dirty="0">
                <a:latin typeface="Arial"/>
                <a:cs typeface="Arial"/>
              </a:rPr>
              <a:t>dibaca </a:t>
            </a:r>
            <a:r>
              <a:rPr sz="2800" dirty="0">
                <a:latin typeface="Arial"/>
                <a:cs typeface="Arial"/>
              </a:rPr>
              <a:t>daripada operasi update (add, modify,  ataupun</a:t>
            </a:r>
            <a:r>
              <a:rPr sz="2800" spc="-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delete).</a:t>
            </a:r>
            <a:endParaRPr sz="2800">
              <a:latin typeface="Arial"/>
              <a:cs typeface="Arial"/>
            </a:endParaRPr>
          </a:p>
          <a:p>
            <a:pPr marL="355600" marR="5080" indent="-342900">
              <a:lnSpc>
                <a:spcPts val="3020"/>
              </a:lnSpc>
              <a:spcBef>
                <a:spcPts val="68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dirty="0">
                <a:latin typeface="Arial"/>
                <a:cs typeface="Arial"/>
              </a:rPr>
              <a:t>Sehingga pada suatu directory service tidak  menerapkan transaksi atau skema roll-back  yang komplek seperti halnya yang ditemui pada  database</a:t>
            </a:r>
            <a:r>
              <a:rPr sz="2800" spc="-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service.</a:t>
            </a:r>
            <a:endParaRPr sz="2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970961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31795" y="482853"/>
            <a:ext cx="42792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Directory</a:t>
            </a:r>
            <a:r>
              <a:rPr spc="-25" dirty="0"/>
              <a:t> </a:t>
            </a:r>
            <a:r>
              <a:rPr spc="-5" dirty="0"/>
              <a:t>Service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84706"/>
            <a:ext cx="7927975" cy="4319270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355600" marR="342265" indent="-342900">
              <a:lnSpc>
                <a:spcPts val="2810"/>
              </a:lnSpc>
              <a:spcBef>
                <a:spcPts val="450"/>
              </a:spcBef>
              <a:buChar char="•"/>
              <a:tabLst>
                <a:tab pos="354965" algn="l"/>
                <a:tab pos="355600" algn="l"/>
              </a:tabLst>
            </a:pPr>
            <a:r>
              <a:rPr sz="2600" spc="-5" dirty="0">
                <a:latin typeface="Arial"/>
                <a:cs typeface="Arial"/>
              </a:rPr>
              <a:t>Pengubahan informasi pada direktori terjadi pada  semua atau beberapa atribut suatu item</a:t>
            </a:r>
            <a:r>
              <a:rPr sz="2600" spc="175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direktori.</a:t>
            </a:r>
            <a:endParaRPr sz="2600">
              <a:latin typeface="Arial"/>
              <a:cs typeface="Arial"/>
            </a:endParaRPr>
          </a:p>
          <a:p>
            <a:pPr marL="355600" marR="272415" indent="-342900">
              <a:lnSpc>
                <a:spcPts val="2810"/>
              </a:lnSpc>
              <a:spcBef>
                <a:spcPts val="620"/>
              </a:spcBef>
              <a:buChar char="•"/>
              <a:tabLst>
                <a:tab pos="354965" algn="l"/>
                <a:tab pos="355600" algn="l"/>
              </a:tabLst>
            </a:pPr>
            <a:r>
              <a:rPr sz="2600" spc="-5" dirty="0">
                <a:latin typeface="Arial"/>
                <a:cs typeface="Arial"/>
              </a:rPr>
              <a:t>Dengan sifatnya yang sebagian besar diterapkan  operasi pembacaan, maka suatu directory service  akan menerapkan suatu model </a:t>
            </a:r>
            <a:r>
              <a:rPr sz="2600" b="1" spc="-5" dirty="0">
                <a:latin typeface="Arial"/>
                <a:cs typeface="Arial"/>
              </a:rPr>
              <a:t>replikasi </a:t>
            </a:r>
            <a:r>
              <a:rPr sz="2600" spc="-5" dirty="0">
                <a:latin typeface="Arial"/>
                <a:cs typeface="Arial"/>
              </a:rPr>
              <a:t>untuk  dapat memberikan kehandalan yang lebih</a:t>
            </a:r>
            <a:r>
              <a:rPr sz="2600" spc="135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baik.</a:t>
            </a:r>
            <a:endParaRPr sz="2600">
              <a:latin typeface="Arial"/>
              <a:cs typeface="Arial"/>
            </a:endParaRPr>
          </a:p>
          <a:p>
            <a:pPr marL="355600" indent="-342900">
              <a:lnSpc>
                <a:spcPts val="2965"/>
              </a:lnSpc>
              <a:spcBef>
                <a:spcPts val="260"/>
              </a:spcBef>
              <a:buChar char="•"/>
              <a:tabLst>
                <a:tab pos="354965" algn="l"/>
                <a:tab pos="355600" algn="l"/>
              </a:tabLst>
            </a:pPr>
            <a:r>
              <a:rPr sz="2600" spc="-5" dirty="0">
                <a:latin typeface="Arial"/>
                <a:cs typeface="Arial"/>
              </a:rPr>
              <a:t>Suatu directory service akan menerapkan</a:t>
            </a:r>
            <a:r>
              <a:rPr sz="2600" spc="135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protokol</a:t>
            </a:r>
            <a:endParaRPr sz="2600">
              <a:latin typeface="Arial"/>
              <a:cs typeface="Arial"/>
            </a:endParaRPr>
          </a:p>
          <a:p>
            <a:pPr marL="355600">
              <a:lnSpc>
                <a:spcPts val="2965"/>
              </a:lnSpc>
            </a:pPr>
            <a:r>
              <a:rPr sz="2600" b="1" spc="-5" dirty="0">
                <a:latin typeface="Arial"/>
                <a:cs typeface="Arial"/>
              </a:rPr>
              <a:t>LDAP </a:t>
            </a:r>
            <a:r>
              <a:rPr sz="2600" spc="-5" dirty="0">
                <a:latin typeface="Arial"/>
                <a:cs typeface="Arial"/>
              </a:rPr>
              <a:t>(Lightweight Directory Access</a:t>
            </a:r>
            <a:r>
              <a:rPr sz="2600" spc="5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Protocol)</a:t>
            </a:r>
            <a:endParaRPr sz="2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15"/>
              </a:spcBef>
              <a:buChar char="•"/>
              <a:tabLst>
                <a:tab pos="354965" algn="l"/>
                <a:tab pos="355600" algn="l"/>
              </a:tabLst>
            </a:pPr>
            <a:r>
              <a:rPr sz="2600" spc="-5" dirty="0">
                <a:latin typeface="Arial"/>
                <a:cs typeface="Arial"/>
              </a:rPr>
              <a:t>Contoh server:</a:t>
            </a:r>
            <a:r>
              <a:rPr sz="2600" spc="5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OpenLDAP</a:t>
            </a:r>
            <a:endParaRPr sz="26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545"/>
              </a:spcBef>
              <a:buChar char="–"/>
              <a:tabLst>
                <a:tab pos="755015" algn="l"/>
                <a:tab pos="755650" algn="l"/>
              </a:tabLst>
            </a:pPr>
            <a:r>
              <a:rPr sz="2200" dirty="0">
                <a:latin typeface="Arial"/>
                <a:cs typeface="Arial"/>
              </a:rPr>
              <a:t>ldap://antonie.com/dc=x,dc=com</a:t>
            </a:r>
            <a:endParaRPr sz="2200">
              <a:latin typeface="Arial"/>
              <a:cs typeface="Arial"/>
            </a:endParaRPr>
          </a:p>
          <a:p>
            <a:pPr marL="755650" lvl="1" indent="-285750">
              <a:lnSpc>
                <a:spcPct val="100000"/>
              </a:lnSpc>
              <a:spcBef>
                <a:spcPts val="525"/>
              </a:spcBef>
              <a:buChar char="–"/>
              <a:tabLst>
                <a:tab pos="755015" algn="l"/>
                <a:tab pos="755650" algn="l"/>
              </a:tabLst>
            </a:pPr>
            <a:r>
              <a:rPr sz="2200" dirty="0">
                <a:latin typeface="Arial"/>
                <a:cs typeface="Arial"/>
              </a:rPr>
              <a:t>ldap://argle.bargle.com/dc=bar,dc=com??sub?uid=barney</a:t>
            </a:r>
            <a:endParaRPr sz="2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009988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37585" y="482853"/>
            <a:ext cx="306895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LDAPAdmin</a:t>
            </a:r>
          </a:p>
        </p:txBody>
      </p:sp>
      <p:sp>
        <p:nvSpPr>
          <p:cNvPr id="3" name="object 3"/>
          <p:cNvSpPr/>
          <p:nvPr/>
        </p:nvSpPr>
        <p:spPr>
          <a:xfrm>
            <a:off x="642937" y="1643126"/>
            <a:ext cx="5778500" cy="45258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85422490"/>
      </p:ext>
    </p:extLst>
  </p:cSld>
  <p:clrMapOvr>
    <a:masterClrMapping/>
  </p:clrMapOvr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595</TotalTime>
  <Words>1768</Words>
  <Application>Microsoft Office PowerPoint</Application>
  <PresentationFormat>On-screen Show (4:3)</PresentationFormat>
  <Paragraphs>240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Arial</vt:lpstr>
      <vt:lpstr>Garamond</vt:lpstr>
      <vt:lpstr>Wingdings</vt:lpstr>
      <vt:lpstr>Tahoma</vt:lpstr>
      <vt:lpstr>Times New Roman</vt:lpstr>
      <vt:lpstr>Microsoft Sans Serif</vt:lpstr>
      <vt:lpstr>Courier New</vt:lpstr>
      <vt:lpstr>Arial Narrow</vt:lpstr>
      <vt:lpstr>Edge</vt:lpstr>
      <vt:lpstr>PowerPoint Presentation</vt:lpstr>
      <vt:lpstr>Introduction</vt:lpstr>
      <vt:lpstr>Naming</vt:lpstr>
      <vt:lpstr>System oriented name</vt:lpstr>
      <vt:lpstr>Human oriented name</vt:lpstr>
      <vt:lpstr>The role of names and name  services</vt:lpstr>
      <vt:lpstr>URI</vt:lpstr>
      <vt:lpstr>Protokol yang didukung oleh URI  RFC 1738</vt:lpstr>
      <vt:lpstr>URN</vt:lpstr>
      <vt:lpstr>URC</vt:lpstr>
      <vt:lpstr>PowerPoint Presentation</vt:lpstr>
      <vt:lpstr>Structured Naming</vt:lpstr>
      <vt:lpstr>Structured Naming</vt:lpstr>
      <vt:lpstr>Structured Naming</vt:lpstr>
      <vt:lpstr>Attribute Based Naming</vt:lpstr>
      <vt:lpstr>Pengertian Name Service</vt:lpstr>
      <vt:lpstr>Pengertian (2)</vt:lpstr>
      <vt:lpstr>Manfaat penamaan</vt:lpstr>
      <vt:lpstr>Kebutuhan terhadap name service</vt:lpstr>
      <vt:lpstr>Jenis nama</vt:lpstr>
      <vt:lpstr>Istilah-istilah</vt:lpstr>
      <vt:lpstr>Yang dilakukan Name Server</vt:lpstr>
      <vt:lpstr>Contoh Pemetaan Atribut</vt:lpstr>
      <vt:lpstr>Composed naming domains used</vt:lpstr>
      <vt:lpstr>Jenis Name Resolution</vt:lpstr>
      <vt:lpstr>NFS iterative name resolution</vt:lpstr>
      <vt:lpstr>Apa itu DNS?</vt:lpstr>
      <vt:lpstr>Name resolution (Pemetaan)</vt:lpstr>
      <vt:lpstr>Pemetaan</vt:lpstr>
      <vt:lpstr>Mekanisme Kueri DNS</vt:lpstr>
      <vt:lpstr>STRUKTUR DNS</vt:lpstr>
      <vt:lpstr>Struktur DNS</vt:lpstr>
      <vt:lpstr>Struktur DNS</vt:lpstr>
      <vt:lpstr>HIRARKI DNS</vt:lpstr>
      <vt:lpstr>DNS name server</vt:lpstr>
      <vt:lpstr>DNS</vt:lpstr>
      <vt:lpstr>Cara kerja DNS (iteratif)</vt:lpstr>
      <vt:lpstr>Cara kerja DNS (rekursif)</vt:lpstr>
      <vt:lpstr>Directory Service</vt:lpstr>
      <vt:lpstr>Directory Service</vt:lpstr>
      <vt:lpstr>LDAPAdmin</vt:lpstr>
    </vt:vector>
  </TitlesOfParts>
  <Company>UDiNus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Komunikasi antar Proses</dc:title>
  <dc:creator>Noora</dc:creator>
  <cp:lastModifiedBy>ismail - [2010]</cp:lastModifiedBy>
  <cp:revision>29</cp:revision>
  <dcterms:created xsi:type="dcterms:W3CDTF">2007-10-01T02:15:54Z</dcterms:created>
  <dcterms:modified xsi:type="dcterms:W3CDTF">2017-11-01T20:23:43Z</dcterms:modified>
</cp:coreProperties>
</file>