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9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62" r:id="rId9"/>
    <p:sldId id="270" r:id="rId10"/>
    <p:sldId id="277" r:id="rId11"/>
    <p:sldId id="278" r:id="rId12"/>
    <p:sldId id="265" r:id="rId13"/>
    <p:sldId id="279" r:id="rId14"/>
    <p:sldId id="280" r:id="rId15"/>
    <p:sldId id="281" r:id="rId16"/>
    <p:sldId id="269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17824-8F31-4766-9D5E-CD89F71776D7}" type="datetimeFigureOut">
              <a:rPr lang="en-US" smtClean="0"/>
              <a:pPr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77301-E1A5-40CC-B595-B835834B4A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82BB-4CD3-4E7F-BFE0-3A412766A9AF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05DF6-2D04-4034-B5B3-09948E35D110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9CCA-18EA-4F8C-9303-92D5BB0B45A7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660B-9091-4F6E-90F0-4B94BD7FC48A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2956-AC70-4CB3-98E1-3A2D39FA402B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A1CA-5890-4438-8084-A5DB9CE00CD0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8EBEA-E027-4A88-9C51-46644A58E5D9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50D8-5B65-4F23-B3F3-B28C9E3EB82D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49D4DF1-D95B-4117-9189-5D8072910E95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E316-D6AC-48CB-BE19-A933821CC430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BF1A-EEC0-4AE0-B87F-07D66B386D05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5A65EBE-F9FC-49CB-8F93-26C7F9FD0313}" type="datetime1">
              <a:rPr lang="en-US" smtClean="0"/>
              <a:pPr/>
              <a:t>3/7/2017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9516E5E-A0DD-4DCB-A032-BFCB49739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581401"/>
            <a:ext cx="8458200" cy="1523999"/>
          </a:xfrm>
        </p:spPr>
        <p:txBody>
          <a:bodyPr/>
          <a:lstStyle/>
          <a:p>
            <a:r>
              <a:rPr lang="en-US" dirty="0" smtClean="0"/>
              <a:t>AUDIT </a:t>
            </a:r>
            <a:r>
              <a:rPr lang="id-ID" dirty="0" smtClean="0"/>
              <a:t>TEKNOLOGI INFORMASI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err="1" smtClean="0"/>
              <a:t>Penggolongan</a:t>
            </a:r>
            <a:r>
              <a:rPr lang="en-US" sz="4800" dirty="0" smtClean="0"/>
              <a:t> audit SI </a:t>
            </a:r>
            <a:r>
              <a:rPr lang="en-US" sz="4800" dirty="0" err="1" smtClean="0"/>
              <a:t>berbasis</a:t>
            </a:r>
            <a:r>
              <a:rPr lang="en-US" sz="4800" dirty="0" smtClean="0"/>
              <a:t> 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Audit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audit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aspek-aspek</a:t>
            </a:r>
            <a:r>
              <a:rPr lang="en-US" dirty="0" smtClean="0"/>
              <a:t> TI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SIA </a:t>
            </a:r>
            <a:r>
              <a:rPr lang="en-US" dirty="0" err="1" smtClean="0"/>
              <a:t>berbasis</a:t>
            </a:r>
            <a:r>
              <a:rPr lang="en-US" dirty="0" smtClean="0"/>
              <a:t> TI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audit </a:t>
            </a:r>
            <a:r>
              <a:rPr lang="en-US" dirty="0" err="1" smtClean="0"/>
              <a:t>keuangan</a:t>
            </a:r>
            <a:r>
              <a:rPr lang="en-US" dirty="0" smtClean="0"/>
              <a:t> yang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akuntansinya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Audit objectives-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FF00"/>
                </a:solidFill>
              </a:rPr>
              <a:t>memeriksa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kesesuaian</a:t>
            </a:r>
            <a:r>
              <a:rPr lang="en-US" dirty="0" smtClean="0">
                <a:solidFill>
                  <a:srgbClr val="FFFF00"/>
                </a:solidFill>
              </a:rPr>
              <a:t> financial statement </a:t>
            </a:r>
            <a:r>
              <a:rPr lang="en-US" dirty="0" err="1" smtClean="0">
                <a:solidFill>
                  <a:srgbClr val="FFFF00"/>
                </a:solidFill>
              </a:rPr>
              <a:t>dengan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standar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akuntansi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keuangan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/>
              <a:t> Audit TI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test of controls (</a:t>
            </a:r>
            <a:r>
              <a:rPr lang="en-US" dirty="0" err="1" smtClean="0"/>
              <a:t>memeriksa</a:t>
            </a:r>
            <a:r>
              <a:rPr lang="en-US" dirty="0" smtClean="0"/>
              <a:t> program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) </a:t>
            </a:r>
            <a:r>
              <a:rPr lang="en-US" dirty="0" err="1" smtClean="0"/>
              <a:t>serta</a:t>
            </a:r>
            <a:r>
              <a:rPr lang="en-US" dirty="0" smtClean="0"/>
              <a:t> substantive test (</a:t>
            </a:r>
            <a:r>
              <a:rPr lang="en-US" dirty="0" err="1" smtClean="0"/>
              <a:t>memeriksa</a:t>
            </a:r>
            <a:r>
              <a:rPr lang="en-US" dirty="0" smtClean="0"/>
              <a:t> data </a:t>
            </a:r>
            <a:r>
              <a:rPr lang="en-US" dirty="0" err="1" smtClean="0"/>
              <a:t>pada</a:t>
            </a:r>
            <a:r>
              <a:rPr lang="en-US" dirty="0" smtClean="0"/>
              <a:t> data base).</a:t>
            </a:r>
          </a:p>
          <a:p>
            <a:pPr lvl="1"/>
            <a:r>
              <a:rPr lang="en-US" dirty="0" smtClean="0"/>
              <a:t>Model </a:t>
            </a:r>
            <a:r>
              <a:rPr lang="en-US" dirty="0" err="1" smtClean="0"/>
              <a:t>referensi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internal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COSO.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err="1" smtClean="0"/>
              <a:t>Penggolongan</a:t>
            </a:r>
            <a:r>
              <a:rPr lang="en-US" sz="4800" dirty="0" smtClean="0"/>
              <a:t> audit SI </a:t>
            </a:r>
            <a:r>
              <a:rPr lang="en-US" sz="4800" dirty="0" err="1" smtClean="0"/>
              <a:t>berbasis</a:t>
            </a:r>
            <a:r>
              <a:rPr lang="en-US" sz="4800" dirty="0" smtClean="0"/>
              <a:t> TI (</a:t>
            </a:r>
            <a:r>
              <a:rPr lang="en-US" sz="4800" dirty="0" err="1" smtClean="0"/>
              <a:t>lanjutan</a:t>
            </a:r>
            <a:r>
              <a:rPr lang="en-US" sz="4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Audit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IT governance (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kelola</a:t>
            </a:r>
            <a:r>
              <a:rPr lang="en-US" dirty="0" smtClean="0"/>
              <a:t> TI).</a:t>
            </a:r>
          </a:p>
          <a:p>
            <a:pPr lvl="1"/>
            <a:r>
              <a:rPr lang="en-US" dirty="0" smtClean="0"/>
              <a:t>Model </a:t>
            </a:r>
            <a:r>
              <a:rPr lang="en-US" dirty="0" err="1" smtClean="0"/>
              <a:t>referensi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internal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CobIT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Audit objectives-</a:t>
            </a:r>
            <a:r>
              <a:rPr lang="en-US" dirty="0" err="1" smtClean="0"/>
              <a:t>nya</a:t>
            </a:r>
            <a:r>
              <a:rPr lang="en-US" dirty="0" smtClean="0"/>
              <a:t>  </a:t>
            </a:r>
            <a:r>
              <a:rPr lang="en-US" dirty="0" err="1" smtClean="0">
                <a:solidFill>
                  <a:srgbClr val="FFFF00"/>
                </a:solidFill>
              </a:rPr>
              <a:t>effectiveness,efficiency,confidentiality,data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integrity,availability,compliance,dan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realibility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</a:p>
          <a:p>
            <a:pPr lvl="1"/>
            <a:r>
              <a:rPr lang="en-US" dirty="0" smtClean="0"/>
              <a:t>Yang </a:t>
            </a:r>
            <a:r>
              <a:rPr lang="en-US" dirty="0" err="1" smtClean="0"/>
              <a:t>diperiksa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mengevaluasi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diimplementasikan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memeriksa</a:t>
            </a:r>
            <a:r>
              <a:rPr lang="en-US" dirty="0" smtClean="0"/>
              <a:t> </a:t>
            </a:r>
            <a:r>
              <a:rPr lang="en-US" dirty="0" err="1" smtClean="0"/>
              <a:t>keterandalan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yang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dikembangkan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dioperasikan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/>
              <a:t>Penggolongan</a:t>
            </a:r>
            <a:r>
              <a:rPr lang="en-US" sz="4400" dirty="0" smtClean="0"/>
              <a:t> audit SI </a:t>
            </a:r>
            <a:r>
              <a:rPr lang="en-US" sz="4400" dirty="0" err="1" smtClean="0"/>
              <a:t>berbasis</a:t>
            </a:r>
            <a:r>
              <a:rPr lang="en-US" sz="4400" dirty="0" smtClean="0"/>
              <a:t> TI (</a:t>
            </a:r>
            <a:r>
              <a:rPr lang="en-US" sz="4400" dirty="0" err="1" smtClean="0"/>
              <a:t>lanjutan</a:t>
            </a:r>
            <a:r>
              <a:rPr lang="en-US" sz="44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Varians</a:t>
            </a:r>
            <a:r>
              <a:rPr lang="en-US" dirty="0" smtClean="0"/>
              <a:t> audit </a:t>
            </a:r>
            <a:r>
              <a:rPr lang="en-US" dirty="0" err="1" smtClean="0"/>
              <a:t>sisfo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Audit </a:t>
            </a:r>
            <a:r>
              <a:rPr lang="en-US" dirty="0" err="1" smtClean="0"/>
              <a:t>operasional</a:t>
            </a:r>
            <a:r>
              <a:rPr lang="en-US" dirty="0" smtClean="0"/>
              <a:t> – </a:t>
            </a:r>
            <a:r>
              <a:rPr lang="en-US" dirty="0" err="1" smtClean="0"/>
              <a:t>tatakelola</a:t>
            </a:r>
            <a:r>
              <a:rPr lang="en-US" dirty="0" smtClean="0"/>
              <a:t> IT</a:t>
            </a:r>
          </a:p>
          <a:p>
            <a:pPr lvl="1"/>
            <a:r>
              <a:rPr lang="en-US" dirty="0" smtClean="0"/>
              <a:t>Audit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Sisfo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endParaRPr lang="en-US" dirty="0" smtClean="0"/>
          </a:p>
          <a:p>
            <a:pPr lvl="1"/>
            <a:r>
              <a:rPr lang="en-US" dirty="0" smtClean="0"/>
              <a:t>Audit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yang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dikembangkan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/>
              <a:t>Pertanyaan</a:t>
            </a:r>
            <a:r>
              <a:rPr lang="en-US" sz="4400" dirty="0" smtClean="0"/>
              <a:t> </a:t>
            </a:r>
            <a:r>
              <a:rPr lang="en-US" sz="4400" dirty="0" err="1" smtClean="0"/>
              <a:t>dalam</a:t>
            </a:r>
            <a:r>
              <a:rPr lang="en-US" sz="4400" dirty="0" smtClean="0"/>
              <a:t> audit 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Who (</a:t>
            </a:r>
            <a:r>
              <a:rPr lang="en-US" dirty="0" err="1" smtClean="0"/>
              <a:t>siapakah</a:t>
            </a:r>
            <a:r>
              <a:rPr lang="en-US" dirty="0" smtClean="0"/>
              <a:t> </a:t>
            </a:r>
            <a:r>
              <a:rPr lang="en-US" dirty="0" err="1" smtClean="0"/>
              <a:t>auditornya,kualifikasi,auditor</a:t>
            </a:r>
            <a:r>
              <a:rPr lang="en-US" dirty="0" smtClean="0"/>
              <a:t> internal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eksternal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What (</a:t>
            </a:r>
            <a:r>
              <a:rPr lang="en-US" dirty="0" err="1" smtClean="0"/>
              <a:t>teknik</a:t>
            </a:r>
            <a:r>
              <a:rPr lang="en-US" dirty="0" smtClean="0"/>
              <a:t> audit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How (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metodologinya,with</a:t>
            </a:r>
            <a:r>
              <a:rPr lang="en-US" dirty="0" smtClean="0"/>
              <a:t> computer </a:t>
            </a:r>
            <a:r>
              <a:rPr lang="en-US" dirty="0" err="1" smtClean="0"/>
              <a:t>atau</a:t>
            </a:r>
            <a:r>
              <a:rPr lang="en-US" dirty="0" smtClean="0"/>
              <a:t> manual </a:t>
            </a:r>
            <a:r>
              <a:rPr lang="en-US" dirty="0" err="1" smtClean="0"/>
              <a:t>dalam</a:t>
            </a:r>
            <a:r>
              <a:rPr lang="en-US" dirty="0" smtClean="0"/>
              <a:t> audit evidence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approach </a:t>
            </a:r>
            <a:r>
              <a:rPr lang="en-US" dirty="0" err="1" smtClean="0"/>
              <a:t>dengan</a:t>
            </a:r>
            <a:r>
              <a:rPr lang="en-US" dirty="0" smtClean="0"/>
              <a:t> transaction </a:t>
            </a:r>
            <a:r>
              <a:rPr lang="en-US" dirty="0" err="1" smtClean="0"/>
              <a:t>based,systems</a:t>
            </a:r>
            <a:r>
              <a:rPr lang="en-US" dirty="0" smtClean="0"/>
              <a:t> based </a:t>
            </a:r>
            <a:r>
              <a:rPr lang="en-US" dirty="0" err="1" smtClean="0"/>
              <a:t>atau</a:t>
            </a:r>
            <a:r>
              <a:rPr lang="en-US" dirty="0" smtClean="0"/>
              <a:t> risked based audit)</a:t>
            </a:r>
          </a:p>
          <a:p>
            <a:r>
              <a:rPr lang="en-US" dirty="0" smtClean="0"/>
              <a:t>Why (</a:t>
            </a:r>
            <a:r>
              <a:rPr lang="en-US" dirty="0" err="1" smtClean="0"/>
              <a:t>mengapa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audit)</a:t>
            </a:r>
          </a:p>
          <a:p>
            <a:r>
              <a:rPr lang="en-US" dirty="0" smtClean="0"/>
              <a:t>When (</a:t>
            </a:r>
            <a:r>
              <a:rPr lang="en-US" dirty="0" err="1" smtClean="0"/>
              <a:t>kapan</a:t>
            </a:r>
            <a:r>
              <a:rPr lang="en-US" dirty="0" smtClean="0"/>
              <a:t> </a:t>
            </a:r>
            <a:r>
              <a:rPr lang="en-US" dirty="0" err="1" smtClean="0"/>
              <a:t>sebaiknya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Where (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yang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audit)</a:t>
            </a:r>
          </a:p>
          <a:p>
            <a:r>
              <a:rPr lang="en-US" dirty="0" smtClean="0"/>
              <a:t>Which (</a:t>
            </a:r>
            <a:r>
              <a:rPr lang="en-US" dirty="0" err="1" smtClean="0"/>
              <a:t>apa</a:t>
            </a:r>
            <a:r>
              <a:rPr lang="en-US" dirty="0" smtClean="0"/>
              <a:t> audit objectives-</a:t>
            </a:r>
            <a:r>
              <a:rPr lang="en-US" dirty="0" err="1" smtClean="0"/>
              <a:t>nya,area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diperiksa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dikumpulkan;file</a:t>
            </a:r>
            <a:r>
              <a:rPr lang="en-US" dirty="0" smtClean="0"/>
              <a:t>/data </a:t>
            </a:r>
            <a:r>
              <a:rPr lang="en-US" dirty="0" err="1" smtClean="0"/>
              <a:t>atau</a:t>
            </a:r>
            <a:r>
              <a:rPr lang="en-US" dirty="0" smtClean="0"/>
              <a:t> program).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/>
              <a:t>Prosedur</a:t>
            </a:r>
            <a:r>
              <a:rPr lang="en-US" sz="4800" dirty="0" smtClean="0"/>
              <a:t> </a:t>
            </a:r>
            <a:r>
              <a:rPr lang="en-US" sz="4800" dirty="0" err="1" smtClean="0"/>
              <a:t>umum</a:t>
            </a:r>
            <a:r>
              <a:rPr lang="en-US" sz="4800" dirty="0" smtClean="0"/>
              <a:t> 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Pengumpulan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audit (audit evidence collection)</a:t>
            </a:r>
          </a:p>
          <a:p>
            <a:pPr lvl="1"/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interview,kuesioner,dan</a:t>
            </a:r>
            <a:r>
              <a:rPr lang="en-US" dirty="0" smtClean="0"/>
              <a:t> controls flowcharts.</a:t>
            </a:r>
          </a:p>
          <a:p>
            <a:pPr lvl="1"/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programming code </a:t>
            </a:r>
            <a:r>
              <a:rPr lang="en-US" dirty="0" err="1" smtClean="0"/>
              <a:t>review,test</a:t>
            </a:r>
            <a:r>
              <a:rPr lang="en-US" dirty="0" smtClean="0"/>
              <a:t> data, </a:t>
            </a:r>
            <a:r>
              <a:rPr lang="en-US" dirty="0" err="1" smtClean="0"/>
              <a:t>dan</a:t>
            </a:r>
            <a:r>
              <a:rPr lang="en-US" dirty="0" smtClean="0"/>
              <a:t> code comparison.</a:t>
            </a:r>
          </a:p>
          <a:p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audit (audit evidence evaluation)</a:t>
            </a:r>
          </a:p>
          <a:p>
            <a:pPr lvl="1"/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agar auditor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kesimpulan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mendapat</a:t>
            </a:r>
            <a:r>
              <a:rPr lang="en-US" dirty="0" smtClean="0"/>
              <a:t> </a:t>
            </a:r>
            <a:r>
              <a:rPr lang="en-US" dirty="0" err="1" smtClean="0"/>
              <a:t>keyakinan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opini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kehandalan</a:t>
            </a:r>
            <a:r>
              <a:rPr lang="en-US" dirty="0" smtClean="0"/>
              <a:t> financial statement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diselenggarakan</a:t>
            </a:r>
            <a:r>
              <a:rPr lang="en-US" dirty="0" smtClean="0"/>
              <a:t> good IT governance.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/>
              <a:t>Prosedur</a:t>
            </a:r>
            <a:r>
              <a:rPr lang="en-US" sz="4400" dirty="0" smtClean="0"/>
              <a:t> </a:t>
            </a:r>
            <a:r>
              <a:rPr lang="en-US" sz="4400" dirty="0" err="1" smtClean="0"/>
              <a:t>umum</a:t>
            </a:r>
            <a:r>
              <a:rPr lang="en-US" sz="4400" dirty="0" smtClean="0"/>
              <a:t> audit (</a:t>
            </a:r>
            <a:r>
              <a:rPr lang="en-US" sz="4400" dirty="0" err="1" smtClean="0"/>
              <a:t>lanjutan</a:t>
            </a:r>
            <a:r>
              <a:rPr lang="en-US" sz="44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audit SI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TI,sistem</a:t>
            </a:r>
            <a:r>
              <a:rPr lang="en-US" dirty="0" smtClean="0"/>
              <a:t> yang </a:t>
            </a:r>
            <a:r>
              <a:rPr lang="en-US" dirty="0" err="1" smtClean="0"/>
              <a:t>dihadapi</a:t>
            </a:r>
            <a:r>
              <a:rPr lang="en-US" dirty="0" smtClean="0"/>
              <a:t> auditor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kompleks,rumit,dan</a:t>
            </a:r>
            <a:r>
              <a:rPr lang="en-US" dirty="0" smtClean="0"/>
              <a:t> </a:t>
            </a:r>
            <a:r>
              <a:rPr lang="en-US" dirty="0" err="1" smtClean="0"/>
              <a:t>keterkaitan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subsistem</a:t>
            </a:r>
            <a:r>
              <a:rPr lang="en-US" dirty="0" smtClean="0"/>
              <a:t>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audit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guidelines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breakdown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dievaluasi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sub </a:t>
            </a:r>
            <a:r>
              <a:rPr lang="en-US" dirty="0" err="1" smtClean="0"/>
              <a:t>sistem</a:t>
            </a:r>
            <a:r>
              <a:rPr lang="en-US" dirty="0" smtClean="0"/>
              <a:t> sub </a:t>
            </a:r>
            <a:r>
              <a:rPr lang="en-US" dirty="0" err="1" smtClean="0"/>
              <a:t>sistem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audit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systems factoring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audit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dahulu</a:t>
            </a:r>
            <a:r>
              <a:rPr lang="en-US" dirty="0" smtClean="0"/>
              <a:t>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diaudit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luas,komprehensif,kemudian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breakdown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–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terstruktur</a:t>
            </a:r>
            <a:r>
              <a:rPr lang="en-US" dirty="0" smtClean="0"/>
              <a:t>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diperiksa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1524000" y="1219200"/>
            <a:ext cx="5867400" cy="5105400"/>
            <a:chOff x="1447800" y="609600"/>
            <a:chExt cx="5867400" cy="5105400"/>
          </a:xfrm>
        </p:grpSpPr>
        <p:sp>
          <p:nvSpPr>
            <p:cNvPr id="4" name="Rectangle 3"/>
            <p:cNvSpPr/>
            <p:nvPr/>
          </p:nvSpPr>
          <p:spPr>
            <a:xfrm>
              <a:off x="2819400" y="609600"/>
              <a:ext cx="3048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Top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447800" y="1295400"/>
              <a:ext cx="5867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Information Systems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447800" y="1981200"/>
              <a:ext cx="5867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System Development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447800" y="2667000"/>
              <a:ext cx="5867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Programming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447800" y="3352800"/>
              <a:ext cx="5867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Quality Assurance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7800" y="4038600"/>
              <a:ext cx="5867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Security Administration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47800" y="4724400"/>
              <a:ext cx="5867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Operation Management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47800" y="5334000"/>
              <a:ext cx="5867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Application Systems Controls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4229894" y="11803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>
              <a:off x="4229894" y="18661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>
              <a:off x="4229894" y="25519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>
              <a:off x="4229894" y="32377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5400000">
              <a:off x="4229894" y="39235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5400000">
              <a:off x="4229894" y="46093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>
              <a:off x="4229894" y="52189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52941"/>
          <a:ext cx="8458200" cy="655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033"/>
                <a:gridCol w="5482167"/>
              </a:tblGrid>
              <a:tr h="364549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Lapisan</a:t>
                      </a:r>
                      <a:r>
                        <a:rPr lang="en-US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 Area </a:t>
                      </a:r>
                      <a:r>
                        <a:rPr lang="en-US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Fungsional</a:t>
                      </a:r>
                      <a:endParaRPr lang="en-US" dirty="0">
                        <a:solidFill>
                          <a:schemeClr val="tx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Keterangan</a:t>
                      </a:r>
                      <a:endParaRPr lang="en-US" dirty="0">
                        <a:solidFill>
                          <a:schemeClr val="tx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98890">
                <a:tc>
                  <a:txBody>
                    <a:bodyPr/>
                    <a:lstStyle/>
                    <a:p>
                      <a:r>
                        <a:rPr lang="en-US" dirty="0" smtClean="0"/>
                        <a:t>Top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Harus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yakin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bahwa</a:t>
                      </a:r>
                      <a:r>
                        <a:rPr lang="en-US" dirty="0" smtClean="0"/>
                        <a:t> TI </a:t>
                      </a:r>
                      <a:r>
                        <a:rPr lang="en-US" dirty="0" err="1" smtClean="0"/>
                        <a:t>dikelola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baik,bertanggung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terhadap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rencana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jangka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panjang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1168557"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 Systems</a:t>
                      </a:r>
                      <a:r>
                        <a:rPr lang="en-US" baseline="0" dirty="0" smtClean="0"/>
                        <a:t>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planning/control </a:t>
                      </a:r>
                      <a:r>
                        <a:rPr lang="en-US" dirty="0" err="1" smtClean="0"/>
                        <a:t>kegiatan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SI,membantu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manajemen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menjabarkan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menjadi</a:t>
                      </a:r>
                      <a:r>
                        <a:rPr lang="en-US" dirty="0" smtClean="0"/>
                        <a:t> short-run</a:t>
                      </a:r>
                      <a:r>
                        <a:rPr lang="en-US" baseline="0" dirty="0" smtClean="0"/>
                        <a:t> goals and objectives.</a:t>
                      </a:r>
                      <a:endParaRPr lang="en-US" dirty="0"/>
                    </a:p>
                  </a:txBody>
                  <a:tcPr/>
                </a:tc>
              </a:tr>
              <a:tr h="898890">
                <a:tc>
                  <a:txBody>
                    <a:bodyPr/>
                    <a:lstStyle/>
                    <a:p>
                      <a:r>
                        <a:rPr lang="en-US" dirty="0" smtClean="0"/>
                        <a:t>Systems</a:t>
                      </a:r>
                      <a:r>
                        <a:rPr lang="en-US" baseline="0" dirty="0" smtClean="0"/>
                        <a:t> Development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terhadap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rancangan,implementasi,dan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pemeliharaan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sistem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aplikasi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629222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Programming </a:t>
                      </a:r>
                      <a:r>
                        <a:rPr lang="en-US" dirty="0" err="1" smtClean="0"/>
                        <a:t>Managent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kegiatan</a:t>
                      </a:r>
                      <a:r>
                        <a:rPr lang="en-US" baseline="0" dirty="0" smtClean="0"/>
                        <a:t> programming.</a:t>
                      </a:r>
                      <a:endParaRPr lang="en-US" dirty="0"/>
                    </a:p>
                  </a:txBody>
                  <a:tcPr/>
                </a:tc>
              </a:tr>
              <a:tr h="629222">
                <a:tc>
                  <a:txBody>
                    <a:bodyPr/>
                    <a:lstStyle/>
                    <a:p>
                      <a:r>
                        <a:rPr lang="en-US" dirty="0" smtClean="0"/>
                        <a:t>Data Administration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planning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control </a:t>
                      </a:r>
                      <a:r>
                        <a:rPr lang="en-US" dirty="0" err="1" smtClean="0"/>
                        <a:t>penggunaan</a:t>
                      </a:r>
                      <a:r>
                        <a:rPr lang="en-US" dirty="0" smtClean="0"/>
                        <a:t> data </a:t>
                      </a:r>
                      <a:r>
                        <a:rPr lang="en-US" dirty="0" err="1" smtClean="0"/>
                        <a:t>organisasi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629222">
                <a:tc>
                  <a:txBody>
                    <a:bodyPr/>
                    <a:lstStyle/>
                    <a:p>
                      <a:r>
                        <a:rPr lang="en-US" dirty="0" smtClean="0"/>
                        <a:t>QA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jawab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bahwa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pengembangan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sistem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aplikasi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dilaksanakan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sesuai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standar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629222">
                <a:tc>
                  <a:txBody>
                    <a:bodyPr/>
                    <a:lstStyle/>
                    <a:p>
                      <a:r>
                        <a:rPr lang="en-US" dirty="0" smtClean="0"/>
                        <a:t>Security Administration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access</a:t>
                      </a:r>
                      <a:r>
                        <a:rPr lang="en-US" baseline="0" dirty="0" smtClean="0"/>
                        <a:t> controls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physical security.</a:t>
                      </a:r>
                      <a:endParaRPr lang="en-US" dirty="0"/>
                    </a:p>
                  </a:txBody>
                  <a:tcPr/>
                </a:tc>
              </a:tr>
              <a:tr h="629222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Operations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Bertanggung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jawab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atas</a:t>
                      </a:r>
                      <a:r>
                        <a:rPr lang="en-US" dirty="0" smtClean="0"/>
                        <a:t> planning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control day to day.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/>
              <a:t>Tujuan</a:t>
            </a:r>
            <a:r>
              <a:rPr lang="en-US" sz="4800" dirty="0" smtClean="0"/>
              <a:t> Audit 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err="1" smtClean="0"/>
              <a:t>Menurut</a:t>
            </a:r>
            <a:r>
              <a:rPr lang="en-US" sz="3200" dirty="0" smtClean="0"/>
              <a:t> </a:t>
            </a:r>
            <a:r>
              <a:rPr lang="en-US" sz="3200" dirty="0" err="1" smtClean="0"/>
              <a:t>CobIT</a:t>
            </a:r>
            <a:r>
              <a:rPr lang="en-US" sz="3200" dirty="0" smtClean="0"/>
              <a:t> </a:t>
            </a:r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en-US" sz="3200" dirty="0" err="1" smtClean="0"/>
              <a:t>effectiveness,eficiency,data</a:t>
            </a:r>
            <a:r>
              <a:rPr lang="en-US" sz="3200" dirty="0" smtClean="0"/>
              <a:t> </a:t>
            </a:r>
            <a:r>
              <a:rPr lang="en-US" sz="3200" dirty="0" err="1" smtClean="0"/>
              <a:t>integrity,compliance,availability,confidentiality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realibility</a:t>
            </a:r>
            <a:r>
              <a:rPr lang="en-US" sz="3200" dirty="0" smtClean="0"/>
              <a:t>.</a:t>
            </a:r>
          </a:p>
          <a:p>
            <a:r>
              <a:rPr lang="en-US" sz="3200" dirty="0" err="1" smtClean="0"/>
              <a:t>Menurut</a:t>
            </a:r>
            <a:r>
              <a:rPr lang="en-US" sz="3200" dirty="0" smtClean="0"/>
              <a:t> Weber </a:t>
            </a:r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menilai</a:t>
            </a:r>
            <a:r>
              <a:rPr lang="en-US" sz="3200" dirty="0" smtClean="0"/>
              <a:t> </a:t>
            </a: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komputerisasi</a:t>
            </a:r>
            <a:r>
              <a:rPr lang="en-US" sz="3200" dirty="0" smtClean="0"/>
              <a:t> </a:t>
            </a:r>
            <a:r>
              <a:rPr lang="en-US" sz="3200" dirty="0" err="1" smtClean="0"/>
              <a:t>organisasi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mendukung</a:t>
            </a:r>
            <a:r>
              <a:rPr lang="en-US" sz="3200" dirty="0" smtClean="0"/>
              <a:t> </a:t>
            </a:r>
            <a:r>
              <a:rPr lang="en-US" sz="3200" dirty="0" err="1" smtClean="0"/>
              <a:t>pengamanan</a:t>
            </a:r>
            <a:r>
              <a:rPr lang="en-US" sz="3200" dirty="0" smtClean="0"/>
              <a:t> </a:t>
            </a:r>
            <a:r>
              <a:rPr lang="en-US" sz="3200" dirty="0" err="1" smtClean="0"/>
              <a:t>aset</a:t>
            </a:r>
            <a:r>
              <a:rPr lang="en-US" sz="3200" dirty="0" smtClean="0"/>
              <a:t>, </a:t>
            </a: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komputerisasi</a:t>
            </a:r>
            <a:r>
              <a:rPr lang="en-US" sz="3200" dirty="0" smtClean="0"/>
              <a:t>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mendukung</a:t>
            </a:r>
            <a:r>
              <a:rPr lang="en-US" sz="3200" dirty="0" smtClean="0"/>
              <a:t> </a:t>
            </a:r>
            <a:r>
              <a:rPr lang="en-US" sz="3200" dirty="0" err="1" smtClean="0"/>
              <a:t>pencapaian</a:t>
            </a:r>
            <a:r>
              <a:rPr lang="en-US" sz="3200" dirty="0" smtClean="0"/>
              <a:t>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</a:t>
            </a:r>
            <a:r>
              <a:rPr lang="en-US" sz="3200" dirty="0" err="1" smtClean="0"/>
              <a:t>organisasi</a:t>
            </a:r>
            <a:r>
              <a:rPr lang="en-US" sz="3200" dirty="0" smtClean="0"/>
              <a:t>, </a:t>
            </a: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komputerisasi</a:t>
            </a:r>
            <a:r>
              <a:rPr lang="en-US" sz="3200" dirty="0" smtClean="0"/>
              <a:t> </a:t>
            </a:r>
            <a:r>
              <a:rPr lang="en-US" sz="3200" dirty="0" err="1" smtClean="0"/>
              <a:t>sudah</a:t>
            </a:r>
            <a:r>
              <a:rPr lang="en-US" sz="3200" dirty="0" smtClean="0"/>
              <a:t> </a:t>
            </a:r>
            <a:r>
              <a:rPr lang="en-US" sz="3200" dirty="0" err="1" smtClean="0"/>
              <a:t>memanfaatkan</a:t>
            </a:r>
            <a:r>
              <a:rPr lang="en-US" sz="3200" dirty="0" smtClean="0"/>
              <a:t> </a:t>
            </a:r>
            <a:r>
              <a:rPr lang="en-US" sz="3200" dirty="0" err="1" smtClean="0"/>
              <a:t>sumber</a:t>
            </a:r>
            <a:r>
              <a:rPr lang="en-US" sz="3200" dirty="0" smtClean="0"/>
              <a:t> </a:t>
            </a:r>
            <a:r>
              <a:rPr lang="en-US" sz="3200" dirty="0" err="1" smtClean="0"/>
              <a:t>daya</a:t>
            </a:r>
            <a:r>
              <a:rPr lang="en-US" sz="3200" dirty="0" smtClean="0"/>
              <a:t> </a:t>
            </a:r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efisien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apakah</a:t>
            </a:r>
            <a:r>
              <a:rPr lang="en-US" sz="3200" dirty="0" smtClean="0"/>
              <a:t> </a:t>
            </a:r>
            <a:r>
              <a:rPr lang="en-US" sz="3200" dirty="0" err="1" smtClean="0"/>
              <a:t>terjamin</a:t>
            </a:r>
            <a:r>
              <a:rPr lang="en-US" sz="3200" dirty="0" smtClean="0"/>
              <a:t> </a:t>
            </a:r>
            <a:r>
              <a:rPr lang="en-US" sz="3200" dirty="0" err="1" smtClean="0"/>
              <a:t>konsistensi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keakuratan</a:t>
            </a:r>
            <a:r>
              <a:rPr lang="en-US" sz="3200" dirty="0" smtClean="0"/>
              <a:t> data.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/>
              <a:t>Prosedur</a:t>
            </a:r>
            <a:r>
              <a:rPr lang="en-US" sz="4800" dirty="0" smtClean="0"/>
              <a:t> Audit 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100" dirty="0" err="1" smtClean="0"/>
              <a:t>Penugasan</a:t>
            </a:r>
            <a:r>
              <a:rPr lang="en-US" sz="3100" dirty="0" smtClean="0"/>
              <a:t> audit SI yang </a:t>
            </a:r>
            <a:r>
              <a:rPr lang="en-US" sz="3100" dirty="0" err="1" smtClean="0"/>
              <a:t>dapat</a:t>
            </a:r>
            <a:r>
              <a:rPr lang="en-US" sz="3100" dirty="0" smtClean="0"/>
              <a:t> </a:t>
            </a:r>
            <a:r>
              <a:rPr lang="en-US" sz="3100" dirty="0" err="1" smtClean="0"/>
              <a:t>dilaksanakan</a:t>
            </a:r>
            <a:r>
              <a:rPr lang="en-US" sz="3100" dirty="0" smtClean="0"/>
              <a:t> </a:t>
            </a:r>
            <a:r>
              <a:rPr lang="en-US" sz="3100" dirty="0" err="1" smtClean="0"/>
              <a:t>pada</a:t>
            </a:r>
            <a:r>
              <a:rPr lang="en-US" sz="3100" dirty="0" smtClean="0"/>
              <a:t> </a:t>
            </a:r>
            <a:r>
              <a:rPr lang="en-US" sz="3100" dirty="0" err="1" smtClean="0"/>
              <a:t>suatu</a:t>
            </a:r>
            <a:r>
              <a:rPr lang="en-US" sz="3100" dirty="0" smtClean="0"/>
              <a:t> </a:t>
            </a:r>
            <a:r>
              <a:rPr lang="en-US" sz="3100" dirty="0" err="1" smtClean="0"/>
              <a:t>organisasi,misalnya</a:t>
            </a:r>
            <a:r>
              <a:rPr lang="en-US" sz="3100" dirty="0" smtClean="0"/>
              <a:t> :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mengidentifikasi</a:t>
            </a:r>
            <a:r>
              <a:rPr lang="en-US" sz="3100" dirty="0" smtClean="0"/>
              <a:t> </a:t>
            </a:r>
            <a:r>
              <a:rPr lang="en-US" sz="3100" dirty="0" err="1" smtClean="0"/>
              <a:t>sistem</a:t>
            </a:r>
            <a:r>
              <a:rPr lang="en-US" sz="3100" dirty="0" smtClean="0"/>
              <a:t> yang </a:t>
            </a:r>
            <a:r>
              <a:rPr lang="en-US" sz="3100" dirty="0" err="1" smtClean="0"/>
              <a:t>ada</a:t>
            </a:r>
            <a:r>
              <a:rPr lang="en-US" sz="3100" dirty="0" smtClean="0"/>
              <a:t> (inventory existing systems) </a:t>
            </a:r>
            <a:r>
              <a:rPr lang="en-US" sz="3100" dirty="0" err="1" smtClean="0"/>
              <a:t>baik</a:t>
            </a:r>
            <a:r>
              <a:rPr lang="en-US" sz="3100" dirty="0" smtClean="0"/>
              <a:t> yang </a:t>
            </a:r>
            <a:r>
              <a:rPr lang="en-US" sz="3100" dirty="0" err="1" smtClean="0"/>
              <a:t>ada</a:t>
            </a:r>
            <a:r>
              <a:rPr lang="en-US" sz="3100" dirty="0" smtClean="0"/>
              <a:t> </a:t>
            </a:r>
            <a:r>
              <a:rPr lang="en-US" sz="3100" dirty="0" err="1" smtClean="0"/>
              <a:t>pada</a:t>
            </a:r>
            <a:r>
              <a:rPr lang="en-US" sz="3100" dirty="0" smtClean="0"/>
              <a:t> </a:t>
            </a:r>
            <a:r>
              <a:rPr lang="en-US" sz="3100" dirty="0" err="1" smtClean="0"/>
              <a:t>tiap</a:t>
            </a:r>
            <a:r>
              <a:rPr lang="en-US" sz="3100" dirty="0" smtClean="0"/>
              <a:t> </a:t>
            </a:r>
            <a:r>
              <a:rPr lang="en-US" sz="3100" dirty="0" err="1" smtClean="0"/>
              <a:t>divisi</a:t>
            </a:r>
            <a:r>
              <a:rPr lang="en-US" sz="3100" dirty="0" smtClean="0"/>
              <a:t> yang </a:t>
            </a:r>
            <a:r>
              <a:rPr lang="en-US" sz="3100" dirty="0" err="1" smtClean="0"/>
              <a:t>digunakan</a:t>
            </a:r>
            <a:r>
              <a:rPr lang="en-US" sz="3100" dirty="0" smtClean="0"/>
              <a:t> </a:t>
            </a:r>
            <a:r>
              <a:rPr lang="en-US" sz="3100" dirty="0" err="1" smtClean="0"/>
              <a:t>menyeluruh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dapat</a:t>
            </a:r>
            <a:r>
              <a:rPr lang="en-US" sz="3100" dirty="0" smtClean="0"/>
              <a:t> </a:t>
            </a:r>
            <a:r>
              <a:rPr lang="en-US" sz="3100" dirty="0" err="1" smtClean="0"/>
              <a:t>memahami</a:t>
            </a:r>
            <a:r>
              <a:rPr lang="en-US" sz="3100" dirty="0" smtClean="0"/>
              <a:t> </a:t>
            </a:r>
            <a:r>
              <a:rPr lang="en-US" sz="3100" dirty="0" err="1" smtClean="0"/>
              <a:t>seberapa</a:t>
            </a:r>
            <a:r>
              <a:rPr lang="en-US" sz="3100" dirty="0" smtClean="0"/>
              <a:t> </a:t>
            </a:r>
            <a:r>
              <a:rPr lang="en-US" sz="3100" dirty="0" err="1" smtClean="0"/>
              <a:t>besar</a:t>
            </a:r>
            <a:r>
              <a:rPr lang="en-US" sz="3100" dirty="0" smtClean="0"/>
              <a:t> SI </a:t>
            </a:r>
            <a:r>
              <a:rPr lang="en-US" sz="3100" dirty="0" err="1" smtClean="0"/>
              <a:t>mendukung</a:t>
            </a:r>
            <a:r>
              <a:rPr lang="en-US" sz="3100" dirty="0" smtClean="0"/>
              <a:t> </a:t>
            </a:r>
            <a:r>
              <a:rPr lang="en-US" sz="3100" dirty="0" err="1" smtClean="0"/>
              <a:t>kebutuhan</a:t>
            </a:r>
            <a:r>
              <a:rPr lang="en-US" sz="3100" dirty="0" smtClean="0"/>
              <a:t> </a:t>
            </a:r>
            <a:r>
              <a:rPr lang="en-US" sz="3100" dirty="0" err="1" smtClean="0"/>
              <a:t>strategis</a:t>
            </a:r>
            <a:r>
              <a:rPr lang="en-US" sz="3100" dirty="0" smtClean="0"/>
              <a:t> </a:t>
            </a:r>
            <a:r>
              <a:rPr lang="en-US" sz="3100" dirty="0" err="1" smtClean="0"/>
              <a:t>perusahaan</a:t>
            </a:r>
            <a:r>
              <a:rPr lang="en-US" sz="3100" dirty="0" smtClean="0"/>
              <a:t> </a:t>
            </a:r>
            <a:r>
              <a:rPr lang="en-US" sz="3100" dirty="0" err="1" smtClean="0"/>
              <a:t>dan</a:t>
            </a:r>
            <a:r>
              <a:rPr lang="en-US" sz="3100" dirty="0" smtClean="0"/>
              <a:t> </a:t>
            </a:r>
            <a:r>
              <a:rPr lang="en-US" sz="3100" dirty="0" err="1" smtClean="0"/>
              <a:t>operasional</a:t>
            </a:r>
            <a:r>
              <a:rPr lang="en-US" sz="3100" dirty="0" smtClean="0"/>
              <a:t> </a:t>
            </a:r>
            <a:r>
              <a:rPr lang="en-US" sz="3100" dirty="0" err="1" smtClean="0"/>
              <a:t>perusahaan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mengetahui</a:t>
            </a:r>
            <a:r>
              <a:rPr lang="en-US" sz="3100" dirty="0" smtClean="0"/>
              <a:t> </a:t>
            </a:r>
            <a:r>
              <a:rPr lang="en-US" sz="3100" dirty="0" err="1" smtClean="0"/>
              <a:t>bidang</a:t>
            </a:r>
            <a:r>
              <a:rPr lang="en-US" sz="3100" dirty="0" smtClean="0"/>
              <a:t> </a:t>
            </a:r>
            <a:r>
              <a:rPr lang="en-US" sz="3100" dirty="0" err="1" smtClean="0"/>
              <a:t>atau</a:t>
            </a:r>
            <a:r>
              <a:rPr lang="en-US" sz="3100" dirty="0" smtClean="0"/>
              <a:t> </a:t>
            </a:r>
            <a:r>
              <a:rPr lang="en-US" sz="3100" dirty="0" err="1" smtClean="0"/>
              <a:t>kegiatan</a:t>
            </a:r>
            <a:r>
              <a:rPr lang="en-US" sz="3100" dirty="0" smtClean="0"/>
              <a:t> </a:t>
            </a:r>
            <a:r>
              <a:rPr lang="en-US" sz="3100" dirty="0" err="1" smtClean="0"/>
              <a:t>mana</a:t>
            </a:r>
            <a:r>
              <a:rPr lang="en-US" sz="3100" dirty="0" smtClean="0"/>
              <a:t> yang </a:t>
            </a:r>
            <a:r>
              <a:rPr lang="en-US" sz="3100" dirty="0" err="1" smtClean="0"/>
              <a:t>didukung</a:t>
            </a:r>
            <a:r>
              <a:rPr lang="en-US" sz="3100" dirty="0" smtClean="0"/>
              <a:t> </a:t>
            </a:r>
            <a:r>
              <a:rPr lang="en-US" sz="3100" dirty="0" err="1" smtClean="0"/>
              <a:t>dengan</a:t>
            </a:r>
            <a:r>
              <a:rPr lang="en-US" sz="3100" dirty="0" smtClean="0"/>
              <a:t> </a:t>
            </a:r>
            <a:r>
              <a:rPr lang="en-US" sz="3100" dirty="0" err="1" smtClean="0"/>
              <a:t>sistem</a:t>
            </a:r>
            <a:r>
              <a:rPr lang="en-US" sz="3100" dirty="0" smtClean="0"/>
              <a:t> </a:t>
            </a:r>
            <a:r>
              <a:rPr lang="en-US" sz="3100" dirty="0" err="1" smtClean="0"/>
              <a:t>serta</a:t>
            </a:r>
            <a:r>
              <a:rPr lang="en-US" sz="3100" dirty="0" smtClean="0"/>
              <a:t> TI yang </a:t>
            </a:r>
            <a:r>
              <a:rPr lang="en-US" sz="3100" dirty="0" err="1" smtClean="0"/>
              <a:t>ada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menganalisa</a:t>
            </a:r>
            <a:r>
              <a:rPr lang="en-US" sz="3100" dirty="0" smtClean="0"/>
              <a:t> </a:t>
            </a:r>
            <a:r>
              <a:rPr lang="en-US" sz="3100" dirty="0" err="1" smtClean="0"/>
              <a:t>tingkat</a:t>
            </a:r>
            <a:r>
              <a:rPr lang="en-US" sz="3100" dirty="0" smtClean="0"/>
              <a:t> </a:t>
            </a:r>
            <a:r>
              <a:rPr lang="en-US" sz="3100" dirty="0" err="1" smtClean="0"/>
              <a:t>pentingnya</a:t>
            </a:r>
            <a:r>
              <a:rPr lang="en-US" sz="3100" dirty="0" smtClean="0"/>
              <a:t> data/</a:t>
            </a:r>
            <a:r>
              <a:rPr lang="en-US" sz="3100" dirty="0" err="1" smtClean="0"/>
              <a:t>informasi</a:t>
            </a:r>
            <a:r>
              <a:rPr lang="en-US" sz="3100" dirty="0" smtClean="0"/>
              <a:t> yang </a:t>
            </a:r>
            <a:r>
              <a:rPr lang="en-US" sz="3100" dirty="0" err="1" smtClean="0"/>
              <a:t>dihasilkan</a:t>
            </a:r>
            <a:r>
              <a:rPr lang="en-US" sz="3100" dirty="0" smtClean="0"/>
              <a:t> </a:t>
            </a:r>
            <a:r>
              <a:rPr lang="en-US" sz="3100" dirty="0" err="1" smtClean="0"/>
              <a:t>oleh</a:t>
            </a:r>
            <a:r>
              <a:rPr lang="en-US" sz="3100" dirty="0" smtClean="0"/>
              <a:t> </a:t>
            </a:r>
            <a:r>
              <a:rPr lang="en-US" sz="3100" dirty="0" err="1" smtClean="0"/>
              <a:t>sistem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mengetahui</a:t>
            </a:r>
            <a:r>
              <a:rPr lang="en-US" sz="3100" dirty="0" smtClean="0"/>
              <a:t> </a:t>
            </a:r>
            <a:r>
              <a:rPr lang="en-US" sz="3100" dirty="0" err="1" smtClean="0"/>
              <a:t>keterkaitan</a:t>
            </a:r>
            <a:r>
              <a:rPr lang="en-US" sz="3100" dirty="0" smtClean="0"/>
              <a:t> </a:t>
            </a:r>
            <a:r>
              <a:rPr lang="en-US" sz="3100" dirty="0" err="1" smtClean="0"/>
              <a:t>data,sistem</a:t>
            </a:r>
            <a:r>
              <a:rPr lang="en-US" sz="3100" dirty="0" smtClean="0"/>
              <a:t> </a:t>
            </a:r>
            <a:r>
              <a:rPr lang="en-US" sz="3100" dirty="0" err="1" smtClean="0"/>
              <a:t>pengolahan</a:t>
            </a:r>
            <a:r>
              <a:rPr lang="en-US" sz="3100" dirty="0" smtClean="0"/>
              <a:t> </a:t>
            </a:r>
            <a:r>
              <a:rPr lang="en-US" sz="3100" dirty="0" err="1" smtClean="0"/>
              <a:t>dan</a:t>
            </a:r>
            <a:r>
              <a:rPr lang="en-US" sz="3100" dirty="0" smtClean="0"/>
              <a:t> transfer </a:t>
            </a:r>
            <a:r>
              <a:rPr lang="en-US" sz="3100" dirty="0" err="1" smtClean="0"/>
              <a:t>informasi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mengetahui</a:t>
            </a:r>
            <a:r>
              <a:rPr lang="en-US" sz="3100" dirty="0" smtClean="0"/>
              <a:t> </a:t>
            </a:r>
            <a:r>
              <a:rPr lang="en-US" sz="3100" dirty="0" err="1" smtClean="0"/>
              <a:t>apakah</a:t>
            </a:r>
            <a:r>
              <a:rPr lang="en-US" sz="3100" dirty="0" smtClean="0"/>
              <a:t> </a:t>
            </a:r>
            <a:r>
              <a:rPr lang="en-US" sz="3100" dirty="0" err="1" smtClean="0"/>
              <a:t>ada</a:t>
            </a:r>
            <a:r>
              <a:rPr lang="en-US" sz="3100" dirty="0" smtClean="0"/>
              <a:t> </a:t>
            </a:r>
            <a:r>
              <a:rPr lang="en-US" sz="3100" dirty="0" err="1" smtClean="0"/>
              <a:t>kesenjangan</a:t>
            </a:r>
            <a:r>
              <a:rPr lang="en-US" sz="3100" dirty="0" smtClean="0"/>
              <a:t> </a:t>
            </a:r>
            <a:r>
              <a:rPr lang="en-US" sz="3100" dirty="0" err="1" smtClean="0"/>
              <a:t>antara</a:t>
            </a:r>
            <a:r>
              <a:rPr lang="en-US" sz="3100" dirty="0" smtClean="0"/>
              <a:t> </a:t>
            </a:r>
            <a:r>
              <a:rPr lang="en-US" sz="3100" dirty="0" err="1" smtClean="0"/>
              <a:t>sistem</a:t>
            </a:r>
            <a:r>
              <a:rPr lang="en-US" sz="3100" dirty="0" smtClean="0"/>
              <a:t> </a:t>
            </a:r>
            <a:r>
              <a:rPr lang="en-US" sz="3100" dirty="0" err="1" smtClean="0"/>
              <a:t>dengan</a:t>
            </a:r>
            <a:r>
              <a:rPr lang="en-US" sz="3100" dirty="0" smtClean="0"/>
              <a:t> </a:t>
            </a:r>
            <a:r>
              <a:rPr lang="en-US" sz="3100" dirty="0" err="1" smtClean="0"/>
              <a:t>kebutuhan</a:t>
            </a:r>
            <a:r>
              <a:rPr lang="en-US" sz="3100" dirty="0" smtClean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 smtClean="0"/>
              <a:t>Untuk</a:t>
            </a:r>
            <a:r>
              <a:rPr lang="en-US" sz="3100" dirty="0" smtClean="0"/>
              <a:t> </a:t>
            </a:r>
            <a:r>
              <a:rPr lang="en-US" sz="3100" dirty="0" err="1" smtClean="0"/>
              <a:t>membuat</a:t>
            </a:r>
            <a:r>
              <a:rPr lang="en-US" sz="3100" dirty="0" smtClean="0"/>
              <a:t> </a:t>
            </a:r>
            <a:r>
              <a:rPr lang="en-US" sz="3100" dirty="0" err="1" smtClean="0"/>
              <a:t>peta</a:t>
            </a:r>
            <a:r>
              <a:rPr lang="en-US" sz="3100" dirty="0" smtClean="0"/>
              <a:t> (map) </a:t>
            </a:r>
            <a:r>
              <a:rPr lang="en-US" sz="3100" dirty="0" err="1" smtClean="0"/>
              <a:t>dari</a:t>
            </a:r>
            <a:r>
              <a:rPr lang="en-US" sz="3100" dirty="0" smtClean="0"/>
              <a:t> information flows yang </a:t>
            </a:r>
            <a:r>
              <a:rPr lang="en-US" sz="3100" dirty="0" err="1" smtClean="0"/>
              <a:t>ada</a:t>
            </a:r>
            <a:r>
              <a:rPr lang="en-US" sz="3100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50008"/>
          </a:xfrm>
        </p:spPr>
        <p:txBody>
          <a:bodyPr/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752600"/>
          <a:ext cx="8077200" cy="4833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623"/>
                <a:gridCol w="6110577"/>
              </a:tblGrid>
              <a:tr h="380964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Subjek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audit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Tentukan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unit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atau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</a:rPr>
                        <a:t>lokasi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yang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</a:rPr>
                        <a:t>diaudit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51333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audit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Tentukan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sistem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secara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spesifik,fungsi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atau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unit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organisasi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yang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akan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diaudit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82013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Jangkauan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audit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Identifikasi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sistem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secara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spesifik,fungsi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atau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unit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organisasi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yang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akan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dimasukkan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bg1"/>
                          </a:solidFill>
                        </a:rPr>
                        <a:t>lingkup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bg1"/>
                          </a:solidFill>
                        </a:rPr>
                        <a:t>pemesiksaan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78347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Rencana</a:t>
                      </a:r>
                      <a:r>
                        <a:rPr lang="en-US" sz="1600" dirty="0" smtClean="0"/>
                        <a:t> pre audit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Identifikasi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kebutuhan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keahlian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teknik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sumber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daya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diperlukan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dirty="0" smtClean="0"/>
                        <a:t> audit</a:t>
                      </a:r>
                    </a:p>
                    <a:p>
                      <a:r>
                        <a:rPr lang="en-US" sz="1600" dirty="0" err="1" smtClean="0"/>
                        <a:t>Identifikasi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sumber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bukti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tes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atau</a:t>
                      </a:r>
                      <a:r>
                        <a:rPr lang="en-US" sz="1600" dirty="0" smtClean="0"/>
                        <a:t> review</a:t>
                      </a:r>
                      <a:endParaRPr lang="en-US" sz="1600" dirty="0"/>
                    </a:p>
                  </a:txBody>
                  <a:tcPr/>
                </a:tc>
              </a:tr>
              <a:tr h="124775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Prosedur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audit&amp;langkah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pengumpulan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bukti</a:t>
                      </a:r>
                      <a:r>
                        <a:rPr lang="en-US" sz="1600" dirty="0" smtClean="0"/>
                        <a:t> audit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Identifikasi</a:t>
                      </a:r>
                      <a:r>
                        <a:rPr lang="en-US" sz="1600" baseline="0" dirty="0" err="1" smtClean="0"/>
                        <a:t>&amp;pilih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pendekatan</a:t>
                      </a:r>
                      <a:r>
                        <a:rPr lang="en-US" sz="1600" baseline="0" dirty="0" smtClean="0"/>
                        <a:t> audit</a:t>
                      </a:r>
                    </a:p>
                    <a:p>
                      <a:r>
                        <a:rPr lang="en-US" sz="1600" baseline="0" dirty="0" err="1" smtClean="0"/>
                        <a:t>Identifikasi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daftar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individu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untuk</a:t>
                      </a:r>
                      <a:r>
                        <a:rPr lang="en-US" sz="1600" baseline="0" dirty="0" smtClean="0"/>
                        <a:t> interview</a:t>
                      </a:r>
                    </a:p>
                    <a:p>
                      <a:r>
                        <a:rPr lang="en-US" sz="1600" baseline="0" dirty="0" err="1" smtClean="0"/>
                        <a:t>Identifikasi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kebijakan</a:t>
                      </a:r>
                      <a:r>
                        <a:rPr lang="en-US" sz="1600" baseline="0" dirty="0" smtClean="0"/>
                        <a:t> yang </a:t>
                      </a:r>
                      <a:r>
                        <a:rPr lang="en-US" sz="1600" baseline="0" dirty="0" err="1" smtClean="0"/>
                        <a:t>berhubungan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dengan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standar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utk</a:t>
                      </a:r>
                      <a:r>
                        <a:rPr lang="en-US" sz="1600" baseline="0" dirty="0" smtClean="0"/>
                        <a:t> interview</a:t>
                      </a:r>
                    </a:p>
                    <a:p>
                      <a:r>
                        <a:rPr lang="en-US" sz="1600" baseline="0" dirty="0" err="1" smtClean="0"/>
                        <a:t>Mengembangkan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instrumen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audit&amp;metodologi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pengujian</a:t>
                      </a:r>
                      <a:endParaRPr lang="en-US" sz="1600" dirty="0"/>
                    </a:p>
                  </a:txBody>
                  <a:tcPr/>
                </a:tc>
              </a:tr>
              <a:tr h="55133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Prosedur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untuk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evaluasi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Organisasikan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sesuai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kondisi&amp;situasi</a:t>
                      </a:r>
                      <a:endParaRPr lang="en-US" sz="1600" dirty="0" smtClean="0"/>
                    </a:p>
                    <a:p>
                      <a:r>
                        <a:rPr lang="en-US" sz="1600" dirty="0" err="1" smtClean="0"/>
                        <a:t>Identifikasi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prosedur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evaluasi</a:t>
                      </a:r>
                      <a:endParaRPr lang="en-US" sz="1600" dirty="0"/>
                    </a:p>
                  </a:txBody>
                  <a:tcPr/>
                </a:tc>
              </a:tr>
              <a:tr h="55133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Pelaporan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hasil</a:t>
                      </a:r>
                      <a:r>
                        <a:rPr lang="en-US" sz="1600" dirty="0" smtClean="0"/>
                        <a:t> audit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Siapkan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laporan</a:t>
                      </a:r>
                      <a:r>
                        <a:rPr lang="en-US" sz="1600" dirty="0" smtClean="0"/>
                        <a:t> yang </a:t>
                      </a:r>
                      <a:r>
                        <a:rPr lang="en-US" sz="1600" dirty="0" err="1" smtClean="0"/>
                        <a:t>objektif,konstruktif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menampung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penjelasan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auditee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sz="4800" dirty="0" err="1" smtClean="0"/>
              <a:t>Tahapan</a:t>
            </a:r>
            <a:r>
              <a:rPr lang="en-US" sz="4800" dirty="0" smtClean="0"/>
              <a:t> Audit (</a:t>
            </a:r>
            <a:r>
              <a:rPr lang="en-US" sz="4800" dirty="0" err="1" smtClean="0"/>
              <a:t>Sumber</a:t>
            </a:r>
            <a:r>
              <a:rPr lang="en-US" sz="4800" dirty="0" smtClean="0"/>
              <a:t> CISA Review Manual) 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158"/>
            <a:ext cx="7467600" cy="870045"/>
          </a:xfrm>
        </p:spPr>
        <p:txBody>
          <a:bodyPr>
            <a:normAutofit/>
          </a:bodyPr>
          <a:lstStyle/>
          <a:p>
            <a:r>
              <a:rPr lang="en-US" sz="4800" dirty="0" err="1" smtClean="0"/>
              <a:t>Kode</a:t>
            </a:r>
            <a:r>
              <a:rPr lang="en-US" sz="4800" dirty="0" smtClean="0"/>
              <a:t> </a:t>
            </a:r>
            <a:r>
              <a:rPr lang="en-US" sz="4800" dirty="0" err="1" smtClean="0"/>
              <a:t>Etik</a:t>
            </a:r>
            <a:r>
              <a:rPr lang="en-US" sz="4800" dirty="0" smtClean="0"/>
              <a:t> Auditor SI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153400" cy="4876800"/>
          </a:xfrm>
        </p:spPr>
        <p:txBody>
          <a:bodyPr>
            <a:noAutofit/>
          </a:bodyPr>
          <a:lstStyle/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mendukung</a:t>
            </a:r>
            <a:r>
              <a:rPr lang="en-US" sz="2000" dirty="0" smtClean="0"/>
              <a:t> </a:t>
            </a:r>
            <a:r>
              <a:rPr lang="en-US" sz="2000" dirty="0" err="1" smtClean="0"/>
              <a:t>implementasi</a:t>
            </a:r>
            <a:r>
              <a:rPr lang="en-US" sz="2000" dirty="0" smtClean="0"/>
              <a:t> </a:t>
            </a:r>
            <a:r>
              <a:rPr lang="en-US" sz="2000" dirty="0" err="1" smtClean="0"/>
              <a:t>SI,selalu</a:t>
            </a:r>
            <a:r>
              <a:rPr lang="en-US" sz="2000" dirty="0" smtClean="0"/>
              <a:t> </a:t>
            </a:r>
            <a:r>
              <a:rPr lang="en-US" sz="2000" dirty="0" err="1" smtClean="0"/>
              <a:t>mendorong</a:t>
            </a:r>
            <a:r>
              <a:rPr lang="en-US" sz="2000" dirty="0" smtClean="0"/>
              <a:t> </a:t>
            </a:r>
            <a:r>
              <a:rPr lang="en-US" sz="2000" dirty="0" err="1" smtClean="0"/>
              <a:t>kepatuhan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standar,prosedur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kontrol</a:t>
            </a:r>
            <a:r>
              <a:rPr lang="en-US" sz="2000" dirty="0" smtClean="0"/>
              <a:t> internal.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Menjalankan</a:t>
            </a:r>
            <a:r>
              <a:rPr lang="en-US" sz="2000" dirty="0" smtClean="0"/>
              <a:t> </a:t>
            </a:r>
            <a:r>
              <a:rPr lang="en-US" sz="2000" dirty="0" err="1" smtClean="0"/>
              <a:t>tugas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due diligence (</a:t>
            </a:r>
            <a:r>
              <a:rPr lang="en-US" sz="2000" dirty="0" err="1" smtClean="0"/>
              <a:t>ketelitian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seharusnya</a:t>
            </a:r>
            <a:r>
              <a:rPr lang="en-US" sz="2000" dirty="0" smtClean="0"/>
              <a:t>)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profesional</a:t>
            </a:r>
            <a:r>
              <a:rPr lang="en-US" sz="2000" dirty="0" smtClean="0"/>
              <a:t> care (</a:t>
            </a:r>
            <a:r>
              <a:rPr lang="en-US" sz="2000" dirty="0" err="1" smtClean="0"/>
              <a:t>kehati-hatian</a:t>
            </a:r>
            <a:r>
              <a:rPr lang="en-US" sz="2000" dirty="0" smtClean="0"/>
              <a:t>)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standar</a:t>
            </a:r>
            <a:r>
              <a:rPr lang="en-US" sz="2000" dirty="0" smtClean="0"/>
              <a:t> </a:t>
            </a:r>
            <a:r>
              <a:rPr lang="en-US" sz="2000" dirty="0" err="1" smtClean="0"/>
              <a:t>profesional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best </a:t>
            </a:r>
            <a:r>
              <a:rPr lang="en-US" sz="2000" dirty="0" err="1" smtClean="0"/>
              <a:t>practise</a:t>
            </a:r>
            <a:r>
              <a:rPr lang="en-US" sz="2000" dirty="0" smtClean="0"/>
              <a:t>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tugas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kepentingan</a:t>
            </a:r>
            <a:r>
              <a:rPr lang="en-US" sz="2000" dirty="0" smtClean="0"/>
              <a:t> stakeholders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dgn</a:t>
            </a:r>
            <a:r>
              <a:rPr lang="en-US" sz="2000" dirty="0" smtClean="0"/>
              <a:t> </a:t>
            </a:r>
            <a:r>
              <a:rPr lang="en-US" sz="2000" dirty="0" err="1" smtClean="0"/>
              <a:t>aturan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penuh</a:t>
            </a:r>
            <a:r>
              <a:rPr lang="en-US" sz="2000" dirty="0" smtClean="0"/>
              <a:t> </a:t>
            </a:r>
            <a:r>
              <a:rPr lang="en-US" sz="2000" dirty="0" err="1" smtClean="0"/>
              <a:t>kejujuran</a:t>
            </a:r>
            <a:r>
              <a:rPr lang="en-US" sz="2000" dirty="0" smtClean="0"/>
              <a:t>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Menjaga</a:t>
            </a:r>
            <a:r>
              <a:rPr lang="en-US" sz="2000" dirty="0" smtClean="0"/>
              <a:t> privacy </a:t>
            </a:r>
            <a:r>
              <a:rPr lang="en-US" sz="2000" dirty="0" err="1" smtClean="0"/>
              <a:t>dan</a:t>
            </a:r>
            <a:r>
              <a:rPr lang="en-US" sz="2000" dirty="0" smtClean="0"/>
              <a:t> confidentiality </a:t>
            </a:r>
            <a:r>
              <a:rPr lang="en-US" sz="2000" dirty="0" err="1" smtClean="0"/>
              <a:t>kecuali</a:t>
            </a:r>
            <a:r>
              <a:rPr lang="en-US" sz="2000" dirty="0" smtClean="0"/>
              <a:t> </a:t>
            </a:r>
            <a:r>
              <a:rPr lang="en-US" sz="2000" dirty="0" err="1" smtClean="0"/>
              <a:t>memang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keharusan</a:t>
            </a:r>
            <a:r>
              <a:rPr lang="en-US" sz="2000" dirty="0" smtClean="0"/>
              <a:t> disclosure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ketentuan</a:t>
            </a:r>
            <a:r>
              <a:rPr lang="en-US" sz="2000" dirty="0" smtClean="0"/>
              <a:t> legal.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Memelihara</a:t>
            </a:r>
            <a:r>
              <a:rPr lang="en-US" sz="2000" dirty="0" smtClean="0"/>
              <a:t> </a:t>
            </a:r>
            <a:r>
              <a:rPr lang="en-US" sz="2000" dirty="0" err="1" smtClean="0"/>
              <a:t>kompetensi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tugas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bidang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kompetensinya</a:t>
            </a:r>
            <a:r>
              <a:rPr lang="en-US" sz="2000" dirty="0" smtClean="0"/>
              <a:t>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informasi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pihak</a:t>
            </a:r>
            <a:r>
              <a:rPr lang="en-US" sz="2000" dirty="0" smtClean="0"/>
              <a:t> </a:t>
            </a:r>
            <a:r>
              <a:rPr lang="en-US" sz="2000" dirty="0" err="1" smtClean="0"/>
              <a:t>terkait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memerlukan</a:t>
            </a:r>
            <a:r>
              <a:rPr lang="en-US" sz="2000" dirty="0" smtClean="0"/>
              <a:t> 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fakta</a:t>
            </a:r>
            <a:r>
              <a:rPr lang="en-US" sz="2000" dirty="0" smtClean="0"/>
              <a:t> </a:t>
            </a:r>
            <a:r>
              <a:rPr lang="en-US" sz="2000" dirty="0" err="1" smtClean="0"/>
              <a:t>penting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 smtClean="0"/>
              <a:t>diketahui</a:t>
            </a:r>
            <a:r>
              <a:rPr lang="en-US" sz="2000" dirty="0" smtClean="0"/>
              <a:t>.</a:t>
            </a:r>
          </a:p>
          <a:p>
            <a:pPr marL="578358" indent="-514350">
              <a:buFont typeface="+mj-lt"/>
              <a:buAutoNum type="alphaLcParenR"/>
            </a:pPr>
            <a:r>
              <a:rPr lang="en-US" sz="2000" dirty="0" err="1" smtClean="0"/>
              <a:t>Mendorong</a:t>
            </a:r>
            <a:r>
              <a:rPr lang="en-US" sz="2000" dirty="0" smtClean="0"/>
              <a:t> </a:t>
            </a:r>
            <a:r>
              <a:rPr lang="en-US" sz="2000" dirty="0" err="1" smtClean="0"/>
              <a:t>pelatihan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meningkatkan</a:t>
            </a:r>
            <a:r>
              <a:rPr lang="en-US" sz="2000" dirty="0" smtClean="0"/>
              <a:t> </a:t>
            </a:r>
            <a:r>
              <a:rPr lang="en-US" sz="2000" dirty="0" err="1" smtClean="0"/>
              <a:t>profesionalisme</a:t>
            </a:r>
            <a:r>
              <a:rPr lang="en-US" sz="2000" dirty="0" smtClean="0"/>
              <a:t> </a:t>
            </a:r>
            <a:r>
              <a:rPr lang="en-US" sz="2000" dirty="0" err="1" smtClean="0"/>
              <a:t>pihak</a:t>
            </a:r>
            <a:r>
              <a:rPr lang="en-US" sz="2000" dirty="0" smtClean="0"/>
              <a:t> </a:t>
            </a:r>
            <a:r>
              <a:rPr lang="en-US" sz="2000" dirty="0" err="1" smtClean="0"/>
              <a:t>terkait</a:t>
            </a:r>
            <a:r>
              <a:rPr lang="en-US" sz="2000" dirty="0" smtClean="0"/>
              <a:t> </a:t>
            </a:r>
            <a:r>
              <a:rPr lang="en-US" sz="2000" dirty="0" err="1" smtClean="0"/>
              <a:t>khususnya</a:t>
            </a:r>
            <a:r>
              <a:rPr lang="en-US" sz="2000" dirty="0" smtClean="0"/>
              <a:t> </a:t>
            </a:r>
            <a:r>
              <a:rPr lang="en-US" sz="2000" dirty="0" err="1" smtClean="0"/>
              <a:t>menyangkut</a:t>
            </a:r>
            <a:r>
              <a:rPr lang="en-US" sz="2000" dirty="0" smtClean="0"/>
              <a:t> information systems security and control.</a:t>
            </a:r>
          </a:p>
          <a:p>
            <a:pPr marL="578358" indent="-51435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menjaga</a:t>
            </a:r>
            <a:r>
              <a:rPr lang="en-US" sz="2000" dirty="0" smtClean="0"/>
              <a:t> </a:t>
            </a:r>
            <a:r>
              <a:rPr lang="en-US" sz="2000" dirty="0" err="1" smtClean="0"/>
              <a:t>kode</a:t>
            </a:r>
            <a:r>
              <a:rPr lang="en-US" sz="2000" dirty="0" smtClean="0"/>
              <a:t> </a:t>
            </a:r>
            <a:r>
              <a:rPr lang="en-US" sz="2000" dirty="0" err="1" smtClean="0"/>
              <a:t>etik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tersebut,akan</a:t>
            </a:r>
            <a:r>
              <a:rPr lang="en-US" sz="2000" dirty="0" smtClean="0"/>
              <a:t> </a:t>
            </a:r>
            <a:r>
              <a:rPr lang="en-US" sz="2000" dirty="0" err="1" smtClean="0"/>
              <a:t>mendapat</a:t>
            </a:r>
            <a:r>
              <a:rPr lang="en-US" sz="2000" dirty="0" smtClean="0"/>
              <a:t> </a:t>
            </a:r>
            <a:r>
              <a:rPr lang="en-US" sz="2000" dirty="0" err="1" smtClean="0"/>
              <a:t>sanksi</a:t>
            </a:r>
            <a:r>
              <a:rPr lang="en-US" sz="2000" dirty="0" smtClean="0"/>
              <a:t> </a:t>
            </a:r>
            <a:r>
              <a:rPr lang="en-US" sz="2000" dirty="0" err="1" smtClean="0"/>
              <a:t>pemeriksaan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/>
              <a:t>Standar</a:t>
            </a:r>
            <a:r>
              <a:rPr lang="en-US" sz="4000" dirty="0" smtClean="0"/>
              <a:t> &amp; </a:t>
            </a:r>
            <a:r>
              <a:rPr lang="en-US" sz="4000" dirty="0" err="1" smtClean="0"/>
              <a:t>panduan</a:t>
            </a:r>
            <a:r>
              <a:rPr lang="en-US" sz="4000" dirty="0" smtClean="0"/>
              <a:t> yang </a:t>
            </a:r>
            <a:r>
              <a:rPr lang="en-US" sz="4000" dirty="0" err="1" smtClean="0"/>
              <a:t>dikeluarkan</a:t>
            </a:r>
            <a:r>
              <a:rPr lang="en-US" sz="4000" dirty="0" smtClean="0"/>
              <a:t> ISACA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Pelaksanaan</a:t>
            </a:r>
            <a:r>
              <a:rPr lang="en-US" sz="3200" dirty="0" smtClean="0"/>
              <a:t> </a:t>
            </a:r>
            <a:r>
              <a:rPr lang="en-US" sz="3200" dirty="0" err="1" smtClean="0"/>
              <a:t>tugas</a:t>
            </a:r>
            <a:r>
              <a:rPr lang="en-US" sz="3200" dirty="0" smtClean="0"/>
              <a:t> </a:t>
            </a:r>
            <a:r>
              <a:rPr lang="en-US" sz="3200" dirty="0" err="1" smtClean="0"/>
              <a:t>audit,bila</a:t>
            </a:r>
            <a:r>
              <a:rPr lang="en-US" sz="3200" dirty="0" smtClean="0"/>
              <a:t> </a:t>
            </a:r>
            <a:r>
              <a:rPr lang="en-US" sz="3200" dirty="0" err="1" smtClean="0"/>
              <a:t>menggunakan</a:t>
            </a:r>
            <a:r>
              <a:rPr lang="en-US" sz="3200" dirty="0" smtClean="0"/>
              <a:t> </a:t>
            </a:r>
            <a:r>
              <a:rPr lang="en-US" sz="3200" dirty="0" err="1" smtClean="0"/>
              <a:t>bahan</a:t>
            </a:r>
            <a:r>
              <a:rPr lang="en-US" sz="3200" dirty="0" smtClean="0"/>
              <a:t> </a:t>
            </a:r>
            <a:r>
              <a:rPr lang="en-US" sz="3200" dirty="0" err="1" smtClean="0"/>
              <a:t>bukti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berasal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pekerjaan</a:t>
            </a:r>
            <a:r>
              <a:rPr lang="en-US" sz="3200" dirty="0" smtClean="0"/>
              <a:t> auditor </a:t>
            </a:r>
            <a:r>
              <a:rPr lang="en-US" sz="3200" dirty="0" err="1" smtClean="0"/>
              <a:t>lainnya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Pentingnya</a:t>
            </a:r>
            <a:r>
              <a:rPr lang="en-US" sz="3200" dirty="0" smtClean="0"/>
              <a:t> </a:t>
            </a:r>
            <a:r>
              <a:rPr lang="en-US" sz="3200" dirty="0" err="1" smtClean="0"/>
              <a:t>bahan</a:t>
            </a:r>
            <a:r>
              <a:rPr lang="en-US" sz="3200" dirty="0" smtClean="0"/>
              <a:t> </a:t>
            </a:r>
            <a:r>
              <a:rPr lang="en-US" sz="3200" dirty="0" err="1" smtClean="0"/>
              <a:t>bukti</a:t>
            </a:r>
            <a:r>
              <a:rPr lang="en-US" sz="3200" dirty="0" smtClean="0"/>
              <a:t> audit.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Penggunaan</a:t>
            </a:r>
            <a:r>
              <a:rPr lang="en-US" sz="3200" dirty="0" smtClean="0"/>
              <a:t> </a:t>
            </a:r>
            <a:r>
              <a:rPr lang="en-US" sz="3200" dirty="0" err="1" smtClean="0"/>
              <a:t>alat</a:t>
            </a:r>
            <a:r>
              <a:rPr lang="en-US" sz="3200" dirty="0" smtClean="0"/>
              <a:t> bantu software audit.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Pemeriksaan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SI yang </a:t>
            </a:r>
            <a:r>
              <a:rPr lang="en-US" sz="3200" dirty="0" err="1" smtClean="0"/>
              <a:t>di</a:t>
            </a:r>
            <a:r>
              <a:rPr lang="en-US" sz="3200" dirty="0" smtClean="0"/>
              <a:t> outsourcing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organisasi</a:t>
            </a:r>
            <a:r>
              <a:rPr lang="en-US" sz="3200" dirty="0" smtClean="0"/>
              <a:t> lain.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Hal – </a:t>
            </a:r>
            <a:r>
              <a:rPr lang="en-US" sz="3200" dirty="0" err="1" smtClean="0"/>
              <a:t>hal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berkaitan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audit charter.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Konsep</a:t>
            </a:r>
            <a:r>
              <a:rPr lang="en-US" sz="3200" dirty="0" smtClean="0"/>
              <a:t> </a:t>
            </a:r>
            <a:r>
              <a:rPr lang="en-US" sz="3200" dirty="0" err="1" smtClean="0"/>
              <a:t>materialitas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Pelaksanaan</a:t>
            </a:r>
            <a:r>
              <a:rPr lang="en-US" sz="3200" dirty="0" smtClean="0"/>
              <a:t> </a:t>
            </a:r>
            <a:r>
              <a:rPr lang="en-US" sz="3200" dirty="0" err="1" smtClean="0"/>
              <a:t>tugas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penuh</a:t>
            </a:r>
            <a:r>
              <a:rPr lang="en-US" sz="3200" dirty="0" smtClean="0"/>
              <a:t> </a:t>
            </a:r>
            <a:r>
              <a:rPr lang="en-US" sz="3200" dirty="0" err="1" smtClean="0"/>
              <a:t>kehati</a:t>
            </a:r>
            <a:r>
              <a:rPr lang="en-US" sz="3200" dirty="0" smtClean="0"/>
              <a:t> – </a:t>
            </a:r>
            <a:r>
              <a:rPr lang="en-US" sz="3200" dirty="0" err="1" smtClean="0"/>
              <a:t>hatian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Dokumentasi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audit.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Pertimbangan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berkaitan</a:t>
            </a:r>
            <a:r>
              <a:rPr lang="en-US" sz="3200" dirty="0" smtClean="0"/>
              <a:t> irregularities.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Audit sampling.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Dampak</a:t>
            </a:r>
            <a:r>
              <a:rPr lang="en-US" sz="3200" dirty="0" smtClean="0"/>
              <a:t> </a:t>
            </a:r>
            <a:r>
              <a:rPr lang="en-US" sz="3200" dirty="0" err="1" smtClean="0"/>
              <a:t>pervasi</a:t>
            </a:r>
            <a:r>
              <a:rPr lang="id-ID" sz="3200" dirty="0" smtClean="0"/>
              <a:t>v</a:t>
            </a:r>
            <a:r>
              <a:rPr lang="en-US" sz="3200" dirty="0" smtClean="0"/>
              <a:t>e </a:t>
            </a:r>
            <a:r>
              <a:rPr lang="en-US" sz="3200" dirty="0" smtClean="0"/>
              <a:t>IS control (</a:t>
            </a:r>
            <a:r>
              <a:rPr lang="en-US" sz="3200" dirty="0" err="1" smtClean="0"/>
              <a:t>kontrol</a:t>
            </a:r>
            <a:r>
              <a:rPr lang="en-US" sz="3200" dirty="0" smtClean="0"/>
              <a:t> internal yang </a:t>
            </a:r>
            <a:r>
              <a:rPr lang="en-US" sz="3200" dirty="0" err="1" smtClean="0"/>
              <a:t>tersebar</a:t>
            </a:r>
            <a:r>
              <a:rPr lang="en-US" sz="3200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err="1" smtClean="0"/>
              <a:t>Keterkaitan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independensi</a:t>
            </a:r>
            <a:r>
              <a:rPr lang="en-US" sz="320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Standar</a:t>
            </a:r>
            <a:r>
              <a:rPr lang="en-US" sz="3600" dirty="0" smtClean="0"/>
              <a:t> &amp; </a:t>
            </a:r>
            <a:r>
              <a:rPr lang="en-US" sz="3600" dirty="0" err="1" smtClean="0"/>
              <a:t>panduan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dikeluarkan</a:t>
            </a:r>
            <a:r>
              <a:rPr lang="en-US" sz="3600" dirty="0" smtClean="0"/>
              <a:t> ISACA : (</a:t>
            </a:r>
            <a:r>
              <a:rPr lang="en-US" sz="3600" dirty="0" err="1" smtClean="0"/>
              <a:t>lanjutan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 smtClean="0"/>
              <a:t>Penaksiran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Review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Dampak</a:t>
            </a:r>
            <a:r>
              <a:rPr lang="en-US" dirty="0" smtClean="0"/>
              <a:t> organizations IT control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Independensi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peranan</a:t>
            </a:r>
            <a:r>
              <a:rPr lang="en-US" dirty="0" smtClean="0"/>
              <a:t> auditor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non audit.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Tata </a:t>
            </a:r>
            <a:r>
              <a:rPr lang="en-US" dirty="0" err="1" smtClean="0"/>
              <a:t>kelola</a:t>
            </a:r>
            <a:r>
              <a:rPr lang="en-US" dirty="0" smtClean="0"/>
              <a:t> IT.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Irregularities </a:t>
            </a:r>
            <a:r>
              <a:rPr lang="en-US" dirty="0" err="1" smtClean="0"/>
              <a:t>dan</a:t>
            </a:r>
            <a:r>
              <a:rPr lang="en-US" dirty="0" smtClean="0"/>
              <a:t> illegal acts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ERP systems review.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B2C E-Commerce review.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SDLC review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Internet banking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Business Process </a:t>
            </a:r>
            <a:r>
              <a:rPr lang="en-US" dirty="0" err="1" smtClean="0"/>
              <a:t>Reenginnering</a:t>
            </a:r>
            <a:r>
              <a:rPr lang="en-US" dirty="0" smtClean="0"/>
              <a:t> Project Review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Mobile computing.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Computer Forensics.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Post Implementation Review.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Business Continuity Plan (BCP) Review IT Perspective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839200" cy="5997608"/>
          </a:xfrm>
        </p:spPr>
        <p:txBody>
          <a:bodyPr/>
          <a:lstStyle/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IS Audit Guidelines ISACA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kompetensi,privacy,responsibility,authority,dan</a:t>
            </a:r>
            <a:r>
              <a:rPr lang="en-US" dirty="0" smtClean="0"/>
              <a:t> accountability </a:t>
            </a:r>
            <a:r>
              <a:rPr lang="en-US" dirty="0" err="1" smtClean="0"/>
              <a:t>dan</a:t>
            </a:r>
            <a:r>
              <a:rPr lang="en-US" dirty="0" smtClean="0"/>
              <a:t> follow up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Cari Tahu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id-ID" dirty="0" smtClean="0"/>
              <a:t>ISACA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 smtClean="0"/>
              <a:t>COSO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/>
              <a:t>CISA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/>
              <a:t>CISM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 smtClean="0"/>
              <a:t>CGEIT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 smtClean="0"/>
              <a:t>CRISC</a:t>
            </a:r>
            <a:endParaRPr lang="id-ID" dirty="0"/>
          </a:p>
          <a:p>
            <a:pPr marL="550926" indent="-514350">
              <a:buFont typeface="+mj-lt"/>
              <a:buAutoNum type="arabicPeriod"/>
            </a:pPr>
            <a:r>
              <a:rPr lang="id-ID" dirty="0" smtClean="0"/>
              <a:t>CobIT</a:t>
            </a:r>
          </a:p>
          <a:p>
            <a:pPr marL="550926" indent="-514350">
              <a:buFont typeface="+mj-lt"/>
              <a:buAutoNum type="arabicPeriod"/>
            </a:pPr>
            <a:r>
              <a:rPr lang="id-ID" dirty="0" smtClean="0"/>
              <a:t>Val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6E5E-A0DD-4DCB-A032-BFCB4973910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70724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282</TotalTime>
  <Words>1111</Words>
  <Application>Microsoft Office PowerPoint</Application>
  <PresentationFormat>On-screen Show (4:3)</PresentationFormat>
  <Paragraphs>157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Technic</vt:lpstr>
      <vt:lpstr>AUDIT TEKNOLOGI INFORMASI</vt:lpstr>
      <vt:lpstr>Penggolongan audit SI berbasis TI</vt:lpstr>
      <vt:lpstr>Penggolongan audit SI berbasis TI (lanjutan)</vt:lpstr>
      <vt:lpstr>Penggolongan audit SI berbasis TI (lanjutan)</vt:lpstr>
      <vt:lpstr>Pertanyaan dalam audit SI</vt:lpstr>
      <vt:lpstr>Prosedur umum audit</vt:lpstr>
      <vt:lpstr>Prosedur umum audit (lanjutan)</vt:lpstr>
      <vt:lpstr>PowerPoint Presentation</vt:lpstr>
      <vt:lpstr>PowerPoint Presentation</vt:lpstr>
      <vt:lpstr>Tujuan Audit SI</vt:lpstr>
      <vt:lpstr>Prosedur Audit SI</vt:lpstr>
      <vt:lpstr>Tahapan Audit (Sumber CISA Review Manual) :</vt:lpstr>
      <vt:lpstr>Kode Etik Auditor SI :</vt:lpstr>
      <vt:lpstr>Standar &amp; panduan yang dikeluarkan ISACA :</vt:lpstr>
      <vt:lpstr>Standar &amp; panduan yang dikeluarkan ISACA : (lanjutan)</vt:lpstr>
      <vt:lpstr>PowerPoint Presentation</vt:lpstr>
      <vt:lpstr>Cari Tahu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SISTEM INFORMASI DAN PROSEDUR</dc:title>
  <dc:creator>1</dc:creator>
  <cp:lastModifiedBy>ismail - [2010]</cp:lastModifiedBy>
  <cp:revision>28</cp:revision>
  <dcterms:created xsi:type="dcterms:W3CDTF">2009-10-13T13:28:23Z</dcterms:created>
  <dcterms:modified xsi:type="dcterms:W3CDTF">2017-03-07T01:40:20Z</dcterms:modified>
</cp:coreProperties>
</file>