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170" y="-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77240" y="0"/>
            <a:ext cx="75438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0" y="3200400"/>
            <a:ext cx="7543800" cy="1524000"/>
          </a:xfrm>
        </p:spPr>
        <p:txBody>
          <a:bodyPr>
            <a:noAutofit/>
          </a:bodyPr>
          <a:lstStyle>
            <a:lvl1pPr>
              <a:defRPr sz="8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2000" y="4724400"/>
            <a:ext cx="6858000" cy="990600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28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2A796C-94D5-4B58-88D2-A789E2225850}" type="datetimeFigureOut">
              <a:rPr lang="en-US" smtClean="0"/>
              <a:t>4/26/2017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85189B-DAB8-467E-AF8D-9C11F10A9F4D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2A796C-94D5-4B58-88D2-A789E2225850}" type="datetimeFigureOut">
              <a:rPr lang="en-US" smtClean="0"/>
              <a:t>4/26/2017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85189B-DAB8-467E-AF8D-9C11F10A9F4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77240" y="0"/>
            <a:ext cx="75438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3276600"/>
            <a:ext cx="7543800" cy="1676400"/>
          </a:xfrm>
        </p:spPr>
        <p:txBody>
          <a:bodyPr anchor="b" anchorCtr="0"/>
          <a:lstStyle>
            <a:lvl1pPr algn="l">
              <a:defRPr sz="54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4953000"/>
            <a:ext cx="6858000" cy="914400"/>
          </a:xfrm>
        </p:spPr>
        <p:txBody>
          <a:bodyPr anchor="t" anchorCtr="0">
            <a:normAutofit/>
          </a:bodyPr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2A796C-94D5-4B58-88D2-A789E2225850}" type="datetimeFigureOut">
              <a:rPr lang="en-US" smtClean="0"/>
              <a:t>4/26/2017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85189B-DAB8-467E-AF8D-9C11F10A9F4D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62000" y="609601"/>
            <a:ext cx="36576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609601"/>
            <a:ext cx="36576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2A796C-94D5-4B58-88D2-A789E2225850}" type="datetimeFigureOut">
              <a:rPr lang="en-US" smtClean="0"/>
              <a:t>4/26/2017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85189B-DAB8-467E-AF8D-9C11F10A9F4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58952" y="609600"/>
            <a:ext cx="36576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58952" y="1329264"/>
            <a:ext cx="3657600" cy="3048000"/>
          </a:xfrm>
        </p:spPr>
        <p:txBody>
          <a:bodyPr anchor="t" anchorCtr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152" y="609600"/>
            <a:ext cx="36576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1329264"/>
            <a:ext cx="3657600" cy="3048000"/>
          </a:xfrm>
        </p:spPr>
        <p:txBody>
          <a:bodyPr anchor="t" anchorCtr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2A796C-94D5-4B58-88D2-A789E2225850}" type="datetimeFigureOut">
              <a:rPr lang="en-US" smtClean="0"/>
              <a:t>4/26/2017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85189B-DAB8-467E-AF8D-9C11F10A9F4D}" type="slidenum">
              <a:rPr lang="en-US" smtClean="0"/>
              <a:t>‹#›</a:t>
            </a:fld>
            <a:endParaRPr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758952" y="1249362"/>
            <a:ext cx="36576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4645152" y="1249362"/>
            <a:ext cx="36576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2A796C-94D5-4B58-88D2-A789E2225850}" type="datetimeFigureOut">
              <a:rPr lang="en-US" smtClean="0"/>
              <a:t>4/26/2017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85189B-DAB8-467E-AF8D-9C11F10A9F4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2A796C-94D5-4B58-88D2-A789E2225850}" type="datetimeFigureOut">
              <a:rPr lang="en-US" smtClean="0"/>
              <a:t>4/26/2017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85189B-DAB8-467E-AF8D-9C11F10A9F4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6784848" cy="1600200"/>
          </a:xfrm>
        </p:spPr>
        <p:txBody>
          <a:bodyPr anchor="b">
            <a:normAutofit/>
          </a:bodyPr>
          <a:lstStyle>
            <a:lvl1pPr algn="l">
              <a:defRPr sz="54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10866" y="457200"/>
            <a:ext cx="4594934" cy="4114799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2001" y="457200"/>
            <a:ext cx="2673657" cy="4114800"/>
          </a:xfrm>
        </p:spPr>
        <p:txBody>
          <a:bodyPr>
            <a:normAutofit/>
          </a:bodyPr>
          <a:lstStyle>
            <a:lvl1pPr marL="0" indent="0">
              <a:buNone/>
              <a:defRPr sz="21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2A796C-94D5-4B58-88D2-A789E2225850}" type="datetimeFigureOut">
              <a:rPr lang="en-US" smtClean="0"/>
              <a:t>4/26/2017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85189B-DAB8-467E-AF8D-9C11F10A9F4D}" type="slidenum">
              <a:rPr lang="en-US" smtClean="0"/>
              <a:t>‹#›</a:t>
            </a:fld>
            <a:endParaRPr lang="en-US"/>
          </a:p>
        </p:txBody>
      </p:sp>
      <p:cxnSp>
        <p:nvCxnSpPr>
          <p:cNvPr id="10" name="Straight Connector 9"/>
          <p:cNvCxnSpPr/>
          <p:nvPr/>
        </p:nvCxnSpPr>
        <p:spPr>
          <a:xfrm rot="5400000">
            <a:off x="1677194" y="2514600"/>
            <a:ext cx="3810000" cy="1588"/>
          </a:xfrm>
          <a:prstGeom prst="line">
            <a:avLst/>
          </a:prstGeom>
          <a:ln>
            <a:solidFill>
              <a:schemeClr val="tx2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8952" y="4572000"/>
            <a:ext cx="6784848" cy="1600200"/>
          </a:xfrm>
        </p:spPr>
        <p:txBody>
          <a:bodyPr anchor="b">
            <a:normAutofit/>
          </a:bodyPr>
          <a:lstStyle>
            <a:lvl1pPr algn="l">
              <a:defRPr sz="5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777240" y="457200"/>
            <a:ext cx="7543800" cy="2895600"/>
          </a:xfrm>
          <a:ln w="6350">
            <a:solidFill>
              <a:schemeClr val="tx2"/>
            </a:solidFill>
          </a:ln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0392" y="3505200"/>
            <a:ext cx="7391400" cy="804862"/>
          </a:xfrm>
        </p:spPr>
        <p:txBody>
          <a:bodyPr anchor="t" anchorCtr="0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2A796C-94D5-4B58-88D2-A789E2225850}" type="datetimeFigureOut">
              <a:rPr lang="en-US" smtClean="0"/>
              <a:t>4/26/2017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85189B-DAB8-467E-AF8D-9C11F10A9F4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685800"/>
            <a:ext cx="7239000" cy="3886200"/>
          </a:xfrm>
        </p:spPr>
        <p:txBody>
          <a:bodyPr vert="eaVert" anchor="t" anchorCtr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2A796C-94D5-4B58-88D2-A789E2225850}" type="datetimeFigureOut">
              <a:rPr lang="en-US" smtClean="0"/>
              <a:t>4/26/2017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85189B-DAB8-467E-AF8D-9C11F10A9F4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2000" y="685801"/>
            <a:ext cx="1828800" cy="5410199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90800" y="685801"/>
            <a:ext cx="5715000" cy="4876800"/>
          </a:xfrm>
        </p:spPr>
        <p:txBody>
          <a:bodyPr vert="eaVert" anchor="t" anchorCtr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2A796C-94D5-4B58-88D2-A789E2225850}" type="datetimeFigureOut">
              <a:rPr lang="en-US" smtClean="0"/>
              <a:t>4/26/2017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85189B-DAB8-467E-AF8D-9C11F10A9F4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6781800" cy="16002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685800"/>
            <a:ext cx="7543800" cy="388620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48400" y="620877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  <a:latin typeface="+mn-lt"/>
              </a:defRPr>
            </a:lvl1pPr>
          </a:lstStyle>
          <a:p>
            <a:fld id="{B72A796C-94D5-4B58-88D2-A789E2225850}" type="datetimeFigureOut">
              <a:rPr lang="en-US" smtClean="0"/>
              <a:t>4/26/2017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761999" y="6208776"/>
            <a:ext cx="487386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5687568"/>
            <a:ext cx="762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4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</a:lstStyle>
          <a:p>
            <a:fld id="{EE85189B-DAB8-467E-AF8D-9C11F10A9F4D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77240" y="0"/>
            <a:ext cx="7543800" cy="381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54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94360" indent="-27432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6868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4592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1901952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219456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8pPr>
      <a:lvl9pPr marL="246888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err="1"/>
              <a:t>Operasional</a:t>
            </a:r>
            <a:r>
              <a:rPr lang="en-US" b="1" dirty="0"/>
              <a:t> </a:t>
            </a:r>
            <a:r>
              <a:rPr lang="en-US" b="1" dirty="0" err="1"/>
              <a:t>Teknologi</a:t>
            </a:r>
            <a:r>
              <a:rPr lang="en-US" b="1" dirty="0"/>
              <a:t> </a:t>
            </a:r>
            <a:r>
              <a:rPr lang="en-US" b="1" dirty="0" err="1" smtClean="0"/>
              <a:t>Informasi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n-US" dirty="0"/>
          </a:p>
          <a:p>
            <a:r>
              <a:rPr lang="en-US" dirty="0" err="1" smtClean="0"/>
              <a:t>Divisi</a:t>
            </a:r>
            <a:r>
              <a:rPr lang="en-US" dirty="0" smtClean="0"/>
              <a:t> </a:t>
            </a:r>
            <a:r>
              <a:rPr lang="en-US" dirty="0" err="1"/>
              <a:t>Teknologi</a:t>
            </a:r>
            <a:r>
              <a:rPr lang="en-US" dirty="0"/>
              <a:t> </a:t>
            </a:r>
            <a:r>
              <a:rPr lang="en-US" dirty="0" err="1"/>
              <a:t>Informasi</a:t>
            </a:r>
            <a:r>
              <a:rPr lang="en-US" dirty="0"/>
              <a:t> </a:t>
            </a:r>
            <a:r>
              <a:rPr lang="en-US" dirty="0" err="1"/>
              <a:t>bertanggung</a:t>
            </a:r>
            <a:r>
              <a:rPr lang="en-US" dirty="0"/>
              <a:t> </a:t>
            </a:r>
            <a:r>
              <a:rPr lang="en-US" dirty="0" err="1"/>
              <a:t>jawab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memastikan</a:t>
            </a:r>
            <a:r>
              <a:rPr lang="en-US" dirty="0"/>
              <a:t> </a:t>
            </a:r>
            <a:r>
              <a:rPr lang="en-US" dirty="0" err="1"/>
              <a:t>operasional</a:t>
            </a:r>
            <a:r>
              <a:rPr lang="en-US" dirty="0"/>
              <a:t> TI yang </a:t>
            </a:r>
            <a:r>
              <a:rPr lang="en-US" dirty="0" err="1"/>
              <a:t>stabil</a:t>
            </a:r>
            <a:r>
              <a:rPr lang="en-US" dirty="0"/>
              <a:t>, </a:t>
            </a:r>
            <a:r>
              <a:rPr lang="en-US" dirty="0" err="1"/>
              <a:t>aman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efisien</a:t>
            </a:r>
            <a:r>
              <a:rPr lang="en-US" dirty="0"/>
              <a:t> </a:t>
            </a:r>
            <a:r>
              <a:rPr lang="en-US" dirty="0" err="1"/>
              <a:t>secara</a:t>
            </a:r>
            <a:r>
              <a:rPr lang="en-US" dirty="0"/>
              <a:t> </a:t>
            </a:r>
            <a:r>
              <a:rPr lang="en-US" dirty="0" err="1"/>
              <a:t>keseluruhan</a:t>
            </a:r>
            <a:r>
              <a:rPr lang="en-US" dirty="0"/>
              <a:t>, </a:t>
            </a:r>
            <a:r>
              <a:rPr lang="en-US" dirty="0" err="1"/>
              <a:t>baik</a:t>
            </a:r>
            <a:r>
              <a:rPr lang="en-US" dirty="0"/>
              <a:t> yang </a:t>
            </a:r>
            <a:r>
              <a:rPr lang="en-US" dirty="0" err="1"/>
              <a:t>diselenggarakan</a:t>
            </a:r>
            <a:r>
              <a:rPr lang="en-US" dirty="0"/>
              <a:t> </a:t>
            </a:r>
            <a:r>
              <a:rPr lang="en-US" dirty="0" err="1"/>
              <a:t>sendiri</a:t>
            </a:r>
            <a:r>
              <a:rPr lang="en-US" dirty="0"/>
              <a:t> </a:t>
            </a:r>
            <a:r>
              <a:rPr lang="en-US" dirty="0" err="1"/>
              <a:t>maupun</a:t>
            </a:r>
            <a:r>
              <a:rPr lang="en-US" dirty="0"/>
              <a:t> yang </a:t>
            </a:r>
            <a:r>
              <a:rPr lang="en-US" dirty="0" err="1"/>
              <a:t>diselenggarakan</a:t>
            </a:r>
            <a:r>
              <a:rPr lang="en-US" dirty="0"/>
              <a:t> </a:t>
            </a:r>
            <a:r>
              <a:rPr lang="en-US" dirty="0" err="1"/>
              <a:t>oleh</a:t>
            </a:r>
            <a:r>
              <a:rPr lang="en-US" dirty="0"/>
              <a:t> </a:t>
            </a:r>
            <a:r>
              <a:rPr lang="en-US" dirty="0" err="1"/>
              <a:t>Pihak</a:t>
            </a:r>
            <a:r>
              <a:rPr lang="en-US" dirty="0"/>
              <a:t> </a:t>
            </a:r>
            <a:r>
              <a:rPr lang="en-US" dirty="0" err="1"/>
              <a:t>Penyedia</a:t>
            </a:r>
            <a:r>
              <a:rPr lang="en-US" dirty="0"/>
              <a:t> </a:t>
            </a:r>
            <a:r>
              <a:rPr lang="en-US" dirty="0" err="1"/>
              <a:t>Jasa</a:t>
            </a:r>
            <a:r>
              <a:rPr lang="en-US" dirty="0"/>
              <a:t> TI</a:t>
            </a:r>
          </a:p>
          <a:p>
            <a:r>
              <a:rPr lang="en-US" dirty="0" err="1" smtClean="0"/>
              <a:t>Divisi</a:t>
            </a:r>
            <a:r>
              <a:rPr lang="en-US" dirty="0" smtClean="0"/>
              <a:t> </a:t>
            </a:r>
            <a:r>
              <a:rPr lang="en-US" dirty="0"/>
              <a:t>TI </a:t>
            </a:r>
            <a:r>
              <a:rPr lang="en-US" dirty="0" err="1"/>
              <a:t>harus</a:t>
            </a:r>
            <a:r>
              <a:rPr lang="en-US" dirty="0"/>
              <a:t> </a:t>
            </a:r>
            <a:r>
              <a:rPr lang="en-US" dirty="0" err="1"/>
              <a:t>melakukan</a:t>
            </a:r>
            <a:r>
              <a:rPr lang="en-US" dirty="0"/>
              <a:t> </a:t>
            </a:r>
            <a:r>
              <a:rPr lang="en-US" dirty="0" err="1"/>
              <a:t>penilaian</a:t>
            </a:r>
            <a:r>
              <a:rPr lang="en-US" dirty="0"/>
              <a:t> </a:t>
            </a:r>
            <a:r>
              <a:rPr lang="en-US" dirty="0" err="1"/>
              <a:t>risiko</a:t>
            </a:r>
            <a:r>
              <a:rPr lang="en-US" dirty="0"/>
              <a:t> </a:t>
            </a:r>
            <a:r>
              <a:rPr lang="en-US" dirty="0" err="1"/>
              <a:t>secara</a:t>
            </a:r>
            <a:r>
              <a:rPr lang="en-US" dirty="0"/>
              <a:t> </a:t>
            </a:r>
            <a:r>
              <a:rPr lang="en-US" dirty="0" err="1"/>
              <a:t>berkala</a:t>
            </a:r>
            <a:r>
              <a:rPr lang="en-US" dirty="0"/>
              <a:t> </a:t>
            </a:r>
            <a:r>
              <a:rPr lang="en-US" dirty="0" err="1"/>
              <a:t>terhadap</a:t>
            </a:r>
            <a:r>
              <a:rPr lang="en-US" dirty="0"/>
              <a:t> </a:t>
            </a:r>
            <a:r>
              <a:rPr lang="en-US" dirty="0" err="1"/>
              <a:t>aktivitas</a:t>
            </a:r>
            <a:r>
              <a:rPr lang="en-US" dirty="0"/>
              <a:t> </a:t>
            </a:r>
            <a:r>
              <a:rPr lang="en-US" dirty="0" err="1"/>
              <a:t>operasional</a:t>
            </a:r>
            <a:r>
              <a:rPr lang="en-US" dirty="0"/>
              <a:t> TI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185244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err="1"/>
              <a:t>Operasional</a:t>
            </a:r>
            <a:r>
              <a:rPr lang="en-US" b="1" dirty="0"/>
              <a:t> </a:t>
            </a:r>
            <a:r>
              <a:rPr lang="en-US" b="1" dirty="0" err="1"/>
              <a:t>Teknologi</a:t>
            </a:r>
            <a:r>
              <a:rPr lang="en-US" b="1" dirty="0"/>
              <a:t> </a:t>
            </a:r>
            <a:r>
              <a:rPr lang="en-US" b="1" dirty="0" err="1" smtClean="0"/>
              <a:t>Informasi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n-US" dirty="0"/>
          </a:p>
          <a:p>
            <a:pPr marL="0" indent="0">
              <a:buNone/>
            </a:pPr>
            <a:r>
              <a:rPr lang="en-US" dirty="0" err="1" smtClean="0"/>
              <a:t>Operasional</a:t>
            </a:r>
            <a:r>
              <a:rPr lang="en-US" dirty="0" smtClean="0"/>
              <a:t> </a:t>
            </a:r>
            <a:r>
              <a:rPr lang="en-US" dirty="0"/>
              <a:t>Data Center</a:t>
            </a:r>
          </a:p>
          <a:p>
            <a:r>
              <a:rPr lang="en-US" dirty="0" err="1" smtClean="0"/>
              <a:t>penjadwalan</a:t>
            </a:r>
            <a:r>
              <a:rPr lang="en-US" dirty="0" smtClean="0"/>
              <a:t> </a:t>
            </a:r>
            <a:r>
              <a:rPr lang="en-US" dirty="0" err="1"/>
              <a:t>tugas</a:t>
            </a:r>
            <a:endParaRPr lang="en-US" dirty="0"/>
          </a:p>
          <a:p>
            <a:r>
              <a:rPr lang="en-US" dirty="0" err="1" smtClean="0"/>
              <a:t>pelaksanaan</a:t>
            </a:r>
            <a:r>
              <a:rPr lang="en-US" dirty="0" smtClean="0"/>
              <a:t> </a:t>
            </a:r>
            <a:r>
              <a:rPr lang="en-US" dirty="0" err="1"/>
              <a:t>tugas</a:t>
            </a:r>
            <a:endParaRPr lang="en-US" dirty="0"/>
          </a:p>
          <a:p>
            <a:r>
              <a:rPr lang="en-US" dirty="0" err="1" smtClean="0"/>
              <a:t>pendistribusian</a:t>
            </a:r>
            <a:r>
              <a:rPr lang="en-US" dirty="0" smtClean="0"/>
              <a:t> </a:t>
            </a:r>
            <a:r>
              <a:rPr lang="en-US" dirty="0" err="1"/>
              <a:t>laporan</a:t>
            </a:r>
            <a:r>
              <a:rPr lang="en-US" dirty="0"/>
              <a:t> / output</a:t>
            </a:r>
          </a:p>
          <a:p>
            <a:r>
              <a:rPr lang="en-US" dirty="0" smtClean="0"/>
              <a:t>proses </a:t>
            </a:r>
            <a:r>
              <a:rPr lang="en-US" dirty="0"/>
              <a:t>backup</a:t>
            </a:r>
          </a:p>
          <a:p>
            <a:r>
              <a:rPr lang="fr-FR" dirty="0" err="1" smtClean="0"/>
              <a:t>pengaktifan</a:t>
            </a:r>
            <a:r>
              <a:rPr lang="fr-FR" dirty="0" smtClean="0"/>
              <a:t> </a:t>
            </a:r>
            <a:r>
              <a:rPr lang="fr-FR" dirty="0" err="1"/>
              <a:t>jejak</a:t>
            </a:r>
            <a:r>
              <a:rPr lang="fr-FR" dirty="0"/>
              <a:t> audit / audit </a:t>
            </a:r>
            <a:r>
              <a:rPr lang="fr-FR" dirty="0" err="1"/>
              <a:t>trail</a:t>
            </a:r>
            <a:endParaRPr lang="fr-FR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872058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err="1"/>
              <a:t>Operasional</a:t>
            </a:r>
            <a:r>
              <a:rPr lang="en-US" b="1" dirty="0"/>
              <a:t> </a:t>
            </a:r>
            <a:r>
              <a:rPr lang="en-US" b="1" dirty="0" err="1"/>
              <a:t>Teknologi</a:t>
            </a:r>
            <a:r>
              <a:rPr lang="en-US" b="1" dirty="0"/>
              <a:t> </a:t>
            </a:r>
            <a:r>
              <a:rPr lang="en-US" b="1" dirty="0" err="1" smtClean="0"/>
              <a:t>Informasi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381000"/>
            <a:ext cx="7543800" cy="4343400"/>
          </a:xfrm>
        </p:spPr>
        <p:txBody>
          <a:bodyPr>
            <a:normAutofit fontScale="77500" lnSpcReduction="20000"/>
          </a:bodyPr>
          <a:lstStyle/>
          <a:p>
            <a:r>
              <a:rPr lang="en-US" dirty="0" err="1" smtClean="0"/>
              <a:t>Perencanaan</a:t>
            </a:r>
            <a:r>
              <a:rPr lang="en-US" dirty="0" smtClean="0"/>
              <a:t> </a:t>
            </a:r>
            <a:r>
              <a:rPr lang="en-US" dirty="0" err="1"/>
              <a:t>Kapasitas</a:t>
            </a:r>
            <a:endParaRPr lang="en-US" dirty="0"/>
          </a:p>
          <a:p>
            <a:pPr marL="0" indent="0">
              <a:buNone/>
            </a:pPr>
            <a:r>
              <a:rPr lang="en-US" dirty="0" smtClean="0"/>
              <a:t>– </a:t>
            </a:r>
            <a:r>
              <a:rPr lang="en-US" dirty="0" err="1" smtClean="0"/>
              <a:t>pendokumentasian</a:t>
            </a:r>
            <a:r>
              <a:rPr lang="en-US" dirty="0" smtClean="0"/>
              <a:t> </a:t>
            </a:r>
            <a:r>
              <a:rPr lang="en-US" dirty="0" err="1"/>
              <a:t>utilisasi</a:t>
            </a:r>
            <a:r>
              <a:rPr lang="en-US" dirty="0"/>
              <a:t> resources</a:t>
            </a:r>
          </a:p>
          <a:p>
            <a:pPr lvl="1"/>
            <a:r>
              <a:rPr lang="en-US" dirty="0" smtClean="0"/>
              <a:t>processor</a:t>
            </a:r>
            <a:endParaRPr lang="en-US" dirty="0"/>
          </a:p>
          <a:p>
            <a:pPr lvl="1"/>
            <a:r>
              <a:rPr lang="en-US" dirty="0" smtClean="0"/>
              <a:t>memory</a:t>
            </a:r>
            <a:endParaRPr lang="en-US" dirty="0"/>
          </a:p>
          <a:p>
            <a:pPr lvl="1"/>
            <a:r>
              <a:rPr lang="en-US" dirty="0" smtClean="0"/>
              <a:t>storage</a:t>
            </a:r>
            <a:endParaRPr lang="en-US" dirty="0"/>
          </a:p>
          <a:p>
            <a:pPr marL="0" indent="0">
              <a:buNone/>
            </a:pPr>
            <a:r>
              <a:rPr lang="en-US" dirty="0" smtClean="0"/>
              <a:t>– </a:t>
            </a:r>
            <a:r>
              <a:rPr lang="en-US" dirty="0" err="1" smtClean="0"/>
              <a:t>analisa</a:t>
            </a:r>
            <a:r>
              <a:rPr lang="en-US" dirty="0" smtClean="0"/>
              <a:t> </a:t>
            </a:r>
            <a:r>
              <a:rPr lang="en-US" dirty="0"/>
              <a:t>history </a:t>
            </a:r>
            <a:r>
              <a:rPr lang="en-US" dirty="0" err="1"/>
              <a:t>utilisasi</a:t>
            </a:r>
            <a:r>
              <a:rPr lang="en-US" dirty="0"/>
              <a:t> resources</a:t>
            </a:r>
          </a:p>
          <a:p>
            <a:pPr marL="0" indent="0">
              <a:buNone/>
            </a:pPr>
            <a:r>
              <a:rPr lang="en-US" dirty="0" smtClean="0"/>
              <a:t>– </a:t>
            </a:r>
            <a:r>
              <a:rPr lang="en-US" dirty="0" err="1" smtClean="0"/>
              <a:t>perencanaan</a:t>
            </a:r>
            <a:r>
              <a:rPr lang="en-US" dirty="0" smtClean="0"/>
              <a:t> </a:t>
            </a:r>
            <a:r>
              <a:rPr lang="en-US" dirty="0" err="1"/>
              <a:t>peningkatan</a:t>
            </a:r>
            <a:r>
              <a:rPr lang="en-US" dirty="0"/>
              <a:t> </a:t>
            </a:r>
            <a:r>
              <a:rPr lang="en-US" dirty="0" err="1"/>
              <a:t>kapasitas</a:t>
            </a:r>
            <a:r>
              <a:rPr lang="en-US" dirty="0"/>
              <a:t> agar resources yang </a:t>
            </a:r>
            <a:r>
              <a:rPr lang="en-US" dirty="0" err="1"/>
              <a:t>digunakan</a:t>
            </a:r>
            <a:r>
              <a:rPr lang="en-US" dirty="0"/>
              <a:t> </a:t>
            </a:r>
            <a:r>
              <a:rPr lang="en-US" dirty="0" err="1"/>
              <a:t>tidak</a:t>
            </a:r>
            <a:r>
              <a:rPr lang="en-US" dirty="0"/>
              <a:t> </a:t>
            </a:r>
          </a:p>
          <a:p>
            <a:pPr lvl="1"/>
            <a:r>
              <a:rPr lang="en-US" dirty="0" smtClean="0"/>
              <a:t>under </a:t>
            </a:r>
            <a:r>
              <a:rPr lang="en-US" dirty="0"/>
              <a:t>utilized ( &lt; 30% -40% ); </a:t>
            </a:r>
            <a:r>
              <a:rPr lang="en-US" dirty="0" err="1"/>
              <a:t>maupun</a:t>
            </a:r>
            <a:r>
              <a:rPr lang="en-US" dirty="0"/>
              <a:t> </a:t>
            </a:r>
          </a:p>
          <a:p>
            <a:pPr lvl="1"/>
            <a:r>
              <a:rPr lang="en-US" dirty="0" smtClean="0"/>
              <a:t>over </a:t>
            </a:r>
            <a:r>
              <a:rPr lang="en-US" dirty="0"/>
              <a:t>utilized ( &gt; 85% </a:t>
            </a:r>
            <a:r>
              <a:rPr lang="en-US" dirty="0" smtClean="0"/>
              <a:t>)</a:t>
            </a:r>
          </a:p>
          <a:p>
            <a:endParaRPr lang="en-US" dirty="0"/>
          </a:p>
          <a:p>
            <a:endParaRPr lang="en-US" dirty="0"/>
          </a:p>
          <a:p>
            <a:r>
              <a:rPr lang="en-US" dirty="0" err="1"/>
              <a:t>Pengelolaan</a:t>
            </a:r>
            <a:r>
              <a:rPr lang="en-US" dirty="0"/>
              <a:t> </a:t>
            </a:r>
            <a:r>
              <a:rPr lang="en-US" dirty="0" err="1"/>
              <a:t>Konfigurasi</a:t>
            </a:r>
            <a:r>
              <a:rPr lang="en-US" dirty="0"/>
              <a:t> Hardware </a:t>
            </a:r>
            <a:r>
              <a:rPr lang="en-US" sz="1800" dirty="0"/>
              <a:t>&amp;</a:t>
            </a:r>
            <a:r>
              <a:rPr lang="en-US" dirty="0"/>
              <a:t>Software</a:t>
            </a:r>
          </a:p>
          <a:p>
            <a:pPr marL="0" indent="0">
              <a:buNone/>
            </a:pPr>
            <a:r>
              <a:rPr lang="en-US" dirty="0"/>
              <a:t>–proses </a:t>
            </a:r>
            <a:r>
              <a:rPr lang="en-US" dirty="0" err="1"/>
              <a:t>instalasi</a:t>
            </a:r>
            <a:r>
              <a:rPr lang="en-US" dirty="0"/>
              <a:t> hardware </a:t>
            </a:r>
            <a:r>
              <a:rPr lang="en-US" dirty="0" err="1"/>
              <a:t>dan</a:t>
            </a:r>
            <a:r>
              <a:rPr lang="en-US" dirty="0"/>
              <a:t> software</a:t>
            </a:r>
          </a:p>
          <a:p>
            <a:pPr marL="0" indent="0">
              <a:buNone/>
            </a:pPr>
            <a:r>
              <a:rPr lang="en-US" dirty="0"/>
              <a:t>–</a:t>
            </a:r>
            <a:r>
              <a:rPr lang="en-US" dirty="0" err="1"/>
              <a:t>pengaturan</a:t>
            </a:r>
            <a:r>
              <a:rPr lang="en-US" dirty="0"/>
              <a:t> parameter (hardening) hardware </a:t>
            </a:r>
            <a:r>
              <a:rPr lang="en-US" dirty="0" err="1"/>
              <a:t>dan</a:t>
            </a:r>
            <a:r>
              <a:rPr lang="en-US" dirty="0"/>
              <a:t> software</a:t>
            </a:r>
          </a:p>
          <a:p>
            <a:pPr marL="0" indent="0">
              <a:buNone/>
            </a:pPr>
            <a:r>
              <a:rPr lang="en-US" dirty="0"/>
              <a:t>–</a:t>
            </a:r>
            <a:r>
              <a:rPr lang="en-US" dirty="0" err="1"/>
              <a:t>inventarisasi</a:t>
            </a:r>
            <a:r>
              <a:rPr lang="en-US" dirty="0"/>
              <a:t> hardware, software, network device, storage, </a:t>
            </a:r>
            <a:r>
              <a:rPr lang="en-US" dirty="0" err="1" smtClean="0"/>
              <a:t>dll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3144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err="1"/>
              <a:t>Operasional</a:t>
            </a:r>
            <a:r>
              <a:rPr lang="en-US" b="1" dirty="0"/>
              <a:t> </a:t>
            </a:r>
            <a:r>
              <a:rPr lang="en-US" b="1" dirty="0" err="1"/>
              <a:t>Teknologi</a:t>
            </a:r>
            <a:r>
              <a:rPr lang="en-US" b="1" dirty="0"/>
              <a:t> </a:t>
            </a:r>
            <a:r>
              <a:rPr lang="en-US" b="1" dirty="0" err="1" smtClean="0"/>
              <a:t>Informasi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457200"/>
            <a:ext cx="7543800" cy="4114800"/>
          </a:xfrm>
        </p:spPr>
        <p:txBody>
          <a:bodyPr>
            <a:normAutofit lnSpcReduction="10000"/>
          </a:bodyPr>
          <a:lstStyle/>
          <a:p>
            <a:endParaRPr lang="en-US" dirty="0"/>
          </a:p>
          <a:p>
            <a:pPr marL="0" indent="0">
              <a:buNone/>
            </a:pPr>
            <a:r>
              <a:rPr lang="en-US" dirty="0" smtClean="0"/>
              <a:t>–</a:t>
            </a:r>
            <a:r>
              <a:rPr lang="en-US" dirty="0" err="1"/>
              <a:t>inventarisasi</a:t>
            </a:r>
            <a:r>
              <a:rPr lang="en-US" dirty="0"/>
              <a:t> hardware</a:t>
            </a:r>
          </a:p>
          <a:p>
            <a:pPr lvl="1"/>
            <a:r>
              <a:rPr lang="en-US" dirty="0" smtClean="0"/>
              <a:t>hardware </a:t>
            </a:r>
            <a:r>
              <a:rPr lang="en-US" dirty="0" err="1"/>
              <a:t>milik</a:t>
            </a:r>
            <a:r>
              <a:rPr lang="en-US" dirty="0"/>
              <a:t> </a:t>
            </a:r>
            <a:r>
              <a:rPr lang="en-US" dirty="0" err="1"/>
              <a:t>perusahaan</a:t>
            </a:r>
            <a:endParaRPr lang="en-US" dirty="0"/>
          </a:p>
          <a:p>
            <a:pPr lvl="1"/>
            <a:r>
              <a:rPr lang="en-US" dirty="0" smtClean="0"/>
              <a:t>hardware </a:t>
            </a:r>
            <a:r>
              <a:rPr lang="en-US" dirty="0" err="1"/>
              <a:t>milik</a:t>
            </a:r>
            <a:r>
              <a:rPr lang="en-US" dirty="0"/>
              <a:t> </a:t>
            </a:r>
            <a:r>
              <a:rPr lang="en-US" dirty="0" err="1"/>
              <a:t>pihak</a:t>
            </a:r>
            <a:r>
              <a:rPr lang="en-US" dirty="0"/>
              <a:t> </a:t>
            </a:r>
            <a:r>
              <a:rPr lang="en-US" dirty="0" err="1"/>
              <a:t>eksternal</a:t>
            </a:r>
            <a:endParaRPr lang="en-US" dirty="0"/>
          </a:p>
          <a:p>
            <a:pPr lvl="1"/>
            <a:r>
              <a:rPr lang="en-US" dirty="0" smtClean="0"/>
              <a:t>Record :</a:t>
            </a:r>
            <a:endParaRPr lang="en-US" dirty="0"/>
          </a:p>
          <a:p>
            <a:pPr marL="1154430" lvl="3" indent="-285750">
              <a:buFont typeface="Wingdings" pitchFamily="2" charset="2"/>
              <a:buChar char="Ø"/>
            </a:pPr>
            <a:r>
              <a:rPr lang="en-US" dirty="0" smtClean="0"/>
              <a:t>vendor</a:t>
            </a:r>
            <a:endParaRPr lang="en-US" dirty="0"/>
          </a:p>
          <a:p>
            <a:pPr marL="1154430" lvl="3" indent="-285750">
              <a:buFont typeface="Wingdings" pitchFamily="2" charset="2"/>
              <a:buChar char="Ø"/>
            </a:pPr>
            <a:r>
              <a:rPr lang="en-US" dirty="0" smtClean="0"/>
              <a:t>model</a:t>
            </a:r>
            <a:endParaRPr lang="en-US" dirty="0"/>
          </a:p>
          <a:p>
            <a:pPr marL="1154430" lvl="3" indent="-285750">
              <a:buFont typeface="Wingdings" pitchFamily="2" charset="2"/>
              <a:buChar char="Ø"/>
            </a:pPr>
            <a:r>
              <a:rPr lang="en-US" dirty="0" err="1" smtClean="0"/>
              <a:t>tanggal</a:t>
            </a:r>
            <a:r>
              <a:rPr lang="en-US" dirty="0" smtClean="0"/>
              <a:t> </a:t>
            </a:r>
            <a:r>
              <a:rPr lang="en-US" dirty="0" err="1"/>
              <a:t>beli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instalasi</a:t>
            </a:r>
            <a:endParaRPr lang="en-US" dirty="0"/>
          </a:p>
          <a:p>
            <a:pPr marL="1154430" lvl="3" indent="-285750">
              <a:buFont typeface="Wingdings" pitchFamily="2" charset="2"/>
              <a:buChar char="Ø"/>
            </a:pPr>
            <a:r>
              <a:rPr lang="en-US" dirty="0" err="1" smtClean="0"/>
              <a:t>spesifikasi</a:t>
            </a:r>
            <a:r>
              <a:rPr lang="en-US" dirty="0" smtClean="0"/>
              <a:t> </a:t>
            </a:r>
            <a:r>
              <a:rPr lang="en-US" dirty="0" err="1"/>
              <a:t>teknis</a:t>
            </a:r>
            <a:endParaRPr lang="en-US" dirty="0"/>
          </a:p>
          <a:p>
            <a:pPr marL="1154430" lvl="3" indent="-285750">
              <a:buFont typeface="Wingdings" pitchFamily="2" charset="2"/>
              <a:buChar char="Ø"/>
            </a:pPr>
            <a:r>
              <a:rPr lang="en-US" dirty="0" err="1" smtClean="0"/>
              <a:t>sistem</a:t>
            </a:r>
            <a:r>
              <a:rPr lang="en-US" dirty="0" smtClean="0"/>
              <a:t> </a:t>
            </a:r>
            <a:r>
              <a:rPr lang="en-US" dirty="0" err="1"/>
              <a:t>operasi</a:t>
            </a:r>
            <a:endParaRPr lang="en-US" dirty="0"/>
          </a:p>
          <a:p>
            <a:pPr marL="1154430" lvl="3" indent="-285750">
              <a:buFont typeface="Wingdings" pitchFamily="2" charset="2"/>
              <a:buChar char="Ø"/>
            </a:pPr>
            <a:r>
              <a:rPr lang="en-US" dirty="0" err="1" smtClean="0"/>
              <a:t>fungsi</a:t>
            </a:r>
            <a:endParaRPr lang="en-US" dirty="0"/>
          </a:p>
          <a:p>
            <a:pPr marL="1154430" lvl="3" indent="-285750">
              <a:buFont typeface="Wingdings" pitchFamily="2" charset="2"/>
              <a:buChar char="Ø"/>
            </a:pPr>
            <a:r>
              <a:rPr lang="en-US" dirty="0" err="1" smtClean="0"/>
              <a:t>lokasi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47197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err="1"/>
              <a:t>Operasional</a:t>
            </a:r>
            <a:r>
              <a:rPr lang="en-US" b="1" dirty="0"/>
              <a:t> </a:t>
            </a:r>
            <a:r>
              <a:rPr lang="en-US" b="1" dirty="0" err="1"/>
              <a:t>Teknologi</a:t>
            </a:r>
            <a:r>
              <a:rPr lang="en-US" b="1" dirty="0"/>
              <a:t> </a:t>
            </a:r>
            <a:r>
              <a:rPr lang="en-US" b="1" dirty="0" err="1"/>
              <a:t>Informasi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endParaRPr lang="en-US" dirty="0"/>
          </a:p>
          <a:p>
            <a:endParaRPr lang="en-US" dirty="0"/>
          </a:p>
          <a:p>
            <a:pPr marL="0" indent="0">
              <a:buNone/>
            </a:pPr>
            <a:r>
              <a:rPr lang="en-US" dirty="0"/>
              <a:t>–</a:t>
            </a:r>
            <a:r>
              <a:rPr lang="en-US" dirty="0" err="1"/>
              <a:t>inventarisasi</a:t>
            </a:r>
            <a:r>
              <a:rPr lang="en-US" dirty="0"/>
              <a:t> software</a:t>
            </a:r>
          </a:p>
          <a:p>
            <a:r>
              <a:rPr lang="en-US" dirty="0" smtClean="0"/>
              <a:t>record</a:t>
            </a:r>
            <a:endParaRPr lang="en-US" dirty="0"/>
          </a:p>
          <a:p>
            <a:pPr lvl="1">
              <a:buFont typeface="Wingdings" pitchFamily="2" charset="2"/>
              <a:buChar char="Ø"/>
            </a:pPr>
            <a:r>
              <a:rPr lang="en-US" dirty="0" smtClean="0"/>
              <a:t>vendor</a:t>
            </a:r>
            <a:endParaRPr lang="en-US" dirty="0"/>
          </a:p>
          <a:p>
            <a:pPr lvl="1">
              <a:buFont typeface="Wingdings" pitchFamily="2" charset="2"/>
              <a:buChar char="Ø"/>
            </a:pPr>
            <a:r>
              <a:rPr lang="en-US" dirty="0" err="1" smtClean="0"/>
              <a:t>tanggal</a:t>
            </a:r>
            <a:r>
              <a:rPr lang="en-US" dirty="0" smtClean="0"/>
              <a:t> </a:t>
            </a:r>
            <a:r>
              <a:rPr lang="en-US" dirty="0" err="1"/>
              <a:t>instalasi</a:t>
            </a:r>
            <a:endParaRPr lang="en-US" dirty="0"/>
          </a:p>
          <a:p>
            <a:pPr lvl="1">
              <a:buFont typeface="Wingdings" pitchFamily="2" charset="2"/>
              <a:buChar char="Ø"/>
            </a:pPr>
            <a:r>
              <a:rPr lang="en-US" dirty="0" err="1" smtClean="0"/>
              <a:t>versi</a:t>
            </a:r>
            <a:r>
              <a:rPr lang="en-US" dirty="0" smtClean="0"/>
              <a:t> </a:t>
            </a:r>
            <a:r>
              <a:rPr lang="en-US" dirty="0" err="1"/>
              <a:t>dan</a:t>
            </a:r>
            <a:r>
              <a:rPr lang="en-US" dirty="0"/>
              <a:t> release</a:t>
            </a:r>
          </a:p>
          <a:p>
            <a:pPr lvl="1">
              <a:buFont typeface="Wingdings" pitchFamily="2" charset="2"/>
              <a:buChar char="Ø"/>
            </a:pPr>
            <a:r>
              <a:rPr lang="en-US" dirty="0" err="1" smtClean="0"/>
              <a:t>pemilik</a:t>
            </a:r>
            <a:r>
              <a:rPr lang="en-US" dirty="0" smtClean="0"/>
              <a:t> </a:t>
            </a:r>
            <a:r>
              <a:rPr lang="en-US" dirty="0"/>
              <a:t>/ </a:t>
            </a:r>
            <a:r>
              <a:rPr lang="en-US" dirty="0" err="1"/>
              <a:t>penanggung</a:t>
            </a:r>
            <a:r>
              <a:rPr lang="en-US" dirty="0"/>
              <a:t> </a:t>
            </a:r>
            <a:r>
              <a:rPr lang="en-US" dirty="0" err="1"/>
              <a:t>jawab</a:t>
            </a:r>
            <a:endParaRPr lang="en-US" dirty="0"/>
          </a:p>
          <a:p>
            <a:pPr lvl="1">
              <a:buFont typeface="Wingdings" pitchFamily="2" charset="2"/>
              <a:buChar char="Ø"/>
            </a:pPr>
            <a:r>
              <a:rPr lang="en-US" dirty="0" smtClean="0"/>
              <a:t>parameter </a:t>
            </a:r>
            <a:r>
              <a:rPr lang="en-US" dirty="0"/>
              <a:t>value</a:t>
            </a:r>
          </a:p>
          <a:p>
            <a:pPr lvl="1">
              <a:buFont typeface="Wingdings" pitchFamily="2" charset="2"/>
              <a:buChar char="Ø"/>
            </a:pPr>
            <a:r>
              <a:rPr lang="en-US" dirty="0" smtClean="0"/>
              <a:t>active </a:t>
            </a:r>
            <a:r>
              <a:rPr lang="en-US" dirty="0"/>
              <a:t>services</a:t>
            </a:r>
          </a:p>
          <a:p>
            <a:pPr lvl="1">
              <a:buFont typeface="Wingdings" pitchFamily="2" charset="2"/>
              <a:buChar char="Ø"/>
            </a:pPr>
            <a:r>
              <a:rPr lang="en-US" dirty="0" err="1" smtClean="0"/>
              <a:t>banyak</a:t>
            </a:r>
            <a:r>
              <a:rPr lang="en-US" dirty="0" smtClean="0"/>
              <a:t> </a:t>
            </a:r>
            <a:r>
              <a:rPr lang="en-US" dirty="0" err="1"/>
              <a:t>lisensi</a:t>
            </a:r>
            <a:r>
              <a:rPr lang="en-US" dirty="0"/>
              <a:t> yang </a:t>
            </a:r>
            <a:r>
              <a:rPr lang="en-US" dirty="0" err="1"/>
              <a:t>dibeli</a:t>
            </a:r>
            <a:endParaRPr lang="en-US" dirty="0"/>
          </a:p>
          <a:p>
            <a:pPr lvl="1">
              <a:buFont typeface="Wingdings" pitchFamily="2" charset="2"/>
              <a:buChar char="Ø"/>
            </a:pPr>
            <a:r>
              <a:rPr lang="en-US" dirty="0" err="1" smtClean="0"/>
              <a:t>banyak</a:t>
            </a:r>
            <a:r>
              <a:rPr lang="en-US" dirty="0" smtClean="0"/>
              <a:t> </a:t>
            </a:r>
            <a:r>
              <a:rPr lang="en-US" dirty="0" err="1"/>
              <a:t>lisensi</a:t>
            </a:r>
            <a:r>
              <a:rPr lang="en-US" dirty="0"/>
              <a:t> yang </a:t>
            </a:r>
            <a:r>
              <a:rPr lang="en-US" dirty="0" err="1"/>
              <a:t>digunakan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lokasi</a:t>
            </a:r>
            <a:r>
              <a:rPr lang="en-US" dirty="0"/>
              <a:t> </a:t>
            </a:r>
            <a:r>
              <a:rPr lang="en-US" dirty="0" err="1"/>
              <a:t>penggunaannya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03917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  <a:p>
            <a:endParaRPr lang="en-US" dirty="0"/>
          </a:p>
          <a:p>
            <a:pPr marL="0" indent="0">
              <a:buNone/>
            </a:pPr>
            <a:r>
              <a:rPr lang="en-US" dirty="0"/>
              <a:t>–</a:t>
            </a:r>
            <a:r>
              <a:rPr lang="en-US" dirty="0" err="1"/>
              <a:t>inventarisasi</a:t>
            </a:r>
            <a:r>
              <a:rPr lang="en-US" dirty="0"/>
              <a:t> network</a:t>
            </a:r>
          </a:p>
          <a:p>
            <a:pPr lvl="1">
              <a:buFont typeface="Wingdings" pitchFamily="2" charset="2"/>
              <a:buChar char="Ø"/>
            </a:pPr>
            <a:r>
              <a:rPr lang="en-US" dirty="0" smtClean="0"/>
              <a:t>network </a:t>
            </a:r>
            <a:r>
              <a:rPr lang="en-US" dirty="0"/>
              <a:t>diagram</a:t>
            </a:r>
          </a:p>
          <a:p>
            <a:pPr lvl="1">
              <a:buFont typeface="Wingdings" pitchFamily="2" charset="2"/>
              <a:buChar char="Ø"/>
            </a:pPr>
            <a:r>
              <a:rPr lang="en-US" dirty="0" smtClean="0"/>
              <a:t>internal </a:t>
            </a:r>
            <a:r>
              <a:rPr lang="en-US" dirty="0"/>
              <a:t>&amp; </a:t>
            </a:r>
            <a:r>
              <a:rPr lang="en-US" dirty="0" err="1"/>
              <a:t>eksternal</a:t>
            </a:r>
            <a:r>
              <a:rPr lang="en-US" dirty="0"/>
              <a:t> connection</a:t>
            </a:r>
          </a:p>
          <a:p>
            <a:pPr lvl="1">
              <a:buFont typeface="Wingdings" pitchFamily="2" charset="2"/>
              <a:buChar char="Ø"/>
            </a:pPr>
            <a:r>
              <a:rPr lang="en-US" dirty="0" err="1" smtClean="0"/>
              <a:t>daftar</a:t>
            </a:r>
            <a:r>
              <a:rPr lang="en-US" dirty="0" smtClean="0"/>
              <a:t> </a:t>
            </a:r>
            <a:r>
              <a:rPr lang="en-US" dirty="0"/>
              <a:t>&amp; </a:t>
            </a:r>
            <a:r>
              <a:rPr lang="en-US" dirty="0" err="1"/>
              <a:t>kapasitas</a:t>
            </a:r>
            <a:r>
              <a:rPr lang="en-US" dirty="0"/>
              <a:t> network </a:t>
            </a:r>
            <a:r>
              <a:rPr lang="en-US" dirty="0" smtClean="0"/>
              <a:t>devices</a:t>
            </a:r>
          </a:p>
          <a:p>
            <a:pPr lvl="1">
              <a:buFont typeface="Wingdings" pitchFamily="2" charset="2"/>
              <a:buChar char="Ø"/>
            </a:pPr>
            <a:r>
              <a:rPr lang="en-US" dirty="0" err="1" smtClean="0"/>
              <a:t>identifikasi</a:t>
            </a:r>
            <a:r>
              <a:rPr lang="en-US" dirty="0" smtClean="0"/>
              <a:t> </a:t>
            </a:r>
            <a:r>
              <a:rPr lang="en-US" dirty="0"/>
              <a:t>vendor </a:t>
            </a:r>
            <a:r>
              <a:rPr lang="en-US" dirty="0" err="1"/>
              <a:t>jaringan</a:t>
            </a:r>
            <a:r>
              <a:rPr lang="en-US" dirty="0"/>
              <a:t> </a:t>
            </a:r>
            <a:r>
              <a:rPr lang="en-US" dirty="0" err="1"/>
              <a:t>komunikasi</a:t>
            </a:r>
            <a:endParaRPr lang="en-US" dirty="0"/>
          </a:p>
          <a:p>
            <a:pPr lvl="1">
              <a:buFont typeface="Wingdings" pitchFamily="2" charset="2"/>
              <a:buChar char="Ø"/>
            </a:pPr>
            <a:r>
              <a:rPr lang="en-US" dirty="0" err="1" smtClean="0"/>
              <a:t>sistem</a:t>
            </a:r>
            <a:r>
              <a:rPr lang="en-US" dirty="0" smtClean="0"/>
              <a:t> </a:t>
            </a:r>
            <a:r>
              <a:rPr lang="en-US" dirty="0" err="1"/>
              <a:t>pengamanan</a:t>
            </a:r>
            <a:r>
              <a:rPr lang="en-US" dirty="0"/>
              <a:t> </a:t>
            </a:r>
            <a:r>
              <a:rPr lang="en-US" dirty="0" err="1"/>
              <a:t>jaringan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395072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endParaRPr lang="en-US" dirty="0"/>
          </a:p>
          <a:p>
            <a:endParaRPr lang="en-US" dirty="0"/>
          </a:p>
          <a:p>
            <a:pPr marL="0" indent="0">
              <a:buNone/>
            </a:pPr>
            <a:r>
              <a:rPr lang="en-US" dirty="0"/>
              <a:t>–</a:t>
            </a:r>
            <a:r>
              <a:rPr lang="en-US" dirty="0" err="1"/>
              <a:t>inventarisasi</a:t>
            </a:r>
            <a:r>
              <a:rPr lang="en-US" dirty="0"/>
              <a:t> storage</a:t>
            </a:r>
          </a:p>
          <a:p>
            <a:r>
              <a:rPr lang="en-US" dirty="0" smtClean="0"/>
              <a:t>record</a:t>
            </a:r>
            <a:endParaRPr lang="en-US" dirty="0"/>
          </a:p>
          <a:p>
            <a:pPr lvl="1">
              <a:buFont typeface="Wingdings" pitchFamily="2" charset="2"/>
              <a:buChar char="Ø"/>
            </a:pPr>
            <a:r>
              <a:rPr lang="en-US" dirty="0" err="1" smtClean="0"/>
              <a:t>jenis</a:t>
            </a:r>
            <a:endParaRPr lang="en-US" dirty="0"/>
          </a:p>
          <a:p>
            <a:pPr lvl="1">
              <a:buFont typeface="Wingdings" pitchFamily="2" charset="2"/>
              <a:buChar char="Ø"/>
            </a:pPr>
            <a:r>
              <a:rPr lang="en-US" dirty="0" err="1" smtClean="0"/>
              <a:t>kapasitas</a:t>
            </a:r>
            <a:endParaRPr lang="en-US" dirty="0"/>
          </a:p>
          <a:p>
            <a:pPr lvl="1">
              <a:buFont typeface="Wingdings" pitchFamily="2" charset="2"/>
              <a:buChar char="Ø"/>
            </a:pPr>
            <a:r>
              <a:rPr lang="en-US" dirty="0" err="1" smtClean="0"/>
              <a:t>lokasi</a:t>
            </a:r>
            <a:r>
              <a:rPr lang="en-US" dirty="0" smtClean="0"/>
              <a:t> </a:t>
            </a:r>
            <a:r>
              <a:rPr lang="en-US" dirty="0" err="1"/>
              <a:t>penyimpanan</a:t>
            </a:r>
            <a:endParaRPr lang="en-US" dirty="0"/>
          </a:p>
          <a:p>
            <a:pPr lvl="1">
              <a:buFont typeface="Wingdings" pitchFamily="2" charset="2"/>
              <a:buChar char="Ø"/>
            </a:pPr>
            <a:r>
              <a:rPr lang="en-US" dirty="0" err="1" smtClean="0"/>
              <a:t>klasifikasi</a:t>
            </a:r>
            <a:r>
              <a:rPr lang="en-US" dirty="0" smtClean="0"/>
              <a:t> </a:t>
            </a:r>
            <a:r>
              <a:rPr lang="en-US" dirty="0"/>
              <a:t>data yang </a:t>
            </a:r>
            <a:r>
              <a:rPr lang="en-US" dirty="0" err="1"/>
              <a:t>disimpan</a:t>
            </a:r>
            <a:endParaRPr lang="en-US" dirty="0"/>
          </a:p>
          <a:p>
            <a:pPr lvl="1">
              <a:buFont typeface="Wingdings" pitchFamily="2" charset="2"/>
              <a:buChar char="Ø"/>
            </a:pPr>
            <a:r>
              <a:rPr lang="en-US" dirty="0" err="1" smtClean="0"/>
              <a:t>masa</a:t>
            </a:r>
            <a:r>
              <a:rPr lang="en-US" dirty="0" smtClean="0"/>
              <a:t> </a:t>
            </a:r>
            <a:r>
              <a:rPr lang="en-US" dirty="0" err="1"/>
              <a:t>retensi</a:t>
            </a:r>
            <a:endParaRPr lang="en-US" dirty="0"/>
          </a:p>
          <a:p>
            <a:pPr lvl="1">
              <a:buFont typeface="Wingdings" pitchFamily="2" charset="2"/>
              <a:buChar char="Ø"/>
            </a:pPr>
            <a:r>
              <a:rPr lang="en-US" dirty="0" err="1" smtClean="0"/>
              <a:t>pengujian</a:t>
            </a:r>
            <a:r>
              <a:rPr lang="en-US" dirty="0" smtClean="0"/>
              <a:t> </a:t>
            </a:r>
            <a:r>
              <a:rPr lang="en-US" dirty="0"/>
              <a:t>data restore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40194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endParaRPr lang="en-US" dirty="0"/>
          </a:p>
          <a:p>
            <a:endParaRPr lang="en-US" dirty="0"/>
          </a:p>
          <a:p>
            <a:pPr marL="0" indent="0">
              <a:buNone/>
            </a:pPr>
            <a:r>
              <a:rPr lang="it-IT" dirty="0"/>
              <a:t>–inventarisasi perangkat pendukung Data Center</a:t>
            </a:r>
          </a:p>
          <a:p>
            <a:pPr lvl="1">
              <a:buFont typeface="Wingdings" pitchFamily="2" charset="2"/>
              <a:buChar char="Ø"/>
            </a:pPr>
            <a:r>
              <a:rPr lang="en-US" dirty="0" smtClean="0"/>
              <a:t>UPS</a:t>
            </a:r>
            <a:endParaRPr lang="en-US" dirty="0"/>
          </a:p>
          <a:p>
            <a:pPr lvl="1">
              <a:buFont typeface="Wingdings" pitchFamily="2" charset="2"/>
              <a:buChar char="Ø"/>
            </a:pPr>
            <a:r>
              <a:rPr lang="en-US" dirty="0" smtClean="0"/>
              <a:t>GENSET</a:t>
            </a:r>
            <a:endParaRPr lang="en-US" dirty="0"/>
          </a:p>
          <a:p>
            <a:pPr lvl="1">
              <a:buFont typeface="Wingdings" pitchFamily="2" charset="2"/>
              <a:buChar char="Ø"/>
            </a:pPr>
            <a:r>
              <a:rPr lang="en-US" dirty="0" smtClean="0"/>
              <a:t>Smoke </a:t>
            </a:r>
            <a:r>
              <a:rPr lang="en-US" dirty="0"/>
              <a:t>Detector</a:t>
            </a:r>
          </a:p>
          <a:p>
            <a:pPr lvl="1">
              <a:buFont typeface="Wingdings" pitchFamily="2" charset="2"/>
              <a:buChar char="Ø"/>
            </a:pPr>
            <a:r>
              <a:rPr lang="en-US" dirty="0" smtClean="0"/>
              <a:t>APAR (</a:t>
            </a:r>
            <a:r>
              <a:rPr lang="en-US" dirty="0" err="1" smtClean="0"/>
              <a:t>Alat</a:t>
            </a:r>
            <a:r>
              <a:rPr lang="en-US" dirty="0" smtClean="0"/>
              <a:t> </a:t>
            </a:r>
            <a:r>
              <a:rPr lang="en-US" dirty="0" err="1" smtClean="0"/>
              <a:t>Pemadam</a:t>
            </a:r>
            <a:r>
              <a:rPr lang="en-US" dirty="0" smtClean="0"/>
              <a:t> </a:t>
            </a:r>
            <a:r>
              <a:rPr lang="en-US" dirty="0" err="1" smtClean="0"/>
              <a:t>Api</a:t>
            </a:r>
            <a:r>
              <a:rPr lang="en-US" dirty="0" smtClean="0"/>
              <a:t> </a:t>
            </a:r>
            <a:r>
              <a:rPr lang="en-US" dirty="0" err="1" smtClean="0"/>
              <a:t>Ringan</a:t>
            </a:r>
            <a:r>
              <a:rPr lang="en-US" dirty="0" smtClean="0"/>
              <a:t>)</a:t>
            </a:r>
            <a:endParaRPr lang="en-US" dirty="0"/>
          </a:p>
          <a:p>
            <a:pPr lvl="1">
              <a:buFont typeface="Wingdings" pitchFamily="2" charset="2"/>
              <a:buChar char="Ø"/>
            </a:pPr>
            <a:r>
              <a:rPr lang="en-US" dirty="0" smtClean="0"/>
              <a:t>Fire </a:t>
            </a:r>
            <a:r>
              <a:rPr lang="en-US" dirty="0"/>
              <a:t>Suppression System</a:t>
            </a:r>
          </a:p>
          <a:p>
            <a:pPr lvl="1">
              <a:buFont typeface="Wingdings" pitchFamily="2" charset="2"/>
              <a:buChar char="Ø"/>
            </a:pPr>
            <a:r>
              <a:rPr lang="en-US" dirty="0" smtClean="0"/>
              <a:t>Water </a:t>
            </a:r>
            <a:r>
              <a:rPr lang="en-US" dirty="0"/>
              <a:t>Detector</a:t>
            </a:r>
          </a:p>
          <a:p>
            <a:pPr lvl="1">
              <a:buFont typeface="Wingdings" pitchFamily="2" charset="2"/>
              <a:buChar char="Ø"/>
            </a:pPr>
            <a:r>
              <a:rPr lang="en-US" dirty="0" smtClean="0"/>
              <a:t>CRAC </a:t>
            </a:r>
            <a:r>
              <a:rPr lang="en-US" dirty="0"/>
              <a:t>/ </a:t>
            </a:r>
            <a:r>
              <a:rPr lang="en-US" dirty="0" smtClean="0"/>
              <a:t>HVAC  (Computer  Room Air Conditioning)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085601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  <a:p>
            <a:endParaRPr lang="en-US" dirty="0"/>
          </a:p>
          <a:p>
            <a:r>
              <a:rPr lang="en-US" dirty="0" err="1"/>
              <a:t>Pemeliharaan</a:t>
            </a:r>
            <a:r>
              <a:rPr lang="en-US" dirty="0"/>
              <a:t> Hardware </a:t>
            </a:r>
            <a:r>
              <a:rPr lang="en-US" dirty="0" err="1"/>
              <a:t>dan</a:t>
            </a:r>
            <a:r>
              <a:rPr lang="en-US" dirty="0"/>
              <a:t> Software</a:t>
            </a:r>
          </a:p>
          <a:p>
            <a:pPr marL="0" indent="0">
              <a:buNone/>
            </a:pPr>
            <a:r>
              <a:rPr lang="en-US" dirty="0"/>
              <a:t>–</a:t>
            </a:r>
            <a:r>
              <a:rPr lang="en-US" dirty="0" err="1"/>
              <a:t>Perawatan</a:t>
            </a:r>
            <a:r>
              <a:rPr lang="en-US" dirty="0"/>
              <a:t> Hardware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Perangkat</a:t>
            </a:r>
            <a:r>
              <a:rPr lang="en-US" dirty="0"/>
              <a:t> </a:t>
            </a:r>
            <a:r>
              <a:rPr lang="en-US" dirty="0" err="1"/>
              <a:t>Pendukung</a:t>
            </a:r>
            <a:r>
              <a:rPr lang="en-US" dirty="0"/>
              <a:t> DC</a:t>
            </a:r>
          </a:p>
          <a:p>
            <a:pPr lvl="1">
              <a:buFont typeface="Wingdings" pitchFamily="2" charset="2"/>
              <a:buChar char="Ø"/>
            </a:pPr>
            <a:r>
              <a:rPr lang="en-US" dirty="0" err="1" smtClean="0"/>
              <a:t>jadwal</a:t>
            </a:r>
            <a:r>
              <a:rPr lang="en-US" dirty="0" smtClean="0"/>
              <a:t> </a:t>
            </a:r>
            <a:r>
              <a:rPr lang="en-US" dirty="0" err="1"/>
              <a:t>perawatan</a:t>
            </a:r>
            <a:endParaRPr lang="en-US" dirty="0"/>
          </a:p>
          <a:p>
            <a:pPr lvl="1">
              <a:buFont typeface="Wingdings" pitchFamily="2" charset="2"/>
              <a:buChar char="Ø"/>
            </a:pPr>
            <a:r>
              <a:rPr lang="en-US" dirty="0" smtClean="0"/>
              <a:t>log </a:t>
            </a:r>
            <a:r>
              <a:rPr lang="en-US" dirty="0" err="1"/>
              <a:t>sejarah</a:t>
            </a:r>
            <a:r>
              <a:rPr lang="en-US" dirty="0"/>
              <a:t> </a:t>
            </a:r>
            <a:r>
              <a:rPr lang="en-US" dirty="0" err="1"/>
              <a:t>permasalahan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perawatan</a:t>
            </a:r>
            <a:r>
              <a:rPr lang="en-US" dirty="0"/>
              <a:t>, </a:t>
            </a:r>
            <a:r>
              <a:rPr lang="en-US" dirty="0" err="1"/>
              <a:t>baik</a:t>
            </a:r>
            <a:r>
              <a:rPr lang="en-US" dirty="0"/>
              <a:t> yang </a:t>
            </a:r>
            <a:r>
              <a:rPr lang="en-US" dirty="0" err="1"/>
              <a:t>terencana</a:t>
            </a:r>
            <a:r>
              <a:rPr lang="en-US" dirty="0"/>
              <a:t> </a:t>
            </a:r>
            <a:r>
              <a:rPr lang="en-US" dirty="0" err="1"/>
              <a:t>maupun</a:t>
            </a:r>
            <a:r>
              <a:rPr lang="en-US" dirty="0"/>
              <a:t> yang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terencana</a:t>
            </a:r>
            <a:endParaRPr lang="en-US" dirty="0"/>
          </a:p>
          <a:p>
            <a:pPr lvl="1">
              <a:buFont typeface="Wingdings" pitchFamily="2" charset="2"/>
              <a:buChar char="Ø"/>
            </a:pPr>
            <a:r>
              <a:rPr lang="en-US" dirty="0" err="1" smtClean="0"/>
              <a:t>dilakukan</a:t>
            </a:r>
            <a:r>
              <a:rPr lang="en-US" dirty="0" smtClean="0"/>
              <a:t> </a:t>
            </a:r>
            <a:r>
              <a:rPr lang="en-US" dirty="0" err="1"/>
              <a:t>oleh</a:t>
            </a:r>
            <a:r>
              <a:rPr lang="en-US" dirty="0"/>
              <a:t> </a:t>
            </a:r>
            <a:r>
              <a:rPr lang="en-US" dirty="0" err="1"/>
              <a:t>pihak</a:t>
            </a:r>
            <a:r>
              <a:rPr lang="en-US" dirty="0"/>
              <a:t> </a:t>
            </a:r>
            <a:r>
              <a:rPr lang="en-US" dirty="0" err="1"/>
              <a:t>ketiga</a:t>
            </a:r>
            <a:r>
              <a:rPr lang="en-US" dirty="0"/>
              <a:t> yang </a:t>
            </a:r>
            <a:r>
              <a:rPr lang="en-US" dirty="0" err="1"/>
              <a:t>kompeten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memiliki</a:t>
            </a:r>
            <a:r>
              <a:rPr lang="en-US" dirty="0"/>
              <a:t> </a:t>
            </a:r>
            <a:r>
              <a:rPr lang="en-US" dirty="0" err="1"/>
              <a:t>reputasi</a:t>
            </a:r>
            <a:r>
              <a:rPr lang="en-US" dirty="0"/>
              <a:t> yang </a:t>
            </a:r>
            <a:r>
              <a:rPr lang="en-US" dirty="0" err="1"/>
              <a:t>baik</a:t>
            </a:r>
            <a:r>
              <a:rPr lang="en-US" dirty="0"/>
              <a:t>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13895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  <a:p>
            <a:endParaRPr lang="en-US" dirty="0"/>
          </a:p>
          <a:p>
            <a:pPr marL="0" indent="0">
              <a:buNone/>
            </a:pPr>
            <a:r>
              <a:rPr lang="en-US" dirty="0"/>
              <a:t>–</a:t>
            </a:r>
            <a:r>
              <a:rPr lang="en-US" dirty="0" err="1"/>
              <a:t>Pengamanan</a:t>
            </a:r>
            <a:r>
              <a:rPr lang="en-US" dirty="0"/>
              <a:t> </a:t>
            </a:r>
            <a:r>
              <a:rPr lang="en-US" dirty="0" err="1"/>
              <a:t>Fisik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Lingkungan</a:t>
            </a:r>
            <a:r>
              <a:rPr lang="en-US" dirty="0"/>
              <a:t> DC</a:t>
            </a:r>
          </a:p>
          <a:p>
            <a:r>
              <a:rPr lang="nb-NO" dirty="0" smtClean="0"/>
              <a:t>Pengendalian </a:t>
            </a:r>
            <a:r>
              <a:rPr lang="nb-NO" dirty="0"/>
              <a:t>akses fisik ke DC</a:t>
            </a:r>
          </a:p>
          <a:p>
            <a:r>
              <a:rPr lang="en-US" dirty="0" err="1" smtClean="0"/>
              <a:t>Pengendalian</a:t>
            </a:r>
            <a:r>
              <a:rPr lang="en-US" dirty="0" smtClean="0"/>
              <a:t> </a:t>
            </a:r>
            <a:r>
              <a:rPr lang="en-US" dirty="0" err="1"/>
              <a:t>lingkungan</a:t>
            </a:r>
            <a:r>
              <a:rPr lang="en-US" dirty="0"/>
              <a:t> DC</a:t>
            </a:r>
          </a:p>
          <a:p>
            <a:pPr lvl="1">
              <a:buFont typeface="Wingdings" pitchFamily="2" charset="2"/>
              <a:buChar char="Ø"/>
            </a:pPr>
            <a:r>
              <a:rPr lang="fr-FR" dirty="0" err="1" smtClean="0"/>
              <a:t>memantau</a:t>
            </a:r>
            <a:r>
              <a:rPr lang="fr-FR" dirty="0" smtClean="0"/>
              <a:t> </a:t>
            </a:r>
            <a:r>
              <a:rPr lang="fr-FR" dirty="0" err="1"/>
              <a:t>listrik</a:t>
            </a:r>
            <a:r>
              <a:rPr lang="fr-FR" dirty="0"/>
              <a:t>, api, air, </a:t>
            </a:r>
            <a:r>
              <a:rPr lang="fr-FR" dirty="0" err="1"/>
              <a:t>suhu</a:t>
            </a:r>
            <a:r>
              <a:rPr lang="fr-FR" dirty="0"/>
              <a:t> dan </a:t>
            </a:r>
            <a:r>
              <a:rPr lang="fr-FR" dirty="0" err="1"/>
              <a:t>kelembaban</a:t>
            </a:r>
            <a:endParaRPr lang="fr-FR" dirty="0"/>
          </a:p>
          <a:p>
            <a:pPr lvl="1">
              <a:buFont typeface="Wingdings" pitchFamily="2" charset="2"/>
              <a:buChar char="Ø"/>
            </a:pPr>
            <a:r>
              <a:rPr lang="nl-NL" dirty="0" smtClean="0"/>
              <a:t>memantau </a:t>
            </a:r>
            <a:r>
              <a:rPr lang="nl-NL" dirty="0"/>
              <a:t>kinerja hardware dan software di DC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002734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685800"/>
            <a:ext cx="7543800" cy="4343400"/>
          </a:xfrm>
        </p:spPr>
        <p:txBody>
          <a:bodyPr>
            <a:normAutofit/>
          </a:bodyPr>
          <a:lstStyle/>
          <a:p>
            <a:endParaRPr lang="en-US" dirty="0"/>
          </a:p>
          <a:p>
            <a:endParaRPr lang="en-US" dirty="0"/>
          </a:p>
          <a:p>
            <a:pPr marL="0" indent="0">
              <a:buNone/>
            </a:pPr>
            <a:r>
              <a:rPr lang="en-US" dirty="0"/>
              <a:t>–</a:t>
            </a:r>
            <a:r>
              <a:rPr lang="en-US" dirty="0" err="1"/>
              <a:t>Pemeliharaan</a:t>
            </a:r>
            <a:r>
              <a:rPr lang="en-US" dirty="0"/>
              <a:t> Software</a:t>
            </a:r>
          </a:p>
          <a:p>
            <a:r>
              <a:rPr lang="en-US" dirty="0" err="1" smtClean="0"/>
              <a:t>kebijakan</a:t>
            </a:r>
            <a:r>
              <a:rPr lang="en-US" dirty="0" smtClean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prosedur</a:t>
            </a:r>
            <a:r>
              <a:rPr lang="en-US" dirty="0"/>
              <a:t> </a:t>
            </a:r>
            <a:r>
              <a:rPr lang="en-US" dirty="0" err="1"/>
              <a:t>penggunaan</a:t>
            </a:r>
            <a:r>
              <a:rPr lang="en-US" dirty="0"/>
              <a:t> software</a:t>
            </a:r>
          </a:p>
          <a:p>
            <a:r>
              <a:rPr lang="sv-SE" dirty="0" smtClean="0"/>
              <a:t>standar </a:t>
            </a:r>
            <a:r>
              <a:rPr lang="sv-SE" dirty="0"/>
              <a:t>software untuk setiap role dalam perusahaan</a:t>
            </a:r>
          </a:p>
          <a:p>
            <a:r>
              <a:rPr lang="it-IT" dirty="0" smtClean="0"/>
              <a:t>distribusi </a:t>
            </a:r>
            <a:r>
              <a:rPr lang="it-IT" dirty="0"/>
              <a:t>dan instalasi software secara terpusat</a:t>
            </a:r>
          </a:p>
          <a:p>
            <a:r>
              <a:rPr lang="en-US" dirty="0" smtClean="0"/>
              <a:t>diskless </a:t>
            </a:r>
            <a:r>
              <a:rPr lang="en-US" dirty="0"/>
              <a:t>workstations and access applications from a secured LAN</a:t>
            </a:r>
          </a:p>
          <a:p>
            <a:r>
              <a:rPr lang="it-IT" dirty="0" smtClean="0"/>
              <a:t>inventarisasi </a:t>
            </a:r>
            <a:r>
              <a:rPr lang="it-IT" dirty="0"/>
              <a:t>software di workstation secara periodik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7857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  <a:p>
            <a:endParaRPr lang="en-US" dirty="0"/>
          </a:p>
          <a:p>
            <a:pPr marL="0" indent="0">
              <a:buNone/>
            </a:pPr>
            <a:r>
              <a:rPr lang="en-US" dirty="0" smtClean="0"/>
              <a:t>Change </a:t>
            </a:r>
            <a:r>
              <a:rPr lang="en-US" dirty="0"/>
              <a:t>Management</a:t>
            </a:r>
          </a:p>
          <a:p>
            <a:pPr lvl="1"/>
            <a:r>
              <a:rPr lang="en-US" dirty="0" err="1" smtClean="0"/>
              <a:t>pengendalian</a:t>
            </a:r>
            <a:r>
              <a:rPr lang="en-US" dirty="0" smtClean="0"/>
              <a:t> </a:t>
            </a:r>
            <a:r>
              <a:rPr lang="en-US" dirty="0" err="1"/>
              <a:t>perubahan</a:t>
            </a:r>
            <a:endParaRPr lang="en-US" dirty="0"/>
          </a:p>
          <a:p>
            <a:pPr lvl="1"/>
            <a:r>
              <a:rPr lang="en-US" dirty="0" smtClean="0"/>
              <a:t>patch </a:t>
            </a:r>
            <a:r>
              <a:rPr lang="en-US" dirty="0"/>
              <a:t>management</a:t>
            </a:r>
          </a:p>
          <a:p>
            <a:pPr lvl="1"/>
            <a:r>
              <a:rPr lang="en-US" dirty="0" err="1" smtClean="0"/>
              <a:t>migrasi</a:t>
            </a:r>
            <a:r>
              <a:rPr lang="en-US" dirty="0" smtClean="0"/>
              <a:t> </a:t>
            </a:r>
            <a:r>
              <a:rPr lang="en-US" dirty="0"/>
              <a:t>data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56436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n-US" dirty="0"/>
          </a:p>
          <a:p>
            <a:r>
              <a:rPr lang="en-US" dirty="0" err="1" smtClean="0"/>
              <a:t>Penanganan</a:t>
            </a:r>
            <a:r>
              <a:rPr lang="en-US" dirty="0" smtClean="0"/>
              <a:t> </a:t>
            </a:r>
            <a:r>
              <a:rPr lang="en-US" dirty="0" err="1"/>
              <a:t>Kejadian</a:t>
            </a:r>
            <a:r>
              <a:rPr lang="en-US" dirty="0"/>
              <a:t> / </a:t>
            </a:r>
            <a:r>
              <a:rPr lang="en-US" dirty="0" err="1"/>
              <a:t>Permasalahan</a:t>
            </a:r>
            <a:endParaRPr lang="en-US" dirty="0"/>
          </a:p>
          <a:p>
            <a:pPr marL="0" indent="0">
              <a:buNone/>
            </a:pPr>
            <a:r>
              <a:rPr lang="en-US" dirty="0" smtClean="0"/>
              <a:t>- Help </a:t>
            </a:r>
            <a:r>
              <a:rPr lang="en-US" dirty="0"/>
              <a:t>Desk</a:t>
            </a:r>
          </a:p>
          <a:p>
            <a:pPr lvl="1"/>
            <a:r>
              <a:rPr lang="en-US" dirty="0" err="1" smtClean="0"/>
              <a:t>dokumentasi</a:t>
            </a:r>
            <a:r>
              <a:rPr lang="en-US" dirty="0" smtClean="0"/>
              <a:t> </a:t>
            </a:r>
            <a:r>
              <a:rPr lang="en-US" dirty="0" err="1"/>
              <a:t>permasalahan</a:t>
            </a:r>
            <a:r>
              <a:rPr lang="en-US" dirty="0"/>
              <a:t> yang </a:t>
            </a:r>
            <a:r>
              <a:rPr lang="en-US" dirty="0" err="1"/>
              <a:t>lengkap</a:t>
            </a:r>
            <a:endParaRPr lang="en-US" dirty="0"/>
          </a:p>
          <a:p>
            <a:pPr lvl="2">
              <a:buFont typeface="Wingdings" pitchFamily="2" charset="2"/>
              <a:buChar char="Ø"/>
            </a:pPr>
            <a:r>
              <a:rPr lang="en-US" dirty="0" err="1" smtClean="0"/>
              <a:t>pelapor</a:t>
            </a:r>
            <a:r>
              <a:rPr lang="en-US" dirty="0"/>
              <a:t>, </a:t>
            </a:r>
            <a:r>
              <a:rPr lang="en-US" dirty="0" err="1"/>
              <a:t>permasalahan</a:t>
            </a:r>
            <a:r>
              <a:rPr lang="en-US" dirty="0"/>
              <a:t>, </a:t>
            </a:r>
            <a:r>
              <a:rPr lang="en-US" dirty="0" err="1"/>
              <a:t>waktu</a:t>
            </a:r>
            <a:r>
              <a:rPr lang="en-US" dirty="0"/>
              <a:t> </a:t>
            </a:r>
            <a:r>
              <a:rPr lang="en-US" dirty="0" err="1"/>
              <a:t>lapor</a:t>
            </a:r>
            <a:r>
              <a:rPr lang="en-US" dirty="0"/>
              <a:t>, </a:t>
            </a:r>
            <a:r>
              <a:rPr lang="en-US" dirty="0" err="1"/>
              <a:t>prioritas</a:t>
            </a:r>
            <a:endParaRPr lang="en-US" dirty="0"/>
          </a:p>
          <a:p>
            <a:pPr lvl="2">
              <a:buFont typeface="Wingdings" pitchFamily="2" charset="2"/>
              <a:buChar char="Ø"/>
            </a:pPr>
            <a:r>
              <a:rPr lang="en-US" dirty="0" err="1" smtClean="0"/>
              <a:t>penerima</a:t>
            </a:r>
            <a:r>
              <a:rPr lang="en-US" dirty="0"/>
              <a:t>, </a:t>
            </a:r>
            <a:r>
              <a:rPr lang="en-US" dirty="0" err="1"/>
              <a:t>waktu</a:t>
            </a:r>
            <a:r>
              <a:rPr lang="en-US" dirty="0"/>
              <a:t> </a:t>
            </a:r>
            <a:r>
              <a:rPr lang="en-US" dirty="0" err="1"/>
              <a:t>respon</a:t>
            </a:r>
            <a:r>
              <a:rPr lang="en-US" dirty="0"/>
              <a:t>, </a:t>
            </a:r>
            <a:r>
              <a:rPr lang="en-US" dirty="0" err="1"/>
              <a:t>prioritas</a:t>
            </a:r>
            <a:r>
              <a:rPr lang="en-US" dirty="0"/>
              <a:t>, target </a:t>
            </a:r>
            <a:r>
              <a:rPr lang="en-US" dirty="0" err="1"/>
              <a:t>penyelesaian</a:t>
            </a:r>
            <a:endParaRPr lang="en-US" dirty="0"/>
          </a:p>
          <a:p>
            <a:pPr lvl="2">
              <a:buFont typeface="Wingdings" pitchFamily="2" charset="2"/>
              <a:buChar char="Ø"/>
            </a:pPr>
            <a:r>
              <a:rPr lang="en-US" dirty="0" err="1" smtClean="0"/>
              <a:t>penyelesai</a:t>
            </a:r>
            <a:r>
              <a:rPr lang="id-ID" dirty="0" smtClean="0"/>
              <a:t>n</a:t>
            </a:r>
            <a:r>
              <a:rPr lang="en-US" dirty="0" smtClean="0"/>
              <a:t>, </a:t>
            </a:r>
            <a:r>
              <a:rPr lang="en-US" dirty="0" err="1"/>
              <a:t>cara</a:t>
            </a:r>
            <a:r>
              <a:rPr lang="en-US" dirty="0"/>
              <a:t> </a:t>
            </a:r>
            <a:r>
              <a:rPr lang="en-US" dirty="0" err="1"/>
              <a:t>penyelesaian</a:t>
            </a:r>
            <a:r>
              <a:rPr lang="en-US" dirty="0"/>
              <a:t>, </a:t>
            </a:r>
            <a:r>
              <a:rPr lang="en-US" dirty="0" err="1"/>
              <a:t>waktu</a:t>
            </a:r>
            <a:r>
              <a:rPr lang="en-US" dirty="0"/>
              <a:t> </a:t>
            </a:r>
            <a:r>
              <a:rPr lang="en-US" dirty="0" err="1"/>
              <a:t>penyelesaian</a:t>
            </a:r>
            <a:endParaRPr lang="en-US" dirty="0"/>
          </a:p>
          <a:p>
            <a:pPr lvl="2">
              <a:buFont typeface="Wingdings" pitchFamily="2" charset="2"/>
              <a:buChar char="Ø"/>
            </a:pPr>
            <a:r>
              <a:rPr lang="en-US" dirty="0" smtClean="0"/>
              <a:t>status </a:t>
            </a:r>
            <a:r>
              <a:rPr lang="en-US" dirty="0" err="1"/>
              <a:t>permasalahan</a:t>
            </a:r>
            <a:r>
              <a:rPr lang="en-US" dirty="0"/>
              <a:t> (open, progress, close)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32763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  <a:p>
            <a:endParaRPr lang="en-US" dirty="0"/>
          </a:p>
          <a:p>
            <a:r>
              <a:rPr lang="en-US" dirty="0" err="1" smtClean="0"/>
              <a:t>Pengelolaan</a:t>
            </a:r>
            <a:r>
              <a:rPr lang="en-US" dirty="0" smtClean="0"/>
              <a:t> </a:t>
            </a:r>
            <a:r>
              <a:rPr lang="en-US" dirty="0"/>
              <a:t>Database</a:t>
            </a:r>
          </a:p>
          <a:p>
            <a:r>
              <a:rPr lang="en-US" dirty="0" err="1" smtClean="0"/>
              <a:t>Pengendalian</a:t>
            </a:r>
            <a:r>
              <a:rPr lang="en-US" dirty="0" smtClean="0"/>
              <a:t> </a:t>
            </a:r>
            <a:r>
              <a:rPr lang="en-US" dirty="0" err="1"/>
              <a:t>Pertukaran</a:t>
            </a:r>
            <a:r>
              <a:rPr lang="en-US" dirty="0"/>
              <a:t> </a:t>
            </a:r>
            <a:r>
              <a:rPr lang="en-US" dirty="0" err="1"/>
              <a:t>Informasi</a:t>
            </a:r>
            <a:endParaRPr lang="en-US" dirty="0"/>
          </a:p>
          <a:p>
            <a:r>
              <a:rPr lang="en-US" dirty="0" err="1" smtClean="0"/>
              <a:t>Pengelolaan</a:t>
            </a:r>
            <a:r>
              <a:rPr lang="en-US" dirty="0" smtClean="0"/>
              <a:t> </a:t>
            </a:r>
            <a:r>
              <a:rPr lang="en-US" dirty="0" err="1"/>
              <a:t>Hubungan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Pihak</a:t>
            </a:r>
            <a:r>
              <a:rPr lang="en-US" dirty="0"/>
              <a:t> </a:t>
            </a:r>
            <a:r>
              <a:rPr lang="en-US" dirty="0" err="1"/>
              <a:t>Penyedia</a:t>
            </a:r>
            <a:r>
              <a:rPr lang="en-US" dirty="0"/>
              <a:t> </a:t>
            </a:r>
            <a:r>
              <a:rPr lang="en-US" dirty="0" err="1"/>
              <a:t>Jasa</a:t>
            </a:r>
            <a:r>
              <a:rPr lang="en-US" dirty="0"/>
              <a:t> TI</a:t>
            </a:r>
          </a:p>
          <a:p>
            <a:pPr lvl="1">
              <a:buFont typeface="Wingdings" pitchFamily="2" charset="2"/>
              <a:buChar char="Ø"/>
            </a:pPr>
            <a:r>
              <a:rPr lang="en-US" dirty="0" err="1" smtClean="0"/>
              <a:t>pemantauan</a:t>
            </a:r>
            <a:r>
              <a:rPr lang="en-US" dirty="0" smtClean="0"/>
              <a:t> </a:t>
            </a:r>
            <a:r>
              <a:rPr lang="en-US" dirty="0" err="1"/>
              <a:t>layanan</a:t>
            </a:r>
            <a:endParaRPr lang="en-US" dirty="0"/>
          </a:p>
          <a:p>
            <a:pPr lvl="1">
              <a:buFont typeface="Wingdings" pitchFamily="2" charset="2"/>
              <a:buChar char="Ø"/>
            </a:pPr>
            <a:r>
              <a:rPr lang="en-US" dirty="0" err="1" smtClean="0"/>
              <a:t>pelaporan</a:t>
            </a:r>
            <a:r>
              <a:rPr lang="en-US" dirty="0" smtClean="0"/>
              <a:t> </a:t>
            </a:r>
            <a:r>
              <a:rPr lang="en-US" dirty="0" err="1"/>
              <a:t>permasalahan</a:t>
            </a:r>
            <a:endParaRPr lang="en-US" dirty="0"/>
          </a:p>
          <a:p>
            <a:pPr lvl="1">
              <a:buFont typeface="Wingdings" pitchFamily="2" charset="2"/>
              <a:buChar char="Ø"/>
            </a:pPr>
            <a:r>
              <a:rPr lang="fi-FI" dirty="0" smtClean="0"/>
              <a:t>dokumentasi </a:t>
            </a:r>
            <a:r>
              <a:rPr lang="fi-FI" dirty="0"/>
              <a:t>hubungan kerjasama dan komunikasi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427498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  <a:p>
            <a:endParaRPr lang="en-US" dirty="0"/>
          </a:p>
          <a:p>
            <a:r>
              <a:rPr lang="en-US" dirty="0" err="1"/>
              <a:t>Penghapusan</a:t>
            </a:r>
            <a:r>
              <a:rPr lang="en-US" dirty="0"/>
              <a:t> Hardware </a:t>
            </a:r>
            <a:r>
              <a:rPr lang="en-US" dirty="0" err="1"/>
              <a:t>dan</a:t>
            </a:r>
            <a:r>
              <a:rPr lang="en-US" dirty="0"/>
              <a:t> Software</a:t>
            </a:r>
          </a:p>
          <a:p>
            <a:pPr marL="0" indent="0">
              <a:buNone/>
            </a:pPr>
            <a:r>
              <a:rPr lang="en-US" dirty="0"/>
              <a:t>–hardware yang di-dispose </a:t>
            </a:r>
            <a:r>
              <a:rPr lang="en-US" dirty="0" err="1"/>
              <a:t>harus</a:t>
            </a:r>
            <a:r>
              <a:rPr lang="en-US" dirty="0"/>
              <a:t> </a:t>
            </a:r>
            <a:r>
              <a:rPr lang="en-US" dirty="0" err="1"/>
              <a:t>dipastikan</a:t>
            </a:r>
            <a:r>
              <a:rPr lang="en-US" dirty="0"/>
              <a:t>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lagi</a:t>
            </a:r>
            <a:r>
              <a:rPr lang="en-US" dirty="0"/>
              <a:t> </a:t>
            </a:r>
            <a:r>
              <a:rPr lang="en-US" dirty="0" err="1"/>
              <a:t>menyimpan</a:t>
            </a:r>
            <a:r>
              <a:rPr lang="en-US" dirty="0"/>
              <a:t> data yang </a:t>
            </a:r>
            <a:r>
              <a:rPr lang="en-US" dirty="0" err="1"/>
              <a:t>bersifat</a:t>
            </a:r>
            <a:r>
              <a:rPr lang="en-US" dirty="0"/>
              <a:t> restricted </a:t>
            </a:r>
            <a:r>
              <a:rPr lang="en-US" dirty="0" err="1"/>
              <a:t>dan</a:t>
            </a:r>
            <a:r>
              <a:rPr lang="en-US" dirty="0"/>
              <a:t>/</a:t>
            </a:r>
            <a:r>
              <a:rPr lang="en-US" dirty="0" err="1"/>
              <a:t>atau</a:t>
            </a:r>
            <a:r>
              <a:rPr lang="en-US" dirty="0"/>
              <a:t> confidential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47478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652" y="314325"/>
            <a:ext cx="8372475" cy="608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88389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381000"/>
            <a:ext cx="8353425" cy="590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21" y="925689"/>
            <a:ext cx="8315325" cy="3457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133391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591" y="228600"/>
            <a:ext cx="8334375" cy="6153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950940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228600"/>
            <a:ext cx="8334375" cy="434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15597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475" y="152400"/>
            <a:ext cx="8401050" cy="6248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05445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932" y="152400"/>
            <a:ext cx="8353425" cy="5629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089769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NewsPrint">
  <a:themeElements>
    <a:clrScheme name="NewsPrint">
      <a:dk1>
        <a:sysClr val="windowText" lastClr="000000"/>
      </a:dk1>
      <a:lt1>
        <a:sysClr val="window" lastClr="FFFFFF"/>
      </a:lt1>
      <a:dk2>
        <a:srgbClr val="303030"/>
      </a:dk2>
      <a:lt2>
        <a:srgbClr val="DEDEE0"/>
      </a:lt2>
      <a:accent1>
        <a:srgbClr val="AD0101"/>
      </a:accent1>
      <a:accent2>
        <a:srgbClr val="726056"/>
      </a:accent2>
      <a:accent3>
        <a:srgbClr val="AC956E"/>
      </a:accent3>
      <a:accent4>
        <a:srgbClr val="808DA9"/>
      </a:accent4>
      <a:accent5>
        <a:srgbClr val="424E5B"/>
      </a:accent5>
      <a:accent6>
        <a:srgbClr val="730E00"/>
      </a:accent6>
      <a:hlink>
        <a:srgbClr val="D26900"/>
      </a:hlink>
      <a:folHlink>
        <a:srgbClr val="D89243"/>
      </a:folHlink>
    </a:clrScheme>
    <a:fontScheme name="NewsPrint">
      <a:majorFont>
        <a:latin typeface="Impact"/>
        <a:ea typeface=""/>
        <a:cs typeface=""/>
        <a:font script="Jpan" typeface="HGP創英角ｺﾞｼｯｸUB"/>
        <a:font script="Hang" typeface="HY견고딕"/>
        <a:font script="Hans" typeface="微软雅黑"/>
        <a:font script="Hant" typeface="微軟正黑體"/>
        <a:font script="Arab" typeface="Tahoma"/>
        <a:font script="Hebr" typeface="To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NewsPrint">
      <a:fillStyleLst>
        <a:solidFill>
          <a:schemeClr val="phClr"/>
        </a:solidFill>
        <a:gradFill rotWithShape="1">
          <a:gsLst>
            <a:gs pos="0">
              <a:schemeClr val="phClr">
                <a:tint val="37000"/>
                <a:hueMod val="100000"/>
                <a:satMod val="200000"/>
                <a:lumMod val="88000"/>
              </a:schemeClr>
            </a:gs>
            <a:gs pos="100000">
              <a:schemeClr val="phClr">
                <a:tint val="53000"/>
                <a:shade val="100000"/>
                <a:hueMod val="100000"/>
                <a:satMod val="350000"/>
                <a:lumMod val="79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83000"/>
                <a:shade val="100000"/>
                <a:alpha val="100000"/>
                <a:hueMod val="100000"/>
                <a:satMod val="220000"/>
                <a:lumMod val="90000"/>
              </a:schemeClr>
            </a:gs>
            <a:gs pos="76000">
              <a:schemeClr val="phClr">
                <a:shade val="100000"/>
              </a:schemeClr>
            </a:gs>
            <a:gs pos="100000">
              <a:schemeClr val="phClr">
                <a:shade val="93000"/>
                <a:alpha val="100000"/>
                <a:satMod val="100000"/>
                <a:lumMod val="93000"/>
              </a:schemeClr>
            </a:gs>
          </a:gsLst>
          <a:path path="circle">
            <a:fillToRect l="15000" t="15000" r="100000" b="100000"/>
          </a:path>
        </a:gradFill>
      </a:fillStyleLst>
      <a:lnStyleLst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12700" dir="528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12700">
            <a:bevelT w="31750" h="127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3000"/>
              </a:schemeClr>
            </a:gs>
            <a:gs pos="100000">
              <a:schemeClr val="phClr">
                <a:shade val="55000"/>
              </a:schemeClr>
            </a:gs>
          </a:gsLst>
          <a:lin ang="5400000" scaled="1"/>
        </a:gradFill>
        <a:blipFill rotWithShape="1">
          <a:blip xmlns:r="http://schemas.openxmlformats.org/officeDocument/2006/relationships" r:embed="rId1">
            <a:duotone>
              <a:schemeClr val="phClr">
                <a:shade val="20000"/>
                <a:satMod val="350000"/>
                <a:lumMod val="125000"/>
              </a:schemeClr>
              <a:schemeClr val="phClr">
                <a:tint val="90000"/>
                <a:satMod val="25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Newsprint</Template>
  <TotalTime>95</TotalTime>
  <Words>468</Words>
  <Application>Microsoft Office PowerPoint</Application>
  <PresentationFormat>On-screen Show (4:3)</PresentationFormat>
  <Paragraphs>130</Paragraphs>
  <Slides>21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2" baseType="lpstr">
      <vt:lpstr>NewsPrint</vt:lpstr>
      <vt:lpstr>Operasional Teknologi Informasi</vt:lpstr>
      <vt:lpstr>Operasional Teknologi Informasi</vt:lpstr>
      <vt:lpstr>Operasional Teknologi Informasi</vt:lpstr>
      <vt:lpstr>Operasional Teknologi Informasi</vt:lpstr>
      <vt:lpstr>Operasional Teknologi Informasi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Audit Operasional TI</dc:title>
  <dc:creator>ITpudir7</dc:creator>
  <cp:lastModifiedBy>ismail - [2010]</cp:lastModifiedBy>
  <cp:revision>7</cp:revision>
  <dcterms:created xsi:type="dcterms:W3CDTF">2014-05-22T07:50:38Z</dcterms:created>
  <dcterms:modified xsi:type="dcterms:W3CDTF">2017-04-26T06:11:33Z</dcterms:modified>
</cp:coreProperties>
</file>