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503" r:id="rId1"/>
  </p:sldMasterIdLst>
  <p:notesMasterIdLst>
    <p:notesMasterId r:id="rId36"/>
  </p:notesMasterIdLst>
  <p:handoutMasterIdLst>
    <p:handoutMasterId r:id="rId37"/>
  </p:handoutMasterIdLst>
  <p:sldIdLst>
    <p:sldId id="256" r:id="rId2"/>
    <p:sldId id="324" r:id="rId3"/>
    <p:sldId id="325" r:id="rId4"/>
    <p:sldId id="326" r:id="rId5"/>
    <p:sldId id="327" r:id="rId6"/>
    <p:sldId id="338" r:id="rId7"/>
    <p:sldId id="339" r:id="rId8"/>
    <p:sldId id="340" r:id="rId9"/>
    <p:sldId id="341" r:id="rId10"/>
    <p:sldId id="342" r:id="rId11"/>
    <p:sldId id="331" r:id="rId12"/>
    <p:sldId id="332" r:id="rId13"/>
    <p:sldId id="343" r:id="rId14"/>
    <p:sldId id="334" r:id="rId15"/>
    <p:sldId id="344" r:id="rId16"/>
    <p:sldId id="345" r:id="rId17"/>
    <p:sldId id="346" r:id="rId18"/>
    <p:sldId id="347" r:id="rId19"/>
    <p:sldId id="363" r:id="rId20"/>
    <p:sldId id="348" r:id="rId21"/>
    <p:sldId id="349" r:id="rId22"/>
    <p:sldId id="350" r:id="rId23"/>
    <p:sldId id="351" r:id="rId24"/>
    <p:sldId id="352" r:id="rId25"/>
    <p:sldId id="353" r:id="rId26"/>
    <p:sldId id="354" r:id="rId27"/>
    <p:sldId id="355" r:id="rId28"/>
    <p:sldId id="356" r:id="rId29"/>
    <p:sldId id="357" r:id="rId30"/>
    <p:sldId id="358" r:id="rId31"/>
    <p:sldId id="359" r:id="rId32"/>
    <p:sldId id="360" r:id="rId33"/>
    <p:sldId id="361" r:id="rId34"/>
    <p:sldId id="362" r:id="rId3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1511" autoAdjust="0"/>
  </p:normalViewPr>
  <p:slideViewPr>
    <p:cSldViewPr snapToGrid="0">
      <p:cViewPr varScale="1">
        <p:scale>
          <a:sx n="66" d="100"/>
          <a:sy n="66" d="100"/>
        </p:scale>
        <p:origin x="858" y="72"/>
      </p:cViewPr>
      <p:guideLst>
        <p:guide orient="horz" pos="2184"/>
        <p:guide pos="3840"/>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1BA48D0-5163-4CD2-9541-D93C6A184086}" type="datetimeFigureOut">
              <a:rPr lang="id-ID" smtClean="0"/>
              <a:t>25/10/2016</a:t>
            </a:fld>
            <a:endParaRPr lang="id-ID"/>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id-ID"/>
              <a:t>Pertemuan 3 # Pengantar Informatika #</a:t>
            </a: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A10D737-395D-476D-96A6-4501C545EE10}" type="slidenum">
              <a:rPr lang="id-ID" smtClean="0"/>
              <a:t>‹#›</a:t>
            </a:fld>
            <a:endParaRPr lang="id-ID"/>
          </a:p>
        </p:txBody>
      </p:sp>
    </p:spTree>
    <p:extLst>
      <p:ext uri="{BB962C8B-B14F-4D97-AF65-F5344CB8AC3E}">
        <p14:creationId xmlns:p14="http://schemas.microsoft.com/office/powerpoint/2010/main" val="2898912456"/>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id-ID"/>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515F2A9-FF1C-4C18-821A-5505EF773807}" type="datetimeFigureOut">
              <a:rPr lang="id-ID" smtClean="0"/>
              <a:t>25/10/2016</a:t>
            </a:fld>
            <a:endParaRPr lang="id-ID"/>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id-ID"/>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id-ID"/>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id-ID"/>
              <a:t>Pertemuan 3 # Pengantar Informatika #</a:t>
            </a: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6829A1-DA06-46C4-814C-173DE3D8D18B}" type="slidenum">
              <a:rPr lang="id-ID" smtClean="0"/>
              <a:t>‹#›</a:t>
            </a:fld>
            <a:endParaRPr lang="id-ID"/>
          </a:p>
        </p:txBody>
      </p:sp>
    </p:spTree>
    <p:extLst>
      <p:ext uri="{BB962C8B-B14F-4D97-AF65-F5344CB8AC3E}">
        <p14:creationId xmlns:p14="http://schemas.microsoft.com/office/powerpoint/2010/main" val="2394326821"/>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417779" y="802298"/>
            <a:ext cx="8637073" cy="2541431"/>
          </a:xfrm>
        </p:spPr>
        <p:txBody>
          <a:bodyPr bIns="0" anchor="b">
            <a:normAutofit/>
          </a:bodyPr>
          <a:lstStyle>
            <a:lvl1pPr algn="l">
              <a:defRPr sz="6600"/>
            </a:lvl1pPr>
          </a:lstStyle>
          <a:p>
            <a:r>
              <a:rPr lang="en-US"/>
              <a:t>Click to edit Master title style</a:t>
            </a:r>
            <a:endParaRPr lang="en-US" dirty="0"/>
          </a:p>
        </p:txBody>
      </p:sp>
      <p:sp>
        <p:nvSpPr>
          <p:cNvPr id="3" name="Subtitle 2"/>
          <p:cNvSpPr>
            <a:spLocks noGrp="1"/>
          </p:cNvSpPr>
          <p:nvPr>
            <p:ph type="subTitle" idx="1"/>
          </p:nvPr>
        </p:nvSpPr>
        <p:spPr>
          <a:xfrm>
            <a:off x="2417780" y="3531204"/>
            <a:ext cx="8637072" cy="977621"/>
          </a:xfrm>
        </p:spPr>
        <p:txBody>
          <a:bodyPr tIns="91440" bIns="91440">
            <a:normAutofit/>
          </a:bodyPr>
          <a:lstStyle>
            <a:lvl1pPr marL="0" indent="0" algn="l">
              <a:buNone/>
              <a:defRPr sz="1800" b="0" cap="all" baseline="0">
                <a:solidFill>
                  <a:schemeClr val="tx1"/>
                </a:solidFill>
              </a:defRPr>
            </a:lvl1pPr>
            <a:lvl2pPr marL="457200" indent="0" algn="ctr">
              <a:buNone/>
              <a:defRPr sz="18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pPr>
              <a:defRPr/>
            </a:pPr>
            <a:fld id="{63FF1A29-6877-4988-8F00-65D19F96832B}" type="datetime1">
              <a:rPr lang="en-US" smtClean="0"/>
              <a:t>10/25/2016</a:t>
            </a:fld>
            <a:endParaRPr lang="en-US"/>
          </a:p>
        </p:txBody>
      </p:sp>
      <p:sp>
        <p:nvSpPr>
          <p:cNvPr id="5" name="Footer Placeholder 4"/>
          <p:cNvSpPr>
            <a:spLocks noGrp="1"/>
          </p:cNvSpPr>
          <p:nvPr>
            <p:ph type="ftr" sz="quarter" idx="11"/>
          </p:nvPr>
        </p:nvSpPr>
        <p:spPr>
          <a:xfrm>
            <a:off x="2416500" y="329307"/>
            <a:ext cx="4973915" cy="309201"/>
          </a:xfrm>
        </p:spPr>
        <p:txBody>
          <a:bodyPr/>
          <a:lstStyle/>
          <a:p>
            <a:pPr>
              <a:defRPr/>
            </a:pPr>
            <a:r>
              <a:rPr lang="en-US"/>
              <a:t>Pertemuan 3 # pengantar informatika #</a:t>
            </a:r>
          </a:p>
        </p:txBody>
      </p:sp>
      <p:sp>
        <p:nvSpPr>
          <p:cNvPr id="6" name="Slide Number Placeholder 5"/>
          <p:cNvSpPr>
            <a:spLocks noGrp="1"/>
          </p:cNvSpPr>
          <p:nvPr>
            <p:ph type="sldNum" sz="quarter" idx="12"/>
          </p:nvPr>
        </p:nvSpPr>
        <p:spPr>
          <a:xfrm>
            <a:off x="1437664" y="798973"/>
            <a:ext cx="811019" cy="503578"/>
          </a:xfrm>
        </p:spPr>
        <p:txBody>
          <a:bodyPr/>
          <a:lstStyle/>
          <a:p>
            <a:fld id="{6FC1108A-923D-49FE-A808-62F314A7F77F}" type="slidenum">
              <a:rPr lang="en-US" altLang="id-ID" smtClean="0"/>
              <a:pPr/>
              <a:t>‹#›</a:t>
            </a:fld>
            <a:endParaRPr lang="en-US" altLang="id-ID"/>
          </a:p>
        </p:txBody>
      </p:sp>
      <p:cxnSp>
        <p:nvCxnSpPr>
          <p:cNvPr id="15" name="Straight Connector 14"/>
          <p:cNvCxnSpPr/>
          <p:nvPr/>
        </p:nvCxnSpPr>
        <p:spPr>
          <a:xfrm>
            <a:off x="2417780" y="3528542"/>
            <a:ext cx="863707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4720809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61B926A5-B9F0-4F2F-8FB6-D4763C7D4F66}" type="datetime1">
              <a:rPr lang="en-US" smtClean="0"/>
              <a:t>10/25/2016</a:t>
            </a:fld>
            <a:endParaRPr lang="en-US"/>
          </a:p>
        </p:txBody>
      </p:sp>
      <p:sp>
        <p:nvSpPr>
          <p:cNvPr id="5" name="Footer Placeholder 4"/>
          <p:cNvSpPr>
            <a:spLocks noGrp="1"/>
          </p:cNvSpPr>
          <p:nvPr>
            <p:ph type="ftr" sz="quarter" idx="11"/>
          </p:nvPr>
        </p:nvSpPr>
        <p:spPr/>
        <p:txBody>
          <a:bodyPr/>
          <a:lstStyle/>
          <a:p>
            <a:pPr>
              <a:defRPr/>
            </a:pPr>
            <a:r>
              <a:rPr lang="en-US"/>
              <a:t>Pertemuan 3 # pengantar informatika #</a:t>
            </a:r>
          </a:p>
        </p:txBody>
      </p:sp>
      <p:sp>
        <p:nvSpPr>
          <p:cNvPr id="6" name="Slide Number Placeholder 5"/>
          <p:cNvSpPr>
            <a:spLocks noGrp="1"/>
          </p:cNvSpPr>
          <p:nvPr>
            <p:ph type="sldNum" sz="quarter" idx="12"/>
          </p:nvPr>
        </p:nvSpPr>
        <p:spPr/>
        <p:txBody>
          <a:bodyPr/>
          <a:lstStyle/>
          <a:p>
            <a:fld id="{3618945F-7473-468F-BEAE-D44471261764}" type="slidenum">
              <a:rPr lang="en-US" altLang="id-ID" smtClean="0"/>
              <a:pPr/>
              <a:t>‹#›</a:t>
            </a:fld>
            <a:endParaRPr lang="en-US" altLang="id-ID"/>
          </a:p>
        </p:txBody>
      </p:sp>
      <p:cxnSp>
        <p:nvCxnSpPr>
          <p:cNvPr id="33" name="Straight Connector 32"/>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8529235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454239" y="1756130"/>
            <a:ext cx="8643154" cy="1887950"/>
          </a:xfrm>
        </p:spPr>
        <p:txBody>
          <a:bodyPr anchor="b">
            <a:normAutofit/>
          </a:bodyPr>
          <a:lstStyle>
            <a:lvl1pPr algn="l">
              <a:defRPr sz="3600"/>
            </a:lvl1pPr>
          </a:lstStyle>
          <a:p>
            <a:r>
              <a:rPr lang="en-US"/>
              <a:t>Click to edit Master title style</a:t>
            </a:r>
            <a:endParaRPr lang="en-US" dirty="0"/>
          </a:p>
        </p:txBody>
      </p:sp>
      <p:sp>
        <p:nvSpPr>
          <p:cNvPr id="3" name="Text Placeholder 2"/>
          <p:cNvSpPr>
            <a:spLocks noGrp="1"/>
          </p:cNvSpPr>
          <p:nvPr>
            <p:ph type="body" idx="1"/>
          </p:nvPr>
        </p:nvSpPr>
        <p:spPr>
          <a:xfrm>
            <a:off x="1454239" y="3806195"/>
            <a:ext cx="8630446" cy="1012929"/>
          </a:xfrm>
        </p:spPr>
        <p:txBody>
          <a:bodyPr tIns="91440">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pPr>
              <a:defRPr/>
            </a:pPr>
            <a:fld id="{6C9A70C0-7D76-4B34-A196-9ECCCEC854F8}" type="datetime1">
              <a:rPr lang="en-US" smtClean="0"/>
              <a:t>10/25/2016</a:t>
            </a:fld>
            <a:endParaRPr lang="en-US"/>
          </a:p>
        </p:txBody>
      </p:sp>
      <p:sp>
        <p:nvSpPr>
          <p:cNvPr id="5" name="Footer Placeholder 4"/>
          <p:cNvSpPr>
            <a:spLocks noGrp="1"/>
          </p:cNvSpPr>
          <p:nvPr>
            <p:ph type="ftr" sz="quarter" idx="11"/>
          </p:nvPr>
        </p:nvSpPr>
        <p:spPr/>
        <p:txBody>
          <a:bodyPr/>
          <a:lstStyle/>
          <a:p>
            <a:pPr>
              <a:defRPr/>
            </a:pPr>
            <a:r>
              <a:rPr lang="en-US"/>
              <a:t>Pertemuan 3 # pengantar informatika #</a:t>
            </a:r>
          </a:p>
        </p:txBody>
      </p:sp>
      <p:sp>
        <p:nvSpPr>
          <p:cNvPr id="6" name="Slide Number Placeholder 5"/>
          <p:cNvSpPr>
            <a:spLocks noGrp="1"/>
          </p:cNvSpPr>
          <p:nvPr>
            <p:ph type="sldNum" sz="quarter" idx="12"/>
          </p:nvPr>
        </p:nvSpPr>
        <p:spPr/>
        <p:txBody>
          <a:bodyPr/>
          <a:lstStyle/>
          <a:p>
            <a:fld id="{5DE4541E-1D30-47D7-81BF-97E88D330B3F}" type="slidenum">
              <a:rPr lang="en-US" altLang="id-ID" smtClean="0"/>
              <a:pPr/>
              <a:t>‹#›</a:t>
            </a:fld>
            <a:endParaRPr lang="en-US" altLang="id-ID"/>
          </a:p>
        </p:txBody>
      </p:sp>
      <p:cxnSp>
        <p:nvCxnSpPr>
          <p:cNvPr id="15" name="Straight Connector 14"/>
          <p:cNvCxnSpPr/>
          <p:nvPr/>
        </p:nvCxnSpPr>
        <p:spPr>
          <a:xfrm>
            <a:off x="1454239" y="3804985"/>
            <a:ext cx="8630446"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9967036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49217" y="804889"/>
            <a:ext cx="9605635" cy="1059305"/>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47331" y="2010878"/>
            <a:ext cx="4645152" cy="344859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13771" y="2017343"/>
            <a:ext cx="4645152" cy="34415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BA97A310-D20F-4F81-97A3-0F6FA2BF73C5}" type="datetime1">
              <a:rPr lang="en-US" smtClean="0"/>
              <a:t>10/25/2016</a:t>
            </a:fld>
            <a:endParaRPr lang="en-US"/>
          </a:p>
        </p:txBody>
      </p:sp>
      <p:sp>
        <p:nvSpPr>
          <p:cNvPr id="6" name="Footer Placeholder 5"/>
          <p:cNvSpPr>
            <a:spLocks noGrp="1"/>
          </p:cNvSpPr>
          <p:nvPr>
            <p:ph type="ftr" sz="quarter" idx="11"/>
          </p:nvPr>
        </p:nvSpPr>
        <p:spPr/>
        <p:txBody>
          <a:bodyPr/>
          <a:lstStyle/>
          <a:p>
            <a:pPr>
              <a:defRPr/>
            </a:pPr>
            <a:r>
              <a:rPr lang="en-US"/>
              <a:t>Pertemuan 3 # pengantar informatika #</a:t>
            </a:r>
          </a:p>
        </p:txBody>
      </p:sp>
      <p:sp>
        <p:nvSpPr>
          <p:cNvPr id="7" name="Slide Number Placeholder 6"/>
          <p:cNvSpPr>
            <a:spLocks noGrp="1"/>
          </p:cNvSpPr>
          <p:nvPr>
            <p:ph type="sldNum" sz="quarter" idx="12"/>
          </p:nvPr>
        </p:nvSpPr>
        <p:spPr/>
        <p:txBody>
          <a:bodyPr/>
          <a:lstStyle/>
          <a:p>
            <a:fld id="{9D2AAC95-F2FD-49D3-960E-677B11C48B3A}" type="slidenum">
              <a:rPr lang="en-US" altLang="id-ID" smtClean="0"/>
              <a:pPr/>
              <a:t>‹#›</a:t>
            </a:fld>
            <a:endParaRPr lang="en-US" altLang="id-ID"/>
          </a:p>
        </p:txBody>
      </p:sp>
      <p:cxnSp>
        <p:nvCxnSpPr>
          <p:cNvPr id="35" name="Straight Connector 3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404536299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447191" y="804163"/>
            <a:ext cx="9607661" cy="1056319"/>
          </a:xfrm>
        </p:spPr>
        <p:txBody>
          <a:bodyPr/>
          <a:lstStyle/>
          <a:p>
            <a:r>
              <a:rPr lang="en-US"/>
              <a:t>Click to edit Master title style</a:t>
            </a:r>
            <a:endParaRPr lang="en-US" dirty="0"/>
          </a:p>
        </p:txBody>
      </p:sp>
      <p:sp>
        <p:nvSpPr>
          <p:cNvPr id="3" name="Text Placeholder 2"/>
          <p:cNvSpPr>
            <a:spLocks noGrp="1"/>
          </p:cNvSpPr>
          <p:nvPr>
            <p:ph type="body" idx="1"/>
          </p:nvPr>
        </p:nvSpPr>
        <p:spPr>
          <a:xfrm>
            <a:off x="1447191" y="2019549"/>
            <a:ext cx="4645152" cy="801943"/>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447191" y="2824269"/>
            <a:ext cx="4645152" cy="264445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12362" y="2023003"/>
            <a:ext cx="4645152" cy="802237"/>
          </a:xfrm>
        </p:spPr>
        <p:txBody>
          <a:bodyPr anchor="b">
            <a:normAutofit/>
          </a:bodyPr>
          <a:lstStyle>
            <a:lvl1pPr marL="0" indent="0">
              <a:lnSpc>
                <a:spcPct val="100000"/>
              </a:lnSpc>
              <a:buNone/>
              <a:defRPr sz="2200" b="0" cap="all" baseline="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412362" y="2821491"/>
            <a:ext cx="4645152" cy="263737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78FCE51B-6D83-4377-8F61-56C7E5F60D69}" type="datetime1">
              <a:rPr lang="en-US" smtClean="0"/>
              <a:t>10/25/2016</a:t>
            </a:fld>
            <a:endParaRPr lang="en-US"/>
          </a:p>
        </p:txBody>
      </p:sp>
      <p:sp>
        <p:nvSpPr>
          <p:cNvPr id="8" name="Footer Placeholder 7"/>
          <p:cNvSpPr>
            <a:spLocks noGrp="1"/>
          </p:cNvSpPr>
          <p:nvPr>
            <p:ph type="ftr" sz="quarter" idx="11"/>
          </p:nvPr>
        </p:nvSpPr>
        <p:spPr/>
        <p:txBody>
          <a:bodyPr/>
          <a:lstStyle/>
          <a:p>
            <a:pPr>
              <a:defRPr/>
            </a:pPr>
            <a:r>
              <a:rPr lang="en-US"/>
              <a:t>Pertemuan 3 # pengantar informatika #</a:t>
            </a:r>
          </a:p>
        </p:txBody>
      </p:sp>
      <p:sp>
        <p:nvSpPr>
          <p:cNvPr id="9" name="Slide Number Placeholder 8"/>
          <p:cNvSpPr>
            <a:spLocks noGrp="1"/>
          </p:cNvSpPr>
          <p:nvPr>
            <p:ph type="sldNum" sz="quarter" idx="12"/>
          </p:nvPr>
        </p:nvSpPr>
        <p:spPr/>
        <p:txBody>
          <a:bodyPr/>
          <a:lstStyle/>
          <a:p>
            <a:fld id="{42CFB501-6D84-45C6-A750-26732497426C}" type="slidenum">
              <a:rPr lang="en-US" altLang="id-ID" smtClean="0"/>
              <a:pPr/>
              <a:t>‹#›</a:t>
            </a:fld>
            <a:endParaRPr lang="en-US" altLang="id-ID"/>
          </a:p>
        </p:txBody>
      </p:sp>
      <p:cxnSp>
        <p:nvCxnSpPr>
          <p:cNvPr id="29" name="Straight Connector 28"/>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6486664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pPr>
              <a:defRPr/>
            </a:pPr>
            <a:fld id="{9622029A-C0F7-4D63-90B1-FDE51422BC99}" type="datetime1">
              <a:rPr lang="en-US" smtClean="0"/>
              <a:t>10/25/2016</a:t>
            </a:fld>
            <a:endParaRPr lang="en-US"/>
          </a:p>
        </p:txBody>
      </p:sp>
      <p:sp>
        <p:nvSpPr>
          <p:cNvPr id="4" name="Footer Placeholder 3"/>
          <p:cNvSpPr>
            <a:spLocks noGrp="1"/>
          </p:cNvSpPr>
          <p:nvPr>
            <p:ph type="ftr" sz="quarter" idx="11"/>
          </p:nvPr>
        </p:nvSpPr>
        <p:spPr/>
        <p:txBody>
          <a:bodyPr/>
          <a:lstStyle/>
          <a:p>
            <a:pPr>
              <a:defRPr/>
            </a:pPr>
            <a:r>
              <a:rPr lang="en-US"/>
              <a:t>Pertemuan 3 # pengantar informatika #</a:t>
            </a:r>
          </a:p>
        </p:txBody>
      </p:sp>
      <p:sp>
        <p:nvSpPr>
          <p:cNvPr id="5" name="Slide Number Placeholder 4"/>
          <p:cNvSpPr>
            <a:spLocks noGrp="1"/>
          </p:cNvSpPr>
          <p:nvPr>
            <p:ph type="sldNum" sz="quarter" idx="12"/>
          </p:nvPr>
        </p:nvSpPr>
        <p:spPr/>
        <p:txBody>
          <a:bodyPr/>
          <a:lstStyle/>
          <a:p>
            <a:fld id="{E361CC7E-F509-4866-8A0A-B4EDCEAF56B4}" type="slidenum">
              <a:rPr lang="en-US" altLang="id-ID" smtClean="0"/>
              <a:pPr/>
              <a:t>‹#›</a:t>
            </a:fld>
            <a:endParaRPr lang="en-US" altLang="id-ID"/>
          </a:p>
        </p:txBody>
      </p:sp>
      <p:cxnSp>
        <p:nvCxnSpPr>
          <p:cNvPr id="25" name="Straight Connector 24"/>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88810483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8E3D622-8368-4AC2-B34A-94E4AD639777}" type="datetime1">
              <a:rPr lang="en-US" smtClean="0"/>
              <a:t>10/25/2016</a:t>
            </a:fld>
            <a:endParaRPr lang="en-US"/>
          </a:p>
        </p:txBody>
      </p:sp>
      <p:sp>
        <p:nvSpPr>
          <p:cNvPr id="3" name="Footer Placeholder 2"/>
          <p:cNvSpPr>
            <a:spLocks noGrp="1"/>
          </p:cNvSpPr>
          <p:nvPr>
            <p:ph type="ftr" sz="quarter" idx="11"/>
          </p:nvPr>
        </p:nvSpPr>
        <p:spPr/>
        <p:txBody>
          <a:bodyPr/>
          <a:lstStyle/>
          <a:p>
            <a:pPr>
              <a:defRPr/>
            </a:pPr>
            <a:r>
              <a:rPr lang="en-US"/>
              <a:t>Pertemuan 3 # pengantar informatika #</a:t>
            </a:r>
          </a:p>
        </p:txBody>
      </p:sp>
      <p:sp>
        <p:nvSpPr>
          <p:cNvPr id="4" name="Slide Number Placeholder 3"/>
          <p:cNvSpPr>
            <a:spLocks noGrp="1"/>
          </p:cNvSpPr>
          <p:nvPr>
            <p:ph type="sldNum" sz="quarter" idx="12"/>
          </p:nvPr>
        </p:nvSpPr>
        <p:spPr/>
        <p:txBody>
          <a:bodyPr/>
          <a:lstStyle/>
          <a:p>
            <a:fld id="{52E65A02-54F6-4007-897E-739FE6BAAE3A}" type="slidenum">
              <a:rPr lang="en-US" altLang="id-ID" smtClean="0"/>
              <a:pPr/>
              <a:t>‹#›</a:t>
            </a:fld>
            <a:endParaRPr lang="en-US" altLang="id-ID"/>
          </a:p>
        </p:txBody>
      </p:sp>
    </p:spTree>
    <p:extLst>
      <p:ext uri="{BB962C8B-B14F-4D97-AF65-F5344CB8AC3E}">
        <p14:creationId xmlns:p14="http://schemas.microsoft.com/office/powerpoint/2010/main" val="109442291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4671" y="798973"/>
            <a:ext cx="3273099" cy="2247117"/>
          </a:xfrm>
        </p:spPr>
        <p:txBody>
          <a:bodyPr anchor="b">
            <a:normAutofit/>
          </a:bodyPr>
          <a:lstStyle>
            <a:lvl1pPr algn="l">
              <a:defRPr sz="2400"/>
            </a:lvl1pPr>
          </a:lstStyle>
          <a:p>
            <a:r>
              <a:rPr lang="en-US"/>
              <a:t>Click to edit Master title style</a:t>
            </a:r>
            <a:endParaRPr lang="en-US" dirty="0"/>
          </a:p>
        </p:txBody>
      </p:sp>
      <p:sp>
        <p:nvSpPr>
          <p:cNvPr id="3" name="Content Placeholder 2"/>
          <p:cNvSpPr>
            <a:spLocks noGrp="1"/>
          </p:cNvSpPr>
          <p:nvPr>
            <p:ph idx="1"/>
          </p:nvPr>
        </p:nvSpPr>
        <p:spPr>
          <a:xfrm>
            <a:off x="5043714" y="798974"/>
            <a:ext cx="6012470" cy="4658826"/>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44671" y="3205491"/>
            <a:ext cx="3275013" cy="2248181"/>
          </a:xfrm>
        </p:spPr>
        <p:txBody>
          <a:bodyPr/>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pPr>
              <a:defRPr/>
            </a:pPr>
            <a:fld id="{ABCEB2CE-D8FA-481B-A590-036B9DC31630}" type="datetime1">
              <a:rPr lang="en-US" smtClean="0"/>
              <a:t>10/25/2016</a:t>
            </a:fld>
            <a:endParaRPr lang="en-US"/>
          </a:p>
        </p:txBody>
      </p:sp>
      <p:sp>
        <p:nvSpPr>
          <p:cNvPr id="6" name="Footer Placeholder 5"/>
          <p:cNvSpPr>
            <a:spLocks noGrp="1"/>
          </p:cNvSpPr>
          <p:nvPr>
            <p:ph type="ftr" sz="quarter" idx="11"/>
          </p:nvPr>
        </p:nvSpPr>
        <p:spPr/>
        <p:txBody>
          <a:bodyPr/>
          <a:lstStyle/>
          <a:p>
            <a:pPr>
              <a:defRPr/>
            </a:pPr>
            <a:r>
              <a:rPr lang="en-US"/>
              <a:t>Pertemuan 3 # pengantar informatika #</a:t>
            </a:r>
          </a:p>
        </p:txBody>
      </p:sp>
      <p:sp>
        <p:nvSpPr>
          <p:cNvPr id="7" name="Slide Number Placeholder 6"/>
          <p:cNvSpPr>
            <a:spLocks noGrp="1"/>
          </p:cNvSpPr>
          <p:nvPr>
            <p:ph type="sldNum" sz="quarter" idx="12"/>
          </p:nvPr>
        </p:nvSpPr>
        <p:spPr/>
        <p:txBody>
          <a:bodyPr/>
          <a:lstStyle/>
          <a:p>
            <a:fld id="{43BDEA2E-2F35-44AC-BFCE-EE9F20E3D040}" type="slidenum">
              <a:rPr lang="en-US" altLang="id-ID" smtClean="0"/>
              <a:pPr/>
              <a:t>‹#›</a:t>
            </a:fld>
            <a:endParaRPr lang="en-US" altLang="id-ID"/>
          </a:p>
        </p:txBody>
      </p:sp>
      <p:cxnSp>
        <p:nvCxnSpPr>
          <p:cNvPr id="17" name="Straight Connector 16"/>
          <p:cNvCxnSpPr/>
          <p:nvPr/>
        </p:nvCxnSpPr>
        <p:spPr>
          <a:xfrm>
            <a:off x="1448280" y="3205491"/>
            <a:ext cx="326949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6166187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7477387" y="482170"/>
            <a:ext cx="4074533" cy="5149101"/>
            <a:chOff x="7477387" y="482170"/>
            <a:chExt cx="4074533" cy="5149101"/>
          </a:xfrm>
        </p:grpSpPr>
        <p:sp>
          <p:nvSpPr>
            <p:cNvPr id="18" name="Rectangle 17"/>
            <p:cNvSpPr/>
            <p:nvPr/>
          </p:nvSpPr>
          <p:spPr bwMode="black">
            <a:xfrm>
              <a:off x="7477387" y="482170"/>
              <a:ext cx="4074533" cy="5149101"/>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9" name="Rectangle 18"/>
            <p:cNvSpPr/>
            <p:nvPr/>
          </p:nvSpPr>
          <p:spPr bwMode="blackWhite">
            <a:xfrm>
              <a:off x="7790446" y="812506"/>
              <a:ext cx="3450289" cy="4466452"/>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451206" y="1129513"/>
            <a:ext cx="5532328" cy="1830584"/>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8124389" y="1122542"/>
            <a:ext cx="2791171" cy="3866327"/>
          </a:xfrm>
          <a:solidFill>
            <a:schemeClr val="bg1">
              <a:lumMod val="85000"/>
            </a:schemeClr>
          </a:solidFill>
          <a:ln w="9525" cap="sq">
            <a:noFill/>
            <a:miter lim="800000"/>
          </a:ln>
          <a:effectLst/>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450329" y="3145992"/>
            <a:ext cx="5524404" cy="2003742"/>
          </a:xfrm>
        </p:spPr>
        <p:txBody>
          <a:bodyPr>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1447382" y="5469856"/>
            <a:ext cx="5527351" cy="320123"/>
          </a:xfrm>
        </p:spPr>
        <p:txBody>
          <a:bodyPr/>
          <a:lstStyle>
            <a:lvl1pPr algn="l">
              <a:defRPr/>
            </a:lvl1pPr>
          </a:lstStyle>
          <a:p>
            <a:pPr>
              <a:defRPr/>
            </a:pPr>
            <a:fld id="{4A5032DF-E89B-4902-BD7F-C68187807386}" type="datetime1">
              <a:rPr lang="en-US" smtClean="0"/>
              <a:t>10/25/2016</a:t>
            </a:fld>
            <a:endParaRPr lang="en-US"/>
          </a:p>
        </p:txBody>
      </p:sp>
      <p:sp>
        <p:nvSpPr>
          <p:cNvPr id="6" name="Footer Placeholder 5"/>
          <p:cNvSpPr>
            <a:spLocks noGrp="1"/>
          </p:cNvSpPr>
          <p:nvPr>
            <p:ph type="ftr" sz="quarter" idx="11"/>
          </p:nvPr>
        </p:nvSpPr>
        <p:spPr>
          <a:xfrm>
            <a:off x="1447382" y="318640"/>
            <a:ext cx="5541004" cy="320931"/>
          </a:xfrm>
        </p:spPr>
        <p:txBody>
          <a:bodyPr/>
          <a:lstStyle/>
          <a:p>
            <a:pPr>
              <a:defRPr/>
            </a:pPr>
            <a:r>
              <a:rPr lang="en-US"/>
              <a:t>Pertemuan 3 # pengantar informatika #</a:t>
            </a:r>
          </a:p>
        </p:txBody>
      </p:sp>
      <p:sp>
        <p:nvSpPr>
          <p:cNvPr id="7" name="Slide Number Placeholder 6"/>
          <p:cNvSpPr>
            <a:spLocks noGrp="1"/>
          </p:cNvSpPr>
          <p:nvPr>
            <p:ph type="sldNum" sz="quarter" idx="12"/>
          </p:nvPr>
        </p:nvSpPr>
        <p:spPr/>
        <p:txBody>
          <a:bodyPr/>
          <a:lstStyle/>
          <a:p>
            <a:fld id="{5C660656-E3B9-43C0-9C09-EFDE276FC364}" type="slidenum">
              <a:rPr lang="en-US" altLang="id-ID" smtClean="0"/>
              <a:pPr/>
              <a:t>‹#›</a:t>
            </a:fld>
            <a:endParaRPr lang="en-US" altLang="id-ID"/>
          </a:p>
        </p:txBody>
      </p:sp>
      <p:cxnSp>
        <p:nvCxnSpPr>
          <p:cNvPr id="31" name="Straight Connector 30"/>
          <p:cNvCxnSpPr/>
          <p:nvPr/>
        </p:nvCxnSpPr>
        <p:spPr>
          <a:xfrm>
            <a:off x="1447382" y="3143605"/>
            <a:ext cx="552735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80128522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49D822E2-2AF8-45E2-8170-757E9B69F4D2}" type="datetime1">
              <a:rPr lang="en-US" smtClean="0"/>
              <a:t>10/25/2016</a:t>
            </a:fld>
            <a:endParaRPr lang="en-US"/>
          </a:p>
        </p:txBody>
      </p:sp>
      <p:sp>
        <p:nvSpPr>
          <p:cNvPr id="5" name="Footer Placeholder 4"/>
          <p:cNvSpPr>
            <a:spLocks noGrp="1"/>
          </p:cNvSpPr>
          <p:nvPr>
            <p:ph type="ftr" sz="quarter" idx="11"/>
          </p:nvPr>
        </p:nvSpPr>
        <p:spPr/>
        <p:txBody>
          <a:bodyPr/>
          <a:lstStyle/>
          <a:p>
            <a:pPr>
              <a:defRPr/>
            </a:pPr>
            <a:r>
              <a:rPr lang="en-US"/>
              <a:t>Pertemuan 3 # pengantar informatika #</a:t>
            </a:r>
          </a:p>
        </p:txBody>
      </p:sp>
      <p:sp>
        <p:nvSpPr>
          <p:cNvPr id="6" name="Slide Number Placeholder 5"/>
          <p:cNvSpPr>
            <a:spLocks noGrp="1"/>
          </p:cNvSpPr>
          <p:nvPr>
            <p:ph type="sldNum" sz="quarter" idx="12"/>
          </p:nvPr>
        </p:nvSpPr>
        <p:spPr/>
        <p:txBody>
          <a:bodyPr/>
          <a:lstStyle/>
          <a:p>
            <a:fld id="{71A94DE0-7260-4A34-93E6-715E2035EB4F}" type="slidenum">
              <a:rPr lang="en-US" altLang="id-ID" smtClean="0"/>
              <a:pPr/>
              <a:t>‹#›</a:t>
            </a:fld>
            <a:endParaRPr lang="en-US" altLang="id-ID"/>
          </a:p>
        </p:txBody>
      </p:sp>
      <p:cxnSp>
        <p:nvCxnSpPr>
          <p:cNvPr id="26" name="Straight Connector 25"/>
          <p:cNvCxnSpPr/>
          <p:nvPr/>
        </p:nvCxnSpPr>
        <p:spPr>
          <a:xfrm>
            <a:off x="1453896" y="1847088"/>
            <a:ext cx="960752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5323357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439111" y="798973"/>
            <a:ext cx="1615742" cy="465988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444672" y="798973"/>
            <a:ext cx="7828830" cy="465988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0AA8A56B-102A-4386-97BD-E11E736E19B2}" type="datetime1">
              <a:rPr lang="en-US" smtClean="0"/>
              <a:t>10/25/2016</a:t>
            </a:fld>
            <a:endParaRPr lang="en-US"/>
          </a:p>
        </p:txBody>
      </p:sp>
      <p:sp>
        <p:nvSpPr>
          <p:cNvPr id="5" name="Footer Placeholder 4"/>
          <p:cNvSpPr>
            <a:spLocks noGrp="1"/>
          </p:cNvSpPr>
          <p:nvPr>
            <p:ph type="ftr" sz="quarter" idx="11"/>
          </p:nvPr>
        </p:nvSpPr>
        <p:spPr/>
        <p:txBody>
          <a:bodyPr/>
          <a:lstStyle/>
          <a:p>
            <a:pPr>
              <a:defRPr/>
            </a:pPr>
            <a:r>
              <a:rPr lang="en-US"/>
              <a:t>Pertemuan 3 # pengantar informatika #</a:t>
            </a:r>
          </a:p>
        </p:txBody>
      </p:sp>
      <p:sp>
        <p:nvSpPr>
          <p:cNvPr id="6" name="Slide Number Placeholder 5"/>
          <p:cNvSpPr>
            <a:spLocks noGrp="1"/>
          </p:cNvSpPr>
          <p:nvPr>
            <p:ph type="sldNum" sz="quarter" idx="12"/>
          </p:nvPr>
        </p:nvSpPr>
        <p:spPr/>
        <p:txBody>
          <a:bodyPr/>
          <a:lstStyle/>
          <a:p>
            <a:fld id="{DE7A17A0-D06A-47FA-8551-48DFC0E817A2}" type="slidenum">
              <a:rPr lang="en-US" altLang="id-ID" smtClean="0"/>
              <a:pPr/>
              <a:t>‹#›</a:t>
            </a:fld>
            <a:endParaRPr lang="en-US" altLang="id-ID"/>
          </a:p>
        </p:txBody>
      </p:sp>
      <p:cxnSp>
        <p:nvCxnSpPr>
          <p:cNvPr id="15" name="Straight Connector 14"/>
          <p:cNvCxnSpPr/>
          <p:nvPr/>
        </p:nvCxnSpPr>
        <p:spPr>
          <a:xfrm>
            <a:off x="9439111" y="798973"/>
            <a:ext cx="0" cy="465988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4190888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8" name="Rectangle 7"/>
          <p:cNvSpPr/>
          <p:nvPr/>
        </p:nvSpPr>
        <p:spPr>
          <a:xfrm>
            <a:off x="0" y="2019476"/>
            <a:ext cx="12192000" cy="4105941"/>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7" name="Picture 6"/>
          <p:cNvPicPr>
            <a:picLocks noChangeAspect="1"/>
          </p:cNvPicPr>
          <p:nvPr/>
        </p:nvPicPr>
        <p:blipFill rotWithShape="1">
          <a:blip r:embed="rId13">
            <a:extLst>
              <a:ext uri="{28A0092B-C50C-407E-A947-70E740481C1C}">
                <a14:useLocalDpi xmlns:a14="http://schemas.microsoft.com/office/drawing/2010/main" val="0"/>
              </a:ext>
            </a:extLst>
          </a:blip>
          <a:srcRect t="1538" b="-1538"/>
          <a:stretch/>
        </p:blipFill>
        <p:spPr bwMode="black">
          <a:xfrm>
            <a:off x="0" y="6126480"/>
            <a:ext cx="12192000" cy="742950"/>
          </a:xfrm>
          <a:prstGeom prst="rect">
            <a:avLst/>
          </a:prstGeom>
        </p:spPr>
      </p:pic>
      <p:sp>
        <p:nvSpPr>
          <p:cNvPr id="2" name="Title Placeholder 1"/>
          <p:cNvSpPr>
            <a:spLocks noGrp="1"/>
          </p:cNvSpPr>
          <p:nvPr>
            <p:ph type="title"/>
          </p:nvPr>
        </p:nvSpPr>
        <p:spPr>
          <a:xfrm>
            <a:off x="1451579" y="804519"/>
            <a:ext cx="9603275" cy="1049235"/>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451579" y="2015732"/>
            <a:ext cx="9603275" cy="3450613"/>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7554138" y="330370"/>
            <a:ext cx="3500715" cy="309201"/>
          </a:xfrm>
          <a:prstGeom prst="rect">
            <a:avLst/>
          </a:prstGeom>
        </p:spPr>
        <p:txBody>
          <a:bodyPr vert="horz" lIns="91440" tIns="45720" rIns="91440" bIns="45720" rtlCol="0" anchor="ctr"/>
          <a:lstStyle>
            <a:lvl1pPr algn="r">
              <a:defRPr sz="1000">
                <a:solidFill>
                  <a:schemeClr val="tx1">
                    <a:tint val="75000"/>
                  </a:schemeClr>
                </a:solidFill>
              </a:defRPr>
            </a:lvl1pPr>
          </a:lstStyle>
          <a:p>
            <a:pPr>
              <a:defRPr/>
            </a:pPr>
            <a:fld id="{4004BD4C-5263-4356-920B-9588AA0258A9}" type="datetime1">
              <a:rPr lang="en-US" smtClean="0"/>
              <a:t>10/25/2016</a:t>
            </a:fld>
            <a:endParaRPr lang="en-US"/>
          </a:p>
        </p:txBody>
      </p:sp>
      <p:sp>
        <p:nvSpPr>
          <p:cNvPr id="5" name="Footer Placeholder 4"/>
          <p:cNvSpPr>
            <a:spLocks noGrp="1"/>
          </p:cNvSpPr>
          <p:nvPr>
            <p:ph type="ftr" sz="quarter" idx="3"/>
          </p:nvPr>
        </p:nvSpPr>
        <p:spPr>
          <a:xfrm>
            <a:off x="1451579" y="329307"/>
            <a:ext cx="5938836" cy="309201"/>
          </a:xfrm>
          <a:prstGeom prst="rect">
            <a:avLst/>
          </a:prstGeom>
        </p:spPr>
        <p:txBody>
          <a:bodyPr vert="horz" lIns="91440" tIns="45720" rIns="91440" bIns="45720" rtlCol="0" anchor="ctr"/>
          <a:lstStyle>
            <a:lvl1pPr algn="l">
              <a:defRPr sz="1000">
                <a:solidFill>
                  <a:schemeClr val="tx1">
                    <a:tint val="75000"/>
                  </a:schemeClr>
                </a:solidFill>
              </a:defRPr>
            </a:lvl1pPr>
          </a:lstStyle>
          <a:p>
            <a:pPr>
              <a:defRPr/>
            </a:pPr>
            <a:r>
              <a:rPr lang="en-US"/>
              <a:t>Pertemuan 3 # pengantar informatika #</a:t>
            </a:r>
          </a:p>
        </p:txBody>
      </p:sp>
      <p:sp>
        <p:nvSpPr>
          <p:cNvPr id="6" name="Slide Number Placeholder 5"/>
          <p:cNvSpPr>
            <a:spLocks noGrp="1"/>
          </p:cNvSpPr>
          <p:nvPr>
            <p:ph type="sldNum" sz="quarter" idx="4"/>
          </p:nvPr>
        </p:nvSpPr>
        <p:spPr>
          <a:xfrm>
            <a:off x="480060" y="798973"/>
            <a:ext cx="811019" cy="503578"/>
          </a:xfrm>
          <a:prstGeom prst="rect">
            <a:avLst/>
          </a:prstGeom>
        </p:spPr>
        <p:txBody>
          <a:bodyPr vert="horz" lIns="91440" tIns="45720" rIns="91440" bIns="45720" rtlCol="0" anchor="t"/>
          <a:lstStyle>
            <a:lvl1pPr algn="r">
              <a:defRPr sz="2800">
                <a:solidFill>
                  <a:schemeClr val="accent1"/>
                </a:solidFill>
              </a:defRPr>
            </a:lvl1pPr>
          </a:lstStyle>
          <a:p>
            <a:fld id="{2BF15FA1-BCF0-477E-965A-BF2CBFAB9E23}" type="slidenum">
              <a:rPr lang="en-US" altLang="id-ID" smtClean="0"/>
              <a:pPr/>
              <a:t>‹#›</a:t>
            </a:fld>
            <a:endParaRPr lang="en-US" altLang="id-ID"/>
          </a:p>
        </p:txBody>
      </p:sp>
      <p:cxnSp>
        <p:nvCxnSpPr>
          <p:cNvPr id="10" name="Straight Connector 9"/>
          <p:cNvCxnSpPr/>
          <p:nvPr/>
        </p:nvCxnSpPr>
        <p:spPr>
          <a:xfrm>
            <a:off x="0" y="6128413"/>
            <a:ext cx="121920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478389551"/>
      </p:ext>
    </p:extLst>
  </p:cSld>
  <p:clrMap bg1="lt1" tx1="dk1" bg2="lt2" tx2="dk2" accent1="accent1" accent2="accent2" accent3="accent3" accent4="accent4" accent5="accent5" accent6="accent6" hlink="hlink" folHlink="folHlink"/>
  <p:sldLayoutIdLst>
    <p:sldLayoutId id="2147484504" r:id="rId1"/>
    <p:sldLayoutId id="2147484505" r:id="rId2"/>
    <p:sldLayoutId id="2147484506" r:id="rId3"/>
    <p:sldLayoutId id="2147484507" r:id="rId4"/>
    <p:sldLayoutId id="2147484508" r:id="rId5"/>
    <p:sldLayoutId id="2147484509" r:id="rId6"/>
    <p:sldLayoutId id="2147484510" r:id="rId7"/>
    <p:sldLayoutId id="2147484511" r:id="rId8"/>
    <p:sldLayoutId id="2147484512" r:id="rId9"/>
    <p:sldLayoutId id="2147484513" r:id="rId10"/>
    <p:sldLayoutId id="2147484514" r:id="rId11"/>
  </p:sldLayoutIdLst>
  <p:hf sldNum="0" hdr="0" ftr="0" dt="0"/>
  <p:txStyles>
    <p:titleStyle>
      <a:lvl1pPr algn="l" defTabSz="914400" rtl="0" eaLnBrk="1" latinLnBrk="0" hangingPunct="1">
        <a:lnSpc>
          <a:spcPct val="90000"/>
        </a:lnSpc>
        <a:spcBef>
          <a:spcPct val="0"/>
        </a:spcBef>
        <a:buNone/>
        <a:defRPr sz="3200" b="0" i="0" kern="1200" cap="all">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image" Target="../media/image8.wmf"/><Relationship Id="rId3" Type="http://schemas.openxmlformats.org/officeDocument/2006/relationships/image" Target="../media/image3.wmf"/><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wmf"/><Relationship Id="rId5" Type="http://schemas.openxmlformats.org/officeDocument/2006/relationships/image" Target="../media/image5.png"/><Relationship Id="rId4" Type="http://schemas.openxmlformats.org/officeDocument/2006/relationships/image" Target="../media/image4.png"/></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image" Target="../media/image10.wmf"/><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4.wmf"/><Relationship Id="rId2" Type="http://schemas.openxmlformats.org/officeDocument/2006/relationships/image" Target="../media/image13.wmf"/><Relationship Id="rId1" Type="http://schemas.openxmlformats.org/officeDocument/2006/relationships/slideLayout" Target="../slideLayouts/slideLayout2.xml"/><Relationship Id="rId4" Type="http://schemas.openxmlformats.org/officeDocument/2006/relationships/image" Target="../media/image15.wmf"/></Relationships>
</file>

<file path=ppt/slides/_rels/slide17.xml.rels><?xml version="1.0" encoding="UTF-8" standalone="yes"?>
<Relationships xmlns="http://schemas.openxmlformats.org/package/2006/relationships"><Relationship Id="rId3" Type="http://schemas.openxmlformats.org/officeDocument/2006/relationships/image" Target="../media/image17.wmf"/><Relationship Id="rId2" Type="http://schemas.openxmlformats.org/officeDocument/2006/relationships/image" Target="../media/image16.w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17780" y="1683657"/>
            <a:ext cx="8637072" cy="1660072"/>
          </a:xfrm>
        </p:spPr>
        <p:txBody>
          <a:bodyPr>
            <a:normAutofit/>
          </a:bodyPr>
          <a:lstStyle/>
          <a:p>
            <a:pPr eaLnBrk="1" fontAlgn="auto" hangingPunct="1">
              <a:spcAft>
                <a:spcPts val="0"/>
              </a:spcAft>
              <a:defRPr/>
            </a:pPr>
            <a:r>
              <a:rPr lang="en-US" sz="4000" b="1" dirty="0"/>
              <a:t>TEKNOLOGI HARDWARE</a:t>
            </a:r>
            <a:br>
              <a:rPr lang="en-US" sz="4000" b="1" dirty="0"/>
            </a:br>
            <a:r>
              <a:rPr lang="en-US" sz="4000" b="1" dirty="0"/>
              <a:t>input </a:t>
            </a:r>
            <a:r>
              <a:rPr lang="en-US" sz="4000" b="1" dirty="0" err="1"/>
              <a:t>dan</a:t>
            </a:r>
            <a:r>
              <a:rPr lang="en-US" sz="4000" b="1" dirty="0"/>
              <a:t> output device</a:t>
            </a:r>
          </a:p>
        </p:txBody>
      </p:sp>
      <p:sp>
        <p:nvSpPr>
          <p:cNvPr id="3" name="Subtitle 2"/>
          <p:cNvSpPr>
            <a:spLocks noGrp="1"/>
          </p:cNvSpPr>
          <p:nvPr>
            <p:ph type="subTitle" idx="1"/>
          </p:nvPr>
        </p:nvSpPr>
        <p:spPr/>
        <p:txBody>
          <a:bodyPr/>
          <a:lstStyle/>
          <a:p>
            <a:pPr algn="r" eaLnBrk="1" fontAlgn="auto" hangingPunct="1">
              <a:spcAft>
                <a:spcPts val="0"/>
              </a:spcAft>
              <a:defRPr/>
            </a:pPr>
            <a:r>
              <a:rPr lang="en-US" sz="2400" dirty="0"/>
              <a:t>SETYONINGSIH WIBOWO, ST., M. KOM</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p:cNvSpPr>
            <a:spLocks noGrp="1" noChangeArrowheads="1"/>
          </p:cNvSpPr>
          <p:nvPr>
            <p:ph type="title"/>
          </p:nvPr>
        </p:nvSpPr>
        <p:spPr>
          <a:xfrm>
            <a:off x="1451578" y="768124"/>
            <a:ext cx="9603275" cy="1020762"/>
          </a:xfrm>
        </p:spPr>
        <p:txBody>
          <a:bodyPr>
            <a:normAutofit fontScale="90000"/>
          </a:bodyPr>
          <a:lstStyle/>
          <a:p>
            <a:pPr eaLnBrk="1" fontAlgn="auto" hangingPunct="1">
              <a:spcAft>
                <a:spcPts val="0"/>
              </a:spcAft>
              <a:defRPr/>
            </a:pPr>
            <a:br>
              <a:rPr lang="en-US" sz="4000" b="1" dirty="0"/>
            </a:br>
            <a:r>
              <a:rPr lang="en-US" sz="4000" b="1" dirty="0" err="1"/>
              <a:t>Peralatan</a:t>
            </a:r>
            <a:r>
              <a:rPr lang="en-US" sz="4000" b="1" dirty="0"/>
              <a:t> Input (</a:t>
            </a:r>
            <a:r>
              <a:rPr lang="en-US" sz="4000" b="1" i="1" dirty="0"/>
              <a:t>Input Device</a:t>
            </a:r>
            <a:r>
              <a:rPr lang="en-US" sz="4000" b="1" dirty="0"/>
              <a:t>)</a:t>
            </a:r>
            <a:br>
              <a:rPr lang="en-US" sz="4000" dirty="0"/>
            </a:br>
            <a:endParaRPr lang="en-US" sz="4000" dirty="0"/>
          </a:p>
        </p:txBody>
      </p:sp>
      <p:sp>
        <p:nvSpPr>
          <p:cNvPr id="72707" name="Rectangle 3"/>
          <p:cNvSpPr>
            <a:spLocks noGrp="1" noChangeArrowheads="1"/>
          </p:cNvSpPr>
          <p:nvPr>
            <p:ph idx="1"/>
          </p:nvPr>
        </p:nvSpPr>
        <p:spPr/>
        <p:txBody>
          <a:bodyPr/>
          <a:lstStyle/>
          <a:p>
            <a:pPr eaLnBrk="1" fontAlgn="auto" hangingPunct="1">
              <a:spcAft>
                <a:spcPts val="0"/>
              </a:spcAft>
              <a:defRPr/>
            </a:pPr>
            <a:r>
              <a:rPr lang="en-US" sz="2400" dirty="0"/>
              <a:t>Input </a:t>
            </a:r>
            <a:r>
              <a:rPr lang="en-US" sz="2400" dirty="0" err="1"/>
              <a:t>memiliki</a:t>
            </a:r>
            <a:r>
              <a:rPr lang="en-US" sz="2400" dirty="0"/>
              <a:t> 2 </a:t>
            </a:r>
            <a:r>
              <a:rPr lang="en-US" sz="2400" dirty="0" err="1"/>
              <a:t>pengertian</a:t>
            </a:r>
            <a:r>
              <a:rPr lang="en-US" sz="2400" dirty="0"/>
              <a:t>, </a:t>
            </a:r>
            <a:r>
              <a:rPr lang="en-US" sz="2400" dirty="0" err="1"/>
              <a:t>yaitu</a:t>
            </a:r>
            <a:r>
              <a:rPr lang="en-US" sz="2400" dirty="0"/>
              <a:t> :</a:t>
            </a:r>
          </a:p>
          <a:p>
            <a:pPr lvl="1" eaLnBrk="1" fontAlgn="auto" hangingPunct="1">
              <a:spcAft>
                <a:spcPts val="0"/>
              </a:spcAft>
              <a:defRPr/>
            </a:pPr>
            <a:r>
              <a:rPr lang="en-US" sz="2400" dirty="0"/>
              <a:t>Data </a:t>
            </a:r>
            <a:r>
              <a:rPr lang="en-US" sz="2400" dirty="0" err="1"/>
              <a:t>dan</a:t>
            </a:r>
            <a:r>
              <a:rPr lang="en-US" sz="2400" dirty="0"/>
              <a:t> </a:t>
            </a:r>
            <a:r>
              <a:rPr lang="en-US" sz="2400" dirty="0" err="1"/>
              <a:t>informasi</a:t>
            </a:r>
            <a:r>
              <a:rPr lang="en-US" sz="2400" dirty="0"/>
              <a:t> yang </a:t>
            </a:r>
            <a:r>
              <a:rPr lang="en-US" sz="2400" dirty="0" err="1"/>
              <a:t>dimasukkan</a:t>
            </a:r>
            <a:r>
              <a:rPr lang="en-US" sz="2400" dirty="0"/>
              <a:t> </a:t>
            </a:r>
            <a:r>
              <a:rPr lang="en-US" sz="2400" dirty="0" err="1"/>
              <a:t>ke</a:t>
            </a:r>
            <a:r>
              <a:rPr lang="en-US" sz="2400" dirty="0"/>
              <a:t> </a:t>
            </a:r>
            <a:r>
              <a:rPr lang="en-US" sz="2400" dirty="0" err="1"/>
              <a:t>dalam</a:t>
            </a:r>
            <a:r>
              <a:rPr lang="en-US" sz="2400" dirty="0"/>
              <a:t> </a:t>
            </a:r>
            <a:r>
              <a:rPr lang="en-US" sz="2400" dirty="0" err="1"/>
              <a:t>komputer</a:t>
            </a:r>
            <a:r>
              <a:rPr lang="en-US" sz="2400" dirty="0"/>
              <a:t>.</a:t>
            </a:r>
          </a:p>
          <a:p>
            <a:pPr lvl="1" eaLnBrk="1" fontAlgn="auto" hangingPunct="1">
              <a:spcAft>
                <a:spcPts val="0"/>
              </a:spcAft>
              <a:defRPr/>
            </a:pPr>
            <a:r>
              <a:rPr lang="en-US" sz="2400" dirty="0"/>
              <a:t>Proses </a:t>
            </a:r>
            <a:r>
              <a:rPr lang="en-US" sz="2400" dirty="0" err="1"/>
              <a:t>memasukkan</a:t>
            </a:r>
            <a:r>
              <a:rPr lang="en-US" sz="2400" dirty="0"/>
              <a:t> data </a:t>
            </a:r>
            <a:r>
              <a:rPr lang="en-US" sz="2400" dirty="0" err="1"/>
              <a:t>dan</a:t>
            </a:r>
            <a:r>
              <a:rPr lang="en-US" sz="2400" dirty="0"/>
              <a:t> </a:t>
            </a:r>
            <a:r>
              <a:rPr lang="en-US" sz="2400" dirty="0" err="1"/>
              <a:t>informasi</a:t>
            </a:r>
            <a:r>
              <a:rPr lang="en-US" sz="2400" dirty="0"/>
              <a:t> </a:t>
            </a:r>
            <a:r>
              <a:rPr lang="en-US" sz="2400" dirty="0" err="1"/>
              <a:t>ke</a:t>
            </a:r>
            <a:r>
              <a:rPr lang="en-US" sz="2400" dirty="0"/>
              <a:t> </a:t>
            </a:r>
            <a:r>
              <a:rPr lang="en-US" sz="2400" dirty="0" err="1"/>
              <a:t>dalam</a:t>
            </a:r>
            <a:r>
              <a:rPr lang="en-US" sz="2400" dirty="0"/>
              <a:t> </a:t>
            </a:r>
            <a:r>
              <a:rPr lang="en-US" sz="2400" dirty="0" err="1"/>
              <a:t>komputer</a:t>
            </a:r>
            <a:r>
              <a:rPr lang="en-US" sz="2400" dirty="0"/>
              <a:t> </a:t>
            </a:r>
            <a:r>
              <a:rPr lang="en-US" sz="2400" dirty="0" err="1"/>
              <a:t>untuk</a:t>
            </a:r>
            <a:r>
              <a:rPr lang="en-US" sz="2400" dirty="0"/>
              <a:t> </a:t>
            </a:r>
            <a:r>
              <a:rPr lang="en-US" sz="2400" dirty="0" err="1"/>
              <a:t>diproses</a:t>
            </a:r>
            <a:r>
              <a:rPr lang="en-US" sz="2400" dirty="0"/>
              <a:t>, </a:t>
            </a:r>
            <a:r>
              <a:rPr lang="en-US" sz="2400" dirty="0" err="1"/>
              <a:t>disimpan</a:t>
            </a:r>
            <a:r>
              <a:rPr lang="en-US" sz="2400" dirty="0"/>
              <a:t>, </a:t>
            </a:r>
            <a:r>
              <a:rPr lang="en-US" sz="2400" dirty="0" err="1"/>
              <a:t>dipanggil</a:t>
            </a:r>
            <a:r>
              <a:rPr lang="en-US" sz="2400" dirty="0"/>
              <a:t> </a:t>
            </a:r>
            <a:r>
              <a:rPr lang="en-US" sz="2400" dirty="0" err="1"/>
              <a:t>kembali</a:t>
            </a:r>
            <a:r>
              <a:rPr lang="en-US" sz="2400" dirty="0"/>
              <a:t>, </a:t>
            </a:r>
            <a:r>
              <a:rPr lang="en-US" sz="2400" dirty="0" err="1"/>
              <a:t>atau</a:t>
            </a:r>
            <a:r>
              <a:rPr lang="en-US" sz="2400" dirty="0"/>
              <a:t> </a:t>
            </a:r>
            <a:r>
              <a:rPr lang="en-US" sz="2400" dirty="0" err="1"/>
              <a:t>ditransmisikan</a:t>
            </a:r>
            <a:r>
              <a:rPr lang="en-US" sz="2400" dirty="0"/>
              <a:t>.</a:t>
            </a:r>
          </a:p>
          <a:p>
            <a:pPr eaLnBrk="1" fontAlgn="auto" hangingPunct="1">
              <a:spcAft>
                <a:spcPts val="0"/>
              </a:spcAft>
              <a:defRPr/>
            </a:pPr>
            <a:r>
              <a:rPr lang="en-US" sz="2400" dirty="0" err="1"/>
              <a:t>Peralatan</a:t>
            </a:r>
            <a:r>
              <a:rPr lang="en-US" sz="2400" dirty="0"/>
              <a:t> Input (</a:t>
            </a:r>
            <a:r>
              <a:rPr lang="en-US" sz="2400" i="1" dirty="0"/>
              <a:t>Input Device</a:t>
            </a:r>
            <a:r>
              <a:rPr lang="en-US" sz="2400" dirty="0"/>
              <a:t>) </a:t>
            </a:r>
            <a:r>
              <a:rPr lang="en-US" sz="2400" dirty="0" err="1"/>
              <a:t>adalah</a:t>
            </a:r>
            <a:r>
              <a:rPr lang="en-US" sz="2400" dirty="0"/>
              <a:t> </a:t>
            </a:r>
            <a:r>
              <a:rPr lang="en-US" sz="2400" dirty="0" err="1"/>
              <a:t>alat</a:t>
            </a:r>
            <a:r>
              <a:rPr lang="en-US" sz="2400" dirty="0"/>
              <a:t> – </a:t>
            </a:r>
            <a:r>
              <a:rPr lang="en-US" sz="2400" dirty="0" err="1"/>
              <a:t>alat</a:t>
            </a:r>
            <a:r>
              <a:rPr lang="en-US" sz="2400" dirty="0"/>
              <a:t> yang </a:t>
            </a:r>
            <a:r>
              <a:rPr lang="en-US" sz="2400" dirty="0" err="1"/>
              <a:t>digunakan</a:t>
            </a:r>
            <a:r>
              <a:rPr lang="en-US" sz="2400" dirty="0"/>
              <a:t> </a:t>
            </a:r>
            <a:r>
              <a:rPr lang="en-US" sz="2400" dirty="0" err="1"/>
              <a:t>untuk</a:t>
            </a:r>
            <a:r>
              <a:rPr lang="en-US" sz="2400" dirty="0"/>
              <a:t> proses </a:t>
            </a:r>
            <a:r>
              <a:rPr lang="en-US" sz="2400" dirty="0" err="1"/>
              <a:t>memasukan</a:t>
            </a:r>
            <a:r>
              <a:rPr lang="en-US" sz="2400" dirty="0"/>
              <a:t> data/</a:t>
            </a:r>
            <a:r>
              <a:rPr lang="en-US" sz="2400" dirty="0" err="1"/>
              <a:t>informasi</a:t>
            </a:r>
            <a:r>
              <a:rPr lang="en-US" sz="2400" dirty="0"/>
              <a:t> </a:t>
            </a:r>
            <a:r>
              <a:rPr lang="en-US" sz="2400" dirty="0" err="1"/>
              <a:t>ke</a:t>
            </a:r>
            <a:r>
              <a:rPr lang="en-US" sz="2400" dirty="0"/>
              <a:t> </a:t>
            </a:r>
            <a:r>
              <a:rPr lang="en-US" sz="2400" dirty="0" err="1"/>
              <a:t>dalam</a:t>
            </a:r>
            <a:r>
              <a:rPr lang="en-US" sz="2400" dirty="0"/>
              <a:t> </a:t>
            </a:r>
            <a:r>
              <a:rPr lang="en-US" sz="2400" dirty="0" err="1"/>
              <a:t>komputer</a:t>
            </a:r>
            <a:r>
              <a:rPr lang="en-US" sz="2400" dirty="0"/>
              <a:t>.</a:t>
            </a:r>
          </a:p>
          <a:p>
            <a:pPr eaLnBrk="1" fontAlgn="auto" hangingPunct="1">
              <a:spcAft>
                <a:spcPts val="0"/>
              </a:spcAft>
              <a:defRPr/>
            </a:pPr>
            <a:endParaRPr lang="en-US" dirty="0"/>
          </a:p>
          <a:p>
            <a:pPr eaLnBrk="1" fontAlgn="auto" hangingPunct="1">
              <a:spcAft>
                <a:spcPts val="0"/>
              </a:spcAft>
              <a:defRPr/>
            </a:pPr>
            <a:endParaRPr lang="en-US"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Rectangle 2"/>
          <p:cNvSpPr>
            <a:spLocks noGrp="1" noChangeArrowheads="1"/>
          </p:cNvSpPr>
          <p:nvPr>
            <p:ph type="title"/>
          </p:nvPr>
        </p:nvSpPr>
        <p:spPr>
          <a:xfrm>
            <a:off x="1879600" y="811667"/>
            <a:ext cx="8077200" cy="944562"/>
          </a:xfrm>
        </p:spPr>
        <p:txBody>
          <a:bodyPr>
            <a:normAutofit fontScale="90000"/>
          </a:bodyPr>
          <a:lstStyle/>
          <a:p>
            <a:pPr eaLnBrk="1" fontAlgn="auto" hangingPunct="1">
              <a:spcAft>
                <a:spcPts val="0"/>
              </a:spcAft>
              <a:defRPr/>
            </a:pPr>
            <a:br>
              <a:rPr lang="en-US" sz="4000" b="1" dirty="0"/>
            </a:br>
            <a:r>
              <a:rPr lang="en-US" sz="4000" b="1" dirty="0" err="1"/>
              <a:t>Jenis</a:t>
            </a:r>
            <a:r>
              <a:rPr lang="en-US" sz="4000" b="1" dirty="0"/>
              <a:t> – </a:t>
            </a:r>
            <a:r>
              <a:rPr lang="en-US" sz="4000" b="1" dirty="0" err="1"/>
              <a:t>Jenis</a:t>
            </a:r>
            <a:r>
              <a:rPr lang="en-US" sz="4000" b="1" dirty="0"/>
              <a:t> </a:t>
            </a:r>
            <a:r>
              <a:rPr lang="en-US" sz="4000" b="1" i="1" dirty="0"/>
              <a:t>Input Device</a:t>
            </a:r>
            <a:br>
              <a:rPr lang="en-US" sz="4000" dirty="0"/>
            </a:br>
            <a:endParaRPr lang="en-US" sz="4000" dirty="0"/>
          </a:p>
        </p:txBody>
      </p:sp>
      <p:sp>
        <p:nvSpPr>
          <p:cNvPr id="73731" name="Rectangle 3"/>
          <p:cNvSpPr>
            <a:spLocks noGrp="1" noChangeArrowheads="1"/>
          </p:cNvSpPr>
          <p:nvPr>
            <p:ph idx="1"/>
          </p:nvPr>
        </p:nvSpPr>
        <p:spPr>
          <a:xfrm>
            <a:off x="1451579" y="2015732"/>
            <a:ext cx="9603275" cy="3964154"/>
          </a:xfrm>
        </p:spPr>
        <p:txBody>
          <a:bodyPr>
            <a:normAutofit fontScale="77500" lnSpcReduction="20000"/>
          </a:bodyPr>
          <a:lstStyle/>
          <a:p>
            <a:pPr eaLnBrk="1" fontAlgn="auto" hangingPunct="1">
              <a:spcAft>
                <a:spcPts val="0"/>
              </a:spcAft>
              <a:defRPr/>
            </a:pPr>
            <a:r>
              <a:rPr lang="en-US" sz="2600" i="1" dirty="0"/>
              <a:t>Keyboard</a:t>
            </a:r>
            <a:endParaRPr lang="en-US" sz="2600" dirty="0"/>
          </a:p>
          <a:p>
            <a:pPr eaLnBrk="1" fontAlgn="auto" hangingPunct="1">
              <a:spcAft>
                <a:spcPts val="0"/>
              </a:spcAft>
              <a:buFontTx/>
              <a:buNone/>
              <a:defRPr/>
            </a:pPr>
            <a:r>
              <a:rPr lang="en-US" sz="2600" dirty="0"/>
              <a:t>	</a:t>
            </a:r>
            <a:r>
              <a:rPr lang="en-US" sz="2600" dirty="0" err="1"/>
              <a:t>Merupakan</a:t>
            </a:r>
            <a:r>
              <a:rPr lang="en-US" sz="2600" dirty="0"/>
              <a:t> </a:t>
            </a:r>
            <a:r>
              <a:rPr lang="en-US" sz="2600" dirty="0" err="1"/>
              <a:t>peralatan</a:t>
            </a:r>
            <a:r>
              <a:rPr lang="en-US" sz="2600" dirty="0"/>
              <a:t> input yang </a:t>
            </a:r>
            <a:r>
              <a:rPr lang="en-US" sz="2600" dirty="0" err="1"/>
              <a:t>terdiri</a:t>
            </a:r>
            <a:r>
              <a:rPr lang="en-US" sz="2600" dirty="0"/>
              <a:t> </a:t>
            </a:r>
            <a:r>
              <a:rPr lang="en-US" sz="2600" dirty="0" err="1"/>
              <a:t>dari</a:t>
            </a:r>
            <a:r>
              <a:rPr lang="en-US" sz="2600" dirty="0"/>
              <a:t> </a:t>
            </a:r>
            <a:r>
              <a:rPr lang="en-US" sz="2600" dirty="0" err="1"/>
              <a:t>tombol</a:t>
            </a:r>
            <a:r>
              <a:rPr lang="en-US" sz="2600" dirty="0"/>
              <a:t> – </a:t>
            </a:r>
            <a:r>
              <a:rPr lang="en-US" sz="2600" dirty="0" err="1"/>
              <a:t>tombol</a:t>
            </a:r>
            <a:r>
              <a:rPr lang="en-US" sz="2600" dirty="0"/>
              <a:t> </a:t>
            </a:r>
            <a:r>
              <a:rPr lang="en-US" sz="2600" dirty="0" err="1"/>
              <a:t>huruf</a:t>
            </a:r>
            <a:r>
              <a:rPr lang="en-US" sz="2600" dirty="0"/>
              <a:t>, </a:t>
            </a:r>
            <a:r>
              <a:rPr lang="en-US" sz="2600" dirty="0" err="1"/>
              <a:t>angka,dan</a:t>
            </a:r>
            <a:r>
              <a:rPr lang="en-US" sz="2600" dirty="0"/>
              <a:t> </a:t>
            </a:r>
            <a:r>
              <a:rPr lang="en-US" sz="2600" dirty="0" err="1"/>
              <a:t>karakter</a:t>
            </a:r>
            <a:r>
              <a:rPr lang="en-US" sz="2600" dirty="0"/>
              <a:t> lain yang </a:t>
            </a:r>
            <a:r>
              <a:rPr lang="en-US" sz="2600" dirty="0" err="1"/>
              <a:t>tersusun</a:t>
            </a:r>
            <a:r>
              <a:rPr lang="en-US" sz="2600" dirty="0"/>
              <a:t> </a:t>
            </a:r>
            <a:r>
              <a:rPr lang="en-US" sz="2600" dirty="0" err="1"/>
              <a:t>pada</a:t>
            </a:r>
            <a:r>
              <a:rPr lang="en-US" sz="2600" dirty="0"/>
              <a:t> </a:t>
            </a:r>
            <a:r>
              <a:rPr lang="en-US" sz="2600" dirty="0" err="1"/>
              <a:t>suatu</a:t>
            </a:r>
            <a:r>
              <a:rPr lang="en-US" sz="2600" dirty="0"/>
              <a:t> </a:t>
            </a:r>
            <a:r>
              <a:rPr lang="en-US" sz="2600" dirty="0" err="1"/>
              <a:t>papan</a:t>
            </a:r>
            <a:r>
              <a:rPr lang="en-US" sz="2600" dirty="0"/>
              <a:t> </a:t>
            </a:r>
            <a:r>
              <a:rPr lang="en-US" sz="2600" dirty="0" err="1"/>
              <a:t>berbentuk</a:t>
            </a:r>
            <a:r>
              <a:rPr lang="en-US" sz="2600" dirty="0"/>
              <a:t> </a:t>
            </a:r>
            <a:r>
              <a:rPr lang="en-US" sz="2600" dirty="0" err="1"/>
              <a:t>persegi</a:t>
            </a:r>
            <a:r>
              <a:rPr lang="en-US" sz="2600" dirty="0"/>
              <a:t> </a:t>
            </a:r>
            <a:r>
              <a:rPr lang="en-US" sz="2600" dirty="0" err="1"/>
              <a:t>panjang</a:t>
            </a:r>
            <a:r>
              <a:rPr lang="en-US" sz="2600" dirty="0"/>
              <a:t> </a:t>
            </a:r>
            <a:r>
              <a:rPr lang="en-US" sz="2600" dirty="0" err="1"/>
              <a:t>dan</a:t>
            </a:r>
            <a:r>
              <a:rPr lang="en-US" sz="2600" dirty="0"/>
              <a:t> </a:t>
            </a:r>
            <a:r>
              <a:rPr lang="en-US" sz="2600" dirty="0" err="1"/>
              <a:t>digunakan</a:t>
            </a:r>
            <a:r>
              <a:rPr lang="en-US" sz="2600" dirty="0"/>
              <a:t> </a:t>
            </a:r>
            <a:r>
              <a:rPr lang="en-US" sz="2600" dirty="0" err="1"/>
              <a:t>untuk</a:t>
            </a:r>
            <a:r>
              <a:rPr lang="en-US" sz="2600" dirty="0"/>
              <a:t> </a:t>
            </a:r>
            <a:r>
              <a:rPr lang="en-US" sz="2600" dirty="0" err="1"/>
              <a:t>memasukkan</a:t>
            </a:r>
            <a:r>
              <a:rPr lang="en-US" sz="2600" dirty="0"/>
              <a:t> data </a:t>
            </a:r>
            <a:r>
              <a:rPr lang="en-US" sz="2600" dirty="0" err="1"/>
              <a:t>ke</a:t>
            </a:r>
            <a:r>
              <a:rPr lang="en-US" sz="2600" dirty="0"/>
              <a:t> </a:t>
            </a:r>
            <a:r>
              <a:rPr lang="en-US" sz="2600" dirty="0" err="1"/>
              <a:t>komputer</a:t>
            </a:r>
            <a:r>
              <a:rPr lang="en-US" sz="2600" dirty="0"/>
              <a:t>.</a:t>
            </a:r>
          </a:p>
          <a:p>
            <a:pPr eaLnBrk="1" fontAlgn="auto" hangingPunct="1">
              <a:spcAft>
                <a:spcPts val="0"/>
              </a:spcAft>
              <a:defRPr/>
            </a:pPr>
            <a:r>
              <a:rPr lang="en-US" sz="2600" i="1" dirty="0"/>
              <a:t>Pointing Device</a:t>
            </a:r>
          </a:p>
          <a:p>
            <a:pPr eaLnBrk="1" fontAlgn="auto" hangingPunct="1">
              <a:spcAft>
                <a:spcPts val="0"/>
              </a:spcAft>
              <a:buFontTx/>
              <a:buNone/>
              <a:defRPr/>
            </a:pPr>
            <a:r>
              <a:rPr lang="en-US" sz="2600" dirty="0"/>
              <a:t>	</a:t>
            </a:r>
            <a:r>
              <a:rPr lang="en-US" sz="2600" dirty="0" err="1"/>
              <a:t>Merupakan</a:t>
            </a:r>
            <a:r>
              <a:rPr lang="en-US" sz="2600" dirty="0"/>
              <a:t> </a:t>
            </a:r>
            <a:r>
              <a:rPr lang="en-US" sz="2600" dirty="0" err="1"/>
              <a:t>peralatan</a:t>
            </a:r>
            <a:r>
              <a:rPr lang="en-US" sz="2600" dirty="0"/>
              <a:t> input yang </a:t>
            </a:r>
            <a:r>
              <a:rPr lang="en-US" sz="2600" dirty="0" err="1"/>
              <a:t>dapat</a:t>
            </a:r>
            <a:r>
              <a:rPr lang="en-US" sz="2600" dirty="0"/>
              <a:t> </a:t>
            </a:r>
            <a:r>
              <a:rPr lang="en-US" sz="2600" dirty="0" err="1"/>
              <a:t>digerakkan</a:t>
            </a:r>
            <a:r>
              <a:rPr lang="en-US" sz="2600" dirty="0"/>
              <a:t> </a:t>
            </a:r>
            <a:r>
              <a:rPr lang="en-US" sz="2600" dirty="0" err="1"/>
              <a:t>dan</a:t>
            </a:r>
            <a:r>
              <a:rPr lang="en-US" sz="2600" dirty="0"/>
              <a:t> </a:t>
            </a:r>
            <a:r>
              <a:rPr lang="en-US" sz="2600" dirty="0" err="1"/>
              <a:t>dapat</a:t>
            </a:r>
            <a:r>
              <a:rPr lang="en-US" sz="2600" dirty="0"/>
              <a:t> </a:t>
            </a:r>
            <a:r>
              <a:rPr lang="en-US" sz="2600" dirty="0" err="1"/>
              <a:t>memiliki</a:t>
            </a:r>
            <a:r>
              <a:rPr lang="en-US" sz="2600" dirty="0"/>
              <a:t> </a:t>
            </a:r>
            <a:r>
              <a:rPr lang="en-US" sz="2600" dirty="0" err="1"/>
              <a:t>petunjuk</a:t>
            </a:r>
            <a:r>
              <a:rPr lang="en-US" sz="2600" dirty="0"/>
              <a:t> (</a:t>
            </a:r>
            <a:r>
              <a:rPr lang="en-US" sz="2600" i="1" dirty="0"/>
              <a:t>pointer</a:t>
            </a:r>
            <a:r>
              <a:rPr lang="en-US" sz="2600" dirty="0"/>
              <a:t>).</a:t>
            </a:r>
          </a:p>
          <a:p>
            <a:pPr lvl="1" eaLnBrk="1" fontAlgn="auto" hangingPunct="1">
              <a:spcAft>
                <a:spcPts val="0"/>
              </a:spcAft>
              <a:defRPr/>
            </a:pPr>
            <a:r>
              <a:rPr lang="en-US" sz="2600" i="1" dirty="0"/>
              <a:t>Mouse</a:t>
            </a:r>
          </a:p>
          <a:p>
            <a:pPr lvl="1" eaLnBrk="1" fontAlgn="auto" hangingPunct="1">
              <a:spcAft>
                <a:spcPts val="0"/>
              </a:spcAft>
              <a:buFontTx/>
              <a:buNone/>
              <a:defRPr/>
            </a:pPr>
            <a:r>
              <a:rPr lang="en-US" sz="2600" dirty="0"/>
              <a:t>	</a:t>
            </a:r>
            <a:r>
              <a:rPr lang="en-US" sz="2600" dirty="0" err="1"/>
              <a:t>Peralatan</a:t>
            </a:r>
            <a:r>
              <a:rPr lang="en-US" sz="2600" dirty="0"/>
              <a:t> input yang </a:t>
            </a:r>
            <a:r>
              <a:rPr lang="en-US" sz="2600" dirty="0" err="1"/>
              <a:t>berbentuk</a:t>
            </a:r>
            <a:r>
              <a:rPr lang="en-US" sz="2600" dirty="0"/>
              <a:t> </a:t>
            </a:r>
            <a:r>
              <a:rPr lang="en-US" sz="2600" dirty="0" err="1"/>
              <a:t>kecil</a:t>
            </a:r>
            <a:r>
              <a:rPr lang="en-US" sz="2600" dirty="0"/>
              <a:t>. </a:t>
            </a:r>
            <a:r>
              <a:rPr lang="en-US" sz="2600" dirty="0" err="1"/>
              <a:t>Mempunyai</a:t>
            </a:r>
            <a:r>
              <a:rPr lang="en-US" sz="2600" dirty="0"/>
              <a:t> </a:t>
            </a:r>
            <a:r>
              <a:rPr lang="en-US" sz="2600" dirty="0" err="1"/>
              <a:t>bagian</a:t>
            </a:r>
            <a:r>
              <a:rPr lang="en-US" sz="2600" dirty="0"/>
              <a:t> yang </a:t>
            </a:r>
            <a:r>
              <a:rPr lang="en-US" sz="2600" dirty="0" err="1"/>
              <a:t>bisa</a:t>
            </a:r>
            <a:r>
              <a:rPr lang="en-US" sz="2600" dirty="0"/>
              <a:t> </a:t>
            </a:r>
            <a:r>
              <a:rPr lang="en-US" sz="2600" dirty="0" err="1"/>
              <a:t>diklik</a:t>
            </a:r>
            <a:r>
              <a:rPr lang="en-US" sz="2600" dirty="0"/>
              <a:t> /</a:t>
            </a:r>
            <a:r>
              <a:rPr lang="en-US" sz="2600" dirty="0" err="1"/>
              <a:t>ditekan</a:t>
            </a:r>
            <a:r>
              <a:rPr lang="en-US" sz="2600" dirty="0"/>
              <a:t> </a:t>
            </a:r>
            <a:r>
              <a:rPr lang="en-US" sz="2600" dirty="0" err="1"/>
              <a:t>dengan</a:t>
            </a:r>
            <a:r>
              <a:rPr lang="en-US" sz="2600" dirty="0"/>
              <a:t> </a:t>
            </a:r>
            <a:r>
              <a:rPr lang="en-US" sz="2600" dirty="0" err="1"/>
              <a:t>jari</a:t>
            </a:r>
            <a:r>
              <a:rPr lang="en-US" sz="2600" dirty="0"/>
              <a:t>, </a:t>
            </a:r>
            <a:r>
              <a:rPr lang="en-US" sz="2600" dirty="0" err="1"/>
              <a:t>pada</a:t>
            </a:r>
            <a:r>
              <a:rPr lang="en-US" sz="2600" dirty="0"/>
              <a:t> </a:t>
            </a:r>
            <a:r>
              <a:rPr lang="en-US" sz="2600" dirty="0" err="1"/>
              <a:t>bagian</a:t>
            </a:r>
            <a:r>
              <a:rPr lang="en-US" sz="2600" dirty="0"/>
              <a:t> </a:t>
            </a:r>
            <a:r>
              <a:rPr lang="en-US" sz="2600" dirty="0" err="1"/>
              <a:t>bawahnya</a:t>
            </a:r>
            <a:r>
              <a:rPr lang="en-US" sz="2600" dirty="0"/>
              <a:t> </a:t>
            </a:r>
            <a:r>
              <a:rPr lang="en-US" sz="2600" dirty="0" err="1"/>
              <a:t>terdapat</a:t>
            </a:r>
            <a:r>
              <a:rPr lang="en-US" sz="2600" dirty="0"/>
              <a:t> </a:t>
            </a:r>
            <a:r>
              <a:rPr lang="en-US" sz="2600" dirty="0" err="1"/>
              <a:t>sebuah</a:t>
            </a:r>
            <a:r>
              <a:rPr lang="en-US" sz="2600" dirty="0"/>
              <a:t> bola magnetic yang </a:t>
            </a:r>
            <a:r>
              <a:rPr lang="en-US" sz="2600" dirty="0" err="1"/>
              <a:t>kecil</a:t>
            </a:r>
            <a:r>
              <a:rPr lang="en-US" sz="2600" dirty="0"/>
              <a:t> yang </a:t>
            </a:r>
            <a:r>
              <a:rPr lang="en-US" sz="2600" dirty="0" err="1"/>
              <a:t>berfungsi</a:t>
            </a:r>
            <a:r>
              <a:rPr lang="en-US" sz="2600" dirty="0"/>
              <a:t> </a:t>
            </a:r>
            <a:r>
              <a:rPr lang="en-US" sz="2600" dirty="0" err="1"/>
              <a:t>untuk</a:t>
            </a:r>
            <a:r>
              <a:rPr lang="en-US" sz="2600" dirty="0"/>
              <a:t> </a:t>
            </a:r>
            <a:r>
              <a:rPr lang="en-US" sz="2600" dirty="0" err="1"/>
              <a:t>mengerakkan</a:t>
            </a:r>
            <a:r>
              <a:rPr lang="en-US" sz="2600" dirty="0"/>
              <a:t> </a:t>
            </a:r>
            <a:r>
              <a:rPr lang="en-US" sz="2600" i="1" dirty="0"/>
              <a:t>pointer</a:t>
            </a:r>
            <a:r>
              <a:rPr lang="en-US" sz="2600" dirty="0"/>
              <a:t>.</a:t>
            </a:r>
          </a:p>
          <a:p>
            <a:pPr eaLnBrk="1" fontAlgn="auto" hangingPunct="1">
              <a:spcAft>
                <a:spcPts val="0"/>
              </a:spcAft>
              <a:buFontTx/>
              <a:buNone/>
              <a:defRPr/>
            </a:pPr>
            <a:endParaRPr lang="en-US" sz="2400" dirty="0"/>
          </a:p>
          <a:p>
            <a:pPr eaLnBrk="1" fontAlgn="auto" hangingPunct="1">
              <a:spcAft>
                <a:spcPts val="0"/>
              </a:spcAft>
              <a:defRPr/>
            </a:pPr>
            <a:endParaRPr lang="en-US" sz="24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5" name="Rectangle 3"/>
          <p:cNvSpPr>
            <a:spLocks noGrp="1" noChangeArrowheads="1"/>
          </p:cNvSpPr>
          <p:nvPr>
            <p:ph idx="1"/>
          </p:nvPr>
        </p:nvSpPr>
        <p:spPr>
          <a:xfrm>
            <a:off x="1473200" y="2021115"/>
            <a:ext cx="9615714" cy="4002314"/>
          </a:xfrm>
        </p:spPr>
        <p:txBody>
          <a:bodyPr>
            <a:normAutofit/>
          </a:bodyPr>
          <a:lstStyle/>
          <a:p>
            <a:pPr eaLnBrk="1" fontAlgn="auto" hangingPunct="1">
              <a:lnSpc>
                <a:spcPct val="80000"/>
              </a:lnSpc>
              <a:spcAft>
                <a:spcPts val="0"/>
              </a:spcAft>
              <a:defRPr/>
            </a:pPr>
            <a:r>
              <a:rPr lang="en-US" sz="2400" dirty="0"/>
              <a:t>Pointing Device</a:t>
            </a:r>
          </a:p>
          <a:p>
            <a:pPr lvl="1" eaLnBrk="1" fontAlgn="auto" hangingPunct="1">
              <a:lnSpc>
                <a:spcPct val="80000"/>
              </a:lnSpc>
              <a:spcAft>
                <a:spcPts val="0"/>
              </a:spcAft>
              <a:defRPr/>
            </a:pPr>
            <a:r>
              <a:rPr lang="en-US" sz="2400" i="1" dirty="0"/>
              <a:t>Pointing Stick</a:t>
            </a:r>
          </a:p>
          <a:p>
            <a:pPr lvl="1" eaLnBrk="1" fontAlgn="auto" hangingPunct="1">
              <a:lnSpc>
                <a:spcPct val="80000"/>
              </a:lnSpc>
              <a:spcAft>
                <a:spcPts val="0"/>
              </a:spcAft>
              <a:buFontTx/>
              <a:buNone/>
              <a:defRPr/>
            </a:pPr>
            <a:r>
              <a:rPr lang="en-US" sz="2400" dirty="0"/>
              <a:t>	</a:t>
            </a:r>
            <a:r>
              <a:rPr lang="en-US" sz="2400" dirty="0" err="1"/>
              <a:t>Peralatan</a:t>
            </a:r>
            <a:r>
              <a:rPr lang="en-US" sz="2400" dirty="0"/>
              <a:t> input yang </a:t>
            </a:r>
            <a:r>
              <a:rPr lang="en-US" sz="2400" dirty="0" err="1"/>
              <a:t>berbentuk</a:t>
            </a:r>
            <a:r>
              <a:rPr lang="en-US" sz="2400" dirty="0"/>
              <a:t> </a:t>
            </a:r>
            <a:r>
              <a:rPr lang="en-US" sz="2400" dirty="0" err="1"/>
              <a:t>seperti</a:t>
            </a:r>
            <a:r>
              <a:rPr lang="en-US" sz="2400" dirty="0"/>
              <a:t> </a:t>
            </a:r>
            <a:r>
              <a:rPr lang="en-US" sz="2400" dirty="0" err="1"/>
              <a:t>pena</a:t>
            </a:r>
            <a:r>
              <a:rPr lang="en-US" sz="2400" dirty="0"/>
              <a:t>/</a:t>
            </a:r>
            <a:r>
              <a:rPr lang="en-US" sz="2400" dirty="0" err="1"/>
              <a:t>tongkat</a:t>
            </a:r>
            <a:r>
              <a:rPr lang="en-US" sz="2400" dirty="0"/>
              <a:t> </a:t>
            </a:r>
            <a:r>
              <a:rPr lang="en-US" sz="2400" dirty="0" err="1"/>
              <a:t>kecil</a:t>
            </a:r>
            <a:r>
              <a:rPr lang="en-US" sz="2400" dirty="0"/>
              <a:t>, </a:t>
            </a:r>
            <a:r>
              <a:rPr lang="en-US" sz="2400" dirty="0" err="1"/>
              <a:t>digunakan</a:t>
            </a:r>
            <a:r>
              <a:rPr lang="en-US" sz="2400" dirty="0"/>
              <a:t> </a:t>
            </a:r>
            <a:r>
              <a:rPr lang="en-US" sz="2400" dirty="0" err="1"/>
              <a:t>untuk</a:t>
            </a:r>
            <a:r>
              <a:rPr lang="en-US" sz="2400" dirty="0"/>
              <a:t> </a:t>
            </a:r>
            <a:r>
              <a:rPr lang="en-US" sz="2400" dirty="0" err="1"/>
              <a:t>menulis</a:t>
            </a:r>
            <a:r>
              <a:rPr lang="en-US" sz="2400" dirty="0"/>
              <a:t> </a:t>
            </a:r>
            <a:r>
              <a:rPr lang="en-US" sz="2400" dirty="0" err="1"/>
              <a:t>sesuatu</a:t>
            </a:r>
            <a:r>
              <a:rPr lang="en-US" sz="2400" dirty="0"/>
              <a:t> </a:t>
            </a:r>
            <a:r>
              <a:rPr lang="en-US" sz="2400" dirty="0" err="1"/>
              <a:t>pada</a:t>
            </a:r>
            <a:r>
              <a:rPr lang="en-US" sz="2400" dirty="0"/>
              <a:t> </a:t>
            </a:r>
            <a:r>
              <a:rPr lang="en-US" sz="2400" i="1" dirty="0"/>
              <a:t>screen </a:t>
            </a:r>
            <a:r>
              <a:rPr lang="en-US" sz="2400" dirty="0" err="1"/>
              <a:t>atau</a:t>
            </a:r>
            <a:r>
              <a:rPr lang="en-US" sz="2400" dirty="0"/>
              <a:t> </a:t>
            </a:r>
            <a:r>
              <a:rPr lang="en-US" sz="2400" dirty="0" err="1"/>
              <a:t>layar</a:t>
            </a:r>
            <a:r>
              <a:rPr lang="en-US" sz="2400" dirty="0"/>
              <a:t> di </a:t>
            </a:r>
            <a:r>
              <a:rPr lang="en-US" sz="2400" i="1" dirty="0"/>
              <a:t>notebook </a:t>
            </a:r>
            <a:r>
              <a:rPr lang="en-US" sz="2400" dirty="0" err="1"/>
              <a:t>tertentu</a:t>
            </a:r>
            <a:r>
              <a:rPr lang="en-US" sz="2400" dirty="0"/>
              <a:t>.</a:t>
            </a:r>
          </a:p>
          <a:p>
            <a:pPr lvl="1" eaLnBrk="1" fontAlgn="auto" hangingPunct="1">
              <a:lnSpc>
                <a:spcPct val="80000"/>
              </a:lnSpc>
              <a:spcAft>
                <a:spcPts val="0"/>
              </a:spcAft>
              <a:defRPr/>
            </a:pPr>
            <a:r>
              <a:rPr lang="en-US" sz="2400" i="1" dirty="0"/>
              <a:t>Trackball</a:t>
            </a:r>
          </a:p>
          <a:p>
            <a:pPr lvl="1" eaLnBrk="1" fontAlgn="auto" hangingPunct="1">
              <a:lnSpc>
                <a:spcPct val="80000"/>
              </a:lnSpc>
              <a:spcAft>
                <a:spcPts val="0"/>
              </a:spcAft>
              <a:buFontTx/>
              <a:buNone/>
              <a:defRPr/>
            </a:pPr>
            <a:r>
              <a:rPr lang="en-US" sz="2400" dirty="0"/>
              <a:t>	</a:t>
            </a:r>
            <a:r>
              <a:rPr lang="en-US" sz="2400" dirty="0" err="1"/>
              <a:t>Peralatan</a:t>
            </a:r>
            <a:r>
              <a:rPr lang="en-US" sz="2400" dirty="0"/>
              <a:t> input yang </a:t>
            </a:r>
            <a:r>
              <a:rPr lang="en-US" sz="2400" dirty="0" err="1"/>
              <a:t>mirip</a:t>
            </a:r>
            <a:r>
              <a:rPr lang="en-US" sz="2400" dirty="0"/>
              <a:t> </a:t>
            </a:r>
            <a:r>
              <a:rPr lang="en-US" sz="2400" dirty="0" err="1"/>
              <a:t>dengan</a:t>
            </a:r>
            <a:r>
              <a:rPr lang="en-US" sz="2400" dirty="0"/>
              <a:t> </a:t>
            </a:r>
            <a:r>
              <a:rPr lang="en-US" sz="2400" i="1" dirty="0"/>
              <a:t>mouse</a:t>
            </a:r>
            <a:r>
              <a:rPr lang="en-US" sz="2400" dirty="0"/>
              <a:t>. </a:t>
            </a:r>
            <a:r>
              <a:rPr lang="en-US" sz="2400" dirty="0" err="1"/>
              <a:t>Terdapat</a:t>
            </a:r>
            <a:r>
              <a:rPr lang="en-US" sz="2400" dirty="0"/>
              <a:t> bola </a:t>
            </a:r>
            <a:r>
              <a:rPr lang="en-US" sz="2400" dirty="0" err="1"/>
              <a:t>kecil</a:t>
            </a:r>
            <a:r>
              <a:rPr lang="en-US" sz="2400" dirty="0"/>
              <a:t> </a:t>
            </a:r>
            <a:r>
              <a:rPr lang="en-US" sz="2400" dirty="0" err="1"/>
              <a:t>pada</a:t>
            </a:r>
            <a:r>
              <a:rPr lang="en-US" sz="2400" dirty="0"/>
              <a:t> </a:t>
            </a:r>
            <a:r>
              <a:rPr lang="en-US" sz="2400" dirty="0" err="1"/>
              <a:t>bagian</a:t>
            </a:r>
            <a:r>
              <a:rPr lang="en-US" sz="2400" dirty="0"/>
              <a:t> </a:t>
            </a:r>
            <a:r>
              <a:rPr lang="en-US" sz="2400" dirty="0" err="1"/>
              <a:t>permukaannya</a:t>
            </a:r>
            <a:r>
              <a:rPr lang="en-US" sz="2400" dirty="0"/>
              <a:t>. Di mana bola </a:t>
            </a:r>
            <a:r>
              <a:rPr lang="en-US" sz="2400" dirty="0" err="1"/>
              <a:t>kecil</a:t>
            </a:r>
            <a:r>
              <a:rPr lang="en-US" sz="2400" dirty="0"/>
              <a:t> </a:t>
            </a:r>
            <a:r>
              <a:rPr lang="en-US" sz="2400" dirty="0" err="1"/>
              <a:t>tersebut</a:t>
            </a:r>
            <a:r>
              <a:rPr lang="en-US" sz="2400" dirty="0"/>
              <a:t> </a:t>
            </a:r>
            <a:r>
              <a:rPr lang="en-US" sz="2400" dirty="0" err="1"/>
              <a:t>dapat</a:t>
            </a:r>
            <a:r>
              <a:rPr lang="en-US" sz="2400" dirty="0"/>
              <a:t> </a:t>
            </a:r>
            <a:r>
              <a:rPr lang="en-US" sz="2400" dirty="0" err="1"/>
              <a:t>diputar</a:t>
            </a:r>
            <a:r>
              <a:rPr lang="en-US" sz="2400" dirty="0"/>
              <a:t>/</a:t>
            </a:r>
            <a:r>
              <a:rPr lang="en-US" sz="2400" dirty="0" err="1"/>
              <a:t>digerakkan</a:t>
            </a:r>
            <a:r>
              <a:rPr lang="en-US" sz="2400" dirty="0"/>
              <a:t> </a:t>
            </a:r>
            <a:r>
              <a:rPr lang="en-US" sz="2400" dirty="0" err="1"/>
              <a:t>dengan</a:t>
            </a:r>
            <a:r>
              <a:rPr lang="en-US" sz="2400" dirty="0"/>
              <a:t> </a:t>
            </a:r>
            <a:r>
              <a:rPr lang="en-US" sz="2400" dirty="0" err="1"/>
              <a:t>jari</a:t>
            </a:r>
            <a:r>
              <a:rPr lang="en-US" sz="2400" dirty="0"/>
              <a:t> </a:t>
            </a:r>
            <a:r>
              <a:rPr lang="en-US" sz="2400" dirty="0" err="1"/>
              <a:t>untuk</a:t>
            </a:r>
            <a:r>
              <a:rPr lang="en-US" sz="2400" dirty="0"/>
              <a:t> </a:t>
            </a:r>
            <a:r>
              <a:rPr lang="en-US" sz="2400" dirty="0" err="1"/>
              <a:t>mengerakkan</a:t>
            </a:r>
            <a:r>
              <a:rPr lang="en-US" sz="2400" dirty="0"/>
              <a:t> </a:t>
            </a:r>
            <a:r>
              <a:rPr lang="en-US" sz="2400" i="1" dirty="0"/>
              <a:t>pointer</a:t>
            </a:r>
            <a:r>
              <a:rPr lang="en-US" sz="2400" dirty="0"/>
              <a:t>.</a:t>
            </a:r>
          </a:p>
          <a:p>
            <a:pPr lvl="1" eaLnBrk="1" fontAlgn="auto" hangingPunct="1">
              <a:lnSpc>
                <a:spcPct val="80000"/>
              </a:lnSpc>
              <a:spcAft>
                <a:spcPts val="0"/>
              </a:spcAft>
              <a:defRPr/>
            </a:pPr>
            <a:r>
              <a:rPr lang="en-US" sz="2400" i="1" dirty="0"/>
              <a:t>Joystick</a:t>
            </a:r>
          </a:p>
          <a:p>
            <a:pPr lvl="1" eaLnBrk="1" fontAlgn="auto" hangingPunct="1">
              <a:lnSpc>
                <a:spcPct val="80000"/>
              </a:lnSpc>
              <a:spcAft>
                <a:spcPts val="0"/>
              </a:spcAft>
              <a:buFontTx/>
              <a:buNone/>
              <a:defRPr/>
            </a:pPr>
            <a:r>
              <a:rPr lang="en-US" sz="2400" dirty="0"/>
              <a:t>	</a:t>
            </a:r>
            <a:r>
              <a:rPr lang="en-US" sz="2400" dirty="0" err="1"/>
              <a:t>Peralatan</a:t>
            </a:r>
            <a:r>
              <a:rPr lang="en-US" sz="2400" dirty="0"/>
              <a:t> input yang </a:t>
            </a:r>
            <a:r>
              <a:rPr lang="en-US" sz="2400" dirty="0" err="1"/>
              <a:t>terdiri</a:t>
            </a:r>
            <a:r>
              <a:rPr lang="en-US" sz="2400" dirty="0"/>
              <a:t> </a:t>
            </a:r>
            <a:r>
              <a:rPr lang="en-US" sz="2400" dirty="0" err="1"/>
              <a:t>dari</a:t>
            </a:r>
            <a:r>
              <a:rPr lang="en-US" sz="2400" dirty="0"/>
              <a:t> </a:t>
            </a:r>
            <a:r>
              <a:rPr lang="en-US" sz="2400" dirty="0" err="1"/>
              <a:t>beebrapa</a:t>
            </a:r>
            <a:r>
              <a:rPr lang="en-US" sz="2400" dirty="0"/>
              <a:t> </a:t>
            </a:r>
            <a:r>
              <a:rPr lang="en-US" sz="2400" dirty="0" err="1"/>
              <a:t>tombol</a:t>
            </a:r>
            <a:r>
              <a:rPr lang="en-US" sz="2400" dirty="0"/>
              <a:t> </a:t>
            </a:r>
            <a:r>
              <a:rPr lang="en-US" sz="2400" dirty="0" err="1"/>
              <a:t>khusus</a:t>
            </a:r>
            <a:r>
              <a:rPr lang="en-US" sz="2400" dirty="0"/>
              <a:t> </a:t>
            </a:r>
            <a:r>
              <a:rPr lang="en-US" sz="2400" dirty="0" err="1"/>
              <a:t>penunjuk</a:t>
            </a:r>
            <a:r>
              <a:rPr lang="en-US" sz="2400" dirty="0"/>
              <a:t> </a:t>
            </a:r>
            <a:r>
              <a:rPr lang="en-US" sz="2400" dirty="0" err="1"/>
              <a:t>arah</a:t>
            </a:r>
            <a:r>
              <a:rPr lang="en-US" sz="2400" dirty="0"/>
              <a:t> (</a:t>
            </a:r>
            <a:r>
              <a:rPr lang="en-US" sz="2400" dirty="0" err="1"/>
              <a:t>kiri</a:t>
            </a:r>
            <a:r>
              <a:rPr lang="en-US" sz="2400" dirty="0"/>
              <a:t>, </a:t>
            </a:r>
            <a:r>
              <a:rPr lang="en-US" sz="2400" dirty="0" err="1"/>
              <a:t>kanan</a:t>
            </a:r>
            <a:r>
              <a:rPr lang="en-US" sz="2400" dirty="0"/>
              <a:t>, </a:t>
            </a:r>
            <a:r>
              <a:rPr lang="en-US" sz="2400" dirty="0" err="1"/>
              <a:t>atas</a:t>
            </a:r>
            <a:r>
              <a:rPr lang="en-US" sz="2400" dirty="0"/>
              <a:t>, </a:t>
            </a:r>
            <a:r>
              <a:rPr lang="en-US" sz="2400" dirty="0" err="1"/>
              <a:t>bawah</a:t>
            </a:r>
            <a:r>
              <a:rPr lang="en-US" sz="2400" dirty="0"/>
              <a:t>, </a:t>
            </a:r>
            <a:r>
              <a:rPr lang="en-US" sz="2400" dirty="0" err="1"/>
              <a:t>dsb</a:t>
            </a:r>
            <a:r>
              <a:rPr lang="en-US" sz="2400" dirty="0"/>
              <a:t>) </a:t>
            </a:r>
            <a:r>
              <a:rPr lang="en-US" sz="2400" dirty="0" err="1"/>
              <a:t>utnuk</a:t>
            </a:r>
            <a:r>
              <a:rPr lang="en-US" sz="2400" dirty="0"/>
              <a:t> </a:t>
            </a:r>
            <a:r>
              <a:rPr lang="en-US" sz="2400" dirty="0" err="1"/>
              <a:t>mengontrol</a:t>
            </a:r>
            <a:r>
              <a:rPr lang="en-US" sz="2400" dirty="0"/>
              <a:t> </a:t>
            </a:r>
            <a:r>
              <a:rPr lang="en-US" sz="2400" dirty="0" err="1"/>
              <a:t>gerakan</a:t>
            </a:r>
            <a:r>
              <a:rPr lang="en-US" sz="2400" dirty="0"/>
              <a:t> </a:t>
            </a:r>
            <a:r>
              <a:rPr lang="en-US" sz="2400" dirty="0" err="1"/>
              <a:t>pada</a:t>
            </a:r>
            <a:r>
              <a:rPr lang="en-US" sz="2400" dirty="0"/>
              <a:t> </a:t>
            </a:r>
            <a:r>
              <a:rPr lang="en-US" sz="2400" dirty="0" err="1"/>
              <a:t>permainan</a:t>
            </a:r>
            <a:r>
              <a:rPr lang="en-US" sz="2400" dirty="0"/>
              <a:t> game </a:t>
            </a:r>
            <a:r>
              <a:rPr lang="en-US" sz="2400" dirty="0" err="1"/>
              <a:t>komputer</a:t>
            </a:r>
            <a:r>
              <a:rPr lang="en-US" sz="2400" dirty="0"/>
              <a:t>.</a:t>
            </a:r>
          </a:p>
          <a:p>
            <a:pPr lvl="1" eaLnBrk="1" fontAlgn="auto" hangingPunct="1">
              <a:lnSpc>
                <a:spcPct val="80000"/>
              </a:lnSpc>
              <a:spcAft>
                <a:spcPts val="0"/>
              </a:spcAft>
              <a:buFontTx/>
              <a:buNone/>
              <a:defRPr/>
            </a:pPr>
            <a:endParaRPr lang="en-US" dirty="0"/>
          </a:p>
          <a:p>
            <a:pPr lvl="1" eaLnBrk="1" fontAlgn="auto" hangingPunct="1">
              <a:lnSpc>
                <a:spcPct val="80000"/>
              </a:lnSpc>
              <a:spcAft>
                <a:spcPts val="0"/>
              </a:spcAft>
              <a:defRPr/>
            </a:pPr>
            <a:endParaRPr lang="en-US" dirty="0"/>
          </a:p>
        </p:txBody>
      </p:sp>
      <p:sp>
        <p:nvSpPr>
          <p:cNvPr id="5" name="Rectangle 2"/>
          <p:cNvSpPr>
            <a:spLocks noGrp="1" noChangeArrowheads="1"/>
          </p:cNvSpPr>
          <p:nvPr>
            <p:ph type="title"/>
          </p:nvPr>
        </p:nvSpPr>
        <p:spPr>
          <a:xfrm>
            <a:off x="1879600" y="811667"/>
            <a:ext cx="8077200" cy="944562"/>
          </a:xfrm>
        </p:spPr>
        <p:txBody>
          <a:bodyPr>
            <a:normAutofit fontScale="90000"/>
          </a:bodyPr>
          <a:lstStyle/>
          <a:p>
            <a:pPr eaLnBrk="1" fontAlgn="auto" hangingPunct="1">
              <a:spcAft>
                <a:spcPts val="0"/>
              </a:spcAft>
              <a:defRPr/>
            </a:pPr>
            <a:br>
              <a:rPr lang="en-US" sz="4000" b="1" dirty="0"/>
            </a:br>
            <a:r>
              <a:rPr lang="en-US" sz="4000" b="1" dirty="0" err="1"/>
              <a:t>Jenis</a:t>
            </a:r>
            <a:r>
              <a:rPr lang="en-US" sz="4000" b="1" dirty="0"/>
              <a:t> – </a:t>
            </a:r>
            <a:r>
              <a:rPr lang="en-US" sz="4000" b="1" dirty="0" err="1"/>
              <a:t>Jenis</a:t>
            </a:r>
            <a:r>
              <a:rPr lang="en-US" sz="4000" b="1" dirty="0"/>
              <a:t> </a:t>
            </a:r>
            <a:r>
              <a:rPr lang="en-US" sz="4000" b="1" i="1" dirty="0"/>
              <a:t>Input Device</a:t>
            </a:r>
            <a:br>
              <a:rPr lang="en-US" sz="4000" dirty="0"/>
            </a:br>
            <a:endParaRPr lang="en-US" sz="40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9" name="Rectangle 3"/>
          <p:cNvSpPr>
            <a:spLocks noGrp="1" noChangeArrowheads="1"/>
          </p:cNvSpPr>
          <p:nvPr>
            <p:ph idx="1"/>
          </p:nvPr>
        </p:nvSpPr>
        <p:spPr>
          <a:xfrm>
            <a:off x="1487714" y="2021115"/>
            <a:ext cx="9601200" cy="4045855"/>
          </a:xfrm>
        </p:spPr>
        <p:txBody>
          <a:bodyPr>
            <a:normAutofit lnSpcReduction="10000"/>
          </a:bodyPr>
          <a:lstStyle/>
          <a:p>
            <a:pPr lvl="1" eaLnBrk="1" fontAlgn="auto" hangingPunct="1">
              <a:spcAft>
                <a:spcPts val="0"/>
              </a:spcAft>
              <a:defRPr/>
            </a:pPr>
            <a:r>
              <a:rPr lang="en-US" sz="2000" i="1" dirty="0"/>
              <a:t>Touch Screen</a:t>
            </a:r>
          </a:p>
          <a:p>
            <a:pPr lvl="1" eaLnBrk="1" fontAlgn="auto" hangingPunct="1">
              <a:spcAft>
                <a:spcPts val="0"/>
              </a:spcAft>
              <a:buFontTx/>
              <a:buNone/>
              <a:defRPr/>
            </a:pPr>
            <a:r>
              <a:rPr lang="en-US" sz="2000" dirty="0"/>
              <a:t>	</a:t>
            </a:r>
            <a:r>
              <a:rPr lang="en-US" sz="2000" dirty="0" err="1"/>
              <a:t>Peralatan</a:t>
            </a:r>
            <a:r>
              <a:rPr lang="en-US" sz="2000" dirty="0"/>
              <a:t> input yang </a:t>
            </a:r>
            <a:r>
              <a:rPr lang="en-US" sz="2000" dirty="0" err="1"/>
              <a:t>berfungsi</a:t>
            </a:r>
            <a:r>
              <a:rPr lang="en-US" sz="2000" dirty="0"/>
              <a:t> juga </a:t>
            </a:r>
            <a:r>
              <a:rPr lang="en-US" sz="2000" dirty="0" err="1"/>
              <a:t>sebagai</a:t>
            </a:r>
            <a:r>
              <a:rPr lang="en-US" sz="2000" dirty="0"/>
              <a:t> monitor, </a:t>
            </a:r>
            <a:r>
              <a:rPr lang="en-US" sz="2000" dirty="0" err="1"/>
              <a:t>digunakan</a:t>
            </a:r>
            <a:r>
              <a:rPr lang="en-US" sz="2000" dirty="0"/>
              <a:t> </a:t>
            </a:r>
            <a:r>
              <a:rPr lang="en-US" sz="2000" dirty="0" err="1"/>
              <a:t>dengan</a:t>
            </a:r>
            <a:r>
              <a:rPr lang="en-US" sz="2000" dirty="0"/>
              <a:t> </a:t>
            </a:r>
            <a:r>
              <a:rPr lang="en-US" sz="2000" dirty="0" err="1"/>
              <a:t>cara</a:t>
            </a:r>
            <a:r>
              <a:rPr lang="en-US" sz="2000" dirty="0"/>
              <a:t> </a:t>
            </a:r>
            <a:r>
              <a:rPr lang="en-US" sz="2000" dirty="0" err="1"/>
              <a:t>menekan</a:t>
            </a:r>
            <a:r>
              <a:rPr lang="en-US" sz="2000" dirty="0"/>
              <a:t> </a:t>
            </a:r>
            <a:r>
              <a:rPr lang="en-US" sz="2000" dirty="0" err="1"/>
              <a:t>langsung</a:t>
            </a:r>
            <a:r>
              <a:rPr lang="en-US" sz="2000" dirty="0"/>
              <a:t> menu – menu yang </a:t>
            </a:r>
            <a:r>
              <a:rPr lang="en-US" sz="2000" dirty="0" err="1"/>
              <a:t>ada</a:t>
            </a:r>
            <a:r>
              <a:rPr lang="en-US" sz="2000" dirty="0"/>
              <a:t> di screen / layer.</a:t>
            </a:r>
          </a:p>
          <a:p>
            <a:pPr lvl="1" eaLnBrk="1" fontAlgn="auto" hangingPunct="1">
              <a:spcAft>
                <a:spcPts val="0"/>
              </a:spcAft>
              <a:defRPr/>
            </a:pPr>
            <a:r>
              <a:rPr lang="en-US" sz="2000" i="1" dirty="0"/>
              <a:t>Light Pen</a:t>
            </a:r>
          </a:p>
          <a:p>
            <a:pPr lvl="1" eaLnBrk="1" fontAlgn="auto" hangingPunct="1">
              <a:spcAft>
                <a:spcPts val="0"/>
              </a:spcAft>
              <a:buFontTx/>
              <a:buNone/>
              <a:defRPr/>
            </a:pPr>
            <a:r>
              <a:rPr lang="en-US" dirty="0"/>
              <a:t>	</a:t>
            </a:r>
            <a:r>
              <a:rPr lang="en-US" sz="2000" dirty="0" err="1"/>
              <a:t>Peralatan</a:t>
            </a:r>
            <a:r>
              <a:rPr lang="en-US" sz="2000" dirty="0"/>
              <a:t> input yang </a:t>
            </a:r>
            <a:r>
              <a:rPr lang="en-US" sz="2000" dirty="0" err="1"/>
              <a:t>berupa</a:t>
            </a:r>
            <a:r>
              <a:rPr lang="en-US" sz="2000" dirty="0"/>
              <a:t> </a:t>
            </a:r>
            <a:r>
              <a:rPr lang="en-US" sz="2000" dirty="0" err="1"/>
              <a:t>pena</a:t>
            </a:r>
            <a:r>
              <a:rPr lang="en-US" sz="2000" dirty="0"/>
              <a:t> </a:t>
            </a:r>
            <a:r>
              <a:rPr lang="en-US" sz="2000" dirty="0" err="1"/>
              <a:t>elektronik</a:t>
            </a:r>
            <a:r>
              <a:rPr lang="en-US" sz="2000" dirty="0"/>
              <a:t>, di mana </a:t>
            </a:r>
            <a:r>
              <a:rPr lang="en-US" sz="2000" dirty="0" err="1"/>
              <a:t>digunakan</a:t>
            </a:r>
            <a:r>
              <a:rPr lang="en-US" sz="2000" dirty="0"/>
              <a:t> </a:t>
            </a:r>
            <a:r>
              <a:rPr lang="en-US" sz="2000" dirty="0" err="1"/>
              <a:t>untuk</a:t>
            </a:r>
            <a:r>
              <a:rPr lang="en-US" sz="2000" dirty="0"/>
              <a:t> </a:t>
            </a:r>
            <a:r>
              <a:rPr lang="en-US" sz="2000" dirty="0" err="1"/>
              <a:t>menulis</a:t>
            </a:r>
            <a:r>
              <a:rPr lang="en-US" sz="2000" dirty="0"/>
              <a:t> </a:t>
            </a:r>
            <a:r>
              <a:rPr lang="en-US" sz="2000" dirty="0" err="1"/>
              <a:t>sesuatu</a:t>
            </a:r>
            <a:r>
              <a:rPr lang="en-US" sz="2000" dirty="0"/>
              <a:t> di </a:t>
            </a:r>
            <a:r>
              <a:rPr lang="en-US" sz="2000" dirty="0" err="1"/>
              <a:t>layar</a:t>
            </a:r>
            <a:r>
              <a:rPr lang="en-US" sz="2000" dirty="0"/>
              <a:t>/screen </a:t>
            </a:r>
            <a:r>
              <a:rPr lang="en-US" sz="2000" dirty="0" err="1"/>
              <a:t>atau</a:t>
            </a:r>
            <a:r>
              <a:rPr lang="en-US" sz="2000" dirty="0"/>
              <a:t> </a:t>
            </a:r>
            <a:r>
              <a:rPr lang="en-US" sz="2000" dirty="0" err="1"/>
              <a:t>pada</a:t>
            </a:r>
            <a:r>
              <a:rPr lang="en-US" sz="2000" dirty="0"/>
              <a:t> </a:t>
            </a:r>
            <a:r>
              <a:rPr lang="en-US" sz="2000" dirty="0" err="1"/>
              <a:t>tatakan</a:t>
            </a:r>
            <a:r>
              <a:rPr lang="en-US" sz="2000" dirty="0"/>
              <a:t> (</a:t>
            </a:r>
            <a:r>
              <a:rPr lang="en-US" sz="2000" dirty="0" err="1"/>
              <a:t>tempat</a:t>
            </a:r>
            <a:r>
              <a:rPr lang="en-US" sz="2000" dirty="0"/>
              <a:t> </a:t>
            </a:r>
            <a:r>
              <a:rPr lang="en-US" sz="2000" dirty="0" err="1"/>
              <a:t>menulis</a:t>
            </a:r>
            <a:r>
              <a:rPr lang="en-US" sz="2000" dirty="0"/>
              <a:t>) yang </a:t>
            </a:r>
            <a:r>
              <a:rPr lang="en-US" sz="2000" dirty="0" err="1"/>
              <a:t>tersedia</a:t>
            </a:r>
            <a:r>
              <a:rPr lang="en-US" sz="2000" dirty="0"/>
              <a:t>.</a:t>
            </a:r>
          </a:p>
          <a:p>
            <a:pPr lvl="1" eaLnBrk="1" fontAlgn="auto" hangingPunct="1">
              <a:spcAft>
                <a:spcPts val="0"/>
              </a:spcAft>
              <a:defRPr/>
            </a:pPr>
            <a:r>
              <a:rPr lang="en-US" sz="2000" i="1" dirty="0"/>
              <a:t>Digitizing Tablet</a:t>
            </a:r>
          </a:p>
          <a:p>
            <a:pPr lvl="1" eaLnBrk="1" fontAlgn="auto" hangingPunct="1">
              <a:spcAft>
                <a:spcPts val="0"/>
              </a:spcAft>
              <a:buFontTx/>
              <a:buNone/>
              <a:defRPr/>
            </a:pPr>
            <a:r>
              <a:rPr lang="en-US" sz="2000" dirty="0"/>
              <a:t>	</a:t>
            </a:r>
            <a:r>
              <a:rPr lang="en-US" sz="2000" dirty="0" err="1"/>
              <a:t>Peralatan</a:t>
            </a:r>
            <a:r>
              <a:rPr lang="en-US" sz="2000" dirty="0"/>
              <a:t> input yang </a:t>
            </a:r>
            <a:r>
              <a:rPr lang="en-US" sz="2000" dirty="0" err="1"/>
              <a:t>dilengkapi</a:t>
            </a:r>
            <a:r>
              <a:rPr lang="en-US" sz="2000" dirty="0"/>
              <a:t> </a:t>
            </a:r>
            <a:r>
              <a:rPr lang="en-US" sz="2000" dirty="0" err="1"/>
              <a:t>dengan</a:t>
            </a:r>
            <a:r>
              <a:rPr lang="en-US" sz="2000" dirty="0"/>
              <a:t> </a:t>
            </a:r>
            <a:r>
              <a:rPr lang="en-US" sz="2000" dirty="0" err="1"/>
              <a:t>kertas</a:t>
            </a:r>
            <a:r>
              <a:rPr lang="en-US" sz="2000" dirty="0"/>
              <a:t> </a:t>
            </a:r>
            <a:r>
              <a:rPr lang="en-US" sz="2000" dirty="0" err="1"/>
              <a:t>bergambar</a:t>
            </a:r>
            <a:r>
              <a:rPr lang="en-US" sz="2000" dirty="0"/>
              <a:t> </a:t>
            </a:r>
            <a:r>
              <a:rPr lang="en-US" sz="2000" dirty="0" err="1"/>
              <a:t>khusus</a:t>
            </a:r>
            <a:r>
              <a:rPr lang="en-US" sz="2000" dirty="0"/>
              <a:t> </a:t>
            </a:r>
            <a:r>
              <a:rPr lang="en-US" sz="2000" dirty="0" err="1"/>
              <a:t>dan</a:t>
            </a:r>
            <a:r>
              <a:rPr lang="en-US" sz="2000" dirty="0"/>
              <a:t> </a:t>
            </a:r>
            <a:r>
              <a:rPr lang="en-US" sz="2000" dirty="0" err="1"/>
              <a:t>pena</a:t>
            </a:r>
            <a:r>
              <a:rPr lang="en-US" sz="2000" dirty="0"/>
              <a:t> </a:t>
            </a:r>
            <a:r>
              <a:rPr lang="en-US" sz="2000" dirty="0" err="1"/>
              <a:t>elektronik</a:t>
            </a:r>
            <a:r>
              <a:rPr lang="en-US" sz="2000" dirty="0"/>
              <a:t>, </a:t>
            </a:r>
            <a:r>
              <a:rPr lang="en-US" sz="2000" dirty="0" err="1"/>
              <a:t>dapat</a:t>
            </a:r>
            <a:r>
              <a:rPr lang="en-US" sz="2000" dirty="0"/>
              <a:t> </a:t>
            </a:r>
            <a:r>
              <a:rPr lang="en-US" sz="2000" dirty="0" err="1"/>
              <a:t>mentransferkan</a:t>
            </a:r>
            <a:r>
              <a:rPr lang="en-US" sz="2000" dirty="0"/>
              <a:t> </a:t>
            </a:r>
            <a:r>
              <a:rPr lang="en-US" sz="2000" dirty="0" err="1"/>
              <a:t>gambar</a:t>
            </a:r>
            <a:r>
              <a:rPr lang="en-US" sz="2000" dirty="0"/>
              <a:t> yang </a:t>
            </a:r>
            <a:r>
              <a:rPr lang="en-US" sz="2000" dirty="0" err="1"/>
              <a:t>dibuat</a:t>
            </a:r>
            <a:r>
              <a:rPr lang="en-US" sz="2000" dirty="0"/>
              <a:t> </a:t>
            </a:r>
            <a:r>
              <a:rPr lang="en-US" sz="2000" dirty="0" err="1"/>
              <a:t>pada</a:t>
            </a:r>
            <a:r>
              <a:rPr lang="en-US" sz="2000" dirty="0"/>
              <a:t> </a:t>
            </a:r>
            <a:r>
              <a:rPr lang="en-US" sz="2000" dirty="0" err="1"/>
              <a:t>kertas</a:t>
            </a:r>
            <a:r>
              <a:rPr lang="en-US" sz="2000" dirty="0"/>
              <a:t> </a:t>
            </a:r>
            <a:r>
              <a:rPr lang="en-US" sz="2000" dirty="0" err="1"/>
              <a:t>khusus</a:t>
            </a:r>
            <a:r>
              <a:rPr lang="en-US" sz="2000" dirty="0"/>
              <a:t> </a:t>
            </a:r>
            <a:r>
              <a:rPr lang="en-US" sz="2000" dirty="0" err="1"/>
              <a:t>tersebut</a:t>
            </a:r>
            <a:r>
              <a:rPr lang="en-US" sz="2000" dirty="0"/>
              <a:t> </a:t>
            </a:r>
            <a:r>
              <a:rPr lang="en-US" sz="2000" dirty="0" err="1"/>
              <a:t>ke</a:t>
            </a:r>
            <a:r>
              <a:rPr lang="en-US" sz="2000" dirty="0"/>
              <a:t> </a:t>
            </a:r>
            <a:r>
              <a:rPr lang="en-US" sz="2000" dirty="0" err="1"/>
              <a:t>komputer</a:t>
            </a:r>
            <a:r>
              <a:rPr lang="en-US" sz="2000" dirty="0"/>
              <a:t> </a:t>
            </a:r>
            <a:r>
              <a:rPr lang="en-US" sz="2000" dirty="0" err="1"/>
              <a:t>secara</a:t>
            </a:r>
            <a:r>
              <a:rPr lang="en-US" sz="2000" dirty="0"/>
              <a:t> </a:t>
            </a:r>
            <a:r>
              <a:rPr lang="en-US" sz="2000" dirty="0" err="1"/>
              <a:t>langsung</a:t>
            </a:r>
            <a:r>
              <a:rPr lang="en-US" sz="2000" dirty="0"/>
              <a:t>.</a:t>
            </a:r>
          </a:p>
          <a:p>
            <a:pPr lvl="1" eaLnBrk="1" fontAlgn="auto" hangingPunct="1">
              <a:spcAft>
                <a:spcPts val="0"/>
              </a:spcAft>
              <a:buFontTx/>
              <a:buNone/>
              <a:defRPr/>
            </a:pPr>
            <a:endParaRPr lang="en-US" dirty="0"/>
          </a:p>
          <a:p>
            <a:pPr lvl="1" eaLnBrk="1" fontAlgn="auto" hangingPunct="1">
              <a:spcAft>
                <a:spcPts val="0"/>
              </a:spcAft>
              <a:buFontTx/>
              <a:buNone/>
              <a:defRPr/>
            </a:pPr>
            <a:endParaRPr lang="en-US" dirty="0"/>
          </a:p>
          <a:p>
            <a:pPr eaLnBrk="1" fontAlgn="auto" hangingPunct="1">
              <a:spcAft>
                <a:spcPts val="0"/>
              </a:spcAft>
              <a:defRPr/>
            </a:pPr>
            <a:endParaRPr lang="en-US" dirty="0"/>
          </a:p>
        </p:txBody>
      </p:sp>
      <p:sp>
        <p:nvSpPr>
          <p:cNvPr id="5" name="Rectangle 2"/>
          <p:cNvSpPr>
            <a:spLocks noGrp="1" noChangeArrowheads="1"/>
          </p:cNvSpPr>
          <p:nvPr>
            <p:ph type="title"/>
          </p:nvPr>
        </p:nvSpPr>
        <p:spPr>
          <a:xfrm>
            <a:off x="1879600" y="811667"/>
            <a:ext cx="8077200" cy="944562"/>
          </a:xfrm>
        </p:spPr>
        <p:txBody>
          <a:bodyPr>
            <a:normAutofit fontScale="90000"/>
          </a:bodyPr>
          <a:lstStyle/>
          <a:p>
            <a:pPr eaLnBrk="1" fontAlgn="auto" hangingPunct="1">
              <a:spcAft>
                <a:spcPts val="0"/>
              </a:spcAft>
              <a:defRPr/>
            </a:pPr>
            <a:br>
              <a:rPr lang="en-US" sz="4000" b="1" dirty="0"/>
            </a:br>
            <a:r>
              <a:rPr lang="en-US" sz="4000" b="1" dirty="0" err="1"/>
              <a:t>Jenis</a:t>
            </a:r>
            <a:r>
              <a:rPr lang="en-US" sz="4000" b="1" dirty="0"/>
              <a:t> – </a:t>
            </a:r>
            <a:r>
              <a:rPr lang="en-US" sz="4000" b="1" dirty="0" err="1"/>
              <a:t>Jenis</a:t>
            </a:r>
            <a:r>
              <a:rPr lang="en-US" sz="4000" b="1" dirty="0"/>
              <a:t> </a:t>
            </a:r>
            <a:r>
              <a:rPr lang="en-US" sz="4000" b="1" i="1" dirty="0"/>
              <a:t>Input Device</a:t>
            </a:r>
            <a:br>
              <a:rPr lang="en-US" sz="4000" dirty="0"/>
            </a:br>
            <a:endParaRPr lang="en-US" sz="40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879600" y="811667"/>
            <a:ext cx="8077200" cy="944562"/>
          </a:xfrm>
        </p:spPr>
        <p:txBody>
          <a:bodyPr>
            <a:normAutofit fontScale="90000"/>
          </a:bodyPr>
          <a:lstStyle/>
          <a:p>
            <a:pPr eaLnBrk="1" fontAlgn="auto" hangingPunct="1">
              <a:spcAft>
                <a:spcPts val="0"/>
              </a:spcAft>
              <a:defRPr/>
            </a:pPr>
            <a:br>
              <a:rPr lang="en-US" sz="4000" b="1" dirty="0"/>
            </a:br>
            <a:r>
              <a:rPr lang="en-US" sz="4000" b="1" dirty="0" err="1"/>
              <a:t>Jenis</a:t>
            </a:r>
            <a:r>
              <a:rPr lang="en-US" sz="4000" b="1" dirty="0"/>
              <a:t> – </a:t>
            </a:r>
            <a:r>
              <a:rPr lang="en-US" sz="4000" b="1" dirty="0" err="1"/>
              <a:t>Jenis</a:t>
            </a:r>
            <a:r>
              <a:rPr lang="en-US" sz="4000" b="1" dirty="0"/>
              <a:t> </a:t>
            </a:r>
            <a:r>
              <a:rPr lang="en-US" sz="4000" b="1" i="1" dirty="0"/>
              <a:t>Input Device</a:t>
            </a:r>
            <a:br>
              <a:rPr lang="en-US" sz="4000" dirty="0"/>
            </a:br>
            <a:endParaRPr lang="en-US" sz="4000" dirty="0"/>
          </a:p>
        </p:txBody>
      </p:sp>
      <p:pic>
        <p:nvPicPr>
          <p:cNvPr id="6" name="Picture 4"/>
          <p:cNvPicPr>
            <a:picLocks noGrp="1" noChangeAspect="1" noChangeArrowheads="1"/>
          </p:cNvPicPr>
          <p:nvPr>
            <p:ph sz="quarter" idx="1"/>
          </p:nvPr>
        </p:nvPicPr>
        <p:blipFill>
          <a:blip r:embed="rId2">
            <a:extLst>
              <a:ext uri="{28A0092B-C50C-407E-A947-70E740481C1C}">
                <a14:useLocalDpi xmlns:a14="http://schemas.microsoft.com/office/drawing/2010/main" val="0"/>
              </a:ext>
            </a:extLst>
          </a:blip>
          <a:srcRect/>
          <a:stretch>
            <a:fillRect/>
          </a:stretch>
        </p:blipFill>
        <p:spPr bwMode="auto">
          <a:xfrm>
            <a:off x="8549587" y="2055642"/>
            <a:ext cx="2590800" cy="1938338"/>
          </a:xfrm>
          <a:noFill/>
          <a:extLst>
            <a:ext uri="{909E8E84-426E-40DD-AFC4-6F175D3DCCD1}">
              <a14:hiddenFill xmlns:a14="http://schemas.microsoft.com/office/drawing/2010/main">
                <a:solidFill>
                  <a:srgbClr val="FFFFFF"/>
                </a:solidFill>
              </a14:hiddenFill>
            </a:ext>
          </a:extLst>
        </p:spPr>
      </p:pic>
      <p:pic>
        <p:nvPicPr>
          <p:cNvPr id="7" name="Picture 7"/>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7391400" y="2055642"/>
            <a:ext cx="686267" cy="82875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21814" y="2059214"/>
            <a:ext cx="1828800" cy="11811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279829" y="3411140"/>
            <a:ext cx="1079500" cy="1411288"/>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1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66290" y="2055642"/>
            <a:ext cx="3614738" cy="2865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308328" y="3488361"/>
            <a:ext cx="1828800" cy="1366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2" name="Picture 18"/>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549587" y="4171780"/>
            <a:ext cx="2057400" cy="1593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157575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879600" y="811667"/>
            <a:ext cx="8077200" cy="944562"/>
          </a:xfrm>
        </p:spPr>
        <p:txBody>
          <a:bodyPr>
            <a:normAutofit fontScale="90000"/>
          </a:bodyPr>
          <a:lstStyle/>
          <a:p>
            <a:pPr eaLnBrk="1" fontAlgn="auto" hangingPunct="1">
              <a:spcAft>
                <a:spcPts val="0"/>
              </a:spcAft>
              <a:defRPr/>
            </a:pPr>
            <a:br>
              <a:rPr lang="en-US" sz="4000" b="1" dirty="0"/>
            </a:br>
            <a:r>
              <a:rPr lang="en-US" sz="4000" b="1" dirty="0" err="1"/>
              <a:t>Jenis</a:t>
            </a:r>
            <a:r>
              <a:rPr lang="en-US" sz="4000" b="1" dirty="0"/>
              <a:t> – </a:t>
            </a:r>
            <a:r>
              <a:rPr lang="en-US" sz="4000" b="1" dirty="0" err="1"/>
              <a:t>Jenis</a:t>
            </a:r>
            <a:r>
              <a:rPr lang="en-US" sz="4000" b="1" dirty="0"/>
              <a:t> </a:t>
            </a:r>
            <a:r>
              <a:rPr lang="en-US" sz="4000" b="1" i="1" dirty="0"/>
              <a:t>Input Device</a:t>
            </a:r>
            <a:br>
              <a:rPr lang="en-US" sz="4000" dirty="0"/>
            </a:br>
            <a:endParaRPr lang="en-US" sz="4000" dirty="0"/>
          </a:p>
        </p:txBody>
      </p:sp>
      <p:sp>
        <p:nvSpPr>
          <p:cNvPr id="2" name="Content Placeholder 1"/>
          <p:cNvSpPr>
            <a:spLocks noGrp="1"/>
          </p:cNvSpPr>
          <p:nvPr>
            <p:ph idx="1"/>
          </p:nvPr>
        </p:nvSpPr>
        <p:spPr/>
        <p:txBody>
          <a:bodyPr/>
          <a:lstStyle/>
          <a:p>
            <a:pPr>
              <a:defRPr/>
            </a:pPr>
            <a:r>
              <a:rPr lang="en-US" sz="2400" dirty="0"/>
              <a:t>Terminal</a:t>
            </a:r>
          </a:p>
          <a:p>
            <a:pPr>
              <a:buNone/>
              <a:defRPr/>
            </a:pPr>
            <a:r>
              <a:rPr lang="en-US" sz="2400" dirty="0"/>
              <a:t>	</a:t>
            </a:r>
            <a:r>
              <a:rPr lang="en-US" sz="2400" dirty="0" err="1"/>
              <a:t>Adalah</a:t>
            </a:r>
            <a:r>
              <a:rPr lang="en-US" sz="2400" dirty="0"/>
              <a:t> </a:t>
            </a:r>
            <a:r>
              <a:rPr lang="en-US" sz="2400" dirty="0" err="1"/>
              <a:t>gabungan</a:t>
            </a:r>
            <a:r>
              <a:rPr lang="en-US" sz="2400" dirty="0"/>
              <a:t> </a:t>
            </a:r>
            <a:r>
              <a:rPr lang="en-US" sz="2400" dirty="0" err="1"/>
              <a:t>dari</a:t>
            </a:r>
            <a:r>
              <a:rPr lang="en-US" sz="2400" dirty="0"/>
              <a:t> keyboard </a:t>
            </a:r>
            <a:r>
              <a:rPr lang="en-US" sz="2400" dirty="0" err="1"/>
              <a:t>dan</a:t>
            </a:r>
            <a:r>
              <a:rPr lang="en-US" sz="2400" dirty="0"/>
              <a:t> </a:t>
            </a:r>
            <a:r>
              <a:rPr lang="en-US" sz="2400" dirty="0" err="1"/>
              <a:t>layar</a:t>
            </a:r>
            <a:r>
              <a:rPr lang="en-US" sz="2400" dirty="0"/>
              <a:t> monitor, yang </a:t>
            </a:r>
            <a:r>
              <a:rPr lang="en-US" sz="2400" dirty="0" err="1"/>
              <a:t>dapat</a:t>
            </a:r>
            <a:r>
              <a:rPr lang="en-US" sz="2400" dirty="0"/>
              <a:t> </a:t>
            </a:r>
            <a:r>
              <a:rPr lang="en-US" sz="2400" dirty="0" err="1"/>
              <a:t>menerima</a:t>
            </a:r>
            <a:r>
              <a:rPr lang="en-US" sz="2400" dirty="0"/>
              <a:t> input data </a:t>
            </a:r>
            <a:r>
              <a:rPr lang="en-US" sz="2400" dirty="0" err="1"/>
              <a:t>dan</a:t>
            </a:r>
            <a:r>
              <a:rPr lang="en-US" sz="2400" dirty="0"/>
              <a:t> </a:t>
            </a:r>
            <a:r>
              <a:rPr lang="en-US" sz="2400" dirty="0" err="1"/>
              <a:t>ditampilkan</a:t>
            </a:r>
            <a:r>
              <a:rPr lang="en-US" sz="2400" dirty="0"/>
              <a:t> </a:t>
            </a:r>
            <a:r>
              <a:rPr lang="en-US" sz="2400" dirty="0" err="1"/>
              <a:t>ke</a:t>
            </a:r>
            <a:r>
              <a:rPr lang="en-US" sz="2400" dirty="0"/>
              <a:t> </a:t>
            </a:r>
            <a:r>
              <a:rPr lang="en-US" sz="2400" dirty="0" err="1"/>
              <a:t>layar</a:t>
            </a:r>
            <a:r>
              <a:rPr lang="en-US" sz="2400" dirty="0"/>
              <a:t> monitor.</a:t>
            </a:r>
          </a:p>
          <a:p>
            <a:endParaRPr lang="id-ID" dirty="0"/>
          </a:p>
        </p:txBody>
      </p:sp>
      <p:pic>
        <p:nvPicPr>
          <p:cNvPr id="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39314" y="3200362"/>
            <a:ext cx="2473325" cy="2743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47086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879600" y="811667"/>
            <a:ext cx="8077200" cy="944562"/>
          </a:xfrm>
        </p:spPr>
        <p:txBody>
          <a:bodyPr>
            <a:normAutofit/>
          </a:bodyPr>
          <a:lstStyle/>
          <a:p>
            <a:pPr eaLnBrk="1" fontAlgn="auto" hangingPunct="1">
              <a:spcAft>
                <a:spcPts val="0"/>
              </a:spcAft>
              <a:defRPr/>
            </a:pPr>
            <a:r>
              <a:rPr lang="en-US" sz="4000" b="1" dirty="0"/>
              <a:t>3 </a:t>
            </a:r>
            <a:r>
              <a:rPr lang="en-US" sz="4000" b="1" dirty="0" err="1"/>
              <a:t>macam</a:t>
            </a:r>
            <a:r>
              <a:rPr lang="en-US" sz="4000" b="1" dirty="0"/>
              <a:t> terminal</a:t>
            </a:r>
            <a:endParaRPr lang="en-US" sz="4000" dirty="0"/>
          </a:p>
        </p:txBody>
      </p:sp>
      <p:sp>
        <p:nvSpPr>
          <p:cNvPr id="2" name="Content Placeholder 1"/>
          <p:cNvSpPr>
            <a:spLocks noGrp="1"/>
          </p:cNvSpPr>
          <p:nvPr>
            <p:ph idx="1"/>
          </p:nvPr>
        </p:nvSpPr>
        <p:spPr/>
        <p:txBody>
          <a:bodyPr>
            <a:normAutofit fontScale="92500"/>
          </a:bodyPr>
          <a:lstStyle/>
          <a:p>
            <a:pPr lvl="1">
              <a:lnSpc>
                <a:spcPct val="110000"/>
              </a:lnSpc>
              <a:defRPr/>
            </a:pPr>
            <a:r>
              <a:rPr lang="en-US" sz="2400" i="1" dirty="0"/>
              <a:t>Dumb Terminal</a:t>
            </a:r>
          </a:p>
          <a:p>
            <a:pPr lvl="1">
              <a:lnSpc>
                <a:spcPct val="110000"/>
              </a:lnSpc>
              <a:buNone/>
              <a:defRPr/>
            </a:pPr>
            <a:r>
              <a:rPr lang="en-US" sz="2400" dirty="0"/>
              <a:t>	</a:t>
            </a:r>
            <a:r>
              <a:rPr lang="en-US" sz="2400" dirty="0" err="1"/>
              <a:t>Yaitu</a:t>
            </a:r>
            <a:r>
              <a:rPr lang="en-US" sz="2400" dirty="0"/>
              <a:t> terminal yang </a:t>
            </a:r>
            <a:r>
              <a:rPr lang="en-US" sz="2400" dirty="0" err="1"/>
              <a:t>tidak</a:t>
            </a:r>
            <a:r>
              <a:rPr lang="en-US" sz="2400" dirty="0"/>
              <a:t> </a:t>
            </a:r>
            <a:r>
              <a:rPr lang="en-US" sz="2400" dirty="0" err="1"/>
              <a:t>mempunyai</a:t>
            </a:r>
            <a:r>
              <a:rPr lang="en-US" sz="2400" dirty="0"/>
              <a:t> </a:t>
            </a:r>
            <a:r>
              <a:rPr lang="en-US" sz="2400" dirty="0" err="1"/>
              <a:t>kemampuan</a:t>
            </a:r>
            <a:r>
              <a:rPr lang="en-US" sz="2400" dirty="0"/>
              <a:t> </a:t>
            </a:r>
            <a:r>
              <a:rPr lang="en-US" sz="2400" dirty="0" err="1"/>
              <a:t>melakukan</a:t>
            </a:r>
            <a:r>
              <a:rPr lang="en-US" sz="2400" dirty="0"/>
              <a:t> proses data, </a:t>
            </a:r>
            <a:r>
              <a:rPr lang="en-US" sz="2400" dirty="0" err="1"/>
              <a:t>karena</a:t>
            </a:r>
            <a:r>
              <a:rPr lang="en-US" sz="2400" dirty="0"/>
              <a:t> </a:t>
            </a:r>
            <a:r>
              <a:rPr lang="en-US" sz="2400" dirty="0" err="1"/>
              <a:t>tidak</a:t>
            </a:r>
            <a:r>
              <a:rPr lang="en-US" sz="2400" dirty="0"/>
              <a:t> </a:t>
            </a:r>
            <a:r>
              <a:rPr lang="en-US" sz="2400" dirty="0" err="1"/>
              <a:t>memiliki</a:t>
            </a:r>
            <a:r>
              <a:rPr lang="en-US" sz="2400" dirty="0"/>
              <a:t> unit </a:t>
            </a:r>
            <a:r>
              <a:rPr lang="en-US" sz="2400" dirty="0" err="1"/>
              <a:t>komtrol</a:t>
            </a:r>
            <a:r>
              <a:rPr lang="en-US" sz="2400" dirty="0"/>
              <a:t> </a:t>
            </a:r>
            <a:r>
              <a:rPr lang="en-US" sz="2400" dirty="0" err="1"/>
              <a:t>dan</a:t>
            </a:r>
            <a:r>
              <a:rPr lang="en-US" sz="2400" dirty="0"/>
              <a:t> unit </a:t>
            </a:r>
            <a:r>
              <a:rPr lang="en-US" sz="2400" dirty="0" err="1"/>
              <a:t>aritmatika</a:t>
            </a:r>
            <a:r>
              <a:rPr lang="en-US" sz="2400" dirty="0"/>
              <a:t>/</a:t>
            </a:r>
            <a:r>
              <a:rPr lang="en-US" sz="2400" dirty="0" err="1"/>
              <a:t>logika</a:t>
            </a:r>
            <a:r>
              <a:rPr lang="en-US" sz="2400" dirty="0"/>
              <a:t>. </a:t>
            </a:r>
          </a:p>
          <a:p>
            <a:pPr lvl="1">
              <a:lnSpc>
                <a:spcPct val="110000"/>
              </a:lnSpc>
              <a:buNone/>
              <a:defRPr/>
            </a:pPr>
            <a:r>
              <a:rPr lang="en-US" sz="2400" dirty="0"/>
              <a:t>Dumb terminal </a:t>
            </a:r>
            <a:r>
              <a:rPr lang="en-US" sz="2400" dirty="0" err="1"/>
              <a:t>hanya</a:t>
            </a:r>
            <a:r>
              <a:rPr lang="en-US" sz="2400" dirty="0"/>
              <a:t> </a:t>
            </a:r>
            <a:r>
              <a:rPr lang="en-US" sz="2400" dirty="0" err="1"/>
              <a:t>bisa</a:t>
            </a:r>
            <a:r>
              <a:rPr lang="en-US" sz="2400" dirty="0"/>
              <a:t> </a:t>
            </a:r>
            <a:r>
              <a:rPr lang="en-US" sz="2400" dirty="0" err="1"/>
              <a:t>menerima</a:t>
            </a:r>
            <a:r>
              <a:rPr lang="en-US" sz="2400" dirty="0"/>
              <a:t> data </a:t>
            </a:r>
            <a:r>
              <a:rPr lang="en-US" sz="2400" dirty="0" err="1"/>
              <a:t>dari</a:t>
            </a:r>
            <a:r>
              <a:rPr lang="en-US" sz="2400" dirty="0"/>
              <a:t> keyboard </a:t>
            </a:r>
            <a:r>
              <a:rPr lang="en-US" sz="2400" dirty="0" err="1"/>
              <a:t>dan</a:t>
            </a:r>
            <a:r>
              <a:rPr lang="en-US" sz="2400" dirty="0"/>
              <a:t> </a:t>
            </a:r>
            <a:r>
              <a:rPr lang="en-US" sz="2400" dirty="0" err="1"/>
              <a:t>menampilkan</a:t>
            </a:r>
            <a:r>
              <a:rPr lang="en-US" sz="2400" dirty="0"/>
              <a:t> data/</a:t>
            </a:r>
            <a:r>
              <a:rPr lang="en-US" sz="2400" dirty="0" err="1"/>
              <a:t>informasi</a:t>
            </a:r>
            <a:r>
              <a:rPr lang="en-US" sz="2400" dirty="0"/>
              <a:t> </a:t>
            </a:r>
            <a:r>
              <a:rPr lang="en-US" sz="2400" dirty="0" err="1"/>
              <a:t>dari</a:t>
            </a:r>
            <a:r>
              <a:rPr lang="en-US" sz="2400" dirty="0"/>
              <a:t> remote computer (</a:t>
            </a:r>
            <a:r>
              <a:rPr lang="en-US" sz="2400" dirty="0" err="1"/>
              <a:t>komputer</a:t>
            </a:r>
            <a:r>
              <a:rPr lang="en-US" sz="2400" dirty="0"/>
              <a:t> </a:t>
            </a:r>
            <a:r>
              <a:rPr lang="en-US" sz="2400" dirty="0" err="1"/>
              <a:t>pusat</a:t>
            </a:r>
            <a:r>
              <a:rPr lang="en-US" sz="2400" dirty="0"/>
              <a:t>) yang </a:t>
            </a:r>
            <a:r>
              <a:rPr lang="en-US" sz="2400" dirty="0" err="1"/>
              <a:t>terhubung</a:t>
            </a:r>
            <a:r>
              <a:rPr lang="en-US" sz="2400" dirty="0"/>
              <a:t> </a:t>
            </a:r>
            <a:r>
              <a:rPr lang="en-US" sz="2400" dirty="0" err="1"/>
              <a:t>dengannya</a:t>
            </a:r>
            <a:r>
              <a:rPr lang="en-US" sz="2400" dirty="0"/>
              <a:t>, </a:t>
            </a:r>
            <a:r>
              <a:rPr lang="en-US" sz="2400" dirty="0" err="1"/>
              <a:t>serta</a:t>
            </a:r>
            <a:r>
              <a:rPr lang="en-US" sz="2400" dirty="0"/>
              <a:t> </a:t>
            </a:r>
            <a:r>
              <a:rPr lang="en-US" sz="2400" dirty="0" err="1"/>
              <a:t>dapat</a:t>
            </a:r>
            <a:r>
              <a:rPr lang="en-US" sz="2400" dirty="0"/>
              <a:t> </a:t>
            </a:r>
            <a:r>
              <a:rPr lang="en-US" sz="2400" dirty="0" err="1"/>
              <a:t>mengirimkan</a:t>
            </a:r>
            <a:r>
              <a:rPr lang="en-US" sz="2400" dirty="0"/>
              <a:t> data/</a:t>
            </a:r>
            <a:r>
              <a:rPr lang="en-US" sz="2400" dirty="0" err="1"/>
              <a:t>informasi</a:t>
            </a:r>
            <a:r>
              <a:rPr lang="en-US" sz="2400" dirty="0"/>
              <a:t> </a:t>
            </a:r>
            <a:r>
              <a:rPr lang="en-US" sz="2400" dirty="0" err="1"/>
              <a:t>ke</a:t>
            </a:r>
            <a:r>
              <a:rPr lang="en-US" sz="2400" dirty="0"/>
              <a:t> remote computer. </a:t>
            </a:r>
          </a:p>
          <a:p>
            <a:pPr lvl="1">
              <a:lnSpc>
                <a:spcPct val="110000"/>
              </a:lnSpc>
              <a:buNone/>
              <a:defRPr/>
            </a:pPr>
            <a:r>
              <a:rPr lang="en-US" sz="2400" dirty="0" err="1"/>
              <a:t>Contoh</a:t>
            </a:r>
            <a:r>
              <a:rPr lang="en-US" sz="2400" dirty="0"/>
              <a:t> : PC yang </a:t>
            </a:r>
            <a:r>
              <a:rPr lang="en-US" sz="2400" dirty="0" err="1"/>
              <a:t>terhubung</a:t>
            </a:r>
            <a:r>
              <a:rPr lang="en-US" sz="2400" dirty="0"/>
              <a:t> </a:t>
            </a:r>
            <a:r>
              <a:rPr lang="en-US" sz="2400" dirty="0" err="1"/>
              <a:t>dengan</a:t>
            </a:r>
            <a:r>
              <a:rPr lang="en-US" sz="2400" dirty="0"/>
              <a:t> AS 400, </a:t>
            </a:r>
            <a:r>
              <a:rPr lang="en-US" sz="2400" dirty="0" err="1"/>
              <a:t>berfungsi</a:t>
            </a:r>
            <a:r>
              <a:rPr lang="en-US" sz="2400" dirty="0"/>
              <a:t> </a:t>
            </a:r>
            <a:r>
              <a:rPr lang="en-US" sz="2400" dirty="0" err="1"/>
              <a:t>sebagai</a:t>
            </a:r>
            <a:r>
              <a:rPr lang="en-US" sz="2400" dirty="0"/>
              <a:t> Dumb </a:t>
            </a:r>
            <a:r>
              <a:rPr lang="en-US" sz="2400" dirty="0" err="1"/>
              <a:t>Teminal</a:t>
            </a:r>
            <a:r>
              <a:rPr lang="en-US" sz="2400" dirty="0"/>
              <a:t>.</a:t>
            </a:r>
          </a:p>
        </p:txBody>
      </p:sp>
    </p:spTree>
    <p:extLst>
      <p:ext uri="{BB962C8B-B14F-4D97-AF65-F5344CB8AC3E}">
        <p14:creationId xmlns:p14="http://schemas.microsoft.com/office/powerpoint/2010/main" val="2138482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879600" y="811667"/>
            <a:ext cx="8077200" cy="944562"/>
          </a:xfrm>
        </p:spPr>
        <p:txBody>
          <a:bodyPr>
            <a:normAutofit/>
          </a:bodyPr>
          <a:lstStyle/>
          <a:p>
            <a:pPr eaLnBrk="1" fontAlgn="auto" hangingPunct="1">
              <a:spcAft>
                <a:spcPts val="0"/>
              </a:spcAft>
              <a:defRPr/>
            </a:pPr>
            <a:r>
              <a:rPr lang="en-US" sz="4000" b="1" dirty="0"/>
              <a:t>3 </a:t>
            </a:r>
            <a:r>
              <a:rPr lang="en-US" sz="4000" b="1" dirty="0" err="1"/>
              <a:t>macam</a:t>
            </a:r>
            <a:r>
              <a:rPr lang="en-US" sz="4000" b="1" dirty="0"/>
              <a:t> terminal</a:t>
            </a:r>
            <a:endParaRPr lang="en-US" sz="4000" dirty="0"/>
          </a:p>
        </p:txBody>
      </p:sp>
      <p:sp>
        <p:nvSpPr>
          <p:cNvPr id="2" name="Content Placeholder 1"/>
          <p:cNvSpPr>
            <a:spLocks noGrp="1"/>
          </p:cNvSpPr>
          <p:nvPr>
            <p:ph idx="1"/>
          </p:nvPr>
        </p:nvSpPr>
        <p:spPr/>
        <p:txBody>
          <a:bodyPr>
            <a:normAutofit/>
          </a:bodyPr>
          <a:lstStyle/>
          <a:p>
            <a:pPr lvl="1">
              <a:lnSpc>
                <a:spcPct val="100000"/>
              </a:lnSpc>
              <a:defRPr/>
            </a:pPr>
            <a:r>
              <a:rPr lang="en-US" sz="2400" dirty="0"/>
              <a:t>ATM</a:t>
            </a:r>
          </a:p>
          <a:p>
            <a:pPr lvl="1">
              <a:lnSpc>
                <a:spcPct val="100000"/>
              </a:lnSpc>
              <a:buNone/>
              <a:defRPr/>
            </a:pPr>
            <a:r>
              <a:rPr lang="en-US" sz="2400" dirty="0"/>
              <a:t>	</a:t>
            </a:r>
            <a:r>
              <a:rPr lang="en-US" sz="2400" dirty="0" err="1"/>
              <a:t>Yaitu</a:t>
            </a:r>
            <a:r>
              <a:rPr lang="en-US" sz="2400" dirty="0"/>
              <a:t> terminal yang </a:t>
            </a:r>
            <a:r>
              <a:rPr lang="en-US" sz="2400" dirty="0" err="1"/>
              <a:t>dapat</a:t>
            </a:r>
            <a:r>
              <a:rPr lang="en-US" sz="2400" dirty="0"/>
              <a:t> </a:t>
            </a:r>
            <a:r>
              <a:rPr lang="en-US" sz="2400" dirty="0" err="1"/>
              <a:t>melakukan</a:t>
            </a:r>
            <a:r>
              <a:rPr lang="en-US" sz="2400" dirty="0"/>
              <a:t> proses – proses lain </a:t>
            </a:r>
            <a:r>
              <a:rPr lang="en-US" sz="2400" dirty="0" err="1"/>
              <a:t>selain</a:t>
            </a:r>
            <a:r>
              <a:rPr lang="en-US" sz="2400" dirty="0"/>
              <a:t> </a:t>
            </a:r>
            <a:r>
              <a:rPr lang="en-US" sz="2400" dirty="0" err="1"/>
              <a:t>menerima</a:t>
            </a:r>
            <a:r>
              <a:rPr lang="en-US" sz="2400" dirty="0"/>
              <a:t> input </a:t>
            </a:r>
            <a:r>
              <a:rPr lang="en-US" sz="2400" dirty="0" err="1"/>
              <a:t>dan</a:t>
            </a:r>
            <a:r>
              <a:rPr lang="en-US" sz="2400" dirty="0"/>
              <a:t> </a:t>
            </a:r>
            <a:r>
              <a:rPr lang="en-US" sz="2400" dirty="0" err="1"/>
              <a:t>menampilkan</a:t>
            </a:r>
            <a:r>
              <a:rPr lang="en-US" sz="2400" dirty="0"/>
              <a:t> data. </a:t>
            </a:r>
          </a:p>
          <a:p>
            <a:pPr lvl="1">
              <a:lnSpc>
                <a:spcPct val="100000"/>
              </a:lnSpc>
              <a:buNone/>
              <a:defRPr/>
            </a:pPr>
            <a:r>
              <a:rPr lang="en-US" sz="2400" dirty="0"/>
              <a:t>ATM </a:t>
            </a:r>
            <a:r>
              <a:rPr lang="en-US" sz="2400" dirty="0" err="1"/>
              <a:t>disebut</a:t>
            </a:r>
            <a:r>
              <a:rPr lang="en-US" sz="2400" dirty="0"/>
              <a:t> juga </a:t>
            </a:r>
            <a:r>
              <a:rPr lang="en-US" sz="2400" dirty="0" err="1"/>
              <a:t>sebagai</a:t>
            </a:r>
            <a:r>
              <a:rPr lang="en-US" sz="2400" dirty="0"/>
              <a:t> intelligent terminals. </a:t>
            </a:r>
          </a:p>
          <a:p>
            <a:pPr lvl="1">
              <a:lnSpc>
                <a:spcPct val="100000"/>
              </a:lnSpc>
              <a:buNone/>
              <a:defRPr/>
            </a:pPr>
            <a:r>
              <a:rPr lang="en-US" sz="2400" dirty="0"/>
              <a:t>ATM </a:t>
            </a:r>
            <a:r>
              <a:rPr lang="en-US" sz="2400" dirty="0" err="1"/>
              <a:t>biasanya</a:t>
            </a:r>
            <a:r>
              <a:rPr lang="en-US" sz="2400" dirty="0"/>
              <a:t> </a:t>
            </a:r>
            <a:r>
              <a:rPr lang="en-US" sz="2400" dirty="0" err="1"/>
              <a:t>sering</a:t>
            </a:r>
            <a:r>
              <a:rPr lang="en-US" sz="2400" dirty="0"/>
              <a:t> </a:t>
            </a:r>
            <a:r>
              <a:rPr lang="en-US" sz="2400" dirty="0" err="1"/>
              <a:t>digunakan</a:t>
            </a:r>
            <a:r>
              <a:rPr lang="en-US" sz="2400" dirty="0"/>
              <a:t> </a:t>
            </a:r>
            <a:r>
              <a:rPr lang="en-US" sz="2400" dirty="0" err="1"/>
              <a:t>oleh</a:t>
            </a:r>
            <a:r>
              <a:rPr lang="en-US" sz="2400" dirty="0"/>
              <a:t> bank – bank </a:t>
            </a:r>
            <a:r>
              <a:rPr lang="en-US" sz="2400" dirty="0" err="1"/>
              <a:t>untuk</a:t>
            </a:r>
            <a:r>
              <a:rPr lang="en-US" sz="2400" dirty="0"/>
              <a:t> </a:t>
            </a:r>
            <a:r>
              <a:rPr lang="en-US" sz="2400" dirty="0" err="1"/>
              <a:t>pernarikan</a:t>
            </a:r>
            <a:r>
              <a:rPr lang="en-US" sz="2400" dirty="0"/>
              <a:t> cash, transfer </a:t>
            </a:r>
            <a:r>
              <a:rPr lang="en-US" sz="2400" dirty="0" err="1"/>
              <a:t>uang</a:t>
            </a:r>
            <a:r>
              <a:rPr lang="en-US" sz="2400" dirty="0"/>
              <a:t> </a:t>
            </a:r>
            <a:r>
              <a:rPr lang="en-US" sz="2400" dirty="0" err="1"/>
              <a:t>atau</a:t>
            </a:r>
            <a:r>
              <a:rPr lang="en-US" sz="2400" dirty="0"/>
              <a:t> </a:t>
            </a:r>
            <a:r>
              <a:rPr lang="en-US" sz="2400" dirty="0" err="1"/>
              <a:t>pembayaran</a:t>
            </a:r>
            <a:r>
              <a:rPr lang="en-US" sz="2400" dirty="0"/>
              <a:t> </a:t>
            </a:r>
            <a:r>
              <a:rPr lang="en-US" sz="2400" dirty="0" err="1"/>
              <a:t>rekening</a:t>
            </a:r>
            <a:r>
              <a:rPr lang="en-US" sz="2400" dirty="0"/>
              <a:t> </a:t>
            </a:r>
            <a:r>
              <a:rPr lang="en-US" sz="2400" dirty="0" err="1"/>
              <a:t>tertentu</a:t>
            </a:r>
            <a:r>
              <a:rPr lang="en-US" sz="2400" dirty="0"/>
              <a:t>, </a:t>
            </a:r>
            <a:r>
              <a:rPr lang="en-US" sz="2400" dirty="0" err="1"/>
              <a:t>pengambilan</a:t>
            </a:r>
            <a:r>
              <a:rPr lang="en-US" sz="2400" dirty="0"/>
              <a:t> </a:t>
            </a:r>
            <a:r>
              <a:rPr lang="en-US" sz="2400" dirty="0" err="1"/>
              <a:t>tiket</a:t>
            </a:r>
            <a:r>
              <a:rPr lang="en-US" sz="2400" dirty="0"/>
              <a:t>, </a:t>
            </a:r>
            <a:r>
              <a:rPr lang="en-US" sz="2400" dirty="0" err="1"/>
              <a:t>tanda</a:t>
            </a:r>
            <a:r>
              <a:rPr lang="en-US" sz="2400" dirty="0"/>
              <a:t> parker, </a:t>
            </a:r>
            <a:r>
              <a:rPr lang="en-US" sz="2400" dirty="0" err="1"/>
              <a:t>dsb</a:t>
            </a:r>
            <a:r>
              <a:rPr lang="en-US" sz="2400" dirty="0"/>
              <a:t>.</a:t>
            </a:r>
          </a:p>
          <a:p>
            <a:pPr lvl="1">
              <a:lnSpc>
                <a:spcPct val="100000"/>
              </a:lnSpc>
              <a:defRPr/>
            </a:pPr>
            <a:endParaRPr lang="en-US" sz="2400" dirty="0"/>
          </a:p>
        </p:txBody>
      </p:sp>
    </p:spTree>
    <p:extLst>
      <p:ext uri="{BB962C8B-B14F-4D97-AF65-F5344CB8AC3E}">
        <p14:creationId xmlns:p14="http://schemas.microsoft.com/office/powerpoint/2010/main" val="20141921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2"/>
          <p:cNvSpPr>
            <a:spLocks noGrp="1" noChangeArrowheads="1"/>
          </p:cNvSpPr>
          <p:nvPr>
            <p:ph type="title"/>
          </p:nvPr>
        </p:nvSpPr>
        <p:spPr>
          <a:xfrm>
            <a:off x="1879600" y="811667"/>
            <a:ext cx="8077200" cy="944562"/>
          </a:xfrm>
        </p:spPr>
        <p:txBody>
          <a:bodyPr>
            <a:normAutofit/>
          </a:bodyPr>
          <a:lstStyle/>
          <a:p>
            <a:pPr eaLnBrk="1" fontAlgn="auto" hangingPunct="1">
              <a:spcAft>
                <a:spcPts val="0"/>
              </a:spcAft>
              <a:defRPr/>
            </a:pPr>
            <a:r>
              <a:rPr lang="en-US" sz="4000" b="1" dirty="0"/>
              <a:t>3 </a:t>
            </a:r>
            <a:r>
              <a:rPr lang="en-US" sz="4000" b="1" dirty="0" err="1"/>
              <a:t>macam</a:t>
            </a:r>
            <a:r>
              <a:rPr lang="en-US" sz="4000" b="1" dirty="0"/>
              <a:t> terminal</a:t>
            </a:r>
            <a:endParaRPr lang="en-US" sz="4000" dirty="0"/>
          </a:p>
        </p:txBody>
      </p:sp>
      <p:sp>
        <p:nvSpPr>
          <p:cNvPr id="2" name="Content Placeholder 1"/>
          <p:cNvSpPr>
            <a:spLocks noGrp="1"/>
          </p:cNvSpPr>
          <p:nvPr>
            <p:ph idx="1"/>
          </p:nvPr>
        </p:nvSpPr>
        <p:spPr/>
        <p:txBody>
          <a:bodyPr>
            <a:normAutofit/>
          </a:bodyPr>
          <a:lstStyle/>
          <a:p>
            <a:pPr lvl="1">
              <a:lnSpc>
                <a:spcPct val="100000"/>
              </a:lnSpc>
              <a:defRPr/>
            </a:pPr>
            <a:r>
              <a:rPr lang="en-US" sz="2400" dirty="0"/>
              <a:t>POS (Point of Sales) Terminal</a:t>
            </a:r>
          </a:p>
          <a:p>
            <a:pPr lvl="1">
              <a:lnSpc>
                <a:spcPct val="100000"/>
              </a:lnSpc>
              <a:buNone/>
              <a:defRPr/>
            </a:pPr>
            <a:r>
              <a:rPr lang="en-US" sz="2400" dirty="0"/>
              <a:t>	</a:t>
            </a:r>
            <a:r>
              <a:rPr lang="en-US" sz="2400" dirty="0" err="1"/>
              <a:t>Yaitu</a:t>
            </a:r>
            <a:r>
              <a:rPr lang="en-US" sz="2400" dirty="0"/>
              <a:t> terminal yang </a:t>
            </a:r>
            <a:r>
              <a:rPr lang="en-US" sz="2400" dirty="0" err="1"/>
              <a:t>dilengkapi</a:t>
            </a:r>
            <a:r>
              <a:rPr lang="en-US" sz="2400" dirty="0"/>
              <a:t> </a:t>
            </a:r>
            <a:r>
              <a:rPr lang="en-US" sz="2400" dirty="0" err="1"/>
              <a:t>dengan</a:t>
            </a:r>
            <a:r>
              <a:rPr lang="en-US" sz="2400" dirty="0"/>
              <a:t> </a:t>
            </a:r>
            <a:r>
              <a:rPr lang="en-US" sz="2400" dirty="0" err="1"/>
              <a:t>komponen</a:t>
            </a:r>
            <a:r>
              <a:rPr lang="en-US" sz="2400" dirty="0"/>
              <a:t> </a:t>
            </a:r>
            <a:r>
              <a:rPr lang="en-US" sz="2400" dirty="0" err="1"/>
              <a:t>speseial</a:t>
            </a:r>
            <a:r>
              <a:rPr lang="en-US" sz="2400" dirty="0"/>
              <a:t> </a:t>
            </a:r>
            <a:r>
              <a:rPr lang="en-US" sz="2400" dirty="0" err="1"/>
              <a:t>seperti</a:t>
            </a:r>
            <a:r>
              <a:rPr lang="en-US" sz="2400" dirty="0"/>
              <a:t> </a:t>
            </a:r>
            <a:r>
              <a:rPr lang="en-US" sz="2400" dirty="0" err="1"/>
              <a:t>tombol</a:t>
            </a:r>
            <a:r>
              <a:rPr lang="en-US" sz="2400" dirty="0"/>
              <a:t> – </a:t>
            </a:r>
            <a:r>
              <a:rPr lang="en-US" sz="2400" dirty="0" err="1"/>
              <a:t>tobol</a:t>
            </a:r>
            <a:r>
              <a:rPr lang="en-US" sz="2400" dirty="0"/>
              <a:t> numeric yang </a:t>
            </a:r>
            <a:r>
              <a:rPr lang="en-US" sz="2400" dirty="0" err="1"/>
              <a:t>mirip</a:t>
            </a:r>
            <a:r>
              <a:rPr lang="en-US" sz="2400" dirty="0"/>
              <a:t> </a:t>
            </a:r>
            <a:r>
              <a:rPr lang="en-US" sz="2400" dirty="0" err="1"/>
              <a:t>dengan</a:t>
            </a:r>
            <a:r>
              <a:rPr lang="en-US" sz="2400" dirty="0"/>
              <a:t> </a:t>
            </a:r>
            <a:r>
              <a:rPr lang="en-US" sz="2400" dirty="0" err="1"/>
              <a:t>kalkulator</a:t>
            </a:r>
            <a:r>
              <a:rPr lang="en-US" sz="2400" dirty="0"/>
              <a:t>. </a:t>
            </a:r>
          </a:p>
          <a:p>
            <a:pPr lvl="1">
              <a:lnSpc>
                <a:spcPct val="100000"/>
              </a:lnSpc>
              <a:buNone/>
              <a:defRPr/>
            </a:pPr>
            <a:endParaRPr lang="en-US" sz="2400" dirty="0"/>
          </a:p>
          <a:p>
            <a:pPr lvl="1">
              <a:lnSpc>
                <a:spcPct val="100000"/>
              </a:lnSpc>
              <a:buNone/>
              <a:defRPr/>
            </a:pPr>
            <a:r>
              <a:rPr lang="en-US" sz="2400" dirty="0"/>
              <a:t>POS terminal </a:t>
            </a:r>
            <a:r>
              <a:rPr lang="en-US" sz="2400" dirty="0" err="1"/>
              <a:t>banyak</a:t>
            </a:r>
            <a:r>
              <a:rPr lang="en-US" sz="2400" dirty="0"/>
              <a:t> </a:t>
            </a:r>
            <a:r>
              <a:rPr lang="en-US" sz="2400" dirty="0" err="1"/>
              <a:t>digunakan</a:t>
            </a:r>
            <a:r>
              <a:rPr lang="en-US" sz="2400" dirty="0"/>
              <a:t> di </a:t>
            </a:r>
            <a:r>
              <a:rPr lang="en-US" sz="2400" dirty="0" err="1"/>
              <a:t>toko</a:t>
            </a:r>
            <a:r>
              <a:rPr lang="en-US" sz="2400" dirty="0"/>
              <a:t> – </a:t>
            </a:r>
            <a:r>
              <a:rPr lang="en-US" sz="2400" dirty="0" err="1"/>
              <a:t>toko</a:t>
            </a:r>
            <a:r>
              <a:rPr lang="en-US" sz="2400" dirty="0"/>
              <a:t> </a:t>
            </a:r>
            <a:r>
              <a:rPr lang="en-US" sz="2400" dirty="0" err="1"/>
              <a:t>grosir</a:t>
            </a:r>
            <a:r>
              <a:rPr lang="en-US" sz="2400" dirty="0"/>
              <a:t>/</a:t>
            </a:r>
            <a:r>
              <a:rPr lang="en-US" sz="2400" dirty="0" err="1"/>
              <a:t>departement</a:t>
            </a:r>
            <a:r>
              <a:rPr lang="en-US" sz="2400" dirty="0"/>
              <a:t> store, </a:t>
            </a:r>
            <a:r>
              <a:rPr lang="en-US" sz="2400" dirty="0" err="1"/>
              <a:t>untuk</a:t>
            </a:r>
            <a:r>
              <a:rPr lang="en-US" sz="2400" dirty="0"/>
              <a:t> </a:t>
            </a:r>
            <a:r>
              <a:rPr lang="en-US" sz="2400" dirty="0" err="1"/>
              <a:t>membantu</a:t>
            </a:r>
            <a:r>
              <a:rPr lang="en-US" sz="2400" dirty="0"/>
              <a:t> user </a:t>
            </a:r>
            <a:r>
              <a:rPr lang="en-US" sz="2400" dirty="0" err="1"/>
              <a:t>mempercepat</a:t>
            </a:r>
            <a:r>
              <a:rPr lang="en-US" sz="2400" dirty="0"/>
              <a:t> entry </a:t>
            </a:r>
            <a:r>
              <a:rPr lang="en-US" sz="2400" dirty="0" err="1"/>
              <a:t>transaksi</a:t>
            </a:r>
            <a:r>
              <a:rPr lang="en-US" sz="2400" dirty="0"/>
              <a:t>.</a:t>
            </a:r>
          </a:p>
          <a:p>
            <a:pPr lvl="1">
              <a:lnSpc>
                <a:spcPct val="100000"/>
              </a:lnSpc>
              <a:defRPr/>
            </a:pPr>
            <a:endParaRPr lang="en-US" sz="2400" dirty="0"/>
          </a:p>
        </p:txBody>
      </p:sp>
    </p:spTree>
    <p:extLst>
      <p:ext uri="{BB962C8B-B14F-4D97-AF65-F5344CB8AC3E}">
        <p14:creationId xmlns:p14="http://schemas.microsoft.com/office/powerpoint/2010/main" val="20842003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Grp="1" noChangeArrowheads="1"/>
          </p:cNvSpPr>
          <p:nvPr>
            <p:ph type="title"/>
          </p:nvPr>
        </p:nvSpPr>
        <p:spPr/>
        <p:txBody>
          <a:bodyPr/>
          <a:lstStyle/>
          <a:p>
            <a:pPr eaLnBrk="1" fontAlgn="auto" hangingPunct="1">
              <a:spcAft>
                <a:spcPts val="0"/>
              </a:spcAft>
              <a:defRPr/>
            </a:pPr>
            <a:r>
              <a:rPr lang="en-GB" dirty="0"/>
              <a:t>scanner</a:t>
            </a:r>
          </a:p>
        </p:txBody>
      </p:sp>
      <p:sp>
        <p:nvSpPr>
          <p:cNvPr id="86019" name="Rectangle 3"/>
          <p:cNvSpPr>
            <a:spLocks noGrp="1" noChangeArrowheads="1"/>
          </p:cNvSpPr>
          <p:nvPr>
            <p:ph idx="1"/>
          </p:nvPr>
        </p:nvSpPr>
        <p:spPr/>
        <p:txBody>
          <a:bodyPr/>
          <a:lstStyle/>
          <a:p>
            <a:pPr eaLnBrk="1" fontAlgn="auto" hangingPunct="1">
              <a:spcAft>
                <a:spcPts val="0"/>
              </a:spcAft>
              <a:defRPr/>
            </a:pPr>
            <a:r>
              <a:rPr lang="en-US" i="1" dirty="0"/>
              <a:t>Optical Reading Device </a:t>
            </a:r>
            <a:r>
              <a:rPr lang="en-US" dirty="0"/>
              <a:t>(</a:t>
            </a:r>
            <a:r>
              <a:rPr lang="en-US" i="1" dirty="0"/>
              <a:t>Scanner</a:t>
            </a:r>
            <a:r>
              <a:rPr lang="en-US" dirty="0"/>
              <a:t>)</a:t>
            </a:r>
          </a:p>
          <a:p>
            <a:pPr eaLnBrk="1" fontAlgn="auto" hangingPunct="1">
              <a:spcAft>
                <a:spcPts val="0"/>
              </a:spcAft>
              <a:buFontTx/>
              <a:buNone/>
              <a:defRPr/>
            </a:pPr>
            <a:r>
              <a:rPr lang="en-US" dirty="0"/>
              <a:t>	</a:t>
            </a:r>
            <a:r>
              <a:rPr lang="en-US" dirty="0" err="1"/>
              <a:t>Adalah</a:t>
            </a:r>
            <a:r>
              <a:rPr lang="en-US" dirty="0"/>
              <a:t> </a:t>
            </a:r>
            <a:r>
              <a:rPr lang="en-US" dirty="0" err="1"/>
              <a:t>peralatan</a:t>
            </a:r>
            <a:r>
              <a:rPr lang="en-US" dirty="0"/>
              <a:t> input yang </a:t>
            </a:r>
            <a:r>
              <a:rPr lang="en-US" dirty="0" err="1"/>
              <a:t>dapat</a:t>
            </a:r>
            <a:r>
              <a:rPr lang="en-US" dirty="0"/>
              <a:t> </a:t>
            </a:r>
            <a:r>
              <a:rPr lang="en-US" dirty="0" err="1"/>
              <a:t>mentranformasikan</a:t>
            </a:r>
            <a:r>
              <a:rPr lang="en-US" dirty="0"/>
              <a:t> data/</a:t>
            </a:r>
            <a:r>
              <a:rPr lang="en-US" dirty="0" err="1"/>
              <a:t>informasi</a:t>
            </a:r>
            <a:r>
              <a:rPr lang="en-US" dirty="0"/>
              <a:t> </a:t>
            </a:r>
            <a:r>
              <a:rPr lang="en-US" dirty="0" err="1"/>
              <a:t>tertulis</a:t>
            </a:r>
            <a:r>
              <a:rPr lang="en-US" dirty="0"/>
              <a:t>/</a:t>
            </a:r>
            <a:r>
              <a:rPr lang="en-US" dirty="0" err="1"/>
              <a:t>tercetak</a:t>
            </a:r>
            <a:r>
              <a:rPr lang="en-US" dirty="0"/>
              <a:t> </a:t>
            </a:r>
            <a:r>
              <a:rPr lang="en-US" dirty="0" err="1"/>
              <a:t>ke</a:t>
            </a:r>
            <a:r>
              <a:rPr lang="en-US" dirty="0"/>
              <a:t> </a:t>
            </a:r>
            <a:r>
              <a:rPr lang="en-US" dirty="0" err="1"/>
              <a:t>dalam</a:t>
            </a:r>
            <a:r>
              <a:rPr lang="en-US" dirty="0"/>
              <a:t> computer </a:t>
            </a:r>
            <a:r>
              <a:rPr lang="en-US" dirty="0" err="1"/>
              <a:t>secara</a:t>
            </a:r>
            <a:r>
              <a:rPr lang="en-US" dirty="0"/>
              <a:t> </a:t>
            </a:r>
            <a:r>
              <a:rPr lang="en-US" dirty="0" err="1"/>
              <a:t>langsung</a:t>
            </a:r>
            <a:r>
              <a:rPr lang="en-US" dirty="0"/>
              <a:t> </a:t>
            </a:r>
            <a:r>
              <a:rPr lang="en-US" dirty="0" err="1"/>
              <a:t>seperti</a:t>
            </a:r>
            <a:r>
              <a:rPr lang="en-US" dirty="0"/>
              <a:t> </a:t>
            </a:r>
            <a:r>
              <a:rPr lang="en-US" dirty="0" err="1"/>
              <a:t>gambar</a:t>
            </a:r>
            <a:r>
              <a:rPr lang="en-US" dirty="0"/>
              <a:t>–</a:t>
            </a:r>
            <a:r>
              <a:rPr lang="en-US" dirty="0" err="1"/>
              <a:t>gambar</a:t>
            </a:r>
            <a:r>
              <a:rPr lang="en-US" dirty="0"/>
              <a:t>, </a:t>
            </a:r>
            <a:r>
              <a:rPr lang="en-US" dirty="0" err="1"/>
              <a:t>tulisan</a:t>
            </a:r>
            <a:r>
              <a:rPr lang="en-US" dirty="0"/>
              <a:t>/</a:t>
            </a:r>
            <a:r>
              <a:rPr lang="en-US" dirty="0" err="1"/>
              <a:t>huruf</a:t>
            </a:r>
            <a:r>
              <a:rPr lang="en-US" dirty="0"/>
              <a:t>, peta, </a:t>
            </a:r>
            <a:r>
              <a:rPr lang="en-US" dirty="0" err="1"/>
              <a:t>dsb</a:t>
            </a:r>
            <a:r>
              <a:rPr lang="en-US" dirty="0"/>
              <a:t>. </a:t>
            </a:r>
          </a:p>
          <a:p>
            <a:pPr eaLnBrk="1" fontAlgn="auto" hangingPunct="1">
              <a:spcAft>
                <a:spcPts val="0"/>
              </a:spcAft>
              <a:buFontTx/>
              <a:buNone/>
              <a:defRPr/>
            </a:pPr>
            <a:r>
              <a:rPr lang="en-US" dirty="0"/>
              <a:t>Scanners </a:t>
            </a:r>
            <a:r>
              <a:rPr lang="en-US" dirty="0" err="1"/>
              <a:t>banyak</a:t>
            </a:r>
            <a:r>
              <a:rPr lang="en-US" dirty="0"/>
              <a:t> </a:t>
            </a:r>
            <a:r>
              <a:rPr lang="en-US" dirty="0" err="1"/>
              <a:t>digunakan</a:t>
            </a:r>
            <a:r>
              <a:rPr lang="en-US" dirty="0"/>
              <a:t> di </a:t>
            </a:r>
            <a:r>
              <a:rPr lang="en-US" dirty="0" err="1"/>
              <a:t>berbagai</a:t>
            </a:r>
            <a:r>
              <a:rPr lang="en-US" dirty="0"/>
              <a:t> </a:t>
            </a:r>
            <a:r>
              <a:rPr lang="en-US" dirty="0" err="1"/>
              <a:t>bidang</a:t>
            </a:r>
            <a:r>
              <a:rPr lang="en-US" dirty="0"/>
              <a:t> </a:t>
            </a:r>
            <a:r>
              <a:rPr lang="en-US" dirty="0" err="1"/>
              <a:t>seperti</a:t>
            </a:r>
            <a:r>
              <a:rPr lang="en-US" dirty="0"/>
              <a:t> </a:t>
            </a:r>
            <a:r>
              <a:rPr lang="en-US" dirty="0" err="1"/>
              <a:t>periklanan</a:t>
            </a:r>
            <a:r>
              <a:rPr lang="en-US" dirty="0"/>
              <a:t>, </a:t>
            </a:r>
            <a:r>
              <a:rPr lang="en-US" dirty="0" err="1"/>
              <a:t>pendidikan</a:t>
            </a:r>
            <a:r>
              <a:rPr lang="en-US" dirty="0"/>
              <a:t>, </a:t>
            </a:r>
            <a:r>
              <a:rPr lang="en-US" dirty="0" err="1"/>
              <a:t>industri</a:t>
            </a:r>
            <a:r>
              <a:rPr lang="en-US" dirty="0"/>
              <a:t>, </a:t>
            </a:r>
            <a:r>
              <a:rPr lang="en-US" dirty="0" err="1"/>
              <a:t>dsb</a:t>
            </a:r>
            <a:r>
              <a:rPr lang="en-US" dirty="0"/>
              <a:t>.</a:t>
            </a:r>
          </a:p>
          <a:p>
            <a:pPr eaLnBrk="1" fontAlgn="auto" hangingPunct="1">
              <a:spcAft>
                <a:spcPts val="0"/>
              </a:spcAft>
              <a:defRPr/>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fontAlgn="auto" hangingPunct="1">
              <a:spcAft>
                <a:spcPts val="0"/>
              </a:spcAft>
              <a:defRPr/>
            </a:pPr>
            <a:r>
              <a:rPr lang="en-GB" dirty="0" err="1"/>
              <a:t>Jenis-jenis</a:t>
            </a:r>
            <a:r>
              <a:rPr lang="en-GB" dirty="0"/>
              <a:t> </a:t>
            </a:r>
            <a:r>
              <a:rPr lang="en-GB" dirty="0" err="1"/>
              <a:t>scaner</a:t>
            </a:r>
            <a:endParaRPr lang="en-GB" dirty="0"/>
          </a:p>
        </p:txBody>
      </p:sp>
      <p:sp>
        <p:nvSpPr>
          <p:cNvPr id="87043" name="Rectangle 3"/>
          <p:cNvSpPr>
            <a:spLocks noGrp="1" noChangeArrowheads="1"/>
          </p:cNvSpPr>
          <p:nvPr>
            <p:ph idx="1"/>
          </p:nvPr>
        </p:nvSpPr>
        <p:spPr>
          <a:xfrm>
            <a:off x="1451579" y="1874837"/>
            <a:ext cx="9603275" cy="3930877"/>
          </a:xfrm>
        </p:spPr>
        <p:txBody>
          <a:bodyPr/>
          <a:lstStyle/>
          <a:p>
            <a:pPr lvl="1" eaLnBrk="1" fontAlgn="auto" hangingPunct="1">
              <a:spcAft>
                <a:spcPts val="0"/>
              </a:spcAft>
              <a:defRPr/>
            </a:pPr>
            <a:r>
              <a:rPr lang="en-US" sz="2000" dirty="0"/>
              <a:t>OCR (</a:t>
            </a:r>
            <a:r>
              <a:rPr lang="en-US" sz="2000" i="1" dirty="0"/>
              <a:t>Optical Character Recognition</a:t>
            </a:r>
            <a:r>
              <a:rPr lang="en-US" sz="2000" dirty="0"/>
              <a:t>)</a:t>
            </a:r>
          </a:p>
          <a:p>
            <a:pPr lvl="1" eaLnBrk="1" fontAlgn="auto" hangingPunct="1">
              <a:spcAft>
                <a:spcPts val="0"/>
              </a:spcAft>
              <a:buFontTx/>
              <a:buNone/>
              <a:defRPr/>
            </a:pPr>
            <a:r>
              <a:rPr lang="en-US" sz="2000" i="1" dirty="0"/>
              <a:t>	Scanner </a:t>
            </a:r>
            <a:r>
              <a:rPr lang="en-US" sz="2000" dirty="0"/>
              <a:t>yang </a:t>
            </a:r>
            <a:r>
              <a:rPr lang="en-US" sz="2000" dirty="0" err="1"/>
              <a:t>dapat</a:t>
            </a:r>
            <a:r>
              <a:rPr lang="en-US" sz="2000" dirty="0"/>
              <a:t> </a:t>
            </a:r>
            <a:r>
              <a:rPr lang="en-US" sz="2000" dirty="0" err="1"/>
              <a:t>membaca</a:t>
            </a:r>
            <a:r>
              <a:rPr lang="en-US" sz="2000" dirty="0"/>
              <a:t> data </a:t>
            </a:r>
            <a:r>
              <a:rPr lang="en-US" sz="2000" dirty="0" err="1"/>
              <a:t>dari</a:t>
            </a:r>
            <a:r>
              <a:rPr lang="en-US" sz="2000" dirty="0"/>
              <a:t> </a:t>
            </a:r>
            <a:r>
              <a:rPr lang="en-US" sz="2000" dirty="0" err="1"/>
              <a:t>kertas</a:t>
            </a:r>
            <a:r>
              <a:rPr lang="en-US" sz="2000" dirty="0"/>
              <a:t>.</a:t>
            </a:r>
          </a:p>
          <a:p>
            <a:pPr lvl="1" eaLnBrk="1" fontAlgn="auto" hangingPunct="1">
              <a:spcAft>
                <a:spcPts val="0"/>
              </a:spcAft>
              <a:defRPr/>
            </a:pPr>
            <a:r>
              <a:rPr lang="en-US" sz="2000" dirty="0"/>
              <a:t>OMR (</a:t>
            </a:r>
            <a:r>
              <a:rPr lang="en-US" sz="2000" i="1" dirty="0"/>
              <a:t>Optical Mark Reader</a:t>
            </a:r>
            <a:r>
              <a:rPr lang="en-US" sz="2000" dirty="0"/>
              <a:t>)</a:t>
            </a:r>
          </a:p>
          <a:p>
            <a:pPr lvl="1" eaLnBrk="1" fontAlgn="auto" hangingPunct="1">
              <a:spcAft>
                <a:spcPts val="0"/>
              </a:spcAft>
              <a:buFontTx/>
              <a:buNone/>
              <a:defRPr/>
            </a:pPr>
            <a:r>
              <a:rPr lang="en-US" sz="2000" i="1" dirty="0"/>
              <a:t>	Scanner </a:t>
            </a:r>
            <a:r>
              <a:rPr lang="en-US" sz="2000" dirty="0"/>
              <a:t>yang </a:t>
            </a:r>
            <a:r>
              <a:rPr lang="en-US" sz="2000" dirty="0" err="1"/>
              <a:t>dapat</a:t>
            </a:r>
            <a:r>
              <a:rPr lang="en-US" sz="2000" dirty="0"/>
              <a:t> </a:t>
            </a:r>
            <a:r>
              <a:rPr lang="en-US" sz="2000" dirty="0" err="1"/>
              <a:t>membaca</a:t>
            </a:r>
            <a:r>
              <a:rPr lang="en-US" sz="2000" dirty="0"/>
              <a:t>/</a:t>
            </a:r>
            <a:r>
              <a:rPr lang="en-US" sz="2000" dirty="0" err="1"/>
              <a:t>menerima</a:t>
            </a:r>
            <a:r>
              <a:rPr lang="en-US" sz="2000" dirty="0"/>
              <a:t> data </a:t>
            </a:r>
            <a:r>
              <a:rPr lang="en-US" sz="2000" dirty="0" err="1"/>
              <a:t>dari</a:t>
            </a:r>
            <a:r>
              <a:rPr lang="en-US" sz="2000" dirty="0"/>
              <a:t> </a:t>
            </a:r>
            <a:r>
              <a:rPr lang="en-US" sz="2000" dirty="0" err="1"/>
              <a:t>bagian</a:t>
            </a:r>
            <a:r>
              <a:rPr lang="en-US" sz="2000" dirty="0"/>
              <a:t> yang </a:t>
            </a:r>
            <a:r>
              <a:rPr lang="en-US" sz="2000" dirty="0" err="1"/>
              <a:t>sudah</a:t>
            </a:r>
            <a:r>
              <a:rPr lang="en-US" sz="2000" dirty="0"/>
              <a:t> </a:t>
            </a:r>
            <a:r>
              <a:rPr lang="en-US" sz="2000" dirty="0" err="1"/>
              <a:t>dihitamkan</a:t>
            </a:r>
            <a:r>
              <a:rPr lang="en-US" sz="2000" dirty="0"/>
              <a:t> (</a:t>
            </a:r>
            <a:r>
              <a:rPr lang="en-US" sz="2000" dirty="0" err="1"/>
              <a:t>di</a:t>
            </a:r>
            <a:r>
              <a:rPr lang="en-US" sz="2000" i="1" dirty="0" err="1"/>
              <a:t>mark</a:t>
            </a:r>
            <a:r>
              <a:rPr lang="en-US" sz="2000" dirty="0"/>
              <a:t>) </a:t>
            </a:r>
            <a:r>
              <a:rPr lang="en-US" sz="2000" dirty="0" err="1"/>
              <a:t>pada</a:t>
            </a:r>
            <a:r>
              <a:rPr lang="en-US" sz="2000" dirty="0"/>
              <a:t> </a:t>
            </a:r>
            <a:r>
              <a:rPr lang="en-US" sz="2000" dirty="0" err="1"/>
              <a:t>kertas</a:t>
            </a:r>
            <a:r>
              <a:rPr lang="en-US" sz="2000" dirty="0"/>
              <a:t>/form </a:t>
            </a:r>
            <a:r>
              <a:rPr lang="en-US" sz="2000" dirty="0" err="1"/>
              <a:t>khusus</a:t>
            </a:r>
            <a:r>
              <a:rPr lang="en-US" sz="2000" dirty="0"/>
              <a:t>.</a:t>
            </a:r>
          </a:p>
          <a:p>
            <a:pPr lvl="1" eaLnBrk="1" fontAlgn="auto" hangingPunct="1">
              <a:spcAft>
                <a:spcPts val="0"/>
              </a:spcAft>
              <a:defRPr/>
            </a:pPr>
            <a:r>
              <a:rPr lang="en-US" sz="2000" dirty="0"/>
              <a:t>Barcode Reader</a:t>
            </a:r>
          </a:p>
          <a:p>
            <a:pPr lvl="1" eaLnBrk="1" fontAlgn="auto" hangingPunct="1">
              <a:spcAft>
                <a:spcPts val="0"/>
              </a:spcAft>
              <a:buFontTx/>
              <a:buNone/>
              <a:defRPr/>
            </a:pPr>
            <a:r>
              <a:rPr lang="en-US" sz="2000" i="1" dirty="0"/>
              <a:t>	Scanner </a:t>
            </a:r>
            <a:r>
              <a:rPr lang="en-US" sz="2000" dirty="0"/>
              <a:t>yang </a:t>
            </a:r>
            <a:r>
              <a:rPr lang="en-US" sz="2000" dirty="0" err="1"/>
              <a:t>dapat</a:t>
            </a:r>
            <a:r>
              <a:rPr lang="en-US" sz="2000" dirty="0"/>
              <a:t> </a:t>
            </a:r>
            <a:r>
              <a:rPr lang="en-US" sz="2000" dirty="0" err="1"/>
              <a:t>membaca</a:t>
            </a:r>
            <a:r>
              <a:rPr lang="en-US" sz="2000" dirty="0"/>
              <a:t> data </a:t>
            </a:r>
            <a:r>
              <a:rPr lang="en-US" sz="2000" dirty="0" err="1"/>
              <a:t>dari</a:t>
            </a:r>
            <a:r>
              <a:rPr lang="en-US" sz="2000" dirty="0"/>
              <a:t> </a:t>
            </a:r>
            <a:r>
              <a:rPr lang="en-US" sz="2000" dirty="0" err="1"/>
              <a:t>kode-kode</a:t>
            </a:r>
            <a:r>
              <a:rPr lang="en-US" sz="2000" dirty="0"/>
              <a:t> special yang </a:t>
            </a:r>
            <a:r>
              <a:rPr lang="en-US" sz="2000" dirty="0" err="1"/>
              <a:t>tertera</a:t>
            </a:r>
            <a:r>
              <a:rPr lang="en-US" sz="2000" dirty="0"/>
              <a:t> </a:t>
            </a:r>
            <a:r>
              <a:rPr lang="en-US" sz="2000" dirty="0" err="1"/>
              <a:t>pada</a:t>
            </a:r>
            <a:r>
              <a:rPr lang="en-US" sz="2000" dirty="0"/>
              <a:t> </a:t>
            </a:r>
            <a:r>
              <a:rPr lang="en-US" sz="2000" dirty="0" err="1"/>
              <a:t>suatu</a:t>
            </a:r>
            <a:r>
              <a:rPr lang="en-US" sz="2000" dirty="0"/>
              <a:t> </a:t>
            </a:r>
            <a:r>
              <a:rPr lang="en-US" sz="2000" dirty="0" err="1"/>
              <a:t>produk</a:t>
            </a:r>
            <a:r>
              <a:rPr lang="en-US" sz="2000" dirty="0"/>
              <a:t>. </a:t>
            </a:r>
            <a:r>
              <a:rPr lang="en-US" sz="2000" dirty="0" err="1"/>
              <a:t>Kode</a:t>
            </a:r>
            <a:r>
              <a:rPr lang="en-US" sz="2000" dirty="0"/>
              <a:t> special </a:t>
            </a:r>
            <a:r>
              <a:rPr lang="en-US" sz="2000" dirty="0" err="1"/>
              <a:t>itu</a:t>
            </a:r>
            <a:r>
              <a:rPr lang="en-US" sz="2000" dirty="0"/>
              <a:t> </a:t>
            </a:r>
            <a:r>
              <a:rPr lang="en-US" sz="2000" dirty="0" err="1"/>
              <a:t>direpresentasikan</a:t>
            </a:r>
            <a:r>
              <a:rPr lang="en-US" sz="2000" dirty="0"/>
              <a:t> </a:t>
            </a:r>
            <a:r>
              <a:rPr lang="en-US" sz="2000" dirty="0" err="1"/>
              <a:t>dengan</a:t>
            </a:r>
            <a:r>
              <a:rPr lang="en-US" sz="2000" dirty="0"/>
              <a:t> </a:t>
            </a:r>
            <a:r>
              <a:rPr lang="en-US" sz="2000" dirty="0" err="1"/>
              <a:t>garis-garis</a:t>
            </a:r>
            <a:r>
              <a:rPr lang="en-US" sz="2000" dirty="0"/>
              <a:t> </a:t>
            </a:r>
            <a:r>
              <a:rPr lang="en-US" sz="2000" dirty="0" err="1"/>
              <a:t>hitam</a:t>
            </a:r>
            <a:r>
              <a:rPr lang="en-US" sz="2000" dirty="0"/>
              <a:t> vertical.</a:t>
            </a:r>
          </a:p>
          <a:p>
            <a:pPr lvl="1" eaLnBrk="1" fontAlgn="auto" hangingPunct="1">
              <a:spcAft>
                <a:spcPts val="0"/>
              </a:spcAft>
              <a:buFontTx/>
              <a:buNone/>
              <a:defRPr/>
            </a:pPr>
            <a:endParaRPr lang="en-US" dirty="0"/>
          </a:p>
          <a:p>
            <a:pPr eaLnBrk="1" fontAlgn="auto" hangingPunct="1">
              <a:spcAft>
                <a:spcPts val="0"/>
              </a:spcAft>
              <a:defRPr/>
            </a:pPr>
            <a:endParaRPr lang="en-US"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Grp="1" noChangeArrowheads="1"/>
          </p:cNvSpPr>
          <p:nvPr>
            <p:ph type="title"/>
          </p:nvPr>
        </p:nvSpPr>
        <p:spPr/>
        <p:txBody>
          <a:bodyPr/>
          <a:lstStyle/>
          <a:p>
            <a:pPr eaLnBrk="1" fontAlgn="auto" hangingPunct="1">
              <a:spcAft>
                <a:spcPts val="0"/>
              </a:spcAft>
              <a:defRPr/>
            </a:pPr>
            <a:r>
              <a:rPr lang="en-GB" dirty="0" err="1"/>
              <a:t>Jenis-jenis</a:t>
            </a:r>
            <a:r>
              <a:rPr lang="en-GB" dirty="0"/>
              <a:t> </a:t>
            </a:r>
            <a:r>
              <a:rPr lang="en-GB" dirty="0" err="1"/>
              <a:t>scaner</a:t>
            </a:r>
            <a:endParaRPr lang="en-GB" dirty="0"/>
          </a:p>
        </p:txBody>
      </p:sp>
      <p:sp>
        <p:nvSpPr>
          <p:cNvPr id="87043" name="Rectangle 3"/>
          <p:cNvSpPr>
            <a:spLocks noGrp="1" noChangeArrowheads="1"/>
          </p:cNvSpPr>
          <p:nvPr>
            <p:ph idx="1"/>
          </p:nvPr>
        </p:nvSpPr>
        <p:spPr>
          <a:xfrm>
            <a:off x="1451579" y="1874837"/>
            <a:ext cx="9603275" cy="3930877"/>
          </a:xfrm>
        </p:spPr>
        <p:txBody>
          <a:bodyPr/>
          <a:lstStyle/>
          <a:p>
            <a:pPr lvl="1">
              <a:defRPr/>
            </a:pPr>
            <a:r>
              <a:rPr lang="en-US" sz="2000" i="1" dirty="0"/>
              <a:t>Handprint Reader</a:t>
            </a:r>
          </a:p>
          <a:p>
            <a:pPr lvl="1">
              <a:buNone/>
              <a:defRPr/>
            </a:pPr>
            <a:r>
              <a:rPr lang="en-US" sz="2000" i="1" dirty="0"/>
              <a:t>	Scanner </a:t>
            </a:r>
            <a:r>
              <a:rPr lang="en-US" sz="2000" dirty="0"/>
              <a:t>yang </a:t>
            </a:r>
            <a:r>
              <a:rPr lang="en-US" sz="2000" dirty="0" err="1"/>
              <a:t>dapat</a:t>
            </a:r>
            <a:r>
              <a:rPr lang="en-US" sz="2000" dirty="0"/>
              <a:t> </a:t>
            </a:r>
            <a:r>
              <a:rPr lang="en-US" sz="2000" dirty="0" err="1"/>
              <a:t>membaca</a:t>
            </a:r>
            <a:r>
              <a:rPr lang="en-US" sz="2000" dirty="0"/>
              <a:t> data </a:t>
            </a:r>
            <a:r>
              <a:rPr lang="en-US" sz="2000" dirty="0" err="1"/>
              <a:t>dari</a:t>
            </a:r>
            <a:r>
              <a:rPr lang="en-US" sz="2000" dirty="0"/>
              <a:t> </a:t>
            </a:r>
            <a:r>
              <a:rPr lang="en-US" sz="2000" dirty="0" err="1"/>
              <a:t>tulisan</a:t>
            </a:r>
            <a:r>
              <a:rPr lang="en-US" sz="2000" dirty="0"/>
              <a:t> </a:t>
            </a:r>
            <a:r>
              <a:rPr lang="en-US" sz="2000" dirty="0" err="1"/>
              <a:t>tangan</a:t>
            </a:r>
            <a:r>
              <a:rPr lang="en-US" sz="2000" dirty="0"/>
              <a:t> </a:t>
            </a:r>
            <a:r>
              <a:rPr lang="en-US" sz="2000" dirty="0" err="1"/>
              <a:t>atau</a:t>
            </a:r>
            <a:r>
              <a:rPr lang="en-US" sz="2000" dirty="0"/>
              <a:t> </a:t>
            </a:r>
            <a:r>
              <a:rPr lang="en-US" sz="2000" dirty="0" err="1"/>
              <a:t>sidik</a:t>
            </a:r>
            <a:r>
              <a:rPr lang="en-US" sz="2000" dirty="0"/>
              <a:t> </a:t>
            </a:r>
            <a:r>
              <a:rPr lang="en-US" sz="2000" dirty="0" err="1"/>
              <a:t>jari</a:t>
            </a:r>
            <a:r>
              <a:rPr lang="en-US" sz="2000" dirty="0"/>
              <a:t> </a:t>
            </a:r>
            <a:r>
              <a:rPr lang="en-US" sz="2000" dirty="0" err="1"/>
              <a:t>untuk</a:t>
            </a:r>
            <a:r>
              <a:rPr lang="en-US" sz="2000" dirty="0"/>
              <a:t> </a:t>
            </a:r>
            <a:r>
              <a:rPr lang="en-US" sz="2000" dirty="0" err="1"/>
              <a:t>diproses</a:t>
            </a:r>
            <a:endParaRPr lang="en-US" sz="2000" dirty="0"/>
          </a:p>
          <a:p>
            <a:pPr lvl="1">
              <a:defRPr/>
            </a:pPr>
            <a:r>
              <a:rPr lang="en-US" sz="2000" i="1" dirty="0"/>
              <a:t>Image Scanner</a:t>
            </a:r>
          </a:p>
          <a:p>
            <a:pPr lvl="1">
              <a:buNone/>
              <a:defRPr/>
            </a:pPr>
            <a:r>
              <a:rPr lang="en-US" sz="2000" i="1" dirty="0"/>
              <a:t>	Scanner </a:t>
            </a:r>
            <a:r>
              <a:rPr lang="en-US" sz="2000" dirty="0"/>
              <a:t>yang </a:t>
            </a:r>
            <a:r>
              <a:rPr lang="en-US" sz="2000" dirty="0" err="1"/>
              <a:t>dapat</a:t>
            </a:r>
            <a:r>
              <a:rPr lang="en-US" sz="2000" dirty="0"/>
              <a:t> </a:t>
            </a:r>
            <a:r>
              <a:rPr lang="en-US" sz="2000" dirty="0" err="1"/>
              <a:t>membaca</a:t>
            </a:r>
            <a:r>
              <a:rPr lang="en-US" sz="2000" dirty="0"/>
              <a:t> </a:t>
            </a:r>
            <a:r>
              <a:rPr lang="en-US" sz="2000" dirty="0" err="1"/>
              <a:t>gambar-gambar</a:t>
            </a:r>
            <a:r>
              <a:rPr lang="en-US" sz="2000" dirty="0"/>
              <a:t> </a:t>
            </a:r>
            <a:r>
              <a:rPr lang="en-US" sz="2000" dirty="0" err="1"/>
              <a:t>atau</a:t>
            </a:r>
            <a:r>
              <a:rPr lang="en-US" sz="2000" dirty="0"/>
              <a:t> peta</a:t>
            </a:r>
          </a:p>
          <a:p>
            <a:pPr eaLnBrk="1" fontAlgn="auto" hangingPunct="1">
              <a:spcAft>
                <a:spcPts val="0"/>
              </a:spcAft>
              <a:defRPr/>
            </a:pPr>
            <a:endParaRPr lang="en-US"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1923" y="4166280"/>
            <a:ext cx="2058988" cy="16129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77550" y="4166280"/>
            <a:ext cx="1138238" cy="1482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92427" y="4439329"/>
            <a:ext cx="188595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1860701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fontScale="90000"/>
          </a:bodyPr>
          <a:lstStyle/>
          <a:p>
            <a:pPr>
              <a:defRPr/>
            </a:pPr>
            <a:br>
              <a:rPr lang="en-US" b="1" dirty="0"/>
            </a:br>
            <a:r>
              <a:rPr lang="en-US" b="1" dirty="0" err="1"/>
              <a:t>Peralatan</a:t>
            </a:r>
            <a:r>
              <a:rPr lang="en-US" b="1" dirty="0"/>
              <a:t> Input (</a:t>
            </a:r>
            <a:r>
              <a:rPr lang="en-US" b="1" i="1" dirty="0"/>
              <a:t>Input Device</a:t>
            </a:r>
            <a:r>
              <a:rPr lang="en-US" b="1" dirty="0"/>
              <a:t>)</a:t>
            </a:r>
            <a:br>
              <a:rPr lang="en-US" dirty="0"/>
            </a:br>
            <a:endParaRPr lang="en-GB" dirty="0"/>
          </a:p>
        </p:txBody>
      </p:sp>
      <p:sp>
        <p:nvSpPr>
          <p:cNvPr id="94211" name="Rectangle 3"/>
          <p:cNvSpPr>
            <a:spLocks noGrp="1" noChangeArrowheads="1"/>
          </p:cNvSpPr>
          <p:nvPr>
            <p:ph idx="1"/>
          </p:nvPr>
        </p:nvSpPr>
        <p:spPr>
          <a:xfrm>
            <a:off x="1451578" y="2082800"/>
            <a:ext cx="9603275" cy="3447143"/>
          </a:xfrm>
        </p:spPr>
        <p:txBody>
          <a:bodyPr>
            <a:normAutofit/>
          </a:bodyPr>
          <a:lstStyle/>
          <a:p>
            <a:pPr eaLnBrk="1" fontAlgn="auto" hangingPunct="1">
              <a:lnSpc>
                <a:spcPct val="100000"/>
              </a:lnSpc>
              <a:spcAft>
                <a:spcPts val="0"/>
              </a:spcAft>
              <a:defRPr/>
            </a:pPr>
            <a:r>
              <a:rPr lang="en-US" i="1" dirty="0"/>
              <a:t>Magnetic Reading Device </a:t>
            </a:r>
            <a:r>
              <a:rPr lang="en-US" dirty="0"/>
              <a:t>(MRD)</a:t>
            </a:r>
          </a:p>
          <a:p>
            <a:pPr eaLnBrk="1" fontAlgn="auto" hangingPunct="1">
              <a:lnSpc>
                <a:spcPct val="100000"/>
              </a:lnSpc>
              <a:spcAft>
                <a:spcPts val="0"/>
              </a:spcAft>
              <a:buFontTx/>
              <a:buNone/>
              <a:defRPr/>
            </a:pPr>
            <a:r>
              <a:rPr lang="en-US" dirty="0"/>
              <a:t>	</a:t>
            </a:r>
            <a:r>
              <a:rPr lang="en-US" dirty="0" err="1"/>
              <a:t>Yaitu</a:t>
            </a:r>
            <a:r>
              <a:rPr lang="en-US" dirty="0"/>
              <a:t> </a:t>
            </a:r>
            <a:r>
              <a:rPr lang="en-US" dirty="0" err="1"/>
              <a:t>Peralatan</a:t>
            </a:r>
            <a:r>
              <a:rPr lang="en-US" dirty="0"/>
              <a:t> input yang </a:t>
            </a:r>
            <a:r>
              <a:rPr lang="en-US" dirty="0" err="1"/>
              <a:t>dapat</a:t>
            </a:r>
            <a:r>
              <a:rPr lang="en-US" dirty="0"/>
              <a:t> </a:t>
            </a:r>
            <a:r>
              <a:rPr lang="en-US" dirty="0" err="1"/>
              <a:t>membaca</a:t>
            </a:r>
            <a:r>
              <a:rPr lang="en-US" dirty="0"/>
              <a:t> </a:t>
            </a:r>
            <a:r>
              <a:rPr lang="en-US" dirty="0" err="1"/>
              <a:t>sumber</a:t>
            </a:r>
            <a:r>
              <a:rPr lang="en-US" dirty="0"/>
              <a:t> data yang </a:t>
            </a:r>
            <a:r>
              <a:rPr lang="en-US" dirty="0" err="1"/>
              <a:t>bersifat</a:t>
            </a:r>
            <a:r>
              <a:rPr lang="en-US" dirty="0"/>
              <a:t> </a:t>
            </a:r>
            <a:r>
              <a:rPr lang="en-US" dirty="0" err="1"/>
              <a:t>megnetik</a:t>
            </a:r>
            <a:r>
              <a:rPr lang="en-US" dirty="0"/>
              <a:t>.</a:t>
            </a:r>
          </a:p>
          <a:p>
            <a:pPr eaLnBrk="1" fontAlgn="auto" hangingPunct="1">
              <a:lnSpc>
                <a:spcPct val="100000"/>
              </a:lnSpc>
              <a:spcAft>
                <a:spcPts val="0"/>
              </a:spcAft>
              <a:defRPr/>
            </a:pPr>
            <a:r>
              <a:rPr lang="en-US" dirty="0" err="1"/>
              <a:t>Jenis</a:t>
            </a:r>
            <a:r>
              <a:rPr lang="en-US" dirty="0"/>
              <a:t> MRD :</a:t>
            </a:r>
          </a:p>
          <a:p>
            <a:pPr lvl="1" eaLnBrk="1" fontAlgn="auto" hangingPunct="1">
              <a:lnSpc>
                <a:spcPct val="100000"/>
              </a:lnSpc>
              <a:spcAft>
                <a:spcPts val="0"/>
              </a:spcAft>
              <a:defRPr/>
            </a:pPr>
            <a:r>
              <a:rPr lang="en-US" sz="2000" i="1" dirty="0"/>
              <a:t>Magnetic Ink Character Recognition </a:t>
            </a:r>
            <a:r>
              <a:rPr lang="en-US" sz="2000" dirty="0"/>
              <a:t>(MICR)</a:t>
            </a:r>
          </a:p>
          <a:p>
            <a:pPr lvl="1" eaLnBrk="1" fontAlgn="auto" hangingPunct="1">
              <a:lnSpc>
                <a:spcPct val="100000"/>
              </a:lnSpc>
              <a:spcAft>
                <a:spcPts val="0"/>
              </a:spcAft>
              <a:buFontTx/>
              <a:buNone/>
              <a:defRPr/>
            </a:pPr>
            <a:r>
              <a:rPr lang="en-US" sz="2000" dirty="0"/>
              <a:t>	</a:t>
            </a:r>
            <a:r>
              <a:rPr lang="en-US" sz="2000" dirty="0" err="1"/>
              <a:t>Peralatan</a:t>
            </a:r>
            <a:r>
              <a:rPr lang="en-US" sz="2000" dirty="0"/>
              <a:t> input yang </a:t>
            </a:r>
            <a:r>
              <a:rPr lang="en-US" sz="2000" dirty="0" err="1"/>
              <a:t>dapat</a:t>
            </a:r>
            <a:r>
              <a:rPr lang="en-US" sz="2000" dirty="0"/>
              <a:t> </a:t>
            </a:r>
            <a:r>
              <a:rPr lang="en-US" sz="2000" dirty="0" err="1"/>
              <a:t>membaca</a:t>
            </a:r>
            <a:r>
              <a:rPr lang="en-US" sz="2000" dirty="0"/>
              <a:t> </a:t>
            </a:r>
            <a:r>
              <a:rPr lang="en-US" sz="2000" dirty="0" err="1"/>
              <a:t>karakter</a:t>
            </a:r>
            <a:r>
              <a:rPr lang="en-US" sz="2000" dirty="0"/>
              <a:t> yang </a:t>
            </a:r>
            <a:r>
              <a:rPr lang="en-US" sz="2000" dirty="0" err="1"/>
              <a:t>dicetak</a:t>
            </a:r>
            <a:r>
              <a:rPr lang="en-US" sz="2000" dirty="0"/>
              <a:t> </a:t>
            </a:r>
            <a:r>
              <a:rPr lang="en-US" sz="2000" dirty="0" err="1"/>
              <a:t>dengan</a:t>
            </a:r>
            <a:r>
              <a:rPr lang="en-US" sz="2000" dirty="0"/>
              <a:t> </a:t>
            </a:r>
            <a:r>
              <a:rPr lang="en-US" sz="2000" dirty="0" err="1"/>
              <a:t>tinta</a:t>
            </a:r>
            <a:r>
              <a:rPr lang="en-US" sz="2000" dirty="0"/>
              <a:t> </a:t>
            </a:r>
            <a:r>
              <a:rPr lang="en-US" sz="2000" dirty="0" err="1"/>
              <a:t>magnetik</a:t>
            </a:r>
            <a:r>
              <a:rPr lang="en-US" sz="2000" dirty="0"/>
              <a:t>. </a:t>
            </a:r>
            <a:r>
              <a:rPr lang="en-US" sz="2000" dirty="0" err="1"/>
              <a:t>Contoh</a:t>
            </a:r>
            <a:r>
              <a:rPr lang="en-US" sz="2000" dirty="0"/>
              <a:t> : MRD </a:t>
            </a:r>
            <a:r>
              <a:rPr lang="en-US" sz="2000" dirty="0" err="1"/>
              <a:t>untuk</a:t>
            </a:r>
            <a:r>
              <a:rPr lang="en-US" sz="2000" dirty="0"/>
              <a:t> </a:t>
            </a:r>
            <a:r>
              <a:rPr lang="en-US" sz="2000" dirty="0" err="1"/>
              <a:t>membaca</a:t>
            </a:r>
            <a:r>
              <a:rPr lang="en-US" sz="2000" dirty="0"/>
              <a:t> </a:t>
            </a:r>
            <a:r>
              <a:rPr lang="en-US" sz="2000" dirty="0" err="1"/>
              <a:t>cek</a:t>
            </a:r>
            <a:r>
              <a:rPr lang="en-US" sz="2000" dirty="0"/>
              <a:t> </a:t>
            </a:r>
            <a:r>
              <a:rPr lang="en-US" sz="2000" dirty="0" err="1"/>
              <a:t>giro</a:t>
            </a:r>
            <a:r>
              <a:rPr lang="en-US" sz="2000" dirty="0"/>
              <a:t>.</a:t>
            </a:r>
          </a:p>
          <a:p>
            <a:pPr lvl="1" eaLnBrk="1" fontAlgn="auto" hangingPunct="1">
              <a:spcAft>
                <a:spcPts val="0"/>
              </a:spcAft>
              <a:buFontTx/>
              <a:buNone/>
              <a:defRPr/>
            </a:pPr>
            <a:endParaRPr lang="en-US" sz="2000" dirty="0"/>
          </a:p>
          <a:p>
            <a:pPr lvl="1" eaLnBrk="1" fontAlgn="auto" hangingPunct="1">
              <a:spcAft>
                <a:spcPts val="0"/>
              </a:spcAft>
              <a:defRPr/>
            </a:pPr>
            <a:endParaRPr lang="en-US" sz="2000" dirty="0"/>
          </a:p>
          <a:p>
            <a:pPr eaLnBrk="1" fontAlgn="auto" hangingPunct="1">
              <a:spcAft>
                <a:spcPts val="0"/>
              </a:spcAft>
              <a:defRPr/>
            </a:pPr>
            <a:endParaRPr lang="en-US" sz="2400" dirty="0"/>
          </a:p>
          <a:p>
            <a:pPr eaLnBrk="1" fontAlgn="auto" hangingPunct="1">
              <a:spcAft>
                <a:spcPts val="0"/>
              </a:spcAft>
              <a:buFontTx/>
              <a:buNone/>
              <a:defRPr/>
            </a:pPr>
            <a:endParaRPr lang="en-US" sz="24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fontScale="90000"/>
          </a:bodyPr>
          <a:lstStyle/>
          <a:p>
            <a:pPr>
              <a:defRPr/>
            </a:pPr>
            <a:br>
              <a:rPr lang="en-US" b="1" dirty="0"/>
            </a:br>
            <a:r>
              <a:rPr lang="en-US" b="1" dirty="0" err="1"/>
              <a:t>Peralatan</a:t>
            </a:r>
            <a:r>
              <a:rPr lang="en-US" b="1" dirty="0"/>
              <a:t> Input (</a:t>
            </a:r>
            <a:r>
              <a:rPr lang="en-US" b="1" i="1" dirty="0"/>
              <a:t>Input Device</a:t>
            </a:r>
            <a:r>
              <a:rPr lang="en-US" b="1" dirty="0"/>
              <a:t>)</a:t>
            </a:r>
            <a:br>
              <a:rPr lang="en-US" dirty="0"/>
            </a:br>
            <a:endParaRPr lang="en-GB" dirty="0"/>
          </a:p>
        </p:txBody>
      </p:sp>
      <p:sp>
        <p:nvSpPr>
          <p:cNvPr id="94211" name="Rectangle 3"/>
          <p:cNvSpPr>
            <a:spLocks noGrp="1" noChangeArrowheads="1"/>
          </p:cNvSpPr>
          <p:nvPr>
            <p:ph idx="1"/>
          </p:nvPr>
        </p:nvSpPr>
        <p:spPr>
          <a:xfrm>
            <a:off x="1451578" y="2198914"/>
            <a:ext cx="9603275" cy="2576286"/>
          </a:xfrm>
        </p:spPr>
        <p:txBody>
          <a:bodyPr>
            <a:normAutofit/>
          </a:bodyPr>
          <a:lstStyle/>
          <a:p>
            <a:pPr lvl="1" eaLnBrk="1" fontAlgn="auto" hangingPunct="1">
              <a:lnSpc>
                <a:spcPct val="100000"/>
              </a:lnSpc>
              <a:spcAft>
                <a:spcPts val="0"/>
              </a:spcAft>
              <a:defRPr/>
            </a:pPr>
            <a:r>
              <a:rPr lang="en-US" sz="2000" i="1" dirty="0"/>
              <a:t>Digital Camera</a:t>
            </a:r>
          </a:p>
          <a:p>
            <a:pPr lvl="1" eaLnBrk="1" fontAlgn="auto" hangingPunct="1">
              <a:lnSpc>
                <a:spcPct val="100000"/>
              </a:lnSpc>
              <a:spcAft>
                <a:spcPts val="0"/>
              </a:spcAft>
              <a:buFontTx/>
              <a:buNone/>
              <a:defRPr/>
            </a:pPr>
            <a:r>
              <a:rPr lang="en-US" sz="2000" dirty="0"/>
              <a:t>	</a:t>
            </a:r>
            <a:r>
              <a:rPr lang="en-US" sz="2000" dirty="0" err="1"/>
              <a:t>Peralatan</a:t>
            </a:r>
            <a:r>
              <a:rPr lang="en-US" sz="2000" dirty="0"/>
              <a:t> input yang </a:t>
            </a:r>
            <a:r>
              <a:rPr lang="en-US" sz="2000" dirty="0" err="1"/>
              <a:t>dapat</a:t>
            </a:r>
            <a:r>
              <a:rPr lang="en-US" sz="2000" dirty="0"/>
              <a:t> </a:t>
            </a:r>
            <a:r>
              <a:rPr lang="en-US" sz="2000" dirty="0" err="1"/>
              <a:t>mendeteksi</a:t>
            </a:r>
            <a:r>
              <a:rPr lang="en-US" sz="2000" dirty="0"/>
              <a:t> </a:t>
            </a:r>
            <a:r>
              <a:rPr lang="en-US" sz="2000" dirty="0" err="1"/>
              <a:t>dan</a:t>
            </a:r>
            <a:r>
              <a:rPr lang="en-US" sz="2000" dirty="0"/>
              <a:t> </a:t>
            </a:r>
            <a:r>
              <a:rPr lang="en-US" sz="2000" dirty="0" err="1"/>
              <a:t>mentransformasikan</a:t>
            </a:r>
            <a:r>
              <a:rPr lang="en-US" sz="2000" dirty="0"/>
              <a:t> </a:t>
            </a:r>
            <a:r>
              <a:rPr lang="en-US" sz="2000" dirty="0" err="1"/>
              <a:t>gambar</a:t>
            </a:r>
            <a:r>
              <a:rPr lang="en-US" sz="2000" dirty="0"/>
              <a:t>/object </a:t>
            </a:r>
            <a:r>
              <a:rPr lang="en-US" sz="2000" dirty="0" err="1"/>
              <a:t>secara</a:t>
            </a:r>
            <a:r>
              <a:rPr lang="en-US" sz="2000" dirty="0"/>
              <a:t> </a:t>
            </a:r>
            <a:r>
              <a:rPr lang="en-US" sz="2000" dirty="0" err="1"/>
              <a:t>langsung</a:t>
            </a:r>
            <a:r>
              <a:rPr lang="en-US" sz="2000" dirty="0"/>
              <a:t> </a:t>
            </a:r>
            <a:r>
              <a:rPr lang="en-US" sz="2000" dirty="0" err="1"/>
              <a:t>ke</a:t>
            </a:r>
            <a:r>
              <a:rPr lang="en-US" sz="2000" dirty="0"/>
              <a:t> </a:t>
            </a:r>
            <a:r>
              <a:rPr lang="en-US" sz="2000" dirty="0" err="1"/>
              <a:t>komputer</a:t>
            </a:r>
            <a:r>
              <a:rPr lang="en-US" sz="2000" dirty="0"/>
              <a:t>.</a:t>
            </a:r>
          </a:p>
          <a:p>
            <a:pPr lvl="1" eaLnBrk="1" fontAlgn="auto" hangingPunct="1">
              <a:lnSpc>
                <a:spcPct val="100000"/>
              </a:lnSpc>
              <a:spcAft>
                <a:spcPts val="0"/>
              </a:spcAft>
              <a:defRPr/>
            </a:pPr>
            <a:r>
              <a:rPr lang="en-US" sz="2000" i="1" dirty="0"/>
              <a:t>Voice and Sound Input</a:t>
            </a:r>
          </a:p>
          <a:p>
            <a:pPr lvl="1" eaLnBrk="1" fontAlgn="auto" hangingPunct="1">
              <a:lnSpc>
                <a:spcPct val="100000"/>
              </a:lnSpc>
              <a:spcAft>
                <a:spcPts val="0"/>
              </a:spcAft>
              <a:buFontTx/>
              <a:buNone/>
              <a:defRPr/>
            </a:pPr>
            <a:r>
              <a:rPr lang="en-US" sz="2000" dirty="0"/>
              <a:t>	</a:t>
            </a:r>
            <a:r>
              <a:rPr lang="en-US" sz="2000" dirty="0" err="1"/>
              <a:t>Peralatan</a:t>
            </a:r>
            <a:r>
              <a:rPr lang="en-US" sz="2000" dirty="0"/>
              <a:t> input yang </a:t>
            </a:r>
            <a:r>
              <a:rPr lang="en-US" sz="2000" dirty="0" err="1"/>
              <a:t>dapat</a:t>
            </a:r>
            <a:r>
              <a:rPr lang="en-US" sz="2000" dirty="0"/>
              <a:t> </a:t>
            </a:r>
            <a:r>
              <a:rPr lang="en-US" sz="2000" dirty="0" err="1"/>
              <a:t>mendeteksi</a:t>
            </a:r>
            <a:r>
              <a:rPr lang="en-US" sz="2000" dirty="0"/>
              <a:t> </a:t>
            </a:r>
            <a:r>
              <a:rPr lang="en-US" sz="2000" dirty="0" err="1"/>
              <a:t>dan</a:t>
            </a:r>
            <a:r>
              <a:rPr lang="en-US" sz="2000" dirty="0"/>
              <a:t> </a:t>
            </a:r>
            <a:r>
              <a:rPr lang="en-US" sz="2000" dirty="0" err="1"/>
              <a:t>mentransformasikan</a:t>
            </a:r>
            <a:r>
              <a:rPr lang="en-US" sz="2000" dirty="0"/>
              <a:t> </a:t>
            </a:r>
            <a:r>
              <a:rPr lang="en-US" sz="2000" dirty="0" err="1"/>
              <a:t>bunyi</a:t>
            </a:r>
            <a:r>
              <a:rPr lang="en-US" sz="2000" dirty="0"/>
              <a:t> </a:t>
            </a:r>
            <a:r>
              <a:rPr lang="en-US" sz="2000" dirty="0" err="1"/>
              <a:t>dan</a:t>
            </a:r>
            <a:r>
              <a:rPr lang="en-US" sz="2000" dirty="0"/>
              <a:t> </a:t>
            </a:r>
            <a:r>
              <a:rPr lang="en-US" sz="2000" dirty="0" err="1"/>
              <a:t>suara</a:t>
            </a:r>
            <a:r>
              <a:rPr lang="en-US" sz="2000" dirty="0"/>
              <a:t> </a:t>
            </a:r>
            <a:r>
              <a:rPr lang="en-US" sz="2000" dirty="0" err="1"/>
              <a:t>ke</a:t>
            </a:r>
            <a:r>
              <a:rPr lang="en-US" sz="2000" dirty="0"/>
              <a:t> </a:t>
            </a:r>
            <a:r>
              <a:rPr lang="en-US" sz="2000" dirty="0" err="1"/>
              <a:t>dalam</a:t>
            </a:r>
            <a:r>
              <a:rPr lang="en-US" sz="2000" dirty="0"/>
              <a:t> </a:t>
            </a:r>
            <a:r>
              <a:rPr lang="en-US" sz="2000" dirty="0" err="1"/>
              <a:t>komputer</a:t>
            </a:r>
            <a:r>
              <a:rPr lang="en-US" sz="2000" dirty="0"/>
              <a:t>.</a:t>
            </a:r>
          </a:p>
          <a:p>
            <a:pPr lvl="1" eaLnBrk="1" fontAlgn="auto" hangingPunct="1">
              <a:spcAft>
                <a:spcPts val="0"/>
              </a:spcAft>
              <a:buFontTx/>
              <a:buNone/>
              <a:defRPr/>
            </a:pPr>
            <a:endParaRPr lang="en-US" sz="2000" dirty="0"/>
          </a:p>
          <a:p>
            <a:pPr lvl="1" eaLnBrk="1" fontAlgn="auto" hangingPunct="1">
              <a:spcAft>
                <a:spcPts val="0"/>
              </a:spcAft>
              <a:defRPr/>
            </a:pPr>
            <a:endParaRPr lang="en-US" sz="2000" dirty="0"/>
          </a:p>
          <a:p>
            <a:pPr eaLnBrk="1" fontAlgn="auto" hangingPunct="1">
              <a:spcAft>
                <a:spcPts val="0"/>
              </a:spcAft>
              <a:defRPr/>
            </a:pPr>
            <a:endParaRPr lang="en-US" sz="2400" dirty="0"/>
          </a:p>
          <a:p>
            <a:pPr eaLnBrk="1" fontAlgn="auto" hangingPunct="1">
              <a:spcAft>
                <a:spcPts val="0"/>
              </a:spcAft>
              <a:buFontTx/>
              <a:buNone/>
              <a:defRPr/>
            </a:pPr>
            <a:endParaRPr lang="en-US" sz="2400" dirty="0"/>
          </a:p>
        </p:txBody>
      </p:sp>
    </p:spTree>
    <p:extLst>
      <p:ext uri="{BB962C8B-B14F-4D97-AF65-F5344CB8AC3E}">
        <p14:creationId xmlns:p14="http://schemas.microsoft.com/office/powerpoint/2010/main" val="193214191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fontScale="90000"/>
          </a:bodyPr>
          <a:lstStyle/>
          <a:p>
            <a:pPr>
              <a:defRPr/>
            </a:pPr>
            <a:br>
              <a:rPr lang="en-US" b="1" dirty="0"/>
            </a:br>
            <a:r>
              <a:rPr lang="en-US" b="1" dirty="0" err="1"/>
              <a:t>Peralatan</a:t>
            </a:r>
            <a:r>
              <a:rPr lang="en-US" b="1" dirty="0"/>
              <a:t> Input (</a:t>
            </a:r>
            <a:r>
              <a:rPr lang="en-US" b="1" i="1" dirty="0"/>
              <a:t>Input Device</a:t>
            </a:r>
            <a:r>
              <a:rPr lang="en-US" b="1" dirty="0"/>
              <a:t>)</a:t>
            </a:r>
            <a:br>
              <a:rPr lang="en-US" dirty="0"/>
            </a:br>
            <a:endParaRPr lang="en-GB" dirty="0"/>
          </a:p>
        </p:txBody>
      </p:sp>
      <p:sp>
        <p:nvSpPr>
          <p:cNvPr id="94211" name="Rectangle 3"/>
          <p:cNvSpPr>
            <a:spLocks noGrp="1" noChangeArrowheads="1"/>
          </p:cNvSpPr>
          <p:nvPr>
            <p:ph idx="1"/>
          </p:nvPr>
        </p:nvSpPr>
        <p:spPr>
          <a:xfrm>
            <a:off x="1451578" y="2198914"/>
            <a:ext cx="6775959" cy="2576286"/>
          </a:xfrm>
        </p:spPr>
        <p:txBody>
          <a:bodyPr>
            <a:normAutofit/>
          </a:bodyPr>
          <a:lstStyle/>
          <a:p>
            <a:pPr lvl="1">
              <a:lnSpc>
                <a:spcPct val="100000"/>
              </a:lnSpc>
              <a:defRPr/>
            </a:pPr>
            <a:r>
              <a:rPr lang="en-US" sz="2000" i="1" dirty="0"/>
              <a:t>Touch Tone Input Devices</a:t>
            </a:r>
            <a:endParaRPr lang="en-US" sz="2000" dirty="0"/>
          </a:p>
          <a:p>
            <a:pPr lvl="1">
              <a:lnSpc>
                <a:spcPct val="100000"/>
              </a:lnSpc>
              <a:buNone/>
              <a:defRPr/>
            </a:pPr>
            <a:r>
              <a:rPr lang="en-US" sz="2000" dirty="0"/>
              <a:t>	</a:t>
            </a:r>
            <a:r>
              <a:rPr lang="en-US" sz="2000" dirty="0" err="1"/>
              <a:t>Peralatan</a:t>
            </a:r>
            <a:r>
              <a:rPr lang="en-US" sz="2000" dirty="0"/>
              <a:t> input yang </a:t>
            </a:r>
            <a:r>
              <a:rPr lang="en-US" sz="2000" dirty="0" err="1"/>
              <a:t>dapat</a:t>
            </a:r>
            <a:r>
              <a:rPr lang="en-US" sz="2000" dirty="0"/>
              <a:t> </a:t>
            </a:r>
            <a:r>
              <a:rPr lang="en-US" sz="2000" dirty="0" err="1"/>
              <a:t>mendeteksi</a:t>
            </a:r>
            <a:r>
              <a:rPr lang="en-US" sz="2000" dirty="0"/>
              <a:t> </a:t>
            </a:r>
            <a:r>
              <a:rPr lang="en-US" sz="2000" dirty="0" err="1"/>
              <a:t>dan</a:t>
            </a:r>
            <a:r>
              <a:rPr lang="en-US" sz="2000" dirty="0"/>
              <a:t> </a:t>
            </a:r>
            <a:r>
              <a:rPr lang="en-US" sz="2000" dirty="0" err="1"/>
              <a:t>mentransformasikan</a:t>
            </a:r>
            <a:r>
              <a:rPr lang="en-US" sz="2000" dirty="0"/>
              <a:t> nada </a:t>
            </a:r>
            <a:r>
              <a:rPr lang="en-US" sz="2000" dirty="0" err="1"/>
              <a:t>tekanan</a:t>
            </a:r>
            <a:r>
              <a:rPr lang="en-US" sz="2000" dirty="0"/>
              <a:t> </a:t>
            </a:r>
            <a:r>
              <a:rPr lang="en-US" sz="2000" dirty="0" err="1"/>
              <a:t>ke</a:t>
            </a:r>
            <a:r>
              <a:rPr lang="en-US" sz="2000" dirty="0"/>
              <a:t> </a:t>
            </a:r>
            <a:r>
              <a:rPr lang="en-US" sz="2000" dirty="0" err="1"/>
              <a:t>dalam</a:t>
            </a:r>
            <a:r>
              <a:rPr lang="en-US" sz="2000" dirty="0"/>
              <a:t> </a:t>
            </a:r>
            <a:r>
              <a:rPr lang="en-US" sz="2000" dirty="0" err="1"/>
              <a:t>komputer</a:t>
            </a:r>
            <a:r>
              <a:rPr lang="en-US" sz="2000" dirty="0"/>
              <a:t>.</a:t>
            </a:r>
          </a:p>
          <a:p>
            <a:pPr eaLnBrk="1" fontAlgn="auto" hangingPunct="1">
              <a:spcAft>
                <a:spcPts val="0"/>
              </a:spcAft>
              <a:defRPr/>
            </a:pPr>
            <a:endParaRPr lang="en-US" sz="2400" dirty="0"/>
          </a:p>
          <a:p>
            <a:pPr eaLnBrk="1" fontAlgn="auto" hangingPunct="1">
              <a:spcAft>
                <a:spcPts val="0"/>
              </a:spcAft>
              <a:buFontTx/>
              <a:buNone/>
              <a:defRPr/>
            </a:pPr>
            <a:endParaRPr lang="en-US" sz="2400" dirty="0"/>
          </a:p>
        </p:txBody>
      </p:sp>
      <p:pic>
        <p:nvPicPr>
          <p:cNvPr id="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459290" y="2540000"/>
            <a:ext cx="2595563" cy="32766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484337" y="4030436"/>
            <a:ext cx="2743200" cy="181610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1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206171" y="3979636"/>
            <a:ext cx="3046413" cy="1866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852811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fontScale="90000"/>
          </a:bodyPr>
          <a:lstStyle/>
          <a:p>
            <a:pPr>
              <a:defRPr/>
            </a:pPr>
            <a:br>
              <a:rPr lang="en-US" b="1" dirty="0"/>
            </a:br>
            <a:r>
              <a:rPr lang="en-US" b="1" dirty="0" err="1"/>
              <a:t>Peralatan</a:t>
            </a:r>
            <a:r>
              <a:rPr lang="en-US" b="1" dirty="0"/>
              <a:t> Input (</a:t>
            </a:r>
            <a:r>
              <a:rPr lang="en-US" b="1" i="1" dirty="0"/>
              <a:t>Input Device</a:t>
            </a:r>
            <a:r>
              <a:rPr lang="en-US" b="1" dirty="0"/>
              <a:t>)</a:t>
            </a:r>
            <a:br>
              <a:rPr lang="en-US" dirty="0"/>
            </a:br>
            <a:endParaRPr lang="en-GB" dirty="0"/>
          </a:p>
        </p:txBody>
      </p:sp>
      <p:sp>
        <p:nvSpPr>
          <p:cNvPr id="94211" name="Rectangle 3"/>
          <p:cNvSpPr>
            <a:spLocks noGrp="1" noChangeArrowheads="1"/>
          </p:cNvSpPr>
          <p:nvPr>
            <p:ph idx="1"/>
          </p:nvPr>
        </p:nvSpPr>
        <p:spPr/>
        <p:txBody>
          <a:bodyPr>
            <a:normAutofit/>
          </a:bodyPr>
          <a:lstStyle/>
          <a:p>
            <a:pPr eaLnBrk="1" fontAlgn="auto" hangingPunct="1">
              <a:spcAft>
                <a:spcPts val="0"/>
              </a:spcAft>
              <a:defRPr/>
            </a:pPr>
            <a:endParaRPr lang="en-US" sz="2400" dirty="0"/>
          </a:p>
          <a:p>
            <a:pPr eaLnBrk="1" fontAlgn="auto" hangingPunct="1">
              <a:spcAft>
                <a:spcPts val="0"/>
              </a:spcAft>
              <a:buFontTx/>
              <a:buNone/>
              <a:defRPr/>
            </a:pPr>
            <a:endParaRPr lang="en-US" sz="2400" dirty="0"/>
          </a:p>
        </p:txBody>
      </p:sp>
      <p:sp>
        <p:nvSpPr>
          <p:cNvPr id="2" name="Rectangle 1"/>
          <p:cNvSpPr/>
          <p:nvPr/>
        </p:nvSpPr>
        <p:spPr>
          <a:xfrm>
            <a:off x="1451578" y="2003995"/>
            <a:ext cx="6531279" cy="3477875"/>
          </a:xfrm>
          <a:prstGeom prst="rect">
            <a:avLst/>
          </a:prstGeom>
        </p:spPr>
        <p:txBody>
          <a:bodyPr wrap="square">
            <a:spAutoFit/>
          </a:bodyPr>
          <a:lstStyle/>
          <a:p>
            <a:pPr>
              <a:defRPr/>
            </a:pPr>
            <a:r>
              <a:rPr lang="en-US" sz="2000" i="1" dirty="0"/>
              <a:t>Multimedia Audio Device </a:t>
            </a:r>
            <a:r>
              <a:rPr lang="en-US" sz="2000" dirty="0"/>
              <a:t>(MAD)</a:t>
            </a:r>
          </a:p>
          <a:p>
            <a:pPr lvl="1">
              <a:defRPr/>
            </a:pPr>
            <a:r>
              <a:rPr lang="en-US" sz="2000" dirty="0" err="1"/>
              <a:t>Televisi</a:t>
            </a:r>
            <a:endParaRPr lang="en-US" sz="2000" dirty="0"/>
          </a:p>
          <a:p>
            <a:pPr lvl="1">
              <a:defRPr/>
            </a:pPr>
            <a:r>
              <a:rPr lang="en-US" sz="2000" dirty="0"/>
              <a:t>	</a:t>
            </a:r>
            <a:r>
              <a:rPr lang="en-US" sz="2000" dirty="0" err="1"/>
              <a:t>Suatu</a:t>
            </a:r>
            <a:r>
              <a:rPr lang="en-US" sz="2000" dirty="0"/>
              <a:t> </a:t>
            </a:r>
            <a:r>
              <a:rPr lang="en-US" sz="2000" dirty="0" err="1"/>
              <a:t>alat</a:t>
            </a:r>
            <a:r>
              <a:rPr lang="en-US" sz="2000" dirty="0"/>
              <a:t> yang </a:t>
            </a:r>
            <a:r>
              <a:rPr lang="en-US" sz="2000" dirty="0" err="1"/>
              <a:t>dapat</a:t>
            </a:r>
            <a:r>
              <a:rPr lang="en-US" sz="2000" dirty="0"/>
              <a:t> </a:t>
            </a:r>
            <a:r>
              <a:rPr lang="en-US" sz="2000" dirty="0" err="1"/>
              <a:t>menayangkan</a:t>
            </a:r>
            <a:r>
              <a:rPr lang="en-US" sz="2000" dirty="0"/>
              <a:t> program-	program </a:t>
            </a:r>
            <a:r>
              <a:rPr lang="en-US" sz="2000" dirty="0" err="1"/>
              <a:t>televisi</a:t>
            </a:r>
            <a:r>
              <a:rPr lang="en-US" sz="2000" dirty="0"/>
              <a:t> </a:t>
            </a:r>
            <a:r>
              <a:rPr lang="en-US" sz="2000" dirty="0" err="1"/>
              <a:t>melalui</a:t>
            </a:r>
            <a:r>
              <a:rPr lang="en-US" sz="2000" dirty="0"/>
              <a:t> </a:t>
            </a:r>
            <a:r>
              <a:rPr lang="en-US" sz="2000" dirty="0" err="1"/>
              <a:t>komputer</a:t>
            </a:r>
            <a:r>
              <a:rPr lang="en-US" sz="2000" dirty="0"/>
              <a:t>.</a:t>
            </a:r>
          </a:p>
          <a:p>
            <a:pPr lvl="1">
              <a:defRPr/>
            </a:pPr>
            <a:r>
              <a:rPr lang="en-US" sz="2000" i="1" dirty="0"/>
              <a:t>Video Cassette Recorder </a:t>
            </a:r>
            <a:r>
              <a:rPr lang="en-US" sz="2000" dirty="0"/>
              <a:t>(VCR)</a:t>
            </a:r>
          </a:p>
          <a:p>
            <a:pPr lvl="1">
              <a:defRPr/>
            </a:pPr>
            <a:r>
              <a:rPr lang="en-US" sz="2000" dirty="0"/>
              <a:t>	</a:t>
            </a:r>
            <a:r>
              <a:rPr lang="en-US" sz="2000" dirty="0" err="1"/>
              <a:t>Suatu</a:t>
            </a:r>
            <a:r>
              <a:rPr lang="en-US" sz="2000" dirty="0"/>
              <a:t> </a:t>
            </a:r>
            <a:r>
              <a:rPr lang="en-US" sz="2000" dirty="0" err="1"/>
              <a:t>alat</a:t>
            </a:r>
            <a:r>
              <a:rPr lang="en-US" sz="2000" dirty="0"/>
              <a:t> yang </a:t>
            </a:r>
            <a:r>
              <a:rPr lang="en-US" sz="2000" dirty="0" err="1"/>
              <a:t>dapat</a:t>
            </a:r>
            <a:r>
              <a:rPr lang="en-US" sz="2000" dirty="0"/>
              <a:t> </a:t>
            </a:r>
            <a:r>
              <a:rPr lang="en-US" sz="2000" dirty="0" err="1"/>
              <a:t>membaca</a:t>
            </a:r>
            <a:r>
              <a:rPr lang="en-US" sz="2000" dirty="0"/>
              <a:t> </a:t>
            </a:r>
            <a:r>
              <a:rPr lang="en-US" sz="2000" dirty="0" err="1"/>
              <a:t>dan</a:t>
            </a:r>
            <a:r>
              <a:rPr lang="en-US" sz="2000" dirty="0"/>
              <a:t> </a:t>
            </a:r>
            <a:r>
              <a:rPr lang="en-US" sz="2000" dirty="0" err="1"/>
              <a:t>menerima</a:t>
            </a:r>
            <a:r>
              <a:rPr lang="en-US" sz="2000" dirty="0"/>
              <a:t> 	(Capture) </a:t>
            </a:r>
            <a:r>
              <a:rPr lang="en-US" sz="2000" dirty="0" err="1"/>
              <a:t>tampilan</a:t>
            </a:r>
            <a:r>
              <a:rPr lang="en-US" sz="2000" dirty="0"/>
              <a:t> video </a:t>
            </a:r>
            <a:r>
              <a:rPr lang="en-US" sz="2000" dirty="0" err="1"/>
              <a:t>melalui</a:t>
            </a:r>
            <a:r>
              <a:rPr lang="en-US" sz="2000" dirty="0"/>
              <a:t> </a:t>
            </a:r>
            <a:r>
              <a:rPr lang="en-US" sz="2000" dirty="0" err="1"/>
              <a:t>kaset</a:t>
            </a:r>
            <a:r>
              <a:rPr lang="en-US" sz="2000" dirty="0"/>
              <a:t> tape video.</a:t>
            </a:r>
          </a:p>
          <a:p>
            <a:pPr lvl="1">
              <a:defRPr/>
            </a:pPr>
            <a:r>
              <a:rPr lang="en-US" sz="2000" i="1" dirty="0"/>
              <a:t>Video Camera</a:t>
            </a:r>
          </a:p>
          <a:p>
            <a:pPr lvl="1">
              <a:defRPr/>
            </a:pPr>
            <a:r>
              <a:rPr lang="en-US" sz="2000" dirty="0"/>
              <a:t>	</a:t>
            </a:r>
            <a:r>
              <a:rPr lang="en-US" sz="2000" dirty="0" err="1"/>
              <a:t>Suatu</a:t>
            </a:r>
            <a:r>
              <a:rPr lang="en-US" sz="2000" dirty="0"/>
              <a:t> </a:t>
            </a:r>
            <a:r>
              <a:rPr lang="en-US" sz="2000" dirty="0" err="1"/>
              <a:t>alat</a:t>
            </a:r>
            <a:r>
              <a:rPr lang="en-US" sz="2000" dirty="0"/>
              <a:t> yang </a:t>
            </a:r>
            <a:r>
              <a:rPr lang="en-US" sz="2000" dirty="0" err="1"/>
              <a:t>dapat</a:t>
            </a:r>
            <a:r>
              <a:rPr lang="en-US" sz="2000" dirty="0"/>
              <a:t> </a:t>
            </a:r>
            <a:r>
              <a:rPr lang="en-US" sz="2000" dirty="0" err="1"/>
              <a:t>merekam</a:t>
            </a:r>
            <a:r>
              <a:rPr lang="en-US" sz="2000" dirty="0"/>
              <a:t> </a:t>
            </a:r>
            <a:r>
              <a:rPr lang="en-US" sz="2000" dirty="0" err="1"/>
              <a:t>gambar</a:t>
            </a:r>
            <a:r>
              <a:rPr lang="en-US" sz="2000" dirty="0"/>
              <a:t>/object 	</a:t>
            </a:r>
            <a:r>
              <a:rPr lang="en-US" sz="2000" dirty="0" err="1"/>
              <a:t>bergerak</a:t>
            </a:r>
            <a:r>
              <a:rPr lang="en-US" sz="2000" dirty="0"/>
              <a:t> </a:t>
            </a:r>
            <a:r>
              <a:rPr lang="en-US" sz="2000" dirty="0" err="1"/>
              <a:t>dan</a:t>
            </a:r>
            <a:r>
              <a:rPr lang="en-US" sz="2000" dirty="0"/>
              <a:t> </a:t>
            </a:r>
            <a:r>
              <a:rPr lang="en-US" sz="2000" dirty="0" err="1"/>
              <a:t>dapat</a:t>
            </a:r>
            <a:r>
              <a:rPr lang="en-US" sz="2000" dirty="0"/>
              <a:t> </a:t>
            </a:r>
            <a:r>
              <a:rPr lang="en-US" sz="2000" dirty="0" err="1"/>
              <a:t>dihubungkan</a:t>
            </a:r>
            <a:r>
              <a:rPr lang="en-US" sz="2000" dirty="0"/>
              <a:t> </a:t>
            </a:r>
            <a:r>
              <a:rPr lang="en-US" sz="2000" dirty="0" err="1"/>
              <a:t>ke</a:t>
            </a:r>
            <a:r>
              <a:rPr lang="en-US" sz="2000" dirty="0"/>
              <a:t> computer </a:t>
            </a:r>
            <a:r>
              <a:rPr lang="en-US" sz="2000" dirty="0" err="1"/>
              <a:t>lewat</a:t>
            </a:r>
            <a:r>
              <a:rPr lang="en-US" sz="2000" dirty="0"/>
              <a:t> 	port </a:t>
            </a:r>
            <a:r>
              <a:rPr lang="en-US" sz="2000" dirty="0" err="1"/>
              <a:t>penghubung</a:t>
            </a:r>
            <a:r>
              <a:rPr lang="en-US" sz="2000" dirty="0"/>
              <a:t>.</a:t>
            </a:r>
          </a:p>
        </p:txBody>
      </p:sp>
      <p:pic>
        <p:nvPicPr>
          <p:cNvPr id="8"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73454" y="2081752"/>
            <a:ext cx="3581400" cy="124460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4"/>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8251094" y="3965671"/>
            <a:ext cx="1683726" cy="12449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6798025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Grp="1" noChangeArrowheads="1"/>
          </p:cNvSpPr>
          <p:nvPr>
            <p:ph type="title"/>
          </p:nvPr>
        </p:nvSpPr>
        <p:spPr/>
        <p:txBody>
          <a:bodyPr>
            <a:normAutofit/>
          </a:bodyPr>
          <a:lstStyle/>
          <a:p>
            <a:pPr>
              <a:defRPr/>
            </a:pPr>
            <a:r>
              <a:rPr lang="en-GB" dirty="0" err="1"/>
              <a:t>Sistem</a:t>
            </a:r>
            <a:r>
              <a:rPr lang="en-GB" dirty="0"/>
              <a:t> Fault-Tolerant </a:t>
            </a:r>
          </a:p>
        </p:txBody>
      </p:sp>
      <p:sp>
        <p:nvSpPr>
          <p:cNvPr id="94211" name="Rectangle 3"/>
          <p:cNvSpPr>
            <a:spLocks noGrp="1" noChangeArrowheads="1"/>
          </p:cNvSpPr>
          <p:nvPr>
            <p:ph idx="1"/>
          </p:nvPr>
        </p:nvSpPr>
        <p:spPr/>
        <p:txBody>
          <a:bodyPr>
            <a:normAutofit/>
          </a:bodyPr>
          <a:lstStyle/>
          <a:p>
            <a:pPr eaLnBrk="1" fontAlgn="auto" hangingPunct="1">
              <a:spcAft>
                <a:spcPts val="0"/>
              </a:spcAft>
              <a:defRPr/>
            </a:pPr>
            <a:endParaRPr lang="en-US" sz="2400" dirty="0"/>
          </a:p>
          <a:p>
            <a:pPr eaLnBrk="1" fontAlgn="auto" hangingPunct="1">
              <a:spcAft>
                <a:spcPts val="0"/>
              </a:spcAft>
              <a:buFontTx/>
              <a:buNone/>
              <a:defRPr/>
            </a:pPr>
            <a:endParaRPr lang="en-US" sz="2400" dirty="0"/>
          </a:p>
        </p:txBody>
      </p:sp>
      <p:sp>
        <p:nvSpPr>
          <p:cNvPr id="7" name="Rectangle 3"/>
          <p:cNvSpPr txBox="1">
            <a:spLocks noChangeArrowheads="1"/>
          </p:cNvSpPr>
          <p:nvPr/>
        </p:nvSpPr>
        <p:spPr>
          <a:xfrm>
            <a:off x="1451579" y="2168132"/>
            <a:ext cx="9603275" cy="3450613"/>
          </a:xfrm>
          <a:prstGeom prst="rect">
            <a:avLst/>
          </a:prstGeom>
        </p:spPr>
        <p:txBody>
          <a:bodyPr vert="horz" lIns="91440" tIns="45720" rIns="91440" bIns="45720" rtlCol="0" anchor="t">
            <a:normAutofit/>
          </a:bodyPr>
          <a:lstStyle>
            <a:lvl1pPr marL="228600" indent="-228600" algn="l" defTabSz="914400" rtl="0" eaLnBrk="1" latinLnBrk="0" hangingPunct="1">
              <a:lnSpc>
                <a:spcPct val="120000"/>
              </a:lnSpc>
              <a:spcBef>
                <a:spcPts val="1000"/>
              </a:spcBef>
              <a:buClr>
                <a:schemeClr val="accent1"/>
              </a:buClr>
              <a:buSzPct val="100000"/>
              <a:buFont typeface="Arial" panose="020B0604020202020204" pitchFamily="34" charset="0"/>
              <a:buChar char="•"/>
              <a:defRPr sz="2000" kern="120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800" kern="1200" cap="none"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600" kern="120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400" kern="1200" cap="none"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00000"/>
              <a:buFont typeface="Arial" panose="020B0604020202020204" pitchFamily="34" charset="0"/>
              <a:buChar char="•"/>
              <a:defRPr sz="1200" kern="1200" baseline="0">
                <a:solidFill>
                  <a:schemeClr val="tx1"/>
                </a:solidFill>
                <a:effectLst/>
                <a:latin typeface="+mn-lt"/>
                <a:ea typeface="+mn-ea"/>
                <a:cs typeface="+mn-cs"/>
              </a:defRPr>
            </a:lvl9pPr>
          </a:lstStyle>
          <a:p>
            <a:pPr>
              <a:defRPr/>
            </a:pPr>
            <a:r>
              <a:rPr lang="en-GB" dirty="0" err="1"/>
              <a:t>Menggunakan</a:t>
            </a:r>
            <a:r>
              <a:rPr lang="en-GB" dirty="0"/>
              <a:t> multiprocessor </a:t>
            </a:r>
            <a:r>
              <a:rPr lang="en-GB" dirty="0" err="1"/>
              <a:t>memiliki</a:t>
            </a:r>
            <a:r>
              <a:rPr lang="en-GB" dirty="0"/>
              <a:t> </a:t>
            </a:r>
            <a:r>
              <a:rPr lang="en-GB" dirty="0" err="1"/>
              <a:t>cadangan</a:t>
            </a:r>
            <a:r>
              <a:rPr lang="en-GB" dirty="0"/>
              <a:t> </a:t>
            </a:r>
            <a:r>
              <a:rPr lang="en-GB" dirty="0" err="1"/>
              <a:t>dalam</a:t>
            </a:r>
            <a:r>
              <a:rPr lang="en-GB" dirty="0"/>
              <a:t> </a:t>
            </a:r>
            <a:r>
              <a:rPr lang="en-GB" dirty="0" err="1"/>
              <a:t>hal</a:t>
            </a:r>
            <a:r>
              <a:rPr lang="en-GB" dirty="0"/>
              <a:t> </a:t>
            </a:r>
            <a:r>
              <a:rPr lang="en-GB" dirty="0" err="1"/>
              <a:t>perangkat</a:t>
            </a:r>
            <a:r>
              <a:rPr lang="en-GB" dirty="0"/>
              <a:t> </a:t>
            </a:r>
            <a:r>
              <a:rPr lang="en-GB" dirty="0" err="1"/>
              <a:t>keras</a:t>
            </a:r>
            <a:r>
              <a:rPr lang="en-GB" dirty="0"/>
              <a:t>, </a:t>
            </a:r>
            <a:r>
              <a:rPr lang="en-GB" dirty="0" err="1"/>
              <a:t>perangkat</a:t>
            </a:r>
            <a:r>
              <a:rPr lang="en-GB" dirty="0"/>
              <a:t> </a:t>
            </a:r>
            <a:r>
              <a:rPr lang="en-GB" dirty="0" err="1"/>
              <a:t>lunak</a:t>
            </a:r>
            <a:r>
              <a:rPr lang="en-GB" dirty="0"/>
              <a:t>, </a:t>
            </a:r>
            <a:r>
              <a:rPr lang="en-GB" dirty="0" err="1"/>
              <a:t>untuk</a:t>
            </a:r>
            <a:r>
              <a:rPr lang="en-GB" dirty="0"/>
              <a:t> </a:t>
            </a:r>
            <a:r>
              <a:rPr lang="en-GB" dirty="0" err="1"/>
              <a:t>mengantisipasi</a:t>
            </a:r>
            <a:r>
              <a:rPr lang="en-GB" dirty="0"/>
              <a:t> </a:t>
            </a:r>
            <a:r>
              <a:rPr lang="en-GB" dirty="0" err="1"/>
              <a:t>kegagalan</a:t>
            </a:r>
            <a:r>
              <a:rPr lang="en-GB" dirty="0"/>
              <a:t> system . </a:t>
            </a:r>
            <a:r>
              <a:rPr lang="en-GB" dirty="0" err="1"/>
              <a:t>Banyak</a:t>
            </a:r>
            <a:r>
              <a:rPr lang="en-GB" dirty="0"/>
              <a:t> </a:t>
            </a:r>
            <a:r>
              <a:rPr lang="en-GB" dirty="0" err="1"/>
              <a:t>diterapkan</a:t>
            </a:r>
            <a:r>
              <a:rPr lang="en-GB" dirty="0"/>
              <a:t> di bank-bank di Indonesia.</a:t>
            </a:r>
          </a:p>
          <a:p>
            <a:pPr marL="0" indent="0">
              <a:buFont typeface="Arial" panose="020B0604020202020204" pitchFamily="34" charset="0"/>
              <a:buNone/>
              <a:defRPr/>
            </a:pPr>
            <a:r>
              <a:rPr lang="en-GB" dirty="0" err="1"/>
              <a:t>Teknologi</a:t>
            </a:r>
            <a:r>
              <a:rPr lang="en-GB" dirty="0"/>
              <a:t> MMX (Multimedia Extension) </a:t>
            </a:r>
            <a:r>
              <a:rPr lang="en-GB" dirty="0" err="1"/>
              <a:t>teknologi</a:t>
            </a:r>
            <a:r>
              <a:rPr lang="en-GB" dirty="0"/>
              <a:t> </a:t>
            </a:r>
            <a:r>
              <a:rPr lang="en-GB" dirty="0" err="1"/>
              <a:t>untuk</a:t>
            </a:r>
            <a:r>
              <a:rPr lang="en-GB" dirty="0"/>
              <a:t> </a:t>
            </a:r>
            <a:r>
              <a:rPr lang="en-GB" dirty="0" err="1"/>
              <a:t>memampatkan</a:t>
            </a:r>
            <a:r>
              <a:rPr lang="en-GB" dirty="0"/>
              <a:t> </a:t>
            </a:r>
            <a:r>
              <a:rPr lang="en-GB" dirty="0" err="1"/>
              <a:t>dan</a:t>
            </a:r>
            <a:r>
              <a:rPr lang="en-GB" dirty="0"/>
              <a:t> </a:t>
            </a:r>
            <a:r>
              <a:rPr lang="en-GB" dirty="0" err="1"/>
              <a:t>menguraikan</a:t>
            </a:r>
            <a:r>
              <a:rPr lang="en-GB" dirty="0"/>
              <a:t> </a:t>
            </a:r>
            <a:r>
              <a:rPr lang="en-GB" dirty="0" err="1"/>
              <a:t>kembali</a:t>
            </a:r>
            <a:r>
              <a:rPr lang="en-GB" dirty="0"/>
              <a:t> video, </a:t>
            </a:r>
            <a:r>
              <a:rPr lang="en-GB" dirty="0" err="1"/>
              <a:t>memanipulasi</a:t>
            </a:r>
            <a:r>
              <a:rPr lang="en-GB" dirty="0"/>
              <a:t> </a:t>
            </a:r>
            <a:r>
              <a:rPr lang="en-GB" dirty="0" err="1"/>
              <a:t>citra</a:t>
            </a:r>
            <a:r>
              <a:rPr lang="en-GB" dirty="0"/>
              <a:t>, </a:t>
            </a:r>
            <a:r>
              <a:rPr lang="en-GB" dirty="0" err="1"/>
              <a:t>melakukan</a:t>
            </a:r>
            <a:r>
              <a:rPr lang="en-GB" dirty="0"/>
              <a:t> </a:t>
            </a:r>
            <a:r>
              <a:rPr lang="en-GB" dirty="0" err="1"/>
              <a:t>enkripsi</a:t>
            </a:r>
            <a:r>
              <a:rPr lang="en-GB" dirty="0"/>
              <a:t>, </a:t>
            </a:r>
            <a:r>
              <a:rPr lang="en-GB" dirty="0" err="1"/>
              <a:t>bahkan</a:t>
            </a:r>
            <a:r>
              <a:rPr lang="en-GB" dirty="0"/>
              <a:t> </a:t>
            </a:r>
            <a:r>
              <a:rPr lang="en-GB" dirty="0" err="1"/>
              <a:t>memproses</a:t>
            </a:r>
            <a:r>
              <a:rPr lang="en-GB" dirty="0"/>
              <a:t> </a:t>
            </a:r>
            <a:r>
              <a:rPr lang="en-GB" dirty="0" err="1"/>
              <a:t>masukan</a:t>
            </a:r>
            <a:r>
              <a:rPr lang="en-GB" dirty="0"/>
              <a:t> </a:t>
            </a:r>
            <a:r>
              <a:rPr lang="en-GB" dirty="0" err="1"/>
              <a:t>dan</a:t>
            </a:r>
            <a:r>
              <a:rPr lang="en-GB" dirty="0"/>
              <a:t> </a:t>
            </a:r>
            <a:r>
              <a:rPr lang="en-GB" dirty="0" err="1"/>
              <a:t>keluaran</a:t>
            </a:r>
            <a:r>
              <a:rPr lang="en-GB" dirty="0"/>
              <a:t>.</a:t>
            </a:r>
          </a:p>
        </p:txBody>
      </p:sp>
    </p:spTree>
    <p:extLst>
      <p:ext uri="{BB962C8B-B14F-4D97-AF65-F5344CB8AC3E}">
        <p14:creationId xmlns:p14="http://schemas.microsoft.com/office/powerpoint/2010/main" val="216877860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51579" y="1262743"/>
            <a:ext cx="9603275" cy="591011"/>
          </a:xfrm>
        </p:spPr>
        <p:txBody>
          <a:bodyPr/>
          <a:lstStyle/>
          <a:p>
            <a:r>
              <a:rPr lang="en-US" dirty="0"/>
              <a:t>Output device</a:t>
            </a:r>
            <a:endParaRPr lang="id-ID" dirty="0"/>
          </a:p>
        </p:txBody>
      </p:sp>
      <p:pic>
        <p:nvPicPr>
          <p:cNvPr id="1026" name="Picture 2" descr="Hasil gambar untuk PIRANTI KELUAR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84370" y="804519"/>
            <a:ext cx="6387587" cy="503022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asil gambar untuk PIRANTI KELUAR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51579" y="2438568"/>
            <a:ext cx="2600325" cy="17621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284166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a:t>
            </a:r>
            <a:endParaRPr lang="id-ID" dirty="0"/>
          </a:p>
        </p:txBody>
      </p:sp>
      <p:sp>
        <p:nvSpPr>
          <p:cNvPr id="3" name="Content Placeholder 2"/>
          <p:cNvSpPr>
            <a:spLocks noGrp="1"/>
          </p:cNvSpPr>
          <p:nvPr>
            <p:ph idx="1"/>
          </p:nvPr>
        </p:nvSpPr>
        <p:spPr/>
        <p:txBody>
          <a:bodyPr/>
          <a:lstStyle/>
          <a:p>
            <a:r>
              <a:rPr lang="id-ID" dirty="0"/>
              <a:t>Peranti keluaran adalah alat yang digunakan komputer untuk melihat atau memperoleh hasil pengolahan, pemasukan data atau perintah pada komputer. </a:t>
            </a:r>
            <a:endParaRPr lang="en-US" dirty="0"/>
          </a:p>
          <a:p>
            <a:r>
              <a:rPr lang="id-ID" dirty="0"/>
              <a:t>Output yang dihasilkan dari pemroses dapat digolongkan menjadi empat bentuk, yaitu tulisan (huruf, angka, simbol khusus), image (dalam bentuk grafik atau gambar), suara, dan bentuk lain yang dapat dibaca oleh mesin (machine-readable form). </a:t>
            </a:r>
            <a:endParaRPr lang="en-US" dirty="0"/>
          </a:p>
          <a:p>
            <a:r>
              <a:rPr lang="id-ID" dirty="0"/>
              <a:t>Tiga golongan pertama adalah output  yang dapat digunakan langsung oleh manusia, sedangkan golongan terakhir biasanya digunakan sebagai input untuk proses selanjutnya dari komputer.</a:t>
            </a:r>
            <a:endParaRPr lang="id-ID" dirty="0"/>
          </a:p>
        </p:txBody>
      </p:sp>
    </p:spTree>
    <p:extLst>
      <p:ext uri="{BB962C8B-B14F-4D97-AF65-F5344CB8AC3E}">
        <p14:creationId xmlns:p14="http://schemas.microsoft.com/office/powerpoint/2010/main" val="309887965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BERUPA:</a:t>
            </a:r>
            <a:endParaRPr lang="id-ID" dirty="0"/>
          </a:p>
        </p:txBody>
      </p:sp>
      <p:sp>
        <p:nvSpPr>
          <p:cNvPr id="3" name="Content Placeholder 2"/>
          <p:cNvSpPr>
            <a:spLocks noGrp="1"/>
          </p:cNvSpPr>
          <p:nvPr>
            <p:ph idx="1"/>
          </p:nvPr>
        </p:nvSpPr>
        <p:spPr>
          <a:xfrm>
            <a:off x="1451579" y="2015732"/>
            <a:ext cx="9603275" cy="3993182"/>
          </a:xfrm>
        </p:spPr>
        <p:txBody>
          <a:bodyPr>
            <a:normAutofit lnSpcReduction="10000"/>
          </a:bodyPr>
          <a:lstStyle/>
          <a:p>
            <a:pPr>
              <a:lnSpc>
                <a:spcPct val="110000"/>
              </a:lnSpc>
            </a:pPr>
            <a:r>
              <a:rPr lang="en-US" dirty="0"/>
              <a:t>1.    Hard-copy device</a:t>
            </a:r>
          </a:p>
          <a:p>
            <a:pPr marL="0" indent="0">
              <a:lnSpc>
                <a:spcPct val="110000"/>
              </a:lnSpc>
              <a:buNone/>
            </a:pPr>
            <a:r>
              <a:rPr lang="en-US" dirty="0"/>
              <a:t>	</a:t>
            </a:r>
            <a:r>
              <a:rPr lang="en-US" dirty="0" err="1"/>
              <a:t>yaitu</a:t>
            </a:r>
            <a:r>
              <a:rPr lang="en-US" dirty="0"/>
              <a:t> </a:t>
            </a:r>
            <a:r>
              <a:rPr lang="en-US" dirty="0" err="1"/>
              <a:t>alat</a:t>
            </a:r>
            <a:r>
              <a:rPr lang="en-US" dirty="0"/>
              <a:t> yang </a:t>
            </a:r>
            <a:r>
              <a:rPr lang="en-US" dirty="0" err="1"/>
              <a:t>digunakan</a:t>
            </a:r>
            <a:r>
              <a:rPr lang="en-US" dirty="0"/>
              <a:t> </a:t>
            </a:r>
            <a:r>
              <a:rPr lang="en-US" dirty="0" err="1"/>
              <a:t>untuk</a:t>
            </a:r>
            <a:r>
              <a:rPr lang="en-US" dirty="0"/>
              <a:t> </a:t>
            </a:r>
            <a:r>
              <a:rPr lang="en-US" dirty="0" err="1"/>
              <a:t>mencetak</a:t>
            </a:r>
            <a:r>
              <a:rPr lang="en-US" dirty="0"/>
              <a:t> </a:t>
            </a:r>
            <a:r>
              <a:rPr lang="en-US" dirty="0" err="1"/>
              <a:t>tulisan</a:t>
            </a:r>
            <a:r>
              <a:rPr lang="en-US" dirty="0"/>
              <a:t> </a:t>
            </a:r>
            <a:r>
              <a:rPr lang="en-US" dirty="0" err="1"/>
              <a:t>dan</a:t>
            </a:r>
            <a:r>
              <a:rPr lang="en-US" dirty="0"/>
              <a:t> image </a:t>
            </a:r>
            <a:r>
              <a:rPr lang="en-US" dirty="0" err="1"/>
              <a:t>pada</a:t>
            </a:r>
            <a:r>
              <a:rPr lang="en-US" dirty="0"/>
              <a:t> media </a:t>
            </a:r>
            <a:r>
              <a:rPr lang="en-US" dirty="0" err="1"/>
              <a:t>keras</a:t>
            </a:r>
            <a:r>
              <a:rPr lang="en-US" dirty="0"/>
              <a:t> </a:t>
            </a:r>
            <a:r>
              <a:rPr lang="en-US" dirty="0" err="1"/>
              <a:t>atau</a:t>
            </a:r>
            <a:r>
              <a:rPr lang="en-US" dirty="0"/>
              <a:t> 	</a:t>
            </a:r>
            <a:r>
              <a:rPr lang="en-US" dirty="0" err="1"/>
              <a:t>memberikan</a:t>
            </a:r>
            <a:r>
              <a:rPr lang="en-US" dirty="0"/>
              <a:t> </a:t>
            </a:r>
            <a:r>
              <a:rPr lang="en-US" dirty="0" err="1"/>
              <a:t>keluaran</a:t>
            </a:r>
            <a:r>
              <a:rPr lang="en-US" dirty="0"/>
              <a:t> </a:t>
            </a:r>
            <a:r>
              <a:rPr lang="en-US" dirty="0" err="1"/>
              <a:t>berupa</a:t>
            </a:r>
            <a:r>
              <a:rPr lang="en-US" dirty="0"/>
              <a:t> </a:t>
            </a:r>
            <a:r>
              <a:rPr lang="en-US" dirty="0" err="1"/>
              <a:t>bahan</a:t>
            </a:r>
            <a:r>
              <a:rPr lang="en-US" dirty="0"/>
              <a:t> </a:t>
            </a:r>
            <a:r>
              <a:rPr lang="en-US" dirty="0" err="1"/>
              <a:t>cetakan</a:t>
            </a:r>
            <a:r>
              <a:rPr lang="en-US" dirty="0"/>
              <a:t>.</a:t>
            </a:r>
          </a:p>
          <a:p>
            <a:pPr>
              <a:lnSpc>
                <a:spcPct val="110000"/>
              </a:lnSpc>
            </a:pPr>
            <a:r>
              <a:rPr lang="en-US" dirty="0"/>
              <a:t>2.  Soft-copy device</a:t>
            </a:r>
          </a:p>
          <a:p>
            <a:pPr marL="0" indent="0">
              <a:lnSpc>
                <a:spcPct val="110000"/>
              </a:lnSpc>
              <a:buNone/>
            </a:pPr>
            <a:r>
              <a:rPr lang="en-US" dirty="0"/>
              <a:t>	</a:t>
            </a:r>
            <a:r>
              <a:rPr lang="en-US" dirty="0" err="1"/>
              <a:t>yaitu</a:t>
            </a:r>
            <a:r>
              <a:rPr lang="en-US" dirty="0"/>
              <a:t> </a:t>
            </a:r>
            <a:r>
              <a:rPr lang="en-US" dirty="0" err="1"/>
              <a:t>alat</a:t>
            </a:r>
            <a:r>
              <a:rPr lang="en-US" dirty="0"/>
              <a:t> yang </a:t>
            </a:r>
            <a:r>
              <a:rPr lang="en-US" dirty="0" err="1"/>
              <a:t>digunakan</a:t>
            </a:r>
            <a:r>
              <a:rPr lang="en-US" dirty="0"/>
              <a:t> </a:t>
            </a:r>
            <a:r>
              <a:rPr lang="en-US" dirty="0" err="1"/>
              <a:t>untuk</a:t>
            </a:r>
            <a:r>
              <a:rPr lang="en-US" dirty="0"/>
              <a:t> </a:t>
            </a:r>
            <a:r>
              <a:rPr lang="en-US" dirty="0" err="1"/>
              <a:t>menampilkan</a:t>
            </a:r>
            <a:r>
              <a:rPr lang="en-US" dirty="0"/>
              <a:t> </a:t>
            </a:r>
            <a:r>
              <a:rPr lang="en-US" dirty="0" err="1"/>
              <a:t>tulisan</a:t>
            </a:r>
            <a:r>
              <a:rPr lang="en-US" dirty="0"/>
              <a:t> </a:t>
            </a:r>
            <a:r>
              <a:rPr lang="en-US" dirty="0" err="1"/>
              <a:t>dan</a:t>
            </a:r>
            <a:r>
              <a:rPr lang="en-US" dirty="0"/>
              <a:t> image </a:t>
            </a:r>
            <a:r>
              <a:rPr lang="en-US" dirty="0" err="1"/>
              <a:t>pada</a:t>
            </a:r>
            <a:r>
              <a:rPr lang="en-US" dirty="0"/>
              <a:t> media </a:t>
            </a:r>
            <a:r>
              <a:rPr lang="en-US" dirty="0" err="1"/>
              <a:t>lunak</a:t>
            </a:r>
            <a:r>
              <a:rPr lang="en-US" dirty="0"/>
              <a:t> 	yang </a:t>
            </a:r>
            <a:r>
              <a:rPr lang="en-US" dirty="0" err="1"/>
              <a:t>berupa</a:t>
            </a:r>
            <a:r>
              <a:rPr lang="en-US" dirty="0"/>
              <a:t> </a:t>
            </a:r>
            <a:r>
              <a:rPr lang="en-US" dirty="0" err="1"/>
              <a:t>sinyal</a:t>
            </a:r>
            <a:r>
              <a:rPr lang="en-US" dirty="0"/>
              <a:t> </a:t>
            </a:r>
            <a:r>
              <a:rPr lang="en-US" dirty="0" err="1"/>
              <a:t>elektronik</a:t>
            </a:r>
            <a:r>
              <a:rPr lang="en-US" dirty="0"/>
              <a:t>.</a:t>
            </a:r>
          </a:p>
          <a:p>
            <a:pPr>
              <a:lnSpc>
                <a:spcPct val="110000"/>
              </a:lnSpc>
            </a:pPr>
            <a:r>
              <a:rPr lang="en-US" dirty="0"/>
              <a:t>3.   Drive device </a:t>
            </a:r>
            <a:r>
              <a:rPr lang="en-US" dirty="0" err="1"/>
              <a:t>atau</a:t>
            </a:r>
            <a:r>
              <a:rPr lang="en-US" dirty="0"/>
              <a:t> driver</a:t>
            </a:r>
          </a:p>
          <a:p>
            <a:pPr marL="0" indent="0">
              <a:lnSpc>
                <a:spcPct val="110000"/>
              </a:lnSpc>
              <a:buNone/>
            </a:pPr>
            <a:r>
              <a:rPr lang="en-US" dirty="0"/>
              <a:t>	</a:t>
            </a:r>
            <a:r>
              <a:rPr lang="en-US" dirty="0" err="1"/>
              <a:t>yaitu</a:t>
            </a:r>
            <a:r>
              <a:rPr lang="en-US" dirty="0"/>
              <a:t> </a:t>
            </a:r>
            <a:r>
              <a:rPr lang="en-US" dirty="0" err="1"/>
              <a:t>alat</a:t>
            </a:r>
            <a:r>
              <a:rPr lang="en-US" dirty="0"/>
              <a:t> yang </a:t>
            </a:r>
            <a:r>
              <a:rPr lang="en-US" dirty="0" err="1"/>
              <a:t>digunakan</a:t>
            </a:r>
            <a:r>
              <a:rPr lang="en-US" dirty="0"/>
              <a:t> </a:t>
            </a:r>
            <a:r>
              <a:rPr lang="en-US" dirty="0" err="1"/>
              <a:t>untuk</a:t>
            </a:r>
            <a:r>
              <a:rPr lang="en-US" dirty="0"/>
              <a:t> </a:t>
            </a:r>
            <a:r>
              <a:rPr lang="en-US" dirty="0" err="1"/>
              <a:t>merekam</a:t>
            </a:r>
            <a:r>
              <a:rPr lang="en-US" dirty="0"/>
              <a:t> </a:t>
            </a:r>
            <a:r>
              <a:rPr lang="en-US" dirty="0" err="1"/>
              <a:t>simbol</a:t>
            </a:r>
            <a:r>
              <a:rPr lang="en-US" dirty="0"/>
              <a:t> </a:t>
            </a:r>
            <a:r>
              <a:rPr lang="en-US" dirty="0" err="1"/>
              <a:t>dalam</a:t>
            </a:r>
            <a:r>
              <a:rPr lang="en-US" dirty="0"/>
              <a:t> </a:t>
            </a:r>
            <a:r>
              <a:rPr lang="en-US" dirty="0" err="1"/>
              <a:t>bentuk</a:t>
            </a:r>
            <a:r>
              <a:rPr lang="en-US" dirty="0"/>
              <a:t> yang </a:t>
            </a:r>
            <a:r>
              <a:rPr lang="en-US" dirty="0" err="1"/>
              <a:t>hanya</a:t>
            </a:r>
            <a:r>
              <a:rPr lang="en-US" dirty="0"/>
              <a:t> </a:t>
            </a:r>
            <a:r>
              <a:rPr lang="en-US" dirty="0" err="1"/>
              <a:t>dapat</a:t>
            </a:r>
            <a:r>
              <a:rPr lang="en-US" dirty="0"/>
              <a:t> 	</a:t>
            </a:r>
            <a:r>
              <a:rPr lang="en-US" dirty="0" err="1"/>
              <a:t>dibaca</a:t>
            </a:r>
            <a:r>
              <a:rPr lang="en-US" dirty="0"/>
              <a:t> </a:t>
            </a:r>
            <a:r>
              <a:rPr lang="en-US" dirty="0" err="1"/>
              <a:t>oleh</a:t>
            </a:r>
            <a:r>
              <a:rPr lang="en-US" dirty="0"/>
              <a:t> </a:t>
            </a:r>
            <a:r>
              <a:rPr lang="en-US" dirty="0" err="1"/>
              <a:t>mesin</a:t>
            </a:r>
            <a:r>
              <a:rPr lang="en-US" dirty="0"/>
              <a:t> </a:t>
            </a:r>
            <a:r>
              <a:rPr lang="en-US" dirty="0" err="1"/>
              <a:t>pada</a:t>
            </a:r>
            <a:r>
              <a:rPr lang="en-US" dirty="0"/>
              <a:t> media </a:t>
            </a:r>
            <a:r>
              <a:rPr lang="en-US" dirty="0" err="1"/>
              <a:t>seperti</a:t>
            </a:r>
            <a:r>
              <a:rPr lang="en-US" dirty="0"/>
              <a:t> magnetic disk </a:t>
            </a:r>
            <a:r>
              <a:rPr lang="en-US" dirty="0" err="1"/>
              <a:t>atau</a:t>
            </a:r>
            <a:r>
              <a:rPr lang="en-US" dirty="0"/>
              <a:t> magnetic tape.  </a:t>
            </a:r>
            <a:r>
              <a:rPr lang="en-US" dirty="0" err="1"/>
              <a:t>Alat</a:t>
            </a:r>
            <a:r>
              <a:rPr lang="en-US" dirty="0"/>
              <a:t> </a:t>
            </a:r>
            <a:r>
              <a:rPr lang="en-US" dirty="0" err="1"/>
              <a:t>ini</a:t>
            </a:r>
            <a:r>
              <a:rPr lang="en-US" dirty="0"/>
              <a:t> 	</a:t>
            </a:r>
            <a:r>
              <a:rPr lang="en-US" dirty="0" err="1"/>
              <a:t>berfungsi</a:t>
            </a:r>
            <a:r>
              <a:rPr lang="en-US" dirty="0"/>
              <a:t> </a:t>
            </a:r>
            <a:r>
              <a:rPr lang="en-US" dirty="0" err="1"/>
              <a:t>anda</a:t>
            </a:r>
            <a:r>
              <a:rPr lang="en-US" dirty="0"/>
              <a:t>, </a:t>
            </a:r>
            <a:r>
              <a:rPr lang="en-US" dirty="0" err="1"/>
              <a:t>sebagai</a:t>
            </a:r>
            <a:r>
              <a:rPr lang="en-US" dirty="0"/>
              <a:t> </a:t>
            </a:r>
            <a:r>
              <a:rPr lang="en-US" dirty="0" err="1"/>
              <a:t>alat</a:t>
            </a:r>
            <a:r>
              <a:rPr lang="en-US" dirty="0"/>
              <a:t> output </a:t>
            </a:r>
            <a:r>
              <a:rPr lang="en-US" dirty="0" err="1"/>
              <a:t>dan</a:t>
            </a:r>
            <a:r>
              <a:rPr lang="en-US" dirty="0"/>
              <a:t> juga </a:t>
            </a:r>
            <a:r>
              <a:rPr lang="en-US" dirty="0" err="1"/>
              <a:t>sebagai</a:t>
            </a:r>
            <a:r>
              <a:rPr lang="en-US" dirty="0"/>
              <a:t> </a:t>
            </a:r>
            <a:r>
              <a:rPr lang="en-US" dirty="0" err="1"/>
              <a:t>alat</a:t>
            </a:r>
            <a:r>
              <a:rPr lang="en-US" dirty="0"/>
              <a:t> input.</a:t>
            </a:r>
          </a:p>
          <a:p>
            <a:endParaRPr lang="id-ID" dirty="0"/>
          </a:p>
        </p:txBody>
      </p:sp>
    </p:spTree>
    <p:extLst>
      <p:ext uri="{BB962C8B-B14F-4D97-AF65-F5344CB8AC3E}">
        <p14:creationId xmlns:p14="http://schemas.microsoft.com/office/powerpoint/2010/main" val="26941345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pPr>
              <a:lnSpc>
                <a:spcPct val="110000"/>
              </a:lnSpc>
            </a:pPr>
            <a:r>
              <a:rPr lang="en-US" dirty="0"/>
              <a:t>Output </a:t>
            </a:r>
            <a:r>
              <a:rPr lang="en-US" dirty="0" err="1"/>
              <a:t>bentuk</a:t>
            </a:r>
            <a:r>
              <a:rPr lang="en-US" dirty="0"/>
              <a:t> </a:t>
            </a:r>
            <a:r>
              <a:rPr lang="en-US" dirty="0" err="1"/>
              <a:t>pertama</a:t>
            </a:r>
            <a:r>
              <a:rPr lang="en-US" dirty="0"/>
              <a:t> </a:t>
            </a:r>
            <a:r>
              <a:rPr lang="en-US" dirty="0" err="1"/>
              <a:t>sifatnya</a:t>
            </a:r>
            <a:r>
              <a:rPr lang="en-US" dirty="0"/>
              <a:t> </a:t>
            </a:r>
            <a:r>
              <a:rPr lang="en-US" dirty="0" err="1"/>
              <a:t>adalah</a:t>
            </a:r>
            <a:r>
              <a:rPr lang="en-US" dirty="0"/>
              <a:t> </a:t>
            </a:r>
            <a:r>
              <a:rPr lang="en-US" dirty="0" err="1"/>
              <a:t>permanen</a:t>
            </a:r>
            <a:r>
              <a:rPr lang="en-US" dirty="0"/>
              <a:t> </a:t>
            </a:r>
            <a:r>
              <a:rPr lang="en-US" dirty="0" err="1"/>
              <a:t>dan</a:t>
            </a:r>
            <a:r>
              <a:rPr lang="en-US" dirty="0"/>
              <a:t> </a:t>
            </a:r>
            <a:r>
              <a:rPr lang="en-US" dirty="0" err="1"/>
              <a:t>lebih</a:t>
            </a:r>
            <a:r>
              <a:rPr lang="en-US" dirty="0"/>
              <a:t> portable (</a:t>
            </a:r>
            <a:r>
              <a:rPr lang="en-US" dirty="0" err="1"/>
              <a:t>dapat</a:t>
            </a:r>
            <a:r>
              <a:rPr lang="en-US" dirty="0"/>
              <a:t> </a:t>
            </a:r>
            <a:r>
              <a:rPr lang="en-US" dirty="0" err="1"/>
              <a:t>dilepas</a:t>
            </a:r>
            <a:r>
              <a:rPr lang="en-US" dirty="0"/>
              <a:t> </a:t>
            </a:r>
            <a:r>
              <a:rPr lang="en-US" dirty="0" err="1"/>
              <a:t>dari</a:t>
            </a:r>
            <a:r>
              <a:rPr lang="en-US" dirty="0"/>
              <a:t> </a:t>
            </a:r>
            <a:r>
              <a:rPr lang="en-US" dirty="0" err="1"/>
              <a:t>alat</a:t>
            </a:r>
            <a:r>
              <a:rPr lang="en-US" dirty="0"/>
              <a:t> </a:t>
            </a:r>
            <a:r>
              <a:rPr lang="en-US" dirty="0" err="1"/>
              <a:t>outputnya</a:t>
            </a:r>
            <a:r>
              <a:rPr lang="en-US" dirty="0"/>
              <a:t> </a:t>
            </a:r>
            <a:r>
              <a:rPr lang="en-US" dirty="0" err="1"/>
              <a:t>dan</a:t>
            </a:r>
            <a:r>
              <a:rPr lang="en-US" dirty="0"/>
              <a:t> </a:t>
            </a:r>
            <a:r>
              <a:rPr lang="en-US" dirty="0" err="1"/>
              <a:t>dapat</a:t>
            </a:r>
            <a:r>
              <a:rPr lang="en-US" dirty="0"/>
              <a:t> </a:t>
            </a:r>
            <a:r>
              <a:rPr lang="en-US" dirty="0" err="1"/>
              <a:t>dibawa</a:t>
            </a:r>
            <a:r>
              <a:rPr lang="en-US" dirty="0"/>
              <a:t> </a:t>
            </a:r>
            <a:r>
              <a:rPr lang="en-US" dirty="0" err="1"/>
              <a:t>ke</a:t>
            </a:r>
            <a:r>
              <a:rPr lang="en-US" dirty="0"/>
              <a:t> mana-mana).</a:t>
            </a:r>
          </a:p>
          <a:p>
            <a:pPr>
              <a:lnSpc>
                <a:spcPct val="110000"/>
              </a:lnSpc>
            </a:pPr>
            <a:r>
              <a:rPr lang="en-US" dirty="0"/>
              <a:t> </a:t>
            </a:r>
            <a:r>
              <a:rPr lang="en-US" dirty="0" err="1"/>
              <a:t>Alat</a:t>
            </a:r>
            <a:r>
              <a:rPr lang="en-US" dirty="0"/>
              <a:t> yang </a:t>
            </a:r>
            <a:r>
              <a:rPr lang="en-US" dirty="0" err="1"/>
              <a:t>umum</a:t>
            </a:r>
            <a:r>
              <a:rPr lang="en-US" dirty="0"/>
              <a:t> </a:t>
            </a:r>
            <a:r>
              <a:rPr lang="en-US" dirty="0" err="1"/>
              <a:t>digunakan</a:t>
            </a:r>
            <a:r>
              <a:rPr lang="en-US" dirty="0"/>
              <a:t> </a:t>
            </a:r>
            <a:r>
              <a:rPr lang="en-US" dirty="0" err="1"/>
              <a:t>untuk</a:t>
            </a:r>
            <a:r>
              <a:rPr lang="en-US" dirty="0"/>
              <a:t> </a:t>
            </a:r>
            <a:r>
              <a:rPr lang="en-US" dirty="0" err="1"/>
              <a:t>ini</a:t>
            </a:r>
            <a:r>
              <a:rPr lang="en-US" dirty="0"/>
              <a:t> </a:t>
            </a:r>
            <a:r>
              <a:rPr lang="en-US" dirty="0" err="1"/>
              <a:t>adalah</a:t>
            </a:r>
            <a:r>
              <a:rPr lang="en-US" dirty="0"/>
              <a:t> printer,  plotter, </a:t>
            </a:r>
            <a:r>
              <a:rPr lang="en-US" dirty="0" err="1"/>
              <a:t>dan</a:t>
            </a:r>
            <a:r>
              <a:rPr lang="en-US" dirty="0"/>
              <a:t> </a:t>
            </a:r>
            <a:r>
              <a:rPr lang="en-US" dirty="0" err="1"/>
              <a:t>alat</a:t>
            </a:r>
            <a:r>
              <a:rPr lang="en-US" dirty="0"/>
              <a:t> microfilm. </a:t>
            </a:r>
          </a:p>
          <a:p>
            <a:pPr>
              <a:lnSpc>
                <a:spcPct val="110000"/>
              </a:lnSpc>
            </a:pPr>
            <a:r>
              <a:rPr lang="en-US" dirty="0" err="1"/>
              <a:t>Sedangkan</a:t>
            </a:r>
            <a:r>
              <a:rPr lang="en-US" dirty="0"/>
              <a:t> output </a:t>
            </a:r>
            <a:r>
              <a:rPr lang="en-US" dirty="0" err="1"/>
              <a:t>bentuk</a:t>
            </a:r>
            <a:r>
              <a:rPr lang="en-US" dirty="0"/>
              <a:t> </a:t>
            </a:r>
            <a:r>
              <a:rPr lang="en-US" dirty="0" err="1"/>
              <a:t>kedua</a:t>
            </a:r>
            <a:r>
              <a:rPr lang="en-US" dirty="0"/>
              <a:t> </a:t>
            </a:r>
            <a:r>
              <a:rPr lang="en-US" dirty="0" err="1"/>
              <a:t>dapat</a:t>
            </a:r>
            <a:r>
              <a:rPr lang="en-US" dirty="0"/>
              <a:t> </a:t>
            </a:r>
            <a:r>
              <a:rPr lang="en-US" dirty="0" err="1"/>
              <a:t>berupa</a:t>
            </a:r>
            <a:r>
              <a:rPr lang="en-US" dirty="0"/>
              <a:t> video display, flat panel, </a:t>
            </a:r>
            <a:r>
              <a:rPr lang="en-US" dirty="0" err="1"/>
              <a:t>dan</a:t>
            </a:r>
            <a:r>
              <a:rPr lang="en-US" dirty="0"/>
              <a:t> speaker.</a:t>
            </a:r>
            <a:endParaRPr lang="id-ID" dirty="0"/>
          </a:p>
        </p:txBody>
      </p:sp>
    </p:spTree>
    <p:extLst>
      <p:ext uri="{BB962C8B-B14F-4D97-AF65-F5344CB8AC3E}">
        <p14:creationId xmlns:p14="http://schemas.microsoft.com/office/powerpoint/2010/main" val="358539451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Monitor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Monitor adalah piranti yang memungkinkan komputer untuk menampilkan informasi balik ke pengguna /user dalam bentuk teks maupun grafik. </a:t>
            </a:r>
            <a:endParaRPr lang="en-US" dirty="0"/>
          </a:p>
          <a:p>
            <a:r>
              <a:rPr lang="id-ID" dirty="0"/>
              <a:t>Monitor termasuk ke dalam piranti softcopy. </a:t>
            </a:r>
            <a:endParaRPr lang="en-US" dirty="0"/>
          </a:p>
          <a:p>
            <a:r>
              <a:rPr lang="id-ID" dirty="0"/>
              <a:t>Monitor digunakan untuk antarmuka secara visual dengan komputer dan tampilannya seperti televisi.</a:t>
            </a:r>
          </a:p>
          <a:p>
            <a:r>
              <a:rPr lang="id-ID" dirty="0"/>
              <a:t>Berdasarkan teknologi pembuatannya monitor terbagi menjadi CRT (Chatode Ray Tube) dan layar datar (flat panel display).</a:t>
            </a:r>
          </a:p>
          <a:p>
            <a:pPr>
              <a:lnSpc>
                <a:spcPct val="110000"/>
              </a:lnSpc>
            </a:pPr>
            <a:endParaRPr lang="id-ID" dirty="0"/>
          </a:p>
        </p:txBody>
      </p:sp>
    </p:spTree>
    <p:extLst>
      <p:ext uri="{BB962C8B-B14F-4D97-AF65-F5344CB8AC3E}">
        <p14:creationId xmlns:p14="http://schemas.microsoft.com/office/powerpoint/2010/main" val="12376556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Monitor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b="1" dirty="0"/>
              <a:t>Ukuran monitor</a:t>
            </a:r>
            <a:endParaRPr lang="id-ID" dirty="0"/>
          </a:p>
          <a:p>
            <a:r>
              <a:rPr lang="id-ID" dirty="0"/>
              <a:t>Ukuran monitor didasarkan pada panjang diagonal dari area yang kita lihat. </a:t>
            </a:r>
            <a:endParaRPr lang="en-US" dirty="0"/>
          </a:p>
          <a:p>
            <a:r>
              <a:rPr lang="id-ID" dirty="0"/>
              <a:t>Monitor mempunyai ukuran yang bervariasi 14”, 15”, 17”, 19”, 21”. </a:t>
            </a:r>
            <a:endParaRPr lang="en-US" dirty="0"/>
          </a:p>
          <a:p>
            <a:r>
              <a:rPr lang="id-ID" dirty="0"/>
              <a:t>Untuk laptop biasanya layar yang digunakan berukuran 12,1” 13,3” 14,1”. </a:t>
            </a:r>
            <a:endParaRPr lang="en-US" dirty="0"/>
          </a:p>
          <a:p>
            <a:r>
              <a:rPr lang="id-ID" dirty="0"/>
              <a:t>Semakin besar ukurannya(dalam inci) maka semakin luas gambar yang dapat ditampilkan pada monitor.</a:t>
            </a:r>
          </a:p>
          <a:p>
            <a:pPr>
              <a:lnSpc>
                <a:spcPct val="110000"/>
              </a:lnSpc>
            </a:pPr>
            <a:endParaRPr lang="id-ID" dirty="0"/>
          </a:p>
        </p:txBody>
      </p:sp>
    </p:spTree>
    <p:extLst>
      <p:ext uri="{BB962C8B-B14F-4D97-AF65-F5344CB8AC3E}">
        <p14:creationId xmlns:p14="http://schemas.microsoft.com/office/powerpoint/2010/main" val="116487157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Monitor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pPr>
              <a:lnSpc>
                <a:spcPct val="110000"/>
              </a:lnSpc>
            </a:pPr>
            <a:r>
              <a:rPr lang="id-ID" dirty="0"/>
              <a:t>Ukuran resolusi ditentukan oleh jumlah piksel (berasal dari picture element) yang merupak</a:t>
            </a:r>
            <a:r>
              <a:rPr lang="en-US" dirty="0"/>
              <a:t>a</a:t>
            </a:r>
            <a:r>
              <a:rPr lang="id-ID" dirty="0"/>
              <a:t>n titik terkecil pada tampilan dilayar bisa ditampung dalam koordinat  X dan Y (640x480, 800x600, atau 1024x768).  </a:t>
            </a:r>
            <a:endParaRPr lang="en-US" dirty="0"/>
          </a:p>
          <a:p>
            <a:pPr>
              <a:lnSpc>
                <a:spcPct val="110000"/>
              </a:lnSpc>
            </a:pPr>
            <a:r>
              <a:rPr lang="id-ID" dirty="0"/>
              <a:t>Semakin besar resolusi yang dimiliki monitor kualitas tampilan pada layarnya akan semakin bagus. </a:t>
            </a:r>
            <a:endParaRPr lang="id-ID" dirty="0"/>
          </a:p>
        </p:txBody>
      </p:sp>
    </p:spTree>
    <p:extLst>
      <p:ext uri="{BB962C8B-B14F-4D97-AF65-F5344CB8AC3E}">
        <p14:creationId xmlns:p14="http://schemas.microsoft.com/office/powerpoint/2010/main" val="169753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Monitor</a:t>
            </a:r>
            <a:endParaRPr lang="id-ID" dirty="0"/>
          </a:p>
        </p:txBody>
      </p:sp>
      <p:sp>
        <p:nvSpPr>
          <p:cNvPr id="3" name="Content Placeholder 2"/>
          <p:cNvSpPr>
            <a:spLocks noGrp="1"/>
          </p:cNvSpPr>
          <p:nvPr>
            <p:ph idx="1"/>
          </p:nvPr>
        </p:nvSpPr>
        <p:spPr>
          <a:xfrm>
            <a:off x="1451579" y="2015732"/>
            <a:ext cx="9603275" cy="3993182"/>
          </a:xfrm>
        </p:spPr>
        <p:txBody>
          <a:bodyPr>
            <a:normAutofit fontScale="92500" lnSpcReduction="10000"/>
          </a:bodyPr>
          <a:lstStyle/>
          <a:p>
            <a:r>
              <a:rPr lang="en-US" dirty="0"/>
              <a:t>B</a:t>
            </a:r>
            <a:r>
              <a:rPr lang="id-ID" dirty="0"/>
              <a:t>erikut berbagai standar resolusi untuk monitor :</a:t>
            </a:r>
          </a:p>
          <a:p>
            <a:r>
              <a:rPr lang="id-ID" dirty="0"/>
              <a:t>CGA </a:t>
            </a:r>
            <a:r>
              <a:rPr lang="id-ID" i="1" dirty="0"/>
              <a:t>(Color Graphic Adapter) </a:t>
            </a:r>
            <a:r>
              <a:rPr lang="id-ID" dirty="0"/>
              <a:t>Tipe monitor standar IBM yang mempunyai kualitas resolusi rendah.  Monitor ini hanya mampu menampilkan 4 warna dalam mode grafis.</a:t>
            </a:r>
          </a:p>
          <a:p>
            <a:r>
              <a:rPr lang="id-ID" dirty="0"/>
              <a:t>EGA </a:t>
            </a:r>
            <a:r>
              <a:rPr lang="id-ID" i="1" dirty="0"/>
              <a:t>(Enhanced Graphic Adapter)</a:t>
            </a:r>
            <a:r>
              <a:rPr lang="id-ID" dirty="0"/>
              <a:t> EGA merupakan tipe monitor yang tingkatannya di atas CGA. Monitor ini mampu menampilkan 16 warna dalam mode grafis.</a:t>
            </a:r>
          </a:p>
          <a:p>
            <a:r>
              <a:rPr lang="id-ID" dirty="0"/>
              <a:t>EPGA </a:t>
            </a:r>
            <a:r>
              <a:rPr lang="id-ID" i="1" dirty="0"/>
              <a:t>(Enchanced Professional Graphic Adapter)</a:t>
            </a:r>
            <a:r>
              <a:rPr lang="id-ID" dirty="0"/>
              <a:t> Monitor ini mampu menampilkan 256 warna pada mode grafis. Monitor ini disebut juga sebagai monitor PEGA atau PGA.</a:t>
            </a:r>
          </a:p>
          <a:p>
            <a:r>
              <a:rPr lang="id-ID" dirty="0"/>
              <a:t> VGA </a:t>
            </a:r>
            <a:r>
              <a:rPr lang="id-ID" i="1" dirty="0"/>
              <a:t>(Visual Graphic Adapter)</a:t>
            </a:r>
            <a:r>
              <a:rPr lang="id-ID" dirty="0"/>
              <a:t> VGA merupakan tipe monitor yang sekarang banyak digunakan. Gambar yang dihasilkan mempunya warna sampai jutaan. Mode grafisnya tampak lebih nyata di mata. Digunakan pada komputer 80386 dan 80486.</a:t>
            </a:r>
          </a:p>
        </p:txBody>
      </p:sp>
    </p:spTree>
    <p:extLst>
      <p:ext uri="{BB962C8B-B14F-4D97-AF65-F5344CB8AC3E}">
        <p14:creationId xmlns:p14="http://schemas.microsoft.com/office/powerpoint/2010/main" val="304622268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Monitor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SVGA</a:t>
            </a:r>
            <a:r>
              <a:rPr lang="id-ID" b="1" dirty="0"/>
              <a:t> </a:t>
            </a:r>
            <a:r>
              <a:rPr lang="id-ID" dirty="0"/>
              <a:t>(</a:t>
            </a:r>
            <a:r>
              <a:rPr lang="id-ID" i="1" dirty="0"/>
              <a:t>Super</a:t>
            </a:r>
            <a:r>
              <a:rPr lang="id-ID" dirty="0"/>
              <a:t> </a:t>
            </a:r>
            <a:r>
              <a:rPr lang="id-ID" i="1" dirty="0"/>
              <a:t>Visual Graphic Array)</a:t>
            </a:r>
            <a:r>
              <a:rPr lang="id-ID" b="1" i="1" dirty="0"/>
              <a:t> </a:t>
            </a:r>
            <a:r>
              <a:rPr lang="id-ID" dirty="0"/>
              <a:t>dapat menghasilkan 16 juta warna. Biasa digunakan pada monitor 14” dan 15”.</a:t>
            </a:r>
          </a:p>
          <a:p>
            <a:r>
              <a:rPr lang="id-ID" dirty="0"/>
              <a:t>XGA </a:t>
            </a:r>
            <a:r>
              <a:rPr lang="id-ID" i="1" dirty="0"/>
              <a:t>(Extended Graphic Array)</a:t>
            </a:r>
            <a:r>
              <a:rPr lang="id-ID" dirty="0"/>
              <a:t> memiliki jumlah piksel 1024x768 dan dapat menghasilkan 65.536 warna. Lazim digunakan pada monito 17” dan 19”.</a:t>
            </a:r>
          </a:p>
          <a:p>
            <a:r>
              <a:rPr lang="id-ID" dirty="0"/>
              <a:t>SXGA </a:t>
            </a:r>
            <a:r>
              <a:rPr lang="id-ID" i="1" dirty="0"/>
              <a:t>(Super Extended Graphic Array)</a:t>
            </a:r>
            <a:r>
              <a:rPr lang="id-ID" dirty="0"/>
              <a:t> memiliki jumlah piksel 1280x1024. Lazim digunakan pada monitor 19” dan 21”.</a:t>
            </a:r>
          </a:p>
          <a:p>
            <a:r>
              <a:rPr lang="id-ID" dirty="0"/>
              <a:t>UXGA</a:t>
            </a:r>
            <a:r>
              <a:rPr lang="id-ID" i="1" dirty="0"/>
              <a:t> (Ultra Extended Graphic Array) </a:t>
            </a:r>
            <a:r>
              <a:rPr lang="id-ID" dirty="0"/>
              <a:t>memiliki jumlah piksel 1600x1200.</a:t>
            </a:r>
          </a:p>
          <a:p>
            <a:pPr>
              <a:lnSpc>
                <a:spcPct val="110000"/>
              </a:lnSpc>
            </a:pPr>
            <a:endParaRPr lang="id-ID" dirty="0"/>
          </a:p>
        </p:txBody>
      </p:sp>
    </p:spTree>
    <p:extLst>
      <p:ext uri="{BB962C8B-B14F-4D97-AF65-F5344CB8AC3E}">
        <p14:creationId xmlns:p14="http://schemas.microsoft.com/office/powerpoint/2010/main" val="1854908755"/>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printer</a:t>
            </a:r>
            <a:endParaRPr lang="id-ID" dirty="0"/>
          </a:p>
        </p:txBody>
      </p:sp>
      <p:sp>
        <p:nvSpPr>
          <p:cNvPr id="3" name="Content Placeholder 2"/>
          <p:cNvSpPr>
            <a:spLocks noGrp="1"/>
          </p:cNvSpPr>
          <p:nvPr>
            <p:ph idx="1"/>
          </p:nvPr>
        </p:nvSpPr>
        <p:spPr>
          <a:xfrm>
            <a:off x="1451579" y="2015732"/>
            <a:ext cx="9603275" cy="3993182"/>
          </a:xfrm>
        </p:spPr>
        <p:txBody>
          <a:bodyPr>
            <a:normAutofit fontScale="92500" lnSpcReduction="20000"/>
          </a:bodyPr>
          <a:lstStyle/>
          <a:p>
            <a:pPr>
              <a:lnSpc>
                <a:spcPct val="110000"/>
              </a:lnSpc>
            </a:pPr>
            <a:r>
              <a:rPr lang="id-ID" dirty="0"/>
              <a:t>Printer merupakan sebuah alat keluaran  yang menghasilkan suatu gambaran data tetap berupa cetakan.</a:t>
            </a:r>
            <a:endParaRPr lang="en-US" dirty="0"/>
          </a:p>
          <a:p>
            <a:pPr>
              <a:lnSpc>
                <a:spcPct val="110000"/>
              </a:lnSpc>
            </a:pPr>
            <a:r>
              <a:rPr lang="id-ID" dirty="0"/>
              <a:t>Printer  adalah jenis hard-copy device, karena keluaran hasil proses dicetak di atas kertas. </a:t>
            </a:r>
            <a:endParaRPr lang="en-US" dirty="0"/>
          </a:p>
          <a:p>
            <a:pPr>
              <a:lnSpc>
                <a:spcPct val="110000"/>
              </a:lnSpc>
            </a:pPr>
            <a:r>
              <a:rPr lang="id-ID" dirty="0"/>
              <a:t>Pada saat ini terdapat bermacam- macam jenis printer dengan kecepatan, kualitas, model, dan sistem pencetakan yang berbeda - beda. </a:t>
            </a:r>
            <a:endParaRPr lang="en-US" dirty="0"/>
          </a:p>
          <a:p>
            <a:pPr>
              <a:lnSpc>
                <a:spcPct val="110000"/>
              </a:lnSpc>
            </a:pPr>
            <a:r>
              <a:rPr lang="id-ID" dirty="0"/>
              <a:t>Media pencetakan juga bermacam - macam, mulai dari kertas printer bersambung (Continuous Form), kertas HVS ukuran A4, folio dan lain lain. </a:t>
            </a:r>
            <a:endParaRPr lang="en-US" dirty="0"/>
          </a:p>
          <a:p>
            <a:pPr>
              <a:lnSpc>
                <a:spcPct val="110000"/>
              </a:lnSpc>
            </a:pPr>
            <a:r>
              <a:rPr lang="id-ID" dirty="0"/>
              <a:t>Istilah yang dikenal pada resolusi printer disebut dpi (dot per inch). </a:t>
            </a:r>
            <a:endParaRPr lang="en-US" dirty="0"/>
          </a:p>
          <a:p>
            <a:pPr>
              <a:lnSpc>
                <a:spcPct val="110000"/>
              </a:lnSpc>
            </a:pPr>
            <a:r>
              <a:rPr lang="id-ID" dirty="0"/>
              <a:t>Maksudnya adalah banyaknya jumlah titik dalam luas area 1 inci. </a:t>
            </a:r>
            <a:endParaRPr lang="en-US" dirty="0"/>
          </a:p>
          <a:p>
            <a:pPr>
              <a:lnSpc>
                <a:spcPct val="110000"/>
              </a:lnSpc>
            </a:pPr>
            <a:r>
              <a:rPr lang="id-ID" dirty="0"/>
              <a:t>Semakin tinggi resolusinya maka akan semakin bagus cetakan yang dihasilkan. </a:t>
            </a:r>
            <a:endParaRPr lang="en-US" dirty="0"/>
          </a:p>
          <a:p>
            <a:pPr>
              <a:lnSpc>
                <a:spcPct val="110000"/>
              </a:lnSpc>
            </a:pPr>
            <a:r>
              <a:rPr lang="id-ID" dirty="0"/>
              <a:t>Sebaliknya, jika resolusinya rendah maka hasil cetakan akan buruk / tidak bagus.</a:t>
            </a:r>
            <a:endParaRPr lang="id-ID" dirty="0"/>
          </a:p>
        </p:txBody>
      </p:sp>
    </p:spTree>
    <p:extLst>
      <p:ext uri="{BB962C8B-B14F-4D97-AF65-F5344CB8AC3E}">
        <p14:creationId xmlns:p14="http://schemas.microsoft.com/office/powerpoint/2010/main" val="167176194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printer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Printer biasanya terbagi atas beberapa bagian, yaitu :</a:t>
            </a:r>
          </a:p>
          <a:p>
            <a:r>
              <a:rPr lang="id-ID" dirty="0"/>
              <a:t>a)     Tray ialah tempat untuk menaruh kertas.</a:t>
            </a:r>
          </a:p>
          <a:p>
            <a:r>
              <a:rPr lang="id-ID" dirty="0"/>
              <a:t>b)    Picker sebagai alat untuk mengambil kertas dari tray.</a:t>
            </a:r>
          </a:p>
          <a:p>
            <a:r>
              <a:rPr lang="id-ID" dirty="0"/>
              <a:t>c)    Tinta atau toner adalah alat pencetak yang digunakan untuk menulis atau mencetak </a:t>
            </a:r>
            <a:r>
              <a:rPr lang="en-US" dirty="0"/>
              <a:t>       </a:t>
            </a:r>
            <a:r>
              <a:rPr lang="id-ID" dirty="0"/>
              <a:t>pada kertas. Tinta dan Toner memiliki perbedaan pada sistem. Toner atau laser membutuhkan pemanasan, sedangkan tinta atau inkjet tak butuh pemanasan, hanya pembersihan atau cleaning pada print-head printer tersebut.</a:t>
            </a:r>
          </a:p>
          <a:p>
            <a:r>
              <a:rPr lang="id-ID" dirty="0"/>
              <a:t>d)  Kabel fleksibel untuk pengiriman sinyal dari prosesor printer ke tinta atau toner. Kabel ini tipis dan fleksibel, namun kuat.</a:t>
            </a:r>
          </a:p>
          <a:p>
            <a:pPr>
              <a:lnSpc>
                <a:spcPct val="110000"/>
              </a:lnSpc>
            </a:pPr>
            <a:endParaRPr lang="id-ID" dirty="0"/>
          </a:p>
        </p:txBody>
      </p:sp>
    </p:spTree>
    <p:extLst>
      <p:ext uri="{BB962C8B-B14F-4D97-AF65-F5344CB8AC3E}">
        <p14:creationId xmlns:p14="http://schemas.microsoft.com/office/powerpoint/2010/main" val="20917098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plotter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 Plotter adalah Printer grafis yang menggambar dengan menggunakan pena-pena tinta, plotter juga merupakan perangkat output pertama yang mampu mencetak gambar berukuran gambar sebesar gambar arsitektur dan engineering.</a:t>
            </a:r>
          </a:p>
          <a:p>
            <a:r>
              <a:rPr lang="id-ID" dirty="0"/>
              <a:t>Adapun pengertian lain plotter adalah sebuah mesin yang secara otomatis akan menggambar grafik berdasarkan data yang dimasukkan. </a:t>
            </a:r>
            <a:endParaRPr lang="en-US" dirty="0"/>
          </a:p>
          <a:p>
            <a:r>
              <a:rPr lang="id-ID" dirty="0"/>
              <a:t>Sedangkan plotter masih dibagi yaitu ada plotter auto, yaitu sebuah mesin yang secara otomatis akan menggambar grafik berdasarkan data yang dimasukkan.</a:t>
            </a:r>
          </a:p>
          <a:p>
            <a:pPr>
              <a:lnSpc>
                <a:spcPct val="110000"/>
              </a:lnSpc>
            </a:pPr>
            <a:endParaRPr lang="id-ID" dirty="0"/>
          </a:p>
        </p:txBody>
      </p:sp>
    </p:spTree>
    <p:extLst>
      <p:ext uri="{BB962C8B-B14F-4D97-AF65-F5344CB8AC3E}">
        <p14:creationId xmlns:p14="http://schemas.microsoft.com/office/powerpoint/2010/main" val="61184347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speaker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Speaker adalah alat keluaran yang menghasilkan output dalam bentuk suara. </a:t>
            </a:r>
            <a:endParaRPr lang="en-US" dirty="0"/>
          </a:p>
          <a:p>
            <a:r>
              <a:rPr lang="id-ID" dirty="0"/>
              <a:t>Fungsi speaker pada komputer sama dengan fungsi speaker pada perangkat audio sistem. </a:t>
            </a:r>
            <a:endParaRPr lang="en-US" dirty="0"/>
          </a:p>
          <a:p>
            <a:r>
              <a:rPr lang="id-ID" dirty="0"/>
              <a:t>Perbedaannya secara garis besar hanyalah pada ukurannya. </a:t>
            </a:r>
            <a:endParaRPr lang="en-US" dirty="0"/>
          </a:p>
          <a:p>
            <a:r>
              <a:rPr lang="id-ID" dirty="0"/>
              <a:t>Speaker pada komputer dibuat seefisien mungkin agar tidak terlalu memerlukan banyak tempat. </a:t>
            </a:r>
            <a:endParaRPr lang="en-US" dirty="0"/>
          </a:p>
          <a:p>
            <a:r>
              <a:rPr lang="id-ID" dirty="0"/>
              <a:t>Namun, terkadang pengguna menghubungkan output sound dengan perangkat speaker lainnya untuk menambah kepuasan.</a:t>
            </a:r>
            <a:endParaRPr lang="id-ID" dirty="0"/>
          </a:p>
        </p:txBody>
      </p:sp>
    </p:spTree>
    <p:extLst>
      <p:ext uri="{BB962C8B-B14F-4D97-AF65-F5344CB8AC3E}">
        <p14:creationId xmlns:p14="http://schemas.microsoft.com/office/powerpoint/2010/main" val="31304913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speaker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pPr marL="0" indent="0">
              <a:buNone/>
            </a:pPr>
            <a:r>
              <a:rPr lang="id-ID" dirty="0"/>
              <a:t>Cara kerja Speaker</a:t>
            </a:r>
          </a:p>
          <a:p>
            <a:r>
              <a:rPr lang="id-ID" dirty="0"/>
              <a:t>Ketika suara yang terdengar dari sound card, data digital suara yang berupa waveform .wav atau mp3 dikirim ke sound card. </a:t>
            </a:r>
            <a:endParaRPr lang="en-US" dirty="0"/>
          </a:p>
          <a:p>
            <a:r>
              <a:rPr lang="id-ID" dirty="0"/>
              <a:t>Data digital ini diproses oleh DSP ( Digital Signal Processing : pengolah signal digital) bekerja sama dengan DAC (Digital Analog Conventer : konversi digital ke analog) mengubah sinyal digital menjadi sinyal analog setelah itu dikeluarkan melalui speaker.</a:t>
            </a:r>
          </a:p>
          <a:p>
            <a:endParaRPr lang="id-ID" dirty="0"/>
          </a:p>
        </p:txBody>
      </p:sp>
    </p:spTree>
    <p:extLst>
      <p:ext uri="{BB962C8B-B14F-4D97-AF65-F5344CB8AC3E}">
        <p14:creationId xmlns:p14="http://schemas.microsoft.com/office/powerpoint/2010/main" val="3474088610"/>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a:t>
            </a:r>
            <a:r>
              <a:rPr lang="id-ID" dirty="0"/>
              <a:t>Proyektor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Infocus hampir sama dengan monitor. </a:t>
            </a:r>
            <a:endParaRPr lang="en-US" dirty="0"/>
          </a:p>
          <a:p>
            <a:r>
              <a:rPr lang="id-ID" dirty="0"/>
              <a:t>Fungsinya adalah untuk menampilkan gambar/visual hasil pemrosesan data. </a:t>
            </a:r>
            <a:endParaRPr lang="en-US" dirty="0"/>
          </a:p>
          <a:p>
            <a:r>
              <a:rPr lang="id-ID" dirty="0"/>
              <a:t>Hanya saja, infocus memerlukan obyek lain sebagai media penerima pancaran singnal-signal gambar yang dipancarkan. </a:t>
            </a:r>
            <a:endParaRPr lang="en-US" dirty="0"/>
          </a:p>
          <a:p>
            <a:r>
              <a:rPr lang="id-ID" dirty="0"/>
              <a:t>Media penerima tersebut sebaiknya memiliki permukaan datar dan berwarna putih (terang). </a:t>
            </a:r>
            <a:endParaRPr lang="en-US" dirty="0"/>
          </a:p>
          <a:p>
            <a:r>
              <a:rPr lang="id-ID" dirty="0"/>
              <a:t>Biasanya yang digunakan adalah dinding putih, whiteboard, ataupun kain/layar putih yang dibentangkan.</a:t>
            </a:r>
            <a:endParaRPr lang="id-ID" dirty="0"/>
          </a:p>
        </p:txBody>
      </p:sp>
    </p:spTree>
    <p:extLst>
      <p:ext uri="{BB962C8B-B14F-4D97-AF65-F5344CB8AC3E}">
        <p14:creationId xmlns:p14="http://schemas.microsoft.com/office/powerpoint/2010/main" val="32096264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PERALATAN OUTPUT - </a:t>
            </a:r>
            <a:r>
              <a:rPr lang="id-ID" dirty="0"/>
              <a:t>Proyektor</a:t>
            </a:r>
            <a:endParaRPr lang="id-ID" dirty="0"/>
          </a:p>
        </p:txBody>
      </p:sp>
      <p:sp>
        <p:nvSpPr>
          <p:cNvPr id="3" name="Content Placeholder 2"/>
          <p:cNvSpPr>
            <a:spLocks noGrp="1"/>
          </p:cNvSpPr>
          <p:nvPr>
            <p:ph idx="1"/>
          </p:nvPr>
        </p:nvSpPr>
        <p:spPr>
          <a:xfrm>
            <a:off x="1451579" y="2015732"/>
            <a:ext cx="9603275" cy="3993182"/>
          </a:xfrm>
        </p:spPr>
        <p:txBody>
          <a:bodyPr>
            <a:normAutofit/>
          </a:bodyPr>
          <a:lstStyle/>
          <a:p>
            <a:r>
              <a:rPr lang="id-ID" dirty="0"/>
              <a:t>Infocus hampir sama dengan monitor. </a:t>
            </a:r>
            <a:endParaRPr lang="en-US" dirty="0"/>
          </a:p>
          <a:p>
            <a:r>
              <a:rPr lang="id-ID" dirty="0"/>
              <a:t>Fungsinya adalah untuk menampilkan gambar/visual hasil pemrosesan data. </a:t>
            </a:r>
            <a:endParaRPr lang="en-US" dirty="0"/>
          </a:p>
          <a:p>
            <a:r>
              <a:rPr lang="id-ID" dirty="0"/>
              <a:t>Hanya saja, infocus memerlukan obyek lain sebagai media penerima pancaran singnal-signal gambar yang dipancarkan. </a:t>
            </a:r>
            <a:endParaRPr lang="en-US" dirty="0"/>
          </a:p>
          <a:p>
            <a:r>
              <a:rPr lang="id-ID" dirty="0"/>
              <a:t>Media penerima tersebut sebaiknya memiliki permukaan datar dan berwarna putih (terang). </a:t>
            </a:r>
            <a:endParaRPr lang="en-US" dirty="0"/>
          </a:p>
          <a:p>
            <a:r>
              <a:rPr lang="id-ID" dirty="0"/>
              <a:t>Biasanya yang digunakan adalah dinding putih, whiteboard, ataupun kain/layar putih yang dibentangkan.</a:t>
            </a:r>
            <a:endParaRPr lang="id-ID" dirty="0"/>
          </a:p>
        </p:txBody>
      </p:sp>
    </p:spTree>
    <p:extLst>
      <p:ext uri="{BB962C8B-B14F-4D97-AF65-F5344CB8AC3E}">
        <p14:creationId xmlns:p14="http://schemas.microsoft.com/office/powerpoint/2010/main" val="591908284"/>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43000" r="43000" b="10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Gallery</Template>
  <TotalTime>1583</TotalTime>
  <Words>663</Words>
  <Application>Microsoft Office PowerPoint</Application>
  <PresentationFormat>Widescreen</PresentationFormat>
  <Paragraphs>176</Paragraphs>
  <Slides>34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34</vt:i4>
      </vt:variant>
    </vt:vector>
  </HeadingPairs>
  <TitlesOfParts>
    <vt:vector size="38" baseType="lpstr">
      <vt:lpstr>Arial</vt:lpstr>
      <vt:lpstr>Calibri</vt:lpstr>
      <vt:lpstr>Gill Sans MT</vt:lpstr>
      <vt:lpstr>Gallery</vt:lpstr>
      <vt:lpstr>TEKNOLOGI HARDWARE input dan output device</vt:lpstr>
      <vt:lpstr> Peralatan Input (Input Device) </vt:lpstr>
      <vt:lpstr> Jenis – Jenis Input Device </vt:lpstr>
      <vt:lpstr> Jenis – Jenis Input Device </vt:lpstr>
      <vt:lpstr> Jenis – Jenis Input Device </vt:lpstr>
      <vt:lpstr> Jenis – Jenis Input Device </vt:lpstr>
      <vt:lpstr> Jenis – Jenis Input Device </vt:lpstr>
      <vt:lpstr>3 macam terminal</vt:lpstr>
      <vt:lpstr>3 macam terminal</vt:lpstr>
      <vt:lpstr>3 macam terminal</vt:lpstr>
      <vt:lpstr>scanner</vt:lpstr>
      <vt:lpstr>Jenis-jenis scaner</vt:lpstr>
      <vt:lpstr>Jenis-jenis scaner</vt:lpstr>
      <vt:lpstr> Peralatan Input (Input Device) </vt:lpstr>
      <vt:lpstr> Peralatan Input (Input Device) </vt:lpstr>
      <vt:lpstr> Peralatan Input (Input Device) </vt:lpstr>
      <vt:lpstr> Peralatan Input (Input Device) </vt:lpstr>
      <vt:lpstr>Sistem Fault-Tolerant </vt:lpstr>
      <vt:lpstr>Output device</vt:lpstr>
      <vt:lpstr>PERALATAN OUTPUT</vt:lpstr>
      <vt:lpstr>PERALATAN OUTPUT BERUPA:</vt:lpstr>
      <vt:lpstr>PERALATAN OUTPUT</vt:lpstr>
      <vt:lpstr>PERALATAN OUTPUT - Monitor</vt:lpstr>
      <vt:lpstr>PERALATAN OUTPUT - Monitor</vt:lpstr>
      <vt:lpstr>PERALATAN OUTPUT - Monitor</vt:lpstr>
      <vt:lpstr>PERALATAN OUTPUT - Monitor</vt:lpstr>
      <vt:lpstr>PERALATAN OUTPUT - Monitor</vt:lpstr>
      <vt:lpstr>PERALATAN OUTPUT - printer</vt:lpstr>
      <vt:lpstr>PERALATAN OUTPUT - printer</vt:lpstr>
      <vt:lpstr>PERALATAN OUTPUT - plotter</vt:lpstr>
      <vt:lpstr>PERALATAN OUTPUT - speaker</vt:lpstr>
      <vt:lpstr>PERALATAN OUTPUT - speaker</vt:lpstr>
      <vt:lpstr>PERALATAN OUTPUT - Proyektor</vt:lpstr>
      <vt:lpstr>PERALATAN OUTPUT - Proyektor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DASAR  SISTEM  KOMPUTER Khoiriya  Latifa</dc:title>
  <dc:creator>gue</dc:creator>
  <cp:lastModifiedBy>ning</cp:lastModifiedBy>
  <cp:revision>53</cp:revision>
  <dcterms:created xsi:type="dcterms:W3CDTF">2014-10-08T16:17:58Z</dcterms:created>
  <dcterms:modified xsi:type="dcterms:W3CDTF">2016-10-24T18:37:22Z</dcterms:modified>
</cp:coreProperties>
</file>