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0"/>
  </p:notesMasterIdLst>
  <p:sldIdLst>
    <p:sldId id="257" r:id="rId2"/>
    <p:sldId id="275" r:id="rId3"/>
    <p:sldId id="276" r:id="rId4"/>
    <p:sldId id="284" r:id="rId5"/>
    <p:sldId id="285" r:id="rId6"/>
    <p:sldId id="286" r:id="rId7"/>
    <p:sldId id="289" r:id="rId8"/>
    <p:sldId id="309" r:id="rId9"/>
    <p:sldId id="310" r:id="rId10"/>
    <p:sldId id="290" r:id="rId11"/>
    <p:sldId id="291" r:id="rId12"/>
    <p:sldId id="292" r:id="rId13"/>
    <p:sldId id="293" r:id="rId14"/>
    <p:sldId id="294" r:id="rId15"/>
    <p:sldId id="296" r:id="rId16"/>
    <p:sldId id="295" r:id="rId17"/>
    <p:sldId id="297" r:id="rId18"/>
    <p:sldId id="313" r:id="rId19"/>
    <p:sldId id="312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32" r:id="rId3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9AAD8E-3CB5-4B3D-BBE7-7C5FCC4918A1}" type="datetimeFigureOut">
              <a:rPr lang="id-ID" smtClean="0"/>
              <a:t>03/10/2017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2072FD-21E2-4A12-93A4-3EE77B6511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24969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072FD-21E2-4A12-93A4-3EE77B6511B2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1882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80CCA-7AB1-46C9-9B44-F1158078548A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51F28-061F-4F2B-B69C-FDCCA3F6D029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6F1D2-8756-498E-B8B6-044C877544A2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73A85-4442-425C-9761-B22A398907E7}" type="datetime1">
              <a:rPr lang="id-ID" smtClean="0"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CFA02-9799-4E70-AF2F-ECCDB6C39083}" type="datetime1">
              <a:rPr lang="id-ID" smtClean="0"/>
              <a:t>03/10/2017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FF96-6FDE-40F4-B73F-071C00F70865}" type="datetime1">
              <a:rPr lang="id-ID" smtClean="0"/>
              <a:t>03/10/2017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A0C9A-4DCE-4246-B28C-7903D82A7D57}" type="datetime1">
              <a:rPr lang="id-ID" smtClean="0"/>
              <a:t>03/10/2017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749D1-E878-4B8C-80DF-7082840EED8A}" type="datetime1">
              <a:rPr lang="id-ID" smtClean="0"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7077C-BFE5-4D8B-BEA8-23313477D208}" type="datetime1">
              <a:rPr lang="id-ID" smtClean="0"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6E62-46BF-42C1-9BB1-302C6196F6A8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E9A2F-658D-4FBB-A495-1495FEBAFECC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40EB1-F9E2-4279-A2A5-5F44822EC87D}" type="datetime1">
              <a:rPr lang="id-ID" smtClean="0"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CDD50-C1FE-4B02-9293-87352BB3CF64}" type="datetime1">
              <a:rPr lang="id-ID" smtClean="0"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814EC-2A94-41D3-90E4-BD4142FE1D63}" type="datetime1">
              <a:rPr lang="id-ID" smtClean="0"/>
              <a:t>03/10/2017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A3C03-B0C7-49FA-9B20-3A9336E654EB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339BA-825C-4E76-8C2B-5092A1F14649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D4C2D-19C3-476D-AB74-6A4394716CAB}" type="datetime1">
              <a:rPr lang="id-ID" smtClean="0"/>
              <a:t>03/10/2017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B4AB034-BBC4-4733-A128-9BD4EACD7356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1202431"/>
          </a:xfrm>
        </p:spPr>
        <p:txBody>
          <a:bodyPr>
            <a:normAutofit/>
          </a:bodyPr>
          <a:lstStyle/>
          <a:p>
            <a:r>
              <a:rPr lang="en-US" sz="3600" b="1" dirty="0" err="1"/>
              <a:t>Konsep</a:t>
            </a:r>
            <a:r>
              <a:rPr lang="en-US" sz="3600" b="1" dirty="0"/>
              <a:t> </a:t>
            </a:r>
            <a:r>
              <a:rPr lang="en-US" sz="3600" b="1" dirty="0" err="1"/>
              <a:t>Produksi</a:t>
            </a:r>
            <a:br>
              <a:rPr lang="en-US" sz="3600" b="1" dirty="0"/>
            </a:br>
            <a:r>
              <a:rPr lang="en-US" sz="3600" b="1" dirty="0" err="1"/>
              <a:t>Perangkat</a:t>
            </a:r>
            <a:r>
              <a:rPr lang="en-US" sz="3600" b="1" dirty="0"/>
              <a:t> </a:t>
            </a:r>
            <a:r>
              <a:rPr lang="en-US" sz="3600" b="1" dirty="0" err="1"/>
              <a:t>Lunak</a:t>
            </a:r>
            <a:endParaRPr lang="id-ID" sz="28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85184"/>
            <a:ext cx="6400800" cy="553616"/>
          </a:xfrm>
        </p:spPr>
        <p:txBody>
          <a:bodyPr>
            <a:normAutofit/>
          </a:bodyPr>
          <a:lstStyle/>
          <a:p>
            <a:r>
              <a:rPr lang="id-ID" dirty="0"/>
              <a:t>Setyoningsih Wibowo, ST., M.Kom</a:t>
            </a:r>
          </a:p>
        </p:txBody>
      </p:sp>
    </p:spTree>
    <p:extLst>
      <p:ext uri="{BB962C8B-B14F-4D97-AF65-F5344CB8AC3E}">
        <p14:creationId xmlns:p14="http://schemas.microsoft.com/office/powerpoint/2010/main" val="3385840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Perkembangan peran perangkat lunak</a:t>
            </a:r>
          </a:p>
          <a:p>
            <a:r>
              <a:rPr lang="id-ID" sz="2400" b="1" dirty="0">
                <a:solidFill>
                  <a:srgbClr val="FF0000"/>
                </a:solidFill>
              </a:rPr>
              <a:t>Karakteristik perangkat lunak</a:t>
            </a:r>
          </a:p>
          <a:p>
            <a:r>
              <a:rPr lang="id-ID" sz="2400" b="1" dirty="0">
                <a:solidFill>
                  <a:srgbClr val="FF0000"/>
                </a:solidFill>
              </a:rPr>
              <a:t>Komponen perangkat lunak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72202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 fontScale="92500"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Perkembangan peran perangkat lunak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sz="2400" dirty="0"/>
              <a:t>Proses dimana persoalan/kebutuhan pemakai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diterjemahkan menjadi produk perangkat lunak</a:t>
            </a:r>
          </a:p>
          <a:p>
            <a:pPr marL="0" indent="0">
              <a:buNone/>
            </a:pPr>
            <a:r>
              <a:rPr lang="fi-FI" sz="2400" dirty="0"/>
              <a:t>	melalui suatu rangkaian aktivitas tertentu sesuai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model proses, metode, dan alat bantu yang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digunakan.</a:t>
            </a:r>
            <a:endParaRPr lang="id-ID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/>
              <a:t>	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01543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Perkembangan peran perangkat lunak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	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4563" t="38795" r="10625" b="13582"/>
          <a:stretch/>
        </p:blipFill>
        <p:spPr>
          <a:xfrm>
            <a:off x="781705" y="2996951"/>
            <a:ext cx="7846754" cy="280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474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Perkembangan peran perangkat lunak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	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2438" t="28990" r="21651" b="14983"/>
          <a:stretch/>
        </p:blipFill>
        <p:spPr>
          <a:xfrm>
            <a:off x="1547664" y="2780928"/>
            <a:ext cx="5954912" cy="335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65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Terdapat</a:t>
            </a:r>
            <a:r>
              <a:rPr lang="en-US" sz="2400" b="1" dirty="0">
                <a:solidFill>
                  <a:srgbClr val="FF0000"/>
                </a:solidFill>
              </a:rPr>
              <a:t> 4 </a:t>
            </a:r>
            <a:r>
              <a:rPr lang="en-US" sz="2400" b="1" dirty="0" err="1">
                <a:solidFill>
                  <a:srgbClr val="FF0000"/>
                </a:solidFill>
              </a:rPr>
              <a:t>kegiatan</a:t>
            </a:r>
            <a:r>
              <a:rPr lang="en-US" sz="2400" b="1" dirty="0">
                <a:solidFill>
                  <a:srgbClr val="FF0000"/>
                </a:solidFill>
              </a:rPr>
              <a:t> proses </a:t>
            </a:r>
            <a:r>
              <a:rPr lang="en-US" sz="2400" b="1" dirty="0" err="1">
                <a:solidFill>
                  <a:srgbClr val="FF0000"/>
                </a:solidFill>
              </a:rPr>
              <a:t>dasar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	</a:t>
            </a:r>
            <a:r>
              <a:rPr lang="id-ID" sz="2000" b="1" dirty="0">
                <a:solidFill>
                  <a:srgbClr val="00B050"/>
                </a:solidFill>
              </a:rPr>
              <a:t>Spesifikasi perangkat lunak</a:t>
            </a:r>
            <a:endParaRPr lang="en-US" sz="2000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sz="2000" b="1" dirty="0">
                <a:solidFill>
                  <a:srgbClr val="00B050"/>
                </a:solidFill>
              </a:rPr>
              <a:t>	</a:t>
            </a:r>
            <a:r>
              <a:rPr lang="id-ID" sz="2000" dirty="0"/>
              <a:t>Fungsionalitas perangkat lunak dan batasan 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id-ID" sz="2000" dirty="0"/>
              <a:t>kemampuan operasinya harus</a:t>
            </a:r>
            <a:r>
              <a:rPr lang="en-US" sz="2000" dirty="0"/>
              <a:t> </a:t>
            </a:r>
            <a:r>
              <a:rPr lang="id-ID" sz="2000" dirty="0"/>
              <a:t>didefinisikan.  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id-ID" sz="2000" b="1" dirty="0">
                <a:solidFill>
                  <a:srgbClr val="00B050"/>
                </a:solidFill>
              </a:rPr>
              <a:t>Pengembangan perangkat lunak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id-ID" sz="2000" dirty="0"/>
              <a:t>Pengembangan terhadap produk perangkat lunak 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id-ID" sz="2000" dirty="0"/>
              <a:t>yang memenuhi spesifikasi perangkat lunak.</a:t>
            </a:r>
          </a:p>
          <a:p>
            <a:pPr marL="0" indent="0">
              <a:buNone/>
            </a:pP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28312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Terdapat</a:t>
            </a:r>
            <a:r>
              <a:rPr lang="en-US" sz="2400" b="1" dirty="0">
                <a:solidFill>
                  <a:srgbClr val="FF0000"/>
                </a:solidFill>
              </a:rPr>
              <a:t> 4 </a:t>
            </a:r>
            <a:r>
              <a:rPr lang="en-US" sz="2400" b="1" dirty="0" err="1">
                <a:solidFill>
                  <a:srgbClr val="FF0000"/>
                </a:solidFill>
              </a:rPr>
              <a:t>kegiatan</a:t>
            </a:r>
            <a:r>
              <a:rPr lang="en-US" sz="2400" b="1" dirty="0">
                <a:solidFill>
                  <a:srgbClr val="FF0000"/>
                </a:solidFill>
              </a:rPr>
              <a:t> proses </a:t>
            </a:r>
            <a:r>
              <a:rPr lang="en-US" sz="2400" b="1" dirty="0" err="1">
                <a:solidFill>
                  <a:srgbClr val="FF0000"/>
                </a:solidFill>
              </a:rPr>
              <a:t>dasar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b="1" dirty="0">
                <a:solidFill>
                  <a:srgbClr val="00B050"/>
                </a:solidFill>
              </a:rPr>
              <a:t>Validasi perangkat lunak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Perangkat lunak harus divalidasi untuk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menjamin bahwa perangkau lunak melakukan</a:t>
            </a:r>
          </a:p>
          <a:p>
            <a:pPr marL="0" indent="0">
              <a:buNone/>
            </a:pPr>
            <a:r>
              <a:rPr lang="fi-FI" sz="2400" dirty="0"/>
              <a:t>	apa yang diinginkan oleh user.  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b="1" dirty="0">
                <a:solidFill>
                  <a:srgbClr val="00B050"/>
                </a:solidFill>
              </a:rPr>
              <a:t>Evolusi rangkat lunak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Perangkat lunak harus berkembang untuk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memenuhi kebutuhan pelanggan yang</a:t>
            </a:r>
            <a:r>
              <a:rPr lang="en-US" sz="2400" dirty="0"/>
              <a:t> </a:t>
            </a:r>
            <a:r>
              <a:rPr lang="id-ID" sz="2400" dirty="0"/>
              <a:t>berubah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id-ID" sz="2400" dirty="0"/>
              <a:t>ubah. </a:t>
            </a:r>
            <a:endParaRPr lang="id-ID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1890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en-US" altLang="id-ID" sz="2400" b="1" dirty="0" err="1">
                <a:solidFill>
                  <a:srgbClr val="C00000"/>
                </a:solidFill>
              </a:rPr>
              <a:t>Bentuk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altLang="id-ID" sz="2400" b="1" dirty="0" err="1">
                <a:solidFill>
                  <a:srgbClr val="C00000"/>
                </a:solidFill>
              </a:rPr>
              <a:t>produk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altLang="id-ID" sz="2400" b="1" dirty="0" err="1">
                <a:solidFill>
                  <a:srgbClr val="C00000"/>
                </a:solidFill>
              </a:rPr>
              <a:t>perangkat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altLang="id-ID" sz="2400" b="1" dirty="0" err="1">
                <a:solidFill>
                  <a:srgbClr val="C00000"/>
                </a:solidFill>
              </a:rPr>
              <a:t>lunak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sz="2400" dirty="0"/>
              <a:t>	</a:t>
            </a:r>
          </a:p>
          <a:p>
            <a:pPr marL="0" indent="0"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Perangkat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lunak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sebagian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besar</a:t>
            </a:r>
            <a:r>
              <a:rPr lang="en-US" altLang="id-ID" sz="2400" dirty="0"/>
              <a:t> 	</a:t>
            </a:r>
            <a:r>
              <a:rPr lang="en-US" altLang="id-ID" sz="2400" dirty="0" err="1"/>
              <a:t>dikembangkan</a:t>
            </a:r>
            <a:r>
              <a:rPr lang="en-US" altLang="id-ID" sz="2400" dirty="0"/>
              <a:t>/</a:t>
            </a:r>
            <a:r>
              <a:rPr lang="en-US" altLang="id-ID" sz="2400" dirty="0" err="1"/>
              <a:t>dibangun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berdasarkan</a:t>
            </a:r>
            <a:r>
              <a:rPr lang="en-US" altLang="id-ID" sz="2400" dirty="0"/>
              <a:t> 	</a:t>
            </a:r>
            <a:r>
              <a:rPr lang="en-US" altLang="id-ID" sz="2400" dirty="0" err="1"/>
              <a:t>pemesanan</a:t>
            </a:r>
            <a:r>
              <a:rPr lang="en-US" altLang="id-ID" sz="2400" dirty="0"/>
              <a:t>  </a:t>
            </a:r>
            <a:r>
              <a:rPr lang="en-US" altLang="id-ID" sz="2400" dirty="0" err="1"/>
              <a:t>hanya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sebagian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kecil</a:t>
            </a:r>
            <a:r>
              <a:rPr lang="en-US" altLang="id-ID" sz="2400" dirty="0"/>
              <a:t> yang 	</a:t>
            </a:r>
            <a:r>
              <a:rPr lang="en-US" altLang="id-ID" sz="2400" dirty="0" err="1"/>
              <a:t>dibuat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secara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paket</a:t>
            </a:r>
            <a:endParaRPr lang="en-US" altLang="id-ID" sz="2400" dirty="0"/>
          </a:p>
          <a:p>
            <a:pPr marL="0" indent="0">
              <a:buNone/>
            </a:pP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2093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en-US" altLang="id-ID" sz="2400" b="1" dirty="0" err="1">
                <a:solidFill>
                  <a:srgbClr val="C00000"/>
                </a:solidFill>
              </a:rPr>
              <a:t>Bentuk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altLang="id-ID" sz="2400" b="1" dirty="0" err="1">
                <a:solidFill>
                  <a:srgbClr val="C00000"/>
                </a:solidFill>
              </a:rPr>
              <a:t>produk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altLang="id-ID" sz="2400" b="1" dirty="0" err="1">
                <a:solidFill>
                  <a:srgbClr val="C00000"/>
                </a:solidFill>
              </a:rPr>
              <a:t>perangkat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altLang="id-ID" sz="2400" b="1" dirty="0" err="1">
                <a:solidFill>
                  <a:srgbClr val="C00000"/>
                </a:solidFill>
              </a:rPr>
              <a:t>lunak</a:t>
            </a:r>
            <a:r>
              <a:rPr lang="en-US" altLang="id-ID" sz="2400" b="1" dirty="0">
                <a:solidFill>
                  <a:srgbClr val="C00000"/>
                </a:solidFill>
              </a:rPr>
              <a:t> </a:t>
            </a:r>
            <a:r>
              <a:rPr lang="en-US" sz="2400" dirty="0"/>
              <a:t>	</a:t>
            </a:r>
          </a:p>
          <a:p>
            <a:pPr marL="0" indent="0">
              <a:buNone/>
            </a:pPr>
            <a:r>
              <a:rPr lang="en-US" altLang="id-ID" sz="2400" dirty="0"/>
              <a:t>	</a:t>
            </a:r>
            <a:r>
              <a:rPr lang="en-US" altLang="id-ID" sz="2400" b="1" dirty="0" err="1">
                <a:solidFill>
                  <a:srgbClr val="00B050"/>
                </a:solidFill>
              </a:rPr>
              <a:t>Umum</a:t>
            </a:r>
            <a:r>
              <a:rPr lang="en-US" altLang="id-ID" sz="2400" b="1" dirty="0">
                <a:solidFill>
                  <a:srgbClr val="00B050"/>
                </a:solidFill>
              </a:rPr>
              <a:t>/</a:t>
            </a:r>
            <a:r>
              <a:rPr lang="en-US" altLang="id-ID" sz="2400" b="1" dirty="0" err="1">
                <a:solidFill>
                  <a:srgbClr val="00B050"/>
                </a:solidFill>
              </a:rPr>
              <a:t>generik</a:t>
            </a:r>
            <a:r>
              <a:rPr lang="en-US" altLang="id-ID" sz="2400" b="1" dirty="0">
                <a:solidFill>
                  <a:srgbClr val="00B050"/>
                </a:solidFill>
              </a:rPr>
              <a:t> </a:t>
            </a:r>
          </a:p>
          <a:p>
            <a:pPr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Dibuat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keperluan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luas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berdasarkan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pada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permintaan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pihak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tertentu</a:t>
            </a:r>
            <a:r>
              <a:rPr lang="en-US" altLang="id-ID" sz="2400" dirty="0"/>
              <a:t>.</a:t>
            </a:r>
          </a:p>
          <a:p>
            <a:endParaRPr lang="en-US" altLang="id-ID" sz="2400" dirty="0"/>
          </a:p>
          <a:p>
            <a:pPr marL="0" indent="0">
              <a:buNone/>
            </a:pPr>
            <a:r>
              <a:rPr lang="en-US" altLang="id-ID" sz="2400" b="1" dirty="0"/>
              <a:t>	</a:t>
            </a:r>
            <a:r>
              <a:rPr lang="en-US" altLang="id-ID" sz="2400" b="1" dirty="0" err="1">
                <a:solidFill>
                  <a:srgbClr val="00B050"/>
                </a:solidFill>
              </a:rPr>
              <a:t>Pesanan</a:t>
            </a:r>
            <a:r>
              <a:rPr lang="en-US" altLang="id-ID" sz="2400" b="1" dirty="0">
                <a:solidFill>
                  <a:srgbClr val="00B050"/>
                </a:solidFill>
              </a:rPr>
              <a:t>/</a:t>
            </a:r>
            <a:r>
              <a:rPr lang="en-US" altLang="id-ID" sz="2400" b="1" dirty="0" err="1">
                <a:solidFill>
                  <a:srgbClr val="00B050"/>
                </a:solidFill>
              </a:rPr>
              <a:t>custome</a:t>
            </a:r>
            <a:r>
              <a:rPr lang="en-US" altLang="id-ID" sz="2400" b="1" dirty="0">
                <a:solidFill>
                  <a:srgbClr val="00B050"/>
                </a:solidFill>
              </a:rPr>
              <a:t>/by tailor</a:t>
            </a:r>
            <a:r>
              <a:rPr lang="en-US" altLang="id-ID" sz="2400" dirty="0">
                <a:solidFill>
                  <a:srgbClr val="00B050"/>
                </a:solidFill>
              </a:rPr>
              <a:t> </a:t>
            </a:r>
          </a:p>
          <a:p>
            <a:pPr>
              <a:buNone/>
            </a:pPr>
            <a:r>
              <a:rPr lang="en-US" altLang="id-ID" sz="2400" dirty="0"/>
              <a:t>	</a:t>
            </a:r>
            <a:r>
              <a:rPr lang="en-US" altLang="id-ID" sz="2400" dirty="0" err="1"/>
              <a:t>Dibuat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spesifik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sesuai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sistem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dibutuhkan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oleh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pemesan</a:t>
            </a:r>
            <a:endParaRPr lang="en-US" altLang="id-ID" sz="2400" dirty="0"/>
          </a:p>
          <a:p>
            <a:pPr marL="0" indent="0">
              <a:buNone/>
            </a:pP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2841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id-ID" sz="2400" b="1" dirty="0">
                <a:solidFill>
                  <a:srgbClr val="FF0000"/>
                </a:solidFill>
              </a:rPr>
              <a:t>Karakteristik perangkat lunak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i="1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Understandability</a:t>
            </a:r>
            <a:endParaRPr lang="en-US" b="1" i="1" dirty="0">
              <a:solidFill>
                <a:srgbClr val="00B05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i="1" dirty="0"/>
              <a:t>	</a:t>
            </a:r>
            <a:r>
              <a:rPr lang="id-ID" i="1" dirty="0"/>
              <a:t>yaitu  sejauh  mana  proses  secara  eksplisit  ditentukan  dan </a:t>
            </a:r>
            <a:endParaRPr lang="en-US" i="1" dirty="0"/>
          </a:p>
          <a:p>
            <a:pPr marL="0" indent="0">
              <a:lnSpc>
                <a:spcPct val="110000"/>
              </a:lnSpc>
              <a:buNone/>
            </a:pPr>
            <a:r>
              <a:rPr lang="en-US" i="1" dirty="0"/>
              <a:t>	</a:t>
            </a:r>
            <a:r>
              <a:rPr lang="id-ID" dirty="0"/>
              <a:t>bagaimana kem</a:t>
            </a:r>
            <a:r>
              <a:rPr lang="en-US" dirty="0"/>
              <a:t>u</a:t>
            </a:r>
            <a:r>
              <a:rPr lang="id-ID" dirty="0"/>
              <a:t>dahan definisi proses itu dimengerti.  </a:t>
            </a:r>
            <a:endParaRPr lang="en-US" dirty="0"/>
          </a:p>
          <a:p>
            <a:pPr marL="0" indent="0">
              <a:lnSpc>
                <a:spcPct val="110000"/>
              </a:lnSpc>
              <a:buNone/>
            </a:pPr>
            <a:r>
              <a:rPr lang="en-US" i="1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Visibility</a:t>
            </a:r>
            <a:endParaRPr lang="en-US" b="1" i="1" dirty="0">
              <a:solidFill>
                <a:srgbClr val="00B05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i="1" dirty="0"/>
              <a:t>	</a:t>
            </a:r>
            <a:r>
              <a:rPr lang="id-ID" i="1" dirty="0"/>
              <a:t>apakah  aktivitas</a:t>
            </a:r>
            <a:r>
              <a:rPr lang="en-US" i="1" dirty="0"/>
              <a:t>-</a:t>
            </a:r>
            <a:r>
              <a:rPr lang="id-ID" i="1" dirty="0"/>
              <a:t>aktivitas  proses  mencapai  titik  akhir  dalam  </a:t>
            </a:r>
            <a:endParaRPr lang="en-US" i="1" dirty="0"/>
          </a:p>
          <a:p>
            <a:pPr marL="0" indent="0">
              <a:lnSpc>
                <a:spcPct val="110000"/>
              </a:lnSpc>
              <a:buNone/>
            </a:pPr>
            <a:r>
              <a:rPr lang="en-US" i="1" dirty="0"/>
              <a:t>	</a:t>
            </a:r>
            <a:r>
              <a:rPr lang="id-ID" i="1" dirty="0"/>
              <a:t>hasil </a:t>
            </a:r>
            <a:r>
              <a:rPr lang="id-ID" dirty="0"/>
              <a:t>yang jelas sehingga kemajuan dari proses tersebut dapat</a:t>
            </a:r>
            <a:endParaRPr lang="en-US" dirty="0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	</a:t>
            </a:r>
            <a:r>
              <a:rPr lang="id-ID" dirty="0"/>
              <a:t>terlihat nyata/jelas.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	</a:t>
            </a:r>
            <a:endParaRPr lang="id-ID" i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38685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id-ID" sz="2400" b="1" dirty="0">
                <a:solidFill>
                  <a:srgbClr val="FF0000"/>
                </a:solidFill>
              </a:rPr>
              <a:t>Karakteristik perangkat lunak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Supportability</a:t>
            </a:r>
            <a:endParaRPr lang="en-US" b="1" i="1" dirty="0">
              <a:solidFill>
                <a:srgbClr val="00B05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  <a:r>
              <a:rPr lang="id-ID" i="1" dirty="0"/>
              <a:t>yaitu sejauh mana aktivitas proses dapat didukung oleh CASE. 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Acceptability</a:t>
            </a:r>
            <a:endParaRPr lang="en-US" b="1" i="1" dirty="0">
              <a:solidFill>
                <a:srgbClr val="00B05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  <a:r>
              <a:rPr lang="id-ID" i="1" dirty="0"/>
              <a:t>apakah  proses  yang  telah  ditentukan  oleh  insinyur  dapat </a:t>
            </a:r>
            <a:endParaRPr lang="en-US" i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  <a:r>
              <a:rPr lang="id-ID" dirty="0"/>
              <a:t>diterima  dan digunakan  dan  mampu  bertanggung  jawab  </a:t>
            </a: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/>
              <a:t>	</a:t>
            </a:r>
            <a:r>
              <a:rPr lang="id-ID" dirty="0"/>
              <a:t>selama  pembuatan produk perangkat lunak. </a:t>
            </a: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id-ID" dirty="0"/>
              <a:t> </a:t>
            </a:r>
            <a:r>
              <a:rPr lang="en-US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Reliability</a:t>
            </a:r>
            <a:endParaRPr lang="en-US" b="1" i="1" dirty="0">
              <a:solidFill>
                <a:srgbClr val="00B05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  <a:r>
              <a:rPr lang="id-ID" i="1" dirty="0"/>
              <a:t>apakah  proses  didesain  sedikian  rupa  sehingga  kesalahan  </a:t>
            </a:r>
            <a:endParaRPr lang="en-US" i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i="1" dirty="0"/>
              <a:t>	</a:t>
            </a:r>
            <a:r>
              <a:rPr lang="id-ID" i="1" dirty="0"/>
              <a:t>proses </a:t>
            </a:r>
            <a:r>
              <a:rPr lang="sv-SE" dirty="0"/>
              <a:t>dapat dihindari sebelum terjadi kesalahan pada produk.  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18844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 fontScale="92500" lnSpcReduction="10000"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Karakteristik perangkat lunak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Robustness</a:t>
            </a:r>
            <a:endParaRPr lang="en-US" b="1" i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i="1" dirty="0"/>
              <a:t>	</a:t>
            </a:r>
            <a:r>
              <a:rPr lang="id-ID" i="1" dirty="0"/>
              <a:t>dapatkah proses terus berjalan walaupun terjadi masalah yang 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tak diduga. </a:t>
            </a:r>
          </a:p>
          <a:p>
            <a:pPr marL="0" indent="0">
              <a:buNone/>
            </a:pPr>
            <a:r>
              <a:rPr lang="en-US" i="1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Maintainability</a:t>
            </a:r>
            <a:endParaRPr lang="en-US" b="1" i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i="1" dirty="0"/>
              <a:t>	</a:t>
            </a:r>
            <a:r>
              <a:rPr lang="id-ID" i="1" dirty="0"/>
              <a:t>dapatkah proses berkembang untuk mengikuti kebutuhan 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id-ID" dirty="0"/>
              <a:t>atau perbaikan. </a:t>
            </a:r>
          </a:p>
          <a:p>
            <a:pPr marL="0" indent="0">
              <a:buNone/>
            </a:pPr>
            <a:r>
              <a:rPr lang="en-US" i="1" dirty="0"/>
              <a:t>	</a:t>
            </a:r>
            <a:r>
              <a:rPr lang="id-ID" b="1" i="1" dirty="0">
                <a:solidFill>
                  <a:srgbClr val="00B050"/>
                </a:solidFill>
              </a:rPr>
              <a:t>Rapidity </a:t>
            </a:r>
            <a:r>
              <a:rPr lang="en-US" i="1" dirty="0"/>
              <a:t>	</a:t>
            </a:r>
          </a:p>
          <a:p>
            <a:pPr marL="0" indent="0">
              <a:buNone/>
            </a:pPr>
            <a:r>
              <a:rPr lang="en-US" i="1" dirty="0"/>
              <a:t>	</a:t>
            </a:r>
            <a:r>
              <a:rPr lang="id-ID" i="1" dirty="0"/>
              <a:t>bagaimana  kecepatan  proses  pengiriman  sistem  dapat  </a:t>
            </a:r>
            <a:endParaRPr lang="en-US" i="1" dirty="0"/>
          </a:p>
          <a:p>
            <a:pPr marL="0" indent="0">
              <a:buNone/>
            </a:pPr>
            <a:r>
              <a:rPr lang="en-US" i="1" dirty="0"/>
              <a:t>	</a:t>
            </a:r>
            <a:r>
              <a:rPr lang="id-ID" i="1" dirty="0"/>
              <a:t>secara </a:t>
            </a:r>
            <a:r>
              <a:rPr lang="id-ID" dirty="0"/>
              <a:t>engkap memenuhi spesifikasi.  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4821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Komponen perangkat lunak</a:t>
            </a:r>
          </a:p>
          <a:p>
            <a:pPr marL="0" indent="0">
              <a:buNone/>
            </a:pPr>
            <a:r>
              <a:rPr lang="en-US" sz="2400" dirty="0"/>
              <a:t>	System </a:t>
            </a:r>
            <a:r>
              <a:rPr lang="en-US" sz="2400" dirty="0" err="1"/>
              <a:t>operasi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Device driver</a:t>
            </a:r>
          </a:p>
          <a:p>
            <a:pPr marL="0" indent="0">
              <a:buNone/>
            </a:pPr>
            <a:r>
              <a:rPr lang="en-US" sz="2400" dirty="0"/>
              <a:t>	Program </a:t>
            </a:r>
            <a:r>
              <a:rPr lang="en-US" sz="2400" dirty="0" err="1"/>
              <a:t>utilitas</a:t>
            </a:r>
            <a:r>
              <a:rPr lang="en-US" sz="2400" dirty="0"/>
              <a:t>	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33248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id-ID" sz="2400" b="1" dirty="0">
                <a:solidFill>
                  <a:srgbClr val="FF0000"/>
                </a:solidFill>
              </a:rPr>
              <a:t>Komponen perangkat lunak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	</a:t>
            </a:r>
            <a:r>
              <a:rPr lang="en-US" sz="2400" b="1" dirty="0">
                <a:solidFill>
                  <a:srgbClr val="00B050"/>
                </a:solidFill>
              </a:rPr>
              <a:t>System </a:t>
            </a:r>
            <a:r>
              <a:rPr lang="en-US" sz="2400" b="1" dirty="0" err="1">
                <a:solidFill>
                  <a:srgbClr val="00B050"/>
                </a:solidFill>
              </a:rPr>
              <a:t>operasi</a:t>
            </a:r>
            <a:endParaRPr lang="en-US" sz="2400" b="1" dirty="0">
              <a:solidFill>
                <a:srgbClr val="00B05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	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komponen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	</a:t>
            </a:r>
            <a:r>
              <a:rPr lang="en-US" sz="2400" dirty="0" err="1"/>
              <a:t>lunak</a:t>
            </a:r>
            <a:r>
              <a:rPr lang="en-US" sz="2400" dirty="0"/>
              <a:t> system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	</a:t>
            </a:r>
            <a:r>
              <a:rPr lang="en-US" sz="2400" dirty="0">
                <a:solidFill>
                  <a:schemeClr val="tx1"/>
                </a:solidFill>
              </a:rPr>
              <a:t>system </a:t>
            </a:r>
            <a:r>
              <a:rPr lang="en-US" sz="2400" dirty="0" err="1">
                <a:solidFill>
                  <a:schemeClr val="tx1"/>
                </a:solidFill>
              </a:rPr>
              <a:t>operasi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terdiri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program </a:t>
            </a:r>
            <a:r>
              <a:rPr lang="en-US" sz="2400" dirty="0" err="1">
                <a:solidFill>
                  <a:schemeClr val="tx1"/>
                </a:solidFill>
              </a:rPr>
              <a:t>utama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	program low-level yang </a:t>
            </a:r>
            <a:r>
              <a:rPr lang="en-US" sz="2400" dirty="0" err="1">
                <a:solidFill>
                  <a:schemeClr val="tx1"/>
                </a:solidFill>
              </a:rPr>
              <a:t>mengatur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operasi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dasar</a:t>
            </a:r>
            <a:r>
              <a:rPr lang="en-US" sz="2400" dirty="0">
                <a:solidFill>
                  <a:schemeClr val="tx1"/>
                </a:solidFill>
              </a:rPr>
              <a:t> 	</a:t>
            </a:r>
            <a:r>
              <a:rPr lang="en-US" sz="2400" dirty="0" err="1">
                <a:solidFill>
                  <a:schemeClr val="tx1"/>
                </a:solidFill>
              </a:rPr>
              <a:t>komputer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endParaRPr lang="id-ID" sz="24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50148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id-ID" sz="2400" b="1" dirty="0">
                <a:solidFill>
                  <a:srgbClr val="FF0000"/>
                </a:solidFill>
              </a:rPr>
              <a:t>Komponen perangkat lunak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	</a:t>
            </a:r>
            <a:r>
              <a:rPr lang="en-US" sz="2400" b="1" dirty="0">
                <a:solidFill>
                  <a:srgbClr val="00B050"/>
                </a:solidFill>
              </a:rPr>
              <a:t>System </a:t>
            </a:r>
            <a:r>
              <a:rPr lang="en-US" sz="2400" b="1" dirty="0" err="1">
                <a:solidFill>
                  <a:srgbClr val="00B050"/>
                </a:solidFill>
              </a:rPr>
              <a:t>operasi</a:t>
            </a:r>
            <a:endParaRPr lang="en-US" sz="2400" b="1" dirty="0">
              <a:solidFill>
                <a:srgbClr val="00B05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	</a:t>
            </a:r>
            <a:r>
              <a:rPr lang="en-US" sz="2400" dirty="0" err="1">
                <a:solidFill>
                  <a:schemeClr val="tx1"/>
                </a:solidFill>
              </a:rPr>
              <a:t>Secara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khusus</a:t>
            </a:r>
            <a:r>
              <a:rPr lang="en-US" sz="2400" dirty="0">
                <a:solidFill>
                  <a:schemeClr val="tx1"/>
                </a:solidFill>
              </a:rPr>
              <a:t>, system </a:t>
            </a:r>
            <a:r>
              <a:rPr lang="en-US" sz="2400" dirty="0" err="1">
                <a:solidFill>
                  <a:schemeClr val="tx1"/>
                </a:solidFill>
              </a:rPr>
              <a:t>operasi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menangani</a:t>
            </a:r>
            <a:r>
              <a:rPr lang="en-US" sz="2400" dirty="0">
                <a:solidFill>
                  <a:schemeClr val="tx1"/>
                </a:solidFill>
              </a:rPr>
              <a:t> 	</a:t>
            </a:r>
            <a:r>
              <a:rPr lang="en-US" sz="2400" dirty="0" err="1">
                <a:solidFill>
                  <a:schemeClr val="tx1"/>
                </a:solidFill>
              </a:rPr>
              <a:t>kontrol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	</a:t>
            </a:r>
            <a:r>
              <a:rPr lang="en-US" sz="2400" dirty="0" err="1">
                <a:solidFill>
                  <a:schemeClr val="tx1"/>
                </a:solidFill>
              </a:rPr>
              <a:t>penggunaan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sumber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daya</a:t>
            </a:r>
            <a:r>
              <a:rPr lang="en-US" sz="2400" dirty="0">
                <a:solidFill>
                  <a:schemeClr val="tx1"/>
                </a:solidFill>
              </a:rPr>
              <a:t> 	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keras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termasuk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ruang</a:t>
            </a:r>
            <a:r>
              <a:rPr lang="en-US" sz="2400" dirty="0">
                <a:solidFill>
                  <a:schemeClr val="tx1"/>
                </a:solidFill>
              </a:rPr>
              <a:t> disk, 	</a:t>
            </a:r>
            <a:r>
              <a:rPr lang="en-US" sz="2400" dirty="0" err="1">
                <a:solidFill>
                  <a:schemeClr val="tx1"/>
                </a:solidFill>
              </a:rPr>
              <a:t>memori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alokasi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cpu</a:t>
            </a:r>
            <a:r>
              <a:rPr lang="en-US" sz="2400" dirty="0">
                <a:solidFill>
                  <a:schemeClr val="tx1"/>
                </a:solidFill>
              </a:rPr>
              <a:t> time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	peripheral.</a:t>
            </a:r>
          </a:p>
          <a:p>
            <a:pPr marL="0" indent="0">
              <a:buNone/>
            </a:pPr>
            <a:endParaRPr lang="id-ID" sz="24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47387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Komponen perangkat lunak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b="1" dirty="0">
                <a:solidFill>
                  <a:srgbClr val="00B050"/>
                </a:solidFill>
              </a:rPr>
              <a:t>Device driver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mengontrol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	peripheral.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program </a:t>
            </a:r>
            <a:r>
              <a:rPr lang="en-US" sz="2400" dirty="0" err="1">
                <a:solidFill>
                  <a:schemeClr val="tx1"/>
                </a:solidFill>
              </a:rPr>
              <a:t>komputer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mengawal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jenis-jenis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piranti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dipasang</a:t>
            </a:r>
            <a:r>
              <a:rPr lang="en-US" sz="2400" dirty="0">
                <a:solidFill>
                  <a:schemeClr val="tx1"/>
                </a:solidFill>
              </a:rPr>
              <a:t> (install)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komputer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Contoh</a:t>
            </a:r>
            <a:r>
              <a:rPr lang="en-US" sz="2400" dirty="0">
                <a:solidFill>
                  <a:schemeClr val="tx1"/>
                </a:solidFill>
              </a:rPr>
              <a:t> printer</a:t>
            </a:r>
            <a:endParaRPr lang="id-ID" sz="24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53232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id-ID" b="1" dirty="0"/>
              <a:t>Konsep </a:t>
            </a:r>
            <a:r>
              <a:rPr lang="en-US" b="1" dirty="0" err="1"/>
              <a:t>Produksi</a:t>
            </a:r>
            <a:r>
              <a:rPr lang="en-US" b="1" dirty="0"/>
              <a:t>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rmAutofit/>
          </a:bodyPr>
          <a:lstStyle/>
          <a:p>
            <a:r>
              <a:rPr lang="id-ID" sz="2400" b="1" dirty="0">
                <a:solidFill>
                  <a:srgbClr val="FF0000"/>
                </a:solidFill>
              </a:rPr>
              <a:t>Komponen perangkat lunak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b="1" dirty="0">
                <a:solidFill>
                  <a:srgbClr val="00B050"/>
                </a:solidFill>
              </a:rPr>
              <a:t>Program </a:t>
            </a:r>
            <a:r>
              <a:rPr lang="en-US" sz="2400" b="1" dirty="0" err="1">
                <a:solidFill>
                  <a:srgbClr val="00B050"/>
                </a:solidFill>
              </a:rPr>
              <a:t>utilitas</a:t>
            </a:r>
            <a:endParaRPr lang="en-US" sz="2400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program yang </a:t>
            </a:r>
            <a:r>
              <a:rPr lang="en-US" sz="2400" dirty="0" err="1"/>
              <a:t>digunakan</a:t>
            </a:r>
            <a:r>
              <a:rPr lang="en-US" sz="2400" dirty="0"/>
              <a:t> 	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meningkatkan</a:t>
            </a:r>
            <a:r>
              <a:rPr lang="en-US" sz="2400" dirty="0"/>
              <a:t> </a:t>
            </a:r>
            <a:r>
              <a:rPr lang="en-US" sz="2400" dirty="0" err="1"/>
              <a:t>kapabilitas</a:t>
            </a:r>
            <a:r>
              <a:rPr lang="en-US" sz="2400" dirty="0"/>
              <a:t> program 	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komputer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r>
              <a:rPr lang="en-US" sz="2400" dirty="0" err="1"/>
              <a:t>memformat</a:t>
            </a:r>
            <a:r>
              <a:rPr lang="en-US" sz="2400" dirty="0"/>
              <a:t> </a:t>
            </a:r>
            <a:r>
              <a:rPr lang="en-US" sz="2400" dirty="0" err="1"/>
              <a:t>harddisk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melakukan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pengecekan</a:t>
            </a:r>
            <a:r>
              <a:rPr lang="en-US" sz="2400" dirty="0"/>
              <a:t> </a:t>
            </a:r>
            <a:r>
              <a:rPr lang="en-US" sz="2400" dirty="0" err="1"/>
              <a:t>koneksi</a:t>
            </a:r>
            <a:r>
              <a:rPr lang="en-US" sz="2400" dirty="0"/>
              <a:t> </a:t>
            </a:r>
            <a:r>
              <a:rPr lang="en-US" sz="2400" dirty="0" err="1"/>
              <a:t>jaringan</a:t>
            </a:r>
            <a:r>
              <a:rPr lang="en-US" sz="2400" dirty="0"/>
              <a:t>	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66194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en-US" b="1" dirty="0"/>
              <a:t>Model Proses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Spesifikasi</a:t>
            </a:r>
            <a:r>
              <a:rPr lang="en-US" sz="2400" b="1" dirty="0">
                <a:solidFill>
                  <a:srgbClr val="FF0000"/>
                </a:solidFill>
              </a:rPr>
              <a:t> PL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mendefinisikan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fungsionalitas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Batasan 			</a:t>
            </a:r>
            <a:r>
              <a:rPr lang="en-US" sz="2400" dirty="0" err="1">
                <a:solidFill>
                  <a:schemeClr val="tx1"/>
                </a:solidFill>
              </a:rPr>
              <a:t>operasi</a:t>
            </a: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Perancangan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Implementasi</a:t>
            </a:r>
            <a:r>
              <a:rPr lang="en-US" sz="2400" b="1" dirty="0">
                <a:solidFill>
                  <a:srgbClr val="FF0000"/>
                </a:solidFill>
              </a:rPr>
              <a:t> PL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Merancang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membuat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				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r>
              <a:rPr lang="en-US" sz="2400" dirty="0">
                <a:solidFill>
                  <a:schemeClr val="tx1"/>
                </a:solidFill>
              </a:rPr>
              <a:t> 	yang </a:t>
            </a:r>
            <a:r>
              <a:rPr lang="en-US" sz="2400" dirty="0" err="1">
                <a:solidFill>
                  <a:schemeClr val="tx1"/>
                </a:solidFill>
              </a:rPr>
              <a:t>memenuhi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persyaratan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br>
              <a:rPr lang="id-ID" sz="2400" dirty="0"/>
            </a:br>
            <a:r>
              <a:rPr lang="id-ID" b="1" dirty="0"/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375694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en-US" b="1" dirty="0"/>
              <a:t>Model Proses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Validasi</a:t>
            </a:r>
            <a:r>
              <a:rPr lang="en-US" sz="2400" b="1" dirty="0">
                <a:solidFill>
                  <a:srgbClr val="FF0000"/>
                </a:solidFill>
              </a:rPr>
              <a:t> PL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Menjamin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berjalan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sesuai</a:t>
            </a:r>
            <a:r>
              <a:rPr lang="en-US" sz="2400" dirty="0">
                <a:solidFill>
                  <a:schemeClr val="tx1"/>
                </a:solidFill>
              </a:rPr>
              <a:t> 			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apa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dibutuhkan</a:t>
            </a:r>
            <a:r>
              <a:rPr lang="en-US" sz="2400" dirty="0">
                <a:solidFill>
                  <a:schemeClr val="tx1"/>
                </a:solidFill>
              </a:rPr>
              <a:t> user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Evolusi</a:t>
            </a:r>
            <a:r>
              <a:rPr lang="en-US" sz="2400" b="1" dirty="0">
                <a:solidFill>
                  <a:srgbClr val="FF0000"/>
                </a:solidFill>
              </a:rPr>
              <a:t> PL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Mengembangkan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sesuai</a:t>
            </a:r>
            <a:r>
              <a:rPr lang="en-US" sz="2400" dirty="0">
                <a:solidFill>
                  <a:schemeClr val="tx1"/>
                </a:solidFill>
              </a:rPr>
              <a:t> 			</a:t>
            </a:r>
            <a:r>
              <a:rPr lang="en-US" sz="2400" dirty="0" err="1">
                <a:solidFill>
                  <a:schemeClr val="tx1"/>
                </a:solidFill>
              </a:rPr>
              <a:t>perubahan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kebutuhan</a:t>
            </a:r>
            <a:r>
              <a:rPr lang="en-US" sz="2400" dirty="0">
                <a:solidFill>
                  <a:schemeClr val="tx1"/>
                </a:solidFill>
              </a:rPr>
              <a:t> user</a:t>
            </a:r>
            <a:br>
              <a:rPr lang="id-ID" sz="2400" dirty="0"/>
            </a:br>
            <a:r>
              <a:rPr lang="id-ID" b="1" dirty="0"/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514703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en-US" b="1" dirty="0"/>
              <a:t>Model Proses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>
                <a:solidFill>
                  <a:srgbClr val="FF0000"/>
                </a:solidFill>
              </a:rPr>
              <a:t>Model proses </a:t>
            </a:r>
            <a:r>
              <a:rPr lang="en-US" sz="2400" b="1" dirty="0" err="1">
                <a:solidFill>
                  <a:srgbClr val="FF0000"/>
                </a:solidFill>
              </a:rPr>
              <a:t>perangkat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lunak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representasi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abstrak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proses 	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br>
              <a:rPr lang="id-ID" sz="2400" dirty="0"/>
            </a:br>
            <a:r>
              <a:rPr lang="id-ID" b="1" dirty="0"/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833428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en-US" b="1" dirty="0"/>
              <a:t>Model Proses </a:t>
            </a:r>
            <a:r>
              <a:rPr lang="id-ID" b="1" dirty="0"/>
              <a:t>P</a:t>
            </a:r>
            <a:r>
              <a:rPr lang="en-US" b="1" dirty="0" err="1"/>
              <a:t>erangkat</a:t>
            </a:r>
            <a:r>
              <a:rPr lang="en-US" b="1" dirty="0"/>
              <a:t> </a:t>
            </a:r>
            <a:r>
              <a:rPr lang="id-ID" b="1" dirty="0"/>
              <a:t>L</a:t>
            </a:r>
            <a:r>
              <a:rPr lang="en-US" b="1" dirty="0" err="1"/>
              <a:t>unak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3600"/>
            <a:ext cx="7584851" cy="377762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>
                <a:solidFill>
                  <a:srgbClr val="FF0000"/>
                </a:solidFill>
              </a:rPr>
              <a:t>Model proses </a:t>
            </a:r>
            <a:r>
              <a:rPr lang="en-US" sz="2400" b="1" dirty="0" err="1">
                <a:solidFill>
                  <a:srgbClr val="FF0000"/>
                </a:solidFill>
              </a:rPr>
              <a:t>perangkat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lunak</a:t>
            </a:r>
            <a:r>
              <a:rPr lang="en-US" sz="2400" b="1" dirty="0">
                <a:solidFill>
                  <a:srgbClr val="FF0000"/>
                </a:solidFill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</a:rPr>
              <a:t>umum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disebut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dengan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paradigma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umum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antara</a:t>
            </a:r>
            <a:r>
              <a:rPr lang="en-US" sz="2400" b="1" dirty="0">
                <a:solidFill>
                  <a:srgbClr val="FF0000"/>
                </a:solidFill>
              </a:rPr>
              <a:t> lain:	</a:t>
            </a:r>
            <a:r>
              <a:rPr lang="en-US" sz="2400" dirty="0">
                <a:solidFill>
                  <a:schemeClr val="tx1"/>
                </a:solidFill>
              </a:rPr>
              <a:t>Waterfall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	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Evolusioner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	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Formal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	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berdasarkan</a:t>
            </a:r>
            <a:r>
              <a:rPr lang="en-US" sz="2400" dirty="0">
                <a:solidFill>
                  <a:schemeClr val="tx1"/>
                </a:solidFill>
              </a:rPr>
              <a:t> 				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		</a:t>
            </a:r>
            <a:r>
              <a:rPr lang="en-US" sz="2400" dirty="0" err="1">
                <a:solidFill>
                  <a:schemeClr val="tx1"/>
                </a:solidFill>
              </a:rPr>
              <a:t>pemakaian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ulang</a:t>
            </a:r>
            <a:br>
              <a:rPr lang="id-ID" sz="2400" dirty="0"/>
            </a:br>
            <a:r>
              <a:rPr lang="id-ID" b="1" dirty="0"/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211091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/>
              <a:t>Waterfall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>
                <a:solidFill>
                  <a:srgbClr val="FF0000"/>
                </a:solidFill>
              </a:rPr>
              <a:t>Model </a:t>
            </a:r>
            <a:r>
              <a:rPr lang="en-US" sz="2400" b="1" dirty="0" err="1">
                <a:solidFill>
                  <a:srgbClr val="FF0000"/>
                </a:solidFill>
              </a:rPr>
              <a:t>ini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pertama</a:t>
            </a:r>
            <a:r>
              <a:rPr lang="en-US" sz="2400" b="1" dirty="0">
                <a:solidFill>
                  <a:srgbClr val="FF0000"/>
                </a:solidFill>
              </a:rPr>
              <a:t> kali </a:t>
            </a:r>
            <a:r>
              <a:rPr lang="en-US" sz="2400" b="1" dirty="0" err="1">
                <a:solidFill>
                  <a:srgbClr val="FF0000"/>
                </a:solidFill>
              </a:rPr>
              <a:t>digunakan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untuk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perangkat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lunak</a:t>
            </a:r>
            <a:r>
              <a:rPr lang="en-US" sz="2400" b="1" dirty="0">
                <a:solidFill>
                  <a:srgbClr val="FF0000"/>
                </a:solidFill>
              </a:rPr>
              <a:t> (Royce,1970)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merupakan</a:t>
            </a:r>
            <a:r>
              <a:rPr lang="en-US" sz="2400" b="1" dirty="0">
                <a:solidFill>
                  <a:srgbClr val="FF0000"/>
                </a:solidFill>
              </a:rPr>
              <a:t> model software life cycle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Analisis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definisi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persyarata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Perencanaan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Implementasi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Pengujian</a:t>
            </a:r>
            <a:r>
              <a:rPr lang="en-US" sz="2400" dirty="0">
                <a:solidFill>
                  <a:schemeClr val="tx1"/>
                </a:solidFill>
              </a:rPr>
              <a:t> Unit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Integrasi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Pengujian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Operasi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Pemeliharaan</a:t>
            </a:r>
            <a:br>
              <a:rPr lang="id-ID" sz="2400" dirty="0"/>
            </a:br>
            <a:r>
              <a:rPr lang="id-ID" b="1" dirty="0"/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776019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/>
              <a:t>Waterfall</a:t>
            </a:r>
            <a:endParaRPr lang="id-ID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932EBF-1B7B-4471-A0A0-71751478E3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88" t="30391" r="27951" b="16384"/>
          <a:stretch/>
        </p:blipFill>
        <p:spPr>
          <a:xfrm>
            <a:off x="1360980" y="1988840"/>
            <a:ext cx="7248171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2240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Evolusioner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Eksplorasi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berubah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fitur-fitur</a:t>
            </a:r>
            <a:r>
              <a:rPr lang="en-US" sz="2400" dirty="0">
                <a:solidFill>
                  <a:schemeClr val="tx1"/>
                </a:solidFill>
              </a:rPr>
              <a:t> 			</a:t>
            </a:r>
            <a:r>
              <a:rPr lang="en-US" sz="2400" dirty="0" err="1">
                <a:solidFill>
                  <a:schemeClr val="tx1"/>
                </a:solidFill>
              </a:rPr>
              <a:t>tambahan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user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>
                <a:solidFill>
                  <a:srgbClr val="FF0000"/>
                </a:solidFill>
              </a:rPr>
              <a:t>Prototype yang </a:t>
            </a:r>
            <a:r>
              <a:rPr lang="en-US" sz="2400" b="1" dirty="0" err="1">
                <a:solidFill>
                  <a:srgbClr val="FF0000"/>
                </a:solidFill>
              </a:rPr>
              <a:t>dapat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dibuang</a:t>
            </a:r>
            <a:r>
              <a:rPr lang="en-US" sz="2400" b="1" dirty="0">
                <a:solidFill>
                  <a:srgbClr val="FF0000"/>
                </a:solidFill>
              </a:rPr>
              <a:t> (Throw-Away)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Memahami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persyaratan</a:t>
            </a:r>
            <a:r>
              <a:rPr lang="en-US" sz="2400" dirty="0">
                <a:solidFill>
                  <a:schemeClr val="tx1"/>
                </a:solidFill>
              </a:rPr>
              <a:t> user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					</a:t>
            </a:r>
            <a:r>
              <a:rPr lang="en-US" sz="2400" dirty="0" err="1">
                <a:solidFill>
                  <a:schemeClr val="tx1"/>
                </a:solidFill>
              </a:rPr>
              <a:t>mendapatkan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definisi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persyaratan</a:t>
            </a:r>
            <a:r>
              <a:rPr lang="en-US" sz="2400" dirty="0">
                <a:solidFill>
                  <a:schemeClr val="tx1"/>
                </a:solidFill>
              </a:rPr>
              <a:t> yang 			</a:t>
            </a:r>
            <a:r>
              <a:rPr lang="en-US" sz="2400" dirty="0" err="1">
                <a:solidFill>
                  <a:schemeClr val="tx1"/>
                </a:solidFill>
              </a:rPr>
              <a:t>lebih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baik</a:t>
            </a:r>
            <a:br>
              <a:rPr lang="id-ID" sz="2400" dirty="0">
                <a:solidFill>
                  <a:schemeClr val="tx1"/>
                </a:solidFill>
              </a:rPr>
            </a:br>
            <a:r>
              <a:rPr lang="id-ID" b="1" dirty="0"/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77328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Evolusioner</a:t>
            </a:r>
            <a:endParaRPr lang="id-ID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D0E99A-A0F9-467B-9318-0B0FEE30CE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38" t="35993" r="30313" b="19186"/>
          <a:stretch/>
        </p:blipFill>
        <p:spPr>
          <a:xfrm>
            <a:off x="1326167" y="1988840"/>
            <a:ext cx="7191796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9420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Evolusioner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Masalah-masalah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dalam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Evolusioner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>
                <a:solidFill>
                  <a:schemeClr val="tx1"/>
                </a:solidFill>
              </a:rPr>
              <a:t>Proses </a:t>
            </a:r>
            <a:r>
              <a:rPr lang="en-US" sz="2400" dirty="0" err="1">
                <a:solidFill>
                  <a:schemeClr val="tx1"/>
                </a:solidFill>
              </a:rPr>
              <a:t>tidak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dilihat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seringkali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mempunyai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struktur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	</a:t>
            </a:r>
            <a:r>
              <a:rPr lang="en-US" sz="2400" dirty="0" err="1">
                <a:solidFill>
                  <a:schemeClr val="tx1"/>
                </a:solidFill>
              </a:rPr>
              <a:t>tidak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baik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Mungkin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diperlukan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alat</a:t>
            </a:r>
            <a:r>
              <a:rPr lang="en-US" sz="2400" dirty="0">
                <a:solidFill>
                  <a:schemeClr val="tx1"/>
                </a:solidFill>
              </a:rPr>
              <a:t> bantu </a:t>
            </a:r>
            <a:r>
              <a:rPr lang="en-US" sz="2400" dirty="0" err="1">
                <a:solidFill>
                  <a:schemeClr val="tx1"/>
                </a:solidFill>
              </a:rPr>
              <a:t>khusus</a:t>
            </a:r>
            <a:r>
              <a:rPr lang="id-ID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dirty="0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170574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Evolusioner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Model </a:t>
            </a: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evolusioner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ini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cocok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untuk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aplikasi</a:t>
            </a:r>
            <a:r>
              <a:rPr lang="en-US" sz="2400" b="1" dirty="0">
                <a:solidFill>
                  <a:srgbClr val="FF0000"/>
                </a:solidFill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</a:rPr>
              <a:t>kecil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life-cycle yang </a:t>
            </a:r>
            <a:r>
              <a:rPr lang="en-US" sz="2400" b="1" dirty="0" err="1">
                <a:solidFill>
                  <a:srgbClr val="FF0000"/>
                </a:solidFill>
              </a:rPr>
              <a:t>pendek</a:t>
            </a:r>
            <a:r>
              <a:rPr lang="id-ID" b="1" dirty="0"/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067551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Sistem</a:t>
            </a:r>
            <a:r>
              <a:rPr lang="en-US" b="1" dirty="0"/>
              <a:t> Formal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sistem</a:t>
            </a:r>
            <a:r>
              <a:rPr lang="en-US" sz="2400" b="1" dirty="0">
                <a:solidFill>
                  <a:srgbClr val="FF0000"/>
                </a:solidFill>
              </a:rPr>
              <a:t> formal </a:t>
            </a:r>
            <a:r>
              <a:rPr lang="en-US" sz="2400" b="1" dirty="0" err="1">
                <a:solidFill>
                  <a:srgbClr val="FF0000"/>
                </a:solidFill>
              </a:rPr>
              <a:t>mirip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dengan</a:t>
            </a:r>
            <a:r>
              <a:rPr lang="en-US" sz="2400" b="1" dirty="0">
                <a:solidFill>
                  <a:srgbClr val="FF0000"/>
                </a:solidFill>
              </a:rPr>
              <a:t> waterfall, </a:t>
            </a:r>
            <a:r>
              <a:rPr lang="en-US" sz="2400" b="1" dirty="0" err="1">
                <a:solidFill>
                  <a:srgbClr val="FF0000"/>
                </a:solidFill>
              </a:rPr>
              <a:t>hanya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pendekatannya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didasarkan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transformasi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matematis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Biasanya</a:t>
            </a:r>
            <a:r>
              <a:rPr lang="en-US" sz="2400" b="1" dirty="0">
                <a:solidFill>
                  <a:srgbClr val="FF0000"/>
                </a:solidFill>
              </a:rPr>
              <a:t> model </a:t>
            </a:r>
            <a:r>
              <a:rPr lang="en-US" sz="2400" b="1" dirty="0" err="1">
                <a:solidFill>
                  <a:srgbClr val="FF0000"/>
                </a:solidFill>
              </a:rPr>
              <a:t>ini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tidak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berfokus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pengujian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tetapi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keandalan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sistem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endParaRPr lang="id-ID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139251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Sistem</a:t>
            </a:r>
            <a:r>
              <a:rPr lang="en-US" b="1" dirty="0"/>
              <a:t> Formal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Perbedaan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Sistem</a:t>
            </a:r>
            <a:r>
              <a:rPr lang="en-US" sz="2400" b="1" dirty="0">
                <a:solidFill>
                  <a:srgbClr val="FF0000"/>
                </a:solidFill>
              </a:rPr>
              <a:t> Formal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Waterfall </a:t>
            </a:r>
            <a:r>
              <a:rPr lang="en-US" sz="2400" b="1" dirty="0" err="1">
                <a:solidFill>
                  <a:srgbClr val="FF0000"/>
                </a:solidFill>
              </a:rPr>
              <a:t>adalah</a:t>
            </a:r>
            <a:r>
              <a:rPr lang="en-US" sz="2400" b="1" dirty="0">
                <a:solidFill>
                  <a:srgbClr val="FF0000"/>
                </a:solidFill>
              </a:rPr>
              <a:t>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Spesifikasi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persyaratan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r>
              <a:rPr lang="en-US" sz="2400" dirty="0">
                <a:solidFill>
                  <a:schemeClr val="tx1"/>
                </a:solidFill>
              </a:rPr>
              <a:t> 					</a:t>
            </a:r>
            <a:r>
              <a:rPr lang="en-US" sz="2400" dirty="0" err="1">
                <a:solidFill>
                  <a:schemeClr val="tx1"/>
                </a:solidFill>
              </a:rPr>
              <a:t>dinyatakan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notasi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matematika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Proses 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dilakukan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melalui</a:t>
            </a:r>
            <a:r>
              <a:rPr lang="en-US" sz="2400" dirty="0">
                <a:solidFill>
                  <a:schemeClr val="tx1"/>
                </a:solidFill>
              </a:rPr>
              <a:t> 				</a:t>
            </a:r>
            <a:r>
              <a:rPr lang="en-US" sz="2400" dirty="0" err="1">
                <a:solidFill>
                  <a:schemeClr val="tx1"/>
                </a:solidFill>
              </a:rPr>
              <a:t>serangkaian</a:t>
            </a:r>
            <a:r>
              <a:rPr lang="en-US" sz="2400" dirty="0">
                <a:solidFill>
                  <a:schemeClr val="tx1"/>
                </a:solidFill>
              </a:rPr>
              <a:t> proses </a:t>
            </a:r>
            <a:r>
              <a:rPr lang="en-US" sz="2400" dirty="0" err="1">
                <a:solidFill>
                  <a:schemeClr val="tx1"/>
                </a:solidFill>
              </a:rPr>
              <a:t>transformasi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435992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Sistem</a:t>
            </a:r>
            <a:r>
              <a:rPr lang="en-US" b="1" dirty="0"/>
              <a:t> Formal</a:t>
            </a:r>
            <a:endParaRPr lang="id-ID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713A68-345C-46DD-8EE4-F4616E9664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88" t="30390" r="28738" b="14983"/>
          <a:stretch/>
        </p:blipFill>
        <p:spPr>
          <a:xfrm>
            <a:off x="1331640" y="1815626"/>
            <a:ext cx="7296819" cy="384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4086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1148706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Berorientasi</a:t>
            </a:r>
            <a:r>
              <a:rPr lang="en-US" b="1" dirty="0"/>
              <a:t> </a:t>
            </a:r>
            <a:r>
              <a:rPr lang="en-US" b="1" dirty="0" err="1"/>
              <a:t>Pemakaian</a:t>
            </a:r>
            <a:r>
              <a:rPr lang="en-US" b="1" dirty="0"/>
              <a:t> </a:t>
            </a:r>
            <a:r>
              <a:rPr lang="en-US" b="1" dirty="0" err="1"/>
              <a:t>Ulang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276872"/>
            <a:ext cx="7584851" cy="363435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Analisis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Komponen</a:t>
            </a:r>
            <a:endParaRPr lang="en-US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Modifikasi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Persyaratan</a:t>
            </a:r>
            <a:endParaRPr lang="en-US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Perancangan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Sistem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dengan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Pemakaian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Ulang</a:t>
            </a:r>
            <a:endParaRPr lang="en-US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Integrasi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dirty="0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729530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1148706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Berorientasi</a:t>
            </a:r>
            <a:r>
              <a:rPr lang="en-US" b="1" dirty="0"/>
              <a:t> </a:t>
            </a:r>
            <a:r>
              <a:rPr lang="en-US" b="1" dirty="0" err="1"/>
              <a:t>Pemakaian</a:t>
            </a:r>
            <a:r>
              <a:rPr lang="en-US" b="1" dirty="0"/>
              <a:t> </a:t>
            </a:r>
            <a:r>
              <a:rPr lang="en-US" b="1" dirty="0" err="1"/>
              <a:t>Ulang</a:t>
            </a:r>
            <a:endParaRPr lang="id-ID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dirty="0"/>
              <a:t># BU NINK # REKAYASA PERANGKAT LUNAK # SEMESTER 5 # PERTEMUAN KE 2 dan 3 #</a:t>
            </a:r>
            <a:endParaRPr lang="id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16DFD1-4367-4121-9B4F-404F8B6E20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39" t="33192" r="35037" b="16384"/>
          <a:stretch/>
        </p:blipFill>
        <p:spPr>
          <a:xfrm>
            <a:off x="1763688" y="2060848"/>
            <a:ext cx="6696744" cy="38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766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Iterasi</a:t>
            </a:r>
            <a:r>
              <a:rPr lang="en-US" b="1" dirty="0"/>
              <a:t> Proses Software Life-Cycle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Incremental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Proses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dibagi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menjadi</a:t>
            </a:r>
            <a:r>
              <a:rPr lang="en-US" sz="2400" dirty="0">
                <a:solidFill>
                  <a:schemeClr val="tx1"/>
                </a:solidFill>
              </a:rPr>
              <a:t> 				</a:t>
            </a:r>
            <a:r>
              <a:rPr lang="en-US" sz="2400" dirty="0" err="1">
                <a:solidFill>
                  <a:schemeClr val="tx1"/>
                </a:solidFill>
              </a:rPr>
              <a:t>serangkaian</a:t>
            </a:r>
            <a:r>
              <a:rPr lang="en-US" sz="2400" dirty="0">
                <a:solidFill>
                  <a:schemeClr val="tx1"/>
                </a:solidFill>
              </a:rPr>
              <a:t> increment yang 				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dikembangkan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secara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bergantian</a:t>
            </a: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Pengambangan</a:t>
            </a:r>
            <a:r>
              <a:rPr lang="en-US" sz="2400" b="1" dirty="0">
                <a:solidFill>
                  <a:srgbClr val="FF0000"/>
                </a:solidFill>
              </a:rPr>
              <a:t> Spiral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membentuk</a:t>
            </a:r>
            <a:r>
              <a:rPr lang="en-US" sz="2400" dirty="0">
                <a:solidFill>
                  <a:schemeClr val="tx1"/>
                </a:solidFill>
              </a:rPr>
              <a:t> spiral 			proses,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spiral </a:t>
            </a:r>
            <a:r>
              <a:rPr lang="en-US" sz="2400" dirty="0" err="1">
                <a:solidFill>
                  <a:schemeClr val="tx1"/>
                </a:solidFill>
              </a:rPr>
              <a:t>luar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akhir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474124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Incremental</a:t>
            </a:r>
            <a:endParaRPr lang="id-ID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493DCC-DC0A-4F71-8FA8-7F6892A9BD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50" t="31791" r="30313" b="19185"/>
          <a:stretch/>
        </p:blipFill>
        <p:spPr>
          <a:xfrm>
            <a:off x="1346665" y="1988840"/>
            <a:ext cx="7239887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723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1076698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Keuntungan</a:t>
            </a:r>
            <a:br>
              <a:rPr lang="en-US" b="1" dirty="0"/>
            </a:br>
            <a:r>
              <a:rPr lang="en-US" b="1" dirty="0" err="1"/>
              <a:t>Pengembangan</a:t>
            </a:r>
            <a:r>
              <a:rPr lang="en-US" b="1" dirty="0"/>
              <a:t> Incremental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060848"/>
            <a:ext cx="7584851" cy="38503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>
                <a:solidFill>
                  <a:srgbClr val="FF0000"/>
                </a:solidFill>
              </a:rPr>
              <a:t>User </a:t>
            </a:r>
            <a:r>
              <a:rPr lang="en-US" sz="2400" b="1" dirty="0" err="1">
                <a:solidFill>
                  <a:srgbClr val="FF0000"/>
                </a:solidFill>
              </a:rPr>
              <a:t>tidak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perlu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menunggu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seluruh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sistem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dikirimkan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karena</a:t>
            </a:r>
            <a:r>
              <a:rPr lang="en-US" sz="2400" b="1" dirty="0">
                <a:solidFill>
                  <a:srgbClr val="FF0000"/>
                </a:solidFill>
              </a:rPr>
              <a:t> increment </a:t>
            </a:r>
            <a:r>
              <a:rPr lang="en-US" sz="2400" b="1" dirty="0" err="1">
                <a:solidFill>
                  <a:srgbClr val="FF0000"/>
                </a:solidFill>
              </a:rPr>
              <a:t>pertama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mempunyai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persyaratan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kritis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perangkat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lunak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segera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dapat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digunakan</a:t>
            </a:r>
            <a:endParaRPr lang="en-US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>
                <a:solidFill>
                  <a:srgbClr val="FF0000"/>
                </a:solidFill>
              </a:rPr>
              <a:t>User </a:t>
            </a:r>
            <a:r>
              <a:rPr lang="en-US" sz="2400" b="1" dirty="0" err="1">
                <a:solidFill>
                  <a:srgbClr val="FF0000"/>
                </a:solidFill>
              </a:rPr>
              <a:t>dapat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memakai</a:t>
            </a:r>
            <a:r>
              <a:rPr lang="en-US" sz="2400" b="1" dirty="0">
                <a:solidFill>
                  <a:srgbClr val="FF0000"/>
                </a:solidFill>
              </a:rPr>
              <a:t> increment </a:t>
            </a:r>
            <a:r>
              <a:rPr lang="en-US" sz="2400" b="1" dirty="0" err="1">
                <a:solidFill>
                  <a:srgbClr val="FF0000"/>
                </a:solidFill>
              </a:rPr>
              <a:t>pertama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sebagai</a:t>
            </a:r>
            <a:r>
              <a:rPr lang="en-US" sz="2400" b="1" dirty="0">
                <a:solidFill>
                  <a:srgbClr val="FF0000"/>
                </a:solidFill>
              </a:rPr>
              <a:t> prototype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dirty="0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271118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1076698"/>
          </a:xfrm>
          <a:solidFill>
            <a:schemeClr val="accent1">
              <a:alpha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Keuntungan</a:t>
            </a:r>
            <a:br>
              <a:rPr lang="en-US" b="1" dirty="0"/>
            </a:br>
            <a:r>
              <a:rPr lang="en-US" b="1" dirty="0" err="1"/>
              <a:t>Pengembangan</a:t>
            </a:r>
            <a:r>
              <a:rPr lang="en-US" b="1" dirty="0"/>
              <a:t> Incremental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060848"/>
            <a:ext cx="7584851" cy="385037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Resiko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kegagalan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proyek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secara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keseluruhan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lebih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rendah</a:t>
            </a:r>
            <a:endParaRPr lang="en-US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Pengujian</a:t>
            </a:r>
            <a:r>
              <a:rPr lang="en-US" sz="2400" b="1" dirty="0">
                <a:solidFill>
                  <a:srgbClr val="FF0000"/>
                </a:solidFill>
              </a:rPr>
              <a:t> paling </a:t>
            </a:r>
            <a:r>
              <a:rPr lang="en-US" sz="2400" b="1" dirty="0" err="1">
                <a:solidFill>
                  <a:srgbClr val="FF0000"/>
                </a:solidFill>
              </a:rPr>
              <a:t>ketat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diberlakukan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pada</a:t>
            </a:r>
            <a:r>
              <a:rPr lang="en-US" sz="2400" b="1" dirty="0">
                <a:solidFill>
                  <a:srgbClr val="FF0000"/>
                </a:solidFill>
              </a:rPr>
              <a:t> increment </a:t>
            </a:r>
            <a:r>
              <a:rPr lang="en-US" sz="2400" b="1" dirty="0" err="1">
                <a:solidFill>
                  <a:srgbClr val="FF0000"/>
                </a:solidFill>
              </a:rPr>
              <a:t>pertama</a:t>
            </a:r>
            <a:endParaRPr lang="en-US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dirty="0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445881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Spiral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584851" cy="43544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b="1" dirty="0" err="1">
                <a:solidFill>
                  <a:srgbClr val="FF0000"/>
                </a:solidFill>
              </a:rPr>
              <a:t>Empat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Sektor</a:t>
            </a:r>
            <a:r>
              <a:rPr lang="en-US" sz="2400" b="1" dirty="0">
                <a:solidFill>
                  <a:srgbClr val="FF0000"/>
                </a:solidFill>
              </a:rPr>
              <a:t> Spiral: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FF0000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Penentuan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Tujuan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Penilaian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Pengurangan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Resiko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Validasi</a:t>
            </a: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dirty="0" err="1">
                <a:solidFill>
                  <a:schemeClr val="tx1"/>
                </a:solidFill>
              </a:rPr>
              <a:t>Perencanaan</a:t>
            </a:r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923977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624110"/>
            <a:ext cx="7296819" cy="644650"/>
          </a:xfrm>
          <a:solidFill>
            <a:schemeClr val="accent1">
              <a:alpha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b="1" dirty="0" err="1"/>
              <a:t>Pengembangan</a:t>
            </a:r>
            <a:r>
              <a:rPr lang="en-US" b="1" dirty="0"/>
              <a:t> Spiral</a:t>
            </a:r>
            <a:endParaRPr lang="id-ID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9E77B-66CA-4348-87B9-EF3B1D802926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# BU NINK # REKAYASA PERANGKAT LUNAK # SEMESTER 5 # PERTEMUAN KE 2 dan 3 #</a:t>
            </a: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ED8338-60F8-4672-ACFA-3381C3AC16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844" y="1442271"/>
            <a:ext cx="5237476" cy="457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94608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332</TotalTime>
  <Words>1052</Words>
  <Application>Microsoft Office PowerPoint</Application>
  <PresentationFormat>On-screen Show (4:3)</PresentationFormat>
  <Paragraphs>273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Century Gothic</vt:lpstr>
      <vt:lpstr>Wingdings 3</vt:lpstr>
      <vt:lpstr>Wisp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Konsep Produksi Perangkat Lunak</vt:lpstr>
      <vt:lpstr>Model Proses Perangkat Lunak</vt:lpstr>
      <vt:lpstr>Model Proses Perangkat Lunak</vt:lpstr>
      <vt:lpstr>Model Proses Perangkat Lunak</vt:lpstr>
      <vt:lpstr>Model Proses Perangkat Lunak</vt:lpstr>
      <vt:lpstr>Waterfall</vt:lpstr>
      <vt:lpstr>Waterfall</vt:lpstr>
      <vt:lpstr>Pengembangan Evolusioner</vt:lpstr>
      <vt:lpstr>Pengembangan Evolusioner</vt:lpstr>
      <vt:lpstr>Pengembangan Evolusioner</vt:lpstr>
      <vt:lpstr>Pengembangan Evolusioner</vt:lpstr>
      <vt:lpstr>Pengembangan Sistem Formal</vt:lpstr>
      <vt:lpstr>Pengembangan Sistem Formal</vt:lpstr>
      <vt:lpstr>Pengembangan Sistem Formal</vt:lpstr>
      <vt:lpstr>Pengembangan Berorientasi Pemakaian Ulang</vt:lpstr>
      <vt:lpstr>Pengembangan Berorientasi Pemakaian Ulang</vt:lpstr>
      <vt:lpstr>Iterasi Proses Software Life-Cycle</vt:lpstr>
      <vt:lpstr>Pengembangan Incremental</vt:lpstr>
      <vt:lpstr>Keuntungan Pengembangan Incremental</vt:lpstr>
      <vt:lpstr>Keuntungan Pengembangan Incremental</vt:lpstr>
      <vt:lpstr>Pengembangan Spiral</vt:lpstr>
      <vt:lpstr>Pengembangan Spiral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Rekayasa Perangkat Lunak “software engineering”</dc:title>
  <dc:creator>User</dc:creator>
  <cp:lastModifiedBy>ning</cp:lastModifiedBy>
  <cp:revision>34</cp:revision>
  <dcterms:created xsi:type="dcterms:W3CDTF">2016-09-13T12:24:30Z</dcterms:created>
  <dcterms:modified xsi:type="dcterms:W3CDTF">2017-10-03T04:57:32Z</dcterms:modified>
</cp:coreProperties>
</file>