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0" r:id="rId2"/>
    <p:sldId id="271" r:id="rId3"/>
    <p:sldId id="272" r:id="rId4"/>
    <p:sldId id="281" r:id="rId5"/>
    <p:sldId id="279" r:id="rId6"/>
    <p:sldId id="280" r:id="rId7"/>
    <p:sldId id="284" r:id="rId8"/>
    <p:sldId id="285" r:id="rId9"/>
    <p:sldId id="286" r:id="rId10"/>
    <p:sldId id="287" r:id="rId11"/>
    <p:sldId id="282" r:id="rId12"/>
    <p:sldId id="283" r:id="rId13"/>
    <p:sldId id="289" r:id="rId14"/>
    <p:sldId id="275" r:id="rId15"/>
    <p:sldId id="277" r:id="rId16"/>
    <p:sldId id="257" r:id="rId17"/>
    <p:sldId id="290" r:id="rId1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ECC9DC3-4144-4E82-B766-A0DE0F75FC09}">
          <p14:sldIdLst>
            <p14:sldId id="270"/>
            <p14:sldId id="271"/>
            <p14:sldId id="272"/>
            <p14:sldId id="281"/>
            <p14:sldId id="279"/>
            <p14:sldId id="280"/>
            <p14:sldId id="284"/>
            <p14:sldId id="285"/>
            <p14:sldId id="286"/>
            <p14:sldId id="287"/>
            <p14:sldId id="282"/>
            <p14:sldId id="283"/>
            <p14:sldId id="289"/>
            <p14:sldId id="275"/>
            <p14:sldId id="277"/>
          </p14:sldIdLst>
        </p14:section>
        <p14:section name="Untitled Section" id="{A3228027-61E9-4DA4-BC17-C29C7213C014}">
          <p14:sldIdLst>
            <p14:sldId id="257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>
      <p:cViewPr varScale="1">
        <p:scale>
          <a:sx n="70" d="100"/>
          <a:sy n="70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8237F-D344-4958-B089-B7A8A5A8E22D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3A3BD6-CFD8-4F3B-8200-EEAE29895E7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2579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9971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5806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3257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16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9971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8391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8164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425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0272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06207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5406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7577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9303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3133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6145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783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9BB49-EB7E-45D4-AA89-8D8E65FC3384}" type="datetimeFigureOut">
              <a:rPr lang="id-ID" smtClean="0"/>
              <a:t>04/09/2019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099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 REGRESI SEDERHANA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PERTEMUAN KE XI</a:t>
            </a:r>
          </a:p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PROGDI BK </a:t>
            </a:r>
            <a:r>
              <a:rPr lang="en-US" smtClean="0">
                <a:solidFill>
                  <a:srgbClr val="0070C0"/>
                </a:solidFill>
                <a:latin typeface="Arial Black" pitchFamily="34" charset="0"/>
              </a:rPr>
              <a:t>– </a:t>
            </a:r>
            <a:r>
              <a:rPr lang="en-US" smtClean="0">
                <a:solidFill>
                  <a:srgbClr val="0070C0"/>
                </a:solidFill>
                <a:latin typeface="Arial Black" pitchFamily="34" charset="0"/>
              </a:rPr>
              <a:t>5B, 5C </a:t>
            </a:r>
            <a:r>
              <a:rPr lang="en-US" smtClean="0">
                <a:solidFill>
                  <a:srgbClr val="0070C0"/>
                </a:solidFill>
                <a:latin typeface="Arial Black" pitchFamily="34" charset="0"/>
              </a:rPr>
              <a:t>&amp; </a:t>
            </a:r>
            <a:r>
              <a:rPr lang="en-US" smtClean="0">
                <a:solidFill>
                  <a:srgbClr val="0070C0"/>
                </a:solidFill>
                <a:latin typeface="Arial Black" pitchFamily="34" charset="0"/>
              </a:rPr>
              <a:t>5D</a:t>
            </a:r>
            <a:endParaRPr lang="en-US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96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PERAN &amp; FUNGSI ANALISIS REGRESI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REGRESI SUATU PROSES PERAMALAN SECARA SISTEMATIS TENTANG APA YG PALING MUNGKIN TERJADI DI MASA YG AKAN DATANG BERDASARKAN INFORMASI/DATA SEKARANG.</a:t>
            </a:r>
          </a:p>
          <a:p>
            <a:r>
              <a:rPr lang="en-US" dirty="0" smtClean="0"/>
              <a:t>FUNGSI DARI REGRESI DALAM PENELITIAN ADALAH UNTUK MERAMAL VARIABEL TERIKAT (Y) APABILA VIABEL BEBAS (X) DIKETAHUI.</a:t>
            </a:r>
          </a:p>
          <a:p>
            <a:r>
              <a:rPr lang="en-US" dirty="0" smtClean="0"/>
              <a:t>ANALISIS REGRESI MEMPUNYAI HUBUNGAN ERAT DENGAN ANALISIS KORELASI.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01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ANALISIS REGRESI MEMPUNYAI HUBUNGAN YG SANGAT KUAT DENGAN  ANALISIS KORELASI .</a:t>
            </a:r>
          </a:p>
          <a:p>
            <a:r>
              <a:rPr lang="en-US" dirty="0" smtClean="0"/>
              <a:t>SETIAP ANALISIS REGRESI OTOMATIS ADA ANALISIS KORELASINYA, NAMUN ANALISIS KORELASI BELUM TENTU DAPAT DILANJUTKAN DENGAN ANALISIS REGRESI.</a:t>
            </a:r>
          </a:p>
          <a:p>
            <a:r>
              <a:rPr lang="en-US" dirty="0" smtClean="0"/>
              <a:t>ANALISIS KORELASI YG TIDAK DITERUSKAN KE ANALISIS REGRESI, ADALAH ANALISIS KORELASI YANG VAREABELNYA TIDAK MEMPUNYAI HUBUNGAN FUNGSIONAL DAN SEBAB AKIBAT.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01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Persamaan regresi dirumuskan 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+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bx</a:t>
                </a: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Dimana :</a:t>
                </a:r>
              </a:p>
              <a:p>
                <a:pPr algn="l"/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(baca Y topi) subjek variabel terikat yang diproyeksikan </a:t>
                </a: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X  = Variabel bebas yang mempunyai nilai tertentu untuk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diprediksikan</a:t>
                </a:r>
              </a:p>
              <a:p>
                <a:pPr algn="l"/>
                <a:r>
                  <a:rPr lang="en-US" sz="2800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= Nilai konstanta harga Y jika X = 0</a:t>
                </a:r>
              </a:p>
              <a:p>
                <a:pPr algn="l"/>
                <a:r>
                  <a:rPr lang="id-ID" sz="2800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= Nilai arah sebagai penentu ramalan (prediksi) yang menunjukkan nilai pening-katan (+) atau nilai penurunan (-) variabel Y </a:t>
                </a:r>
              </a:p>
              <a:p>
                <a:pPr algn="l"/>
                <a:endParaRPr lang="id-ID" sz="28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l-GR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XY</m:t>
                        </m:r>
                        <m: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r>
                          <m:rPr>
                            <m:sty m:val="p"/>
                          </m:rPr>
                          <a:rPr lang="el-GR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</m:t>
                        </m:r>
                        <m:r>
                          <m:rPr>
                            <m:sty m:val="p"/>
                          </m:rPr>
                          <a:rPr lang="el-GR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l-GR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(</m:t>
                        </m:r>
                        <m:r>
                          <m:rPr>
                            <m:sty m:val="p"/>
                          </m:rPr>
                          <a:rPr lang="el-GR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sSup>
                          <m:sSupPr>
                            <m:ctrlPr>
                              <a:rPr lang="id-ID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sz="40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sz="40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			</a:t>
                </a:r>
                <a:r>
                  <a:rPr lang="el-GR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	</a:t>
                </a:r>
                <a:endParaRPr lang="id-ID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  <a:blipFill rotWithShape="1">
                <a:blip r:embed="rId2"/>
                <a:stretch>
                  <a:fillRect l="-1769" t="-753" r="-1701" b="-128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26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Langkah-langkah menjawab Regresi Sederhana :</a:t>
                </a:r>
              </a:p>
              <a:p>
                <a:r>
                  <a:rPr lang="id-ID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Langkah 1.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Membuat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𝑜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dalam bentuk kalimat :</a:t>
                </a:r>
              </a:p>
              <a:p>
                <a:r>
                  <a:rPr lang="id-ID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Langkah 2.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Membuat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𝑜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dalam bentuk statistik :</a:t>
                </a:r>
              </a:p>
              <a:p>
                <a:r>
                  <a:rPr lang="id-ID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Langkah 3. 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Membuat tabel penolong untuk menghitung angka statistik :  </a:t>
                </a:r>
                <a:endParaRPr lang="id-ID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887" r="-88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4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4.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Masukkan angka-angka statistik dari tabel penolong dengan rumus : </a:t>
                </a: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(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sSup>
                          <m:sSup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				</a:t>
                </a:r>
                <a:r>
                  <a:rPr lang="el-GR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 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endParaRPr lang="en-US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 err="1" smtClean="0">
                    <a:latin typeface="Times New Roman" pitchFamily="18" charset="0"/>
                    <a:cs typeface="Times New Roman" pitchFamily="18" charset="0"/>
                  </a:rPr>
                  <a:t>Menguji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err="1" smtClean="0">
                    <a:latin typeface="Times New Roman" pitchFamily="18" charset="0"/>
                    <a:cs typeface="Times New Roman" pitchFamily="18" charset="0"/>
                  </a:rPr>
                  <a:t>signifikansi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err="1" smtClean="0">
                    <a:latin typeface="Times New Roman" pitchFamily="18" charset="0"/>
                    <a:cs typeface="Times New Roman" pitchFamily="18" charset="0"/>
                  </a:rPr>
                  <a:t>langkah-langkahnya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id-ID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5.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Mencari jumlah kuadrat Regresi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  <m:r>
                      <a:rPr lang="id-ID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dengan rumus 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=  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sSup>
                          <m:sSup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  <a:blipFill rotWithShape="1">
                <a:blip r:embed="rId3"/>
                <a:stretch>
                  <a:fillRect l="-1734" t="-1332" r="-1872" b="-22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930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548680"/>
                <a:ext cx="8229600" cy="557748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6.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jumlah kuadrat Regresi</a:t>
                </a: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 </m:t>
                    </m:r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dengan rumus :</a:t>
                </a:r>
              </a:p>
              <a:p>
                <a:pPr marL="0" indent="0">
                  <a:buNone/>
                </a:pP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sz="3600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  <m:r>
                      <a:rPr lang="id-ID" sz="3600" i="0">
                        <a:latin typeface="Cambria Math"/>
                        <a:cs typeface="Times New Roman" pitchFamily="18" charset="0"/>
                      </a:rPr>
                      <m:t>) </m:t>
                    </m:r>
                  </m:oMath>
                </a14:m>
                <a:r>
                  <a:rPr lang="id-ID" sz="3600" b="1" dirty="0"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id-ID" sz="3600" dirty="0">
                    <a:latin typeface="Times New Roman" pitchFamily="18" charset="0"/>
                    <a:cs typeface="Times New Roman" pitchFamily="18" charset="0"/>
                  </a:rPr>
                  <a:t>b.</a:t>
                </a:r>
                <a:r>
                  <a:rPr lang="id-ID" sz="36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id-ID" sz="3600" b="1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sz="36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XY</m:t>
                        </m:r>
                        <m:r>
                          <a:rPr lang="en-US" sz="3600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f>
                          <m:fPr>
                            <m:ctrlPr>
                              <a:rPr lang="id-ID" sz="36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l-GR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Σ</m:t>
                            </m:r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X</m:t>
                            </m:r>
                            <m: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 .  (</m:t>
                            </m:r>
                            <m:r>
                              <m:rPr>
                                <m:sty m:val="p"/>
                              </m:rPr>
                              <a:rPr lang="el-GR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Σ</m:t>
                            </m:r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Y</m:t>
                            </m:r>
                            <m: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n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id-ID" sz="3600" dirty="0">
                            <a:latin typeface="Times New Roman" pitchFamily="18" charset="0"/>
                            <a:cs typeface="Times New Roman" pitchFamily="18" charset="0"/>
                          </a:rPr>
                          <m:t> </m:t>
                        </m:r>
                      </m:e>
                    </m:d>
                  </m:oMath>
                </a14:m>
                <a:endParaRPr lang="id-ID" sz="36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sz="36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3600" b="1" dirty="0">
                    <a:latin typeface="Times New Roman" pitchFamily="18" charset="0"/>
                    <a:cs typeface="Times New Roman" pitchFamily="18" charset="0"/>
                  </a:rPr>
                  <a:t>Langkah 7.</a:t>
                </a:r>
                <a:r>
                  <a:rPr lang="id-ID" sz="3600" dirty="0">
                    <a:latin typeface="Times New Roman" pitchFamily="18" charset="0"/>
                    <a:cs typeface="Times New Roman" pitchFamily="18" charset="0"/>
                  </a:rPr>
                  <a:t> Mencari jumlah kuadrat residu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Res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  <m:r>
                      <a:rPr lang="id-ID" sz="3600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sz="3600" dirty="0">
                    <a:latin typeface="Times New Roman" pitchFamily="18" charset="0"/>
                    <a:cs typeface="Times New Roman" pitchFamily="18" charset="0"/>
                  </a:rPr>
                  <a:t> dengan rumus 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       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Res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= </m:t>
                        </m:r>
                      </m:sub>
                    </m:sSub>
                  </m:oMath>
                </a14:m>
                <a:r>
                  <a:rPr lang="id-ID" sz="36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3600" i="0">
                        <a:latin typeface="Cambria Math"/>
                        <a:ea typeface="Cambria Math"/>
                        <a:cs typeface="Times New Roman" pitchFamily="18" charset="0"/>
                      </a:rPr>
                      <m:t>Σ</m:t>
                    </m:r>
                    <m:sSup>
                      <m:sSupPr>
                        <m:ctrlPr>
                          <a:rPr lang="id-ID" sz="3600" i="1">
                            <a:latin typeface="Cambria Math" panose="02040503050406030204" pitchFamily="18" charset="0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e>
                      <m:sup>
                        <m:r>
                          <a:rPr lang="id-ID" sz="36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2  </m:t>
                        </m:r>
                      </m:sup>
                    </m:sSup>
                  </m:oMath>
                </a14:m>
                <a:r>
                  <a:rPr lang="id-ID" sz="3600" dirty="0"/>
                  <a:t>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sz="36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b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   </m:t>
                        </m:r>
                      </m:sub>
                    </m:sSub>
                  </m:oMath>
                </a14:m>
                <a:r>
                  <a:rPr lang="id-ID" sz="3600" dirty="0"/>
                  <a:t>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endParaRPr lang="id-ID" sz="3600" dirty="0"/>
              </a:p>
              <a:p>
                <a:pPr marL="0" indent="0">
                  <a:buNone/>
                </a:pPr>
                <a:endParaRPr lang="id-ID" sz="3600" dirty="0"/>
              </a:p>
              <a:p>
                <a:pPr marL="0" indent="0">
                  <a:buNone/>
                </a:pPr>
                <a:endParaRPr lang="id-ID" sz="36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548680"/>
                <a:ext cx="8229600" cy="5577483"/>
              </a:xfrm>
              <a:blipFill rotWithShape="1">
                <a:blip r:embed="rId3"/>
                <a:stretch>
                  <a:fillRect l="-2222" t="-1530" r="-2444" b="-216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92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44624"/>
                <a:ext cx="8568952" cy="640871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US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8.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Mencari rata-rata jumlah kuadrat regresi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𝑅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)dengan rumus :</a:t>
                </a:r>
              </a:p>
              <a:p>
                <a:pPr marL="0" indent="0">
                  <a:buNone/>
                </a:pPr>
                <a:r>
                  <a:rPr lang="id-ID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𝑅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𝑎</m:t>
                            </m:r>
                          </m:e>
                        </m:d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=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endParaRPr lang="id-ID" dirty="0" smtClean="0"/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Langkah </a:t>
                </a: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9.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rata-rata jumlah kuadrat regresi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)dengan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                  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𝑅𝐽𝐾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𝑏</m:t>
                            </m:r>
                          </m:e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𝑎</m:t>
                            </m:r>
                          </m:e>
                        </m:d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=</m:t>
                        </m:r>
                      </m:sub>
                    </m:sSub>
                  </m:oMath>
                </a14:m>
                <a:r>
                  <a:rPr lang="id-ID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𝑏</m:t>
                            </m:r>
                          </m:e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𝑎</m:t>
                            </m:r>
                          </m:e>
                        </m:d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   </m:t>
                        </m:r>
                      </m:sub>
                    </m:sSub>
                  </m:oMath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44624"/>
                <a:ext cx="8568952" cy="6408712"/>
              </a:xfrm>
              <a:blipFill rotWithShape="1">
                <a:blip r:embed="rId3"/>
                <a:stretch>
                  <a:fillRect l="-1778" t="-13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31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88640"/>
                <a:ext cx="8640960" cy="648072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10.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rata-rata jumlah kuadrat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residu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s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)  </m:t>
                        </m:r>
                      </m:sub>
                    </m:sSub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dengan rumus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RJK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Re</m:t>
                          </m:r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s</m:t>
                          </m:r>
                          <m: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=</m:t>
                          </m:r>
                        </m:sub>
                      </m:sSub>
                      <m:f>
                        <m:fPr>
                          <m:ctrlPr>
                            <a:rPr lang="id-ID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d-ID" i="1" smtClean="0"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    </m:t>
                              </m:r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JK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Re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s</m:t>
                              </m:r>
                            </m:sub>
                          </m:sSub>
                        </m:num>
                        <m:den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n</m:t>
                          </m:r>
                          <m: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 −2</m:t>
                          </m:r>
                        </m:den>
                      </m:f>
                    </m:oMath>
                  </m:oMathPara>
                </a14:m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11.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Menguji signifikasi dengan rumus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F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hitung</m:t>
                          </m:r>
                          <m: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=</m:t>
                          </m:r>
                        </m:sub>
                      </m:sSub>
                      <m:f>
                        <m:fPr>
                          <m:ctrlPr>
                            <a:rPr lang="id-ID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d-ID" i="1"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    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R</m:t>
                              </m:r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JK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Re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g</m:t>
                              </m:r>
                              <m: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 (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b</m:t>
                              </m:r>
                              <m: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\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a</m:t>
                              </m:r>
                              <m: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)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id-ID" i="1"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    </m:t>
                              </m:r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RJK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Re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s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88640"/>
                <a:ext cx="8640960" cy="6480720"/>
              </a:xfrm>
              <a:blipFill rotWithShape="1">
                <a:blip r:embed="rId2"/>
                <a:stretch>
                  <a:fillRect l="-1763" t="-131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31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Kaidah pengujian signifikasi</a:t>
                </a: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Jika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hi</m:t>
                        </m:r>
                        <m:r>
                          <m:rPr>
                            <m:sty m:val="p"/>
                          </m:rP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t</m:t>
                        </m:r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ung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≥</m:t>
                    </m:r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,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maka tolak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o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artinya signifikan 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hitung</m:t>
                        </m:r>
                      </m:sub>
                    </m:sSub>
                    <m: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≤</m:t>
                    </m:r>
                  </m:oMath>
                </a14:m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,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 terima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o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artinya tidak signifikan</a:t>
                </a: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Dengan taraf signifikasikan 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α</m:t>
                    </m:r>
                    <m:r>
                      <a:rPr lang="id-ID" sz="28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=0,01 </m:t>
                    </m:r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atau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α</m:t>
                    </m:r>
                    <m:r>
                      <a:rPr lang="id-ID" sz="28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=0,05</m:t>
                    </m:r>
                  </m:oMath>
                </a14:m>
                <a:endParaRPr lang="id-ID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Carilah 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menggunakan tabel F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44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44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=</m:t>
                        </m:r>
                      </m:sub>
                    </m:sSub>
                  </m:oMath>
                </a14:m>
                <a:r>
                  <a:rPr lang="id-ID" sz="4400" dirty="0" smtClean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44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{</m:t>
                        </m:r>
                        <m:d>
                          <m:dPr>
                            <m:begChr m:val="["/>
                            <m:ctrlPr>
                              <a:rPr lang="id-ID" sz="4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1− </m:t>
                            </m:r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dk</m:t>
                        </m:r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ctrlPr>
                              <a:rPr lang="id-ID" sz="4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b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. </m:t>
                        </m:r>
                        <m:d>
                          <m:dPr>
                            <m:ctrlPr>
                              <a:rPr lang="id-ID" sz="4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dk</m:t>
                            </m:r>
                            <m: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Res</m:t>
                            </m:r>
                          </m:e>
                        </m:d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}</m:t>
                        </m:r>
                      </m:sub>
                    </m:sSub>
                  </m:oMath>
                </a14:m>
                <a:endParaRPr lang="en-US" sz="4400" b="0" dirty="0" smtClean="0"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 err="1" smtClean="0">
                    <a:latin typeface="Times New Roman" pitchFamily="18" charset="0"/>
                    <a:cs typeface="Times New Roman" pitchFamily="18" charset="0"/>
                  </a:rPr>
                  <a:t>Langkah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 12 : </a:t>
                </a:r>
                <a:r>
                  <a:rPr lang="en-US" sz="3600" dirty="0" err="1" smtClean="0">
                    <a:latin typeface="Times New Roman" pitchFamily="18" charset="0"/>
                    <a:cs typeface="Times New Roman" pitchFamily="18" charset="0"/>
                  </a:rPr>
                  <a:t>Membuat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latin typeface="Times New Roman" pitchFamily="18" charset="0"/>
                    <a:cs typeface="Times New Roman" pitchFamily="18" charset="0"/>
                  </a:rPr>
                  <a:t>kesimpulan</a:t>
                </a:r>
                <a:endParaRPr lang="id-ID" sz="3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222" t="-2291" r="-12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725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CONTOH UJI REGRESI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: </a:t>
            </a:r>
            <a:r>
              <a:rPr lang="en-US" dirty="0" err="1" smtClean="0"/>
              <a:t>Pengaruh</a:t>
            </a:r>
            <a:r>
              <a:rPr lang="en-US" dirty="0" smtClean="0"/>
              <a:t> 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XI  SMA 12 Semarang (</a:t>
            </a:r>
            <a:r>
              <a:rPr lang="en-US" dirty="0" err="1"/>
              <a:t>P</a:t>
            </a:r>
            <a:r>
              <a:rPr lang="en-US" dirty="0" err="1" smtClean="0"/>
              <a:t>enelitian</a:t>
            </a:r>
            <a:r>
              <a:rPr lang="en-US" dirty="0" smtClean="0"/>
              <a:t> ex post-facto)</a:t>
            </a:r>
          </a:p>
          <a:p>
            <a:r>
              <a:rPr lang="en-US" dirty="0" err="1" smtClean="0"/>
              <a:t>Skor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: 2, 3, 1,  4, 1, 3, 2, 2.</a:t>
            </a:r>
          </a:p>
          <a:p>
            <a:r>
              <a:rPr lang="en-US" dirty="0" err="1" smtClean="0"/>
              <a:t>Skor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: 50, 60, 30, 70, 40, 50, 40, 35.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94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Pertanyaan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regresinya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Gambarkan</a:t>
            </a:r>
            <a:r>
              <a:rPr lang="en-US" dirty="0" smtClean="0"/>
              <a:t> diagram </a:t>
            </a:r>
            <a:r>
              <a:rPr lang="en-US" dirty="0" err="1" smtClean="0"/>
              <a:t>pencarnya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Gambarkan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regresinya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signifikan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data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berpola</a:t>
            </a:r>
            <a:r>
              <a:rPr lang="en-US" dirty="0" smtClean="0"/>
              <a:t> linier.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42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LANGKAH KERJA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Ha:  Ada </a:t>
            </a:r>
            <a:r>
              <a:rPr lang="en-US" dirty="0" err="1"/>
              <a:t>p</a:t>
            </a:r>
            <a:r>
              <a:rPr lang="en-US" dirty="0" err="1" smtClean="0"/>
              <a:t>engaruh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 </a:t>
            </a:r>
            <a:r>
              <a:rPr lang="en-US" dirty="0" err="1"/>
              <a:t>konseling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</a:t>
            </a:r>
            <a:r>
              <a:rPr lang="en-US" dirty="0"/>
              <a:t>XI SMA 12 Semarang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Ho: 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/>
              <a:t>konseling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kla</a:t>
            </a:r>
            <a:r>
              <a:rPr lang="en-US" dirty="0"/>
              <a:t> XI SMA 12 Semarang.</a:t>
            </a:r>
          </a:p>
          <a:p>
            <a:r>
              <a:rPr lang="en-US" dirty="0" smtClean="0"/>
              <a:t>Ha: r ≠ 0</a:t>
            </a:r>
          </a:p>
          <a:p>
            <a:r>
              <a:rPr lang="en-US" dirty="0" smtClean="0"/>
              <a:t>Ho r = 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77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TABEL PENOLONG ANALISIS</a:t>
            </a:r>
            <a:endParaRPr lang="en-US" dirty="0">
              <a:latin typeface="Arial Black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3564480"/>
              </p:ext>
            </p:extLst>
          </p:nvPr>
        </p:nvGraphicFramePr>
        <p:xfrm>
          <a:off x="457200" y="1600200"/>
          <a:ext cx="8229600" cy="436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504"/>
                <a:gridCol w="1292696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X2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Y2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XY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50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2500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100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60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9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3600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180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30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30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70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16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4900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280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1600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40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6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50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9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2500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150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7</a:t>
                      </a:r>
                    </a:p>
                    <a:p>
                      <a:r>
                        <a:rPr lang="en-US" sz="2000" b="1" dirty="0" smtClean="0"/>
                        <a:t>          8</a:t>
                      </a:r>
                    </a:p>
                    <a:p>
                      <a:r>
                        <a:rPr lang="en-US" sz="2000" b="1" dirty="0" smtClean="0"/>
                        <a:t>    </a:t>
                      </a:r>
                    </a:p>
                    <a:p>
                      <a:pPr marL="0" indent="0">
                        <a:tabLst>
                          <a:tab pos="1031875" algn="l"/>
                        </a:tabLst>
                      </a:pPr>
                      <a:r>
                        <a:rPr lang="en-US" sz="2000" b="1" baseline="0" dirty="0" smtClean="0"/>
                        <a:t>       JUMLAH            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2</a:t>
                      </a:r>
                    </a:p>
                    <a:p>
                      <a:r>
                        <a:rPr lang="en-US" sz="2000" b="1" dirty="0" smtClean="0"/>
                        <a:t>         </a:t>
                      </a:r>
                      <a:r>
                        <a:rPr lang="en-US" sz="2000" b="1" baseline="0" dirty="0" smtClean="0"/>
                        <a:t>2</a:t>
                      </a:r>
                    </a:p>
                    <a:p>
                      <a:endParaRPr lang="en-US" sz="2000" b="1" baseline="0" dirty="0" smtClean="0"/>
                    </a:p>
                    <a:p>
                      <a:r>
                        <a:rPr lang="en-US" sz="2000" b="1" baseline="0" dirty="0" smtClean="0"/>
                        <a:t>         18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40</a:t>
                      </a:r>
                    </a:p>
                    <a:p>
                      <a:r>
                        <a:rPr lang="en-US" sz="2000" b="1" dirty="0" smtClean="0"/>
                        <a:t>         35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375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4</a:t>
                      </a:r>
                    </a:p>
                    <a:p>
                      <a:r>
                        <a:rPr lang="en-US" sz="2000" b="1" dirty="0" smtClean="0"/>
                        <a:t>           4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  48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1600 </a:t>
                      </a:r>
                    </a:p>
                    <a:p>
                      <a:r>
                        <a:rPr lang="en-US" sz="2000" b="1" dirty="0" smtClean="0"/>
                        <a:t>       1225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18825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80</a:t>
                      </a:r>
                    </a:p>
                    <a:p>
                      <a:r>
                        <a:rPr lang="en-US" sz="2000" b="1" dirty="0" smtClean="0"/>
                        <a:t>           70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  930</a:t>
                      </a:r>
                    </a:p>
                    <a:p>
                      <a:endParaRPr lang="en-US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24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Berdasarkan data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tersebut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dicari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 +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bx</a:t>
                </a: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Dimana :</a:t>
                </a:r>
              </a:p>
              <a:p>
                <a:pPr algn="l"/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8.930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18.375</m:t>
                        </m:r>
                      </m:num>
                      <m:den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8.48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d>
                          <m:d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en-US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18</m:t>
                            </m:r>
                          </m:e>
                        </m:d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690/60 = 11.5 </a:t>
                </a:r>
              </a:p>
              <a:p>
                <a:pPr algn="l"/>
                <a:endParaRPr lang="en-US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375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11,5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.  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</m:t>
                        </m:r>
                      </m:num>
                      <m:den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 168/8 = 21</a:t>
                </a:r>
              </a:p>
              <a:p>
                <a:pPr algn="l"/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en-US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+ 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bx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= 21 + 11,5 (X)</a:t>
                </a:r>
                <a:endParaRPr lang="id-ID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	</a:t>
                </a:r>
                <a:endParaRPr lang="id-ID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  <a:blipFill rotWithShape="1">
                <a:blip r:embed="rId2"/>
                <a:stretch>
                  <a:fillRect l="-1769" t="-7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107426" y="2971800"/>
                <a:ext cx="220124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DB2B1D10-0495-4F43-A68D-A8417940D62F}" type="mathplaceholder">
                        <a:rPr lang="en-US" i="1" smtClean="0">
                          <a:latin typeface="Cambria Math"/>
                        </a:rPr>
                        <a:t>Type equation here.</a:t>
                      </a:fl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7426" y="2971800"/>
                <a:ext cx="2201244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8333" r="-3047"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109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4.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Masukkan angka-angka statistik dari tabel penolong dengan rumus : </a:t>
                </a:r>
              </a:p>
              <a:p>
                <a:pPr marL="0" indent="0">
                  <a:buNone/>
                </a:pP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(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sSup>
                          <m:sSup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11,5</a:t>
                </a:r>
              </a:p>
              <a:p>
                <a:pPr marL="0" indent="0">
                  <a:buNone/>
                </a:pP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		</a:t>
                </a:r>
                <a:r>
                  <a:rPr lang="el-GR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 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21</a:t>
                </a:r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b="1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 b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b="1" i="1">
                            <a:latin typeface="Cambria Math"/>
                            <a:cs typeface="Times New Roman" pitchFamily="18" charset="0"/>
                          </a:rPr>
                          <m:t>𝒀</m:t>
                        </m:r>
                      </m:e>
                    </m:acc>
                  </m:oMath>
                </a14:m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a  + </a:t>
                </a: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bx</a:t>
                </a:r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  = 21 + 11 (X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Nilai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21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merupakan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nilai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konstan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, yang 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dapat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diprediksi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adalah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nilai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X (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variabel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bebas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  <a:blipFill rotWithShape="1">
                <a:blip r:embed="rId3"/>
                <a:stretch>
                  <a:fillRect l="-1734" t="-13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576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SOAL TUGAS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VIII SMP 13 Semarang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:  10, 18, 14, 15, 13, 18, 13, 17, 16, 20,</a:t>
            </a:r>
          </a:p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 :  35, 40, 35, 50,  40, 60, 40, 55, 60, 70.</a:t>
            </a:r>
          </a:p>
          <a:p>
            <a:r>
              <a:rPr lang="en-US" dirty="0"/>
              <a:t> </a:t>
            </a:r>
            <a:r>
              <a:rPr lang="en-US" dirty="0" err="1" smtClean="0"/>
              <a:t>Buat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statistiknya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Buat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regresinya</a:t>
            </a:r>
            <a:r>
              <a:rPr lang="en-US" dirty="0" smtClean="0"/>
              <a:t>,. </a:t>
            </a:r>
            <a:r>
              <a:rPr lang="en-US" dirty="0" err="1" smtClean="0"/>
              <a:t>Bilamana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25 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Ujilah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yang </a:t>
            </a:r>
            <a:r>
              <a:rPr lang="en-US" dirty="0" err="1" smtClean="0"/>
              <a:t>signifikan</a:t>
            </a:r>
            <a:r>
              <a:rPr lang="en-US"/>
              <a:t>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06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711</TotalTime>
  <Words>592</Words>
  <Application>Microsoft Office PowerPoint</Application>
  <PresentationFormat>On-screen Show (4:3)</PresentationFormat>
  <Paragraphs>164</Paragraphs>
  <Slides>17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Cambria Math</vt:lpstr>
      <vt:lpstr>Times New Roman</vt:lpstr>
      <vt:lpstr>Office Theme</vt:lpstr>
      <vt:lpstr>ANALISIS REGRESI SEDERHANA</vt:lpstr>
      <vt:lpstr>PERAN &amp; FUNGSI ANALISIS REGRESI</vt:lpstr>
      <vt:lpstr>LANJUTAN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UJI REGRESI </vt:lpstr>
      <vt:lpstr>Pertanyaan</vt:lpstr>
      <vt:lpstr>LANGKAH KERJA</vt:lpstr>
      <vt:lpstr>TABEL PENOLONG ANALISIS</vt:lpstr>
      <vt:lpstr>PowerPoint Presentation</vt:lpstr>
      <vt:lpstr>PowerPoint Presentation</vt:lpstr>
      <vt:lpstr>SOAL TUGAS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Windows User</cp:lastModifiedBy>
  <cp:revision>68</cp:revision>
  <dcterms:created xsi:type="dcterms:W3CDTF">2018-10-15T08:24:10Z</dcterms:created>
  <dcterms:modified xsi:type="dcterms:W3CDTF">2019-09-04T08:24:45Z</dcterms:modified>
</cp:coreProperties>
</file>