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0"/>
  </p:notesMasterIdLst>
  <p:sldIdLst>
    <p:sldId id="256" r:id="rId4"/>
    <p:sldId id="257" r:id="rId5"/>
    <p:sldId id="258" r:id="rId6"/>
    <p:sldId id="261" r:id="rId7"/>
    <p:sldId id="262" r:id="rId8"/>
    <p:sldId id="263" r:id="rId9"/>
    <p:sldId id="299" r:id="rId10"/>
    <p:sldId id="300" r:id="rId11"/>
    <p:sldId id="285" r:id="rId12"/>
    <p:sldId id="286" r:id="rId13"/>
    <p:sldId id="305" r:id="rId14"/>
    <p:sldId id="303" r:id="rId15"/>
    <p:sldId id="304" r:id="rId16"/>
    <p:sldId id="288" r:id="rId17"/>
    <p:sldId id="289" r:id="rId18"/>
    <p:sldId id="306" r:id="rId19"/>
    <p:sldId id="292" r:id="rId20"/>
    <p:sldId id="313" r:id="rId21"/>
    <p:sldId id="307" r:id="rId22"/>
    <p:sldId id="308" r:id="rId23"/>
    <p:sldId id="309" r:id="rId24"/>
    <p:sldId id="310" r:id="rId25"/>
    <p:sldId id="311" r:id="rId26"/>
    <p:sldId id="312" r:id="rId27"/>
    <p:sldId id="301" r:id="rId28"/>
    <p:sldId id="281" r:id="rId2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4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B7D24C-5B8F-4A1D-876E-57C52CF8A115}" type="datetimeFigureOut">
              <a:rPr lang="id-ID" smtClean="0"/>
              <a:t>09/10/2018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F1FC72-B70D-4F5D-BFC6-AD449F760394}" type="slidenum">
              <a:rPr lang="id-ID" smtClean="0"/>
              <a:t>‹#›</a:t>
            </a:fld>
            <a:endParaRPr lang="id-ID"/>
          </a:p>
        </p:txBody>
      </p:sp>
    </p:spTree>
    <p:extLst>
      <p:ext uri="{BB962C8B-B14F-4D97-AF65-F5344CB8AC3E}">
        <p14:creationId xmlns:p14="http://schemas.microsoft.com/office/powerpoint/2010/main" val="3274986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dirty="0" smtClean="0"/>
              <a:t>Berapa dosis minimal maksimalnya aman dikonsumsi?</a:t>
            </a:r>
            <a:endParaRPr lang="id-ID" dirty="0"/>
          </a:p>
        </p:txBody>
      </p:sp>
      <p:sp>
        <p:nvSpPr>
          <p:cNvPr id="4" name="Slide Number Placeholder 3"/>
          <p:cNvSpPr>
            <a:spLocks noGrp="1"/>
          </p:cNvSpPr>
          <p:nvPr>
            <p:ph type="sldNum" sz="quarter" idx="10"/>
          </p:nvPr>
        </p:nvSpPr>
        <p:spPr/>
        <p:txBody>
          <a:bodyPr/>
          <a:lstStyle/>
          <a:p>
            <a:fld id="{2F4BE6EF-68B5-4F45-A8F2-A02943858546}" type="slidenum">
              <a:rPr lang="id-ID" smtClean="0">
                <a:solidFill>
                  <a:prstClr val="black"/>
                </a:solidFill>
              </a:rPr>
              <a:pPr/>
              <a:t>6</a:t>
            </a:fld>
            <a:endParaRPr lang="id-ID">
              <a:solidFill>
                <a:prstClr val="black"/>
              </a:solidFill>
            </a:endParaRPr>
          </a:p>
        </p:txBody>
      </p:sp>
    </p:spTree>
    <p:extLst>
      <p:ext uri="{BB962C8B-B14F-4D97-AF65-F5344CB8AC3E}">
        <p14:creationId xmlns:p14="http://schemas.microsoft.com/office/powerpoint/2010/main" val="4083206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D142A4A9-FF0C-4D2C-BE7A-7C6C6838826D}" type="datetimeFigureOut">
              <a:rPr lang="id-ID" smtClean="0"/>
              <a:t>09/10/2018</a:t>
            </a:fld>
            <a:endParaRPr lang="id-ID"/>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id-ID"/>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55B6415-5A3C-4FA5-AE50-131DA619539B}"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D142A4A9-FF0C-4D2C-BE7A-7C6C6838826D}" type="datetimeFigureOut">
              <a:rPr lang="id-ID" smtClean="0"/>
              <a:t>09/10/2018</a:t>
            </a:fld>
            <a:endParaRPr lang="id-ID"/>
          </a:p>
        </p:txBody>
      </p:sp>
      <p:sp>
        <p:nvSpPr>
          <p:cNvPr id="9" name="Slide Number Placeholder 8"/>
          <p:cNvSpPr>
            <a:spLocks noGrp="1"/>
          </p:cNvSpPr>
          <p:nvPr>
            <p:ph type="sldNum" sz="quarter" idx="15"/>
          </p:nvPr>
        </p:nvSpPr>
        <p:spPr/>
        <p:txBody>
          <a:bodyPr rtlCol="0"/>
          <a:lstStyle/>
          <a:p>
            <a:fld id="{B55B6415-5A3C-4FA5-AE50-131DA619539B}" type="slidenum">
              <a:rPr lang="id-ID" smtClean="0"/>
              <a:t>‹#›</a:t>
            </a:fld>
            <a:endParaRPr lang="id-ID"/>
          </a:p>
        </p:txBody>
      </p:sp>
      <p:sp>
        <p:nvSpPr>
          <p:cNvPr id="10" name="Footer Placeholder 9"/>
          <p:cNvSpPr>
            <a:spLocks noGrp="1"/>
          </p:cNvSpPr>
          <p:nvPr>
            <p:ph type="ftr" sz="quarter" idx="16"/>
          </p:nvPr>
        </p:nvSpPr>
        <p:spPr/>
        <p:txBody>
          <a:bodyPr rtlCol="0"/>
          <a:lstStyle/>
          <a:p>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D142A4A9-FF0C-4D2C-BE7A-7C6C6838826D}" type="datetimeFigureOut">
              <a:rPr lang="id-ID" smtClean="0"/>
              <a:t>09/10/2018</a:t>
            </a:fld>
            <a:endParaRPr lang="id-ID"/>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id-ID"/>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Slide Number Placeholder 5"/>
          <p:cNvSpPr>
            <a:spLocks noGrp="1"/>
          </p:cNvSpPr>
          <p:nvPr>
            <p:ph type="sldNum" sz="quarter" idx="12"/>
          </p:nvPr>
        </p:nvSpPr>
        <p:spPr bwMode="auto">
          <a:xfrm>
            <a:off x="1340616" y="4928702"/>
            <a:ext cx="609600" cy="517524"/>
          </a:xfrm>
        </p:spPr>
        <p:txBody>
          <a:bodyPr/>
          <a:lstStyle/>
          <a:p>
            <a:fld id="{B55B6415-5A3C-4FA5-AE50-131DA619539B}"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142A4A9-FF0C-4D2C-BE7A-7C6C6838826D}" type="datetimeFigureOut">
              <a:rPr lang="id-ID" smtClean="0"/>
              <a:t>09/10/2018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55B6415-5A3C-4FA5-AE50-131DA619539B}" type="slidenum">
              <a:rPr lang="id-ID" smtClean="0"/>
              <a:t>‹#›</a:t>
            </a:fld>
            <a:endParaRPr lang="id-ID"/>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D142A4A9-FF0C-4D2C-BE7A-7C6C6838826D}" type="datetimeFigureOut">
              <a:rPr lang="id-ID" smtClean="0"/>
              <a:t>09/10/2018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B55B6415-5A3C-4FA5-AE50-131DA619539B}" type="slidenum">
              <a:rPr lang="id-ID" smtClean="0"/>
              <a:t>‹#›</a:t>
            </a:fld>
            <a:endParaRPr lang="id-ID"/>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142A4A9-FF0C-4D2C-BE7A-7C6C6838826D}" type="datetimeFigureOut">
              <a:rPr lang="id-ID" smtClean="0"/>
              <a:t>09/10/2018</a:t>
            </a:fld>
            <a:endParaRPr lang="id-ID"/>
          </a:p>
        </p:txBody>
      </p:sp>
      <p:sp>
        <p:nvSpPr>
          <p:cNvPr id="7" name="Slide Number Placeholder 6"/>
          <p:cNvSpPr>
            <a:spLocks noGrp="1"/>
          </p:cNvSpPr>
          <p:nvPr>
            <p:ph type="sldNum" sz="quarter" idx="11"/>
          </p:nvPr>
        </p:nvSpPr>
        <p:spPr/>
        <p:txBody>
          <a:bodyPr rtlCol="0"/>
          <a:lstStyle/>
          <a:p>
            <a:fld id="{B55B6415-5A3C-4FA5-AE50-131DA619539B}" type="slidenum">
              <a:rPr lang="id-ID" smtClean="0"/>
              <a:t>‹#›</a:t>
            </a:fld>
            <a:endParaRPr lang="id-ID"/>
          </a:p>
        </p:txBody>
      </p:sp>
      <p:sp>
        <p:nvSpPr>
          <p:cNvPr id="8" name="Footer Placeholder 7"/>
          <p:cNvSpPr>
            <a:spLocks noGrp="1"/>
          </p:cNvSpPr>
          <p:nvPr>
            <p:ph type="ftr" sz="quarter" idx="12"/>
          </p:nvPr>
        </p:nvSpPr>
        <p:spPr/>
        <p:txBody>
          <a:bodyPr rtlCol="0"/>
          <a:lstStyle/>
          <a:p>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42A4A9-FF0C-4D2C-BE7A-7C6C6838826D}" type="datetimeFigureOut">
              <a:rPr lang="id-ID" smtClean="0"/>
              <a:t>09/10/2018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B55B6415-5A3C-4FA5-AE50-131DA619539B}"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D142A4A9-FF0C-4D2C-BE7A-7C6C6838826D}" type="datetimeFigureOut">
              <a:rPr lang="id-ID" smtClean="0"/>
              <a:t>09/10/2018</a:t>
            </a:fld>
            <a:endParaRPr lang="id-ID"/>
          </a:p>
        </p:txBody>
      </p:sp>
      <p:sp>
        <p:nvSpPr>
          <p:cNvPr id="22" name="Slide Number Placeholder 21"/>
          <p:cNvSpPr>
            <a:spLocks noGrp="1"/>
          </p:cNvSpPr>
          <p:nvPr>
            <p:ph type="sldNum" sz="quarter" idx="15"/>
          </p:nvPr>
        </p:nvSpPr>
        <p:spPr/>
        <p:txBody>
          <a:bodyPr rtlCol="0"/>
          <a:lstStyle/>
          <a:p>
            <a:fld id="{B55B6415-5A3C-4FA5-AE50-131DA619539B}" type="slidenum">
              <a:rPr lang="id-ID" smtClean="0"/>
              <a:t>‹#›</a:t>
            </a:fld>
            <a:endParaRPr lang="id-ID"/>
          </a:p>
        </p:txBody>
      </p:sp>
      <p:sp>
        <p:nvSpPr>
          <p:cNvPr id="23" name="Footer Placeholder 22"/>
          <p:cNvSpPr>
            <a:spLocks noGrp="1"/>
          </p:cNvSpPr>
          <p:nvPr>
            <p:ph type="ftr" sz="quarter" idx="16"/>
          </p:nvPr>
        </p:nvSpPr>
        <p:spPr/>
        <p:txBody>
          <a:bodyPr rtlCol="0"/>
          <a:lstStyle/>
          <a:p>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dirty="0"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D142A4A9-FF0C-4D2C-BE7A-7C6C6838826D}" type="datetimeFigureOut">
              <a:rPr lang="id-ID" smtClean="0"/>
              <a:t>09/10/2018</a:t>
            </a:fld>
            <a:endParaRPr lang="id-ID"/>
          </a:p>
        </p:txBody>
      </p:sp>
      <p:sp>
        <p:nvSpPr>
          <p:cNvPr id="18" name="Slide Number Placeholder 17"/>
          <p:cNvSpPr>
            <a:spLocks noGrp="1"/>
          </p:cNvSpPr>
          <p:nvPr>
            <p:ph type="sldNum" sz="quarter" idx="11"/>
          </p:nvPr>
        </p:nvSpPr>
        <p:spPr/>
        <p:txBody>
          <a:bodyPr rtlCol="0"/>
          <a:lstStyle/>
          <a:p>
            <a:fld id="{B55B6415-5A3C-4FA5-AE50-131DA619539B}" type="slidenum">
              <a:rPr lang="id-ID" smtClean="0"/>
              <a:t>‹#›</a:t>
            </a:fld>
            <a:endParaRPr lang="id-ID"/>
          </a:p>
        </p:txBody>
      </p:sp>
      <p:sp>
        <p:nvSpPr>
          <p:cNvPr id="21" name="Footer Placeholder 20"/>
          <p:cNvSpPr>
            <a:spLocks noGrp="1"/>
          </p:cNvSpPr>
          <p:nvPr>
            <p:ph type="ftr" sz="quarter" idx="12"/>
          </p:nvPr>
        </p:nvSpPr>
        <p:spPr/>
        <p:txBody>
          <a:bodyPr rtlCol="0"/>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42A4A9-FF0C-4D2C-BE7A-7C6C6838826D}" type="datetimeFigureOut">
              <a:rPr lang="id-ID" smtClean="0"/>
              <a:t>09/10/2018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55B6415-5A3C-4FA5-AE50-131DA619539B}"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42A4A9-FF0C-4D2C-BE7A-7C6C6838826D}" type="datetimeFigureOut">
              <a:rPr lang="id-ID" smtClean="0"/>
              <a:t>09/10/2018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55B6415-5A3C-4FA5-AE50-131DA619539B}" type="slidenum">
              <a:rPr lang="id-ID" smtClean="0"/>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5" name="Footer Placeholder 4"/>
          <p:cNvSpPr>
            <a:spLocks noGrp="1"/>
          </p:cNvSpPr>
          <p:nvPr>
            <p:ph type="ftr" sz="quarter" idx="11"/>
          </p:nvPr>
        </p:nvSpPr>
        <p:spPr/>
        <p:txBody>
          <a:bodyPr/>
          <a:lstStyle/>
          <a:p>
            <a:endParaRPr lang="id-ID">
              <a:solidFill>
                <a:srgbClr val="ECE9C6"/>
              </a:solidFill>
            </a:endParaRPr>
          </a:p>
        </p:txBody>
      </p:sp>
      <p:sp>
        <p:nvSpPr>
          <p:cNvPr id="6" name="Slide Number Placeholder 5"/>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680636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5" name="Footer Placeholder 4"/>
          <p:cNvSpPr>
            <a:spLocks noGrp="1"/>
          </p:cNvSpPr>
          <p:nvPr>
            <p:ph type="ftr" sz="quarter" idx="11"/>
          </p:nvPr>
        </p:nvSpPr>
        <p:spPr/>
        <p:txBody>
          <a:bodyPr/>
          <a:lstStyle/>
          <a:p>
            <a:endParaRPr lang="id-ID">
              <a:solidFill>
                <a:srgbClr val="ECE9C6"/>
              </a:solidFill>
            </a:endParaRPr>
          </a:p>
        </p:txBody>
      </p:sp>
      <p:sp>
        <p:nvSpPr>
          <p:cNvPr id="6" name="Slide Number Placeholder 5"/>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38884927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58FC9C4A-039E-4F50-B43F-87E8BF54353E}" type="datetimeFigureOut">
              <a:rPr lang="id-ID" smtClean="0">
                <a:solidFill>
                  <a:srgbClr val="895D1D"/>
                </a:solidFill>
              </a:rPr>
              <a:pPr/>
              <a:t>09/10/2018</a:t>
            </a:fld>
            <a:endParaRPr lang="id-ID">
              <a:solidFill>
                <a:srgbClr val="895D1D"/>
              </a:solidFill>
            </a:endParaRPr>
          </a:p>
        </p:txBody>
      </p:sp>
      <p:sp>
        <p:nvSpPr>
          <p:cNvPr id="91" name="Footer Placeholder 90"/>
          <p:cNvSpPr>
            <a:spLocks noGrp="1"/>
          </p:cNvSpPr>
          <p:nvPr>
            <p:ph type="ftr" sz="quarter" idx="11"/>
          </p:nvPr>
        </p:nvSpPr>
        <p:spPr/>
        <p:txBody>
          <a:bodyPr/>
          <a:lstStyle/>
          <a:p>
            <a:endParaRPr lang="id-ID">
              <a:solidFill>
                <a:srgbClr val="895D1D"/>
              </a:solidFill>
            </a:endParaRPr>
          </a:p>
        </p:txBody>
      </p:sp>
      <p:sp>
        <p:nvSpPr>
          <p:cNvPr id="92" name="Slide Number Placeholder 91"/>
          <p:cNvSpPr>
            <a:spLocks noGrp="1"/>
          </p:cNvSpPr>
          <p:nvPr>
            <p:ph type="sldNum" sz="quarter" idx="12"/>
          </p:nvPr>
        </p:nvSpPr>
        <p:spPr/>
        <p:txBody>
          <a:bodyPr/>
          <a:lstStyle/>
          <a:p>
            <a:fld id="{C812C22D-0415-41DA-8F15-4E690324693F}" type="slidenum">
              <a:rPr lang="id-ID" smtClean="0">
                <a:solidFill>
                  <a:srgbClr val="895D1D"/>
                </a:solidFill>
              </a:rPr>
              <a:pPr/>
              <a:t>‹#›</a:t>
            </a:fld>
            <a:endParaRPr lang="id-ID">
              <a:solidFill>
                <a:srgbClr val="895D1D"/>
              </a:solidFill>
            </a:endParaRPr>
          </a:p>
        </p:txBody>
      </p:sp>
    </p:spTree>
    <p:extLst>
      <p:ext uri="{BB962C8B-B14F-4D97-AF65-F5344CB8AC3E}">
        <p14:creationId xmlns:p14="http://schemas.microsoft.com/office/powerpoint/2010/main" val="1698681715"/>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6" name="Footer Placeholder 5"/>
          <p:cNvSpPr>
            <a:spLocks noGrp="1"/>
          </p:cNvSpPr>
          <p:nvPr>
            <p:ph type="ftr" sz="quarter" idx="11"/>
          </p:nvPr>
        </p:nvSpPr>
        <p:spPr/>
        <p:txBody>
          <a:bodyPr/>
          <a:lstStyle/>
          <a:p>
            <a:endParaRPr lang="id-ID">
              <a:solidFill>
                <a:srgbClr val="ECE9C6"/>
              </a:solidFill>
            </a:endParaRPr>
          </a:p>
        </p:txBody>
      </p:sp>
      <p:sp>
        <p:nvSpPr>
          <p:cNvPr id="7" name="Slide Number Placeholder 6"/>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14027116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8" name="Footer Placeholder 7"/>
          <p:cNvSpPr>
            <a:spLocks noGrp="1"/>
          </p:cNvSpPr>
          <p:nvPr>
            <p:ph type="ftr" sz="quarter" idx="11"/>
          </p:nvPr>
        </p:nvSpPr>
        <p:spPr/>
        <p:txBody>
          <a:bodyPr/>
          <a:lstStyle/>
          <a:p>
            <a:endParaRPr lang="id-ID">
              <a:solidFill>
                <a:srgbClr val="ECE9C6"/>
              </a:solidFill>
            </a:endParaRPr>
          </a:p>
        </p:txBody>
      </p:sp>
      <p:sp>
        <p:nvSpPr>
          <p:cNvPr id="9" name="Slide Number Placeholder 8"/>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4171659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4" name="Footer Placeholder 3"/>
          <p:cNvSpPr>
            <a:spLocks noGrp="1"/>
          </p:cNvSpPr>
          <p:nvPr>
            <p:ph type="ftr" sz="quarter" idx="11"/>
          </p:nvPr>
        </p:nvSpPr>
        <p:spPr/>
        <p:txBody>
          <a:bodyPr/>
          <a:lstStyle/>
          <a:p>
            <a:endParaRPr lang="id-ID">
              <a:solidFill>
                <a:srgbClr val="ECE9C6"/>
              </a:solidFill>
            </a:endParaRPr>
          </a:p>
        </p:txBody>
      </p:sp>
      <p:sp>
        <p:nvSpPr>
          <p:cNvPr id="5" name="Slide Number Placeholder 4"/>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33174612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3" name="Footer Placeholder 2"/>
          <p:cNvSpPr>
            <a:spLocks noGrp="1"/>
          </p:cNvSpPr>
          <p:nvPr>
            <p:ph type="ftr" sz="quarter" idx="11"/>
          </p:nvPr>
        </p:nvSpPr>
        <p:spPr/>
        <p:txBody>
          <a:bodyPr/>
          <a:lstStyle/>
          <a:p>
            <a:endParaRPr lang="id-ID">
              <a:solidFill>
                <a:srgbClr val="ECE9C6"/>
              </a:solidFill>
            </a:endParaRPr>
          </a:p>
        </p:txBody>
      </p:sp>
      <p:sp>
        <p:nvSpPr>
          <p:cNvPr id="4" name="Slide Number Placeholder 3"/>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7801005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6" name="Footer Placeholder 5"/>
          <p:cNvSpPr>
            <a:spLocks noGrp="1"/>
          </p:cNvSpPr>
          <p:nvPr>
            <p:ph type="ftr" sz="quarter" idx="11"/>
          </p:nvPr>
        </p:nvSpPr>
        <p:spPr/>
        <p:txBody>
          <a:bodyPr/>
          <a:lstStyle/>
          <a:p>
            <a:endParaRPr lang="id-ID">
              <a:solidFill>
                <a:srgbClr val="ECE9C6"/>
              </a:solidFill>
            </a:endParaRPr>
          </a:p>
        </p:txBody>
      </p:sp>
      <p:sp>
        <p:nvSpPr>
          <p:cNvPr id="7" name="Slide Number Placeholder 6"/>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152282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5" name="Date Placeholder 4"/>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6" name="Footer Placeholder 5"/>
          <p:cNvSpPr>
            <a:spLocks noGrp="1"/>
          </p:cNvSpPr>
          <p:nvPr>
            <p:ph type="ftr" sz="quarter" idx="11"/>
          </p:nvPr>
        </p:nvSpPr>
        <p:spPr/>
        <p:txBody>
          <a:bodyPr/>
          <a:lstStyle/>
          <a:p>
            <a:endParaRPr lang="id-ID">
              <a:solidFill>
                <a:srgbClr val="ECE9C6"/>
              </a:solidFill>
            </a:endParaRPr>
          </a:p>
        </p:txBody>
      </p:sp>
      <p:sp>
        <p:nvSpPr>
          <p:cNvPr id="7" name="Slide Number Placeholder 6"/>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357302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5" name="Footer Placeholder 4"/>
          <p:cNvSpPr>
            <a:spLocks noGrp="1"/>
          </p:cNvSpPr>
          <p:nvPr>
            <p:ph type="ftr" sz="quarter" idx="11"/>
          </p:nvPr>
        </p:nvSpPr>
        <p:spPr/>
        <p:txBody>
          <a:bodyPr/>
          <a:lstStyle/>
          <a:p>
            <a:endParaRPr lang="id-ID">
              <a:solidFill>
                <a:srgbClr val="ECE9C6"/>
              </a:solidFill>
            </a:endParaRPr>
          </a:p>
        </p:txBody>
      </p:sp>
      <p:sp>
        <p:nvSpPr>
          <p:cNvPr id="6" name="Slide Number Placeholder 5"/>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6791511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5" name="Footer Placeholder 4"/>
          <p:cNvSpPr>
            <a:spLocks noGrp="1"/>
          </p:cNvSpPr>
          <p:nvPr>
            <p:ph type="ftr" sz="quarter" idx="11"/>
          </p:nvPr>
        </p:nvSpPr>
        <p:spPr/>
        <p:txBody>
          <a:bodyPr/>
          <a:lstStyle/>
          <a:p>
            <a:endParaRPr lang="id-ID">
              <a:solidFill>
                <a:srgbClr val="ECE9C6"/>
              </a:solidFill>
            </a:endParaRPr>
          </a:p>
        </p:txBody>
      </p:sp>
      <p:sp>
        <p:nvSpPr>
          <p:cNvPr id="6" name="Slide Number Placeholder 5"/>
          <p:cNvSpPr>
            <a:spLocks noGrp="1"/>
          </p:cNvSpPr>
          <p:nvPr>
            <p:ph type="sldNum" sz="quarter" idx="12"/>
          </p:nvPr>
        </p:nvSpPr>
        <p:spPr/>
        <p:txBody>
          <a:body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30596293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7"/>
          <p:cNvSpPr>
            <a:spLocks noChangeArrowheads="1"/>
          </p:cNvSpPr>
          <p:nvPr/>
        </p:nvSpPr>
        <p:spPr bwMode="auto">
          <a:xfrm>
            <a:off x="609600" y="1219200"/>
            <a:ext cx="7924800" cy="914400"/>
          </a:xfrm>
          <a:custGeom>
            <a:avLst/>
            <a:gdLst>
              <a:gd name="T0" fmla="*/ 0 w 1000"/>
              <a:gd name="T1" fmla="*/ 2147483646 h 1000"/>
              <a:gd name="T2" fmla="*/ 0 w 1000"/>
              <a:gd name="T3" fmla="*/ 0 h 1000"/>
              <a:gd name="T4" fmla="*/ 2147483646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id-ID" b="1" smtClean="0">
              <a:solidFill>
                <a:srgbClr val="FFFFFF"/>
              </a:solidFill>
            </a:endParaRPr>
          </a:p>
        </p:txBody>
      </p:sp>
      <p:sp>
        <p:nvSpPr>
          <p:cNvPr id="5" name="Line 8"/>
          <p:cNvSpPr>
            <a:spLocks noChangeShapeType="1"/>
          </p:cNvSpPr>
          <p:nvPr/>
        </p:nvSpPr>
        <p:spPr bwMode="auto">
          <a:xfrm>
            <a:off x="1981200" y="3962400"/>
            <a:ext cx="6511925"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id-ID" b="1" smtClean="0">
              <a:solidFill>
                <a:srgbClr val="FFFFFF"/>
              </a:solidFill>
            </a:endParaRPr>
          </a:p>
        </p:txBody>
      </p:sp>
      <p:sp>
        <p:nvSpPr>
          <p:cNvPr id="89090" name="Rectangle 2"/>
          <p:cNvSpPr>
            <a:spLocks noGrp="1" noChangeArrowheads="1"/>
          </p:cNvSpPr>
          <p:nvPr>
            <p:ph type="ctrTitle"/>
          </p:nvPr>
        </p:nvSpPr>
        <p:spPr>
          <a:xfrm>
            <a:off x="914400" y="1524000"/>
            <a:ext cx="7623175" cy="1752600"/>
          </a:xfrm>
        </p:spPr>
        <p:txBody>
          <a:bodyPr/>
          <a:lstStyle>
            <a:lvl1pPr>
              <a:defRPr sz="5000"/>
            </a:lvl1pPr>
          </a:lstStyle>
          <a:p>
            <a:pPr lvl="0"/>
            <a:r>
              <a:rPr lang="en-US" altLang="en-US" noProof="0"/>
              <a:t>Click to edit Master title style</a:t>
            </a:r>
          </a:p>
        </p:txBody>
      </p:sp>
      <p:sp>
        <p:nvSpPr>
          <p:cNvPr id="89091" name="Rectangle 3"/>
          <p:cNvSpPr>
            <a:spLocks noGrp="1" noChangeArrowheads="1"/>
          </p:cNvSpPr>
          <p:nvPr>
            <p:ph type="subTitle" idx="1"/>
          </p:nvPr>
        </p:nvSpPr>
        <p:spPr>
          <a:xfrm>
            <a:off x="1981200" y="3962400"/>
            <a:ext cx="6553200" cy="1752600"/>
          </a:xfrm>
        </p:spPr>
        <p:txBody>
          <a:bodyPr/>
          <a:lstStyle>
            <a:lvl1pPr marL="0" indent="0">
              <a:buFont typeface="Wingdings" panose="05000000000000000000" pitchFamily="2" charset="2"/>
              <a:buNone/>
              <a:defRPr sz="2800"/>
            </a:lvl1pPr>
          </a:lstStyle>
          <a:p>
            <a:pPr lvl="0"/>
            <a:r>
              <a:rPr lang="en-US" altLang="en-US" noProof="0"/>
              <a:t>Click to edit Master subtitle style</a:t>
            </a:r>
          </a:p>
        </p:txBody>
      </p:sp>
      <p:sp>
        <p:nvSpPr>
          <p:cNvPr id="6" name="Rectangle 4"/>
          <p:cNvSpPr>
            <a:spLocks noGrp="1" noChangeArrowheads="1"/>
          </p:cNvSpPr>
          <p:nvPr>
            <p:ph type="dt" sz="half" idx="10"/>
          </p:nvPr>
        </p:nvSpPr>
        <p:spPr/>
        <p:txBody>
          <a:bodyPr/>
          <a:lstStyle>
            <a:lvl1pPr>
              <a:defRPr/>
            </a:lvl1pPr>
          </a:lstStyle>
          <a:p>
            <a:pPr>
              <a:defRPr/>
            </a:pPr>
            <a:endParaRPr lang="en-US" altLang="en-US">
              <a:solidFill>
                <a:srgbClr val="FFFFFF"/>
              </a:solidFill>
            </a:endParaRPr>
          </a:p>
        </p:txBody>
      </p:sp>
      <p:sp>
        <p:nvSpPr>
          <p:cNvPr id="7" name="Rectangle 5"/>
          <p:cNvSpPr>
            <a:spLocks noGrp="1" noChangeArrowheads="1"/>
          </p:cNvSpPr>
          <p:nvPr>
            <p:ph type="ftr" sz="quarter" idx="11"/>
          </p:nvPr>
        </p:nvSpPr>
        <p:spPr>
          <a:xfrm>
            <a:off x="3124200" y="6243638"/>
            <a:ext cx="2895600" cy="457200"/>
          </a:xfrm>
        </p:spPr>
        <p:txBody>
          <a:bodyPr/>
          <a:lstStyle>
            <a:lvl1pPr>
              <a:defRPr/>
            </a:lvl1pPr>
          </a:lstStyle>
          <a:p>
            <a:pPr>
              <a:defRPr/>
            </a:pPr>
            <a:endParaRPr lang="en-US" altLang="en-US">
              <a:solidFill>
                <a:srgbClr val="FFFFFF"/>
              </a:solidFill>
            </a:endParaRPr>
          </a:p>
        </p:txBody>
      </p:sp>
      <p:sp>
        <p:nvSpPr>
          <p:cNvPr id="8" name="Rectangle 6"/>
          <p:cNvSpPr>
            <a:spLocks noGrp="1" noChangeArrowheads="1"/>
          </p:cNvSpPr>
          <p:nvPr>
            <p:ph type="sldNum" sz="quarter" idx="12"/>
          </p:nvPr>
        </p:nvSpPr>
        <p:spPr/>
        <p:txBody>
          <a:bodyPr/>
          <a:lstStyle>
            <a:lvl1pPr>
              <a:defRPr/>
            </a:lvl1pPr>
          </a:lstStyle>
          <a:p>
            <a:fld id="{58B50684-1BE1-455F-A7DF-9D2584CFCAC0}"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26246068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fld id="{2DD1BE30-CC6D-4613-B408-DCCDFF3ADD0B}"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537859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fld id="{4F76D371-0930-4D83-83D0-BC2B45888593}"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10673447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307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307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fld id="{820A16B9-5EEB-488E-A1AE-4588E93719A0}"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3990569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fld id="{E6654A85-82E4-4842-9BA3-29E47850A588}"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4733179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fld id="{EB7739E3-DE3F-4A76-971B-AB5D6A79047F}"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9394215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fld id="{78118655-3BCA-4399-9DDA-9888067CC785}"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37979582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fld id="{4F26B99D-6942-45A7-BA69-802FEB0D0D5C}"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9686923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fld id="{0501EAD8-1CFB-43A6-BBA8-A53D6038B07E}"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19382372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fld id="{145F14F8-62DA-430F-806C-C48FE7DAA828}"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807162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fld id="{A710C1C4-CEEE-4224-8C0C-986F9177C0A5}"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228265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142A4A9-FF0C-4D2C-BE7A-7C6C6838826D}" type="datetimeFigureOut">
              <a:rPr lang="id-ID" smtClean="0"/>
              <a:t>09/10/2018</a:t>
            </a:fld>
            <a:endParaRPr lang="id-ID"/>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d-ID"/>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55B6415-5A3C-4FA5-AE50-131DA619539B}"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58FC9C4A-039E-4F50-B43F-87E8BF54353E}" type="datetimeFigureOut">
              <a:rPr lang="id-ID" smtClean="0">
                <a:solidFill>
                  <a:srgbClr val="ECE9C6"/>
                </a:solidFill>
              </a:rPr>
              <a:pPr/>
              <a:t>09/10/2018</a:t>
            </a:fld>
            <a:endParaRPr lang="id-ID">
              <a:solidFill>
                <a:srgbClr val="ECE9C6"/>
              </a:solidFill>
            </a:endParaRPr>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id-ID">
              <a:solidFill>
                <a:srgbClr val="ECE9C6"/>
              </a:solidFill>
            </a:endParaRPr>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C812C22D-0415-41DA-8F15-4E690324693F}" type="slidenum">
              <a:rPr lang="id-ID" smtClean="0">
                <a:solidFill>
                  <a:srgbClr val="ECE9C6"/>
                </a:solidFill>
              </a:rPr>
              <a:pPr/>
              <a:t>‹#›</a:t>
            </a:fld>
            <a:endParaRPr lang="id-ID">
              <a:solidFill>
                <a:srgbClr val="ECE9C6"/>
              </a:solidFill>
            </a:endParaRPr>
          </a:p>
        </p:txBody>
      </p:sp>
    </p:spTree>
    <p:extLst>
      <p:ext uri="{BB962C8B-B14F-4D97-AF65-F5344CB8AC3E}">
        <p14:creationId xmlns:p14="http://schemas.microsoft.com/office/powerpoint/2010/main" val="126995383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88068" name="Rectangle 4"/>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0">
                <a:latin typeface="+mj-lt"/>
                <a:cs typeface="Arial" panose="020B0604020202020204" pitchFamily="34" charset="0"/>
              </a:defRPr>
            </a:lvl1pPr>
          </a:lstStyle>
          <a:p>
            <a:pPr fontAlgn="base">
              <a:spcBef>
                <a:spcPct val="0"/>
              </a:spcBef>
              <a:spcAft>
                <a:spcPct val="0"/>
              </a:spcAft>
              <a:defRPr/>
            </a:pPr>
            <a:endParaRPr lang="en-US" altLang="en-US">
              <a:solidFill>
                <a:srgbClr val="FFFFFF"/>
              </a:solidFill>
            </a:endParaRPr>
          </a:p>
        </p:txBody>
      </p:sp>
      <p:sp>
        <p:nvSpPr>
          <p:cNvPr id="8806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b="0">
                <a:latin typeface="+mj-lt"/>
                <a:cs typeface="Arial" panose="020B0604020202020204" pitchFamily="34" charset="0"/>
              </a:defRPr>
            </a:lvl1pPr>
          </a:lstStyle>
          <a:p>
            <a:pPr fontAlgn="base">
              <a:spcBef>
                <a:spcPct val="0"/>
              </a:spcBef>
              <a:spcAft>
                <a:spcPct val="0"/>
              </a:spcAft>
              <a:defRPr/>
            </a:pPr>
            <a:endParaRPr lang="en-US" altLang="en-US">
              <a:solidFill>
                <a:srgbClr val="FFFFFF"/>
              </a:solidFill>
            </a:endParaRPr>
          </a:p>
        </p:txBody>
      </p:sp>
      <p:sp>
        <p:nvSpPr>
          <p:cNvPr id="88070" name="Rectangle 6"/>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b="0">
                <a:latin typeface="Garamond" pitchFamily="18" charset="0"/>
              </a:defRPr>
            </a:lvl1pPr>
          </a:lstStyle>
          <a:p>
            <a:pPr fontAlgn="base">
              <a:spcBef>
                <a:spcPct val="0"/>
              </a:spcBef>
              <a:spcAft>
                <a:spcPct val="0"/>
              </a:spcAft>
            </a:pPr>
            <a:fld id="{2D7D482F-0ABC-44F5-94FC-EA2DF718E982}" type="slidenum">
              <a:rPr lang="en-US" altLang="en-US" smtClean="0">
                <a:solidFill>
                  <a:srgbClr val="FFFFFF"/>
                </a:solidFill>
              </a:rPr>
              <a:pPr fontAlgn="base">
                <a:spcBef>
                  <a:spcPct val="0"/>
                </a:spcBef>
                <a:spcAft>
                  <a:spcPct val="0"/>
                </a:spcAft>
              </a:pPr>
              <a:t>‹#›</a:t>
            </a:fld>
            <a:endParaRPr lang="en-US" altLang="en-US" smtClean="0">
              <a:solidFill>
                <a:srgbClr val="FFFFFF"/>
              </a:solidFill>
            </a:endParaRPr>
          </a:p>
        </p:txBody>
      </p:sp>
      <p:sp>
        <p:nvSpPr>
          <p:cNvPr id="1031" name="Freeform 7"/>
          <p:cNvSpPr>
            <a:spLocks noChangeArrowheads="1"/>
          </p:cNvSpPr>
          <p:nvPr/>
        </p:nvSpPr>
        <p:spPr bwMode="auto">
          <a:xfrm>
            <a:off x="381000" y="228600"/>
            <a:ext cx="8229600" cy="609600"/>
          </a:xfrm>
          <a:custGeom>
            <a:avLst/>
            <a:gdLst>
              <a:gd name="T0" fmla="*/ 0 w 1000"/>
              <a:gd name="T1" fmla="*/ 2147483646 h 1000"/>
              <a:gd name="T2" fmla="*/ 0 w 1000"/>
              <a:gd name="T3" fmla="*/ 0 h 1000"/>
              <a:gd name="T4" fmla="*/ 2147483646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id-ID" b="1" smtClean="0">
              <a:solidFill>
                <a:srgbClr val="FFFFFF"/>
              </a:solidFill>
            </a:endParaRPr>
          </a:p>
        </p:txBody>
      </p:sp>
      <p:sp>
        <p:nvSpPr>
          <p:cNvPr id="1032"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id-ID" b="1" smtClean="0">
              <a:solidFill>
                <a:srgbClr val="FFFFFF"/>
              </a:solidFill>
            </a:endParaRPr>
          </a:p>
        </p:txBody>
      </p:sp>
    </p:spTree>
    <p:extLst>
      <p:ext uri="{BB962C8B-B14F-4D97-AF65-F5344CB8AC3E}">
        <p14:creationId xmlns:p14="http://schemas.microsoft.com/office/powerpoint/2010/main" val="2802575335"/>
      </p:ext>
    </p:extLst>
  </p:cSld>
  <p:clrMap bg1="dk2" tx1="lt1" bg2="dk1"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0" fontAlgn="base" hangingPunct="0">
        <a:spcBef>
          <a:spcPct val="0"/>
        </a:spcBef>
        <a:spcAft>
          <a:spcPct val="0"/>
        </a:spcAft>
        <a:defRPr sz="4200" kern="1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anose="02020404030301010803" pitchFamily="18" charset="0"/>
          <a:cs typeface="Arial" panose="020B0604020202020204" pitchFamily="34" charset="0"/>
        </a:defRPr>
      </a:lvl2pPr>
      <a:lvl3pPr algn="l" rtl="0" eaLnBrk="0" fontAlgn="base" hangingPunct="0">
        <a:spcBef>
          <a:spcPct val="0"/>
        </a:spcBef>
        <a:spcAft>
          <a:spcPct val="0"/>
        </a:spcAft>
        <a:defRPr sz="4200">
          <a:solidFill>
            <a:schemeClr val="tx2"/>
          </a:solidFill>
          <a:latin typeface="Garamond" panose="02020404030301010803" pitchFamily="18" charset="0"/>
          <a:cs typeface="Arial" panose="020B0604020202020204" pitchFamily="34" charset="0"/>
        </a:defRPr>
      </a:lvl3pPr>
      <a:lvl4pPr algn="l" rtl="0" eaLnBrk="0" fontAlgn="base" hangingPunct="0">
        <a:spcBef>
          <a:spcPct val="0"/>
        </a:spcBef>
        <a:spcAft>
          <a:spcPct val="0"/>
        </a:spcAft>
        <a:defRPr sz="4200">
          <a:solidFill>
            <a:schemeClr val="tx2"/>
          </a:solidFill>
          <a:latin typeface="Garamond" panose="02020404030301010803" pitchFamily="18" charset="0"/>
          <a:cs typeface="Arial" panose="020B0604020202020204" pitchFamily="34" charset="0"/>
        </a:defRPr>
      </a:lvl4pPr>
      <a:lvl5pPr algn="l" rtl="0" eaLnBrk="0" fontAlgn="base" hangingPunct="0">
        <a:spcBef>
          <a:spcPct val="0"/>
        </a:spcBef>
        <a:spcAft>
          <a:spcPct val="0"/>
        </a:spcAft>
        <a:defRPr sz="4200">
          <a:solidFill>
            <a:schemeClr val="tx2"/>
          </a:solidFill>
          <a:latin typeface="Garamond" panose="02020404030301010803" pitchFamily="18" charset="0"/>
          <a:cs typeface="Arial" panose="020B0604020202020204" pitchFamily="34" charset="0"/>
        </a:defRPr>
      </a:lvl5pPr>
      <a:lvl6pPr marL="457200" algn="l" rtl="0" fontAlgn="base">
        <a:spcBef>
          <a:spcPct val="0"/>
        </a:spcBef>
        <a:spcAft>
          <a:spcPct val="0"/>
        </a:spcAft>
        <a:defRPr sz="4200">
          <a:solidFill>
            <a:schemeClr val="tx2"/>
          </a:solidFill>
          <a:latin typeface="Garamond" panose="02020404030301010803" pitchFamily="18" charset="0"/>
          <a:cs typeface="Arial" panose="020B0604020202020204" pitchFamily="34" charset="0"/>
        </a:defRPr>
      </a:lvl6pPr>
      <a:lvl7pPr marL="914400" algn="l" rtl="0" fontAlgn="base">
        <a:spcBef>
          <a:spcPct val="0"/>
        </a:spcBef>
        <a:spcAft>
          <a:spcPct val="0"/>
        </a:spcAft>
        <a:defRPr sz="4200">
          <a:solidFill>
            <a:schemeClr val="tx2"/>
          </a:solidFill>
          <a:latin typeface="Garamond" panose="02020404030301010803" pitchFamily="18" charset="0"/>
          <a:cs typeface="Arial" panose="020B0604020202020204" pitchFamily="34" charset="0"/>
        </a:defRPr>
      </a:lvl7pPr>
      <a:lvl8pPr marL="1371600" algn="l" rtl="0" fontAlgn="base">
        <a:spcBef>
          <a:spcPct val="0"/>
        </a:spcBef>
        <a:spcAft>
          <a:spcPct val="0"/>
        </a:spcAft>
        <a:defRPr sz="4200">
          <a:solidFill>
            <a:schemeClr val="tx2"/>
          </a:solidFill>
          <a:latin typeface="Garamond" panose="02020404030301010803" pitchFamily="18" charset="0"/>
          <a:cs typeface="Arial" panose="020B0604020202020204" pitchFamily="34" charset="0"/>
        </a:defRPr>
      </a:lvl8pPr>
      <a:lvl9pPr marL="1828800" algn="l" rtl="0" fontAlgn="base">
        <a:spcBef>
          <a:spcPct val="0"/>
        </a:spcBef>
        <a:spcAft>
          <a:spcPct val="0"/>
        </a:spcAft>
        <a:defRPr sz="4200">
          <a:solidFill>
            <a:schemeClr val="tx2"/>
          </a:solidFill>
          <a:latin typeface="Garamond" panose="02020404030301010803"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SzPct val="65000"/>
        <a:buFont typeface="Wingdings" pitchFamily="2" charset="2"/>
        <a:buChar char="n"/>
        <a:defRPr sz="3000" kern="12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kern="1200">
          <a:solidFill>
            <a:schemeClr val="tx1"/>
          </a:solidFill>
          <a:latin typeface="+mn-lt"/>
          <a:ea typeface="+mn-ea"/>
          <a:cs typeface="+mn-cs"/>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kern="1200">
          <a:solidFill>
            <a:schemeClr val="tx1"/>
          </a:solidFill>
          <a:latin typeface="+mn-lt"/>
          <a:ea typeface="+mn-ea"/>
          <a:cs typeface="+mn-cs"/>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kern="1200">
          <a:solidFill>
            <a:schemeClr val="tx1"/>
          </a:solidFill>
          <a:latin typeface="+mn-lt"/>
          <a:ea typeface="+mn-ea"/>
          <a:cs typeface="+mn-cs"/>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hyperlink" Target="http://www.cancer.gov/dictionary/db_alpha.aspx?expand=p" TargetMode="External"/><Relationship Id="rId2" Type="http://schemas.openxmlformats.org/officeDocument/2006/relationships/hyperlink" Target="http://www.cancer.gov/dictionary/db_alpha.aspx?expand=a" TargetMode="Externa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3728" y="1412776"/>
            <a:ext cx="6172200" cy="1894362"/>
          </a:xfrm>
        </p:spPr>
        <p:txBody>
          <a:bodyPr>
            <a:normAutofit/>
          </a:bodyPr>
          <a:lstStyle/>
          <a:p>
            <a:r>
              <a:rPr lang="id-ID" dirty="0" smtClean="0"/>
              <a:t>BAHAN TOKSIK YANG TERBENTUK KARENA PENGOLAHAN PANGAN</a:t>
            </a:r>
            <a:endParaRPr lang="id-ID" dirty="0"/>
          </a:p>
        </p:txBody>
      </p:sp>
      <p:sp>
        <p:nvSpPr>
          <p:cNvPr id="4" name="Subtitle 3"/>
          <p:cNvSpPr>
            <a:spLocks noGrp="1"/>
          </p:cNvSpPr>
          <p:nvPr>
            <p:ph type="subTitle" idx="1"/>
          </p:nvPr>
        </p:nvSpPr>
        <p:spPr/>
        <p:txBody>
          <a:bodyPr/>
          <a:lstStyle/>
          <a:p>
            <a:endParaRPr lang="id-ID"/>
          </a:p>
        </p:txBody>
      </p:sp>
    </p:spTree>
    <p:extLst>
      <p:ext uri="{BB962C8B-B14F-4D97-AF65-F5344CB8AC3E}">
        <p14:creationId xmlns:p14="http://schemas.microsoft.com/office/powerpoint/2010/main" val="42129685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PENDAHULUAN</a:t>
            </a:r>
            <a:endParaRPr lang="id-ID" dirty="0"/>
          </a:p>
        </p:txBody>
      </p:sp>
      <p:sp>
        <p:nvSpPr>
          <p:cNvPr id="3" name="Content Placeholder 2"/>
          <p:cNvSpPr>
            <a:spLocks noGrp="1"/>
          </p:cNvSpPr>
          <p:nvPr>
            <p:ph sz="quarter" idx="1"/>
          </p:nvPr>
        </p:nvSpPr>
        <p:spPr/>
        <p:txBody>
          <a:bodyPr/>
          <a:lstStyle/>
          <a:p>
            <a:pPr marL="0" indent="0">
              <a:buNone/>
            </a:pPr>
            <a:r>
              <a:rPr lang="id-ID" dirty="0" smtClean="0"/>
              <a:t>Proses pengolahan pangan dapat meningkatkan nilai gizi bahan pangan, namun di lain pihak dapat menyebabkan terbentuknya komponen-komponen yang bersifat toksik bagi tubuh.</a:t>
            </a:r>
            <a:endParaRPr lang="id-ID" dirty="0"/>
          </a:p>
        </p:txBody>
      </p:sp>
    </p:spTree>
    <p:extLst>
      <p:ext uri="{BB962C8B-B14F-4D97-AF65-F5344CB8AC3E}">
        <p14:creationId xmlns:p14="http://schemas.microsoft.com/office/powerpoint/2010/main" val="1855264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BAHAN TOKSIK HASIL PENGOLAHAN PANGAN</a:t>
            </a:r>
            <a:endParaRPr lang="id-ID" dirty="0"/>
          </a:p>
        </p:txBody>
      </p:sp>
      <p:sp>
        <p:nvSpPr>
          <p:cNvPr id="3" name="Content Placeholder 2"/>
          <p:cNvSpPr>
            <a:spLocks noGrp="1"/>
          </p:cNvSpPr>
          <p:nvPr>
            <p:ph sz="quarter" idx="1"/>
          </p:nvPr>
        </p:nvSpPr>
        <p:spPr/>
        <p:txBody>
          <a:bodyPr/>
          <a:lstStyle/>
          <a:p>
            <a:pPr marL="457200" indent="-457200">
              <a:buAutoNum type="arabicPeriod"/>
            </a:pPr>
            <a:r>
              <a:rPr lang="id-ID" dirty="0" smtClean="0"/>
              <a:t>Akrilamida (ACA)</a:t>
            </a:r>
          </a:p>
          <a:p>
            <a:pPr marL="457200" indent="-457200">
              <a:buFont typeface="Wingdings"/>
              <a:buAutoNum type="arabicPeriod"/>
            </a:pPr>
            <a:r>
              <a:rPr lang="id-ID" dirty="0"/>
              <a:t>Polycyclic Aromatic Hidrocarbons (PAHs)</a:t>
            </a:r>
          </a:p>
          <a:p>
            <a:pPr marL="457200" indent="-457200">
              <a:buAutoNum type="arabicPeriod"/>
            </a:pPr>
            <a:r>
              <a:rPr lang="id-ID" dirty="0" smtClean="0"/>
              <a:t>Heterosiklik Amines (HAs)</a:t>
            </a:r>
          </a:p>
          <a:p>
            <a:pPr marL="457200" indent="-457200">
              <a:buAutoNum type="arabicPeriod"/>
            </a:pPr>
            <a:r>
              <a:rPr lang="id-ID" dirty="0" smtClean="0"/>
              <a:t>N-Nitro Compounds (NNCs)</a:t>
            </a:r>
          </a:p>
          <a:p>
            <a:pPr marL="457200" indent="-457200">
              <a:buAutoNum type="arabicPeriod"/>
            </a:pPr>
            <a:r>
              <a:rPr lang="id-ID" dirty="0" smtClean="0"/>
              <a:t>Dioxin</a:t>
            </a:r>
          </a:p>
          <a:p>
            <a:pPr marL="457200" indent="-457200">
              <a:buAutoNum type="arabicPeriod"/>
            </a:pPr>
            <a:r>
              <a:rPr lang="id-ID" dirty="0" smtClean="0"/>
              <a:t>MCPD (monochloro dipropanediol)</a:t>
            </a:r>
            <a:endParaRPr lang="id-ID" dirty="0"/>
          </a:p>
        </p:txBody>
      </p:sp>
    </p:spTree>
    <p:extLst>
      <p:ext uri="{BB962C8B-B14F-4D97-AF65-F5344CB8AC3E}">
        <p14:creationId xmlns:p14="http://schemas.microsoft.com/office/powerpoint/2010/main" val="17835517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2729897"/>
            <a:ext cx="4752528" cy="1059141"/>
          </a:xfrm>
        </p:spPr>
        <p:txBody>
          <a:bodyPr>
            <a:normAutofit/>
          </a:bodyPr>
          <a:lstStyle/>
          <a:p>
            <a:pPr algn="ctr"/>
            <a:r>
              <a:rPr lang="id-ID" sz="4800" dirty="0" smtClean="0"/>
              <a:t>1. AKRILAMIDA</a:t>
            </a:r>
            <a:endParaRPr lang="id-ID" sz="4800" dirty="0"/>
          </a:p>
        </p:txBody>
      </p:sp>
      <p:pic>
        <p:nvPicPr>
          <p:cNvPr id="2050" name="Picture 2" descr="C:\Users\Khoiron PC\Desktop\frenchfried-ed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476672"/>
            <a:ext cx="2151112" cy="1338099"/>
          </a:xfrm>
          <a:prstGeom prst="ellipse">
            <a:avLst/>
          </a:prstGeom>
          <a:ln w="63500"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1" name="Picture 3" descr="C:\Users\Khoiron PC\Desktop\roti-bak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3660" y="1145721"/>
            <a:ext cx="2151112" cy="1303839"/>
          </a:xfrm>
          <a:prstGeom prst="ellipse">
            <a:avLst/>
          </a:prstGeom>
          <a:ln w="63500"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2" name="Picture 4" descr="C:\Users\Khoiron PC\Desktop\potato_chip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2060848"/>
            <a:ext cx="2151112" cy="1338099"/>
          </a:xfrm>
          <a:prstGeom prst="ellipse">
            <a:avLst/>
          </a:prstGeom>
          <a:ln w="63500"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3" name="Picture 5" descr="C:\Users\Khoiron PC\Desktop\jagung-bakar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3660" y="3119989"/>
            <a:ext cx="2151112" cy="1338099"/>
          </a:xfrm>
          <a:prstGeom prst="ellipse">
            <a:avLst/>
          </a:prstGeom>
          <a:ln w="63500"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4" name="Picture 6" descr="C:\Users\Khoiron PC\Desktop\acrylamide_featureopt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1800" y="188640"/>
            <a:ext cx="2508429" cy="1323975"/>
          </a:xfrm>
          <a:prstGeom prst="ellipse">
            <a:avLst/>
          </a:prstGeom>
          <a:ln w="63500"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8100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9"/>
            <a:ext cx="8363272" cy="718152"/>
          </a:xfrm>
        </p:spPr>
        <p:txBody>
          <a:bodyPr/>
          <a:lstStyle/>
          <a:p>
            <a:r>
              <a:rPr lang="id-ID" dirty="0" smtClean="0"/>
              <a:t>Pendahuluan</a:t>
            </a:r>
            <a:endParaRPr lang="id-ID" dirty="0"/>
          </a:p>
        </p:txBody>
      </p:sp>
      <p:pic>
        <p:nvPicPr>
          <p:cNvPr id="1028" name="Picture 4" descr="http://www.potatopro.com/pictures/acrylami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877" y="1202455"/>
            <a:ext cx="1428750" cy="1428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Right Arrow 3"/>
          <p:cNvSpPr/>
          <p:nvPr/>
        </p:nvSpPr>
        <p:spPr>
          <a:xfrm>
            <a:off x="2394433" y="1700806"/>
            <a:ext cx="648072" cy="426343"/>
          </a:xfrm>
          <a:prstGeom prst="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Rectangle 9"/>
          <p:cNvSpPr/>
          <p:nvPr/>
        </p:nvSpPr>
        <p:spPr>
          <a:xfrm>
            <a:off x="3409050" y="1700806"/>
            <a:ext cx="4968552" cy="432047"/>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solidFill>
                  <a:prstClr val="white"/>
                </a:solidFill>
              </a:rPr>
              <a:t>Bahan untuk memproduksi plastik dan pewarna</a:t>
            </a:r>
          </a:p>
        </p:txBody>
      </p:sp>
      <p:sp>
        <p:nvSpPr>
          <p:cNvPr id="14" name="Right Arrow 13"/>
          <p:cNvSpPr/>
          <p:nvPr/>
        </p:nvSpPr>
        <p:spPr>
          <a:xfrm rot="5400000">
            <a:off x="1006215" y="2924945"/>
            <a:ext cx="648072" cy="426343"/>
          </a:xfrm>
          <a:prstGeom prst="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5" name="Rectangle 14"/>
          <p:cNvSpPr/>
          <p:nvPr/>
        </p:nvSpPr>
        <p:spPr>
          <a:xfrm>
            <a:off x="615877" y="3645024"/>
            <a:ext cx="7683212" cy="1728192"/>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dirty="0">
                <a:solidFill>
                  <a:prstClr val="white"/>
                </a:solidFill>
              </a:rPr>
              <a:t>Peneliti di Badan Pengawas Makanan Swedia dan Stockhlom University, pada April 2002 melaporkan penemuan akrilamida pada makanan dengan kandungan karbohidrat tinggi seperti keripik kentang, kentang goreng, pop corn, sereal, dan biskuit (FDA, 2004).</a:t>
            </a:r>
          </a:p>
          <a:p>
            <a:r>
              <a:rPr lang="id-ID" dirty="0">
                <a:solidFill>
                  <a:prstClr val="white"/>
                </a:solidFill>
              </a:rPr>
              <a:t>Makakan seperti daging sapi dan ayam, yang mengandung protein juga menghasilkan akrilamida (Anonim, 2002) </a:t>
            </a:r>
          </a:p>
        </p:txBody>
      </p:sp>
      <p:grpSp>
        <p:nvGrpSpPr>
          <p:cNvPr id="11" name="Group 10"/>
          <p:cNvGrpSpPr/>
          <p:nvPr/>
        </p:nvGrpSpPr>
        <p:grpSpPr>
          <a:xfrm>
            <a:off x="-19950" y="5949280"/>
            <a:ext cx="9144000" cy="908719"/>
            <a:chOff x="0" y="5735907"/>
            <a:chExt cx="8604448" cy="1342633"/>
          </a:xfrm>
        </p:grpSpPr>
        <p:pic>
          <p:nvPicPr>
            <p:cNvPr id="16" name="Picture 2" descr="C:\Users\Khoiron PC\Desktop\frenchfried-ed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735907"/>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7" name="Picture 3" descr="C:\Users\Khoiron PC\Desktop\roti-bak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1112" y="5740441"/>
              <a:ext cx="2151112" cy="130383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8" name="Picture 4" descr="C:\Users\Khoiron PC\Desktop\potato_chip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2224" y="5740441"/>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5" descr="C:\Users\Khoiron PC\Desktop\jagung-bakar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53336" y="5740441"/>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089118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9"/>
            <a:ext cx="8363272" cy="718152"/>
          </a:xfrm>
        </p:spPr>
        <p:txBody>
          <a:bodyPr/>
          <a:lstStyle/>
          <a:p>
            <a:r>
              <a:rPr lang="id-ID" dirty="0" smtClean="0"/>
              <a:t>Pendahuluan</a:t>
            </a:r>
            <a:endParaRPr lang="id-ID" dirty="0"/>
          </a:p>
        </p:txBody>
      </p:sp>
      <p:pic>
        <p:nvPicPr>
          <p:cNvPr id="1028" name="Picture 4" descr="http://www.potatopro.com/pictures/acrylami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877" y="1202455"/>
            <a:ext cx="1428750" cy="1428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Right Arrow 3"/>
          <p:cNvSpPr/>
          <p:nvPr/>
        </p:nvSpPr>
        <p:spPr>
          <a:xfrm>
            <a:off x="2394433" y="1700806"/>
            <a:ext cx="648072" cy="426343"/>
          </a:xfrm>
          <a:prstGeom prst="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Rectangle 9"/>
          <p:cNvSpPr/>
          <p:nvPr/>
        </p:nvSpPr>
        <p:spPr>
          <a:xfrm>
            <a:off x="3409050" y="1202456"/>
            <a:ext cx="4968552" cy="193566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solidFill>
                  <a:prstClr val="white"/>
                </a:solidFill>
              </a:rPr>
              <a:t>Ditemukan pada beberapa makanan tertentu yang dalam proses dan pembuatannya menggunakan suhu tinggi , dengan meningkatnya pemanasan dan pertambahan waktu, dapat meningkatkan kadar akrilamida. Akrilamida tidak terbentu pada pada suhu di bawah 120C (Harahap, 2007)</a:t>
            </a:r>
          </a:p>
        </p:txBody>
      </p:sp>
      <p:sp>
        <p:nvSpPr>
          <p:cNvPr id="14" name="Right Arrow 13"/>
          <p:cNvSpPr/>
          <p:nvPr/>
        </p:nvSpPr>
        <p:spPr>
          <a:xfrm rot="5400000">
            <a:off x="1006215" y="2924945"/>
            <a:ext cx="648072" cy="426343"/>
          </a:xfrm>
          <a:prstGeom prst="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5" name="Rectangle 14"/>
          <p:cNvSpPr/>
          <p:nvPr/>
        </p:nvSpPr>
        <p:spPr>
          <a:xfrm>
            <a:off x="615877" y="3645024"/>
            <a:ext cx="7365173" cy="1728192"/>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dirty="0">
                <a:solidFill>
                  <a:prstClr val="white"/>
                </a:solidFill>
              </a:rPr>
              <a:t>Akrilamida bersifat karsinogenik. FDA telah mengklasifikasikan akrilamida sebagai senyawa yang dapat menyebabkan kanker. Berdasarkan studi hewan coba, akrilamida berpotensi menyebabkan kerusakan sel-sel saraf  dan gangguan reproduksi, serta pemberian jangka panjang dapat menyebabkan tumor (Hartman Holly, 2005)</a:t>
            </a:r>
          </a:p>
        </p:txBody>
      </p:sp>
      <p:grpSp>
        <p:nvGrpSpPr>
          <p:cNvPr id="11" name="Group 10"/>
          <p:cNvGrpSpPr/>
          <p:nvPr/>
        </p:nvGrpSpPr>
        <p:grpSpPr>
          <a:xfrm>
            <a:off x="-19950" y="5949280"/>
            <a:ext cx="9144000" cy="908719"/>
            <a:chOff x="0" y="5735907"/>
            <a:chExt cx="8604448" cy="1342633"/>
          </a:xfrm>
        </p:grpSpPr>
        <p:pic>
          <p:nvPicPr>
            <p:cNvPr id="16" name="Picture 2" descr="C:\Users\Khoiron PC\Desktop\frenchfried-ed0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735907"/>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7" name="Picture 3" descr="C:\Users\Khoiron PC\Desktop\roti-baka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1112" y="5740441"/>
              <a:ext cx="2151112" cy="130383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8" name="Picture 4" descr="C:\Users\Khoiron PC\Desktop\potato_chip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2224" y="5740441"/>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5" descr="C:\Users\Khoiron PC\Desktop\jagung-bakar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53336" y="5740441"/>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9319395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1"/>
          </p:nvPr>
        </p:nvSpPr>
        <p:spPr>
          <a:xfrm>
            <a:off x="827584" y="1124744"/>
            <a:ext cx="6984776" cy="4525963"/>
          </a:xfrm>
        </p:spPr>
        <p:txBody>
          <a:bodyPr>
            <a:normAutofit lnSpcReduction="10000"/>
          </a:bodyPr>
          <a:lstStyle/>
          <a:p>
            <a:pPr eaLnBrk="1" hangingPunct="1">
              <a:buClr>
                <a:schemeClr val="tx1"/>
              </a:buClr>
            </a:pPr>
            <a:r>
              <a:rPr lang="en-US" altLang="en-US" sz="2600" dirty="0" smtClean="0"/>
              <a:t>Previous studies of food likely to contain acrylamide found wide-ranging concentrations in potato chips, </a:t>
            </a:r>
            <a:r>
              <a:rPr lang="en-US" altLang="en-US" sz="2600" dirty="0" err="1" smtClean="0"/>
              <a:t>french</a:t>
            </a:r>
            <a:r>
              <a:rPr lang="en-US" altLang="en-US" sz="2600" dirty="0" smtClean="0"/>
              <a:t> fries, cookies, breakfast cereals, bread, as well as other foods that are also processed at high temperatures such as coffee, roasted almonds, and grain-based coffee substitutes. </a:t>
            </a:r>
          </a:p>
          <a:p>
            <a:pPr eaLnBrk="1" hangingPunct="1">
              <a:buClr>
                <a:schemeClr val="tx1"/>
              </a:buClr>
            </a:pPr>
            <a:r>
              <a:rPr lang="en-US" altLang="en-US" sz="2600" dirty="0" smtClean="0"/>
              <a:t>Of the foods tested by Health Canada, potato chips and </a:t>
            </a:r>
            <a:r>
              <a:rPr lang="en-US" altLang="en-US" sz="2600" dirty="0" err="1" smtClean="0"/>
              <a:t>french</a:t>
            </a:r>
            <a:r>
              <a:rPr lang="en-US" altLang="en-US" sz="2600" dirty="0" smtClean="0"/>
              <a:t> fries tended to contain the most acrylamide, while lower levels were found in soft breads and cereals. </a:t>
            </a:r>
          </a:p>
        </p:txBody>
      </p:sp>
    </p:spTree>
    <p:extLst>
      <p:ext uri="{BB962C8B-B14F-4D97-AF65-F5344CB8AC3E}">
        <p14:creationId xmlns:p14="http://schemas.microsoft.com/office/powerpoint/2010/main" val="39620401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269" y="1196752"/>
            <a:ext cx="8110719"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02428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54948" y="332656"/>
            <a:ext cx="8229600" cy="1143000"/>
          </a:xfrm>
          <a:noFill/>
        </p:spPr>
        <p:txBody>
          <a:bodyPr lIns="92075" tIns="46038" rIns="92075" bIns="46038" anchor="ctr"/>
          <a:lstStyle/>
          <a:p>
            <a:pPr eaLnBrk="1" hangingPunct="1"/>
            <a:r>
              <a:rPr lang="en-GB" altLang="en-US" dirty="0" smtClean="0"/>
              <a:t>Acrylamide - a versatile molecule</a:t>
            </a:r>
          </a:p>
        </p:txBody>
      </p:sp>
      <p:sp>
        <p:nvSpPr>
          <p:cNvPr id="156675" name="Rectangle 3"/>
          <p:cNvSpPr>
            <a:spLocks noGrp="1" noChangeArrowheads="1"/>
          </p:cNvSpPr>
          <p:nvPr>
            <p:ph type="body" idx="1"/>
          </p:nvPr>
        </p:nvSpPr>
        <p:spPr>
          <a:xfrm>
            <a:off x="594956" y="1332243"/>
            <a:ext cx="8118831" cy="2738438"/>
          </a:xfrm>
          <a:noFill/>
        </p:spPr>
        <p:txBody>
          <a:bodyPr lIns="92075" tIns="46038" rIns="92075" bIns="46038"/>
          <a:lstStyle/>
          <a:p>
            <a:pPr marL="0" indent="0" eaLnBrk="1" hangingPunct="1">
              <a:spcBef>
                <a:spcPct val="114000"/>
              </a:spcBef>
              <a:buFont typeface="Wingdings" pitchFamily="2" charset="2"/>
              <a:buNone/>
            </a:pPr>
            <a:r>
              <a:rPr lang="en-GB" altLang="en-US" dirty="0" smtClean="0">
                <a:latin typeface="Sylfaen" pitchFamily="18" charset="0"/>
              </a:rPr>
              <a:t>Building block for water-soluble polymers used as additives for:</a:t>
            </a:r>
          </a:p>
        </p:txBody>
      </p:sp>
      <p:sp>
        <p:nvSpPr>
          <p:cNvPr id="156676" name="Rectangle 4"/>
          <p:cNvSpPr>
            <a:spLocks noChangeArrowheads="1"/>
          </p:cNvSpPr>
          <p:nvPr/>
        </p:nvSpPr>
        <p:spPr bwMode="auto">
          <a:xfrm>
            <a:off x="683568" y="2362200"/>
            <a:ext cx="4286250" cy="3416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marL="187325" indent="-187325">
              <a:buFontTx/>
              <a:buChar char="•"/>
            </a:pPr>
            <a:r>
              <a:rPr lang="en-GB" altLang="en-US" sz="2400" b="0" dirty="0">
                <a:latin typeface="Sylfaen" pitchFamily="18" charset="0"/>
              </a:rPr>
              <a:t>water treatment,</a:t>
            </a:r>
          </a:p>
          <a:p>
            <a:pPr marL="187325" indent="-187325">
              <a:buFontTx/>
              <a:buChar char="•"/>
            </a:pPr>
            <a:r>
              <a:rPr lang="en-GB" altLang="en-US" sz="2400" b="0" dirty="0">
                <a:latin typeface="Sylfaen" pitchFamily="18" charset="0"/>
              </a:rPr>
              <a:t>enhanced oil recovery,</a:t>
            </a:r>
          </a:p>
          <a:p>
            <a:pPr marL="187325" indent="-187325">
              <a:buFontTx/>
              <a:buChar char="•"/>
            </a:pPr>
            <a:r>
              <a:rPr lang="en-GB" altLang="en-US" sz="2400" b="0" dirty="0">
                <a:latin typeface="Sylfaen" pitchFamily="18" charset="0"/>
              </a:rPr>
              <a:t>flocculants,</a:t>
            </a:r>
          </a:p>
          <a:p>
            <a:pPr marL="187325" indent="-187325">
              <a:buFontTx/>
              <a:buChar char="•"/>
            </a:pPr>
            <a:r>
              <a:rPr lang="en-GB" altLang="en-US" sz="2400" b="0" dirty="0">
                <a:latin typeface="Sylfaen" pitchFamily="18" charset="0"/>
              </a:rPr>
              <a:t>papermaking aids,</a:t>
            </a:r>
          </a:p>
          <a:p>
            <a:pPr marL="187325" indent="-187325">
              <a:buFontTx/>
              <a:buChar char="•"/>
            </a:pPr>
            <a:r>
              <a:rPr lang="en-GB" altLang="en-US" sz="2400" b="0" dirty="0">
                <a:latin typeface="Sylfaen" pitchFamily="18" charset="0"/>
              </a:rPr>
              <a:t>thickeners,</a:t>
            </a:r>
          </a:p>
          <a:p>
            <a:pPr marL="187325" indent="-187325">
              <a:buFontTx/>
              <a:buChar char="•"/>
            </a:pPr>
            <a:r>
              <a:rPr lang="en-GB" altLang="en-US" sz="2400" b="0" dirty="0">
                <a:latin typeface="Sylfaen" pitchFamily="18" charset="0"/>
              </a:rPr>
              <a:t>soil conditioning agents,</a:t>
            </a:r>
          </a:p>
          <a:p>
            <a:pPr marL="187325" indent="-187325">
              <a:buFontTx/>
              <a:buChar char="•"/>
            </a:pPr>
            <a:r>
              <a:rPr lang="en-GB" altLang="en-US" sz="2400" b="0" dirty="0">
                <a:latin typeface="Sylfaen" pitchFamily="18" charset="0"/>
              </a:rPr>
              <a:t>sewage and waste treatment</a:t>
            </a:r>
          </a:p>
          <a:p>
            <a:pPr marL="187325" indent="-187325">
              <a:buFontTx/>
              <a:buChar char="•"/>
            </a:pPr>
            <a:r>
              <a:rPr lang="en-GB" altLang="en-US" sz="2400" b="0" dirty="0">
                <a:latin typeface="Sylfaen" pitchFamily="18" charset="0"/>
              </a:rPr>
              <a:t>ore processing, and permanent-press fabrics”</a:t>
            </a:r>
          </a:p>
        </p:txBody>
      </p:sp>
    </p:spTree>
    <p:extLst>
      <p:ext uri="{BB962C8B-B14F-4D97-AF65-F5344CB8AC3E}">
        <p14:creationId xmlns:p14="http://schemas.microsoft.com/office/powerpoint/2010/main" val="23711894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6674"/>
                                        </p:tgtEl>
                                        <p:attrNameLst>
                                          <p:attrName>style.visibility</p:attrName>
                                        </p:attrNameLst>
                                      </p:cBhvr>
                                      <p:to>
                                        <p:strVal val="visible"/>
                                      </p:to>
                                    </p:set>
                                    <p:animEffect transition="in" filter="blinds(horizontal)">
                                      <p:cBhvr>
                                        <p:cTn id="7" dur="500"/>
                                        <p:tgtEl>
                                          <p:spTgt spid="1566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6675">
                                            <p:txEl>
                                              <p:pRg st="0" end="0"/>
                                            </p:txEl>
                                          </p:spTgt>
                                        </p:tgtEl>
                                        <p:attrNameLst>
                                          <p:attrName>style.visibility</p:attrName>
                                        </p:attrNameLst>
                                      </p:cBhvr>
                                      <p:to>
                                        <p:strVal val="visible"/>
                                      </p:to>
                                    </p:set>
                                    <p:animEffect transition="in" filter="blinds(horizontal)">
                                      <p:cBhvr>
                                        <p:cTn id="12" dur="500"/>
                                        <p:tgtEl>
                                          <p:spTgt spid="15667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56676">
                                            <p:txEl>
                                              <p:pRg st="0" end="0"/>
                                            </p:txEl>
                                          </p:spTgt>
                                        </p:tgtEl>
                                        <p:attrNameLst>
                                          <p:attrName>style.visibility</p:attrName>
                                        </p:attrNameLst>
                                      </p:cBhvr>
                                      <p:to>
                                        <p:strVal val="visible"/>
                                      </p:to>
                                    </p:set>
                                    <p:animEffect transition="in" filter="blinds(horizontal)">
                                      <p:cBhvr>
                                        <p:cTn id="17" dur="500"/>
                                        <p:tgtEl>
                                          <p:spTgt spid="156676">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56676">
                                            <p:txEl>
                                              <p:pRg st="1" end="1"/>
                                            </p:txEl>
                                          </p:spTgt>
                                        </p:tgtEl>
                                        <p:attrNameLst>
                                          <p:attrName>style.visibility</p:attrName>
                                        </p:attrNameLst>
                                      </p:cBhvr>
                                      <p:to>
                                        <p:strVal val="visible"/>
                                      </p:to>
                                    </p:set>
                                    <p:animEffect transition="in" filter="blinds(horizontal)">
                                      <p:cBhvr>
                                        <p:cTn id="22" dur="500"/>
                                        <p:tgtEl>
                                          <p:spTgt spid="156676">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56676">
                                            <p:txEl>
                                              <p:pRg st="2" end="2"/>
                                            </p:txEl>
                                          </p:spTgt>
                                        </p:tgtEl>
                                        <p:attrNameLst>
                                          <p:attrName>style.visibility</p:attrName>
                                        </p:attrNameLst>
                                      </p:cBhvr>
                                      <p:to>
                                        <p:strVal val="visible"/>
                                      </p:to>
                                    </p:set>
                                    <p:animEffect transition="in" filter="blinds(horizontal)">
                                      <p:cBhvr>
                                        <p:cTn id="27" dur="500"/>
                                        <p:tgtEl>
                                          <p:spTgt spid="156676">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56676">
                                            <p:txEl>
                                              <p:pRg st="3" end="3"/>
                                            </p:txEl>
                                          </p:spTgt>
                                        </p:tgtEl>
                                        <p:attrNameLst>
                                          <p:attrName>style.visibility</p:attrName>
                                        </p:attrNameLst>
                                      </p:cBhvr>
                                      <p:to>
                                        <p:strVal val="visible"/>
                                      </p:to>
                                    </p:set>
                                    <p:animEffect transition="in" filter="blinds(horizontal)">
                                      <p:cBhvr>
                                        <p:cTn id="32" dur="500"/>
                                        <p:tgtEl>
                                          <p:spTgt spid="156676">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56676">
                                            <p:txEl>
                                              <p:pRg st="4" end="4"/>
                                            </p:txEl>
                                          </p:spTgt>
                                        </p:tgtEl>
                                        <p:attrNameLst>
                                          <p:attrName>style.visibility</p:attrName>
                                        </p:attrNameLst>
                                      </p:cBhvr>
                                      <p:to>
                                        <p:strVal val="visible"/>
                                      </p:to>
                                    </p:set>
                                    <p:animEffect transition="in" filter="blinds(horizontal)">
                                      <p:cBhvr>
                                        <p:cTn id="37" dur="500"/>
                                        <p:tgtEl>
                                          <p:spTgt spid="156676">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56676">
                                            <p:txEl>
                                              <p:pRg st="5" end="5"/>
                                            </p:txEl>
                                          </p:spTgt>
                                        </p:tgtEl>
                                        <p:attrNameLst>
                                          <p:attrName>style.visibility</p:attrName>
                                        </p:attrNameLst>
                                      </p:cBhvr>
                                      <p:to>
                                        <p:strVal val="visible"/>
                                      </p:to>
                                    </p:set>
                                    <p:animEffect transition="in" filter="blinds(horizontal)">
                                      <p:cBhvr>
                                        <p:cTn id="42" dur="500"/>
                                        <p:tgtEl>
                                          <p:spTgt spid="156676">
                                            <p:txEl>
                                              <p:pRg st="5" end="5"/>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56676">
                                            <p:txEl>
                                              <p:pRg st="6" end="6"/>
                                            </p:txEl>
                                          </p:spTgt>
                                        </p:tgtEl>
                                        <p:attrNameLst>
                                          <p:attrName>style.visibility</p:attrName>
                                        </p:attrNameLst>
                                      </p:cBhvr>
                                      <p:to>
                                        <p:strVal val="visible"/>
                                      </p:to>
                                    </p:set>
                                    <p:animEffect transition="in" filter="blinds(horizontal)">
                                      <p:cBhvr>
                                        <p:cTn id="47" dur="500"/>
                                        <p:tgtEl>
                                          <p:spTgt spid="156676">
                                            <p:txEl>
                                              <p:pRg st="6" end="6"/>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156676">
                                            <p:txEl>
                                              <p:pRg st="7" end="7"/>
                                            </p:txEl>
                                          </p:spTgt>
                                        </p:tgtEl>
                                        <p:attrNameLst>
                                          <p:attrName>style.visibility</p:attrName>
                                        </p:attrNameLst>
                                      </p:cBhvr>
                                      <p:to>
                                        <p:strVal val="visible"/>
                                      </p:to>
                                    </p:set>
                                    <p:animEffect transition="in" filter="blinds(horizontal)">
                                      <p:cBhvr>
                                        <p:cTn id="52" dur="500"/>
                                        <p:tgtEl>
                                          <p:spTgt spid="15667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4" grpId="0"/>
      <p:bldP spid="15667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762000" y="692696"/>
            <a:ext cx="8229600" cy="1143000"/>
          </a:xfrm>
        </p:spPr>
        <p:txBody>
          <a:bodyPr>
            <a:normAutofit fontScale="90000"/>
          </a:bodyPr>
          <a:lstStyle/>
          <a:p>
            <a:pPr eaLnBrk="1" hangingPunct="1"/>
            <a:r>
              <a:rPr lang="en-AU" altLang="en-US" dirty="0" smtClean="0"/>
              <a:t>AKRILAMID </a:t>
            </a:r>
            <a:br>
              <a:rPr lang="en-AU" altLang="en-US" dirty="0" smtClean="0"/>
            </a:br>
            <a:endParaRPr lang="en-AU" altLang="en-US" dirty="0" smtClean="0"/>
          </a:p>
        </p:txBody>
      </p:sp>
      <p:sp>
        <p:nvSpPr>
          <p:cNvPr id="157699" name="Rectangle 3"/>
          <p:cNvSpPr>
            <a:spLocks noGrp="1" noChangeArrowheads="1"/>
          </p:cNvSpPr>
          <p:nvPr>
            <p:ph type="body" idx="1"/>
          </p:nvPr>
        </p:nvSpPr>
        <p:spPr/>
        <p:txBody>
          <a:bodyPr/>
          <a:lstStyle/>
          <a:p>
            <a:pPr eaLnBrk="1" hangingPunct="1">
              <a:defRPr/>
            </a:pPr>
            <a:r>
              <a:rPr lang="en-US" sz="2600" dirty="0" err="1" smtClean="0"/>
              <a:t>Konsentrasi</a:t>
            </a:r>
            <a:r>
              <a:rPr lang="en-US" sz="2600" dirty="0" smtClean="0"/>
              <a:t> </a:t>
            </a:r>
            <a:r>
              <a:rPr lang="en-US" sz="2600" dirty="0"/>
              <a:t>ACA </a:t>
            </a:r>
            <a:r>
              <a:rPr lang="en-US" sz="2600" dirty="0" err="1"/>
              <a:t>dalam</a:t>
            </a:r>
            <a:r>
              <a:rPr lang="en-US" sz="2600" dirty="0"/>
              <a:t> </a:t>
            </a:r>
            <a:r>
              <a:rPr lang="en-US" sz="2600" dirty="0" err="1"/>
              <a:t>kentang</a:t>
            </a:r>
            <a:r>
              <a:rPr lang="en-US" sz="2600" dirty="0"/>
              <a:t> </a:t>
            </a:r>
            <a:r>
              <a:rPr lang="en-US" sz="2600" dirty="0" err="1"/>
              <a:t>goreng</a:t>
            </a:r>
            <a:r>
              <a:rPr lang="en-US" sz="2600" dirty="0"/>
              <a:t> </a:t>
            </a:r>
            <a:r>
              <a:rPr lang="en-US" sz="2600" dirty="0" err="1"/>
              <a:t>dan</a:t>
            </a:r>
            <a:r>
              <a:rPr lang="en-US" sz="2600" dirty="0"/>
              <a:t> </a:t>
            </a:r>
            <a:r>
              <a:rPr lang="en-US" sz="2600" dirty="0" err="1"/>
              <a:t>panggang</a:t>
            </a:r>
            <a:r>
              <a:rPr lang="en-US" sz="2600" dirty="0"/>
              <a:t> </a:t>
            </a:r>
            <a:r>
              <a:rPr lang="sv-SE" sz="2600" dirty="0"/>
              <a:t>meningkat dengan meningkatnya kadar fruktosa dan </a:t>
            </a:r>
            <a:r>
              <a:rPr lang="en-US" sz="2600" dirty="0" err="1"/>
              <a:t>glukosa</a:t>
            </a:r>
            <a:r>
              <a:rPr lang="en-US" sz="2600" dirty="0"/>
              <a:t> </a:t>
            </a:r>
            <a:r>
              <a:rPr lang="en-US" sz="2600" dirty="0" err="1"/>
              <a:t>produk</a:t>
            </a:r>
            <a:r>
              <a:rPr lang="en-US" sz="2600" dirty="0"/>
              <a:t> </a:t>
            </a:r>
            <a:r>
              <a:rPr lang="en-US" sz="2600" dirty="0">
                <a:sym typeface="Wingdings" panose="05000000000000000000" pitchFamily="2" charset="2"/>
              </a:rPr>
              <a:t></a:t>
            </a:r>
            <a:r>
              <a:rPr lang="en-US" sz="2600" dirty="0"/>
              <a:t> </a:t>
            </a:r>
            <a:r>
              <a:rPr lang="en-US" sz="2600" dirty="0" err="1"/>
              <a:t>rekomendasi</a:t>
            </a:r>
            <a:r>
              <a:rPr lang="en-US" sz="2600" dirty="0"/>
              <a:t>: </a:t>
            </a:r>
            <a:r>
              <a:rPr lang="en-US" sz="2600" dirty="0" err="1"/>
              <a:t>kadar</a:t>
            </a:r>
            <a:r>
              <a:rPr lang="en-US" sz="2600" dirty="0"/>
              <a:t> </a:t>
            </a:r>
            <a:r>
              <a:rPr lang="en-US" sz="2600" dirty="0" err="1"/>
              <a:t>gula</a:t>
            </a:r>
            <a:r>
              <a:rPr lang="en-US" sz="2600" dirty="0"/>
              <a:t> </a:t>
            </a:r>
            <a:r>
              <a:rPr lang="en-US" sz="2600" dirty="0" err="1"/>
              <a:t>pereduksi</a:t>
            </a:r>
            <a:r>
              <a:rPr lang="en-US" sz="2600" dirty="0"/>
              <a:t> &lt; 1g/kg </a:t>
            </a:r>
            <a:r>
              <a:rPr lang="en-US" sz="2600" dirty="0" err="1"/>
              <a:t>untuk</a:t>
            </a:r>
            <a:r>
              <a:rPr lang="en-US" sz="2600" dirty="0"/>
              <a:t> </a:t>
            </a:r>
            <a:r>
              <a:rPr lang="en-US" sz="2600" dirty="0" err="1"/>
              <a:t>produk-produk</a:t>
            </a:r>
            <a:r>
              <a:rPr lang="en-US" sz="2600" dirty="0"/>
              <a:t> </a:t>
            </a:r>
            <a:r>
              <a:rPr lang="en-US" sz="2600" dirty="0" err="1"/>
              <a:t>tersebut</a:t>
            </a:r>
            <a:endParaRPr lang="en-AU" altLang="en-US" sz="2600" dirty="0"/>
          </a:p>
          <a:p>
            <a:pPr eaLnBrk="1" hangingPunct="1">
              <a:defRPr/>
            </a:pPr>
            <a:r>
              <a:rPr lang="en-US" sz="2600" dirty="0"/>
              <a:t>Juga </a:t>
            </a:r>
            <a:r>
              <a:rPr lang="en-US" sz="2600" dirty="0" err="1"/>
              <a:t>memiliki</a:t>
            </a:r>
            <a:r>
              <a:rPr lang="en-US" sz="2600" dirty="0"/>
              <a:t> </a:t>
            </a:r>
            <a:r>
              <a:rPr lang="en-US" sz="2600" dirty="0" err="1"/>
              <a:t>aktivitas</a:t>
            </a:r>
            <a:r>
              <a:rPr lang="en-US" sz="2600" dirty="0"/>
              <a:t> neurotoxic </a:t>
            </a:r>
            <a:r>
              <a:rPr lang="en-US" sz="2600" dirty="0">
                <a:sym typeface="Wingdings" panose="05000000000000000000" pitchFamily="2" charset="2"/>
              </a:rPr>
              <a:t></a:t>
            </a:r>
            <a:r>
              <a:rPr lang="en-US" sz="2600" dirty="0"/>
              <a:t> </a:t>
            </a:r>
            <a:r>
              <a:rPr lang="en-US" sz="2600" dirty="0" err="1"/>
              <a:t>rusaknya</a:t>
            </a:r>
            <a:r>
              <a:rPr lang="en-US" sz="2600" dirty="0"/>
              <a:t> protein yang </a:t>
            </a:r>
            <a:r>
              <a:rPr lang="en-US" sz="2600" dirty="0" err="1"/>
              <a:t>terlibat</a:t>
            </a:r>
            <a:r>
              <a:rPr lang="en-US" sz="2600" dirty="0"/>
              <a:t> </a:t>
            </a:r>
            <a:r>
              <a:rPr lang="en-US" sz="2600" dirty="0" err="1"/>
              <a:t>dalam</a:t>
            </a:r>
            <a:r>
              <a:rPr lang="en-US" sz="2600" dirty="0"/>
              <a:t> </a:t>
            </a:r>
            <a:r>
              <a:rPr lang="en-US" sz="2600" dirty="0" err="1"/>
              <a:t>transduksi</a:t>
            </a:r>
            <a:r>
              <a:rPr lang="en-US" sz="2600" dirty="0"/>
              <a:t> </a:t>
            </a:r>
            <a:r>
              <a:rPr lang="en-US" sz="2600" dirty="0" err="1"/>
              <a:t>sinyal</a:t>
            </a:r>
            <a:r>
              <a:rPr lang="en-US" sz="2600" dirty="0"/>
              <a:t> </a:t>
            </a:r>
          </a:p>
          <a:p>
            <a:pPr marL="0" indent="0" eaLnBrk="1" hangingPunct="1">
              <a:buFont typeface="Wingdings" pitchFamily="2" charset="2"/>
              <a:buNone/>
              <a:defRPr/>
            </a:pPr>
            <a:r>
              <a:rPr lang="en-US" sz="2600" dirty="0">
                <a:sym typeface="Wingdings" panose="05000000000000000000" pitchFamily="2" charset="2"/>
              </a:rPr>
              <a:t>   </a:t>
            </a:r>
            <a:r>
              <a:rPr lang="en-US" sz="2600" dirty="0"/>
              <a:t> </a:t>
            </a:r>
            <a:r>
              <a:rPr lang="en-US" sz="2600" dirty="0" err="1"/>
              <a:t>kehilangan</a:t>
            </a:r>
            <a:r>
              <a:rPr lang="en-US" sz="2600" dirty="0"/>
              <a:t> </a:t>
            </a:r>
            <a:r>
              <a:rPr lang="en-US" sz="2600" dirty="0" err="1" smtClean="0"/>
              <a:t>refleks</a:t>
            </a:r>
            <a:endParaRPr lang="en-AU" altLang="en-US" sz="2400" dirty="0"/>
          </a:p>
        </p:txBody>
      </p:sp>
      <p:pic>
        <p:nvPicPr>
          <p:cNvPr id="5530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5561013"/>
            <a:ext cx="1752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7511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7698"/>
                                        </p:tgtEl>
                                        <p:attrNameLst>
                                          <p:attrName>style.visibility</p:attrName>
                                        </p:attrNameLst>
                                      </p:cBhvr>
                                      <p:to>
                                        <p:strVal val="visible"/>
                                      </p:to>
                                    </p:set>
                                    <p:animEffect transition="in" filter="blinds(horizontal)">
                                      <p:cBhvr>
                                        <p:cTn id="7" dur="500"/>
                                        <p:tgtEl>
                                          <p:spTgt spid="1576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7699">
                                            <p:txEl>
                                              <p:pRg st="0" end="0"/>
                                            </p:txEl>
                                          </p:spTgt>
                                        </p:tgtEl>
                                        <p:attrNameLst>
                                          <p:attrName>style.visibility</p:attrName>
                                        </p:attrNameLst>
                                      </p:cBhvr>
                                      <p:to>
                                        <p:strVal val="visible"/>
                                      </p:to>
                                    </p:set>
                                    <p:animEffect transition="in" filter="blinds(horizontal)">
                                      <p:cBhvr>
                                        <p:cTn id="12" dur="500"/>
                                        <p:tgtEl>
                                          <p:spTgt spid="1576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7699">
                                            <p:txEl>
                                              <p:pRg st="1" end="1"/>
                                            </p:txEl>
                                          </p:spTgt>
                                        </p:tgtEl>
                                        <p:attrNameLst>
                                          <p:attrName>style.visibility</p:attrName>
                                        </p:attrNameLst>
                                      </p:cBhvr>
                                      <p:to>
                                        <p:strVal val="visible"/>
                                      </p:to>
                                    </p:set>
                                    <p:animEffect transition="in" filter="blinds(horizontal)">
                                      <p:cBhvr>
                                        <p:cTn id="17" dur="500"/>
                                        <p:tgtEl>
                                          <p:spTgt spid="15769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7699">
                                            <p:txEl>
                                              <p:pRg st="2" end="2"/>
                                            </p:txEl>
                                          </p:spTgt>
                                        </p:tgtEl>
                                        <p:attrNameLst>
                                          <p:attrName>style.visibility</p:attrName>
                                        </p:attrNameLst>
                                      </p:cBhvr>
                                      <p:to>
                                        <p:strVal val="visible"/>
                                      </p:to>
                                    </p:set>
                                    <p:animEffect transition="in" filter="blinds(horizontal)">
                                      <p:cBhvr>
                                        <p:cTn id="22" dur="500"/>
                                        <p:tgtEl>
                                          <p:spTgt spid="1576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8" grpId="0"/>
      <p:bldP spid="15769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536575"/>
            <a:ext cx="8229600" cy="1139825"/>
          </a:xfrm>
        </p:spPr>
        <p:txBody>
          <a:bodyPr lIns="92075" tIns="46038" rIns="92075" bIns="46038" anchor="ctr"/>
          <a:lstStyle/>
          <a:p>
            <a:pPr eaLnBrk="1" hangingPunct="1"/>
            <a:endParaRPr lang="en-GB" altLang="en-US" smtClean="0"/>
          </a:p>
        </p:txBody>
      </p:sp>
      <p:pic>
        <p:nvPicPr>
          <p:cNvPr id="155651" name="Picture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3200400"/>
            <a:ext cx="273367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5652" name="Rectangle 4"/>
          <p:cNvSpPr>
            <a:spLocks noChangeArrowheads="1"/>
          </p:cNvSpPr>
          <p:nvPr/>
        </p:nvSpPr>
        <p:spPr bwMode="auto">
          <a:xfrm>
            <a:off x="971550" y="2209800"/>
            <a:ext cx="2371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r>
              <a:rPr lang="en-GB" altLang="en-US" sz="2400">
                <a:solidFill>
                  <a:prstClr val="white"/>
                </a:solidFill>
                <a:latin typeface="Times New Roman" pitchFamily="18" charset="0"/>
              </a:rPr>
              <a:t>CH</a:t>
            </a:r>
            <a:r>
              <a:rPr lang="en-GB" altLang="en-US" sz="2400" baseline="-25000">
                <a:solidFill>
                  <a:prstClr val="white"/>
                </a:solidFill>
                <a:latin typeface="Times New Roman" pitchFamily="18" charset="0"/>
              </a:rPr>
              <a:t>2</a:t>
            </a:r>
            <a:r>
              <a:rPr lang="en-GB" altLang="en-US" sz="2400">
                <a:solidFill>
                  <a:prstClr val="white"/>
                </a:solidFill>
                <a:latin typeface="Times New Roman" pitchFamily="18" charset="0"/>
              </a:rPr>
              <a:t>=CHCONH</a:t>
            </a:r>
            <a:r>
              <a:rPr lang="en-GB" altLang="en-US" sz="2400" baseline="-25000">
                <a:solidFill>
                  <a:prstClr val="white"/>
                </a:solidFill>
                <a:latin typeface="Times New Roman" pitchFamily="18" charset="0"/>
              </a:rPr>
              <a:t>2</a:t>
            </a:r>
          </a:p>
        </p:txBody>
      </p:sp>
      <p:pic>
        <p:nvPicPr>
          <p:cNvPr id="155654" name="Picture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514600"/>
            <a:ext cx="31242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9131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5651"/>
                                        </p:tgtEl>
                                        <p:attrNameLst>
                                          <p:attrName>style.visibility</p:attrName>
                                        </p:attrNameLst>
                                      </p:cBhvr>
                                      <p:to>
                                        <p:strVal val="visible"/>
                                      </p:to>
                                    </p:set>
                                    <p:animEffect transition="in" filter="blinds(horizontal)">
                                      <p:cBhvr>
                                        <p:cTn id="7" dur="500"/>
                                        <p:tgtEl>
                                          <p:spTgt spid="1556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5652"/>
                                        </p:tgtEl>
                                        <p:attrNameLst>
                                          <p:attrName>style.visibility</p:attrName>
                                        </p:attrNameLst>
                                      </p:cBhvr>
                                      <p:to>
                                        <p:strVal val="visible"/>
                                      </p:to>
                                    </p:set>
                                    <p:animEffect transition="in" filter="blinds(horizontal)">
                                      <p:cBhvr>
                                        <p:cTn id="12" dur="500"/>
                                        <p:tgtEl>
                                          <p:spTgt spid="15565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55654"/>
                                        </p:tgtEl>
                                        <p:attrNameLst>
                                          <p:attrName>style.visibility</p:attrName>
                                        </p:attrNameLst>
                                      </p:cBhvr>
                                      <p:to>
                                        <p:strVal val="visible"/>
                                      </p:to>
                                    </p:set>
                                    <p:animEffect transition="in" filter="blinds(horizontal)">
                                      <p:cBhvr>
                                        <p:cTn id="17" dur="500"/>
                                        <p:tgtEl>
                                          <p:spTgt spid="155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889844"/>
            <a:ext cx="7992888" cy="5262979"/>
          </a:xfrm>
          <a:prstGeom prst="rect">
            <a:avLst/>
          </a:prstGeom>
        </p:spPr>
        <p:txBody>
          <a:bodyPr wrap="square">
            <a:spAutoFit/>
          </a:bodyPr>
          <a:lstStyle/>
          <a:p>
            <a:r>
              <a:rPr lang="id-ID" sz="2400" dirty="0">
                <a:solidFill>
                  <a:prstClr val="white"/>
                </a:solidFill>
              </a:rPr>
              <a:t>Dari Konsultasi WHO/FAO (2002) dinyatakan bahwa akrilamida merupakan senyawa </a:t>
            </a:r>
            <a:r>
              <a:rPr lang="id-ID" sz="2400" dirty="0" smtClean="0">
                <a:solidFill>
                  <a:prstClr val="white"/>
                </a:solidFill>
              </a:rPr>
              <a:t>yang </a:t>
            </a:r>
            <a:r>
              <a:rPr lang="id-ID" sz="2400" dirty="0">
                <a:solidFill>
                  <a:prstClr val="white"/>
                </a:solidFill>
              </a:rPr>
              <a:t>kecil dan sederhana. Senyawa ini dapat terbentuk pada pemanasan makanan melalui </a:t>
            </a:r>
            <a:r>
              <a:rPr lang="id-ID" sz="2400" dirty="0" smtClean="0">
                <a:solidFill>
                  <a:prstClr val="white"/>
                </a:solidFill>
              </a:rPr>
              <a:t>beberapa </a:t>
            </a:r>
            <a:r>
              <a:rPr lang="id-ID" sz="2400" dirty="0">
                <a:solidFill>
                  <a:prstClr val="white"/>
                </a:solidFill>
              </a:rPr>
              <a:t>mekanisme berbeda, yang dapat melibatkan reaksi dari karbohidrat, protein, </a:t>
            </a:r>
            <a:r>
              <a:rPr lang="id-ID" sz="2400" dirty="0" smtClean="0">
                <a:solidFill>
                  <a:prstClr val="white"/>
                </a:solidFill>
              </a:rPr>
              <a:t>asam </a:t>
            </a:r>
            <a:r>
              <a:rPr lang="id-ID" sz="2400" dirty="0">
                <a:solidFill>
                  <a:prstClr val="white"/>
                </a:solidFill>
              </a:rPr>
              <a:t>amino, dan lemak. Beberapa mekanisme pembentukkan akrilamida  dikemukakan </a:t>
            </a:r>
          </a:p>
          <a:p>
            <a:r>
              <a:rPr lang="id-ID" sz="2400" dirty="0">
                <a:solidFill>
                  <a:prstClr val="white"/>
                </a:solidFill>
              </a:rPr>
              <a:t>seperti: </a:t>
            </a:r>
          </a:p>
          <a:p>
            <a:pPr marL="285750" indent="-285750">
              <a:buFont typeface="Arial" pitchFamily="34" charset="0"/>
              <a:buChar char="•"/>
            </a:pPr>
            <a:r>
              <a:rPr lang="id-ID" sz="2400" dirty="0" smtClean="0">
                <a:solidFill>
                  <a:prstClr val="white"/>
                </a:solidFill>
              </a:rPr>
              <a:t>Pembentukkan </a:t>
            </a:r>
            <a:r>
              <a:rPr lang="id-ID" sz="2400" dirty="0">
                <a:solidFill>
                  <a:prstClr val="white"/>
                </a:solidFill>
              </a:rPr>
              <a:t>melalui akrolein atau asam akrilat yang dapat dihasilkan dari degradasi </a:t>
            </a:r>
            <a:r>
              <a:rPr lang="id-ID" sz="2400" dirty="0" smtClean="0">
                <a:solidFill>
                  <a:prstClr val="white"/>
                </a:solidFill>
              </a:rPr>
              <a:t>lemak</a:t>
            </a:r>
            <a:r>
              <a:rPr lang="id-ID" sz="2400" dirty="0">
                <a:solidFill>
                  <a:prstClr val="white"/>
                </a:solidFill>
              </a:rPr>
              <a:t>, karbohidrat atau asam amino bebas. </a:t>
            </a:r>
          </a:p>
          <a:p>
            <a:pPr marL="285750" indent="-285750">
              <a:buFont typeface="Arial" pitchFamily="34" charset="0"/>
              <a:buChar char="•"/>
            </a:pPr>
            <a:r>
              <a:rPr lang="id-ID" sz="2400" dirty="0" smtClean="0">
                <a:solidFill>
                  <a:prstClr val="white"/>
                </a:solidFill>
              </a:rPr>
              <a:t>Pembentukkan </a:t>
            </a:r>
            <a:r>
              <a:rPr lang="id-ID" sz="2400" dirty="0">
                <a:solidFill>
                  <a:prstClr val="white"/>
                </a:solidFill>
              </a:rPr>
              <a:t>melalui dehidrasi/dekarboksilasi beberapa asam-asam organik, seperti </a:t>
            </a:r>
            <a:r>
              <a:rPr lang="id-ID" sz="2400" dirty="0" smtClean="0">
                <a:solidFill>
                  <a:prstClr val="white"/>
                </a:solidFill>
              </a:rPr>
              <a:t>asam </a:t>
            </a:r>
            <a:r>
              <a:rPr lang="id-ID" sz="2400" dirty="0">
                <a:solidFill>
                  <a:prstClr val="white"/>
                </a:solidFill>
              </a:rPr>
              <a:t>malat, asam laktat dan asam sitrat. </a:t>
            </a:r>
          </a:p>
          <a:p>
            <a:pPr marL="285750" indent="-285750">
              <a:buFont typeface="Arial" pitchFamily="34" charset="0"/>
              <a:buChar char="•"/>
            </a:pPr>
            <a:r>
              <a:rPr lang="id-ID" sz="2400" dirty="0" smtClean="0">
                <a:solidFill>
                  <a:prstClr val="white"/>
                </a:solidFill>
              </a:rPr>
              <a:t>Pembentukkan </a:t>
            </a:r>
            <a:r>
              <a:rPr lang="id-ID" sz="2400" dirty="0">
                <a:solidFill>
                  <a:prstClr val="white"/>
                </a:solidFill>
              </a:rPr>
              <a:t>langsung dari asam-asam amino.</a:t>
            </a:r>
          </a:p>
        </p:txBody>
      </p:sp>
    </p:spTree>
    <p:extLst>
      <p:ext uri="{BB962C8B-B14F-4D97-AF65-F5344CB8AC3E}">
        <p14:creationId xmlns:p14="http://schemas.microsoft.com/office/powerpoint/2010/main" val="2049450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18" y="560912"/>
            <a:ext cx="8183330" cy="582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0195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normAutofit fontScale="90000"/>
          </a:bodyPr>
          <a:lstStyle/>
          <a:p>
            <a:pPr eaLnBrk="1" hangingPunct="1"/>
            <a:r>
              <a:rPr lang="en-US" altLang="en-US" sz="3800" smtClean="0"/>
              <a:t>How does cooking produce acrylamide? </a:t>
            </a:r>
          </a:p>
        </p:txBody>
      </p:sp>
      <p:sp>
        <p:nvSpPr>
          <p:cNvPr id="57347" name="Rectangle 3"/>
          <p:cNvSpPr>
            <a:spLocks noGrp="1" noChangeArrowheads="1"/>
          </p:cNvSpPr>
          <p:nvPr>
            <p:ph type="body" idx="1"/>
          </p:nvPr>
        </p:nvSpPr>
        <p:spPr/>
        <p:txBody>
          <a:bodyPr/>
          <a:lstStyle/>
          <a:p>
            <a:pPr eaLnBrk="1" hangingPunct="1">
              <a:lnSpc>
                <a:spcPct val="80000"/>
              </a:lnSpc>
              <a:buClr>
                <a:schemeClr val="tx1"/>
              </a:buClr>
            </a:pPr>
            <a:r>
              <a:rPr lang="en-US" altLang="en-US" sz="2600" dirty="0" smtClean="0">
                <a:solidFill>
                  <a:srgbClr val="FFFF00"/>
                </a:solidFill>
              </a:rPr>
              <a:t>Asparagine</a:t>
            </a:r>
            <a:r>
              <a:rPr lang="en-US" altLang="en-US" sz="2600" dirty="0" smtClean="0"/>
              <a:t> is an </a:t>
            </a:r>
            <a:r>
              <a:rPr lang="en-US" altLang="en-US" sz="2600" b="1" i="1" dirty="0" smtClean="0">
                <a:hlinkClick r:id="rId2"/>
              </a:rPr>
              <a:t>amino acid</a:t>
            </a:r>
            <a:r>
              <a:rPr lang="en-US" altLang="en-US" sz="2600" dirty="0" smtClean="0"/>
              <a:t> (a building block of </a:t>
            </a:r>
            <a:r>
              <a:rPr lang="en-US" altLang="en-US" sz="2600" b="1" i="1" dirty="0" smtClean="0">
                <a:hlinkClick r:id="rId3"/>
              </a:rPr>
              <a:t>proteins</a:t>
            </a:r>
            <a:r>
              <a:rPr lang="en-US" altLang="en-US" sz="2600" dirty="0" smtClean="0"/>
              <a:t>) that is found in many vegetables, with higher concentrations in some varieties of potatoes.</a:t>
            </a:r>
          </a:p>
          <a:p>
            <a:pPr eaLnBrk="1" hangingPunct="1">
              <a:lnSpc>
                <a:spcPct val="80000"/>
              </a:lnSpc>
              <a:buClr>
                <a:schemeClr val="tx1"/>
              </a:buClr>
            </a:pPr>
            <a:r>
              <a:rPr lang="en-US" altLang="en-US" sz="2600" dirty="0" smtClean="0"/>
              <a:t>When </a:t>
            </a:r>
            <a:r>
              <a:rPr lang="en-US" altLang="en-US" sz="2600" dirty="0" smtClean="0">
                <a:solidFill>
                  <a:srgbClr val="FFC000"/>
                </a:solidFill>
              </a:rPr>
              <a:t>heated to high temperatures </a:t>
            </a:r>
            <a:r>
              <a:rPr lang="en-US" altLang="en-US" sz="2600" dirty="0" smtClean="0"/>
              <a:t>in the presence of certain sugars, asparagine </a:t>
            </a:r>
            <a:r>
              <a:rPr lang="en-US" altLang="en-US" sz="2600" dirty="0" smtClean="0">
                <a:solidFill>
                  <a:srgbClr val="FFC000"/>
                </a:solidFill>
              </a:rPr>
              <a:t>can form acrylamide</a:t>
            </a:r>
            <a:r>
              <a:rPr lang="en-US" altLang="en-US" sz="2600" dirty="0" smtClean="0"/>
              <a:t>. </a:t>
            </a:r>
          </a:p>
          <a:p>
            <a:pPr eaLnBrk="1" hangingPunct="1">
              <a:lnSpc>
                <a:spcPct val="80000"/>
              </a:lnSpc>
              <a:buClr>
                <a:schemeClr val="tx1"/>
              </a:buClr>
            </a:pPr>
            <a:r>
              <a:rPr lang="en-US" altLang="en-US" sz="2600" dirty="0" smtClean="0"/>
              <a:t>High-temperature cooking methods, such as frying, baking, or broiling, have been found to produce acrylamide, while boiling and microwaving appear less likely to do so. </a:t>
            </a:r>
          </a:p>
          <a:p>
            <a:pPr eaLnBrk="1" hangingPunct="1">
              <a:lnSpc>
                <a:spcPct val="80000"/>
              </a:lnSpc>
              <a:buClr>
                <a:schemeClr val="tx1"/>
              </a:buClr>
            </a:pPr>
            <a:r>
              <a:rPr lang="en-US" altLang="en-US" sz="2600" dirty="0" smtClean="0"/>
              <a:t>Longer cooking times can also increase acrylamide production when the cooking temperature is above 120</a:t>
            </a:r>
            <a:r>
              <a:rPr lang="en-US" altLang="en-US" sz="2600" baseline="30000" dirty="0" smtClean="0"/>
              <a:t>O</a:t>
            </a:r>
            <a:r>
              <a:rPr lang="id-ID" altLang="en-US" sz="2600" baseline="30000" dirty="0" smtClean="0"/>
              <a:t> </a:t>
            </a:r>
            <a:r>
              <a:rPr lang="en-US" altLang="en-US" sz="2600" dirty="0" smtClean="0"/>
              <a:t>Celsius </a:t>
            </a:r>
          </a:p>
        </p:txBody>
      </p:sp>
    </p:spTree>
    <p:extLst>
      <p:ext uri="{BB962C8B-B14F-4D97-AF65-F5344CB8AC3E}">
        <p14:creationId xmlns:p14="http://schemas.microsoft.com/office/powerpoint/2010/main" val="27671274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endParaRPr lang="en-US" altLang="en-US" smtClean="0"/>
          </a:p>
        </p:txBody>
      </p:sp>
      <p:sp>
        <p:nvSpPr>
          <p:cNvPr id="2" name="Content Placeholder 1"/>
          <p:cNvSpPr>
            <a:spLocks noGrp="1"/>
          </p:cNvSpPr>
          <p:nvPr>
            <p:ph idx="1"/>
          </p:nvPr>
        </p:nvSpPr>
        <p:spPr/>
        <p:txBody>
          <a:bodyPr/>
          <a:lstStyle/>
          <a:p>
            <a:endParaRPr lang="id-ID"/>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509" y="415955"/>
            <a:ext cx="7272808" cy="6086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72158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476672"/>
            <a:ext cx="7992888" cy="5632311"/>
          </a:xfrm>
          <a:prstGeom prst="rect">
            <a:avLst/>
          </a:prstGeom>
        </p:spPr>
        <p:txBody>
          <a:bodyPr wrap="square">
            <a:spAutoFit/>
          </a:bodyPr>
          <a:lstStyle/>
          <a:p>
            <a:r>
              <a:rPr lang="id-ID" sz="2400" dirty="0">
                <a:solidFill>
                  <a:prstClr val="white"/>
                </a:solidFill>
              </a:rPr>
              <a:t>Banyak penelitian mengenai mekanisme terbentuknya akrilamida  mengarah </a:t>
            </a:r>
            <a:r>
              <a:rPr lang="id-ID" sz="2400" dirty="0" smtClean="0">
                <a:solidFill>
                  <a:prstClr val="white"/>
                </a:solidFill>
              </a:rPr>
              <a:t>pada reaksi </a:t>
            </a:r>
            <a:r>
              <a:rPr lang="id-ID" sz="2400" dirty="0">
                <a:solidFill>
                  <a:prstClr val="white"/>
                </a:solidFill>
              </a:rPr>
              <a:t>Mailard, reaksi pencongklatan non-enzimatik. Reaksi ini sangat penting </a:t>
            </a:r>
          </a:p>
          <a:p>
            <a:r>
              <a:rPr lang="id-ID" sz="2400" dirty="0">
                <a:solidFill>
                  <a:prstClr val="white"/>
                </a:solidFill>
              </a:rPr>
              <a:t>diperhatikan sebagai jalur terbentuknya akrilamida, selain jalur lain (kemungkinannya </a:t>
            </a:r>
            <a:r>
              <a:rPr lang="id-ID" sz="2400" dirty="0" smtClean="0">
                <a:solidFill>
                  <a:prstClr val="white"/>
                </a:solidFill>
              </a:rPr>
              <a:t>kecil</a:t>
            </a:r>
            <a:r>
              <a:rPr lang="id-ID" sz="2400" dirty="0">
                <a:solidFill>
                  <a:prstClr val="white"/>
                </a:solidFill>
              </a:rPr>
              <a:t>). Reaksi Mailard terjadi dengan melibatkan asam amino dan gula reduksi pada suhu </a:t>
            </a:r>
            <a:r>
              <a:rPr lang="id-ID" sz="2400" dirty="0" smtClean="0">
                <a:solidFill>
                  <a:prstClr val="white"/>
                </a:solidFill>
              </a:rPr>
              <a:t>tinggi</a:t>
            </a:r>
            <a:r>
              <a:rPr lang="id-ID" sz="2400" dirty="0">
                <a:solidFill>
                  <a:prstClr val="white"/>
                </a:solidFill>
              </a:rPr>
              <a:t>. Asparagin merupakan jenis asam amino yang bertanggung  jawab sebagai </a:t>
            </a:r>
            <a:r>
              <a:rPr lang="id-ID" sz="2400" dirty="0" smtClean="0">
                <a:solidFill>
                  <a:prstClr val="white"/>
                </a:solidFill>
              </a:rPr>
              <a:t>prekursor </a:t>
            </a:r>
            <a:r>
              <a:rPr lang="id-ID" sz="2400" dirty="0">
                <a:solidFill>
                  <a:prstClr val="white"/>
                </a:solidFill>
              </a:rPr>
              <a:t>terbentuknya akrilamida. Tahap awal reaksi Mailard melibatkan kondensasi </a:t>
            </a:r>
            <a:r>
              <a:rPr lang="id-ID" sz="2400" dirty="0" smtClean="0">
                <a:solidFill>
                  <a:prstClr val="white"/>
                </a:solidFill>
              </a:rPr>
              <a:t>gugus </a:t>
            </a:r>
            <a:r>
              <a:rPr lang="id-ID" sz="2400" dirty="0">
                <a:solidFill>
                  <a:prstClr val="white"/>
                </a:solidFill>
              </a:rPr>
              <a:t>amino dan karbonil dari gula reduksi membentuk glukosilasparagin yang </a:t>
            </a:r>
            <a:r>
              <a:rPr lang="id-ID" sz="2400" dirty="0" smtClean="0">
                <a:solidFill>
                  <a:prstClr val="white"/>
                </a:solidFill>
              </a:rPr>
              <a:t>selanjutnya </a:t>
            </a:r>
            <a:r>
              <a:rPr lang="id-ID" sz="2400" dirty="0">
                <a:solidFill>
                  <a:prstClr val="white"/>
                </a:solidFill>
              </a:rPr>
              <a:t>terjadi dehidrasi membentuk senyawa dengan berat  molekul rendah yang </a:t>
            </a:r>
            <a:r>
              <a:rPr lang="id-ID" sz="2400" dirty="0" smtClean="0">
                <a:solidFill>
                  <a:prstClr val="white"/>
                </a:solidFill>
              </a:rPr>
              <a:t>termasuk </a:t>
            </a:r>
            <a:r>
              <a:rPr lang="id-ID" sz="2400" dirty="0">
                <a:solidFill>
                  <a:prstClr val="white"/>
                </a:solidFill>
              </a:rPr>
              <a:t>dalam kelompok senyawa dikarbonil. Senyawa ini merupakan senyawa antara </a:t>
            </a:r>
            <a:r>
              <a:rPr lang="id-ID" sz="2400" dirty="0" smtClean="0">
                <a:solidFill>
                  <a:prstClr val="white"/>
                </a:solidFill>
              </a:rPr>
              <a:t>yang </a:t>
            </a:r>
            <a:r>
              <a:rPr lang="id-ID" sz="2400" dirty="0">
                <a:solidFill>
                  <a:prstClr val="white"/>
                </a:solidFill>
              </a:rPr>
              <a:t>sangat reaktif yang selanjutnya dapat bereaksi dengan asparagin membentuk </a:t>
            </a:r>
            <a:r>
              <a:rPr lang="id-ID" sz="2400" dirty="0" smtClean="0">
                <a:solidFill>
                  <a:prstClr val="white"/>
                </a:solidFill>
              </a:rPr>
              <a:t>senyawa akrilamida.</a:t>
            </a:r>
            <a:endParaRPr lang="id-ID" sz="2400" dirty="0">
              <a:solidFill>
                <a:prstClr val="white"/>
              </a:solidFill>
            </a:endParaRPr>
          </a:p>
        </p:txBody>
      </p:sp>
    </p:spTree>
    <p:extLst>
      <p:ext uri="{BB962C8B-B14F-4D97-AF65-F5344CB8AC3E}">
        <p14:creationId xmlns:p14="http://schemas.microsoft.com/office/powerpoint/2010/main" val="29073203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83568" y="548680"/>
            <a:ext cx="8229600" cy="1143000"/>
          </a:xfrm>
          <a:noFill/>
        </p:spPr>
        <p:txBody>
          <a:bodyPr lIns="92075" tIns="46038" rIns="92075" bIns="46038" anchor="ctr"/>
          <a:lstStyle/>
          <a:p>
            <a:pPr eaLnBrk="1" hangingPunct="1"/>
            <a:r>
              <a:rPr lang="en-GB" altLang="en-US" b="1" dirty="0" smtClean="0"/>
              <a:t>INTERIM ADVICE</a:t>
            </a:r>
          </a:p>
        </p:txBody>
      </p:sp>
      <p:sp>
        <p:nvSpPr>
          <p:cNvPr id="169987" name="Rectangle 3"/>
          <p:cNvSpPr>
            <a:spLocks noGrp="1" noChangeArrowheads="1"/>
          </p:cNvSpPr>
          <p:nvPr>
            <p:ph type="body" idx="1"/>
          </p:nvPr>
        </p:nvSpPr>
        <p:spPr>
          <a:xfrm>
            <a:off x="457200" y="1905000"/>
            <a:ext cx="8382000" cy="3908425"/>
          </a:xfrm>
          <a:noFill/>
        </p:spPr>
        <p:txBody>
          <a:bodyPr lIns="92075" tIns="46038" rIns="92075" bIns="46038"/>
          <a:lstStyle/>
          <a:p>
            <a:pPr>
              <a:lnSpc>
                <a:spcPct val="90000"/>
              </a:lnSpc>
              <a:spcAft>
                <a:spcPct val="20000"/>
              </a:spcAft>
              <a:buClr>
                <a:schemeClr val="tx1"/>
              </a:buClr>
            </a:pPr>
            <a:r>
              <a:rPr lang="en-GB" altLang="en-US" sz="2600" dirty="0" smtClean="0"/>
              <a:t>Food should </a:t>
            </a:r>
            <a:r>
              <a:rPr lang="en-GB" altLang="en-US" sz="2600" dirty="0" smtClean="0">
                <a:solidFill>
                  <a:srgbClr val="FFC000"/>
                </a:solidFill>
              </a:rPr>
              <a:t>not be cooked excessively</a:t>
            </a:r>
            <a:r>
              <a:rPr lang="en-GB" altLang="en-US" sz="2600" dirty="0" smtClean="0"/>
              <a:t>, i.e. for too long or at too high a temperature. However, all food, particularly meat and meat products, should be cooked thoroughly to destroy foodborne pathogens.</a:t>
            </a:r>
          </a:p>
          <a:p>
            <a:pPr>
              <a:lnSpc>
                <a:spcPct val="90000"/>
              </a:lnSpc>
              <a:spcAft>
                <a:spcPct val="20000"/>
              </a:spcAft>
              <a:buClr>
                <a:schemeClr val="tx1"/>
              </a:buClr>
            </a:pPr>
            <a:endParaRPr lang="en-GB" altLang="en-US" sz="2400" dirty="0" smtClean="0"/>
          </a:p>
          <a:p>
            <a:pPr>
              <a:lnSpc>
                <a:spcPct val="90000"/>
              </a:lnSpc>
              <a:spcAft>
                <a:spcPct val="20000"/>
              </a:spcAft>
              <a:buClr>
                <a:schemeClr val="tx1"/>
              </a:buClr>
            </a:pPr>
            <a:r>
              <a:rPr lang="en-GB" altLang="en-US" sz="2400" dirty="0" smtClean="0"/>
              <a:t>The information available on acrylamide so far reinforces general advice on healthy eating. People should eat a balanced and varied diet, which includes plenty of fruit and vegetables, and should moderate their consumption of fried and fatty foods.</a:t>
            </a:r>
          </a:p>
        </p:txBody>
      </p:sp>
    </p:spTree>
    <p:extLst>
      <p:ext uri="{BB962C8B-B14F-4D97-AF65-F5344CB8AC3E}">
        <p14:creationId xmlns:p14="http://schemas.microsoft.com/office/powerpoint/2010/main" val="23449946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9987">
                                            <p:txEl>
                                              <p:pRg st="0" end="0"/>
                                            </p:txEl>
                                          </p:spTgt>
                                        </p:tgtEl>
                                        <p:attrNameLst>
                                          <p:attrName>style.visibility</p:attrName>
                                        </p:attrNameLst>
                                      </p:cBhvr>
                                      <p:to>
                                        <p:strVal val="visible"/>
                                      </p:to>
                                    </p:set>
                                    <p:animEffect transition="in" filter="blinds(horizontal)">
                                      <p:cBhvr>
                                        <p:cTn id="7" dur="500"/>
                                        <p:tgtEl>
                                          <p:spTgt spid="1699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9987">
                                            <p:txEl>
                                              <p:pRg st="2" end="2"/>
                                            </p:txEl>
                                          </p:spTgt>
                                        </p:tgtEl>
                                        <p:attrNameLst>
                                          <p:attrName>style.visibility</p:attrName>
                                        </p:attrNameLst>
                                      </p:cBhvr>
                                      <p:to>
                                        <p:strVal val="visible"/>
                                      </p:to>
                                    </p:set>
                                    <p:animEffect transition="in" filter="blinds(horizontal)">
                                      <p:cBhvr>
                                        <p:cTn id="12" dur="500"/>
                                        <p:tgtEl>
                                          <p:spTgt spid="1699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86697" y="2209852"/>
            <a:ext cx="8229600" cy="1139825"/>
          </a:xfrm>
        </p:spPr>
        <p:txBody>
          <a:bodyPr/>
          <a:lstStyle/>
          <a:p>
            <a:pPr algn="ctr" eaLnBrk="1" hangingPunct="1"/>
            <a:r>
              <a:rPr lang="id-ID" altLang="en-US" b="1" dirty="0" smtClean="0">
                <a:solidFill>
                  <a:srgbClr val="FFFF00"/>
                </a:solidFill>
              </a:rPr>
              <a:t>2. </a:t>
            </a:r>
            <a:r>
              <a:rPr lang="en-US" altLang="en-US" b="1" dirty="0" smtClean="0">
                <a:solidFill>
                  <a:srgbClr val="FFFF00"/>
                </a:solidFill>
              </a:rPr>
              <a:t>POLYCYCLIC AROMATIC HIDROCARBONS</a:t>
            </a:r>
            <a:br>
              <a:rPr lang="en-US" altLang="en-US" b="1" dirty="0" smtClean="0">
                <a:solidFill>
                  <a:srgbClr val="FFFF00"/>
                </a:solidFill>
              </a:rPr>
            </a:br>
            <a:r>
              <a:rPr lang="en-US" altLang="en-US" b="1" dirty="0" smtClean="0">
                <a:solidFill>
                  <a:srgbClr val="FFFF00"/>
                </a:solidFill>
              </a:rPr>
              <a:t>(PAH)</a:t>
            </a:r>
          </a:p>
        </p:txBody>
      </p:sp>
    </p:spTree>
    <p:extLst>
      <p:ext uri="{BB962C8B-B14F-4D97-AF65-F5344CB8AC3E}">
        <p14:creationId xmlns:p14="http://schemas.microsoft.com/office/powerpoint/2010/main" val="6979768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algn="ctr" eaLnBrk="1" hangingPunct="1"/>
            <a:r>
              <a:rPr lang="en-US" altLang="en-US" b="1" smtClean="0">
                <a:solidFill>
                  <a:srgbClr val="FFFF00"/>
                </a:solidFill>
              </a:rPr>
              <a:t>Polycyclic Aromatic Hidrocarbons</a:t>
            </a:r>
            <a:br>
              <a:rPr lang="en-US" altLang="en-US" b="1" smtClean="0">
                <a:solidFill>
                  <a:srgbClr val="FFFF00"/>
                </a:solidFill>
              </a:rPr>
            </a:br>
            <a:r>
              <a:rPr lang="en-US" altLang="en-US" b="1" smtClean="0">
                <a:solidFill>
                  <a:srgbClr val="FFFF00"/>
                </a:solidFill>
              </a:rPr>
              <a:t>(PAH)</a:t>
            </a:r>
          </a:p>
        </p:txBody>
      </p:sp>
      <p:sp>
        <p:nvSpPr>
          <p:cNvPr id="28675" name="Content Placeholder 2"/>
          <p:cNvSpPr>
            <a:spLocks noGrp="1"/>
          </p:cNvSpPr>
          <p:nvPr>
            <p:ph idx="1"/>
          </p:nvPr>
        </p:nvSpPr>
        <p:spPr>
          <a:xfrm>
            <a:off x="457200" y="1793875"/>
            <a:ext cx="8229600" cy="4530725"/>
          </a:xfrm>
        </p:spPr>
        <p:txBody>
          <a:bodyPr/>
          <a:lstStyle/>
          <a:p>
            <a:pPr eaLnBrk="1" hangingPunct="1"/>
            <a:r>
              <a:rPr lang="en-US" altLang="en-US" smtClean="0"/>
              <a:t>Banyak terdapat pada pangan yang diasap (smoked foods)</a:t>
            </a:r>
          </a:p>
          <a:p>
            <a:pPr eaLnBrk="1" hangingPunct="1"/>
            <a:r>
              <a:rPr lang="en-US" altLang="en-US" smtClean="0"/>
              <a:t>Sumber karsinogen : wood smoke</a:t>
            </a:r>
          </a:p>
          <a:p>
            <a:pPr eaLnBrk="1" hangingPunct="1"/>
            <a:r>
              <a:rPr lang="en-US" altLang="en-US" smtClean="0"/>
              <a:t>Beberapa PAH dalam asap yang punya aktivitas karsinogen tinggi : 7,12-dimetilbenantracene, benzoapirene (B(a)P) dll</a:t>
            </a:r>
          </a:p>
        </p:txBody>
      </p:sp>
    </p:spTree>
    <p:extLst>
      <p:ext uri="{BB962C8B-B14F-4D97-AF65-F5344CB8AC3E}">
        <p14:creationId xmlns:p14="http://schemas.microsoft.com/office/powerpoint/2010/main" val="20595155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altLang="en-US" b="1" smtClean="0">
                <a:solidFill>
                  <a:srgbClr val="FFFF00"/>
                </a:solidFill>
              </a:rPr>
              <a:t>PAH</a:t>
            </a:r>
          </a:p>
        </p:txBody>
      </p:sp>
      <p:sp>
        <p:nvSpPr>
          <p:cNvPr id="3" name="Content Placeholder 2"/>
          <p:cNvSpPr>
            <a:spLocks noGrp="1"/>
          </p:cNvSpPr>
          <p:nvPr>
            <p:ph idx="1"/>
          </p:nvPr>
        </p:nvSpPr>
        <p:spPr/>
        <p:txBody>
          <a:bodyPr/>
          <a:lstStyle/>
          <a:p>
            <a:pPr marL="0" indent="0" eaLnBrk="1" hangingPunct="1">
              <a:buFont typeface="Wingdings" pitchFamily="2" charset="2"/>
              <a:buNone/>
              <a:defRPr/>
            </a:pPr>
            <a:r>
              <a:rPr lang="en-US" dirty="0"/>
              <a:t>Tingkat </a:t>
            </a:r>
            <a:r>
              <a:rPr lang="en-US" dirty="0" err="1"/>
              <a:t>karsinogenisitas</a:t>
            </a:r>
            <a:r>
              <a:rPr lang="en-US" dirty="0"/>
              <a:t> </a:t>
            </a:r>
            <a:r>
              <a:rPr lang="en-US" dirty="0" err="1"/>
              <a:t>tergantung</a:t>
            </a:r>
            <a:r>
              <a:rPr lang="en-US" dirty="0"/>
              <a:t> </a:t>
            </a:r>
            <a:r>
              <a:rPr lang="en-US" dirty="0" err="1"/>
              <a:t>pada</a:t>
            </a:r>
            <a:r>
              <a:rPr lang="en-US" dirty="0"/>
              <a:t> :</a:t>
            </a:r>
          </a:p>
          <a:p>
            <a:pPr eaLnBrk="1" hangingPunct="1">
              <a:defRPr/>
            </a:pPr>
            <a:r>
              <a:rPr lang="en-US" dirty="0"/>
              <a:t>BM </a:t>
            </a:r>
            <a:r>
              <a:rPr lang="en-US" dirty="0">
                <a:sym typeface="Wingdings" panose="05000000000000000000" pitchFamily="2" charset="2"/>
              </a:rPr>
              <a:t></a:t>
            </a:r>
            <a:r>
              <a:rPr lang="en-US" dirty="0"/>
              <a:t> BM yang </a:t>
            </a:r>
            <a:r>
              <a:rPr lang="en-US" dirty="0" err="1"/>
              <a:t>besar</a:t>
            </a:r>
            <a:r>
              <a:rPr lang="en-US" dirty="0"/>
              <a:t> </a:t>
            </a:r>
            <a:r>
              <a:rPr lang="en-US" dirty="0" err="1"/>
              <a:t>relatif</a:t>
            </a:r>
            <a:r>
              <a:rPr lang="en-US" dirty="0"/>
              <a:t> </a:t>
            </a:r>
            <a:r>
              <a:rPr lang="en-US" dirty="0" err="1"/>
              <a:t>lebih</a:t>
            </a:r>
            <a:r>
              <a:rPr lang="en-US" dirty="0"/>
              <a:t> </a:t>
            </a:r>
            <a:r>
              <a:rPr lang="en-US" dirty="0" err="1"/>
              <a:t>karsinogen</a:t>
            </a:r>
            <a:r>
              <a:rPr lang="en-US" dirty="0"/>
              <a:t> </a:t>
            </a:r>
            <a:r>
              <a:rPr lang="en-US" dirty="0" err="1"/>
              <a:t>karena</a:t>
            </a:r>
            <a:r>
              <a:rPr lang="en-US" dirty="0"/>
              <a:t> </a:t>
            </a:r>
            <a:r>
              <a:rPr lang="en-US" dirty="0" err="1"/>
              <a:t>lipofilik</a:t>
            </a:r>
            <a:endParaRPr lang="en-US" dirty="0"/>
          </a:p>
          <a:p>
            <a:pPr eaLnBrk="1" hangingPunct="1">
              <a:defRPr/>
            </a:pPr>
            <a:r>
              <a:rPr lang="en-US" dirty="0" err="1"/>
              <a:t>struktur</a:t>
            </a:r>
            <a:r>
              <a:rPr lang="en-US" dirty="0"/>
              <a:t> </a:t>
            </a:r>
            <a:r>
              <a:rPr lang="en-US" dirty="0" err="1"/>
              <a:t>komponen</a:t>
            </a:r>
            <a:r>
              <a:rPr lang="en-US" dirty="0"/>
              <a:t> </a:t>
            </a:r>
            <a:r>
              <a:rPr lang="en-US" dirty="0">
                <a:sym typeface="Wingdings" panose="05000000000000000000" pitchFamily="2" charset="2"/>
              </a:rPr>
              <a:t></a:t>
            </a:r>
            <a:r>
              <a:rPr lang="en-US" dirty="0"/>
              <a:t> </a:t>
            </a:r>
            <a:r>
              <a:rPr lang="en-US" dirty="0" err="1"/>
              <a:t>isomerisasi</a:t>
            </a:r>
            <a:r>
              <a:rPr lang="en-US" dirty="0"/>
              <a:t> </a:t>
            </a:r>
            <a:r>
              <a:rPr lang="en-US" dirty="0" err="1"/>
              <a:t>dapat</a:t>
            </a:r>
            <a:r>
              <a:rPr lang="en-US" dirty="0"/>
              <a:t> </a:t>
            </a:r>
            <a:r>
              <a:rPr lang="en-US" dirty="0" err="1"/>
              <a:t>mengubah</a:t>
            </a:r>
            <a:r>
              <a:rPr lang="en-US" dirty="0"/>
              <a:t> </a:t>
            </a:r>
            <a:r>
              <a:rPr lang="en-US" dirty="0" err="1"/>
              <a:t>karsinogenisitas</a:t>
            </a:r>
            <a:r>
              <a:rPr lang="en-US" dirty="0"/>
              <a:t>, </a:t>
            </a:r>
            <a:r>
              <a:rPr lang="en-US" dirty="0" err="1"/>
              <a:t>sehingga</a:t>
            </a:r>
            <a:r>
              <a:rPr lang="en-US" dirty="0"/>
              <a:t> </a:t>
            </a:r>
            <a:r>
              <a:rPr lang="en-US" dirty="0" err="1"/>
              <a:t>ada</a:t>
            </a:r>
            <a:r>
              <a:rPr lang="en-US" dirty="0"/>
              <a:t> juga PAHs yang </a:t>
            </a:r>
            <a:r>
              <a:rPr lang="en-US" dirty="0" err="1"/>
              <a:t>berukuran</a:t>
            </a:r>
            <a:r>
              <a:rPr lang="en-US" dirty="0"/>
              <a:t> </a:t>
            </a:r>
            <a:r>
              <a:rPr lang="en-US" dirty="0" err="1"/>
              <a:t>kecil</a:t>
            </a:r>
            <a:r>
              <a:rPr lang="en-US" dirty="0"/>
              <a:t> yang </a:t>
            </a:r>
            <a:r>
              <a:rPr lang="en-US" dirty="0" err="1"/>
              <a:t>karsinogenik</a:t>
            </a:r>
            <a:endParaRPr lang="en-US" dirty="0"/>
          </a:p>
        </p:txBody>
      </p:sp>
    </p:spTree>
    <p:extLst>
      <p:ext uri="{BB962C8B-B14F-4D97-AF65-F5344CB8AC3E}">
        <p14:creationId xmlns:p14="http://schemas.microsoft.com/office/powerpoint/2010/main" val="14401366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en-US" b="1" smtClean="0">
                <a:solidFill>
                  <a:srgbClr val="FFFF00"/>
                </a:solidFill>
              </a:rPr>
              <a:t>PAH</a:t>
            </a:r>
          </a:p>
        </p:txBody>
      </p:sp>
      <p:pic>
        <p:nvPicPr>
          <p:cNvPr id="3072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11300" y="1385888"/>
            <a:ext cx="6121400" cy="4538662"/>
          </a:xfrm>
        </p:spPr>
      </p:pic>
    </p:spTree>
    <p:extLst>
      <p:ext uri="{BB962C8B-B14F-4D97-AF65-F5344CB8AC3E}">
        <p14:creationId xmlns:p14="http://schemas.microsoft.com/office/powerpoint/2010/main" val="31509515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altLang="en-US" b="1" smtClean="0">
                <a:solidFill>
                  <a:srgbClr val="FFFF00"/>
                </a:solidFill>
              </a:rPr>
              <a:t>PAH</a:t>
            </a:r>
          </a:p>
        </p:txBody>
      </p:sp>
      <p:sp>
        <p:nvSpPr>
          <p:cNvPr id="3" name="Content Placeholder 2"/>
          <p:cNvSpPr>
            <a:spLocks noGrp="1"/>
          </p:cNvSpPr>
          <p:nvPr>
            <p:ph idx="1"/>
          </p:nvPr>
        </p:nvSpPr>
        <p:spPr/>
        <p:txBody>
          <a:bodyPr/>
          <a:lstStyle/>
          <a:p>
            <a:pPr marL="0" indent="0" eaLnBrk="1" hangingPunct="1">
              <a:buFont typeface="Wingdings" pitchFamily="2" charset="2"/>
              <a:buNone/>
              <a:defRPr/>
            </a:pPr>
            <a:r>
              <a:rPr lang="en-US" dirty="0"/>
              <a:t>PAH yang paling </a:t>
            </a:r>
            <a:r>
              <a:rPr lang="en-US" dirty="0" err="1"/>
              <a:t>banyak</a:t>
            </a:r>
            <a:r>
              <a:rPr lang="en-US" dirty="0"/>
              <a:t> </a:t>
            </a:r>
            <a:r>
              <a:rPr lang="en-US" dirty="0" err="1"/>
              <a:t>terdapat</a:t>
            </a:r>
            <a:r>
              <a:rPr lang="en-US" dirty="0"/>
              <a:t> </a:t>
            </a:r>
            <a:r>
              <a:rPr lang="en-US" dirty="0" err="1"/>
              <a:t>dalam</a:t>
            </a:r>
            <a:r>
              <a:rPr lang="en-US" dirty="0"/>
              <a:t> </a:t>
            </a:r>
            <a:r>
              <a:rPr lang="en-US" dirty="0" err="1"/>
              <a:t>makanan</a:t>
            </a:r>
            <a:r>
              <a:rPr lang="en-US" dirty="0"/>
              <a:t> :</a:t>
            </a:r>
          </a:p>
          <a:p>
            <a:pPr eaLnBrk="1" hangingPunct="1">
              <a:defRPr/>
            </a:pPr>
            <a:r>
              <a:rPr lang="it-IT" dirty="0">
                <a:solidFill>
                  <a:srgbClr val="FFFF00"/>
                </a:solidFill>
              </a:rPr>
              <a:t>BaP</a:t>
            </a:r>
            <a:r>
              <a:rPr lang="it-IT" dirty="0"/>
              <a:t> (benzo(a)pyrene) dan BaA (benzo(a)antracene)</a:t>
            </a:r>
          </a:p>
          <a:p>
            <a:pPr marL="0" indent="0" eaLnBrk="1" hangingPunct="1">
              <a:buFont typeface="Wingdings" pitchFamily="2" charset="2"/>
              <a:buNone/>
              <a:defRPr/>
            </a:pPr>
            <a:r>
              <a:rPr lang="en-US" dirty="0"/>
              <a:t>PAH </a:t>
            </a:r>
            <a:r>
              <a:rPr lang="en-US" dirty="0" err="1"/>
              <a:t>dalam</a:t>
            </a:r>
            <a:r>
              <a:rPr lang="en-US" dirty="0"/>
              <a:t> </a:t>
            </a:r>
            <a:r>
              <a:rPr lang="en-US" dirty="0" err="1"/>
              <a:t>daging</a:t>
            </a:r>
            <a:r>
              <a:rPr lang="en-US" dirty="0"/>
              <a:t> asap :</a:t>
            </a:r>
          </a:p>
          <a:p>
            <a:pPr eaLnBrk="1" hangingPunct="1">
              <a:defRPr/>
            </a:pPr>
            <a:r>
              <a:rPr lang="sv-SE" dirty="0"/>
              <a:t>Sebagian besar ber- BM &lt; 216</a:t>
            </a:r>
          </a:p>
          <a:p>
            <a:pPr eaLnBrk="1" hangingPunct="1">
              <a:defRPr/>
            </a:pPr>
            <a:r>
              <a:rPr lang="en-US" dirty="0" err="1"/>
              <a:t>Regulasi</a:t>
            </a:r>
            <a:r>
              <a:rPr lang="en-US" dirty="0"/>
              <a:t> </a:t>
            </a:r>
            <a:r>
              <a:rPr lang="en-US" dirty="0" err="1"/>
              <a:t>Jerman</a:t>
            </a:r>
            <a:r>
              <a:rPr lang="en-US" dirty="0"/>
              <a:t> : </a:t>
            </a:r>
            <a:r>
              <a:rPr lang="en-US" dirty="0" err="1"/>
              <a:t>kandungan</a:t>
            </a:r>
            <a:r>
              <a:rPr lang="en-US" dirty="0"/>
              <a:t> </a:t>
            </a:r>
            <a:r>
              <a:rPr lang="en-US" dirty="0" err="1"/>
              <a:t>BaP</a:t>
            </a:r>
            <a:r>
              <a:rPr lang="en-US" dirty="0"/>
              <a:t> </a:t>
            </a:r>
            <a:r>
              <a:rPr lang="en-US" dirty="0" err="1"/>
              <a:t>dalam</a:t>
            </a:r>
            <a:r>
              <a:rPr lang="en-US" dirty="0"/>
              <a:t> </a:t>
            </a:r>
            <a:r>
              <a:rPr lang="en-US" dirty="0" err="1"/>
              <a:t>daging</a:t>
            </a:r>
            <a:r>
              <a:rPr lang="en-US" dirty="0"/>
              <a:t> asap </a:t>
            </a:r>
            <a:r>
              <a:rPr lang="en-US" dirty="0" err="1"/>
              <a:t>tidak</a:t>
            </a:r>
            <a:r>
              <a:rPr lang="en-US" dirty="0"/>
              <a:t> </a:t>
            </a:r>
            <a:r>
              <a:rPr lang="en-US" dirty="0" err="1"/>
              <a:t>boleh</a:t>
            </a:r>
            <a:r>
              <a:rPr lang="en-US" dirty="0"/>
              <a:t> &gt; 1 ng/g</a:t>
            </a:r>
          </a:p>
        </p:txBody>
      </p:sp>
      <p:pic>
        <p:nvPicPr>
          <p:cNvPr id="31748"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2400" y="152400"/>
            <a:ext cx="1371600" cy="176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82365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altLang="en-US" b="1" smtClean="0">
                <a:solidFill>
                  <a:srgbClr val="FFFF00"/>
                </a:solidFill>
              </a:rPr>
              <a:t>PAH</a:t>
            </a:r>
          </a:p>
        </p:txBody>
      </p:sp>
      <p:sp>
        <p:nvSpPr>
          <p:cNvPr id="32771" name="Content Placeholder 2"/>
          <p:cNvSpPr>
            <a:spLocks noGrp="1"/>
          </p:cNvSpPr>
          <p:nvPr>
            <p:ph idx="1"/>
          </p:nvPr>
        </p:nvSpPr>
        <p:spPr/>
        <p:txBody>
          <a:bodyPr/>
          <a:lstStyle/>
          <a:p>
            <a:pPr marL="0" indent="0" eaLnBrk="1" hangingPunct="1">
              <a:buNone/>
            </a:pPr>
            <a:r>
              <a:rPr lang="en-US" altLang="en-US" sz="2400" dirty="0" smtClean="0"/>
              <a:t>PAH </a:t>
            </a:r>
            <a:r>
              <a:rPr lang="en-US" altLang="en-US" sz="2400" dirty="0" err="1" smtClean="0"/>
              <a:t>dalam</a:t>
            </a:r>
            <a:r>
              <a:rPr lang="en-US" altLang="en-US" sz="2400" dirty="0" smtClean="0"/>
              <a:t> </a:t>
            </a:r>
            <a:r>
              <a:rPr lang="en-US" altLang="en-US" sz="2400" dirty="0" err="1" smtClean="0"/>
              <a:t>produk</a:t>
            </a:r>
            <a:r>
              <a:rPr lang="en-US" altLang="en-US" sz="2400" dirty="0" smtClean="0"/>
              <a:t> </a:t>
            </a:r>
            <a:r>
              <a:rPr lang="en-US" altLang="en-US" sz="2400" dirty="0" err="1" smtClean="0"/>
              <a:t>ikan</a:t>
            </a:r>
            <a:r>
              <a:rPr lang="en-US" altLang="en-US" sz="2400" dirty="0" smtClean="0"/>
              <a:t> :</a:t>
            </a:r>
          </a:p>
          <a:p>
            <a:pPr eaLnBrk="1" hangingPunct="1"/>
            <a:r>
              <a:rPr lang="en-US" altLang="en-US" sz="2400" dirty="0" smtClean="0"/>
              <a:t>Seafood </a:t>
            </a:r>
            <a:r>
              <a:rPr lang="en-US" altLang="en-US" sz="2400" dirty="0" err="1" smtClean="0"/>
              <a:t>segar</a:t>
            </a:r>
            <a:r>
              <a:rPr lang="en-US" altLang="en-US" sz="2400" dirty="0" smtClean="0"/>
              <a:t> (</a:t>
            </a:r>
            <a:r>
              <a:rPr lang="en-US" altLang="en-US" sz="2400" dirty="0" err="1" smtClean="0"/>
              <a:t>tidak</a:t>
            </a:r>
            <a:r>
              <a:rPr lang="en-US" altLang="en-US" sz="2400" dirty="0" smtClean="0"/>
              <a:t> </a:t>
            </a:r>
            <a:r>
              <a:rPr lang="en-US" altLang="en-US" sz="2400" dirty="0" err="1" smtClean="0"/>
              <a:t>diasap</a:t>
            </a:r>
            <a:r>
              <a:rPr lang="en-US" altLang="en-US" sz="2400" dirty="0" smtClean="0"/>
              <a:t>) </a:t>
            </a:r>
            <a:r>
              <a:rPr lang="en-US" altLang="en-US" sz="2400" dirty="0" err="1" smtClean="0"/>
              <a:t>mengandung</a:t>
            </a:r>
            <a:r>
              <a:rPr lang="en-US" altLang="en-US" sz="2400" dirty="0" smtClean="0"/>
              <a:t> </a:t>
            </a:r>
            <a:r>
              <a:rPr lang="en-US" altLang="en-US" sz="2400" dirty="0" err="1" smtClean="0"/>
              <a:t>sejumlah</a:t>
            </a:r>
            <a:r>
              <a:rPr lang="en-US" altLang="en-US" sz="2400" dirty="0" smtClean="0"/>
              <a:t> </a:t>
            </a:r>
            <a:r>
              <a:rPr lang="en-US" altLang="en-US" sz="2400" dirty="0" err="1" smtClean="0"/>
              <a:t>kecil</a:t>
            </a:r>
            <a:r>
              <a:rPr lang="en-US" altLang="en-US" sz="2400" dirty="0" smtClean="0"/>
              <a:t> PAH yang </a:t>
            </a:r>
            <a:r>
              <a:rPr lang="en-US" altLang="en-US" sz="2400" dirty="0" err="1" smtClean="0"/>
              <a:t>berasal</a:t>
            </a:r>
            <a:r>
              <a:rPr lang="en-US" altLang="en-US" sz="2400" dirty="0" smtClean="0"/>
              <a:t> </a:t>
            </a:r>
            <a:r>
              <a:rPr lang="en-US" altLang="en-US" sz="2400" dirty="0" err="1" smtClean="0"/>
              <a:t>dari</a:t>
            </a:r>
            <a:r>
              <a:rPr lang="en-US" altLang="en-US" sz="2400" dirty="0" smtClean="0"/>
              <a:t> air </a:t>
            </a:r>
            <a:r>
              <a:rPr lang="en-US" altLang="en-US" sz="2400" dirty="0" err="1" smtClean="0"/>
              <a:t>laut</a:t>
            </a:r>
            <a:r>
              <a:rPr lang="en-US" altLang="en-US" sz="2400" dirty="0" smtClean="0"/>
              <a:t> yang </a:t>
            </a:r>
            <a:r>
              <a:rPr lang="en-US" altLang="en-US" sz="2400" dirty="0" err="1" smtClean="0"/>
              <a:t>tercemar</a:t>
            </a:r>
            <a:endParaRPr lang="en-US" altLang="en-US" sz="2400" dirty="0" smtClean="0"/>
          </a:p>
          <a:p>
            <a:pPr eaLnBrk="1" hangingPunct="1"/>
            <a:r>
              <a:rPr lang="en-US" altLang="en-US" sz="2400" dirty="0" err="1" smtClean="0"/>
              <a:t>Ikan</a:t>
            </a:r>
            <a:r>
              <a:rPr lang="en-US" altLang="en-US" sz="2400" dirty="0" smtClean="0"/>
              <a:t> </a:t>
            </a:r>
            <a:r>
              <a:rPr lang="en-US" altLang="en-US" sz="2400" dirty="0" err="1" smtClean="0"/>
              <a:t>lebih</a:t>
            </a:r>
            <a:r>
              <a:rPr lang="en-US" altLang="en-US" sz="2400" dirty="0" smtClean="0"/>
              <a:t> </a:t>
            </a:r>
            <a:r>
              <a:rPr lang="en-US" altLang="en-US" sz="2400" dirty="0" err="1" smtClean="0"/>
              <a:t>cepat</a:t>
            </a:r>
            <a:r>
              <a:rPr lang="en-US" altLang="en-US" sz="2400" dirty="0" smtClean="0"/>
              <a:t> </a:t>
            </a:r>
            <a:r>
              <a:rPr lang="en-US" altLang="en-US" sz="2400" dirty="0" err="1" smtClean="0"/>
              <a:t>mengeksresi</a:t>
            </a:r>
            <a:r>
              <a:rPr lang="en-US" altLang="en-US" sz="2400" dirty="0" smtClean="0"/>
              <a:t> PAH </a:t>
            </a:r>
            <a:r>
              <a:rPr lang="en-US" altLang="en-US" sz="2400" dirty="0" err="1" smtClean="0"/>
              <a:t>daripada</a:t>
            </a:r>
            <a:r>
              <a:rPr lang="en-US" altLang="en-US" sz="2400" dirty="0" smtClean="0"/>
              <a:t> </a:t>
            </a:r>
            <a:r>
              <a:rPr lang="en-US" altLang="en-US" sz="2400" dirty="0" err="1" smtClean="0"/>
              <a:t>moluska</a:t>
            </a:r>
            <a:r>
              <a:rPr lang="en-US" altLang="en-US" sz="2400" dirty="0" smtClean="0"/>
              <a:t> </a:t>
            </a:r>
            <a:r>
              <a:rPr lang="fi-FI" altLang="en-US" sz="2400" dirty="0" smtClean="0"/>
              <a:t>(kerang). Kerang dari perairan yang terkena polusi </a:t>
            </a:r>
            <a:r>
              <a:rPr lang="en-US" altLang="en-US" sz="2400" dirty="0" err="1" smtClean="0"/>
              <a:t>minyak</a:t>
            </a:r>
            <a:r>
              <a:rPr lang="en-US" altLang="en-US" sz="2400" dirty="0" smtClean="0"/>
              <a:t> </a:t>
            </a:r>
            <a:r>
              <a:rPr lang="en-US" altLang="en-US" sz="2400" dirty="0" err="1" smtClean="0"/>
              <a:t>dapat</a:t>
            </a:r>
            <a:r>
              <a:rPr lang="en-US" altLang="en-US" sz="2400" dirty="0" smtClean="0"/>
              <a:t> </a:t>
            </a:r>
            <a:r>
              <a:rPr lang="en-US" altLang="en-US" sz="2400" dirty="0" err="1" smtClean="0"/>
              <a:t>mengandung</a:t>
            </a:r>
            <a:r>
              <a:rPr lang="en-US" altLang="en-US" sz="2400" dirty="0" smtClean="0"/>
              <a:t> PAH 215 </a:t>
            </a:r>
            <a:r>
              <a:rPr lang="en-US" altLang="en-US" sz="2400" dirty="0" err="1" smtClean="0"/>
              <a:t>ng</a:t>
            </a:r>
            <a:r>
              <a:rPr lang="en-US" altLang="en-US" sz="2400" dirty="0" smtClean="0"/>
              <a:t>/g</a:t>
            </a:r>
          </a:p>
          <a:p>
            <a:pPr eaLnBrk="1" hangingPunct="1"/>
            <a:r>
              <a:rPr lang="en-US" altLang="en-US" sz="2400" dirty="0" err="1" smtClean="0"/>
              <a:t>Ikan</a:t>
            </a:r>
            <a:r>
              <a:rPr lang="en-US" altLang="en-US" sz="2400" dirty="0" smtClean="0"/>
              <a:t> </a:t>
            </a:r>
            <a:r>
              <a:rPr lang="en-US" altLang="en-US" sz="2400" dirty="0" err="1" smtClean="0"/>
              <a:t>asap</a:t>
            </a:r>
            <a:r>
              <a:rPr lang="en-US" altLang="en-US" sz="2400" dirty="0" smtClean="0"/>
              <a:t> </a:t>
            </a:r>
            <a:r>
              <a:rPr lang="en-US" altLang="en-US" sz="2400" dirty="0" err="1" smtClean="0"/>
              <a:t>mengandung</a:t>
            </a:r>
            <a:r>
              <a:rPr lang="en-US" altLang="en-US" sz="2400" dirty="0" smtClean="0"/>
              <a:t> PAH </a:t>
            </a:r>
            <a:r>
              <a:rPr lang="en-US" altLang="en-US" sz="2400" dirty="0" err="1" smtClean="0"/>
              <a:t>lebih</a:t>
            </a:r>
            <a:r>
              <a:rPr lang="en-US" altLang="en-US" sz="2400" dirty="0" smtClean="0"/>
              <a:t> </a:t>
            </a:r>
            <a:r>
              <a:rPr lang="en-US" altLang="en-US" sz="2400" dirty="0" err="1" smtClean="0"/>
              <a:t>banyak</a:t>
            </a:r>
            <a:r>
              <a:rPr lang="en-US" altLang="en-US" sz="2400" dirty="0" smtClean="0"/>
              <a:t> </a:t>
            </a:r>
            <a:r>
              <a:rPr lang="en-US" altLang="en-US" sz="2400" dirty="0" err="1" smtClean="0"/>
              <a:t>drpd</a:t>
            </a:r>
            <a:r>
              <a:rPr lang="en-US" altLang="en-US" sz="2400" dirty="0" smtClean="0"/>
              <a:t> </a:t>
            </a:r>
            <a:r>
              <a:rPr lang="en-US" altLang="en-US" sz="2400" dirty="0" err="1" smtClean="0"/>
              <a:t>ikan</a:t>
            </a:r>
            <a:r>
              <a:rPr lang="en-US" altLang="en-US" sz="2400" dirty="0" smtClean="0"/>
              <a:t> </a:t>
            </a:r>
            <a:r>
              <a:rPr lang="en-US" altLang="en-US" sz="2400" dirty="0" err="1" smtClean="0"/>
              <a:t>segar</a:t>
            </a:r>
            <a:r>
              <a:rPr lang="en-US" altLang="en-US" sz="2400" dirty="0" smtClean="0"/>
              <a:t>. </a:t>
            </a:r>
            <a:r>
              <a:rPr lang="en-US" altLang="en-US" sz="2400" dirty="0" err="1" smtClean="0"/>
              <a:t>Selama</a:t>
            </a:r>
            <a:r>
              <a:rPr lang="en-US" altLang="en-US" sz="2400" dirty="0" smtClean="0"/>
              <a:t> </a:t>
            </a:r>
            <a:r>
              <a:rPr lang="en-US" altLang="en-US" sz="2400" dirty="0" err="1" smtClean="0"/>
              <a:t>penyimpanan</a:t>
            </a:r>
            <a:r>
              <a:rPr lang="en-US" altLang="en-US" sz="2400" dirty="0" smtClean="0"/>
              <a:t> </a:t>
            </a:r>
            <a:r>
              <a:rPr lang="en-US" altLang="en-US" sz="2400" dirty="0" err="1" smtClean="0"/>
              <a:t>BaP</a:t>
            </a:r>
            <a:r>
              <a:rPr lang="en-US" altLang="en-US" sz="2400" dirty="0" smtClean="0"/>
              <a:t> </a:t>
            </a:r>
            <a:r>
              <a:rPr lang="en-US" altLang="en-US" sz="2400" dirty="0" err="1" smtClean="0"/>
              <a:t>dalam</a:t>
            </a:r>
            <a:r>
              <a:rPr lang="en-US" altLang="en-US" sz="2400" dirty="0" smtClean="0"/>
              <a:t> </a:t>
            </a:r>
            <a:r>
              <a:rPr lang="en-US" altLang="en-US" sz="2400" dirty="0" err="1" smtClean="0"/>
              <a:t>produk</a:t>
            </a:r>
            <a:r>
              <a:rPr lang="en-US" altLang="en-US" sz="2400" dirty="0" smtClean="0"/>
              <a:t> </a:t>
            </a:r>
            <a:r>
              <a:rPr lang="en-US" altLang="en-US" sz="2400" dirty="0" err="1" smtClean="0"/>
              <a:t>dapat</a:t>
            </a:r>
            <a:r>
              <a:rPr lang="en-US" altLang="en-US" sz="2400" dirty="0" smtClean="0"/>
              <a:t> </a:t>
            </a:r>
            <a:r>
              <a:rPr lang="en-US" altLang="en-US" sz="2400" dirty="0" err="1" smtClean="0"/>
              <a:t>menurun</a:t>
            </a:r>
            <a:r>
              <a:rPr lang="en-US" altLang="en-US" sz="2400" dirty="0" smtClean="0"/>
              <a:t> </a:t>
            </a:r>
            <a:r>
              <a:rPr lang="en-US" altLang="en-US" sz="2400" dirty="0" err="1" smtClean="0"/>
              <a:t>karena</a:t>
            </a:r>
            <a:r>
              <a:rPr lang="en-US" altLang="en-US" sz="2400" dirty="0" smtClean="0"/>
              <a:t> </a:t>
            </a:r>
            <a:r>
              <a:rPr lang="en-US" altLang="en-US" sz="2400" dirty="0" err="1" smtClean="0"/>
              <a:t>terdegradasi</a:t>
            </a:r>
            <a:endParaRPr lang="en-US" altLang="en-US" sz="2400" dirty="0" smtClean="0"/>
          </a:p>
        </p:txBody>
      </p:sp>
    </p:spTree>
    <p:extLst>
      <p:ext uri="{BB962C8B-B14F-4D97-AF65-F5344CB8AC3E}">
        <p14:creationId xmlns:p14="http://schemas.microsoft.com/office/powerpoint/2010/main" val="31351370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US" altLang="en-US" b="1" smtClean="0">
                <a:solidFill>
                  <a:srgbClr val="FFFF00"/>
                </a:solidFill>
              </a:rPr>
              <a:t>PAH</a:t>
            </a:r>
          </a:p>
        </p:txBody>
      </p:sp>
      <p:pic>
        <p:nvPicPr>
          <p:cNvPr id="337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393825" y="1600200"/>
            <a:ext cx="6356350" cy="4530725"/>
          </a:xfrm>
        </p:spPr>
      </p:pic>
    </p:spTree>
    <p:extLst>
      <p:ext uri="{BB962C8B-B14F-4D97-AF65-F5344CB8AC3E}">
        <p14:creationId xmlns:p14="http://schemas.microsoft.com/office/powerpoint/2010/main" val="37667229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TUGAS </a:t>
            </a:r>
            <a:r>
              <a:rPr lang="id-ID" dirty="0" smtClean="0"/>
              <a:t>BACA</a:t>
            </a:r>
            <a:endParaRPr lang="id-ID" dirty="0"/>
          </a:p>
        </p:txBody>
      </p:sp>
      <p:sp>
        <p:nvSpPr>
          <p:cNvPr id="3" name="Content Placeholder 2"/>
          <p:cNvSpPr>
            <a:spLocks noGrp="1"/>
          </p:cNvSpPr>
          <p:nvPr>
            <p:ph idx="1"/>
          </p:nvPr>
        </p:nvSpPr>
        <p:spPr/>
        <p:txBody>
          <a:bodyPr>
            <a:normAutofit/>
          </a:bodyPr>
          <a:lstStyle/>
          <a:p>
            <a:pPr marL="731520" lvl="1" indent="-457200">
              <a:buClr>
                <a:schemeClr val="tx1"/>
              </a:buClr>
              <a:buFont typeface="+mj-lt"/>
              <a:buAutoNum type="arabicPeriod"/>
            </a:pPr>
            <a:r>
              <a:rPr lang="id-ID" sz="2400" dirty="0" smtClean="0"/>
              <a:t>Heterosiklik </a:t>
            </a:r>
            <a:r>
              <a:rPr lang="id-ID" sz="2400" dirty="0"/>
              <a:t>Amines (HAs)</a:t>
            </a:r>
          </a:p>
          <a:p>
            <a:pPr marL="731520" lvl="1" indent="-457200">
              <a:buClr>
                <a:schemeClr val="tx1"/>
              </a:buClr>
              <a:buFont typeface="+mj-lt"/>
              <a:buAutoNum type="arabicPeriod"/>
            </a:pPr>
            <a:r>
              <a:rPr lang="id-ID" sz="2400" dirty="0" smtClean="0"/>
              <a:t>N-Nitro </a:t>
            </a:r>
            <a:r>
              <a:rPr lang="id-ID" sz="2400" dirty="0"/>
              <a:t>Compounds (NNCs)</a:t>
            </a:r>
          </a:p>
          <a:p>
            <a:pPr marL="731520" lvl="1" indent="-457200">
              <a:buClr>
                <a:schemeClr val="tx1"/>
              </a:buClr>
              <a:buFont typeface="+mj-lt"/>
              <a:buAutoNum type="arabicPeriod"/>
            </a:pPr>
            <a:r>
              <a:rPr lang="id-ID" sz="2400" dirty="0"/>
              <a:t>Dioxin</a:t>
            </a:r>
          </a:p>
          <a:p>
            <a:pPr marL="731520" lvl="1" indent="-457200">
              <a:buClr>
                <a:schemeClr val="tx1"/>
              </a:buClr>
              <a:buFont typeface="+mj-lt"/>
              <a:buAutoNum type="arabicPeriod"/>
            </a:pPr>
            <a:r>
              <a:rPr lang="id-ID" sz="2400" dirty="0"/>
              <a:t>MCPD (monochloro dipropanediol</a:t>
            </a:r>
            <a:r>
              <a:rPr lang="id-ID" sz="2400" dirty="0" smtClean="0"/>
              <a:t>)</a:t>
            </a:r>
          </a:p>
          <a:p>
            <a:endParaRPr lang="id-ID" dirty="0" smtClean="0"/>
          </a:p>
          <a:p>
            <a:endParaRPr lang="id-ID" dirty="0"/>
          </a:p>
        </p:txBody>
      </p:sp>
    </p:spTree>
    <p:extLst>
      <p:ext uri="{BB962C8B-B14F-4D97-AF65-F5344CB8AC3E}">
        <p14:creationId xmlns:p14="http://schemas.microsoft.com/office/powerpoint/2010/main" val="7737830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9950" y="5949280"/>
            <a:ext cx="9144000" cy="908719"/>
            <a:chOff x="0" y="5735907"/>
            <a:chExt cx="8604448" cy="1342633"/>
          </a:xfrm>
        </p:grpSpPr>
        <p:pic>
          <p:nvPicPr>
            <p:cNvPr id="6" name="Picture 2" descr="C:\Users\Khoiron PC\Desktop\frenchfried-ed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735907"/>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 name="Picture 3" descr="C:\Users\Khoiron PC\Desktop\roti-bak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112" y="5740441"/>
              <a:ext cx="2151112" cy="130383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8" name="Picture 4" descr="C:\Users\Khoiron PC\Desktop\potato_chip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2224" y="5740441"/>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9" name="Picture 5" descr="C:\Users\Khoiron PC\Desktop\jagung-bakar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3336" y="5740441"/>
              <a:ext cx="2151112" cy="1338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sp>
        <p:nvSpPr>
          <p:cNvPr id="3" name="Title 2"/>
          <p:cNvSpPr>
            <a:spLocks noGrp="1"/>
          </p:cNvSpPr>
          <p:nvPr>
            <p:ph type="title"/>
          </p:nvPr>
        </p:nvSpPr>
        <p:spPr>
          <a:xfrm>
            <a:off x="2270395" y="2348880"/>
            <a:ext cx="4834880" cy="1143000"/>
          </a:xfrm>
        </p:spPr>
        <p:txBody>
          <a:bodyPr>
            <a:normAutofit/>
          </a:bodyPr>
          <a:lstStyle/>
          <a:p>
            <a:r>
              <a:rPr lang="id-ID" sz="6000" dirty="0" smtClean="0"/>
              <a:t>Terimakasih..</a:t>
            </a:r>
            <a:endParaRPr lang="id-ID" sz="6000" dirty="0"/>
          </a:p>
        </p:txBody>
      </p:sp>
    </p:spTree>
    <p:extLst>
      <p:ext uri="{BB962C8B-B14F-4D97-AF65-F5344CB8AC3E}">
        <p14:creationId xmlns:p14="http://schemas.microsoft.com/office/powerpoint/2010/main" val="35383086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hatch">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3.xml><?xml version="1.0" encoding="utf-8"?>
<a:theme xmlns:a="http://schemas.openxmlformats.org/drawingml/2006/main" name="Edge">
  <a:themeElements>
    <a:clrScheme name="Edge 11">
      <a:dk1>
        <a:srgbClr val="333333"/>
      </a:dk1>
      <a:lt1>
        <a:srgbClr val="FFFFFF"/>
      </a:lt1>
      <a:dk2>
        <a:srgbClr val="1C1C1C"/>
      </a:dk2>
      <a:lt2>
        <a:srgbClr val="FFFFFF"/>
      </a:lt2>
      <a:accent1>
        <a:srgbClr val="CC3300"/>
      </a:accent1>
      <a:accent2>
        <a:srgbClr val="CC9900"/>
      </a:accent2>
      <a:accent3>
        <a:srgbClr val="ABABAB"/>
      </a:accent3>
      <a:accent4>
        <a:srgbClr val="DADADA"/>
      </a:accent4>
      <a:accent5>
        <a:srgbClr val="E2ADAA"/>
      </a:accent5>
      <a:accent6>
        <a:srgbClr val="B98A00"/>
      </a:accent6>
      <a:hlink>
        <a:srgbClr val="808080"/>
      </a:hlink>
      <a:folHlink>
        <a:srgbClr val="666633"/>
      </a:folHlink>
    </a:clrScheme>
    <a:fontScheme name="Edge">
      <a:majorFont>
        <a:latin typeface="Garamond"/>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1"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1"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10">
        <a:dk1>
          <a:srgbClr val="333333"/>
        </a:dk1>
        <a:lt1>
          <a:srgbClr val="FFFFFF"/>
        </a:lt1>
        <a:dk2>
          <a:srgbClr val="1C1C1C"/>
        </a:dk2>
        <a:lt2>
          <a:srgbClr val="FFFFFF"/>
        </a:lt2>
        <a:accent1>
          <a:srgbClr val="CC9900"/>
        </a:accent1>
        <a:accent2>
          <a:srgbClr val="FF9900"/>
        </a:accent2>
        <a:accent3>
          <a:srgbClr val="ABABAB"/>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11">
        <a:dk1>
          <a:srgbClr val="333333"/>
        </a:dk1>
        <a:lt1>
          <a:srgbClr val="FFFFFF"/>
        </a:lt1>
        <a:dk2>
          <a:srgbClr val="1C1C1C"/>
        </a:dk2>
        <a:lt2>
          <a:srgbClr val="FFFFFF"/>
        </a:lt2>
        <a:accent1>
          <a:srgbClr val="CC3300"/>
        </a:accent1>
        <a:accent2>
          <a:srgbClr val="CC9900"/>
        </a:accent2>
        <a:accent3>
          <a:srgbClr val="ABABAB"/>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290</TotalTime>
  <Words>975</Words>
  <Application>Microsoft Office PowerPoint</Application>
  <PresentationFormat>On-screen Show (4:3)</PresentationFormat>
  <Paragraphs>81</Paragraphs>
  <Slides>26</Slides>
  <Notes>1</Notes>
  <HiddenSlides>0</HiddenSlides>
  <MMClips>0</MMClips>
  <ScaleCrop>false</ScaleCrop>
  <HeadingPairs>
    <vt:vector size="4" baseType="variant">
      <vt:variant>
        <vt:lpstr>Theme</vt:lpstr>
      </vt:variant>
      <vt:variant>
        <vt:i4>3</vt:i4>
      </vt:variant>
      <vt:variant>
        <vt:lpstr>Slide Titles</vt:lpstr>
      </vt:variant>
      <vt:variant>
        <vt:i4>26</vt:i4>
      </vt:variant>
    </vt:vector>
  </HeadingPairs>
  <TitlesOfParts>
    <vt:vector size="29" baseType="lpstr">
      <vt:lpstr>Oriel</vt:lpstr>
      <vt:lpstr>Thatch</vt:lpstr>
      <vt:lpstr>Edge</vt:lpstr>
      <vt:lpstr>BAHAN TOKSIK YANG TERBENTUK KARENA PENGOLAHAN PANGAN</vt:lpstr>
      <vt:lpstr>PENDAHULUAN</vt:lpstr>
      <vt:lpstr>BAHAN TOKSIK HASIL PENGOLAHAN PANGAN</vt:lpstr>
      <vt:lpstr>1. AKRILAMIDA</vt:lpstr>
      <vt:lpstr>Pendahuluan</vt:lpstr>
      <vt:lpstr>Pendahuluan</vt:lpstr>
      <vt:lpstr>PowerPoint Presentation</vt:lpstr>
      <vt:lpstr>PowerPoint Presentation</vt:lpstr>
      <vt:lpstr>Acrylamide - a versatile molecule</vt:lpstr>
      <vt:lpstr>AKRILAMID  </vt:lpstr>
      <vt:lpstr>PowerPoint Presentation</vt:lpstr>
      <vt:lpstr>PowerPoint Presentation</vt:lpstr>
      <vt:lpstr>PowerPoint Presentation</vt:lpstr>
      <vt:lpstr>How does cooking produce acrylamide? </vt:lpstr>
      <vt:lpstr>PowerPoint Presentation</vt:lpstr>
      <vt:lpstr>PowerPoint Presentation</vt:lpstr>
      <vt:lpstr>INTERIM ADVICE</vt:lpstr>
      <vt:lpstr>2. POLYCYCLIC AROMATIC HIDROCARBONS (PAH)</vt:lpstr>
      <vt:lpstr>Polycyclic Aromatic Hidrocarbons (PAH)</vt:lpstr>
      <vt:lpstr>PAH</vt:lpstr>
      <vt:lpstr>PAH</vt:lpstr>
      <vt:lpstr>PAH</vt:lpstr>
      <vt:lpstr>PAH</vt:lpstr>
      <vt:lpstr>PAH</vt:lpstr>
      <vt:lpstr>TUGAS BACA</vt:lpstr>
      <vt:lpstr>Terimakasih..</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quis</dc:title>
  <dc:creator>Khoiron PC</dc:creator>
  <cp:lastModifiedBy>Asus</cp:lastModifiedBy>
  <cp:revision>10</cp:revision>
  <dcterms:created xsi:type="dcterms:W3CDTF">2016-11-23T01:16:47Z</dcterms:created>
  <dcterms:modified xsi:type="dcterms:W3CDTF">2018-10-09T01:23:58Z</dcterms:modified>
</cp:coreProperties>
</file>