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2/20/2020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39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102582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498697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835102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935182" y="274638"/>
            <a:ext cx="10474036" cy="1143000"/>
          </a:xfrm>
        </p:spPr>
        <p:txBody>
          <a:bodyPr/>
          <a:lstStyle/>
          <a:p>
            <a:pPr eaLnBrk="1" hangingPunct="1"/>
            <a:r>
              <a:rPr lang="id-ID" altLang="id-ID" sz="3200" b="1" dirty="0"/>
              <a:t>Faktor awal yg membentuk Teori Freud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1045" y="2306782"/>
            <a:ext cx="10318173" cy="416646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id-ID" sz="2400" dirty="0"/>
              <a:t>Kunjungan Freud ke :</a:t>
            </a:r>
          </a:p>
          <a:p>
            <a:pPr marL="514350" indent="-514350">
              <a:buFontTx/>
              <a:buAutoNum type="arabicPeriod"/>
              <a:defRPr/>
            </a:pPr>
            <a:r>
              <a:rPr lang="id-ID" sz="2400" dirty="0">
                <a:solidFill>
                  <a:srgbClr val="FF0000"/>
                </a:solidFill>
              </a:rPr>
              <a:t>Jean - Martin Charot </a:t>
            </a:r>
          </a:p>
          <a:p>
            <a:pPr eaLnBrk="1" hangingPunct="1">
              <a:defRPr/>
            </a:pPr>
            <a:r>
              <a:rPr lang="id-ID" sz="2400" dirty="0"/>
              <a:t>Meneliti Hipnosis (1825)</a:t>
            </a:r>
          </a:p>
          <a:p>
            <a:pPr eaLnBrk="1" hangingPunct="1">
              <a:defRPr/>
            </a:pPr>
            <a:r>
              <a:rPr lang="id-ID" sz="2400" dirty="0"/>
              <a:t>Freud belajar jika ggn fisik dpt memiliki akar” psikologis selain organik juga dan histeria bisa dilihat sbg ggn serius namun bisa ditangani</a:t>
            </a:r>
          </a:p>
          <a:p>
            <a:pPr marL="0" indent="0">
              <a:buNone/>
              <a:defRPr/>
            </a:pPr>
            <a:r>
              <a:rPr lang="id-ID" sz="2400" dirty="0">
                <a:solidFill>
                  <a:srgbClr val="FF0000"/>
                </a:solidFill>
              </a:rPr>
              <a:t>2. Hippolyte Bernheim </a:t>
            </a:r>
          </a:p>
          <a:p>
            <a:pPr eaLnBrk="1" hangingPunct="1">
              <a:defRPr/>
            </a:pPr>
            <a:r>
              <a:rPr lang="id-ID" sz="2400" dirty="0"/>
              <a:t>Freud belajar jika ide bawah sadar bisa dibuat sadar jika prosedur ttt dilakukan.---sugesti</a:t>
            </a:r>
          </a:p>
        </p:txBody>
      </p:sp>
    </p:spTree>
    <p:extLst>
      <p:ext uri="{BB962C8B-B14F-4D97-AF65-F5344CB8AC3E}">
        <p14:creationId xmlns:p14="http://schemas.microsoft.com/office/powerpoint/2010/main" val="3409041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91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241868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698925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45077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461391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3012561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</p:spTree>
    <p:extLst>
      <p:ext uri="{BB962C8B-B14F-4D97-AF65-F5344CB8AC3E}">
        <p14:creationId xmlns:p14="http://schemas.microsoft.com/office/powerpoint/2010/main" val="36353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5426601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477618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27364" y="587376"/>
            <a:ext cx="10723418" cy="4424363"/>
          </a:xfrm>
        </p:spPr>
        <p:txBody>
          <a:bodyPr rtlCol="0">
            <a:noAutofit/>
          </a:bodyPr>
          <a:lstStyle/>
          <a:p>
            <a:pPr marL="457200" indent="-457200" algn="ctr">
              <a:spcBef>
                <a:spcPts val="600"/>
              </a:spcBef>
              <a:buNone/>
              <a:defRPr/>
            </a:pPr>
            <a:r>
              <a:rPr lang="en-US" b="1" dirty="0" err="1"/>
              <a:t>Tingkatan</a:t>
            </a:r>
            <a:r>
              <a:rPr lang="en-US" b="1" dirty="0"/>
              <a:t> </a:t>
            </a:r>
            <a:r>
              <a:rPr lang="en-US" b="1" dirty="0" err="1"/>
              <a:t>kesadaran</a:t>
            </a:r>
            <a:r>
              <a:rPr lang="en-US" b="1" dirty="0"/>
              <a:t>:</a:t>
            </a:r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id-ID" b="1" dirty="0">
                <a:solidFill>
                  <a:srgbClr val="C00000"/>
                </a:solidFill>
              </a:rPr>
              <a:t>a. </a:t>
            </a:r>
            <a:r>
              <a:rPr lang="en-US" b="1" dirty="0">
                <a:solidFill>
                  <a:srgbClr val="C00000"/>
                </a:solidFill>
              </a:rPr>
              <a:t>K</a:t>
            </a:r>
            <a:r>
              <a:rPr lang="id-ID" b="1" dirty="0">
                <a:solidFill>
                  <a:srgbClr val="C00000"/>
                </a:solidFill>
              </a:rPr>
              <a:t>esadaran </a:t>
            </a:r>
            <a:r>
              <a:rPr lang="en-US" b="1" dirty="0">
                <a:solidFill>
                  <a:srgbClr val="C00000"/>
                </a:solidFill>
              </a:rPr>
              <a:t> : </a:t>
            </a:r>
          </a:p>
          <a:p>
            <a:pPr marL="1260475" lvl="3" indent="-137160">
              <a:buClr>
                <a:schemeClr val="accent3"/>
              </a:buClr>
              <a:buFont typeface="Arial"/>
              <a:buChar char="▪"/>
              <a:defRPr/>
            </a:pPr>
            <a:r>
              <a:rPr lang="en-US" sz="2800" dirty="0"/>
              <a:t>Ti</a:t>
            </a:r>
            <a:r>
              <a:rPr lang="id-ID" sz="2800" dirty="0"/>
              <a:t>ngkatan yang memiliki fungsi mengingat, menyadari, dan merasakan sesuatu secara</a:t>
            </a:r>
            <a:r>
              <a:rPr lang="en-US" sz="2800" dirty="0"/>
              <a:t> </a:t>
            </a:r>
            <a:r>
              <a:rPr lang="id-ID" sz="2800" dirty="0"/>
              <a:t>sadar </a:t>
            </a:r>
            <a:r>
              <a:rPr lang="id-ID" sz="2800" dirty="0">
                <a:sym typeface="Wingdings" pitchFamily="-110" charset="2"/>
              </a:rPr>
              <a:t> p</a:t>
            </a:r>
            <a:r>
              <a:rPr lang="en-US" sz="2800" dirty="0" err="1">
                <a:sym typeface="Wingdings" pitchFamily="-110" charset="2"/>
              </a:rPr>
              <a:t>ikiran</a:t>
            </a:r>
            <a:r>
              <a:rPr lang="en-US" sz="2800" dirty="0">
                <a:sym typeface="Wingdings" pitchFamily="-110" charset="2"/>
              </a:rPr>
              <a:t>; </a:t>
            </a:r>
            <a:r>
              <a:rPr lang="en-US" sz="2800" dirty="0" err="1">
                <a:sym typeface="Wingdings" pitchFamily="-110" charset="2"/>
              </a:rPr>
              <a:t>persepsi</a:t>
            </a:r>
            <a:r>
              <a:rPr lang="en-US" sz="2800" dirty="0">
                <a:sym typeface="Wingdings" pitchFamily="-110" charset="2"/>
              </a:rPr>
              <a:t>; </a:t>
            </a:r>
            <a:r>
              <a:rPr lang="en-US" sz="2800" dirty="0" err="1">
                <a:sym typeface="Wingdings" pitchFamily="-110" charset="2"/>
              </a:rPr>
              <a:t>perasaan</a:t>
            </a:r>
            <a:r>
              <a:rPr lang="en-US" sz="2800" dirty="0">
                <a:sym typeface="Wingdings" pitchFamily="-110" charset="2"/>
              </a:rPr>
              <a:t>; </a:t>
            </a:r>
            <a:r>
              <a:rPr lang="en-US" sz="2800" dirty="0" err="1">
                <a:sym typeface="Wingdings" pitchFamily="-110" charset="2"/>
              </a:rPr>
              <a:t>ingatan</a:t>
            </a:r>
            <a:endParaRPr lang="en-US" sz="2800" dirty="0"/>
          </a:p>
          <a:p>
            <a:pPr marL="0" indent="0">
              <a:spcBef>
                <a:spcPts val="600"/>
              </a:spcBef>
              <a:buNone/>
              <a:defRPr/>
            </a:pPr>
            <a:r>
              <a:rPr lang="id-ID" b="1" dirty="0">
                <a:solidFill>
                  <a:srgbClr val="C00000"/>
                </a:solidFill>
              </a:rPr>
              <a:t>b. Ambang sadar </a:t>
            </a:r>
            <a:endParaRPr lang="en-US" b="1" dirty="0">
              <a:solidFill>
                <a:srgbClr val="C00000"/>
              </a:solidFill>
            </a:endParaRPr>
          </a:p>
          <a:p>
            <a:pPr marL="1131570" lvl="2" indent="-274320">
              <a:lnSpc>
                <a:spcPct val="80000"/>
              </a:lnSpc>
              <a:buFont typeface="Wingdings"/>
              <a:buChar char=""/>
              <a:defRPr/>
            </a:pPr>
            <a:r>
              <a:rPr lang="id-ID" sz="2800" dirty="0"/>
              <a:t>menyimpan ide, ingatan, dan </a:t>
            </a:r>
            <a:r>
              <a:rPr lang="en-US" sz="2800" dirty="0"/>
              <a:t> </a:t>
            </a:r>
            <a:r>
              <a:rPr lang="id-ID" sz="2800" dirty="0"/>
              <a:t>perasaan yang berfungsi mengantarkan </a:t>
            </a:r>
            <a:r>
              <a:rPr lang="en-US" sz="2800" dirty="0" err="1"/>
              <a:t>ke</a:t>
            </a:r>
            <a:r>
              <a:rPr lang="id-ID" sz="2800" dirty="0"/>
              <a:t> tingkat kesadaran. </a:t>
            </a:r>
            <a:endParaRPr lang="en-US" sz="2800" dirty="0"/>
          </a:p>
          <a:p>
            <a:pPr marL="1131570" lvl="2" indent="-274320">
              <a:lnSpc>
                <a:spcPct val="80000"/>
              </a:lnSpc>
              <a:buFont typeface="Wingdings"/>
              <a:buChar char=""/>
              <a:defRPr/>
            </a:pPr>
            <a:r>
              <a:rPr lang="en-US" sz="2800" dirty="0"/>
              <a:t>B</a:t>
            </a:r>
            <a:r>
              <a:rPr lang="id-ID" sz="2800" dirty="0"/>
              <a:t>ukan merupakan bagian dari</a:t>
            </a:r>
            <a:r>
              <a:rPr lang="en-US" sz="2800" dirty="0"/>
              <a:t> </a:t>
            </a:r>
            <a:r>
              <a:rPr lang="id-ID" sz="2800" dirty="0"/>
              <a:t>tingkat kesadaran, tetapi</a:t>
            </a:r>
            <a:r>
              <a:rPr lang="en-US" sz="2800" dirty="0"/>
              <a:t> </a:t>
            </a:r>
            <a:r>
              <a:rPr lang="id-ID" sz="2800" dirty="0"/>
              <a:t>merupakan tingkatan lain yang biasanya membutuhkan waktu</a:t>
            </a:r>
            <a:r>
              <a:rPr lang="en-US" sz="2800" dirty="0"/>
              <a:t> </a:t>
            </a:r>
            <a:r>
              <a:rPr lang="id-ID" sz="2800" dirty="0"/>
              <a:t>beberapa saat untuk menyadari sesuatu</a:t>
            </a:r>
          </a:p>
          <a:p>
            <a:pPr marL="1131570" lvl="2" indent="-274320">
              <a:lnSpc>
                <a:spcPct val="80000"/>
              </a:lnSpc>
              <a:buFont typeface="Wingdings"/>
              <a:buChar char=""/>
              <a:defRPr/>
            </a:pPr>
            <a:r>
              <a:rPr lang="en-US" sz="2800" u="sng" dirty="0">
                <a:sym typeface="Wingdings" pitchFamily="-110" charset="2"/>
              </a:rPr>
              <a:t>“</a:t>
            </a:r>
            <a:r>
              <a:rPr lang="en-US" sz="2800" dirty="0" err="1">
                <a:sym typeface="Wingdings" pitchFamily="-110" charset="2"/>
              </a:rPr>
              <a:t>memori</a:t>
            </a:r>
            <a:r>
              <a:rPr lang="en-US" sz="2800" dirty="0">
                <a:sym typeface="Wingdings" pitchFamily="-110" charset="2"/>
              </a:rPr>
              <a:t> </a:t>
            </a:r>
            <a:r>
              <a:rPr lang="en-US" sz="2800" dirty="0" err="1">
                <a:sym typeface="Wingdings" pitchFamily="-110" charset="2"/>
              </a:rPr>
              <a:t>siap</a:t>
            </a:r>
            <a:r>
              <a:rPr lang="en-US" sz="2800" dirty="0">
                <a:sym typeface="Wingdings" pitchFamily="-110" charset="2"/>
              </a:rPr>
              <a:t>” ; </a:t>
            </a:r>
            <a:r>
              <a:rPr lang="en-US" sz="2800" dirty="0" err="1">
                <a:sym typeface="Wingdings" pitchFamily="-110" charset="2"/>
              </a:rPr>
              <a:t>semula</a:t>
            </a:r>
            <a:r>
              <a:rPr lang="en-US" sz="2800" dirty="0">
                <a:sym typeface="Wingdings" pitchFamily="-110" charset="2"/>
              </a:rPr>
              <a:t> </a:t>
            </a:r>
            <a:r>
              <a:rPr lang="en-US" sz="2800" dirty="0" err="1">
                <a:sym typeface="Wingdings" pitchFamily="-110" charset="2"/>
              </a:rPr>
              <a:t>disadari</a:t>
            </a:r>
            <a:r>
              <a:rPr lang="en-US" sz="2800" dirty="0">
                <a:sym typeface="Wingdings" pitchFamily="-110" charset="2"/>
              </a:rPr>
              <a:t> </a:t>
            </a:r>
            <a:r>
              <a:rPr lang="en-US" sz="2800" dirty="0" err="1">
                <a:sym typeface="Wingdings" pitchFamily="-110" charset="2"/>
              </a:rPr>
              <a:t>tapi</a:t>
            </a:r>
            <a:r>
              <a:rPr lang="en-US" sz="2800" dirty="0">
                <a:sym typeface="Wingdings" pitchFamily="-110" charset="2"/>
              </a:rPr>
              <a:t> </a:t>
            </a:r>
            <a:r>
              <a:rPr lang="en-US" sz="2800" dirty="0" err="1">
                <a:sym typeface="Wingdings" pitchFamily="-110" charset="2"/>
              </a:rPr>
              <a:t>kemudian</a:t>
            </a:r>
            <a:r>
              <a:rPr lang="en-US" sz="2800" dirty="0">
                <a:sym typeface="Wingdings" pitchFamily="-110" charset="2"/>
              </a:rPr>
              <a:t> </a:t>
            </a:r>
            <a:r>
              <a:rPr lang="en-US" sz="2800" dirty="0" err="1">
                <a:sym typeface="Wingdings" pitchFamily="-110" charset="2"/>
              </a:rPr>
              <a:t>tidak</a:t>
            </a:r>
            <a:r>
              <a:rPr lang="en-US" sz="2800" dirty="0">
                <a:sym typeface="Wingdings" pitchFamily="-110" charset="2"/>
              </a:rPr>
              <a:t> </a:t>
            </a:r>
            <a:r>
              <a:rPr lang="en-US" sz="2800" dirty="0" err="1">
                <a:sym typeface="Wingdings" pitchFamily="-110" charset="2"/>
              </a:rPr>
              <a:t>lagi</a:t>
            </a:r>
            <a:r>
              <a:rPr lang="en-US" sz="2800" dirty="0">
                <a:sym typeface="Wingdings" pitchFamily="-110" charset="2"/>
              </a:rPr>
              <a:t> </a:t>
            </a:r>
            <a:r>
              <a:rPr lang="en-US" sz="2800" dirty="0" err="1">
                <a:sym typeface="Wingdings" pitchFamily="-110" charset="2"/>
              </a:rPr>
              <a:t>dicermati</a:t>
            </a:r>
            <a:r>
              <a:rPr lang="en-US" sz="2800" dirty="0">
                <a:sym typeface="Wingdings" pitchFamily="-110" charset="2"/>
              </a:rPr>
              <a:t> (</a:t>
            </a:r>
            <a:r>
              <a:rPr lang="en-US" sz="2800" dirty="0" err="1">
                <a:sym typeface="Wingdings" pitchFamily="-110" charset="2"/>
              </a:rPr>
              <a:t>mimpi</a:t>
            </a:r>
            <a:r>
              <a:rPr lang="en-US" sz="2800" dirty="0">
                <a:sym typeface="Wingdings" pitchFamily="-110" charset="2"/>
              </a:rPr>
              <a:t>, </a:t>
            </a:r>
            <a:r>
              <a:rPr lang="en-US" sz="2800" dirty="0" err="1">
                <a:sym typeface="Wingdings" pitchFamily="-110" charset="2"/>
              </a:rPr>
              <a:t>lamunan</a:t>
            </a:r>
            <a:r>
              <a:rPr lang="en-US" sz="2800" dirty="0">
                <a:sym typeface="Wingdings" pitchFamily="-110" charset="2"/>
              </a:rPr>
              <a:t>, </a:t>
            </a:r>
            <a:r>
              <a:rPr lang="en-US" sz="2800" dirty="0" err="1">
                <a:sym typeface="Wingdings" pitchFamily="-110" charset="2"/>
              </a:rPr>
              <a:t>salah</a:t>
            </a:r>
            <a:r>
              <a:rPr lang="en-US" sz="2800" dirty="0">
                <a:sym typeface="Wingdings" pitchFamily="-110" charset="2"/>
              </a:rPr>
              <a:t> </a:t>
            </a:r>
            <a:r>
              <a:rPr lang="en-US" sz="2800" dirty="0" err="1">
                <a:sym typeface="Wingdings" pitchFamily="-110" charset="2"/>
              </a:rPr>
              <a:t>ucap</a:t>
            </a:r>
            <a:r>
              <a:rPr lang="en-US" sz="2800" dirty="0">
                <a:sym typeface="Wingdings" pitchFamily="-110" charset="2"/>
              </a:rPr>
              <a:t>, </a:t>
            </a:r>
            <a:r>
              <a:rPr lang="en-US" sz="2800" dirty="0" err="1">
                <a:sym typeface="Wingdings" pitchFamily="-110" charset="2"/>
              </a:rPr>
              <a:t>mekanisme</a:t>
            </a:r>
            <a:r>
              <a:rPr lang="en-US" sz="2800" dirty="0">
                <a:sym typeface="Wingdings" pitchFamily="-110" charset="2"/>
              </a:rPr>
              <a:t> </a:t>
            </a:r>
            <a:r>
              <a:rPr lang="en-US" sz="2800" dirty="0" err="1">
                <a:sym typeface="Wingdings" pitchFamily="-110" charset="2"/>
              </a:rPr>
              <a:t>pertahanan</a:t>
            </a:r>
            <a:r>
              <a:rPr lang="en-US" sz="2800" dirty="0">
                <a:sym typeface="Wingdings" pitchFamily="-110" charset="2"/>
              </a:rPr>
              <a:t> </a:t>
            </a:r>
            <a:r>
              <a:rPr lang="en-US" sz="2800" dirty="0" err="1">
                <a:sym typeface="Wingdings" pitchFamily="-110" charset="2"/>
              </a:rPr>
              <a:t>diri</a:t>
            </a:r>
            <a:r>
              <a:rPr lang="en-US" sz="2800" dirty="0">
                <a:sym typeface="Wingdings" pitchFamily="-110" charset="2"/>
              </a:rPr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19746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35182" y="1070265"/>
            <a:ext cx="9996053" cy="4374862"/>
          </a:xfrm>
        </p:spPr>
        <p:txBody>
          <a:bodyPr rtlCol="0">
            <a:normAutofit/>
          </a:bodyPr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id-ID" b="1" dirty="0">
                <a:solidFill>
                  <a:srgbClr val="C00000"/>
                </a:solidFill>
              </a:rPr>
              <a:t>c. Ketidaksadaran</a:t>
            </a:r>
            <a:r>
              <a:rPr lang="id-ID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pPr lvl="1">
              <a:lnSpc>
                <a:spcPct val="80000"/>
              </a:lnSpc>
              <a:defRPr/>
            </a:pPr>
            <a:r>
              <a:rPr lang="id-ID" sz="2800" dirty="0"/>
              <a:t>Tingkatan terbesar dan terpenting</a:t>
            </a:r>
          </a:p>
          <a:p>
            <a:pPr lvl="1">
              <a:lnSpc>
                <a:spcPct val="80000"/>
              </a:lnSpc>
              <a:defRPr/>
            </a:pPr>
            <a:r>
              <a:rPr lang="id-ID" sz="2800" dirty="0"/>
              <a:t>Berisi pengalaman, memori dan materi yang tertekan</a:t>
            </a:r>
          </a:p>
          <a:p>
            <a:pPr lvl="1">
              <a:lnSpc>
                <a:spcPct val="80000"/>
              </a:lnSpc>
              <a:defRPr/>
            </a:pPr>
            <a:r>
              <a:rPr lang="id-ID" sz="2800" dirty="0">
                <a:sym typeface="Wingdings" pitchFamily="2" charset="2"/>
              </a:rPr>
              <a:t>I</a:t>
            </a:r>
            <a:r>
              <a:rPr lang="en-US" sz="2800" dirty="0" err="1">
                <a:sym typeface="Wingdings" pitchFamily="2" charset="2"/>
              </a:rPr>
              <a:t>nsting</a:t>
            </a:r>
            <a:r>
              <a:rPr lang="en-US" sz="2800" dirty="0">
                <a:sym typeface="Wingdings" pitchFamily="2" charset="2"/>
              </a:rPr>
              <a:t>; </a:t>
            </a:r>
            <a:r>
              <a:rPr lang="en-US" sz="2800" dirty="0" err="1">
                <a:sym typeface="Wingdings" pitchFamily="2" charset="2"/>
              </a:rPr>
              <a:t>dorongan</a:t>
            </a:r>
            <a:r>
              <a:rPr lang="en-US" sz="2800" dirty="0">
                <a:sym typeface="Wingdings" pitchFamily="2" charset="2"/>
              </a:rPr>
              <a:t>; </a:t>
            </a:r>
            <a:r>
              <a:rPr lang="en-US" sz="2800" dirty="0" err="1">
                <a:sym typeface="Wingdings" pitchFamily="2" charset="2"/>
              </a:rPr>
              <a:t>impuls</a:t>
            </a:r>
            <a:r>
              <a:rPr lang="en-US" sz="2800" dirty="0">
                <a:sym typeface="Wingdings" pitchFamily="2" charset="2"/>
              </a:rPr>
              <a:t> yang di </a:t>
            </a:r>
            <a:r>
              <a:rPr lang="en-US" sz="2800" dirty="0" err="1">
                <a:sym typeface="Wingdings" pitchFamily="2" charset="2"/>
              </a:rPr>
              <a:t>bawa</a:t>
            </a:r>
            <a:r>
              <a:rPr lang="en-US" sz="2800" dirty="0">
                <a:sym typeface="Wingdings" pitchFamily="2" charset="2"/>
              </a:rPr>
              <a:t> </a:t>
            </a:r>
            <a:r>
              <a:rPr lang="en-US" sz="2800" dirty="0" err="1">
                <a:sym typeface="Wingdings" pitchFamily="2" charset="2"/>
              </a:rPr>
              <a:t>sejak</a:t>
            </a:r>
            <a:r>
              <a:rPr lang="en-US" sz="2800" dirty="0">
                <a:sym typeface="Wingdings" pitchFamily="2" charset="2"/>
              </a:rPr>
              <a:t> </a:t>
            </a:r>
            <a:r>
              <a:rPr lang="en-US" sz="2800" dirty="0" err="1">
                <a:sym typeface="Wingdings" pitchFamily="2" charset="2"/>
              </a:rPr>
              <a:t>lahir</a:t>
            </a:r>
            <a:r>
              <a:rPr lang="en-US" sz="2800" dirty="0">
                <a:sym typeface="Wingdings" pitchFamily="2" charset="2"/>
              </a:rPr>
              <a:t> ;  pengalaman2 </a:t>
            </a:r>
            <a:r>
              <a:rPr lang="en-US" sz="2800" dirty="0" err="1">
                <a:sym typeface="Wingdings" pitchFamily="2" charset="2"/>
              </a:rPr>
              <a:t>traumatik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04002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887881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>
            <p:extLst/>
          </p:nvPr>
        </p:nvGraphicFramePr>
        <p:xfrm>
          <a:off x="2366003" y="1431926"/>
          <a:ext cx="5634038" cy="3941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Bitmap Image" r:id="rId3" imgW="7020905" imgH="4695238" progId="Paint.Picture">
                  <p:embed/>
                </p:oleObj>
              </mc:Choice>
              <mc:Fallback>
                <p:oleObj name="Bitmap Image" r:id="rId3" imgW="7020905" imgH="4695238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lum contrast="-18000"/>
                        <a:grayscl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6003" y="1431926"/>
                        <a:ext cx="5634038" cy="3941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703388" y="5373688"/>
            <a:ext cx="5040312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-110" charset="2"/>
              <a:buChar char="l"/>
              <a:defRPr/>
            </a:pPr>
            <a:r>
              <a:rPr lang="en-US" sz="2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Puncak</a:t>
            </a: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gunung</a:t>
            </a: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es</a:t>
            </a: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: </a:t>
            </a:r>
            <a:r>
              <a:rPr lang="en-US" sz="2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kesadaran</a:t>
            </a: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-110" charset="0"/>
              <a:ea typeface="ＭＳ Ｐゴシック" pitchFamily="-110" charset="-128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-110" charset="2"/>
              <a:buChar char="l"/>
              <a:defRPr/>
            </a:pPr>
            <a:r>
              <a:rPr lang="en-US" sz="2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Dasar</a:t>
            </a: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gunung</a:t>
            </a: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 </a:t>
            </a:r>
            <a:r>
              <a:rPr lang="en-US" sz="2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es</a:t>
            </a: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: </a:t>
            </a:r>
            <a:r>
              <a:rPr lang="en-US" sz="2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prakesadaran</a:t>
            </a:r>
            <a:r>
              <a:rPr lang="id-ID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-110" charset="0"/>
                <a:ea typeface="ＭＳ Ｐゴシック" pitchFamily="-110" charset="-128"/>
              </a:rPr>
              <a:t> </a:t>
            </a:r>
          </a:p>
        </p:txBody>
      </p:sp>
      <p:sp>
        <p:nvSpPr>
          <p:cNvPr id="2" name="Explosion 2 1"/>
          <p:cNvSpPr/>
          <p:nvPr/>
        </p:nvSpPr>
        <p:spPr>
          <a:xfrm>
            <a:off x="7080250" y="253499"/>
            <a:ext cx="5111750" cy="1484313"/>
          </a:xfrm>
          <a:prstGeom prst="irregularSeal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dirty="0">
                <a:solidFill>
                  <a:srgbClr val="C00000"/>
                </a:solidFill>
              </a:rPr>
              <a:t>Apaan niy???</a:t>
            </a:r>
          </a:p>
        </p:txBody>
      </p:sp>
    </p:spTree>
    <p:extLst>
      <p:ext uri="{BB962C8B-B14F-4D97-AF65-F5344CB8AC3E}">
        <p14:creationId xmlns:p14="http://schemas.microsoft.com/office/powerpoint/2010/main" val="19869313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3"/>
          <p:cNvSpPr>
            <a:spLocks noGrp="1"/>
          </p:cNvSpPr>
          <p:nvPr>
            <p:ph type="title"/>
          </p:nvPr>
        </p:nvSpPr>
        <p:spPr>
          <a:xfrm>
            <a:off x="1524000" y="773402"/>
            <a:ext cx="8229600" cy="10668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id-ID" sz="3600" dirty="0">
                <a:solidFill>
                  <a:schemeClr val="bg1"/>
                </a:solidFill>
              </a:rPr>
              <a:t>3. </a:t>
            </a:r>
            <a:r>
              <a:rPr lang="en-US" altLang="id-ID" sz="3600" dirty="0" err="1">
                <a:solidFill>
                  <a:schemeClr val="bg1"/>
                </a:solidFill>
              </a:rPr>
              <a:t>Struktur</a:t>
            </a:r>
            <a:r>
              <a:rPr lang="en-US" altLang="id-ID" sz="3600" dirty="0">
                <a:solidFill>
                  <a:schemeClr val="bg1"/>
                </a:solidFill>
              </a:rPr>
              <a:t> </a:t>
            </a:r>
            <a:r>
              <a:rPr lang="en-US" altLang="id-ID" sz="3600" dirty="0" err="1">
                <a:solidFill>
                  <a:schemeClr val="bg1"/>
                </a:solidFill>
              </a:rPr>
              <a:t>Kepribadian</a:t>
            </a:r>
            <a:r>
              <a:rPr lang="en-US" altLang="id-ID" sz="3600" dirty="0">
                <a:solidFill>
                  <a:schemeClr val="bg1"/>
                </a:solidFill>
              </a:rPr>
              <a:t> </a:t>
            </a:r>
            <a:br>
              <a:rPr lang="en-US" altLang="id-ID" sz="3600" dirty="0">
                <a:solidFill>
                  <a:schemeClr val="bg1"/>
                </a:solidFill>
              </a:rPr>
            </a:br>
            <a:r>
              <a:rPr lang="en-US" altLang="id-ID" sz="3600" dirty="0">
                <a:solidFill>
                  <a:schemeClr val="bg1"/>
                </a:solidFill>
              </a:rPr>
              <a:t>(id – ego – super ego)</a:t>
            </a:r>
            <a:br>
              <a:rPr lang="en-US" altLang="id-ID" sz="3600" dirty="0">
                <a:solidFill>
                  <a:schemeClr val="bg1"/>
                </a:solidFill>
              </a:rPr>
            </a:br>
            <a:endParaRPr lang="en-US" altLang="id-ID" sz="3600" dirty="0">
              <a:solidFill>
                <a:schemeClr val="bg1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682336" y="2566556"/>
            <a:ext cx="10422081" cy="3629890"/>
          </a:xfrm>
        </p:spPr>
        <p:txBody>
          <a:bodyPr rtlCol="0">
            <a:normAutofit fontScale="92500" lnSpcReduction="10000"/>
          </a:bodyPr>
          <a:lstStyle/>
          <a:p>
            <a:pPr marL="731520" lvl="1" indent="-274320">
              <a:buFont typeface="Corbel" pitchFamily="-110" charset="0"/>
              <a:buAutoNum type="arabicPeriod"/>
              <a:defRPr/>
            </a:pPr>
            <a:r>
              <a:rPr lang="id-ID" dirty="0"/>
              <a:t>Id</a:t>
            </a:r>
          </a:p>
          <a:p>
            <a:pPr marL="996696" lvl="2" indent="-137160">
              <a:buClr>
                <a:srgbClr val="C00000"/>
              </a:buClr>
              <a:buFont typeface="Arial"/>
              <a:buChar char="▪"/>
              <a:defRPr/>
            </a:pPr>
            <a:r>
              <a:rPr lang="id-ID" sz="2200" dirty="0"/>
              <a:t>Adalah sumber dari segala dorongan instingtif, khususnya seks dan agresi</a:t>
            </a:r>
          </a:p>
          <a:p>
            <a:pPr marL="996696" lvl="2" indent="-137160">
              <a:buClr>
                <a:srgbClr val="C00000"/>
              </a:buClr>
              <a:buFont typeface="Arial"/>
              <a:buChar char="▪"/>
              <a:defRPr/>
            </a:pPr>
            <a:r>
              <a:rPr lang="id-ID" sz="2200" dirty="0"/>
              <a:t>Mrp aspek/ komponen biologis</a:t>
            </a:r>
          </a:p>
          <a:p>
            <a:pPr marL="996696" lvl="2" indent="-137160">
              <a:buClr>
                <a:srgbClr val="C00000"/>
              </a:buClr>
              <a:buFont typeface="Arial"/>
              <a:buChar char="▪"/>
              <a:defRPr/>
            </a:pPr>
            <a:r>
              <a:rPr lang="en-US" sz="2200" dirty="0" err="1">
                <a:sym typeface="Wingdings" pitchFamily="-110" charset="2"/>
              </a:rPr>
              <a:t>bekerja</a:t>
            </a:r>
            <a:r>
              <a:rPr lang="en-US" sz="2200" dirty="0">
                <a:sym typeface="Wingdings" pitchFamily="-110" charset="2"/>
              </a:rPr>
              <a:t> </a:t>
            </a:r>
            <a:r>
              <a:rPr lang="en-US" sz="2200" dirty="0" err="1">
                <a:sym typeface="Wingdings" pitchFamily="-110" charset="2"/>
              </a:rPr>
              <a:t>berdasarkan</a:t>
            </a:r>
            <a:r>
              <a:rPr lang="en-US" sz="2200" dirty="0">
                <a:sym typeface="Wingdings" pitchFamily="-110" charset="2"/>
              </a:rPr>
              <a:t> </a:t>
            </a:r>
            <a:r>
              <a:rPr lang="en-US" sz="2200" dirty="0" err="1">
                <a:sym typeface="Wingdings" pitchFamily="-110" charset="2"/>
              </a:rPr>
              <a:t>prinsip</a:t>
            </a:r>
            <a:r>
              <a:rPr lang="en-US" sz="2200" dirty="0">
                <a:sym typeface="Wingdings" pitchFamily="-110" charset="2"/>
              </a:rPr>
              <a:t> </a:t>
            </a:r>
            <a:r>
              <a:rPr lang="en-US" sz="2200" dirty="0" err="1">
                <a:sym typeface="Wingdings" pitchFamily="-110" charset="2"/>
              </a:rPr>
              <a:t>kenikmatan</a:t>
            </a:r>
            <a:r>
              <a:rPr lang="en-US" sz="2200" dirty="0">
                <a:sym typeface="Wingdings" pitchFamily="-110" charset="2"/>
              </a:rPr>
              <a:t>, </a:t>
            </a:r>
            <a:r>
              <a:rPr lang="en-US" sz="2200" dirty="0" err="1">
                <a:sym typeface="Wingdings" pitchFamily="-110" charset="2"/>
              </a:rPr>
              <a:t>tidak</a:t>
            </a:r>
            <a:r>
              <a:rPr lang="en-US" sz="2200" dirty="0">
                <a:sym typeface="Wingdings" pitchFamily="-110" charset="2"/>
              </a:rPr>
              <a:t> </a:t>
            </a:r>
            <a:r>
              <a:rPr lang="en-US" sz="2200" dirty="0" err="1">
                <a:sym typeface="Wingdings" pitchFamily="-110" charset="2"/>
              </a:rPr>
              <a:t>pernah</a:t>
            </a:r>
            <a:r>
              <a:rPr lang="en-US" sz="2200" dirty="0">
                <a:sym typeface="Wingdings" pitchFamily="-110" charset="2"/>
              </a:rPr>
              <a:t> </a:t>
            </a:r>
            <a:r>
              <a:rPr lang="en-US" sz="2200" dirty="0" err="1">
                <a:sym typeface="Wingdings" pitchFamily="-110" charset="2"/>
              </a:rPr>
              <a:t>dewasa</a:t>
            </a:r>
            <a:r>
              <a:rPr lang="en-US" sz="2200" dirty="0">
                <a:sym typeface="Wingdings" pitchFamily="-110" charset="2"/>
              </a:rPr>
              <a:t>, </a:t>
            </a:r>
            <a:r>
              <a:rPr lang="en-US" sz="2200" dirty="0" err="1">
                <a:sym typeface="Wingdings" pitchFamily="-110" charset="2"/>
              </a:rPr>
              <a:t>lepas</a:t>
            </a:r>
            <a:r>
              <a:rPr lang="en-US" sz="2200" dirty="0">
                <a:sym typeface="Wingdings" pitchFamily="-110" charset="2"/>
              </a:rPr>
              <a:t> </a:t>
            </a:r>
            <a:r>
              <a:rPr lang="en-US" sz="2200" dirty="0" err="1">
                <a:sym typeface="Wingdings" pitchFamily="-110" charset="2"/>
              </a:rPr>
              <a:t>dari</a:t>
            </a:r>
            <a:r>
              <a:rPr lang="en-US" sz="2200" dirty="0">
                <a:sym typeface="Wingdings" pitchFamily="-110" charset="2"/>
              </a:rPr>
              <a:t> </a:t>
            </a:r>
            <a:r>
              <a:rPr lang="en-US" sz="2200" dirty="0" err="1">
                <a:sym typeface="Wingdings" pitchFamily="-110" charset="2"/>
              </a:rPr>
              <a:t>kesadaran</a:t>
            </a:r>
            <a:endParaRPr lang="id-ID" sz="2200" dirty="0">
              <a:sym typeface="Wingdings" pitchFamily="-110" charset="2"/>
            </a:endParaRPr>
          </a:p>
          <a:p>
            <a:pPr marL="859536" lvl="2" indent="0">
              <a:buClr>
                <a:schemeClr val="accent3"/>
              </a:buClr>
              <a:buNone/>
              <a:defRPr/>
            </a:pPr>
            <a:endParaRPr lang="id-ID" dirty="0"/>
          </a:p>
          <a:p>
            <a:pPr marL="731520" lvl="1" indent="-274320">
              <a:buFont typeface="Corbel" pitchFamily="-110" charset="0"/>
              <a:buAutoNum type="arabicPeriod"/>
              <a:defRPr/>
            </a:pPr>
            <a:r>
              <a:rPr lang="id-ID" dirty="0"/>
              <a:t>Ego </a:t>
            </a:r>
          </a:p>
          <a:p>
            <a:pPr marL="1202436" lvl="2" indent="-342900"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id-ID" dirty="0"/>
              <a:t>merupakan aspek psikologis </a:t>
            </a:r>
          </a:p>
          <a:p>
            <a:pPr marL="1202436" lvl="2" indent="-342900"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id-ID" dirty="0"/>
              <a:t>timbul karena kebutuhan individu untuk berhubungan dengan dunia realita, dan juga sebagai penyeimbang antara id dengan super ego</a:t>
            </a:r>
          </a:p>
          <a:p>
            <a:pPr marL="1202436" lvl="2" indent="-342900"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en-US" dirty="0" err="1">
                <a:sym typeface="Wingdings" pitchFamily="-110" charset="2"/>
              </a:rPr>
              <a:t>bekerja</a:t>
            </a:r>
            <a:r>
              <a:rPr lang="en-US" dirty="0">
                <a:sym typeface="Wingdings" pitchFamily="-110" charset="2"/>
              </a:rPr>
              <a:t> </a:t>
            </a:r>
            <a:r>
              <a:rPr lang="en-US" dirty="0" err="1">
                <a:sym typeface="Wingdings" pitchFamily="-110" charset="2"/>
              </a:rPr>
              <a:t>realistis</a:t>
            </a:r>
            <a:r>
              <a:rPr lang="en-US" dirty="0">
                <a:sym typeface="Wingdings" pitchFamily="-110" charset="2"/>
              </a:rPr>
              <a:t> </a:t>
            </a:r>
            <a:r>
              <a:rPr lang="en-US" dirty="0" err="1">
                <a:sym typeface="Wingdings" pitchFamily="-110" charset="2"/>
              </a:rPr>
              <a:t>dan</a:t>
            </a:r>
            <a:r>
              <a:rPr lang="en-US" dirty="0">
                <a:sym typeface="Wingdings" pitchFamily="-110" charset="2"/>
              </a:rPr>
              <a:t> </a:t>
            </a:r>
            <a:r>
              <a:rPr lang="en-US" dirty="0" err="1">
                <a:sym typeface="Wingdings" pitchFamily="-110" charset="2"/>
              </a:rPr>
              <a:t>berpikir</a:t>
            </a:r>
            <a:r>
              <a:rPr lang="en-US" dirty="0">
                <a:sym typeface="Wingdings" pitchFamily="-110" charset="2"/>
              </a:rPr>
              <a:t> </a:t>
            </a:r>
            <a:r>
              <a:rPr lang="en-US" dirty="0" err="1">
                <a:sym typeface="Wingdings" pitchFamily="-110" charset="2"/>
              </a:rPr>
              <a:t>logis</a:t>
            </a:r>
            <a:r>
              <a:rPr lang="en-US" dirty="0">
                <a:sym typeface="Wingdings" pitchFamily="-110" charset="2"/>
              </a:rPr>
              <a:t>, </a:t>
            </a:r>
            <a:r>
              <a:rPr lang="en-US" dirty="0" err="1">
                <a:sym typeface="Wingdings" pitchFamily="-110" charset="2"/>
              </a:rPr>
              <a:t>mengendalikan</a:t>
            </a:r>
            <a:r>
              <a:rPr lang="en-US" dirty="0">
                <a:sym typeface="Wingdings" pitchFamily="-110" charset="2"/>
              </a:rPr>
              <a:t> </a:t>
            </a:r>
            <a:r>
              <a:rPr lang="en-US" dirty="0" err="1">
                <a:sym typeface="Wingdings" pitchFamily="-110" charset="2"/>
              </a:rPr>
              <a:t>kesadaran</a:t>
            </a:r>
            <a:r>
              <a:rPr lang="en-US" dirty="0">
                <a:sym typeface="Wingdings" pitchFamily="-110" charset="2"/>
              </a:rPr>
              <a:t>, </a:t>
            </a:r>
            <a:r>
              <a:rPr lang="en-US" dirty="0" err="1"/>
              <a:t>mengendalikan</a:t>
            </a:r>
            <a:r>
              <a:rPr lang="en-US" dirty="0"/>
              <a:t> </a:t>
            </a:r>
            <a:r>
              <a:rPr lang="en-US" dirty="0" err="1"/>
              <a:t>dorongan-dorongan</a:t>
            </a:r>
            <a:r>
              <a:rPr lang="en-US" dirty="0"/>
              <a:t> id. </a:t>
            </a:r>
          </a:p>
          <a:p>
            <a:pPr marL="1202436" lvl="2" indent="-342900"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300567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idx="4294967295"/>
          </p:nvPr>
        </p:nvSpPr>
        <p:spPr>
          <a:xfrm>
            <a:off x="654627" y="779318"/>
            <a:ext cx="9533949" cy="5535757"/>
          </a:xfrm>
        </p:spPr>
        <p:txBody>
          <a:bodyPr/>
          <a:lstStyle/>
          <a:p>
            <a:pPr marL="971550" lvl="1" indent="-514350">
              <a:buFont typeface="Wingdings" panose="05000000000000000000" pitchFamily="2" charset="2"/>
              <a:buAutoNum type="arabicPeriod" startAt="3"/>
              <a:defRPr/>
            </a:pPr>
            <a:r>
              <a:rPr lang="id-ID" dirty="0"/>
              <a:t>Super Ego</a:t>
            </a:r>
          </a:p>
          <a:p>
            <a:pPr lvl="1" eaLnBrk="1" hangingPunct="1"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id-ID" sz="1800" dirty="0"/>
              <a:t> merupakan aspek sosial</a:t>
            </a:r>
          </a:p>
          <a:p>
            <a:pPr lvl="1" eaLnBrk="1" hangingPunct="1"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1800" dirty="0" err="1"/>
              <a:t>kode</a:t>
            </a:r>
            <a:r>
              <a:rPr lang="en-US" sz="1800" dirty="0"/>
              <a:t> moral </a:t>
            </a:r>
            <a:r>
              <a:rPr lang="en-US" sz="1800" dirty="0" err="1"/>
              <a:t>seseorang</a:t>
            </a:r>
            <a:r>
              <a:rPr lang="en-US" sz="1800" dirty="0"/>
              <a:t>; </a:t>
            </a:r>
            <a:r>
              <a:rPr lang="en-US" sz="1800" dirty="0" err="1"/>
              <a:t>mewakili</a:t>
            </a:r>
            <a:r>
              <a:rPr lang="en-US" sz="1800" dirty="0"/>
              <a:t> yang ideal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berjuang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kesempurnaan</a:t>
            </a:r>
            <a:r>
              <a:rPr lang="en-US" sz="1800" dirty="0"/>
              <a:t>.</a:t>
            </a:r>
            <a:endParaRPr lang="id-ID" sz="1800" dirty="0"/>
          </a:p>
          <a:p>
            <a:pPr lvl="1" eaLnBrk="1" hangingPunct="1"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1800" dirty="0" err="1"/>
              <a:t>bekerja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prinsip</a:t>
            </a:r>
            <a:r>
              <a:rPr lang="en-US" sz="1800" dirty="0"/>
              <a:t> ideal : </a:t>
            </a:r>
            <a:r>
              <a:rPr lang="en-US" sz="1800" dirty="0" err="1"/>
              <a:t>pantas</a:t>
            </a:r>
            <a:r>
              <a:rPr lang="en-US" sz="1800" dirty="0"/>
              <a:t>/</a:t>
            </a:r>
            <a:r>
              <a:rPr lang="en-US" sz="1800" dirty="0" err="1"/>
              <a:t>tidak</a:t>
            </a:r>
            <a:r>
              <a:rPr lang="en-US" sz="1800" dirty="0"/>
              <a:t> </a:t>
            </a:r>
            <a:r>
              <a:rPr lang="en-US" sz="1800" dirty="0" err="1"/>
              <a:t>pantas</a:t>
            </a:r>
            <a:r>
              <a:rPr lang="en-US" sz="1800" dirty="0"/>
              <a:t>; </a:t>
            </a:r>
            <a:r>
              <a:rPr lang="en-US" sz="1800" dirty="0" err="1"/>
              <a:t>susila</a:t>
            </a:r>
            <a:r>
              <a:rPr lang="en-US" sz="1800" dirty="0"/>
              <a:t>/</a:t>
            </a:r>
            <a:r>
              <a:rPr lang="en-US" sz="1800" dirty="0" err="1"/>
              <a:t>asusila</a:t>
            </a:r>
            <a:r>
              <a:rPr lang="en-US" sz="1800" dirty="0"/>
              <a:t>; </a:t>
            </a:r>
            <a:r>
              <a:rPr lang="en-US" sz="1800" dirty="0" err="1"/>
              <a:t>benar</a:t>
            </a:r>
            <a:r>
              <a:rPr lang="en-US" sz="1800" dirty="0"/>
              <a:t>/</a:t>
            </a:r>
            <a:r>
              <a:rPr lang="en-US" sz="1800" dirty="0" err="1"/>
              <a:t>salah</a:t>
            </a:r>
            <a:r>
              <a:rPr lang="en-US" sz="1800" dirty="0"/>
              <a:t>. </a:t>
            </a:r>
            <a:r>
              <a:rPr lang="en-US" sz="1800" dirty="0" err="1"/>
              <a:t>Manusia</a:t>
            </a:r>
            <a:r>
              <a:rPr lang="en-US" sz="1800" dirty="0"/>
              <a:t> </a:t>
            </a:r>
            <a:r>
              <a:rPr lang="en-US" sz="1800" dirty="0" err="1"/>
              <a:t>bertindak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cara</a:t>
            </a:r>
            <a:r>
              <a:rPr lang="en-US" sz="1800" dirty="0"/>
              <a:t> yang </a:t>
            </a:r>
            <a:r>
              <a:rPr lang="en-US" sz="1800" dirty="0" err="1"/>
              <a:t>sesuai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moral/</a:t>
            </a:r>
            <a:r>
              <a:rPr lang="en-US" sz="1800" dirty="0" err="1"/>
              <a:t>norma</a:t>
            </a:r>
            <a:r>
              <a:rPr lang="en-US" sz="1800" dirty="0"/>
              <a:t> </a:t>
            </a:r>
            <a:r>
              <a:rPr lang="en-US" sz="1800" dirty="0" err="1"/>
              <a:t>masyaraka</a:t>
            </a:r>
            <a:r>
              <a:rPr lang="id-ID" sz="1800" dirty="0"/>
              <a:t>t.</a:t>
            </a:r>
          </a:p>
          <a:p>
            <a:pPr lvl="1" eaLnBrk="1" hangingPunct="1"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1800" dirty="0" err="1"/>
              <a:t>mencegah</a:t>
            </a:r>
            <a:r>
              <a:rPr lang="en-US" sz="1800" dirty="0"/>
              <a:t> </a:t>
            </a:r>
            <a:r>
              <a:rPr lang="en-US" sz="1800" dirty="0" err="1"/>
              <a:t>dorongan</a:t>
            </a:r>
            <a:r>
              <a:rPr lang="en-US" sz="1800" dirty="0"/>
              <a:t> id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membujuk</a:t>
            </a:r>
            <a:r>
              <a:rPr lang="en-US" sz="1800" dirty="0"/>
              <a:t> ego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menggantikan</a:t>
            </a:r>
            <a:r>
              <a:rPr lang="en-US" sz="1800" dirty="0"/>
              <a:t> </a:t>
            </a:r>
            <a:r>
              <a:rPr lang="en-US" sz="1800" dirty="0" err="1"/>
              <a:t>tujuan</a:t>
            </a:r>
            <a:r>
              <a:rPr lang="en-US" sz="1800" dirty="0"/>
              <a:t> </a:t>
            </a:r>
            <a:r>
              <a:rPr lang="en-US" sz="1800" dirty="0" err="1"/>
              <a:t>moralistis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tujuan</a:t>
            </a:r>
            <a:r>
              <a:rPr lang="en-US" sz="1800" dirty="0"/>
              <a:t> </a:t>
            </a:r>
            <a:r>
              <a:rPr lang="en-US" sz="1800" dirty="0" err="1"/>
              <a:t>realistis</a:t>
            </a:r>
            <a:r>
              <a:rPr lang="en-US" sz="1800" dirty="0"/>
              <a:t>. </a:t>
            </a:r>
            <a:r>
              <a:rPr lang="en-US" sz="1800" dirty="0" err="1"/>
              <a:t>Berhubung</a:t>
            </a:r>
            <a:r>
              <a:rPr lang="en-US" sz="1800" dirty="0"/>
              <a:t> superego </a:t>
            </a:r>
            <a:r>
              <a:rPr lang="en-US" sz="1800" dirty="0" err="1"/>
              <a:t>mewakili</a:t>
            </a:r>
            <a:r>
              <a:rPr lang="en-US" sz="1800" dirty="0"/>
              <a:t> </a:t>
            </a:r>
            <a:r>
              <a:rPr lang="en-US" sz="1800" dirty="0" err="1"/>
              <a:t>standar</a:t>
            </a:r>
            <a:r>
              <a:rPr lang="en-US" sz="1800" dirty="0"/>
              <a:t> </a:t>
            </a:r>
            <a:r>
              <a:rPr lang="en-US" sz="1800" dirty="0" err="1"/>
              <a:t>nilai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orangtua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masyarakat</a:t>
            </a:r>
            <a:r>
              <a:rPr lang="en-US" sz="1800" dirty="0"/>
              <a:t>, </a:t>
            </a:r>
            <a:r>
              <a:rPr lang="en-US" sz="1800" dirty="0" err="1"/>
              <a:t>maka</a:t>
            </a:r>
            <a:r>
              <a:rPr lang="en-US" sz="1800" dirty="0"/>
              <a:t> </a:t>
            </a:r>
            <a:r>
              <a:rPr lang="en-US" sz="1800" dirty="0" err="1"/>
              <a:t>berhubungan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ganjaran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hukuman</a:t>
            </a:r>
            <a:r>
              <a:rPr lang="en-US" sz="1800" dirty="0"/>
              <a:t> </a:t>
            </a:r>
            <a:r>
              <a:rPr lang="en-US" sz="1800" dirty="0" err="1"/>
              <a:t>psikologis</a:t>
            </a:r>
            <a:r>
              <a:rPr lang="en-US" sz="1800" dirty="0"/>
              <a:t>.</a:t>
            </a:r>
            <a:endParaRPr lang="id-ID" sz="1800" dirty="0"/>
          </a:p>
          <a:p>
            <a:pPr lvl="1" eaLnBrk="1" hangingPunct="1"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1800" dirty="0"/>
              <a:t> </a:t>
            </a:r>
            <a:r>
              <a:rPr lang="en-US" sz="1800" dirty="0" err="1"/>
              <a:t>Ganjarannya</a:t>
            </a:r>
            <a:r>
              <a:rPr lang="en-US" sz="1800" dirty="0"/>
              <a:t> </a:t>
            </a:r>
            <a:r>
              <a:rPr lang="en-US" sz="1800" dirty="0" err="1"/>
              <a:t>adalah</a:t>
            </a:r>
            <a:r>
              <a:rPr lang="en-US" sz="1800" dirty="0"/>
              <a:t> rasa </a:t>
            </a:r>
            <a:r>
              <a:rPr lang="en-US" sz="1800" dirty="0" err="1"/>
              <a:t>bangga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mencintai</a:t>
            </a:r>
            <a:r>
              <a:rPr lang="en-US" sz="1800" dirty="0"/>
              <a:t> </a:t>
            </a:r>
            <a:r>
              <a:rPr lang="en-US" sz="1800" dirty="0" err="1"/>
              <a:t>diri</a:t>
            </a:r>
            <a:r>
              <a:rPr lang="en-US" sz="1800" dirty="0"/>
              <a:t> </a:t>
            </a:r>
            <a:r>
              <a:rPr lang="en-US" sz="1800" dirty="0" err="1"/>
              <a:t>sendiri</a:t>
            </a:r>
            <a:r>
              <a:rPr lang="en-US" sz="1800" dirty="0"/>
              <a:t>; </a:t>
            </a:r>
            <a:r>
              <a:rPr lang="en-US" sz="1800" dirty="0" err="1"/>
              <a:t>hukuman-nya</a:t>
            </a:r>
            <a:r>
              <a:rPr lang="en-US" sz="1800" dirty="0"/>
              <a:t> </a:t>
            </a:r>
            <a:r>
              <a:rPr lang="en-US" sz="1800" dirty="0" err="1"/>
              <a:t>adalah</a:t>
            </a:r>
            <a:r>
              <a:rPr lang="en-US" sz="1800" dirty="0"/>
              <a:t> rasa </a:t>
            </a:r>
            <a:r>
              <a:rPr lang="en-US" sz="1800" dirty="0" err="1"/>
              <a:t>bersalah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inferioritas</a:t>
            </a:r>
            <a:r>
              <a:rPr lang="en-US" sz="1800" dirty="0"/>
              <a:t>.</a:t>
            </a:r>
            <a:r>
              <a:rPr lang="id-ID" sz="1800" dirty="0"/>
              <a:t> </a:t>
            </a:r>
            <a:endParaRPr lang="en-US" sz="1800" dirty="0"/>
          </a:p>
          <a:p>
            <a:pPr eaLnBrk="1" hangingPunct="1">
              <a:defRPr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0404707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</p:spPr>
      </p:pic>
    </p:spTree>
    <p:extLst>
      <p:ext uri="{BB962C8B-B14F-4D97-AF65-F5344CB8AC3E}">
        <p14:creationId xmlns:p14="http://schemas.microsoft.com/office/powerpoint/2010/main" val="33586074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0845520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3053645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11133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967819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189888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5858821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</p:spPr>
      </p:pic>
    </p:spTree>
    <p:extLst>
      <p:ext uri="{BB962C8B-B14F-4D97-AF65-F5344CB8AC3E}">
        <p14:creationId xmlns:p14="http://schemas.microsoft.com/office/powerpoint/2010/main" val="10117193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8</TotalTime>
  <Words>364</Words>
  <Application>Microsoft Office PowerPoint</Application>
  <PresentationFormat>Widescreen</PresentationFormat>
  <Paragraphs>37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ＭＳ Ｐゴシック</vt:lpstr>
      <vt:lpstr>Arial</vt:lpstr>
      <vt:lpstr>Calibri</vt:lpstr>
      <vt:lpstr>Century Gothic</vt:lpstr>
      <vt:lpstr>Corbel</vt:lpstr>
      <vt:lpstr>Wingdings</vt:lpstr>
      <vt:lpstr>Wingdings 3</vt:lpstr>
      <vt:lpstr>Ion Boardroom</vt:lpstr>
      <vt:lpstr>Bitmap Image</vt:lpstr>
      <vt:lpstr>PowerPoint Presentation</vt:lpstr>
      <vt:lpstr>PowerPoint Presentation</vt:lpstr>
      <vt:lpstr>PowerPoint Presentation</vt:lpstr>
      <vt:lpstr>PowerPoint Presentation</vt:lpstr>
      <vt:lpstr>Faktor awal yg membentuk Teori Freud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 Struktur Kepribadian  (id – ego – super ego)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Padmi Dhyah Yulianti</dc:creator>
  <cp:lastModifiedBy>asus</cp:lastModifiedBy>
  <cp:revision>1</cp:revision>
  <dcterms:created xsi:type="dcterms:W3CDTF">2020-02-13T03:41:44Z</dcterms:created>
  <dcterms:modified xsi:type="dcterms:W3CDTF">2020-02-20T00:07:55Z</dcterms:modified>
</cp:coreProperties>
</file>