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6" r:id="rId21"/>
    <p:sldId id="277" r:id="rId22"/>
    <p:sldId id="278" r:id="rId23"/>
    <p:sldId id="279" r:id="rId24"/>
    <p:sldId id="280" r:id="rId25"/>
    <p:sldId id="281" r:id="rId26"/>
  </p:sldIdLst>
  <p:sldSz cx="12192000" cy="6858000"/>
  <p:notesSz cx="12192000" cy="6858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700" y="4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4/6/2020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4/6/2020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4/6/2020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4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4/6/2020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4/6/2020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293108" y="3280105"/>
            <a:ext cx="3605783" cy="695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4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09600" y="1577340"/>
            <a:ext cx="1097280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4/6/2020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6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alphaModFix amt="34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/>
          <p:nvPr/>
        </p:nvSpPr>
        <p:spPr>
          <a:xfrm>
            <a:off x="1295400" y="2819400"/>
            <a:ext cx="5699252" cy="37825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1295400" y="4191000"/>
            <a:ext cx="3506470" cy="4064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500" spc="-10" dirty="0">
                <a:solidFill>
                  <a:srgbClr val="C00000"/>
                </a:solidFill>
                <a:latin typeface="Arial Black"/>
                <a:cs typeface="Arial Black"/>
              </a:rPr>
              <a:t>Kinematika </a:t>
            </a:r>
            <a:r>
              <a:rPr sz="2500" spc="-25" dirty="0">
                <a:solidFill>
                  <a:srgbClr val="C00000"/>
                </a:solidFill>
                <a:latin typeface="Arial Black"/>
                <a:cs typeface="Arial Black"/>
              </a:rPr>
              <a:t>Zat</a:t>
            </a:r>
            <a:r>
              <a:rPr sz="2500" spc="-5" dirty="0">
                <a:solidFill>
                  <a:srgbClr val="C00000"/>
                </a:solidFill>
                <a:latin typeface="Arial Black"/>
                <a:cs typeface="Arial Black"/>
              </a:rPr>
              <a:t> Cair</a:t>
            </a:r>
            <a:endParaRPr sz="2500" dirty="0">
              <a:latin typeface="Arial Black"/>
              <a:cs typeface="Arial Black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52144" y="124968"/>
            <a:ext cx="10902950" cy="586699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276225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2175"/>
              </a:spcBef>
            </a:pPr>
            <a:r>
              <a:rPr sz="2000" b="0" spc="-10" dirty="0">
                <a:solidFill>
                  <a:srgbClr val="FFFFFF"/>
                </a:solidFill>
                <a:latin typeface="Arial Black"/>
                <a:cs typeface="Arial Black"/>
              </a:rPr>
              <a:t>MEKANIKA </a:t>
            </a:r>
            <a:r>
              <a:rPr sz="2000" b="0" spc="-35" dirty="0">
                <a:solidFill>
                  <a:srgbClr val="FFFFFF"/>
                </a:solidFill>
                <a:latin typeface="Arial Black"/>
                <a:cs typeface="Arial Black"/>
              </a:rPr>
              <a:t>FLUIDA DAN </a:t>
            </a:r>
            <a:r>
              <a:rPr sz="2000" b="0" spc="-15" dirty="0">
                <a:solidFill>
                  <a:srgbClr val="FFFFFF"/>
                </a:solidFill>
                <a:latin typeface="Arial Black"/>
                <a:cs typeface="Arial Black"/>
              </a:rPr>
              <a:t>HIDROLIKA</a:t>
            </a:r>
            <a:r>
              <a:rPr sz="2000" b="0" spc="14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4866" y="1243566"/>
            <a:ext cx="5995409" cy="78032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344167"/>
            <a:ext cx="4739640" cy="65532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6679" y="1277111"/>
            <a:ext cx="5901055" cy="676910"/>
          </a:xfrm>
          <a:custGeom>
            <a:avLst/>
            <a:gdLst/>
            <a:ahLst/>
            <a:cxnLst/>
            <a:rect l="l" t="t" r="r" b="b"/>
            <a:pathLst>
              <a:path w="5901055" h="676910">
                <a:moveTo>
                  <a:pt x="5562600" y="0"/>
                </a:moveTo>
                <a:lnTo>
                  <a:pt x="0" y="0"/>
                </a:lnTo>
                <a:lnTo>
                  <a:pt x="0" y="676655"/>
                </a:lnTo>
                <a:lnTo>
                  <a:pt x="5562600" y="676655"/>
                </a:lnTo>
                <a:lnTo>
                  <a:pt x="5900928" y="338327"/>
                </a:lnTo>
                <a:lnTo>
                  <a:pt x="5562600" y="0"/>
                </a:lnTo>
                <a:close/>
              </a:path>
            </a:pathLst>
          </a:custGeom>
          <a:solidFill>
            <a:srgbClr val="FFD9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86334" y="1444879"/>
            <a:ext cx="6013450" cy="518541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000" spc="-10" dirty="0">
                <a:latin typeface="Franklin Gothic Medium"/>
                <a:cs typeface="Franklin Gothic Medium"/>
              </a:rPr>
              <a:t>Rencana Pembelajaran Semester</a:t>
            </a:r>
            <a:r>
              <a:rPr sz="2000" spc="15" dirty="0">
                <a:latin typeface="Franklin Gothic Medium"/>
                <a:cs typeface="Franklin Gothic Medium"/>
              </a:rPr>
              <a:t> </a:t>
            </a:r>
            <a:r>
              <a:rPr sz="2000" spc="-15" dirty="0">
                <a:latin typeface="Franklin Gothic Medium"/>
                <a:cs typeface="Franklin Gothic Medium"/>
              </a:rPr>
              <a:t>(RPS)</a:t>
            </a:r>
            <a:endParaRPr sz="2000">
              <a:latin typeface="Franklin Gothic Medium"/>
              <a:cs typeface="Franklin Gothic Medium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750">
              <a:latin typeface="Times New Roman"/>
              <a:cs typeface="Times New Roman"/>
            </a:endParaRPr>
          </a:p>
          <a:p>
            <a:pPr marL="1520190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1520190" algn="l"/>
                <a:tab pos="1520825" algn="l"/>
              </a:tabLst>
            </a:pPr>
            <a:r>
              <a:rPr sz="1800" spc="-25" dirty="0">
                <a:latin typeface="Calibri"/>
                <a:cs typeface="Calibri"/>
              </a:rPr>
              <a:t>PENGANTAR </a:t>
            </a:r>
            <a:r>
              <a:rPr sz="1800" spc="-5" dirty="0">
                <a:latin typeface="Calibri"/>
                <a:cs typeface="Calibri"/>
              </a:rPr>
              <a:t>MEKANIKA </a:t>
            </a:r>
            <a:r>
              <a:rPr sz="1800" spc="-15" dirty="0">
                <a:latin typeface="Calibri"/>
                <a:cs typeface="Calibri"/>
              </a:rPr>
              <a:t>FLUIDA DAN</a:t>
            </a:r>
            <a:r>
              <a:rPr sz="1800" spc="8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HIDROLIKA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spc="-50" dirty="0">
                <a:latin typeface="Calibri"/>
                <a:cs typeface="Calibri"/>
              </a:rPr>
              <a:t>SIFAT-SIFAT </a:t>
            </a:r>
            <a:r>
              <a:rPr sz="1800" spc="-55" dirty="0">
                <a:latin typeface="Calibri"/>
                <a:cs typeface="Calibri"/>
              </a:rPr>
              <a:t>ZAT</a:t>
            </a:r>
            <a:r>
              <a:rPr sz="1800" spc="5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spc="-30" dirty="0">
                <a:latin typeface="Calibri"/>
                <a:cs typeface="Calibri"/>
              </a:rPr>
              <a:t>HIDROSTATIKA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1520190" algn="l"/>
                <a:tab pos="1520825" algn="l"/>
              </a:tabLst>
            </a:pPr>
            <a:r>
              <a:rPr sz="1800" spc="-10" dirty="0">
                <a:latin typeface="Calibri"/>
                <a:cs typeface="Calibri"/>
              </a:rPr>
              <a:t>KESEIMBANGAN BENDA</a:t>
            </a:r>
            <a:r>
              <a:rPr sz="180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TERAPUNG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spc="-10" dirty="0">
                <a:latin typeface="Calibri"/>
                <a:cs typeface="Calibri"/>
              </a:rPr>
              <a:t>KESETIMBANGAN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RELATIF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spc="-20" dirty="0">
                <a:latin typeface="Calibri"/>
                <a:cs typeface="Calibri"/>
              </a:rPr>
              <a:t>KINEMATIKA </a:t>
            </a:r>
            <a:r>
              <a:rPr sz="1800" spc="-55" dirty="0">
                <a:latin typeface="Calibri"/>
                <a:cs typeface="Calibri"/>
              </a:rPr>
              <a:t>ZAT</a:t>
            </a:r>
            <a:r>
              <a:rPr sz="1800" spc="-1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ts val="2155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spc="-15" dirty="0">
                <a:latin typeface="Calibri"/>
                <a:cs typeface="Calibri"/>
              </a:rPr>
              <a:t>PERSAMAAN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BERNOULLI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ts val="2395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2000" b="1" spc="-20" dirty="0">
                <a:solidFill>
                  <a:srgbClr val="C00000"/>
                </a:solidFill>
                <a:latin typeface="Calibri"/>
                <a:cs typeface="Calibri"/>
              </a:rPr>
              <a:t>UJIAN </a:t>
            </a:r>
            <a:r>
              <a:rPr sz="2000" b="1" spc="-10" dirty="0">
                <a:solidFill>
                  <a:srgbClr val="C00000"/>
                </a:solidFill>
                <a:latin typeface="Calibri"/>
                <a:cs typeface="Calibri"/>
              </a:rPr>
              <a:t>TENGAH</a:t>
            </a:r>
            <a:r>
              <a:rPr sz="2000" b="1" spc="55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000" b="1" spc="-20" dirty="0">
                <a:solidFill>
                  <a:srgbClr val="C00000"/>
                </a:solidFill>
                <a:latin typeface="Calibri"/>
                <a:cs typeface="Calibri"/>
              </a:rPr>
              <a:t>SEMESTER</a:t>
            </a:r>
            <a:endParaRPr sz="20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spcBef>
                <a:spcPts val="10"/>
              </a:spcBef>
              <a:buAutoNum type="arabicPeriod"/>
              <a:tabLst>
                <a:tab pos="1520190" algn="l"/>
                <a:tab pos="1520825" algn="l"/>
              </a:tabLst>
            </a:pPr>
            <a:r>
              <a:rPr sz="1800" spc="-15" dirty="0">
                <a:latin typeface="Calibri"/>
                <a:cs typeface="Calibri"/>
              </a:rPr>
              <a:t>PERSAMAAN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MOMENTUM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spc="-5" dirty="0">
                <a:latin typeface="Calibri"/>
                <a:cs typeface="Calibri"/>
              </a:rPr>
              <a:t>ALIRAN </a:t>
            </a:r>
            <a:r>
              <a:rPr sz="1800" spc="-10" dirty="0">
                <a:latin typeface="Calibri"/>
                <a:cs typeface="Calibri"/>
              </a:rPr>
              <a:t>MELALUI </a:t>
            </a:r>
            <a:r>
              <a:rPr sz="1800" spc="-15" dirty="0">
                <a:latin typeface="Calibri"/>
                <a:cs typeface="Calibri"/>
              </a:rPr>
              <a:t>LUBANG DAN</a:t>
            </a:r>
            <a:r>
              <a:rPr sz="1800" spc="35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PELUAP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spc="-5" dirty="0">
                <a:latin typeface="Calibri"/>
                <a:cs typeface="Calibri"/>
              </a:rPr>
              <a:t>ALIRAN </a:t>
            </a:r>
            <a:r>
              <a:rPr sz="1800" spc="-55" dirty="0">
                <a:latin typeface="Calibri"/>
                <a:cs typeface="Calibri"/>
              </a:rPr>
              <a:t>ZAT</a:t>
            </a:r>
            <a:r>
              <a:rPr sz="1800" spc="-1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1520190" algn="l"/>
                <a:tab pos="1520825" algn="l"/>
              </a:tabLst>
            </a:pPr>
            <a:r>
              <a:rPr sz="1800" spc="-5" dirty="0">
                <a:latin typeface="Calibri"/>
                <a:cs typeface="Calibri"/>
              </a:rPr>
              <a:t>ALIRAN </a:t>
            </a:r>
            <a:r>
              <a:rPr sz="1800" spc="-10" dirty="0">
                <a:latin typeface="Calibri"/>
                <a:cs typeface="Calibri"/>
              </a:rPr>
              <a:t>MELALUI </a:t>
            </a:r>
            <a:r>
              <a:rPr sz="1800" spc="-35" dirty="0">
                <a:latin typeface="Calibri"/>
                <a:cs typeface="Calibri"/>
              </a:rPr>
              <a:t>PIPA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spc="-5" dirty="0">
                <a:latin typeface="Calibri"/>
                <a:cs typeface="Calibri"/>
              </a:rPr>
              <a:t>ALIRAN </a:t>
            </a:r>
            <a:r>
              <a:rPr sz="1800" spc="-10" dirty="0">
                <a:latin typeface="Calibri"/>
                <a:cs typeface="Calibri"/>
              </a:rPr>
              <a:t>MELALUI SISTEM</a:t>
            </a:r>
            <a:r>
              <a:rPr sz="1800" spc="-5" dirty="0">
                <a:latin typeface="Calibri"/>
                <a:cs typeface="Calibri"/>
              </a:rPr>
              <a:t> </a:t>
            </a:r>
            <a:r>
              <a:rPr sz="1800" spc="-35" dirty="0">
                <a:latin typeface="Calibri"/>
                <a:cs typeface="Calibri"/>
              </a:rPr>
              <a:t>PIPA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ct val="100000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spc="-5" dirty="0">
                <a:latin typeface="Calibri"/>
                <a:cs typeface="Calibri"/>
              </a:rPr>
              <a:t>ALIRAN </a:t>
            </a:r>
            <a:r>
              <a:rPr sz="1800" spc="-10" dirty="0">
                <a:latin typeface="Calibri"/>
                <a:cs typeface="Calibri"/>
              </a:rPr>
              <a:t>MELALUI </a:t>
            </a:r>
            <a:r>
              <a:rPr sz="1800" spc="-15" dirty="0">
                <a:latin typeface="Calibri"/>
                <a:cs typeface="Calibri"/>
              </a:rPr>
              <a:t>SALURAN</a:t>
            </a:r>
            <a:r>
              <a:rPr sz="1800" spc="3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TERBUKA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ts val="2155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1800" dirty="0">
                <a:latin typeface="Calibri"/>
                <a:cs typeface="Calibri"/>
              </a:rPr>
              <a:t>MODEL </a:t>
            </a:r>
            <a:r>
              <a:rPr sz="1800" spc="-15" dirty="0">
                <a:latin typeface="Calibri"/>
                <a:cs typeface="Calibri"/>
              </a:rPr>
              <a:t>DAN </a:t>
            </a:r>
            <a:r>
              <a:rPr sz="1800" spc="-5" dirty="0">
                <a:latin typeface="Calibri"/>
                <a:cs typeface="Calibri"/>
              </a:rPr>
              <a:t>ANALISIS</a:t>
            </a:r>
            <a:r>
              <a:rPr sz="1800" spc="3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DIMENSI</a:t>
            </a:r>
            <a:endParaRPr sz="1800">
              <a:latin typeface="Calibri"/>
              <a:cs typeface="Calibri"/>
            </a:endParaRPr>
          </a:p>
          <a:p>
            <a:pPr marL="1520190" indent="-516255">
              <a:lnSpc>
                <a:spcPts val="2395"/>
              </a:lnSpc>
              <a:buAutoNum type="arabicPeriod"/>
              <a:tabLst>
                <a:tab pos="1520190" algn="l"/>
                <a:tab pos="1520825" algn="l"/>
              </a:tabLst>
            </a:pPr>
            <a:r>
              <a:rPr sz="2000" b="1" spc="-15" dirty="0">
                <a:solidFill>
                  <a:srgbClr val="C00000"/>
                </a:solidFill>
                <a:latin typeface="Calibri"/>
                <a:cs typeface="Calibri"/>
              </a:rPr>
              <a:t>UJIAN </a:t>
            </a:r>
            <a:r>
              <a:rPr sz="2000" b="1" spc="-10" dirty="0">
                <a:solidFill>
                  <a:srgbClr val="C00000"/>
                </a:solidFill>
                <a:latin typeface="Calibri"/>
                <a:cs typeface="Calibri"/>
              </a:rPr>
              <a:t>AKHIR</a:t>
            </a:r>
            <a:r>
              <a:rPr sz="2000" b="1" spc="90" dirty="0">
                <a:solidFill>
                  <a:srgbClr val="C00000"/>
                </a:solidFill>
                <a:latin typeface="Calibri"/>
                <a:cs typeface="Calibri"/>
              </a:rPr>
              <a:t> </a:t>
            </a:r>
            <a:r>
              <a:rPr sz="2000" b="1" spc="-20" dirty="0">
                <a:solidFill>
                  <a:srgbClr val="C00000"/>
                </a:solidFill>
                <a:latin typeface="Calibri"/>
                <a:cs typeface="Calibri"/>
              </a:rPr>
              <a:t>SEMESTER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10902950" cy="586699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276225" rIns="0" bIns="0" rtlCol="0">
            <a:spAutoFit/>
          </a:bodyPr>
          <a:lstStyle/>
          <a:p>
            <a:pPr marL="5080" algn="ctr">
              <a:lnSpc>
                <a:spcPct val="100000"/>
              </a:lnSpc>
              <a:spcBef>
                <a:spcPts val="2175"/>
              </a:spcBef>
            </a:pP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MEKANIKA </a:t>
            </a:r>
            <a:r>
              <a:rPr sz="2000" spc="-35" dirty="0">
                <a:solidFill>
                  <a:srgbClr val="FFFFFF"/>
                </a:solidFill>
                <a:latin typeface="Arial Black"/>
                <a:cs typeface="Arial Black"/>
              </a:rPr>
              <a:t>FLUIDA DAN </a:t>
            </a:r>
            <a:r>
              <a:rPr sz="2000" spc="-15" dirty="0">
                <a:solidFill>
                  <a:srgbClr val="FFFFFF"/>
                </a:solidFill>
                <a:latin typeface="Arial Black"/>
                <a:cs typeface="Arial Black"/>
              </a:rPr>
              <a:t>HIDROLIKA</a:t>
            </a:r>
            <a:r>
              <a:rPr sz="2000" spc="14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4866" y="1170432"/>
            <a:ext cx="5995409" cy="77723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1271016"/>
            <a:ext cx="2115312" cy="65532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06679" y="1203960"/>
            <a:ext cx="5901055" cy="673735"/>
          </a:xfrm>
          <a:custGeom>
            <a:avLst/>
            <a:gdLst/>
            <a:ahLst/>
            <a:cxnLst/>
            <a:rect l="l" t="t" r="r" b="b"/>
            <a:pathLst>
              <a:path w="5901055" h="673735">
                <a:moveTo>
                  <a:pt x="5564124" y="0"/>
                </a:moveTo>
                <a:lnTo>
                  <a:pt x="0" y="0"/>
                </a:lnTo>
                <a:lnTo>
                  <a:pt x="0" y="673607"/>
                </a:lnTo>
                <a:lnTo>
                  <a:pt x="5564124" y="673607"/>
                </a:lnTo>
                <a:lnTo>
                  <a:pt x="5900928" y="336803"/>
                </a:lnTo>
                <a:lnTo>
                  <a:pt x="5564124" y="0"/>
                </a:lnTo>
                <a:close/>
              </a:path>
            </a:pathLst>
          </a:custGeom>
          <a:solidFill>
            <a:srgbClr val="FFD96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86334" y="1369822"/>
            <a:ext cx="1729105" cy="329565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000" spc="-15" dirty="0">
                <a:latin typeface="Franklin Gothic Medium"/>
                <a:cs typeface="Franklin Gothic Medium"/>
              </a:rPr>
              <a:t>Pokok</a:t>
            </a:r>
            <a:r>
              <a:rPr sz="2000" spc="-60" dirty="0">
                <a:latin typeface="Franklin Gothic Medium"/>
                <a:cs typeface="Franklin Gothic Medium"/>
              </a:rPr>
              <a:t> </a:t>
            </a:r>
            <a:r>
              <a:rPr sz="2000" spc="-5" dirty="0">
                <a:latin typeface="Franklin Gothic Medium"/>
                <a:cs typeface="Franklin Gothic Medium"/>
              </a:rPr>
              <a:t>Bahasan</a:t>
            </a:r>
            <a:endParaRPr sz="2000">
              <a:latin typeface="Franklin Gothic Medium"/>
              <a:cs typeface="Franklin Gothic Medium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3524630" y="2069845"/>
            <a:ext cx="974725" cy="4626610"/>
          </a:xfrm>
          <a:custGeom>
            <a:avLst/>
            <a:gdLst/>
            <a:ahLst/>
            <a:cxnLst/>
            <a:rect l="l" t="t" r="r" b="b"/>
            <a:pathLst>
              <a:path w="974725" h="4626609">
                <a:moveTo>
                  <a:pt x="15367" y="0"/>
                </a:moveTo>
                <a:lnTo>
                  <a:pt x="49293" y="34393"/>
                </a:lnTo>
                <a:lnTo>
                  <a:pt x="82609" y="69160"/>
                </a:lnTo>
                <a:lnTo>
                  <a:pt x="115313" y="104292"/>
                </a:lnTo>
                <a:lnTo>
                  <a:pt x="147407" y="139784"/>
                </a:lnTo>
                <a:lnTo>
                  <a:pt x="178889" y="175629"/>
                </a:lnTo>
                <a:lnTo>
                  <a:pt x="209761" y="211819"/>
                </a:lnTo>
                <a:lnTo>
                  <a:pt x="240021" y="248349"/>
                </a:lnTo>
                <a:lnTo>
                  <a:pt x="269670" y="285210"/>
                </a:lnTo>
                <a:lnTo>
                  <a:pt x="298708" y="322397"/>
                </a:lnTo>
                <a:lnTo>
                  <a:pt x="327136" y="359903"/>
                </a:lnTo>
                <a:lnTo>
                  <a:pt x="354952" y="397720"/>
                </a:lnTo>
                <a:lnTo>
                  <a:pt x="382157" y="435843"/>
                </a:lnTo>
                <a:lnTo>
                  <a:pt x="408751" y="474264"/>
                </a:lnTo>
                <a:lnTo>
                  <a:pt x="434733" y="512976"/>
                </a:lnTo>
                <a:lnTo>
                  <a:pt x="460105" y="551974"/>
                </a:lnTo>
                <a:lnTo>
                  <a:pt x="484866" y="591249"/>
                </a:lnTo>
                <a:lnTo>
                  <a:pt x="509015" y="630796"/>
                </a:lnTo>
                <a:lnTo>
                  <a:pt x="532554" y="670607"/>
                </a:lnTo>
                <a:lnTo>
                  <a:pt x="555481" y="710675"/>
                </a:lnTo>
                <a:lnTo>
                  <a:pt x="577798" y="750995"/>
                </a:lnTo>
                <a:lnTo>
                  <a:pt x="599503" y="791558"/>
                </a:lnTo>
                <a:lnTo>
                  <a:pt x="620597" y="832359"/>
                </a:lnTo>
                <a:lnTo>
                  <a:pt x="641080" y="873391"/>
                </a:lnTo>
                <a:lnTo>
                  <a:pt x="660952" y="914646"/>
                </a:lnTo>
                <a:lnTo>
                  <a:pt x="680213" y="956119"/>
                </a:lnTo>
                <a:lnTo>
                  <a:pt x="698863" y="997801"/>
                </a:lnTo>
                <a:lnTo>
                  <a:pt x="716902" y="1039687"/>
                </a:lnTo>
                <a:lnTo>
                  <a:pt x="734329" y="1081770"/>
                </a:lnTo>
                <a:lnTo>
                  <a:pt x="751146" y="1124043"/>
                </a:lnTo>
                <a:lnTo>
                  <a:pt x="767351" y="1166498"/>
                </a:lnTo>
                <a:lnTo>
                  <a:pt x="782945" y="1209130"/>
                </a:lnTo>
                <a:lnTo>
                  <a:pt x="797929" y="1251932"/>
                </a:lnTo>
                <a:lnTo>
                  <a:pt x="812301" y="1294896"/>
                </a:lnTo>
                <a:lnTo>
                  <a:pt x="826062" y="1338017"/>
                </a:lnTo>
                <a:lnTo>
                  <a:pt x="839211" y="1381287"/>
                </a:lnTo>
                <a:lnTo>
                  <a:pt x="851750" y="1424699"/>
                </a:lnTo>
                <a:lnTo>
                  <a:pt x="863678" y="1468246"/>
                </a:lnTo>
                <a:lnTo>
                  <a:pt x="874994" y="1511923"/>
                </a:lnTo>
                <a:lnTo>
                  <a:pt x="885699" y="1555722"/>
                </a:lnTo>
                <a:lnTo>
                  <a:pt x="895794" y="1599636"/>
                </a:lnTo>
                <a:lnTo>
                  <a:pt x="905277" y="1643659"/>
                </a:lnTo>
                <a:lnTo>
                  <a:pt x="914148" y="1687783"/>
                </a:lnTo>
                <a:lnTo>
                  <a:pt x="922409" y="1732003"/>
                </a:lnTo>
                <a:lnTo>
                  <a:pt x="930059" y="1776310"/>
                </a:lnTo>
                <a:lnTo>
                  <a:pt x="937097" y="1820700"/>
                </a:lnTo>
                <a:lnTo>
                  <a:pt x="943525" y="1865164"/>
                </a:lnTo>
                <a:lnTo>
                  <a:pt x="949341" y="1909695"/>
                </a:lnTo>
                <a:lnTo>
                  <a:pt x="954546" y="1954288"/>
                </a:lnTo>
                <a:lnTo>
                  <a:pt x="959140" y="1998935"/>
                </a:lnTo>
                <a:lnTo>
                  <a:pt x="963123" y="2043630"/>
                </a:lnTo>
                <a:lnTo>
                  <a:pt x="966494" y="2088366"/>
                </a:lnTo>
                <a:lnTo>
                  <a:pt x="969255" y="2133136"/>
                </a:lnTo>
                <a:lnTo>
                  <a:pt x="971404" y="2177932"/>
                </a:lnTo>
                <a:lnTo>
                  <a:pt x="972942" y="2222750"/>
                </a:lnTo>
                <a:lnTo>
                  <a:pt x="973869" y="2267581"/>
                </a:lnTo>
                <a:lnTo>
                  <a:pt x="974185" y="2312419"/>
                </a:lnTo>
                <a:lnTo>
                  <a:pt x="973889" y="2357257"/>
                </a:lnTo>
                <a:lnTo>
                  <a:pt x="972983" y="2402088"/>
                </a:lnTo>
                <a:lnTo>
                  <a:pt x="971465" y="2446906"/>
                </a:lnTo>
                <a:lnTo>
                  <a:pt x="969336" y="2491704"/>
                </a:lnTo>
                <a:lnTo>
                  <a:pt x="966596" y="2536475"/>
                </a:lnTo>
                <a:lnTo>
                  <a:pt x="963245" y="2581212"/>
                </a:lnTo>
                <a:lnTo>
                  <a:pt x="959282" y="2625908"/>
                </a:lnTo>
                <a:lnTo>
                  <a:pt x="954709" y="2670557"/>
                </a:lnTo>
                <a:lnTo>
                  <a:pt x="949524" y="2715152"/>
                </a:lnTo>
                <a:lnTo>
                  <a:pt x="943728" y="2759687"/>
                </a:lnTo>
                <a:lnTo>
                  <a:pt x="937321" y="2804153"/>
                </a:lnTo>
                <a:lnTo>
                  <a:pt x="930303" y="2848545"/>
                </a:lnTo>
                <a:lnTo>
                  <a:pt x="922673" y="2892856"/>
                </a:lnTo>
                <a:lnTo>
                  <a:pt x="914432" y="2937079"/>
                </a:lnTo>
                <a:lnTo>
                  <a:pt x="905580" y="2981207"/>
                </a:lnTo>
                <a:lnTo>
                  <a:pt x="896117" y="3025234"/>
                </a:lnTo>
                <a:lnTo>
                  <a:pt x="886043" y="3069152"/>
                </a:lnTo>
                <a:lnTo>
                  <a:pt x="875357" y="3112956"/>
                </a:lnTo>
                <a:lnTo>
                  <a:pt x="864060" y="3156637"/>
                </a:lnTo>
                <a:lnTo>
                  <a:pt x="852153" y="3200190"/>
                </a:lnTo>
                <a:lnTo>
                  <a:pt x="839633" y="3243607"/>
                </a:lnTo>
                <a:lnTo>
                  <a:pt x="826503" y="3286882"/>
                </a:lnTo>
                <a:lnTo>
                  <a:pt x="812761" y="3330008"/>
                </a:lnTo>
                <a:lnTo>
                  <a:pt x="798409" y="3372979"/>
                </a:lnTo>
                <a:lnTo>
                  <a:pt x="783444" y="3415787"/>
                </a:lnTo>
                <a:lnTo>
                  <a:pt x="767869" y="3458425"/>
                </a:lnTo>
                <a:lnTo>
                  <a:pt x="751683" y="3500888"/>
                </a:lnTo>
                <a:lnTo>
                  <a:pt x="734885" y="3543167"/>
                </a:lnTo>
                <a:lnTo>
                  <a:pt x="717476" y="3585257"/>
                </a:lnTo>
                <a:lnTo>
                  <a:pt x="699456" y="3627151"/>
                </a:lnTo>
                <a:lnTo>
                  <a:pt x="680824" y="3668841"/>
                </a:lnTo>
                <a:lnTo>
                  <a:pt x="661582" y="3710322"/>
                </a:lnTo>
                <a:lnTo>
                  <a:pt x="641728" y="3751585"/>
                </a:lnTo>
                <a:lnTo>
                  <a:pt x="621263" y="3792625"/>
                </a:lnTo>
                <a:lnTo>
                  <a:pt x="600186" y="3833435"/>
                </a:lnTo>
                <a:lnTo>
                  <a:pt x="578499" y="3874008"/>
                </a:lnTo>
                <a:lnTo>
                  <a:pt x="556200" y="3914337"/>
                </a:lnTo>
                <a:lnTo>
                  <a:pt x="533290" y="3954415"/>
                </a:lnTo>
                <a:lnTo>
                  <a:pt x="509769" y="3994236"/>
                </a:lnTo>
                <a:lnTo>
                  <a:pt x="485636" y="4033792"/>
                </a:lnTo>
                <a:lnTo>
                  <a:pt x="460892" y="4073078"/>
                </a:lnTo>
                <a:lnTo>
                  <a:pt x="435537" y="4112086"/>
                </a:lnTo>
                <a:lnTo>
                  <a:pt x="409571" y="4150809"/>
                </a:lnTo>
                <a:lnTo>
                  <a:pt x="382993" y="4189241"/>
                </a:lnTo>
                <a:lnTo>
                  <a:pt x="355804" y="4227375"/>
                </a:lnTo>
                <a:lnTo>
                  <a:pt x="328004" y="4265205"/>
                </a:lnTo>
                <a:lnTo>
                  <a:pt x="299593" y="4302722"/>
                </a:lnTo>
                <a:lnTo>
                  <a:pt x="270570" y="4339921"/>
                </a:lnTo>
                <a:lnTo>
                  <a:pt x="240936" y="4376795"/>
                </a:lnTo>
                <a:lnTo>
                  <a:pt x="210691" y="4413337"/>
                </a:lnTo>
                <a:lnTo>
                  <a:pt x="179834" y="4449540"/>
                </a:lnTo>
                <a:lnTo>
                  <a:pt x="148366" y="4485398"/>
                </a:lnTo>
                <a:lnTo>
                  <a:pt x="116287" y="4520903"/>
                </a:lnTo>
                <a:lnTo>
                  <a:pt x="83597" y="4556050"/>
                </a:lnTo>
                <a:lnTo>
                  <a:pt x="50295" y="4590830"/>
                </a:lnTo>
                <a:lnTo>
                  <a:pt x="16383" y="4625238"/>
                </a:lnTo>
                <a:lnTo>
                  <a:pt x="16002" y="4625594"/>
                </a:lnTo>
                <a:lnTo>
                  <a:pt x="15621" y="4625949"/>
                </a:lnTo>
                <a:lnTo>
                  <a:pt x="15367" y="4626305"/>
                </a:lnTo>
                <a:lnTo>
                  <a:pt x="0" y="4611052"/>
                </a:lnTo>
                <a:lnTo>
                  <a:pt x="34008" y="4576576"/>
                </a:lnTo>
                <a:lnTo>
                  <a:pt x="67398" y="4541724"/>
                </a:lnTo>
                <a:lnTo>
                  <a:pt x="100170" y="4506501"/>
                </a:lnTo>
                <a:lnTo>
                  <a:pt x="132325" y="4470915"/>
                </a:lnTo>
                <a:lnTo>
                  <a:pt x="163861" y="4434972"/>
                </a:lnTo>
                <a:lnTo>
                  <a:pt x="194779" y="4398680"/>
                </a:lnTo>
                <a:lnTo>
                  <a:pt x="225079" y="4362046"/>
                </a:lnTo>
                <a:lnTo>
                  <a:pt x="254760" y="4325076"/>
                </a:lnTo>
                <a:lnTo>
                  <a:pt x="283824" y="4287778"/>
                </a:lnTo>
                <a:lnTo>
                  <a:pt x="312270" y="4250158"/>
                </a:lnTo>
                <a:lnTo>
                  <a:pt x="340097" y="4212223"/>
                </a:lnTo>
                <a:lnTo>
                  <a:pt x="367306" y="4173980"/>
                </a:lnTo>
                <a:lnTo>
                  <a:pt x="393898" y="4135436"/>
                </a:lnTo>
                <a:lnTo>
                  <a:pt x="419871" y="4096598"/>
                </a:lnTo>
                <a:lnTo>
                  <a:pt x="445226" y="4057473"/>
                </a:lnTo>
                <a:lnTo>
                  <a:pt x="469963" y="4018068"/>
                </a:lnTo>
                <a:lnTo>
                  <a:pt x="494082" y="3978389"/>
                </a:lnTo>
                <a:lnTo>
                  <a:pt x="517582" y="3938444"/>
                </a:lnTo>
                <a:lnTo>
                  <a:pt x="540465" y="3898239"/>
                </a:lnTo>
                <a:lnTo>
                  <a:pt x="562729" y="3857782"/>
                </a:lnTo>
                <a:lnTo>
                  <a:pt x="584376" y="3817080"/>
                </a:lnTo>
                <a:lnTo>
                  <a:pt x="605404" y="3776138"/>
                </a:lnTo>
                <a:lnTo>
                  <a:pt x="625814" y="3734965"/>
                </a:lnTo>
                <a:lnTo>
                  <a:pt x="645606" y="3693567"/>
                </a:lnTo>
                <a:lnTo>
                  <a:pt x="664780" y="3651951"/>
                </a:lnTo>
                <a:lnTo>
                  <a:pt x="683336" y="3610123"/>
                </a:lnTo>
                <a:lnTo>
                  <a:pt x="701273" y="3568092"/>
                </a:lnTo>
                <a:lnTo>
                  <a:pt x="718593" y="3525863"/>
                </a:lnTo>
                <a:lnTo>
                  <a:pt x="735294" y="3483444"/>
                </a:lnTo>
                <a:lnTo>
                  <a:pt x="751377" y="3440842"/>
                </a:lnTo>
                <a:lnTo>
                  <a:pt x="766842" y="3398063"/>
                </a:lnTo>
                <a:lnTo>
                  <a:pt x="781689" y="3355115"/>
                </a:lnTo>
                <a:lnTo>
                  <a:pt x="795918" y="3312003"/>
                </a:lnTo>
                <a:lnTo>
                  <a:pt x="809529" y="3268737"/>
                </a:lnTo>
                <a:lnTo>
                  <a:pt x="822521" y="3225321"/>
                </a:lnTo>
                <a:lnTo>
                  <a:pt x="834896" y="3181763"/>
                </a:lnTo>
                <a:lnTo>
                  <a:pt x="846652" y="3138071"/>
                </a:lnTo>
                <a:lnTo>
                  <a:pt x="857790" y="3094250"/>
                </a:lnTo>
                <a:lnTo>
                  <a:pt x="868310" y="3050308"/>
                </a:lnTo>
                <a:lnTo>
                  <a:pt x="878212" y="3006252"/>
                </a:lnTo>
                <a:lnTo>
                  <a:pt x="887496" y="2962089"/>
                </a:lnTo>
                <a:lnTo>
                  <a:pt x="896161" y="2917825"/>
                </a:lnTo>
                <a:lnTo>
                  <a:pt x="904208" y="2873467"/>
                </a:lnTo>
                <a:lnTo>
                  <a:pt x="911637" y="2829024"/>
                </a:lnTo>
                <a:lnTo>
                  <a:pt x="918449" y="2784500"/>
                </a:lnTo>
                <a:lnTo>
                  <a:pt x="924641" y="2739904"/>
                </a:lnTo>
                <a:lnTo>
                  <a:pt x="930216" y="2695241"/>
                </a:lnTo>
                <a:lnTo>
                  <a:pt x="935173" y="2650520"/>
                </a:lnTo>
                <a:lnTo>
                  <a:pt x="939511" y="2605747"/>
                </a:lnTo>
                <a:lnTo>
                  <a:pt x="943231" y="2560929"/>
                </a:lnTo>
                <a:lnTo>
                  <a:pt x="946333" y="2516072"/>
                </a:lnTo>
                <a:lnTo>
                  <a:pt x="948817" y="2471185"/>
                </a:lnTo>
                <a:lnTo>
                  <a:pt x="950683" y="2426273"/>
                </a:lnTo>
                <a:lnTo>
                  <a:pt x="951930" y="2381343"/>
                </a:lnTo>
                <a:lnTo>
                  <a:pt x="952560" y="2336403"/>
                </a:lnTo>
                <a:lnTo>
                  <a:pt x="952571" y="2291460"/>
                </a:lnTo>
                <a:lnTo>
                  <a:pt x="951964" y="2246520"/>
                </a:lnTo>
                <a:lnTo>
                  <a:pt x="950738" y="2201590"/>
                </a:lnTo>
                <a:lnTo>
                  <a:pt x="948895" y="2156677"/>
                </a:lnTo>
                <a:lnTo>
                  <a:pt x="946433" y="2111788"/>
                </a:lnTo>
                <a:lnTo>
                  <a:pt x="943354" y="2066930"/>
                </a:lnTo>
                <a:lnTo>
                  <a:pt x="939656" y="2022110"/>
                </a:lnTo>
                <a:lnTo>
                  <a:pt x="935340" y="1977335"/>
                </a:lnTo>
                <a:lnTo>
                  <a:pt x="930405" y="1932612"/>
                </a:lnTo>
                <a:lnTo>
                  <a:pt x="924853" y="1887947"/>
                </a:lnTo>
                <a:lnTo>
                  <a:pt x="918682" y="1843348"/>
                </a:lnTo>
                <a:lnTo>
                  <a:pt x="911893" y="1798821"/>
                </a:lnTo>
                <a:lnTo>
                  <a:pt x="904486" y="1754374"/>
                </a:lnTo>
                <a:lnTo>
                  <a:pt x="896461" y="1710013"/>
                </a:lnTo>
                <a:lnTo>
                  <a:pt x="887817" y="1665745"/>
                </a:lnTo>
                <a:lnTo>
                  <a:pt x="878556" y="1621578"/>
                </a:lnTo>
                <a:lnTo>
                  <a:pt x="868676" y="1577517"/>
                </a:lnTo>
                <a:lnTo>
                  <a:pt x="858178" y="1533570"/>
                </a:lnTo>
                <a:lnTo>
                  <a:pt x="847061" y="1489745"/>
                </a:lnTo>
                <a:lnTo>
                  <a:pt x="835327" y="1446047"/>
                </a:lnTo>
                <a:lnTo>
                  <a:pt x="822974" y="1402484"/>
                </a:lnTo>
                <a:lnTo>
                  <a:pt x="810003" y="1359062"/>
                </a:lnTo>
                <a:lnTo>
                  <a:pt x="796414" y="1315789"/>
                </a:lnTo>
                <a:lnTo>
                  <a:pt x="782207" y="1272672"/>
                </a:lnTo>
                <a:lnTo>
                  <a:pt x="767381" y="1229717"/>
                </a:lnTo>
                <a:lnTo>
                  <a:pt x="751937" y="1186931"/>
                </a:lnTo>
                <a:lnTo>
                  <a:pt x="735875" y="1144321"/>
                </a:lnTo>
                <a:lnTo>
                  <a:pt x="719195" y="1101895"/>
                </a:lnTo>
                <a:lnTo>
                  <a:pt x="701896" y="1059658"/>
                </a:lnTo>
                <a:lnTo>
                  <a:pt x="683980" y="1017619"/>
                </a:lnTo>
                <a:lnTo>
                  <a:pt x="665445" y="975783"/>
                </a:lnTo>
                <a:lnTo>
                  <a:pt x="646292" y="934158"/>
                </a:lnTo>
                <a:lnTo>
                  <a:pt x="626520" y="892751"/>
                </a:lnTo>
                <a:lnTo>
                  <a:pt x="606130" y="851569"/>
                </a:lnTo>
                <a:lnTo>
                  <a:pt x="585123" y="810618"/>
                </a:lnTo>
                <a:lnTo>
                  <a:pt x="563497" y="769905"/>
                </a:lnTo>
                <a:lnTo>
                  <a:pt x="541252" y="729438"/>
                </a:lnTo>
                <a:lnTo>
                  <a:pt x="518390" y="689223"/>
                </a:lnTo>
                <a:lnTo>
                  <a:pt x="494909" y="649268"/>
                </a:lnTo>
                <a:lnTo>
                  <a:pt x="470810" y="609578"/>
                </a:lnTo>
                <a:lnTo>
                  <a:pt x="446092" y="570162"/>
                </a:lnTo>
                <a:lnTo>
                  <a:pt x="420757" y="531025"/>
                </a:lnTo>
                <a:lnTo>
                  <a:pt x="394803" y="492176"/>
                </a:lnTo>
                <a:lnTo>
                  <a:pt x="368231" y="453620"/>
                </a:lnTo>
                <a:lnTo>
                  <a:pt x="341041" y="415365"/>
                </a:lnTo>
                <a:lnTo>
                  <a:pt x="313232" y="377417"/>
                </a:lnTo>
                <a:lnTo>
                  <a:pt x="284805" y="339784"/>
                </a:lnTo>
                <a:lnTo>
                  <a:pt x="255760" y="302473"/>
                </a:lnTo>
                <a:lnTo>
                  <a:pt x="226097" y="265490"/>
                </a:lnTo>
                <a:lnTo>
                  <a:pt x="195815" y="228842"/>
                </a:lnTo>
                <a:lnTo>
                  <a:pt x="164916" y="192536"/>
                </a:lnTo>
                <a:lnTo>
                  <a:pt x="133398" y="156579"/>
                </a:lnTo>
                <a:lnTo>
                  <a:pt x="101261" y="120979"/>
                </a:lnTo>
                <a:lnTo>
                  <a:pt x="68507" y="85741"/>
                </a:lnTo>
                <a:lnTo>
                  <a:pt x="35134" y="50873"/>
                </a:lnTo>
                <a:lnTo>
                  <a:pt x="1143" y="16382"/>
                </a:lnTo>
                <a:lnTo>
                  <a:pt x="762" y="16001"/>
                </a:lnTo>
                <a:lnTo>
                  <a:pt x="381" y="15620"/>
                </a:lnTo>
                <a:lnTo>
                  <a:pt x="0" y="15366"/>
                </a:lnTo>
                <a:lnTo>
                  <a:pt x="15367" y="0"/>
                </a:lnTo>
                <a:close/>
              </a:path>
            </a:pathLst>
          </a:custGeom>
          <a:ln w="12192">
            <a:solidFill>
              <a:srgbClr val="EC7C3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840479" y="2209800"/>
            <a:ext cx="6684645" cy="512445"/>
          </a:xfrm>
          <a:custGeom>
            <a:avLst/>
            <a:gdLst/>
            <a:ahLst/>
            <a:cxnLst/>
            <a:rect l="l" t="t" r="r" b="b"/>
            <a:pathLst>
              <a:path w="6684645" h="512444">
                <a:moveTo>
                  <a:pt x="0" y="512063"/>
                </a:moveTo>
                <a:lnTo>
                  <a:pt x="6684264" y="512063"/>
                </a:lnTo>
                <a:lnTo>
                  <a:pt x="6684264" y="0"/>
                </a:lnTo>
                <a:lnTo>
                  <a:pt x="0" y="0"/>
                </a:lnTo>
                <a:lnTo>
                  <a:pt x="0" y="512063"/>
                </a:lnTo>
                <a:close/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840479" y="2209800"/>
            <a:ext cx="6684645" cy="512445"/>
          </a:xfrm>
          <a:custGeom>
            <a:avLst/>
            <a:gdLst/>
            <a:ahLst/>
            <a:cxnLst/>
            <a:rect l="l" t="t" r="r" b="b"/>
            <a:pathLst>
              <a:path w="6684645" h="512444">
                <a:moveTo>
                  <a:pt x="0" y="512063"/>
                </a:moveTo>
                <a:lnTo>
                  <a:pt x="6684264" y="512063"/>
                </a:lnTo>
                <a:lnTo>
                  <a:pt x="6684264" y="0"/>
                </a:lnTo>
                <a:lnTo>
                  <a:pt x="0" y="0"/>
                </a:lnTo>
                <a:lnTo>
                  <a:pt x="0" y="512063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520440" y="2145792"/>
            <a:ext cx="640080" cy="640080"/>
          </a:xfrm>
          <a:custGeom>
            <a:avLst/>
            <a:gdLst/>
            <a:ahLst/>
            <a:cxnLst/>
            <a:rect l="l" t="t" r="r" b="b"/>
            <a:pathLst>
              <a:path w="640079" h="640080">
                <a:moveTo>
                  <a:pt x="320039" y="0"/>
                </a:moveTo>
                <a:lnTo>
                  <a:pt x="272739" y="3469"/>
                </a:lnTo>
                <a:lnTo>
                  <a:pt x="227596" y="13547"/>
                </a:lnTo>
                <a:lnTo>
                  <a:pt x="185105" y="29740"/>
                </a:lnTo>
                <a:lnTo>
                  <a:pt x="145761" y="51552"/>
                </a:lnTo>
                <a:lnTo>
                  <a:pt x="110057" y="78490"/>
                </a:lnTo>
                <a:lnTo>
                  <a:pt x="78490" y="110057"/>
                </a:lnTo>
                <a:lnTo>
                  <a:pt x="51552" y="145761"/>
                </a:lnTo>
                <a:lnTo>
                  <a:pt x="29740" y="185105"/>
                </a:lnTo>
                <a:lnTo>
                  <a:pt x="13547" y="227596"/>
                </a:lnTo>
                <a:lnTo>
                  <a:pt x="3469" y="272739"/>
                </a:lnTo>
                <a:lnTo>
                  <a:pt x="0" y="320040"/>
                </a:lnTo>
                <a:lnTo>
                  <a:pt x="3469" y="367340"/>
                </a:lnTo>
                <a:lnTo>
                  <a:pt x="13547" y="412483"/>
                </a:lnTo>
                <a:lnTo>
                  <a:pt x="29740" y="454974"/>
                </a:lnTo>
                <a:lnTo>
                  <a:pt x="51552" y="494318"/>
                </a:lnTo>
                <a:lnTo>
                  <a:pt x="78490" y="530022"/>
                </a:lnTo>
                <a:lnTo>
                  <a:pt x="110057" y="561589"/>
                </a:lnTo>
                <a:lnTo>
                  <a:pt x="145761" y="588527"/>
                </a:lnTo>
                <a:lnTo>
                  <a:pt x="185105" y="610339"/>
                </a:lnTo>
                <a:lnTo>
                  <a:pt x="227596" y="626532"/>
                </a:lnTo>
                <a:lnTo>
                  <a:pt x="272739" y="636610"/>
                </a:lnTo>
                <a:lnTo>
                  <a:pt x="320039" y="640080"/>
                </a:lnTo>
                <a:lnTo>
                  <a:pt x="367340" y="636610"/>
                </a:lnTo>
                <a:lnTo>
                  <a:pt x="412483" y="626532"/>
                </a:lnTo>
                <a:lnTo>
                  <a:pt x="454974" y="610339"/>
                </a:lnTo>
                <a:lnTo>
                  <a:pt x="494318" y="588527"/>
                </a:lnTo>
                <a:lnTo>
                  <a:pt x="530022" y="561589"/>
                </a:lnTo>
                <a:lnTo>
                  <a:pt x="561589" y="530022"/>
                </a:lnTo>
                <a:lnTo>
                  <a:pt x="588527" y="494318"/>
                </a:lnTo>
                <a:lnTo>
                  <a:pt x="610339" y="454974"/>
                </a:lnTo>
                <a:lnTo>
                  <a:pt x="626532" y="412483"/>
                </a:lnTo>
                <a:lnTo>
                  <a:pt x="636610" y="367340"/>
                </a:lnTo>
                <a:lnTo>
                  <a:pt x="640080" y="320040"/>
                </a:lnTo>
                <a:lnTo>
                  <a:pt x="636610" y="272739"/>
                </a:lnTo>
                <a:lnTo>
                  <a:pt x="626532" y="227596"/>
                </a:lnTo>
                <a:lnTo>
                  <a:pt x="610339" y="185105"/>
                </a:lnTo>
                <a:lnTo>
                  <a:pt x="588527" y="145761"/>
                </a:lnTo>
                <a:lnTo>
                  <a:pt x="561589" y="110057"/>
                </a:lnTo>
                <a:lnTo>
                  <a:pt x="530022" y="78490"/>
                </a:lnTo>
                <a:lnTo>
                  <a:pt x="494318" y="51552"/>
                </a:lnTo>
                <a:lnTo>
                  <a:pt x="454974" y="29740"/>
                </a:lnTo>
                <a:lnTo>
                  <a:pt x="412483" y="13547"/>
                </a:lnTo>
                <a:lnTo>
                  <a:pt x="367340" y="3469"/>
                </a:lnTo>
                <a:lnTo>
                  <a:pt x="32003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520440" y="2145792"/>
            <a:ext cx="640080" cy="640080"/>
          </a:xfrm>
          <a:custGeom>
            <a:avLst/>
            <a:gdLst/>
            <a:ahLst/>
            <a:cxnLst/>
            <a:rect l="l" t="t" r="r" b="b"/>
            <a:pathLst>
              <a:path w="640079" h="640080">
                <a:moveTo>
                  <a:pt x="0" y="320040"/>
                </a:moveTo>
                <a:lnTo>
                  <a:pt x="3469" y="272739"/>
                </a:lnTo>
                <a:lnTo>
                  <a:pt x="13547" y="227596"/>
                </a:lnTo>
                <a:lnTo>
                  <a:pt x="29740" y="185105"/>
                </a:lnTo>
                <a:lnTo>
                  <a:pt x="51552" y="145761"/>
                </a:lnTo>
                <a:lnTo>
                  <a:pt x="78490" y="110057"/>
                </a:lnTo>
                <a:lnTo>
                  <a:pt x="110057" y="78490"/>
                </a:lnTo>
                <a:lnTo>
                  <a:pt x="145761" y="51552"/>
                </a:lnTo>
                <a:lnTo>
                  <a:pt x="185105" y="29740"/>
                </a:lnTo>
                <a:lnTo>
                  <a:pt x="227596" y="13547"/>
                </a:lnTo>
                <a:lnTo>
                  <a:pt x="272739" y="3469"/>
                </a:lnTo>
                <a:lnTo>
                  <a:pt x="320039" y="0"/>
                </a:lnTo>
                <a:lnTo>
                  <a:pt x="367340" y="3469"/>
                </a:lnTo>
                <a:lnTo>
                  <a:pt x="412483" y="13547"/>
                </a:lnTo>
                <a:lnTo>
                  <a:pt x="454974" y="29740"/>
                </a:lnTo>
                <a:lnTo>
                  <a:pt x="494318" y="51552"/>
                </a:lnTo>
                <a:lnTo>
                  <a:pt x="530022" y="78490"/>
                </a:lnTo>
                <a:lnTo>
                  <a:pt x="561589" y="110057"/>
                </a:lnTo>
                <a:lnTo>
                  <a:pt x="588527" y="145761"/>
                </a:lnTo>
                <a:lnTo>
                  <a:pt x="610339" y="185105"/>
                </a:lnTo>
                <a:lnTo>
                  <a:pt x="626532" y="227596"/>
                </a:lnTo>
                <a:lnTo>
                  <a:pt x="636610" y="272739"/>
                </a:lnTo>
                <a:lnTo>
                  <a:pt x="640080" y="320040"/>
                </a:lnTo>
                <a:lnTo>
                  <a:pt x="636610" y="367340"/>
                </a:lnTo>
                <a:lnTo>
                  <a:pt x="626532" y="412483"/>
                </a:lnTo>
                <a:lnTo>
                  <a:pt x="610339" y="454974"/>
                </a:lnTo>
                <a:lnTo>
                  <a:pt x="588527" y="494318"/>
                </a:lnTo>
                <a:lnTo>
                  <a:pt x="561589" y="530022"/>
                </a:lnTo>
                <a:lnTo>
                  <a:pt x="530022" y="561589"/>
                </a:lnTo>
                <a:lnTo>
                  <a:pt x="494318" y="588527"/>
                </a:lnTo>
                <a:lnTo>
                  <a:pt x="454974" y="610339"/>
                </a:lnTo>
                <a:lnTo>
                  <a:pt x="412483" y="626532"/>
                </a:lnTo>
                <a:lnTo>
                  <a:pt x="367340" y="636610"/>
                </a:lnTo>
                <a:lnTo>
                  <a:pt x="320039" y="640080"/>
                </a:lnTo>
                <a:lnTo>
                  <a:pt x="272739" y="636610"/>
                </a:lnTo>
                <a:lnTo>
                  <a:pt x="227596" y="626532"/>
                </a:lnTo>
                <a:lnTo>
                  <a:pt x="185105" y="610339"/>
                </a:lnTo>
                <a:lnTo>
                  <a:pt x="145761" y="588527"/>
                </a:lnTo>
                <a:lnTo>
                  <a:pt x="110057" y="561589"/>
                </a:lnTo>
                <a:lnTo>
                  <a:pt x="78490" y="530022"/>
                </a:lnTo>
                <a:lnTo>
                  <a:pt x="51552" y="494318"/>
                </a:lnTo>
                <a:lnTo>
                  <a:pt x="29740" y="454974"/>
                </a:lnTo>
                <a:lnTo>
                  <a:pt x="13547" y="412483"/>
                </a:lnTo>
                <a:lnTo>
                  <a:pt x="3469" y="367340"/>
                </a:lnTo>
                <a:lnTo>
                  <a:pt x="0" y="320040"/>
                </a:lnTo>
                <a:close/>
              </a:path>
            </a:pathLst>
          </a:custGeom>
          <a:ln w="12192">
            <a:solidFill>
              <a:srgbClr val="EC7C3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261103" y="2974848"/>
            <a:ext cx="6263640" cy="512445"/>
          </a:xfrm>
          <a:custGeom>
            <a:avLst/>
            <a:gdLst/>
            <a:ahLst/>
            <a:cxnLst/>
            <a:rect l="l" t="t" r="r" b="b"/>
            <a:pathLst>
              <a:path w="6263640" h="512445">
                <a:moveTo>
                  <a:pt x="0" y="512063"/>
                </a:moveTo>
                <a:lnTo>
                  <a:pt x="6263640" y="512063"/>
                </a:lnTo>
                <a:lnTo>
                  <a:pt x="6263640" y="0"/>
                </a:lnTo>
                <a:lnTo>
                  <a:pt x="0" y="0"/>
                </a:lnTo>
                <a:lnTo>
                  <a:pt x="0" y="512063"/>
                </a:lnTo>
                <a:close/>
              </a:path>
            </a:pathLst>
          </a:custGeom>
          <a:solidFill>
            <a:srgbClr val="A4A4A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261103" y="2974848"/>
            <a:ext cx="6263640" cy="512445"/>
          </a:xfrm>
          <a:custGeom>
            <a:avLst/>
            <a:gdLst/>
            <a:ahLst/>
            <a:cxnLst/>
            <a:rect l="l" t="t" r="r" b="b"/>
            <a:pathLst>
              <a:path w="6263640" h="512445">
                <a:moveTo>
                  <a:pt x="0" y="512063"/>
                </a:moveTo>
                <a:lnTo>
                  <a:pt x="6263640" y="512063"/>
                </a:lnTo>
                <a:lnTo>
                  <a:pt x="6263640" y="0"/>
                </a:lnTo>
                <a:lnTo>
                  <a:pt x="0" y="0"/>
                </a:lnTo>
                <a:lnTo>
                  <a:pt x="0" y="512063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941064" y="2910839"/>
            <a:ext cx="640080" cy="640080"/>
          </a:xfrm>
          <a:custGeom>
            <a:avLst/>
            <a:gdLst/>
            <a:ahLst/>
            <a:cxnLst/>
            <a:rect l="l" t="t" r="r" b="b"/>
            <a:pathLst>
              <a:path w="640079" h="640079">
                <a:moveTo>
                  <a:pt x="320039" y="0"/>
                </a:moveTo>
                <a:lnTo>
                  <a:pt x="272739" y="3469"/>
                </a:lnTo>
                <a:lnTo>
                  <a:pt x="227596" y="13547"/>
                </a:lnTo>
                <a:lnTo>
                  <a:pt x="185105" y="29740"/>
                </a:lnTo>
                <a:lnTo>
                  <a:pt x="145761" y="51552"/>
                </a:lnTo>
                <a:lnTo>
                  <a:pt x="110057" y="78490"/>
                </a:lnTo>
                <a:lnTo>
                  <a:pt x="78490" y="110057"/>
                </a:lnTo>
                <a:lnTo>
                  <a:pt x="51552" y="145761"/>
                </a:lnTo>
                <a:lnTo>
                  <a:pt x="29740" y="185105"/>
                </a:lnTo>
                <a:lnTo>
                  <a:pt x="13547" y="227596"/>
                </a:lnTo>
                <a:lnTo>
                  <a:pt x="3469" y="272739"/>
                </a:lnTo>
                <a:lnTo>
                  <a:pt x="0" y="320039"/>
                </a:lnTo>
                <a:lnTo>
                  <a:pt x="3469" y="367340"/>
                </a:lnTo>
                <a:lnTo>
                  <a:pt x="13547" y="412483"/>
                </a:lnTo>
                <a:lnTo>
                  <a:pt x="29740" y="454974"/>
                </a:lnTo>
                <a:lnTo>
                  <a:pt x="51552" y="494318"/>
                </a:lnTo>
                <a:lnTo>
                  <a:pt x="78490" y="530022"/>
                </a:lnTo>
                <a:lnTo>
                  <a:pt x="110057" y="561589"/>
                </a:lnTo>
                <a:lnTo>
                  <a:pt x="145761" y="588527"/>
                </a:lnTo>
                <a:lnTo>
                  <a:pt x="185105" y="610339"/>
                </a:lnTo>
                <a:lnTo>
                  <a:pt x="227596" y="626532"/>
                </a:lnTo>
                <a:lnTo>
                  <a:pt x="272739" y="636610"/>
                </a:lnTo>
                <a:lnTo>
                  <a:pt x="320039" y="640080"/>
                </a:lnTo>
                <a:lnTo>
                  <a:pt x="367340" y="636610"/>
                </a:lnTo>
                <a:lnTo>
                  <a:pt x="412483" y="626532"/>
                </a:lnTo>
                <a:lnTo>
                  <a:pt x="454974" y="610339"/>
                </a:lnTo>
                <a:lnTo>
                  <a:pt x="494318" y="588527"/>
                </a:lnTo>
                <a:lnTo>
                  <a:pt x="530022" y="561589"/>
                </a:lnTo>
                <a:lnTo>
                  <a:pt x="561589" y="530022"/>
                </a:lnTo>
                <a:lnTo>
                  <a:pt x="588527" y="494318"/>
                </a:lnTo>
                <a:lnTo>
                  <a:pt x="610339" y="454974"/>
                </a:lnTo>
                <a:lnTo>
                  <a:pt x="626532" y="412483"/>
                </a:lnTo>
                <a:lnTo>
                  <a:pt x="636610" y="367340"/>
                </a:lnTo>
                <a:lnTo>
                  <a:pt x="640080" y="320039"/>
                </a:lnTo>
                <a:lnTo>
                  <a:pt x="636610" y="272739"/>
                </a:lnTo>
                <a:lnTo>
                  <a:pt x="626532" y="227596"/>
                </a:lnTo>
                <a:lnTo>
                  <a:pt x="610339" y="185105"/>
                </a:lnTo>
                <a:lnTo>
                  <a:pt x="588527" y="145761"/>
                </a:lnTo>
                <a:lnTo>
                  <a:pt x="561589" y="110057"/>
                </a:lnTo>
                <a:lnTo>
                  <a:pt x="530022" y="78490"/>
                </a:lnTo>
                <a:lnTo>
                  <a:pt x="494318" y="51552"/>
                </a:lnTo>
                <a:lnTo>
                  <a:pt x="454974" y="29740"/>
                </a:lnTo>
                <a:lnTo>
                  <a:pt x="412483" y="13547"/>
                </a:lnTo>
                <a:lnTo>
                  <a:pt x="367340" y="3469"/>
                </a:lnTo>
                <a:lnTo>
                  <a:pt x="32003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941064" y="2910839"/>
            <a:ext cx="640080" cy="640080"/>
          </a:xfrm>
          <a:custGeom>
            <a:avLst/>
            <a:gdLst/>
            <a:ahLst/>
            <a:cxnLst/>
            <a:rect l="l" t="t" r="r" b="b"/>
            <a:pathLst>
              <a:path w="640079" h="640079">
                <a:moveTo>
                  <a:pt x="0" y="320039"/>
                </a:moveTo>
                <a:lnTo>
                  <a:pt x="3469" y="272739"/>
                </a:lnTo>
                <a:lnTo>
                  <a:pt x="13547" y="227596"/>
                </a:lnTo>
                <a:lnTo>
                  <a:pt x="29740" y="185105"/>
                </a:lnTo>
                <a:lnTo>
                  <a:pt x="51552" y="145761"/>
                </a:lnTo>
                <a:lnTo>
                  <a:pt x="78490" y="110057"/>
                </a:lnTo>
                <a:lnTo>
                  <a:pt x="110057" y="78490"/>
                </a:lnTo>
                <a:lnTo>
                  <a:pt x="145761" y="51552"/>
                </a:lnTo>
                <a:lnTo>
                  <a:pt x="185105" y="29740"/>
                </a:lnTo>
                <a:lnTo>
                  <a:pt x="227596" y="13547"/>
                </a:lnTo>
                <a:lnTo>
                  <a:pt x="272739" y="3469"/>
                </a:lnTo>
                <a:lnTo>
                  <a:pt x="320039" y="0"/>
                </a:lnTo>
                <a:lnTo>
                  <a:pt x="367340" y="3469"/>
                </a:lnTo>
                <a:lnTo>
                  <a:pt x="412483" y="13547"/>
                </a:lnTo>
                <a:lnTo>
                  <a:pt x="454974" y="29740"/>
                </a:lnTo>
                <a:lnTo>
                  <a:pt x="494318" y="51552"/>
                </a:lnTo>
                <a:lnTo>
                  <a:pt x="530022" y="78490"/>
                </a:lnTo>
                <a:lnTo>
                  <a:pt x="561589" y="110057"/>
                </a:lnTo>
                <a:lnTo>
                  <a:pt x="588527" y="145761"/>
                </a:lnTo>
                <a:lnTo>
                  <a:pt x="610339" y="185105"/>
                </a:lnTo>
                <a:lnTo>
                  <a:pt x="626532" y="227596"/>
                </a:lnTo>
                <a:lnTo>
                  <a:pt x="636610" y="272739"/>
                </a:lnTo>
                <a:lnTo>
                  <a:pt x="640080" y="320039"/>
                </a:lnTo>
                <a:lnTo>
                  <a:pt x="636610" y="367340"/>
                </a:lnTo>
                <a:lnTo>
                  <a:pt x="626532" y="412483"/>
                </a:lnTo>
                <a:lnTo>
                  <a:pt x="610339" y="454974"/>
                </a:lnTo>
                <a:lnTo>
                  <a:pt x="588527" y="494318"/>
                </a:lnTo>
                <a:lnTo>
                  <a:pt x="561589" y="530022"/>
                </a:lnTo>
                <a:lnTo>
                  <a:pt x="530022" y="561589"/>
                </a:lnTo>
                <a:lnTo>
                  <a:pt x="494318" y="588527"/>
                </a:lnTo>
                <a:lnTo>
                  <a:pt x="454974" y="610339"/>
                </a:lnTo>
                <a:lnTo>
                  <a:pt x="412483" y="626532"/>
                </a:lnTo>
                <a:lnTo>
                  <a:pt x="367340" y="636610"/>
                </a:lnTo>
                <a:lnTo>
                  <a:pt x="320039" y="640080"/>
                </a:lnTo>
                <a:lnTo>
                  <a:pt x="272739" y="636610"/>
                </a:lnTo>
                <a:lnTo>
                  <a:pt x="227596" y="626532"/>
                </a:lnTo>
                <a:lnTo>
                  <a:pt x="185105" y="610339"/>
                </a:lnTo>
                <a:lnTo>
                  <a:pt x="145761" y="588527"/>
                </a:lnTo>
                <a:lnTo>
                  <a:pt x="110057" y="561589"/>
                </a:lnTo>
                <a:lnTo>
                  <a:pt x="78490" y="530022"/>
                </a:lnTo>
                <a:lnTo>
                  <a:pt x="51552" y="494318"/>
                </a:lnTo>
                <a:lnTo>
                  <a:pt x="29740" y="454974"/>
                </a:lnTo>
                <a:lnTo>
                  <a:pt x="13547" y="412483"/>
                </a:lnTo>
                <a:lnTo>
                  <a:pt x="3469" y="367340"/>
                </a:lnTo>
                <a:lnTo>
                  <a:pt x="0" y="320039"/>
                </a:lnTo>
                <a:close/>
              </a:path>
            </a:pathLst>
          </a:custGeom>
          <a:ln w="12192">
            <a:solidFill>
              <a:srgbClr val="A4A4A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4453128" y="3742944"/>
            <a:ext cx="6071870" cy="512445"/>
          </a:xfrm>
          <a:custGeom>
            <a:avLst/>
            <a:gdLst/>
            <a:ahLst/>
            <a:cxnLst/>
            <a:rect l="l" t="t" r="r" b="b"/>
            <a:pathLst>
              <a:path w="6071870" h="512445">
                <a:moveTo>
                  <a:pt x="0" y="512063"/>
                </a:moveTo>
                <a:lnTo>
                  <a:pt x="6071616" y="512063"/>
                </a:lnTo>
                <a:lnTo>
                  <a:pt x="6071616" y="0"/>
                </a:lnTo>
                <a:lnTo>
                  <a:pt x="0" y="0"/>
                </a:lnTo>
                <a:lnTo>
                  <a:pt x="0" y="512063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4453128" y="3742944"/>
            <a:ext cx="6071870" cy="512445"/>
          </a:xfrm>
          <a:custGeom>
            <a:avLst/>
            <a:gdLst/>
            <a:ahLst/>
            <a:cxnLst/>
            <a:rect l="l" t="t" r="r" b="b"/>
            <a:pathLst>
              <a:path w="6071870" h="512445">
                <a:moveTo>
                  <a:pt x="0" y="512063"/>
                </a:moveTo>
                <a:lnTo>
                  <a:pt x="6071616" y="512063"/>
                </a:lnTo>
                <a:lnTo>
                  <a:pt x="6071616" y="0"/>
                </a:lnTo>
                <a:lnTo>
                  <a:pt x="0" y="0"/>
                </a:lnTo>
                <a:lnTo>
                  <a:pt x="0" y="512063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4133088" y="3678935"/>
            <a:ext cx="640080" cy="640080"/>
          </a:xfrm>
          <a:custGeom>
            <a:avLst/>
            <a:gdLst/>
            <a:ahLst/>
            <a:cxnLst/>
            <a:rect l="l" t="t" r="r" b="b"/>
            <a:pathLst>
              <a:path w="640079" h="640079">
                <a:moveTo>
                  <a:pt x="320039" y="0"/>
                </a:moveTo>
                <a:lnTo>
                  <a:pt x="272739" y="3469"/>
                </a:lnTo>
                <a:lnTo>
                  <a:pt x="227596" y="13547"/>
                </a:lnTo>
                <a:lnTo>
                  <a:pt x="185105" y="29740"/>
                </a:lnTo>
                <a:lnTo>
                  <a:pt x="145761" y="51552"/>
                </a:lnTo>
                <a:lnTo>
                  <a:pt x="110057" y="78490"/>
                </a:lnTo>
                <a:lnTo>
                  <a:pt x="78490" y="110057"/>
                </a:lnTo>
                <a:lnTo>
                  <a:pt x="51552" y="145761"/>
                </a:lnTo>
                <a:lnTo>
                  <a:pt x="29740" y="185105"/>
                </a:lnTo>
                <a:lnTo>
                  <a:pt x="13547" y="227596"/>
                </a:lnTo>
                <a:lnTo>
                  <a:pt x="3469" y="272739"/>
                </a:lnTo>
                <a:lnTo>
                  <a:pt x="0" y="320039"/>
                </a:lnTo>
                <a:lnTo>
                  <a:pt x="3469" y="367340"/>
                </a:lnTo>
                <a:lnTo>
                  <a:pt x="13547" y="412483"/>
                </a:lnTo>
                <a:lnTo>
                  <a:pt x="29740" y="454974"/>
                </a:lnTo>
                <a:lnTo>
                  <a:pt x="51552" y="494318"/>
                </a:lnTo>
                <a:lnTo>
                  <a:pt x="78490" y="530022"/>
                </a:lnTo>
                <a:lnTo>
                  <a:pt x="110057" y="561589"/>
                </a:lnTo>
                <a:lnTo>
                  <a:pt x="145761" y="588527"/>
                </a:lnTo>
                <a:lnTo>
                  <a:pt x="185105" y="610339"/>
                </a:lnTo>
                <a:lnTo>
                  <a:pt x="227596" y="626532"/>
                </a:lnTo>
                <a:lnTo>
                  <a:pt x="272739" y="636610"/>
                </a:lnTo>
                <a:lnTo>
                  <a:pt x="320039" y="640080"/>
                </a:lnTo>
                <a:lnTo>
                  <a:pt x="367340" y="636610"/>
                </a:lnTo>
                <a:lnTo>
                  <a:pt x="412483" y="626532"/>
                </a:lnTo>
                <a:lnTo>
                  <a:pt x="454974" y="610339"/>
                </a:lnTo>
                <a:lnTo>
                  <a:pt x="494318" y="588527"/>
                </a:lnTo>
                <a:lnTo>
                  <a:pt x="530022" y="561589"/>
                </a:lnTo>
                <a:lnTo>
                  <a:pt x="561589" y="530022"/>
                </a:lnTo>
                <a:lnTo>
                  <a:pt x="588527" y="494318"/>
                </a:lnTo>
                <a:lnTo>
                  <a:pt x="610339" y="454974"/>
                </a:lnTo>
                <a:lnTo>
                  <a:pt x="626532" y="412483"/>
                </a:lnTo>
                <a:lnTo>
                  <a:pt x="636610" y="367340"/>
                </a:lnTo>
                <a:lnTo>
                  <a:pt x="640079" y="320039"/>
                </a:lnTo>
                <a:lnTo>
                  <a:pt x="636610" y="272739"/>
                </a:lnTo>
                <a:lnTo>
                  <a:pt x="626532" y="227596"/>
                </a:lnTo>
                <a:lnTo>
                  <a:pt x="610339" y="185105"/>
                </a:lnTo>
                <a:lnTo>
                  <a:pt x="588527" y="145761"/>
                </a:lnTo>
                <a:lnTo>
                  <a:pt x="561589" y="110057"/>
                </a:lnTo>
                <a:lnTo>
                  <a:pt x="530022" y="78490"/>
                </a:lnTo>
                <a:lnTo>
                  <a:pt x="494318" y="51552"/>
                </a:lnTo>
                <a:lnTo>
                  <a:pt x="454974" y="29740"/>
                </a:lnTo>
                <a:lnTo>
                  <a:pt x="412483" y="13547"/>
                </a:lnTo>
                <a:lnTo>
                  <a:pt x="367340" y="3469"/>
                </a:lnTo>
                <a:lnTo>
                  <a:pt x="32003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4133088" y="3678935"/>
            <a:ext cx="640080" cy="640080"/>
          </a:xfrm>
          <a:custGeom>
            <a:avLst/>
            <a:gdLst/>
            <a:ahLst/>
            <a:cxnLst/>
            <a:rect l="l" t="t" r="r" b="b"/>
            <a:pathLst>
              <a:path w="640079" h="640079">
                <a:moveTo>
                  <a:pt x="0" y="320039"/>
                </a:moveTo>
                <a:lnTo>
                  <a:pt x="3469" y="272739"/>
                </a:lnTo>
                <a:lnTo>
                  <a:pt x="13547" y="227596"/>
                </a:lnTo>
                <a:lnTo>
                  <a:pt x="29740" y="185105"/>
                </a:lnTo>
                <a:lnTo>
                  <a:pt x="51552" y="145761"/>
                </a:lnTo>
                <a:lnTo>
                  <a:pt x="78490" y="110057"/>
                </a:lnTo>
                <a:lnTo>
                  <a:pt x="110057" y="78490"/>
                </a:lnTo>
                <a:lnTo>
                  <a:pt x="145761" y="51552"/>
                </a:lnTo>
                <a:lnTo>
                  <a:pt x="185105" y="29740"/>
                </a:lnTo>
                <a:lnTo>
                  <a:pt x="227596" y="13547"/>
                </a:lnTo>
                <a:lnTo>
                  <a:pt x="272739" y="3469"/>
                </a:lnTo>
                <a:lnTo>
                  <a:pt x="320039" y="0"/>
                </a:lnTo>
                <a:lnTo>
                  <a:pt x="367340" y="3469"/>
                </a:lnTo>
                <a:lnTo>
                  <a:pt x="412483" y="13547"/>
                </a:lnTo>
                <a:lnTo>
                  <a:pt x="454974" y="29740"/>
                </a:lnTo>
                <a:lnTo>
                  <a:pt x="494318" y="51552"/>
                </a:lnTo>
                <a:lnTo>
                  <a:pt x="530022" y="78490"/>
                </a:lnTo>
                <a:lnTo>
                  <a:pt x="561589" y="110057"/>
                </a:lnTo>
                <a:lnTo>
                  <a:pt x="588527" y="145761"/>
                </a:lnTo>
                <a:lnTo>
                  <a:pt x="610339" y="185105"/>
                </a:lnTo>
                <a:lnTo>
                  <a:pt x="626532" y="227596"/>
                </a:lnTo>
                <a:lnTo>
                  <a:pt x="636610" y="272739"/>
                </a:lnTo>
                <a:lnTo>
                  <a:pt x="640079" y="320039"/>
                </a:lnTo>
                <a:lnTo>
                  <a:pt x="636610" y="367340"/>
                </a:lnTo>
                <a:lnTo>
                  <a:pt x="626532" y="412483"/>
                </a:lnTo>
                <a:lnTo>
                  <a:pt x="610339" y="454974"/>
                </a:lnTo>
                <a:lnTo>
                  <a:pt x="588527" y="494318"/>
                </a:lnTo>
                <a:lnTo>
                  <a:pt x="561589" y="530022"/>
                </a:lnTo>
                <a:lnTo>
                  <a:pt x="530022" y="561589"/>
                </a:lnTo>
                <a:lnTo>
                  <a:pt x="494318" y="588527"/>
                </a:lnTo>
                <a:lnTo>
                  <a:pt x="454974" y="610339"/>
                </a:lnTo>
                <a:lnTo>
                  <a:pt x="412483" y="626532"/>
                </a:lnTo>
                <a:lnTo>
                  <a:pt x="367340" y="636610"/>
                </a:lnTo>
                <a:lnTo>
                  <a:pt x="320039" y="640080"/>
                </a:lnTo>
                <a:lnTo>
                  <a:pt x="272739" y="636610"/>
                </a:lnTo>
                <a:lnTo>
                  <a:pt x="227596" y="626532"/>
                </a:lnTo>
                <a:lnTo>
                  <a:pt x="185105" y="610339"/>
                </a:lnTo>
                <a:lnTo>
                  <a:pt x="145761" y="588527"/>
                </a:lnTo>
                <a:lnTo>
                  <a:pt x="110057" y="561589"/>
                </a:lnTo>
                <a:lnTo>
                  <a:pt x="78490" y="530022"/>
                </a:lnTo>
                <a:lnTo>
                  <a:pt x="51552" y="494318"/>
                </a:lnTo>
                <a:lnTo>
                  <a:pt x="29740" y="454974"/>
                </a:lnTo>
                <a:lnTo>
                  <a:pt x="13547" y="412483"/>
                </a:lnTo>
                <a:lnTo>
                  <a:pt x="3469" y="367340"/>
                </a:lnTo>
                <a:lnTo>
                  <a:pt x="0" y="320039"/>
                </a:lnTo>
                <a:close/>
              </a:path>
            </a:pathLst>
          </a:custGeom>
          <a:ln w="12192">
            <a:solidFill>
              <a:srgbClr val="FFC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4453128" y="4511040"/>
            <a:ext cx="6071870" cy="512445"/>
          </a:xfrm>
          <a:custGeom>
            <a:avLst/>
            <a:gdLst/>
            <a:ahLst/>
            <a:cxnLst/>
            <a:rect l="l" t="t" r="r" b="b"/>
            <a:pathLst>
              <a:path w="6071870" h="512445">
                <a:moveTo>
                  <a:pt x="0" y="512063"/>
                </a:moveTo>
                <a:lnTo>
                  <a:pt x="6071616" y="512063"/>
                </a:lnTo>
                <a:lnTo>
                  <a:pt x="6071616" y="0"/>
                </a:lnTo>
                <a:lnTo>
                  <a:pt x="0" y="0"/>
                </a:lnTo>
                <a:lnTo>
                  <a:pt x="0" y="512063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4453128" y="4511040"/>
            <a:ext cx="6071870" cy="512445"/>
          </a:xfrm>
          <a:custGeom>
            <a:avLst/>
            <a:gdLst/>
            <a:ahLst/>
            <a:cxnLst/>
            <a:rect l="l" t="t" r="r" b="b"/>
            <a:pathLst>
              <a:path w="6071870" h="512445">
                <a:moveTo>
                  <a:pt x="0" y="512063"/>
                </a:moveTo>
                <a:lnTo>
                  <a:pt x="6071616" y="512063"/>
                </a:lnTo>
                <a:lnTo>
                  <a:pt x="6071616" y="0"/>
                </a:lnTo>
                <a:lnTo>
                  <a:pt x="0" y="0"/>
                </a:lnTo>
                <a:lnTo>
                  <a:pt x="0" y="512063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4133088" y="4447032"/>
            <a:ext cx="640080" cy="640080"/>
          </a:xfrm>
          <a:custGeom>
            <a:avLst/>
            <a:gdLst/>
            <a:ahLst/>
            <a:cxnLst/>
            <a:rect l="l" t="t" r="r" b="b"/>
            <a:pathLst>
              <a:path w="640079" h="640079">
                <a:moveTo>
                  <a:pt x="320039" y="0"/>
                </a:moveTo>
                <a:lnTo>
                  <a:pt x="272739" y="3469"/>
                </a:lnTo>
                <a:lnTo>
                  <a:pt x="227596" y="13547"/>
                </a:lnTo>
                <a:lnTo>
                  <a:pt x="185105" y="29740"/>
                </a:lnTo>
                <a:lnTo>
                  <a:pt x="145761" y="51552"/>
                </a:lnTo>
                <a:lnTo>
                  <a:pt x="110057" y="78490"/>
                </a:lnTo>
                <a:lnTo>
                  <a:pt x="78490" y="110057"/>
                </a:lnTo>
                <a:lnTo>
                  <a:pt x="51552" y="145761"/>
                </a:lnTo>
                <a:lnTo>
                  <a:pt x="29740" y="185105"/>
                </a:lnTo>
                <a:lnTo>
                  <a:pt x="13547" y="227596"/>
                </a:lnTo>
                <a:lnTo>
                  <a:pt x="3469" y="272739"/>
                </a:lnTo>
                <a:lnTo>
                  <a:pt x="0" y="320040"/>
                </a:lnTo>
                <a:lnTo>
                  <a:pt x="3469" y="367340"/>
                </a:lnTo>
                <a:lnTo>
                  <a:pt x="13547" y="412483"/>
                </a:lnTo>
                <a:lnTo>
                  <a:pt x="29740" y="454974"/>
                </a:lnTo>
                <a:lnTo>
                  <a:pt x="51552" y="494318"/>
                </a:lnTo>
                <a:lnTo>
                  <a:pt x="78490" y="530022"/>
                </a:lnTo>
                <a:lnTo>
                  <a:pt x="110057" y="561589"/>
                </a:lnTo>
                <a:lnTo>
                  <a:pt x="145761" y="588527"/>
                </a:lnTo>
                <a:lnTo>
                  <a:pt x="185105" y="610339"/>
                </a:lnTo>
                <a:lnTo>
                  <a:pt x="227596" y="626532"/>
                </a:lnTo>
                <a:lnTo>
                  <a:pt x="272739" y="636610"/>
                </a:lnTo>
                <a:lnTo>
                  <a:pt x="320039" y="640080"/>
                </a:lnTo>
                <a:lnTo>
                  <a:pt x="367340" y="636610"/>
                </a:lnTo>
                <a:lnTo>
                  <a:pt x="412483" y="626532"/>
                </a:lnTo>
                <a:lnTo>
                  <a:pt x="454974" y="610339"/>
                </a:lnTo>
                <a:lnTo>
                  <a:pt x="494318" y="588527"/>
                </a:lnTo>
                <a:lnTo>
                  <a:pt x="530022" y="561589"/>
                </a:lnTo>
                <a:lnTo>
                  <a:pt x="561589" y="530022"/>
                </a:lnTo>
                <a:lnTo>
                  <a:pt x="588527" y="494318"/>
                </a:lnTo>
                <a:lnTo>
                  <a:pt x="610339" y="454974"/>
                </a:lnTo>
                <a:lnTo>
                  <a:pt x="626532" y="412483"/>
                </a:lnTo>
                <a:lnTo>
                  <a:pt x="636610" y="367340"/>
                </a:lnTo>
                <a:lnTo>
                  <a:pt x="640079" y="320040"/>
                </a:lnTo>
                <a:lnTo>
                  <a:pt x="636610" y="272739"/>
                </a:lnTo>
                <a:lnTo>
                  <a:pt x="626532" y="227596"/>
                </a:lnTo>
                <a:lnTo>
                  <a:pt x="610339" y="185105"/>
                </a:lnTo>
                <a:lnTo>
                  <a:pt x="588527" y="145761"/>
                </a:lnTo>
                <a:lnTo>
                  <a:pt x="561589" y="110057"/>
                </a:lnTo>
                <a:lnTo>
                  <a:pt x="530022" y="78490"/>
                </a:lnTo>
                <a:lnTo>
                  <a:pt x="494318" y="51552"/>
                </a:lnTo>
                <a:lnTo>
                  <a:pt x="454974" y="29740"/>
                </a:lnTo>
                <a:lnTo>
                  <a:pt x="412483" y="13547"/>
                </a:lnTo>
                <a:lnTo>
                  <a:pt x="367340" y="3469"/>
                </a:lnTo>
                <a:lnTo>
                  <a:pt x="32003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4133088" y="4447032"/>
            <a:ext cx="640080" cy="640080"/>
          </a:xfrm>
          <a:custGeom>
            <a:avLst/>
            <a:gdLst/>
            <a:ahLst/>
            <a:cxnLst/>
            <a:rect l="l" t="t" r="r" b="b"/>
            <a:pathLst>
              <a:path w="640079" h="640079">
                <a:moveTo>
                  <a:pt x="0" y="320040"/>
                </a:moveTo>
                <a:lnTo>
                  <a:pt x="3469" y="272739"/>
                </a:lnTo>
                <a:lnTo>
                  <a:pt x="13547" y="227596"/>
                </a:lnTo>
                <a:lnTo>
                  <a:pt x="29740" y="185105"/>
                </a:lnTo>
                <a:lnTo>
                  <a:pt x="51552" y="145761"/>
                </a:lnTo>
                <a:lnTo>
                  <a:pt x="78490" y="110057"/>
                </a:lnTo>
                <a:lnTo>
                  <a:pt x="110057" y="78490"/>
                </a:lnTo>
                <a:lnTo>
                  <a:pt x="145761" y="51552"/>
                </a:lnTo>
                <a:lnTo>
                  <a:pt x="185105" y="29740"/>
                </a:lnTo>
                <a:lnTo>
                  <a:pt x="227596" y="13547"/>
                </a:lnTo>
                <a:lnTo>
                  <a:pt x="272739" y="3469"/>
                </a:lnTo>
                <a:lnTo>
                  <a:pt x="320039" y="0"/>
                </a:lnTo>
                <a:lnTo>
                  <a:pt x="367340" y="3469"/>
                </a:lnTo>
                <a:lnTo>
                  <a:pt x="412483" y="13547"/>
                </a:lnTo>
                <a:lnTo>
                  <a:pt x="454974" y="29740"/>
                </a:lnTo>
                <a:lnTo>
                  <a:pt x="494318" y="51552"/>
                </a:lnTo>
                <a:lnTo>
                  <a:pt x="530022" y="78490"/>
                </a:lnTo>
                <a:lnTo>
                  <a:pt x="561589" y="110057"/>
                </a:lnTo>
                <a:lnTo>
                  <a:pt x="588527" y="145761"/>
                </a:lnTo>
                <a:lnTo>
                  <a:pt x="610339" y="185105"/>
                </a:lnTo>
                <a:lnTo>
                  <a:pt x="626532" y="227596"/>
                </a:lnTo>
                <a:lnTo>
                  <a:pt x="636610" y="272739"/>
                </a:lnTo>
                <a:lnTo>
                  <a:pt x="640079" y="320040"/>
                </a:lnTo>
                <a:lnTo>
                  <a:pt x="636610" y="367340"/>
                </a:lnTo>
                <a:lnTo>
                  <a:pt x="626532" y="412483"/>
                </a:lnTo>
                <a:lnTo>
                  <a:pt x="610339" y="454974"/>
                </a:lnTo>
                <a:lnTo>
                  <a:pt x="588527" y="494318"/>
                </a:lnTo>
                <a:lnTo>
                  <a:pt x="561589" y="530022"/>
                </a:lnTo>
                <a:lnTo>
                  <a:pt x="530022" y="561589"/>
                </a:lnTo>
                <a:lnTo>
                  <a:pt x="494318" y="588527"/>
                </a:lnTo>
                <a:lnTo>
                  <a:pt x="454974" y="610339"/>
                </a:lnTo>
                <a:lnTo>
                  <a:pt x="412483" y="626532"/>
                </a:lnTo>
                <a:lnTo>
                  <a:pt x="367340" y="636610"/>
                </a:lnTo>
                <a:lnTo>
                  <a:pt x="320039" y="640080"/>
                </a:lnTo>
                <a:lnTo>
                  <a:pt x="272739" y="636610"/>
                </a:lnTo>
                <a:lnTo>
                  <a:pt x="227596" y="626532"/>
                </a:lnTo>
                <a:lnTo>
                  <a:pt x="185105" y="610339"/>
                </a:lnTo>
                <a:lnTo>
                  <a:pt x="145761" y="588527"/>
                </a:lnTo>
                <a:lnTo>
                  <a:pt x="110057" y="561589"/>
                </a:lnTo>
                <a:lnTo>
                  <a:pt x="78490" y="530022"/>
                </a:lnTo>
                <a:lnTo>
                  <a:pt x="51552" y="494318"/>
                </a:lnTo>
                <a:lnTo>
                  <a:pt x="29740" y="454974"/>
                </a:lnTo>
                <a:lnTo>
                  <a:pt x="13547" y="412483"/>
                </a:lnTo>
                <a:lnTo>
                  <a:pt x="3469" y="367340"/>
                </a:lnTo>
                <a:lnTo>
                  <a:pt x="0" y="320040"/>
                </a:lnTo>
                <a:close/>
              </a:path>
            </a:pathLst>
          </a:custGeom>
          <a:ln w="12192">
            <a:solidFill>
              <a:srgbClr val="4471C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4261103" y="5279135"/>
            <a:ext cx="6263640" cy="512445"/>
          </a:xfrm>
          <a:custGeom>
            <a:avLst/>
            <a:gdLst/>
            <a:ahLst/>
            <a:cxnLst/>
            <a:rect l="l" t="t" r="r" b="b"/>
            <a:pathLst>
              <a:path w="6263640" h="512445">
                <a:moveTo>
                  <a:pt x="0" y="512063"/>
                </a:moveTo>
                <a:lnTo>
                  <a:pt x="6263640" y="512063"/>
                </a:lnTo>
                <a:lnTo>
                  <a:pt x="6263640" y="0"/>
                </a:lnTo>
                <a:lnTo>
                  <a:pt x="0" y="0"/>
                </a:lnTo>
                <a:lnTo>
                  <a:pt x="0" y="512063"/>
                </a:lnTo>
                <a:close/>
              </a:path>
            </a:pathLst>
          </a:custGeom>
          <a:solidFill>
            <a:srgbClr val="6FAC4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4261103" y="5279135"/>
            <a:ext cx="6263640" cy="512445"/>
          </a:xfrm>
          <a:custGeom>
            <a:avLst/>
            <a:gdLst/>
            <a:ahLst/>
            <a:cxnLst/>
            <a:rect l="l" t="t" r="r" b="b"/>
            <a:pathLst>
              <a:path w="6263640" h="512445">
                <a:moveTo>
                  <a:pt x="0" y="512063"/>
                </a:moveTo>
                <a:lnTo>
                  <a:pt x="6263640" y="512063"/>
                </a:lnTo>
                <a:lnTo>
                  <a:pt x="6263640" y="0"/>
                </a:lnTo>
                <a:lnTo>
                  <a:pt x="0" y="0"/>
                </a:lnTo>
                <a:lnTo>
                  <a:pt x="0" y="512063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3941064" y="5215128"/>
            <a:ext cx="640080" cy="640080"/>
          </a:xfrm>
          <a:custGeom>
            <a:avLst/>
            <a:gdLst/>
            <a:ahLst/>
            <a:cxnLst/>
            <a:rect l="l" t="t" r="r" b="b"/>
            <a:pathLst>
              <a:path w="640079" h="640079">
                <a:moveTo>
                  <a:pt x="320039" y="0"/>
                </a:moveTo>
                <a:lnTo>
                  <a:pt x="272739" y="3469"/>
                </a:lnTo>
                <a:lnTo>
                  <a:pt x="227596" y="13547"/>
                </a:lnTo>
                <a:lnTo>
                  <a:pt x="185105" y="29740"/>
                </a:lnTo>
                <a:lnTo>
                  <a:pt x="145761" y="51552"/>
                </a:lnTo>
                <a:lnTo>
                  <a:pt x="110057" y="78490"/>
                </a:lnTo>
                <a:lnTo>
                  <a:pt x="78490" y="110057"/>
                </a:lnTo>
                <a:lnTo>
                  <a:pt x="51552" y="145761"/>
                </a:lnTo>
                <a:lnTo>
                  <a:pt x="29740" y="185105"/>
                </a:lnTo>
                <a:lnTo>
                  <a:pt x="13547" y="227596"/>
                </a:lnTo>
                <a:lnTo>
                  <a:pt x="3469" y="272739"/>
                </a:lnTo>
                <a:lnTo>
                  <a:pt x="0" y="320040"/>
                </a:lnTo>
                <a:lnTo>
                  <a:pt x="3469" y="367334"/>
                </a:lnTo>
                <a:lnTo>
                  <a:pt x="13547" y="412473"/>
                </a:lnTo>
                <a:lnTo>
                  <a:pt x="29740" y="454963"/>
                </a:lnTo>
                <a:lnTo>
                  <a:pt x="51552" y="494307"/>
                </a:lnTo>
                <a:lnTo>
                  <a:pt x="78490" y="530011"/>
                </a:lnTo>
                <a:lnTo>
                  <a:pt x="110057" y="561581"/>
                </a:lnTo>
                <a:lnTo>
                  <a:pt x="145761" y="588520"/>
                </a:lnTo>
                <a:lnTo>
                  <a:pt x="185105" y="610335"/>
                </a:lnTo>
                <a:lnTo>
                  <a:pt x="227596" y="626530"/>
                </a:lnTo>
                <a:lnTo>
                  <a:pt x="272739" y="636610"/>
                </a:lnTo>
                <a:lnTo>
                  <a:pt x="320039" y="640080"/>
                </a:lnTo>
                <a:lnTo>
                  <a:pt x="367340" y="636610"/>
                </a:lnTo>
                <a:lnTo>
                  <a:pt x="412483" y="626530"/>
                </a:lnTo>
                <a:lnTo>
                  <a:pt x="454974" y="610335"/>
                </a:lnTo>
                <a:lnTo>
                  <a:pt x="494318" y="588520"/>
                </a:lnTo>
                <a:lnTo>
                  <a:pt x="530022" y="561581"/>
                </a:lnTo>
                <a:lnTo>
                  <a:pt x="561589" y="530011"/>
                </a:lnTo>
                <a:lnTo>
                  <a:pt x="588527" y="494307"/>
                </a:lnTo>
                <a:lnTo>
                  <a:pt x="610339" y="454963"/>
                </a:lnTo>
                <a:lnTo>
                  <a:pt x="626532" y="412473"/>
                </a:lnTo>
                <a:lnTo>
                  <a:pt x="636610" y="367334"/>
                </a:lnTo>
                <a:lnTo>
                  <a:pt x="640080" y="320040"/>
                </a:lnTo>
                <a:lnTo>
                  <a:pt x="636610" y="272739"/>
                </a:lnTo>
                <a:lnTo>
                  <a:pt x="626532" y="227596"/>
                </a:lnTo>
                <a:lnTo>
                  <a:pt x="610339" y="185105"/>
                </a:lnTo>
                <a:lnTo>
                  <a:pt x="588527" y="145761"/>
                </a:lnTo>
                <a:lnTo>
                  <a:pt x="561589" y="110057"/>
                </a:lnTo>
                <a:lnTo>
                  <a:pt x="530022" y="78490"/>
                </a:lnTo>
                <a:lnTo>
                  <a:pt x="494318" y="51552"/>
                </a:lnTo>
                <a:lnTo>
                  <a:pt x="454974" y="29740"/>
                </a:lnTo>
                <a:lnTo>
                  <a:pt x="412483" y="13547"/>
                </a:lnTo>
                <a:lnTo>
                  <a:pt x="367340" y="3469"/>
                </a:lnTo>
                <a:lnTo>
                  <a:pt x="32003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3941064" y="5215128"/>
            <a:ext cx="640080" cy="640080"/>
          </a:xfrm>
          <a:custGeom>
            <a:avLst/>
            <a:gdLst/>
            <a:ahLst/>
            <a:cxnLst/>
            <a:rect l="l" t="t" r="r" b="b"/>
            <a:pathLst>
              <a:path w="640079" h="640079">
                <a:moveTo>
                  <a:pt x="0" y="320040"/>
                </a:moveTo>
                <a:lnTo>
                  <a:pt x="3469" y="272739"/>
                </a:lnTo>
                <a:lnTo>
                  <a:pt x="13547" y="227596"/>
                </a:lnTo>
                <a:lnTo>
                  <a:pt x="29740" y="185105"/>
                </a:lnTo>
                <a:lnTo>
                  <a:pt x="51552" y="145761"/>
                </a:lnTo>
                <a:lnTo>
                  <a:pt x="78490" y="110057"/>
                </a:lnTo>
                <a:lnTo>
                  <a:pt x="110057" y="78490"/>
                </a:lnTo>
                <a:lnTo>
                  <a:pt x="145761" y="51552"/>
                </a:lnTo>
                <a:lnTo>
                  <a:pt x="185105" y="29740"/>
                </a:lnTo>
                <a:lnTo>
                  <a:pt x="227596" y="13547"/>
                </a:lnTo>
                <a:lnTo>
                  <a:pt x="272739" y="3469"/>
                </a:lnTo>
                <a:lnTo>
                  <a:pt x="320039" y="0"/>
                </a:lnTo>
                <a:lnTo>
                  <a:pt x="367340" y="3469"/>
                </a:lnTo>
                <a:lnTo>
                  <a:pt x="412483" y="13547"/>
                </a:lnTo>
                <a:lnTo>
                  <a:pt x="454974" y="29740"/>
                </a:lnTo>
                <a:lnTo>
                  <a:pt x="494318" y="51552"/>
                </a:lnTo>
                <a:lnTo>
                  <a:pt x="530022" y="78490"/>
                </a:lnTo>
                <a:lnTo>
                  <a:pt x="561589" y="110057"/>
                </a:lnTo>
                <a:lnTo>
                  <a:pt x="588527" y="145761"/>
                </a:lnTo>
                <a:lnTo>
                  <a:pt x="610339" y="185105"/>
                </a:lnTo>
                <a:lnTo>
                  <a:pt x="626532" y="227596"/>
                </a:lnTo>
                <a:lnTo>
                  <a:pt x="636610" y="272739"/>
                </a:lnTo>
                <a:lnTo>
                  <a:pt x="640080" y="320040"/>
                </a:lnTo>
                <a:lnTo>
                  <a:pt x="636610" y="367334"/>
                </a:lnTo>
                <a:lnTo>
                  <a:pt x="626532" y="412473"/>
                </a:lnTo>
                <a:lnTo>
                  <a:pt x="610339" y="454963"/>
                </a:lnTo>
                <a:lnTo>
                  <a:pt x="588527" y="494307"/>
                </a:lnTo>
                <a:lnTo>
                  <a:pt x="561589" y="530011"/>
                </a:lnTo>
                <a:lnTo>
                  <a:pt x="530022" y="561581"/>
                </a:lnTo>
                <a:lnTo>
                  <a:pt x="494318" y="588520"/>
                </a:lnTo>
                <a:lnTo>
                  <a:pt x="454974" y="610335"/>
                </a:lnTo>
                <a:lnTo>
                  <a:pt x="412483" y="626530"/>
                </a:lnTo>
                <a:lnTo>
                  <a:pt x="367340" y="636610"/>
                </a:lnTo>
                <a:lnTo>
                  <a:pt x="320039" y="640080"/>
                </a:lnTo>
                <a:lnTo>
                  <a:pt x="272739" y="636610"/>
                </a:lnTo>
                <a:lnTo>
                  <a:pt x="227596" y="626530"/>
                </a:lnTo>
                <a:lnTo>
                  <a:pt x="185105" y="610335"/>
                </a:lnTo>
                <a:lnTo>
                  <a:pt x="145761" y="588520"/>
                </a:lnTo>
                <a:lnTo>
                  <a:pt x="110057" y="561581"/>
                </a:lnTo>
                <a:lnTo>
                  <a:pt x="78490" y="530011"/>
                </a:lnTo>
                <a:lnTo>
                  <a:pt x="51552" y="494307"/>
                </a:lnTo>
                <a:lnTo>
                  <a:pt x="29740" y="454963"/>
                </a:lnTo>
                <a:lnTo>
                  <a:pt x="13547" y="412473"/>
                </a:lnTo>
                <a:lnTo>
                  <a:pt x="3469" y="367334"/>
                </a:lnTo>
                <a:lnTo>
                  <a:pt x="0" y="320040"/>
                </a:lnTo>
                <a:close/>
              </a:path>
            </a:pathLst>
          </a:custGeom>
          <a:ln w="12192">
            <a:solidFill>
              <a:srgbClr val="6FAC4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3840479" y="6047232"/>
            <a:ext cx="6684645" cy="509270"/>
          </a:xfrm>
          <a:custGeom>
            <a:avLst/>
            <a:gdLst/>
            <a:ahLst/>
            <a:cxnLst/>
            <a:rect l="l" t="t" r="r" b="b"/>
            <a:pathLst>
              <a:path w="6684645" h="509270">
                <a:moveTo>
                  <a:pt x="0" y="509016"/>
                </a:moveTo>
                <a:lnTo>
                  <a:pt x="6684264" y="509016"/>
                </a:lnTo>
                <a:lnTo>
                  <a:pt x="6684264" y="0"/>
                </a:lnTo>
                <a:lnTo>
                  <a:pt x="0" y="0"/>
                </a:lnTo>
                <a:lnTo>
                  <a:pt x="0" y="509016"/>
                </a:lnTo>
                <a:close/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3840479" y="6047232"/>
            <a:ext cx="6684645" cy="509270"/>
          </a:xfrm>
          <a:custGeom>
            <a:avLst/>
            <a:gdLst/>
            <a:ahLst/>
            <a:cxnLst/>
            <a:rect l="l" t="t" r="r" b="b"/>
            <a:pathLst>
              <a:path w="6684645" h="509270">
                <a:moveTo>
                  <a:pt x="0" y="509016"/>
                </a:moveTo>
                <a:lnTo>
                  <a:pt x="6684264" y="509016"/>
                </a:lnTo>
                <a:lnTo>
                  <a:pt x="6684264" y="0"/>
                </a:lnTo>
                <a:lnTo>
                  <a:pt x="0" y="0"/>
                </a:lnTo>
                <a:lnTo>
                  <a:pt x="0" y="509016"/>
                </a:lnTo>
                <a:close/>
              </a:path>
            </a:pathLst>
          </a:custGeom>
          <a:ln w="12192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4234688" y="2216912"/>
            <a:ext cx="4956810" cy="425958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600" spc="-30" dirty="0">
                <a:latin typeface="Calibri"/>
                <a:cs typeface="Calibri"/>
              </a:rPr>
              <a:t>PENDAHULUAN</a:t>
            </a:r>
            <a:endParaRPr sz="26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2500">
              <a:latin typeface="Times New Roman"/>
              <a:cs typeface="Times New Roman"/>
            </a:endParaRPr>
          </a:p>
          <a:p>
            <a:pPr marL="433070">
              <a:lnSpc>
                <a:spcPct val="100000"/>
              </a:lnSpc>
            </a:pPr>
            <a:r>
              <a:rPr sz="2600" spc="-20" dirty="0">
                <a:latin typeface="Calibri"/>
                <a:cs typeface="Calibri"/>
              </a:rPr>
              <a:t>MACAM</a:t>
            </a:r>
            <a:r>
              <a:rPr sz="2600" spc="45" dirty="0">
                <a:latin typeface="Calibri"/>
                <a:cs typeface="Calibri"/>
              </a:rPr>
              <a:t> </a:t>
            </a:r>
            <a:r>
              <a:rPr sz="2600" spc="-10" dirty="0">
                <a:latin typeface="Calibri"/>
                <a:cs typeface="Calibri"/>
              </a:rPr>
              <a:t>ALIRAN</a:t>
            </a:r>
            <a:endParaRPr sz="2600">
              <a:latin typeface="Calibri"/>
              <a:cs typeface="Calibri"/>
            </a:endParaRPr>
          </a:p>
          <a:p>
            <a:pPr marL="626110" marR="5080">
              <a:lnSpc>
                <a:spcPct val="193700"/>
              </a:lnSpc>
              <a:spcBef>
                <a:spcPts val="5"/>
              </a:spcBef>
            </a:pPr>
            <a:r>
              <a:rPr sz="2600" spc="-10" dirty="0">
                <a:latin typeface="Calibri"/>
                <a:cs typeface="Calibri"/>
              </a:rPr>
              <a:t>GARIS ARUS </a:t>
            </a:r>
            <a:r>
              <a:rPr sz="2600" spc="-35" dirty="0">
                <a:latin typeface="Calibri"/>
                <a:cs typeface="Calibri"/>
              </a:rPr>
              <a:t>DAN </a:t>
            </a:r>
            <a:r>
              <a:rPr sz="2600" spc="-40" dirty="0">
                <a:latin typeface="Calibri"/>
                <a:cs typeface="Calibri"/>
              </a:rPr>
              <a:t>TABUNG </a:t>
            </a:r>
            <a:r>
              <a:rPr sz="2600" spc="-10" dirty="0">
                <a:latin typeface="Calibri"/>
                <a:cs typeface="Calibri"/>
              </a:rPr>
              <a:t>ARUS  </a:t>
            </a:r>
            <a:r>
              <a:rPr sz="2600" spc="-65" dirty="0">
                <a:latin typeface="Calibri"/>
                <a:cs typeface="Calibri"/>
              </a:rPr>
              <a:t>PERCEPATAN </a:t>
            </a:r>
            <a:r>
              <a:rPr sz="2600" spc="-35" dirty="0">
                <a:latin typeface="Calibri"/>
                <a:cs typeface="Calibri"/>
              </a:rPr>
              <a:t>PARTIKEL </a:t>
            </a:r>
            <a:r>
              <a:rPr sz="2600" spc="-80" dirty="0">
                <a:latin typeface="Calibri"/>
                <a:cs typeface="Calibri"/>
              </a:rPr>
              <a:t>ZAT</a:t>
            </a:r>
            <a:r>
              <a:rPr sz="2600" spc="70" dirty="0">
                <a:latin typeface="Calibri"/>
                <a:cs typeface="Calibri"/>
              </a:rPr>
              <a:t> </a:t>
            </a:r>
            <a:r>
              <a:rPr sz="2600" spc="-10" dirty="0">
                <a:latin typeface="Calibri"/>
                <a:cs typeface="Calibri"/>
              </a:rPr>
              <a:t>CAIR</a:t>
            </a:r>
            <a:endParaRPr sz="2600">
              <a:latin typeface="Calibri"/>
              <a:cs typeface="Calibri"/>
            </a:endParaRPr>
          </a:p>
          <a:p>
            <a:pPr marL="12700" marR="1322070" indent="420370">
              <a:lnSpc>
                <a:spcPct val="193800"/>
              </a:lnSpc>
            </a:pPr>
            <a:r>
              <a:rPr sz="2600" spc="-5" dirty="0">
                <a:latin typeface="Calibri"/>
                <a:cs typeface="Calibri"/>
              </a:rPr>
              <a:t>DEBIT </a:t>
            </a:r>
            <a:r>
              <a:rPr sz="2600" spc="-10" dirty="0">
                <a:latin typeface="Calibri"/>
                <a:cs typeface="Calibri"/>
              </a:rPr>
              <a:t>ALIRAN  </a:t>
            </a:r>
            <a:r>
              <a:rPr sz="2600" spc="-15" dirty="0">
                <a:latin typeface="Calibri"/>
                <a:cs typeface="Calibri"/>
              </a:rPr>
              <a:t>PERSAMAAN</a:t>
            </a:r>
            <a:r>
              <a:rPr sz="2600" spc="-25" dirty="0">
                <a:latin typeface="Calibri"/>
                <a:cs typeface="Calibri"/>
              </a:rPr>
              <a:t> </a:t>
            </a:r>
            <a:r>
              <a:rPr sz="2600" spc="-35" dirty="0">
                <a:latin typeface="Calibri"/>
                <a:cs typeface="Calibri"/>
              </a:rPr>
              <a:t>KONTINUITAS</a:t>
            </a:r>
            <a:endParaRPr sz="2600">
              <a:latin typeface="Calibri"/>
              <a:cs typeface="Calibri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3520440" y="5983223"/>
            <a:ext cx="640080" cy="637540"/>
          </a:xfrm>
          <a:custGeom>
            <a:avLst/>
            <a:gdLst/>
            <a:ahLst/>
            <a:cxnLst/>
            <a:rect l="l" t="t" r="r" b="b"/>
            <a:pathLst>
              <a:path w="640079" h="637540">
                <a:moveTo>
                  <a:pt x="320039" y="0"/>
                </a:moveTo>
                <a:lnTo>
                  <a:pt x="272739" y="3453"/>
                </a:lnTo>
                <a:lnTo>
                  <a:pt x="227596" y="13485"/>
                </a:lnTo>
                <a:lnTo>
                  <a:pt x="185105" y="29604"/>
                </a:lnTo>
                <a:lnTo>
                  <a:pt x="145761" y="51315"/>
                </a:lnTo>
                <a:lnTo>
                  <a:pt x="110057" y="78127"/>
                </a:lnTo>
                <a:lnTo>
                  <a:pt x="78490" y="109547"/>
                </a:lnTo>
                <a:lnTo>
                  <a:pt x="51552" y="145082"/>
                </a:lnTo>
                <a:lnTo>
                  <a:pt x="29740" y="184239"/>
                </a:lnTo>
                <a:lnTo>
                  <a:pt x="13547" y="226525"/>
                </a:lnTo>
                <a:lnTo>
                  <a:pt x="3469" y="271448"/>
                </a:lnTo>
                <a:lnTo>
                  <a:pt x="0" y="318516"/>
                </a:lnTo>
                <a:lnTo>
                  <a:pt x="3469" y="365583"/>
                </a:lnTo>
                <a:lnTo>
                  <a:pt x="13547" y="410506"/>
                </a:lnTo>
                <a:lnTo>
                  <a:pt x="29740" y="452792"/>
                </a:lnTo>
                <a:lnTo>
                  <a:pt x="51552" y="491949"/>
                </a:lnTo>
                <a:lnTo>
                  <a:pt x="78490" y="527484"/>
                </a:lnTo>
                <a:lnTo>
                  <a:pt x="110057" y="558904"/>
                </a:lnTo>
                <a:lnTo>
                  <a:pt x="145761" y="585716"/>
                </a:lnTo>
                <a:lnTo>
                  <a:pt x="185105" y="607427"/>
                </a:lnTo>
                <a:lnTo>
                  <a:pt x="227596" y="623546"/>
                </a:lnTo>
                <a:lnTo>
                  <a:pt x="272739" y="633578"/>
                </a:lnTo>
                <a:lnTo>
                  <a:pt x="320039" y="637032"/>
                </a:lnTo>
                <a:lnTo>
                  <a:pt x="367340" y="633578"/>
                </a:lnTo>
                <a:lnTo>
                  <a:pt x="412483" y="623546"/>
                </a:lnTo>
                <a:lnTo>
                  <a:pt x="454974" y="607427"/>
                </a:lnTo>
                <a:lnTo>
                  <a:pt x="494318" y="585716"/>
                </a:lnTo>
                <a:lnTo>
                  <a:pt x="530022" y="558904"/>
                </a:lnTo>
                <a:lnTo>
                  <a:pt x="561589" y="527484"/>
                </a:lnTo>
                <a:lnTo>
                  <a:pt x="588527" y="491949"/>
                </a:lnTo>
                <a:lnTo>
                  <a:pt x="610339" y="452792"/>
                </a:lnTo>
                <a:lnTo>
                  <a:pt x="626532" y="410506"/>
                </a:lnTo>
                <a:lnTo>
                  <a:pt x="636610" y="365583"/>
                </a:lnTo>
                <a:lnTo>
                  <a:pt x="640080" y="318516"/>
                </a:lnTo>
                <a:lnTo>
                  <a:pt x="636610" y="271448"/>
                </a:lnTo>
                <a:lnTo>
                  <a:pt x="626532" y="226525"/>
                </a:lnTo>
                <a:lnTo>
                  <a:pt x="610339" y="184239"/>
                </a:lnTo>
                <a:lnTo>
                  <a:pt x="588527" y="145082"/>
                </a:lnTo>
                <a:lnTo>
                  <a:pt x="561589" y="109547"/>
                </a:lnTo>
                <a:lnTo>
                  <a:pt x="530022" y="78127"/>
                </a:lnTo>
                <a:lnTo>
                  <a:pt x="494318" y="51315"/>
                </a:lnTo>
                <a:lnTo>
                  <a:pt x="454974" y="29604"/>
                </a:lnTo>
                <a:lnTo>
                  <a:pt x="412483" y="13485"/>
                </a:lnTo>
                <a:lnTo>
                  <a:pt x="367340" y="3453"/>
                </a:lnTo>
                <a:lnTo>
                  <a:pt x="32003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3520440" y="5983223"/>
            <a:ext cx="640080" cy="637540"/>
          </a:xfrm>
          <a:custGeom>
            <a:avLst/>
            <a:gdLst/>
            <a:ahLst/>
            <a:cxnLst/>
            <a:rect l="l" t="t" r="r" b="b"/>
            <a:pathLst>
              <a:path w="640079" h="637540">
                <a:moveTo>
                  <a:pt x="0" y="318516"/>
                </a:moveTo>
                <a:lnTo>
                  <a:pt x="3469" y="271448"/>
                </a:lnTo>
                <a:lnTo>
                  <a:pt x="13547" y="226525"/>
                </a:lnTo>
                <a:lnTo>
                  <a:pt x="29740" y="184239"/>
                </a:lnTo>
                <a:lnTo>
                  <a:pt x="51552" y="145082"/>
                </a:lnTo>
                <a:lnTo>
                  <a:pt x="78490" y="109547"/>
                </a:lnTo>
                <a:lnTo>
                  <a:pt x="110057" y="78127"/>
                </a:lnTo>
                <a:lnTo>
                  <a:pt x="145761" y="51315"/>
                </a:lnTo>
                <a:lnTo>
                  <a:pt x="185105" y="29604"/>
                </a:lnTo>
                <a:lnTo>
                  <a:pt x="227596" y="13485"/>
                </a:lnTo>
                <a:lnTo>
                  <a:pt x="272739" y="3453"/>
                </a:lnTo>
                <a:lnTo>
                  <a:pt x="320039" y="0"/>
                </a:lnTo>
                <a:lnTo>
                  <a:pt x="367340" y="3453"/>
                </a:lnTo>
                <a:lnTo>
                  <a:pt x="412483" y="13485"/>
                </a:lnTo>
                <a:lnTo>
                  <a:pt x="454974" y="29604"/>
                </a:lnTo>
                <a:lnTo>
                  <a:pt x="494318" y="51315"/>
                </a:lnTo>
                <a:lnTo>
                  <a:pt x="530022" y="78127"/>
                </a:lnTo>
                <a:lnTo>
                  <a:pt x="561589" y="109547"/>
                </a:lnTo>
                <a:lnTo>
                  <a:pt x="588527" y="145082"/>
                </a:lnTo>
                <a:lnTo>
                  <a:pt x="610339" y="184239"/>
                </a:lnTo>
                <a:lnTo>
                  <a:pt x="626532" y="226525"/>
                </a:lnTo>
                <a:lnTo>
                  <a:pt x="636610" y="271448"/>
                </a:lnTo>
                <a:lnTo>
                  <a:pt x="640080" y="318516"/>
                </a:lnTo>
                <a:lnTo>
                  <a:pt x="636610" y="365583"/>
                </a:lnTo>
                <a:lnTo>
                  <a:pt x="626532" y="410506"/>
                </a:lnTo>
                <a:lnTo>
                  <a:pt x="610339" y="452792"/>
                </a:lnTo>
                <a:lnTo>
                  <a:pt x="588527" y="491949"/>
                </a:lnTo>
                <a:lnTo>
                  <a:pt x="561589" y="527484"/>
                </a:lnTo>
                <a:lnTo>
                  <a:pt x="530022" y="558904"/>
                </a:lnTo>
                <a:lnTo>
                  <a:pt x="494318" y="585716"/>
                </a:lnTo>
                <a:lnTo>
                  <a:pt x="454974" y="607427"/>
                </a:lnTo>
                <a:lnTo>
                  <a:pt x="412483" y="623546"/>
                </a:lnTo>
                <a:lnTo>
                  <a:pt x="367340" y="633578"/>
                </a:lnTo>
                <a:lnTo>
                  <a:pt x="320039" y="637032"/>
                </a:lnTo>
                <a:lnTo>
                  <a:pt x="272739" y="633578"/>
                </a:lnTo>
                <a:lnTo>
                  <a:pt x="227596" y="623546"/>
                </a:lnTo>
                <a:lnTo>
                  <a:pt x="185105" y="607427"/>
                </a:lnTo>
                <a:lnTo>
                  <a:pt x="145761" y="585716"/>
                </a:lnTo>
                <a:lnTo>
                  <a:pt x="110057" y="558904"/>
                </a:lnTo>
                <a:lnTo>
                  <a:pt x="78490" y="527484"/>
                </a:lnTo>
                <a:lnTo>
                  <a:pt x="51552" y="491949"/>
                </a:lnTo>
                <a:lnTo>
                  <a:pt x="29740" y="452792"/>
                </a:lnTo>
                <a:lnTo>
                  <a:pt x="13547" y="410506"/>
                </a:lnTo>
                <a:lnTo>
                  <a:pt x="3469" y="365583"/>
                </a:lnTo>
                <a:lnTo>
                  <a:pt x="0" y="318516"/>
                </a:lnTo>
                <a:close/>
              </a:path>
            </a:pathLst>
          </a:custGeom>
          <a:ln w="12192">
            <a:solidFill>
              <a:srgbClr val="EC7C3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941832" y="2679192"/>
            <a:ext cx="2520696" cy="324002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30" dirty="0">
                <a:solidFill>
                  <a:srgbClr val="FFFFFF"/>
                </a:solidFill>
                <a:latin typeface="Arial Black"/>
                <a:cs typeface="Arial Black"/>
              </a:rPr>
              <a:t>PENDAHULUAN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36656" y="310895"/>
            <a:ext cx="814324" cy="262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186055">
              <a:lnSpc>
                <a:spcPct val="100000"/>
              </a:lnSpc>
              <a:spcBef>
                <a:spcPts val="1300"/>
              </a:spcBef>
            </a:pPr>
            <a:r>
              <a:rPr sz="1700" spc="-20" dirty="0">
                <a:solidFill>
                  <a:srgbClr val="FFFF00"/>
                </a:solidFill>
                <a:latin typeface="Arial Rounded MT Bold"/>
                <a:cs typeface="Arial Rounded MT Bold"/>
              </a:rPr>
              <a:t>KINEMATIKA </a:t>
            </a:r>
            <a:r>
              <a:rPr sz="1700" spc="-50" dirty="0">
                <a:solidFill>
                  <a:srgbClr val="FFFF00"/>
                </a:solidFill>
                <a:latin typeface="Arial Rounded MT Bold"/>
                <a:cs typeface="Arial Rounded MT Bold"/>
              </a:rPr>
              <a:t>ZAT</a:t>
            </a:r>
            <a:r>
              <a:rPr sz="1700" spc="-2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dirty="0">
                <a:solidFill>
                  <a:srgbClr val="FFFF00"/>
                </a:solidFill>
                <a:latin typeface="Arial Rounded MT Bold"/>
                <a:cs typeface="Arial Rounded MT Bold"/>
              </a:rPr>
              <a:t>CAIR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659111" y="1441196"/>
            <a:ext cx="206311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15856" y="1977897"/>
            <a:ext cx="2369185" cy="24955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Macam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Aliran</a:t>
            </a:r>
            <a:endParaRPr sz="1800">
              <a:latin typeface="Calibri"/>
              <a:cs typeface="Calibri"/>
            </a:endParaRPr>
          </a:p>
          <a:p>
            <a:pPr marL="514984" marR="467995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Garis Arus</a:t>
            </a:r>
            <a:r>
              <a:rPr sz="1800" b="1" spc="-10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dan  </a:t>
            </a: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Tabung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Arus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Percepatan</a:t>
            </a:r>
            <a:r>
              <a:rPr sz="1800" b="1" spc="-4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Partikel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  <a:spcBef>
                <a:spcPts val="5"/>
              </a:spcBef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Zat</a:t>
            </a:r>
            <a:r>
              <a:rPr sz="1800" b="1" spc="-8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Debit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Aliran</a:t>
            </a:r>
            <a:endParaRPr sz="1800">
              <a:latin typeface="Calibri"/>
              <a:cs typeface="Calibri"/>
            </a:endParaRPr>
          </a:p>
          <a:p>
            <a:pPr marL="514984" marR="770255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Persamaan  </a:t>
            </a:r>
            <a:r>
              <a:rPr sz="1800" b="1" spc="-25" dirty="0">
                <a:solidFill>
                  <a:srgbClr val="585858"/>
                </a:solidFill>
                <a:latin typeface="Calibri"/>
                <a:cs typeface="Calibri"/>
              </a:rPr>
              <a:t>K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o</a:t>
            </a: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n</a:t>
            </a:r>
            <a:r>
              <a:rPr sz="1800" b="1" dirty="0">
                <a:solidFill>
                  <a:srgbClr val="585858"/>
                </a:solidFill>
                <a:latin typeface="Calibri"/>
                <a:cs typeface="Calibri"/>
              </a:rPr>
              <a:t>t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i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nu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i</a:t>
            </a:r>
            <a:r>
              <a:rPr sz="1800" b="1" spc="-25" dirty="0">
                <a:solidFill>
                  <a:srgbClr val="585858"/>
                </a:solidFill>
                <a:latin typeface="Calibri"/>
                <a:cs typeface="Calibri"/>
              </a:rPr>
              <a:t>t</a:t>
            </a:r>
            <a:r>
              <a:rPr sz="1800" b="1" dirty="0">
                <a:solidFill>
                  <a:srgbClr val="585858"/>
                </a:solidFill>
                <a:latin typeface="Calibri"/>
                <a:cs typeface="Calibri"/>
              </a:rPr>
              <a:t>as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523138" y="1328115"/>
            <a:ext cx="8023859" cy="3783965"/>
          </a:xfrm>
          <a:prstGeom prst="rect">
            <a:avLst/>
          </a:prstGeom>
        </p:spPr>
        <p:txBody>
          <a:bodyPr vert="horz" wrap="square" lIns="0" tIns="61594" rIns="0" bIns="0" rtlCol="0">
            <a:spAutoFit/>
          </a:bodyPr>
          <a:lstStyle/>
          <a:p>
            <a:pPr marL="241300" marR="238125" indent="-228600">
              <a:lnSpc>
                <a:spcPts val="3030"/>
              </a:lnSpc>
              <a:spcBef>
                <a:spcPts val="484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10" dirty="0">
                <a:latin typeface="Calibri"/>
                <a:cs typeface="Calibri"/>
              </a:rPr>
              <a:t>Kinematika </a:t>
            </a:r>
            <a:r>
              <a:rPr sz="2800" spc="-5" dirty="0">
                <a:latin typeface="Calibri"/>
                <a:cs typeface="Calibri"/>
              </a:rPr>
              <a:t>aliran mempelajari </a:t>
            </a:r>
            <a:r>
              <a:rPr sz="2800" spc="-15" dirty="0">
                <a:latin typeface="Calibri"/>
                <a:cs typeface="Calibri"/>
              </a:rPr>
              <a:t>gerak partikel </a:t>
            </a:r>
            <a:r>
              <a:rPr sz="2800" spc="-25" dirty="0">
                <a:latin typeface="Calibri"/>
                <a:cs typeface="Calibri"/>
              </a:rPr>
              <a:t>zat</a:t>
            </a:r>
            <a:r>
              <a:rPr sz="2800" spc="-10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cair  </a:t>
            </a:r>
            <a:r>
              <a:rPr sz="2800" spc="-10" dirty="0">
                <a:latin typeface="Calibri"/>
                <a:cs typeface="Calibri"/>
              </a:rPr>
              <a:t>tanpa </a:t>
            </a:r>
            <a:r>
              <a:rPr sz="2800" spc="-5" dirty="0">
                <a:latin typeface="Calibri"/>
                <a:cs typeface="Calibri"/>
              </a:rPr>
              <a:t>meninjau </a:t>
            </a:r>
            <a:r>
              <a:rPr sz="2800" spc="-35" dirty="0">
                <a:latin typeface="Calibri"/>
                <a:cs typeface="Calibri"/>
              </a:rPr>
              <a:t>gaya </a:t>
            </a:r>
            <a:r>
              <a:rPr sz="2800" spc="-15" dirty="0">
                <a:latin typeface="Calibri"/>
                <a:cs typeface="Calibri"/>
              </a:rPr>
              <a:t>yang </a:t>
            </a:r>
            <a:r>
              <a:rPr sz="2800" spc="-10" dirty="0">
                <a:latin typeface="Calibri"/>
                <a:cs typeface="Calibri"/>
              </a:rPr>
              <a:t>mengakibatkan </a:t>
            </a:r>
            <a:r>
              <a:rPr sz="2800" spc="-20" dirty="0">
                <a:latin typeface="Calibri"/>
                <a:cs typeface="Calibri"/>
              </a:rPr>
              <a:t>gerakan  </a:t>
            </a:r>
            <a:r>
              <a:rPr sz="2800" spc="-10" dirty="0">
                <a:latin typeface="Calibri"/>
                <a:cs typeface="Calibri"/>
              </a:rPr>
              <a:t>tersebut.</a:t>
            </a:r>
            <a:endParaRPr sz="2800">
              <a:latin typeface="Calibri"/>
              <a:cs typeface="Calibri"/>
            </a:endParaRPr>
          </a:p>
          <a:p>
            <a:pPr marL="241300" marR="5080" indent="-228600" algn="just">
              <a:lnSpc>
                <a:spcPct val="90000"/>
              </a:lnSpc>
              <a:spcBef>
                <a:spcPts val="955"/>
              </a:spcBef>
              <a:buFont typeface="Arial"/>
              <a:buChar char="•"/>
              <a:tabLst>
                <a:tab pos="241300" algn="l"/>
              </a:tabLst>
            </a:pPr>
            <a:r>
              <a:rPr sz="2800" dirty="0">
                <a:latin typeface="Calibri"/>
                <a:cs typeface="Calibri"/>
              </a:rPr>
              <a:t>Di dalam </a:t>
            </a:r>
            <a:r>
              <a:rPr sz="2800" spc="-5" dirty="0">
                <a:latin typeface="Calibri"/>
                <a:cs typeface="Calibri"/>
              </a:rPr>
              <a:t>aliran </a:t>
            </a:r>
            <a:r>
              <a:rPr sz="2800" spc="-25" dirty="0">
                <a:latin typeface="Calibri"/>
                <a:cs typeface="Calibri"/>
              </a:rPr>
              <a:t>zat </a:t>
            </a:r>
            <a:r>
              <a:rPr sz="2800" spc="-10" dirty="0">
                <a:latin typeface="Calibri"/>
                <a:cs typeface="Calibri"/>
              </a:rPr>
              <a:t>cair </a:t>
            </a:r>
            <a:r>
              <a:rPr sz="2800" spc="-15" dirty="0">
                <a:latin typeface="Calibri"/>
                <a:cs typeface="Calibri"/>
              </a:rPr>
              <a:t>gerak partikel </a:t>
            </a:r>
            <a:r>
              <a:rPr sz="2800" spc="-5" dirty="0">
                <a:latin typeface="Calibri"/>
                <a:cs typeface="Calibri"/>
              </a:rPr>
              <a:t>sulit diikuti,</a:t>
            </a:r>
            <a:r>
              <a:rPr sz="2800" spc="-12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oleh  </a:t>
            </a:r>
            <a:r>
              <a:rPr sz="2800" spc="-20" dirty="0">
                <a:latin typeface="Calibri"/>
                <a:cs typeface="Calibri"/>
              </a:rPr>
              <a:t>karena </a:t>
            </a:r>
            <a:r>
              <a:rPr sz="2800" dirty="0">
                <a:latin typeface="Calibri"/>
                <a:cs typeface="Calibri"/>
              </a:rPr>
              <a:t>itu </a:t>
            </a:r>
            <a:r>
              <a:rPr sz="2800" spc="-5" dirty="0">
                <a:latin typeface="Calibri"/>
                <a:cs typeface="Calibri"/>
              </a:rPr>
              <a:t>pada </a:t>
            </a:r>
            <a:r>
              <a:rPr sz="2800" spc="-25" dirty="0">
                <a:latin typeface="Calibri"/>
                <a:cs typeface="Calibri"/>
              </a:rPr>
              <a:t>umumnya </a:t>
            </a:r>
            <a:r>
              <a:rPr sz="2800" spc="-15" dirty="0">
                <a:latin typeface="Calibri"/>
                <a:cs typeface="Calibri"/>
              </a:rPr>
              <a:t>ditentukan </a:t>
            </a:r>
            <a:r>
              <a:rPr sz="2800" spc="-20" dirty="0">
                <a:latin typeface="Calibri"/>
                <a:cs typeface="Calibri"/>
              </a:rPr>
              <a:t>kecepatan </a:t>
            </a:r>
            <a:r>
              <a:rPr sz="2800" spc="-5" dirty="0">
                <a:latin typeface="Calibri"/>
                <a:cs typeface="Calibri"/>
              </a:rPr>
              <a:t>pada  suatu </a:t>
            </a:r>
            <a:r>
              <a:rPr sz="2800" dirty="0">
                <a:latin typeface="Calibri"/>
                <a:cs typeface="Calibri"/>
              </a:rPr>
              <a:t>titik </a:t>
            </a:r>
            <a:r>
              <a:rPr sz="2800" spc="-10" dirty="0">
                <a:latin typeface="Calibri"/>
                <a:cs typeface="Calibri"/>
              </a:rPr>
              <a:t>sebagai </a:t>
            </a:r>
            <a:r>
              <a:rPr sz="2800" spc="-5" dirty="0">
                <a:latin typeface="Calibri"/>
                <a:cs typeface="Calibri"/>
              </a:rPr>
              <a:t>fungsi</a:t>
            </a:r>
            <a:r>
              <a:rPr sz="2800" spc="-4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waktu.</a:t>
            </a:r>
            <a:endParaRPr sz="2800">
              <a:latin typeface="Calibri"/>
              <a:cs typeface="Calibri"/>
            </a:endParaRPr>
          </a:p>
          <a:p>
            <a:pPr marL="241300" marR="175260" indent="-228600">
              <a:lnSpc>
                <a:spcPts val="3030"/>
              </a:lnSpc>
              <a:spcBef>
                <a:spcPts val="1050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10" dirty="0">
                <a:latin typeface="Calibri"/>
                <a:cs typeface="Calibri"/>
              </a:rPr>
              <a:t>Dengan </a:t>
            </a:r>
            <a:r>
              <a:rPr sz="2800" spc="-15" dirty="0">
                <a:latin typeface="Calibri"/>
                <a:cs typeface="Calibri"/>
              </a:rPr>
              <a:t>diperolehnya </a:t>
            </a:r>
            <a:r>
              <a:rPr sz="2800" spc="-20" dirty="0">
                <a:latin typeface="Calibri"/>
                <a:cs typeface="Calibri"/>
              </a:rPr>
              <a:t>kecepatan </a:t>
            </a:r>
            <a:r>
              <a:rPr sz="2800" spc="-15" dirty="0">
                <a:latin typeface="Calibri"/>
                <a:cs typeface="Calibri"/>
              </a:rPr>
              <a:t>selanjutnya </a:t>
            </a:r>
            <a:r>
              <a:rPr sz="2800" spc="-10" dirty="0">
                <a:latin typeface="Calibri"/>
                <a:cs typeface="Calibri"/>
              </a:rPr>
              <a:t>dapat  </a:t>
            </a:r>
            <a:r>
              <a:rPr sz="2800" spc="-20" dirty="0">
                <a:latin typeface="Calibri"/>
                <a:cs typeface="Calibri"/>
              </a:rPr>
              <a:t>diketahui </a:t>
            </a:r>
            <a:r>
              <a:rPr sz="2800" spc="-5" dirty="0">
                <a:latin typeface="Calibri"/>
                <a:cs typeface="Calibri"/>
              </a:rPr>
              <a:t>distribusi </a:t>
            </a:r>
            <a:r>
              <a:rPr sz="2800" spc="-15" dirty="0">
                <a:latin typeface="Calibri"/>
                <a:cs typeface="Calibri"/>
              </a:rPr>
              <a:t>tekanan </a:t>
            </a:r>
            <a:r>
              <a:rPr sz="2800" spc="-5" dirty="0">
                <a:latin typeface="Calibri"/>
                <a:cs typeface="Calibri"/>
              </a:rPr>
              <a:t>dan </a:t>
            </a:r>
            <a:r>
              <a:rPr sz="2800" spc="-15" dirty="0">
                <a:latin typeface="Calibri"/>
                <a:cs typeface="Calibri"/>
              </a:rPr>
              <a:t>kemudian </a:t>
            </a:r>
            <a:r>
              <a:rPr sz="2800" spc="-35" dirty="0">
                <a:latin typeface="Calibri"/>
                <a:cs typeface="Calibri"/>
              </a:rPr>
              <a:t>gaya </a:t>
            </a:r>
            <a:r>
              <a:rPr sz="2800" spc="-15" dirty="0">
                <a:latin typeface="Calibri"/>
                <a:cs typeface="Calibri"/>
              </a:rPr>
              <a:t>yang  bekerja </a:t>
            </a:r>
            <a:r>
              <a:rPr sz="2800" spc="-5" dirty="0">
                <a:latin typeface="Calibri"/>
                <a:cs typeface="Calibri"/>
              </a:rPr>
              <a:t>pada </a:t>
            </a:r>
            <a:r>
              <a:rPr sz="2800" spc="-25" dirty="0">
                <a:latin typeface="Calibri"/>
                <a:cs typeface="Calibri"/>
              </a:rPr>
              <a:t>zat</a:t>
            </a:r>
            <a:r>
              <a:rPr sz="2800" dirty="0">
                <a:latin typeface="Calibri"/>
                <a:cs typeface="Calibri"/>
              </a:rPr>
              <a:t> </a:t>
            </a:r>
            <a:r>
              <a:rPr sz="2800" spc="-65" dirty="0">
                <a:latin typeface="Calibri"/>
                <a:cs typeface="Calibri"/>
              </a:rPr>
              <a:t>cair.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15" dirty="0">
                <a:solidFill>
                  <a:srgbClr val="FFFFFF"/>
                </a:solidFill>
                <a:latin typeface="Arial Black"/>
                <a:cs typeface="Arial Black"/>
              </a:rPr>
              <a:t>MACAM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ALIRAN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36656" y="310895"/>
            <a:ext cx="814324" cy="262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186055">
              <a:lnSpc>
                <a:spcPct val="100000"/>
              </a:lnSpc>
              <a:spcBef>
                <a:spcPts val="1300"/>
              </a:spcBef>
            </a:pPr>
            <a:r>
              <a:rPr sz="1700" spc="-20" dirty="0">
                <a:solidFill>
                  <a:srgbClr val="FFFF00"/>
                </a:solidFill>
                <a:latin typeface="Arial Rounded MT Bold"/>
                <a:cs typeface="Arial Rounded MT Bold"/>
              </a:rPr>
              <a:t>KINEMATIKA </a:t>
            </a:r>
            <a:r>
              <a:rPr sz="1700" spc="-50" dirty="0">
                <a:solidFill>
                  <a:srgbClr val="FFFF00"/>
                </a:solidFill>
                <a:latin typeface="Arial Rounded MT Bold"/>
                <a:cs typeface="Arial Rounded MT Bold"/>
              </a:rPr>
              <a:t>ZAT</a:t>
            </a:r>
            <a:r>
              <a:rPr sz="1700" spc="-2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dirty="0">
                <a:solidFill>
                  <a:srgbClr val="FFFF00"/>
                </a:solidFill>
                <a:latin typeface="Arial Rounded MT Bold"/>
                <a:cs typeface="Arial Rounded MT Bold"/>
              </a:rPr>
              <a:t>CAIR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659111" y="1441196"/>
            <a:ext cx="206311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15856" y="1977897"/>
            <a:ext cx="2369185" cy="24955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5" dirty="0">
                <a:latin typeface="Calibri"/>
                <a:cs typeface="Calibri"/>
              </a:rPr>
              <a:t>Macam</a:t>
            </a:r>
            <a:r>
              <a:rPr sz="1800" b="1" spc="-10" dirty="0">
                <a:latin typeface="Calibri"/>
                <a:cs typeface="Calibri"/>
              </a:rPr>
              <a:t> </a:t>
            </a:r>
            <a:r>
              <a:rPr sz="1800" b="1" spc="-15" dirty="0">
                <a:latin typeface="Calibri"/>
                <a:cs typeface="Calibri"/>
              </a:rPr>
              <a:t>Aliran</a:t>
            </a:r>
            <a:endParaRPr sz="1800">
              <a:latin typeface="Calibri"/>
              <a:cs typeface="Calibri"/>
            </a:endParaRPr>
          </a:p>
          <a:p>
            <a:pPr marL="514984" marR="467995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Garis Arus</a:t>
            </a:r>
            <a:r>
              <a:rPr sz="1800" b="1" spc="-10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dan  </a:t>
            </a: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Tabung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Arus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Percepatan</a:t>
            </a:r>
            <a:r>
              <a:rPr sz="1800" b="1" spc="-4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Partikel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  <a:spcBef>
                <a:spcPts val="5"/>
              </a:spcBef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Zat</a:t>
            </a:r>
            <a:r>
              <a:rPr sz="1800" b="1" spc="-8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Debit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Aliran</a:t>
            </a:r>
            <a:endParaRPr sz="1800">
              <a:latin typeface="Calibri"/>
              <a:cs typeface="Calibri"/>
            </a:endParaRPr>
          </a:p>
          <a:p>
            <a:pPr marL="514984" marR="770255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Persamaan  </a:t>
            </a:r>
            <a:r>
              <a:rPr sz="1800" b="1" spc="-25" dirty="0">
                <a:solidFill>
                  <a:srgbClr val="585858"/>
                </a:solidFill>
                <a:latin typeface="Calibri"/>
                <a:cs typeface="Calibri"/>
              </a:rPr>
              <a:t>K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o</a:t>
            </a: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n</a:t>
            </a:r>
            <a:r>
              <a:rPr sz="1800" b="1" dirty="0">
                <a:solidFill>
                  <a:srgbClr val="585858"/>
                </a:solidFill>
                <a:latin typeface="Calibri"/>
                <a:cs typeface="Calibri"/>
              </a:rPr>
              <a:t>t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i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nu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i</a:t>
            </a:r>
            <a:r>
              <a:rPr sz="1800" b="1" spc="-25" dirty="0">
                <a:solidFill>
                  <a:srgbClr val="585858"/>
                </a:solidFill>
                <a:latin typeface="Calibri"/>
                <a:cs typeface="Calibri"/>
              </a:rPr>
              <a:t>t</a:t>
            </a:r>
            <a:r>
              <a:rPr sz="1800" b="1" dirty="0">
                <a:solidFill>
                  <a:srgbClr val="585858"/>
                </a:solidFill>
                <a:latin typeface="Calibri"/>
                <a:cs typeface="Calibri"/>
              </a:rPr>
              <a:t>as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48488" y="1595704"/>
            <a:ext cx="8432165" cy="4313555"/>
          </a:xfrm>
          <a:prstGeom prst="rect">
            <a:avLst/>
          </a:prstGeom>
        </p:spPr>
        <p:txBody>
          <a:bodyPr vert="horz" wrap="square" lIns="0" tIns="61594" rIns="0" bIns="0" rtlCol="0">
            <a:spAutoFit/>
          </a:bodyPr>
          <a:lstStyle/>
          <a:p>
            <a:pPr marL="12700" marR="5080">
              <a:lnSpc>
                <a:spcPts val="3030"/>
              </a:lnSpc>
              <a:spcBef>
                <a:spcPts val="484"/>
              </a:spcBef>
            </a:pPr>
            <a:r>
              <a:rPr sz="2800" spc="-5" dirty="0">
                <a:latin typeface="Calibri"/>
                <a:cs typeface="Calibri"/>
              </a:rPr>
              <a:t>Aliran </a:t>
            </a:r>
            <a:r>
              <a:rPr sz="2800" spc="-25" dirty="0">
                <a:latin typeface="Calibri"/>
                <a:cs typeface="Calibri"/>
              </a:rPr>
              <a:t>zat </a:t>
            </a:r>
            <a:r>
              <a:rPr sz="2800" spc="-10" dirty="0">
                <a:latin typeface="Calibri"/>
                <a:cs typeface="Calibri"/>
              </a:rPr>
              <a:t>cair dapat </a:t>
            </a:r>
            <a:r>
              <a:rPr sz="2800" spc="-5" dirty="0">
                <a:latin typeface="Calibri"/>
                <a:cs typeface="Calibri"/>
              </a:rPr>
              <a:t>diklasifikasikan </a:t>
            </a:r>
            <a:r>
              <a:rPr sz="2800" spc="-10" dirty="0">
                <a:latin typeface="Calibri"/>
                <a:cs typeface="Calibri"/>
              </a:rPr>
              <a:t>berdasarkan</a:t>
            </a:r>
            <a:r>
              <a:rPr sz="2800" spc="-114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beberapa  </a:t>
            </a:r>
            <a:r>
              <a:rPr sz="2800" spc="-20" dirty="0">
                <a:latin typeface="Calibri"/>
                <a:cs typeface="Calibri"/>
              </a:rPr>
              <a:t>cara </a:t>
            </a:r>
            <a:r>
              <a:rPr sz="2800" spc="-5" dirty="0">
                <a:latin typeface="Calibri"/>
                <a:cs typeface="Calibri"/>
              </a:rPr>
              <a:t>seperti</a:t>
            </a:r>
            <a:r>
              <a:rPr sz="2800" spc="-1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berikut:</a:t>
            </a:r>
            <a:endParaRPr sz="2800">
              <a:latin typeface="Calibri"/>
              <a:cs typeface="Calibri"/>
            </a:endParaRPr>
          </a:p>
          <a:p>
            <a:pPr marL="414655" indent="-402590">
              <a:lnSpc>
                <a:spcPct val="100000"/>
              </a:lnSpc>
              <a:spcBef>
                <a:spcPts val="204"/>
              </a:spcBef>
              <a:buAutoNum type="arabicPeriod"/>
              <a:tabLst>
                <a:tab pos="414655" algn="l"/>
                <a:tab pos="415290" algn="l"/>
                <a:tab pos="2075814" algn="l"/>
              </a:tabLst>
            </a:pPr>
            <a:r>
              <a:rPr sz="2400" spc="-10" dirty="0">
                <a:latin typeface="Calibri"/>
                <a:cs typeface="Calibri"/>
              </a:rPr>
              <a:t>Aliran </a:t>
            </a:r>
            <a:r>
              <a:rPr sz="2400" spc="-20" dirty="0">
                <a:latin typeface="Calibri"/>
                <a:cs typeface="Calibri"/>
              </a:rPr>
              <a:t>viskos	</a:t>
            </a:r>
            <a:r>
              <a:rPr sz="2400" dirty="0">
                <a:latin typeface="Calibri"/>
                <a:cs typeface="Calibri"/>
              </a:rPr>
              <a:t>dan </a:t>
            </a:r>
            <a:r>
              <a:rPr sz="2400" spc="-10" dirty="0">
                <a:latin typeface="Calibri"/>
                <a:cs typeface="Calibri"/>
              </a:rPr>
              <a:t>invisid </a:t>
            </a:r>
            <a:r>
              <a:rPr sz="2400" dirty="0">
                <a:latin typeface="Wingdings"/>
                <a:cs typeface="Wingdings"/>
              </a:rPr>
              <a:t></a:t>
            </a:r>
            <a:r>
              <a:rPr sz="240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Calibri"/>
                <a:cs typeface="Calibri"/>
              </a:rPr>
              <a:t>fungsi</a:t>
            </a:r>
            <a:r>
              <a:rPr sz="2400" spc="-110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viskositas</a:t>
            </a:r>
            <a:endParaRPr sz="2400">
              <a:latin typeface="Calibri"/>
              <a:cs typeface="Calibri"/>
            </a:endParaRPr>
          </a:p>
          <a:p>
            <a:pPr marL="414655" marR="329565" indent="-402590">
              <a:lnSpc>
                <a:spcPts val="2570"/>
              </a:lnSpc>
              <a:spcBef>
                <a:spcPts val="565"/>
              </a:spcBef>
              <a:buAutoNum type="arabicPeriod"/>
              <a:tabLst>
                <a:tab pos="414655" algn="l"/>
                <a:tab pos="415290" algn="l"/>
              </a:tabLst>
            </a:pPr>
            <a:r>
              <a:rPr sz="2400" spc="-10" dirty="0">
                <a:latin typeface="Calibri"/>
                <a:cs typeface="Calibri"/>
              </a:rPr>
              <a:t>Aliran kompressibel </a:t>
            </a:r>
            <a:r>
              <a:rPr sz="2400" dirty="0">
                <a:latin typeface="Calibri"/>
                <a:cs typeface="Calibri"/>
              </a:rPr>
              <a:t>dan </a:t>
            </a:r>
            <a:r>
              <a:rPr sz="2400" spc="-10" dirty="0">
                <a:latin typeface="Calibri"/>
                <a:cs typeface="Calibri"/>
              </a:rPr>
              <a:t>inkompressibel </a:t>
            </a:r>
            <a:r>
              <a:rPr sz="2400" dirty="0">
                <a:latin typeface="Wingdings"/>
                <a:cs typeface="Wingdings"/>
              </a:rPr>
              <a:t></a:t>
            </a:r>
            <a:r>
              <a:rPr sz="240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Calibri"/>
                <a:cs typeface="Calibri"/>
              </a:rPr>
              <a:t>fungsi </a:t>
            </a:r>
            <a:r>
              <a:rPr sz="2400" spc="-10" dirty="0">
                <a:latin typeface="Calibri"/>
                <a:cs typeface="Calibri"/>
              </a:rPr>
              <a:t>tekanan</a:t>
            </a:r>
            <a:r>
              <a:rPr sz="2400" spc="-20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dan  </a:t>
            </a:r>
            <a:r>
              <a:rPr sz="2400" spc="-15" dirty="0">
                <a:latin typeface="Calibri"/>
                <a:cs typeface="Calibri"/>
              </a:rPr>
              <a:t>rapat</a:t>
            </a:r>
            <a:r>
              <a:rPr sz="2400" spc="-3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massa</a:t>
            </a:r>
            <a:endParaRPr sz="2400">
              <a:latin typeface="Calibri"/>
              <a:cs typeface="Calibri"/>
            </a:endParaRPr>
          </a:p>
          <a:p>
            <a:pPr marL="414655" indent="-402590">
              <a:lnSpc>
                <a:spcPct val="100000"/>
              </a:lnSpc>
              <a:spcBef>
                <a:spcPts val="204"/>
              </a:spcBef>
              <a:buAutoNum type="arabicPeriod"/>
              <a:tabLst>
                <a:tab pos="414655" algn="l"/>
                <a:tab pos="415290" algn="l"/>
              </a:tabLst>
            </a:pPr>
            <a:r>
              <a:rPr sz="2400" spc="-10" dirty="0">
                <a:latin typeface="Calibri"/>
                <a:cs typeface="Calibri"/>
              </a:rPr>
              <a:t>Aliran </a:t>
            </a:r>
            <a:r>
              <a:rPr sz="2400" dirty="0">
                <a:latin typeface="Calibri"/>
                <a:cs typeface="Calibri"/>
              </a:rPr>
              <a:t>laminer dan turbulen </a:t>
            </a:r>
            <a:r>
              <a:rPr sz="2400" dirty="0">
                <a:latin typeface="Wingdings"/>
                <a:cs typeface="Wingdings"/>
              </a:rPr>
              <a:t></a:t>
            </a:r>
            <a:r>
              <a:rPr sz="240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Calibri"/>
                <a:cs typeface="Calibri"/>
              </a:rPr>
              <a:t>fungsi </a:t>
            </a:r>
            <a:r>
              <a:rPr sz="2400" spc="-5" dirty="0">
                <a:latin typeface="Calibri"/>
                <a:cs typeface="Calibri"/>
              </a:rPr>
              <a:t>bilangan</a:t>
            </a:r>
            <a:r>
              <a:rPr sz="2400" spc="-22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Reynold</a:t>
            </a:r>
            <a:endParaRPr sz="2400">
              <a:latin typeface="Calibri"/>
              <a:cs typeface="Calibri"/>
            </a:endParaRPr>
          </a:p>
          <a:p>
            <a:pPr marL="414655" indent="-402590">
              <a:lnSpc>
                <a:spcPct val="100000"/>
              </a:lnSpc>
              <a:spcBef>
                <a:spcPts val="220"/>
              </a:spcBef>
              <a:buAutoNum type="arabicPeriod"/>
              <a:tabLst>
                <a:tab pos="414655" algn="l"/>
                <a:tab pos="415290" algn="l"/>
              </a:tabLst>
            </a:pPr>
            <a:r>
              <a:rPr sz="2400" spc="-10" dirty="0">
                <a:latin typeface="Calibri"/>
                <a:cs typeface="Calibri"/>
              </a:rPr>
              <a:t>Aliran </a:t>
            </a:r>
            <a:r>
              <a:rPr sz="2400" dirty="0">
                <a:latin typeface="Calibri"/>
                <a:cs typeface="Calibri"/>
              </a:rPr>
              <a:t>sub-kritis, </a:t>
            </a:r>
            <a:r>
              <a:rPr sz="2400" spc="-5" dirty="0">
                <a:latin typeface="Calibri"/>
                <a:cs typeface="Calibri"/>
              </a:rPr>
              <a:t>kritis, </a:t>
            </a:r>
            <a:r>
              <a:rPr sz="2400" dirty="0">
                <a:latin typeface="Calibri"/>
                <a:cs typeface="Calibri"/>
              </a:rPr>
              <a:t>dan super </a:t>
            </a:r>
            <a:r>
              <a:rPr sz="2400" spc="-5" dirty="0">
                <a:latin typeface="Calibri"/>
                <a:cs typeface="Calibri"/>
              </a:rPr>
              <a:t>kritis </a:t>
            </a:r>
            <a:r>
              <a:rPr sz="2400" dirty="0">
                <a:latin typeface="Wingdings"/>
                <a:cs typeface="Wingdings"/>
              </a:rPr>
              <a:t></a:t>
            </a:r>
            <a:r>
              <a:rPr sz="240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Calibri"/>
                <a:cs typeface="Calibri"/>
              </a:rPr>
              <a:t>fungsi </a:t>
            </a:r>
            <a:r>
              <a:rPr sz="2400" spc="-5" dirty="0">
                <a:latin typeface="Calibri"/>
                <a:cs typeface="Calibri"/>
              </a:rPr>
              <a:t>bilangan</a:t>
            </a:r>
            <a:r>
              <a:rPr sz="2400" spc="-22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Froude</a:t>
            </a:r>
            <a:endParaRPr sz="2400">
              <a:latin typeface="Calibri"/>
              <a:cs typeface="Calibri"/>
            </a:endParaRPr>
          </a:p>
          <a:p>
            <a:pPr marL="414655" indent="-402590">
              <a:lnSpc>
                <a:spcPct val="100000"/>
              </a:lnSpc>
              <a:spcBef>
                <a:spcPts val="215"/>
              </a:spcBef>
              <a:buAutoNum type="arabicPeriod"/>
              <a:tabLst>
                <a:tab pos="414655" algn="l"/>
                <a:tab pos="415290" algn="l"/>
              </a:tabLst>
            </a:pPr>
            <a:r>
              <a:rPr sz="2400" spc="-10" dirty="0">
                <a:latin typeface="Calibri"/>
                <a:cs typeface="Calibri"/>
              </a:rPr>
              <a:t>Aliran </a:t>
            </a:r>
            <a:r>
              <a:rPr sz="2400" spc="-5" dirty="0">
                <a:latin typeface="Calibri"/>
                <a:cs typeface="Calibri"/>
              </a:rPr>
              <a:t>mantap </a:t>
            </a:r>
            <a:r>
              <a:rPr sz="2400" dirty="0">
                <a:latin typeface="Calibri"/>
                <a:cs typeface="Calibri"/>
              </a:rPr>
              <a:t>dan </a:t>
            </a:r>
            <a:r>
              <a:rPr sz="2400" spc="-5" dirty="0">
                <a:latin typeface="Calibri"/>
                <a:cs typeface="Calibri"/>
              </a:rPr>
              <a:t>tak mantap </a:t>
            </a:r>
            <a:r>
              <a:rPr sz="2400" dirty="0">
                <a:latin typeface="Wingdings"/>
                <a:cs typeface="Wingdings"/>
              </a:rPr>
              <a:t></a:t>
            </a:r>
            <a:r>
              <a:rPr sz="240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Calibri"/>
                <a:cs typeface="Calibri"/>
              </a:rPr>
              <a:t>fungsi</a:t>
            </a:r>
            <a:r>
              <a:rPr sz="2400" spc="-229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waktu</a:t>
            </a:r>
            <a:endParaRPr sz="2400">
              <a:latin typeface="Calibri"/>
              <a:cs typeface="Calibri"/>
            </a:endParaRPr>
          </a:p>
          <a:p>
            <a:pPr marL="414655" indent="-402590">
              <a:lnSpc>
                <a:spcPct val="100000"/>
              </a:lnSpc>
              <a:spcBef>
                <a:spcPts val="195"/>
              </a:spcBef>
              <a:buAutoNum type="arabicPeriod"/>
              <a:tabLst>
                <a:tab pos="414655" algn="l"/>
                <a:tab pos="415290" algn="l"/>
              </a:tabLst>
            </a:pPr>
            <a:r>
              <a:rPr sz="2400" spc="-10" dirty="0">
                <a:latin typeface="Calibri"/>
                <a:cs typeface="Calibri"/>
              </a:rPr>
              <a:t>Aliran </a:t>
            </a:r>
            <a:r>
              <a:rPr sz="2400" spc="-15" dirty="0">
                <a:latin typeface="Calibri"/>
                <a:cs typeface="Calibri"/>
              </a:rPr>
              <a:t>seragam </a:t>
            </a:r>
            <a:r>
              <a:rPr sz="2400" dirty="0">
                <a:latin typeface="Calibri"/>
                <a:cs typeface="Calibri"/>
              </a:rPr>
              <a:t>dan </a:t>
            </a:r>
            <a:r>
              <a:rPr sz="2400" spc="-5" dirty="0">
                <a:latin typeface="Calibri"/>
                <a:cs typeface="Calibri"/>
              </a:rPr>
              <a:t>tak </a:t>
            </a:r>
            <a:r>
              <a:rPr sz="2400" spc="-15" dirty="0">
                <a:latin typeface="Calibri"/>
                <a:cs typeface="Calibri"/>
              </a:rPr>
              <a:t>seragam </a:t>
            </a:r>
            <a:r>
              <a:rPr sz="2400" dirty="0">
                <a:latin typeface="Wingdings"/>
                <a:cs typeface="Wingdings"/>
              </a:rPr>
              <a:t></a:t>
            </a:r>
            <a:r>
              <a:rPr sz="2400" dirty="0">
                <a:latin typeface="Times New Roman"/>
                <a:cs typeface="Times New Roman"/>
              </a:rPr>
              <a:t> </a:t>
            </a:r>
            <a:r>
              <a:rPr sz="2400" dirty="0">
                <a:latin typeface="Calibri"/>
                <a:cs typeface="Calibri"/>
              </a:rPr>
              <a:t>fungsi ruang</a:t>
            </a:r>
            <a:r>
              <a:rPr sz="2400" spc="-17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(jarak)</a:t>
            </a:r>
            <a:endParaRPr sz="2400">
              <a:latin typeface="Calibri"/>
              <a:cs typeface="Calibri"/>
            </a:endParaRPr>
          </a:p>
          <a:p>
            <a:pPr marL="414655" indent="-402590">
              <a:lnSpc>
                <a:spcPct val="100000"/>
              </a:lnSpc>
              <a:spcBef>
                <a:spcPts val="190"/>
              </a:spcBef>
              <a:buAutoNum type="arabicPeriod"/>
              <a:tabLst>
                <a:tab pos="414655" algn="l"/>
                <a:tab pos="415290" algn="l"/>
              </a:tabLst>
            </a:pPr>
            <a:r>
              <a:rPr sz="2400" spc="-10" dirty="0">
                <a:latin typeface="Calibri"/>
                <a:cs typeface="Calibri"/>
              </a:rPr>
              <a:t>Aliran </a:t>
            </a:r>
            <a:r>
              <a:rPr sz="2400" spc="-5" dirty="0">
                <a:latin typeface="Calibri"/>
                <a:cs typeface="Calibri"/>
              </a:rPr>
              <a:t>satu, </a:t>
            </a:r>
            <a:r>
              <a:rPr sz="2400" dirty="0">
                <a:latin typeface="Calibri"/>
                <a:cs typeface="Calibri"/>
              </a:rPr>
              <a:t>dua, dan </a:t>
            </a:r>
            <a:r>
              <a:rPr sz="2400" spc="-15" dirty="0">
                <a:latin typeface="Calibri"/>
                <a:cs typeface="Calibri"/>
              </a:rPr>
              <a:t>tiga</a:t>
            </a:r>
            <a:r>
              <a:rPr sz="2400" spc="-12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dimensi</a:t>
            </a:r>
            <a:endParaRPr sz="2400">
              <a:latin typeface="Calibri"/>
              <a:cs typeface="Calibri"/>
            </a:endParaRPr>
          </a:p>
          <a:p>
            <a:pPr marL="414655" indent="-402590">
              <a:lnSpc>
                <a:spcPct val="100000"/>
              </a:lnSpc>
              <a:spcBef>
                <a:spcPts val="220"/>
              </a:spcBef>
              <a:buAutoNum type="arabicPeriod"/>
              <a:tabLst>
                <a:tab pos="414655" algn="l"/>
                <a:tab pos="415290" algn="l"/>
              </a:tabLst>
            </a:pPr>
            <a:r>
              <a:rPr sz="2400" spc="-10" dirty="0">
                <a:latin typeface="Calibri"/>
                <a:cs typeface="Calibri"/>
              </a:rPr>
              <a:t>Aliran rotasional </a:t>
            </a:r>
            <a:r>
              <a:rPr sz="2400" dirty="0">
                <a:latin typeface="Calibri"/>
                <a:cs typeface="Calibri"/>
              </a:rPr>
              <a:t>dan </a:t>
            </a:r>
            <a:r>
              <a:rPr sz="2400" spc="-5" dirty="0">
                <a:latin typeface="Calibri"/>
                <a:cs typeface="Calibri"/>
              </a:rPr>
              <a:t>tak</a:t>
            </a:r>
            <a:r>
              <a:rPr sz="2400" spc="-11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rotasional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5" dirty="0">
                <a:solidFill>
                  <a:srgbClr val="FFFFFF"/>
                </a:solidFill>
                <a:latin typeface="Arial Black"/>
                <a:cs typeface="Arial Black"/>
              </a:rPr>
              <a:t>GERAK </a:t>
            </a:r>
            <a:r>
              <a:rPr sz="2000" spc="-25" dirty="0">
                <a:solidFill>
                  <a:srgbClr val="FFFFFF"/>
                </a:solidFill>
                <a:latin typeface="Arial Black"/>
                <a:cs typeface="Arial Black"/>
              </a:rPr>
              <a:t>BENDA</a:t>
            </a:r>
            <a:r>
              <a:rPr sz="2000" spc="-2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CAIR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36656" y="310895"/>
            <a:ext cx="814324" cy="262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186055">
              <a:lnSpc>
                <a:spcPct val="100000"/>
              </a:lnSpc>
              <a:spcBef>
                <a:spcPts val="1300"/>
              </a:spcBef>
            </a:pPr>
            <a:r>
              <a:rPr sz="1700" spc="-20" dirty="0">
                <a:solidFill>
                  <a:srgbClr val="FFFF00"/>
                </a:solidFill>
                <a:latin typeface="Arial Rounded MT Bold"/>
                <a:cs typeface="Arial Rounded MT Bold"/>
              </a:rPr>
              <a:t>KINEMATIKA </a:t>
            </a:r>
            <a:r>
              <a:rPr sz="1700" spc="-50" dirty="0">
                <a:solidFill>
                  <a:srgbClr val="FFFF00"/>
                </a:solidFill>
                <a:latin typeface="Arial Rounded MT Bold"/>
                <a:cs typeface="Arial Rounded MT Bold"/>
              </a:rPr>
              <a:t>ZAT</a:t>
            </a:r>
            <a:r>
              <a:rPr sz="1700" spc="-2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dirty="0">
                <a:solidFill>
                  <a:srgbClr val="FFFF00"/>
                </a:solidFill>
                <a:latin typeface="Arial Rounded MT Bold"/>
                <a:cs typeface="Arial Rounded MT Bold"/>
              </a:rPr>
              <a:t>CAIR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659111" y="1441196"/>
            <a:ext cx="206311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15856" y="1977897"/>
            <a:ext cx="2369185" cy="24955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5" dirty="0">
                <a:latin typeface="Calibri"/>
                <a:cs typeface="Calibri"/>
              </a:rPr>
              <a:t>Macam</a:t>
            </a:r>
            <a:r>
              <a:rPr sz="1800" b="1" spc="-10" dirty="0">
                <a:latin typeface="Calibri"/>
                <a:cs typeface="Calibri"/>
              </a:rPr>
              <a:t> </a:t>
            </a:r>
            <a:r>
              <a:rPr sz="1800" b="1" spc="-15" dirty="0">
                <a:latin typeface="Calibri"/>
                <a:cs typeface="Calibri"/>
              </a:rPr>
              <a:t>Aliran</a:t>
            </a:r>
            <a:endParaRPr sz="1800">
              <a:latin typeface="Calibri"/>
              <a:cs typeface="Calibri"/>
            </a:endParaRPr>
          </a:p>
          <a:p>
            <a:pPr marL="514984" marR="467995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Garis Arus</a:t>
            </a:r>
            <a:r>
              <a:rPr sz="1800" b="1" spc="-10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dan  </a:t>
            </a: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Tabung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Arus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Percepatan</a:t>
            </a:r>
            <a:r>
              <a:rPr sz="1800" b="1" spc="-4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Partikel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  <a:spcBef>
                <a:spcPts val="5"/>
              </a:spcBef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Zat</a:t>
            </a:r>
            <a:r>
              <a:rPr sz="1800" b="1" spc="-8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Debit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Aliran</a:t>
            </a:r>
            <a:endParaRPr sz="1800">
              <a:latin typeface="Calibri"/>
              <a:cs typeface="Calibri"/>
            </a:endParaRPr>
          </a:p>
          <a:p>
            <a:pPr marL="514984" marR="770255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Persamaan  </a:t>
            </a:r>
            <a:r>
              <a:rPr sz="1800" b="1" spc="-25" dirty="0">
                <a:solidFill>
                  <a:srgbClr val="585858"/>
                </a:solidFill>
                <a:latin typeface="Calibri"/>
                <a:cs typeface="Calibri"/>
              </a:rPr>
              <a:t>K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o</a:t>
            </a: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n</a:t>
            </a:r>
            <a:r>
              <a:rPr sz="1800" b="1" dirty="0">
                <a:solidFill>
                  <a:srgbClr val="585858"/>
                </a:solidFill>
                <a:latin typeface="Calibri"/>
                <a:cs typeface="Calibri"/>
              </a:rPr>
              <a:t>t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i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nu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i</a:t>
            </a:r>
            <a:r>
              <a:rPr sz="1800" b="1" spc="-25" dirty="0">
                <a:solidFill>
                  <a:srgbClr val="585858"/>
                </a:solidFill>
                <a:latin typeface="Calibri"/>
                <a:cs typeface="Calibri"/>
              </a:rPr>
              <a:t>t</a:t>
            </a:r>
            <a:r>
              <a:rPr sz="1800" b="1" dirty="0">
                <a:solidFill>
                  <a:srgbClr val="585858"/>
                </a:solidFill>
                <a:latin typeface="Calibri"/>
                <a:cs typeface="Calibri"/>
              </a:rPr>
              <a:t>as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48488" y="1328115"/>
            <a:ext cx="8425180" cy="5189855"/>
          </a:xfrm>
          <a:prstGeom prst="rect">
            <a:avLst/>
          </a:prstGeom>
        </p:spPr>
        <p:txBody>
          <a:bodyPr vert="horz" wrap="square" lIns="0" tIns="61594" rIns="0" bIns="0" rtlCol="0">
            <a:spAutoFit/>
          </a:bodyPr>
          <a:lstStyle/>
          <a:p>
            <a:pPr marL="408940" marR="5080" indent="-396240">
              <a:lnSpc>
                <a:spcPts val="3030"/>
              </a:lnSpc>
              <a:spcBef>
                <a:spcPts val="484"/>
              </a:spcBef>
              <a:buAutoNum type="arabicPeriod"/>
              <a:tabLst>
                <a:tab pos="408940" algn="l"/>
              </a:tabLst>
            </a:pPr>
            <a:r>
              <a:rPr sz="2800" spc="-20" dirty="0">
                <a:latin typeface="Calibri"/>
                <a:cs typeface="Calibri"/>
              </a:rPr>
              <a:t>Pada </a:t>
            </a:r>
            <a:r>
              <a:rPr sz="2800" spc="-5" dirty="0">
                <a:latin typeface="Calibri"/>
                <a:cs typeface="Calibri"/>
              </a:rPr>
              <a:t>benda </a:t>
            </a:r>
            <a:r>
              <a:rPr sz="2800" spc="-10" dirty="0">
                <a:latin typeface="Calibri"/>
                <a:cs typeface="Calibri"/>
              </a:rPr>
              <a:t>cair </a:t>
            </a:r>
            <a:r>
              <a:rPr sz="2800" spc="-15" dirty="0">
                <a:latin typeface="Calibri"/>
                <a:cs typeface="Calibri"/>
              </a:rPr>
              <a:t>yang bergerak </a:t>
            </a:r>
            <a:r>
              <a:rPr sz="2800" spc="-5" dirty="0">
                <a:latin typeface="Calibri"/>
                <a:cs typeface="Calibri"/>
              </a:rPr>
              <a:t>timbul </a:t>
            </a:r>
            <a:r>
              <a:rPr sz="2800" spc="-30" dirty="0">
                <a:latin typeface="Calibri"/>
                <a:cs typeface="Calibri"/>
              </a:rPr>
              <a:t>gaya-gaya </a:t>
            </a:r>
            <a:r>
              <a:rPr sz="2800" spc="-5" dirty="0">
                <a:latin typeface="Calibri"/>
                <a:cs typeface="Calibri"/>
              </a:rPr>
              <a:t>geser  </a:t>
            </a:r>
            <a:r>
              <a:rPr sz="2800" spc="-15" dirty="0">
                <a:latin typeface="Calibri"/>
                <a:cs typeface="Calibri"/>
              </a:rPr>
              <a:t>yang </a:t>
            </a:r>
            <a:r>
              <a:rPr sz="2800" spc="-10" dirty="0">
                <a:latin typeface="Calibri"/>
                <a:cs typeface="Calibri"/>
              </a:rPr>
              <a:t>diakibatkan </a:t>
            </a:r>
            <a:r>
              <a:rPr sz="2800" dirty="0">
                <a:latin typeface="Calibri"/>
                <a:cs typeface="Calibri"/>
              </a:rPr>
              <a:t>oleh </a:t>
            </a:r>
            <a:r>
              <a:rPr sz="2800" spc="-25" dirty="0">
                <a:latin typeface="Calibri"/>
                <a:cs typeface="Calibri"/>
              </a:rPr>
              <a:t>kekentalan </a:t>
            </a:r>
            <a:r>
              <a:rPr sz="2800" dirty="0">
                <a:latin typeface="Calibri"/>
                <a:cs typeface="Calibri"/>
              </a:rPr>
              <a:t>dan </a:t>
            </a:r>
            <a:r>
              <a:rPr sz="2800" spc="-5" dirty="0">
                <a:latin typeface="Calibri"/>
                <a:cs typeface="Calibri"/>
              </a:rPr>
              <a:t>turbulensi </a:t>
            </a:r>
            <a:r>
              <a:rPr sz="2800" spc="-15" dirty="0">
                <a:latin typeface="Calibri"/>
                <a:cs typeface="Calibri"/>
              </a:rPr>
              <a:t>cairan,  yang </a:t>
            </a:r>
            <a:r>
              <a:rPr sz="2800" spc="-10" dirty="0">
                <a:latin typeface="Calibri"/>
                <a:cs typeface="Calibri"/>
              </a:rPr>
              <a:t>akan </a:t>
            </a:r>
            <a:r>
              <a:rPr sz="2800" spc="-5" dirty="0">
                <a:latin typeface="Calibri"/>
                <a:cs typeface="Calibri"/>
              </a:rPr>
              <a:t>melawan </a:t>
            </a:r>
            <a:r>
              <a:rPr sz="2800" spc="-15" dirty="0">
                <a:latin typeface="Calibri"/>
                <a:cs typeface="Calibri"/>
              </a:rPr>
              <a:t>gerak</a:t>
            </a:r>
            <a:r>
              <a:rPr sz="2800" spc="-8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tersebut.</a:t>
            </a:r>
            <a:endParaRPr sz="2800">
              <a:latin typeface="Calibri"/>
              <a:cs typeface="Calibri"/>
            </a:endParaRPr>
          </a:p>
          <a:p>
            <a:pPr marL="408940" marR="358140" indent="-396240" algn="just">
              <a:lnSpc>
                <a:spcPct val="90000"/>
              </a:lnSpc>
              <a:spcBef>
                <a:spcPts val="955"/>
              </a:spcBef>
              <a:buAutoNum type="arabicPeriod"/>
              <a:tabLst>
                <a:tab pos="408940" algn="l"/>
              </a:tabLst>
            </a:pPr>
            <a:r>
              <a:rPr sz="2800" dirty="0">
                <a:latin typeface="Calibri"/>
                <a:cs typeface="Calibri"/>
              </a:rPr>
              <a:t>Garis arus adalah </a:t>
            </a:r>
            <a:r>
              <a:rPr sz="2800" spc="-10" dirty="0">
                <a:latin typeface="Calibri"/>
                <a:cs typeface="Calibri"/>
              </a:rPr>
              <a:t>garis </a:t>
            </a:r>
            <a:r>
              <a:rPr sz="2800" dirty="0">
                <a:latin typeface="Calibri"/>
                <a:cs typeface="Calibri"/>
              </a:rPr>
              <a:t>lurus </a:t>
            </a:r>
            <a:r>
              <a:rPr sz="2800" spc="-15" dirty="0">
                <a:latin typeface="Calibri"/>
                <a:cs typeface="Calibri"/>
              </a:rPr>
              <a:t>atau </a:t>
            </a:r>
            <a:r>
              <a:rPr sz="2800" spc="-20" dirty="0">
                <a:latin typeface="Calibri"/>
                <a:cs typeface="Calibri"/>
              </a:rPr>
              <a:t>bengkok </a:t>
            </a:r>
            <a:r>
              <a:rPr sz="2800" spc="-5" dirty="0">
                <a:latin typeface="Calibri"/>
                <a:cs typeface="Calibri"/>
              </a:rPr>
              <a:t>di mana di  setiap </a:t>
            </a:r>
            <a:r>
              <a:rPr sz="2800" dirty="0">
                <a:latin typeface="Calibri"/>
                <a:cs typeface="Calibri"/>
              </a:rPr>
              <a:t>titik </a:t>
            </a:r>
            <a:r>
              <a:rPr sz="2800" spc="-10" dirty="0">
                <a:latin typeface="Calibri"/>
                <a:cs typeface="Calibri"/>
              </a:rPr>
              <a:t>garis singgungnya menunjukkan arah </a:t>
            </a:r>
            <a:r>
              <a:rPr sz="2800" dirty="0">
                <a:latin typeface="Calibri"/>
                <a:cs typeface="Calibri"/>
              </a:rPr>
              <a:t>arus  dan </a:t>
            </a:r>
            <a:r>
              <a:rPr sz="2800" spc="-15" dirty="0">
                <a:latin typeface="Calibri"/>
                <a:cs typeface="Calibri"/>
              </a:rPr>
              <a:t>vektor besarnya </a:t>
            </a:r>
            <a:r>
              <a:rPr sz="2800" spc="-20" dirty="0">
                <a:latin typeface="Calibri"/>
                <a:cs typeface="Calibri"/>
              </a:rPr>
              <a:t>kecepatan</a:t>
            </a:r>
            <a:r>
              <a:rPr sz="2800" spc="-2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arus</a:t>
            </a:r>
            <a:endParaRPr sz="2800">
              <a:latin typeface="Calibri"/>
              <a:cs typeface="Calibri"/>
            </a:endParaRPr>
          </a:p>
          <a:p>
            <a:pPr marL="408940" marR="689610" indent="-396240">
              <a:lnSpc>
                <a:spcPts val="3030"/>
              </a:lnSpc>
              <a:spcBef>
                <a:spcPts val="1050"/>
              </a:spcBef>
              <a:buAutoNum type="arabicPeriod"/>
              <a:tabLst>
                <a:tab pos="408940" algn="l"/>
              </a:tabLst>
            </a:pPr>
            <a:r>
              <a:rPr sz="2800" dirty="0">
                <a:latin typeface="Calibri"/>
                <a:cs typeface="Calibri"/>
              </a:rPr>
              <a:t>Jalan arus adalah </a:t>
            </a:r>
            <a:r>
              <a:rPr sz="2800" spc="-10" dirty="0">
                <a:latin typeface="Calibri"/>
                <a:cs typeface="Calibri"/>
              </a:rPr>
              <a:t>garis </a:t>
            </a:r>
            <a:r>
              <a:rPr sz="2800" spc="-15" dirty="0">
                <a:latin typeface="Calibri"/>
                <a:cs typeface="Calibri"/>
              </a:rPr>
              <a:t>yang </a:t>
            </a:r>
            <a:r>
              <a:rPr sz="2800" spc="-10" dirty="0">
                <a:latin typeface="Calibri"/>
                <a:cs typeface="Calibri"/>
              </a:rPr>
              <a:t>menunjukkan </a:t>
            </a:r>
            <a:r>
              <a:rPr sz="2800" spc="-15" dirty="0">
                <a:latin typeface="Calibri"/>
                <a:cs typeface="Calibri"/>
              </a:rPr>
              <a:t>jalannya  </a:t>
            </a:r>
            <a:r>
              <a:rPr sz="2800" dirty="0">
                <a:latin typeface="Calibri"/>
                <a:cs typeface="Calibri"/>
              </a:rPr>
              <a:t>bagian-bagian </a:t>
            </a:r>
            <a:r>
              <a:rPr sz="2800" spc="-10" dirty="0">
                <a:latin typeface="Calibri"/>
                <a:cs typeface="Calibri"/>
              </a:rPr>
              <a:t>elementer </a:t>
            </a:r>
            <a:r>
              <a:rPr sz="2800" spc="-15" dirty="0">
                <a:latin typeface="Calibri"/>
                <a:cs typeface="Calibri"/>
              </a:rPr>
              <a:t>cairan yang</a:t>
            </a:r>
            <a:r>
              <a:rPr sz="2800" spc="-75" dirty="0">
                <a:latin typeface="Calibri"/>
                <a:cs typeface="Calibri"/>
              </a:rPr>
              <a:t> </a:t>
            </a:r>
            <a:r>
              <a:rPr sz="2800" spc="-45" dirty="0">
                <a:latin typeface="Calibri"/>
                <a:cs typeface="Calibri"/>
              </a:rPr>
              <a:t>megalir.</a:t>
            </a:r>
            <a:endParaRPr sz="2800">
              <a:latin typeface="Calibri"/>
              <a:cs typeface="Calibri"/>
            </a:endParaRPr>
          </a:p>
          <a:p>
            <a:pPr marL="408940" indent="-396240">
              <a:lnSpc>
                <a:spcPct val="100000"/>
              </a:lnSpc>
              <a:spcBef>
                <a:spcPts val="600"/>
              </a:spcBef>
              <a:buAutoNum type="arabicPeriod"/>
              <a:tabLst>
                <a:tab pos="408940" algn="l"/>
              </a:tabLst>
            </a:pPr>
            <a:r>
              <a:rPr sz="2800" spc="-20" dirty="0">
                <a:latin typeface="Calibri"/>
                <a:cs typeface="Calibri"/>
              </a:rPr>
              <a:t>Pada </a:t>
            </a:r>
            <a:r>
              <a:rPr sz="2800" spc="-5" dirty="0">
                <a:latin typeface="Calibri"/>
                <a:cs typeface="Calibri"/>
              </a:rPr>
              <a:t>aliran stasioner </a:t>
            </a:r>
            <a:r>
              <a:rPr sz="2800" spc="-10" dirty="0">
                <a:latin typeface="Calibri"/>
                <a:cs typeface="Calibri"/>
              </a:rPr>
              <a:t>garis </a:t>
            </a:r>
            <a:r>
              <a:rPr sz="2800" dirty="0">
                <a:latin typeface="Calibri"/>
                <a:cs typeface="Calibri"/>
              </a:rPr>
              <a:t>arus </a:t>
            </a:r>
            <a:r>
              <a:rPr sz="2800" spc="-5" dirty="0">
                <a:latin typeface="Calibri"/>
                <a:cs typeface="Calibri"/>
              </a:rPr>
              <a:t>dan </a:t>
            </a:r>
            <a:r>
              <a:rPr sz="2800" dirty="0">
                <a:latin typeface="Calibri"/>
                <a:cs typeface="Calibri"/>
              </a:rPr>
              <a:t>jalan arus</a:t>
            </a:r>
            <a:r>
              <a:rPr sz="2800" spc="-9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berimpit.</a:t>
            </a:r>
            <a:endParaRPr sz="2800">
              <a:latin typeface="Calibri"/>
              <a:cs typeface="Calibri"/>
            </a:endParaRPr>
          </a:p>
          <a:p>
            <a:pPr marL="408940" marR="478790" indent="-396240" algn="just">
              <a:lnSpc>
                <a:spcPct val="90000"/>
              </a:lnSpc>
              <a:spcBef>
                <a:spcPts val="1010"/>
              </a:spcBef>
              <a:buAutoNum type="arabicPeriod"/>
              <a:tabLst>
                <a:tab pos="408940" algn="l"/>
              </a:tabLst>
            </a:pPr>
            <a:r>
              <a:rPr sz="2800" spc="-5" dirty="0">
                <a:latin typeface="Calibri"/>
                <a:cs typeface="Calibri"/>
              </a:rPr>
              <a:t>Pipa </a:t>
            </a:r>
            <a:r>
              <a:rPr sz="2800" dirty="0">
                <a:latin typeface="Calibri"/>
                <a:cs typeface="Calibri"/>
              </a:rPr>
              <a:t>arus adalah </a:t>
            </a:r>
            <a:r>
              <a:rPr sz="2800" spc="-10" dirty="0">
                <a:latin typeface="Calibri"/>
                <a:cs typeface="Calibri"/>
              </a:rPr>
              <a:t>kumpulan </a:t>
            </a:r>
            <a:r>
              <a:rPr sz="2800" spc="-5" dirty="0">
                <a:latin typeface="Calibri"/>
                <a:cs typeface="Calibri"/>
              </a:rPr>
              <a:t>sejumlah </a:t>
            </a:r>
            <a:r>
              <a:rPr sz="2800" spc="-10" dirty="0">
                <a:latin typeface="Calibri"/>
                <a:cs typeface="Calibri"/>
              </a:rPr>
              <a:t>garis-garis </a:t>
            </a:r>
            <a:r>
              <a:rPr sz="2800" dirty="0">
                <a:latin typeface="Calibri"/>
                <a:cs typeface="Calibri"/>
              </a:rPr>
              <a:t>arus  </a:t>
            </a:r>
            <a:r>
              <a:rPr sz="2800" spc="-15" dirty="0">
                <a:latin typeface="Calibri"/>
                <a:cs typeface="Calibri"/>
              </a:rPr>
              <a:t>dengan </a:t>
            </a:r>
            <a:r>
              <a:rPr sz="2800" spc="-10" dirty="0">
                <a:latin typeface="Calibri"/>
                <a:cs typeface="Calibri"/>
              </a:rPr>
              <a:t>pangkal </a:t>
            </a:r>
            <a:r>
              <a:rPr sz="2800" spc="-5" dirty="0">
                <a:latin typeface="Calibri"/>
                <a:cs typeface="Calibri"/>
              </a:rPr>
              <a:t>sebuah </a:t>
            </a:r>
            <a:r>
              <a:rPr sz="2800" spc="-10" dirty="0">
                <a:latin typeface="Calibri"/>
                <a:cs typeface="Calibri"/>
              </a:rPr>
              <a:t>garis </a:t>
            </a:r>
            <a:r>
              <a:rPr sz="2800" spc="-5" dirty="0">
                <a:latin typeface="Calibri"/>
                <a:cs typeface="Calibri"/>
              </a:rPr>
              <a:t>tertutup dan </a:t>
            </a:r>
            <a:r>
              <a:rPr sz="2800" spc="-20" dirty="0">
                <a:latin typeface="Calibri"/>
                <a:cs typeface="Calibri"/>
              </a:rPr>
              <a:t>ujungnya  </a:t>
            </a:r>
            <a:r>
              <a:rPr sz="2800" spc="-10" dirty="0">
                <a:latin typeface="Calibri"/>
                <a:cs typeface="Calibri"/>
              </a:rPr>
              <a:t>garis </a:t>
            </a:r>
            <a:r>
              <a:rPr sz="2800" spc="-5" dirty="0">
                <a:latin typeface="Calibri"/>
                <a:cs typeface="Calibri"/>
              </a:rPr>
              <a:t>tertutup</a:t>
            </a:r>
            <a:r>
              <a:rPr sz="2800" spc="-2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pula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  <a:tabLst>
                <a:tab pos="2828925" algn="l"/>
              </a:tabLst>
            </a:pP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1.</a:t>
            </a:r>
            <a:r>
              <a:rPr sz="2000" spc="1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ALIRAN</a:t>
            </a:r>
            <a:r>
              <a:rPr sz="200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20" dirty="0">
                <a:solidFill>
                  <a:srgbClr val="FFFFFF"/>
                </a:solidFill>
                <a:latin typeface="Arial Black"/>
                <a:cs typeface="Arial Black"/>
              </a:rPr>
              <a:t>VISKOS	</a:t>
            </a:r>
            <a:r>
              <a:rPr sz="2000" spc="-35" dirty="0">
                <a:solidFill>
                  <a:srgbClr val="FFFFFF"/>
                </a:solidFill>
                <a:latin typeface="Arial Black"/>
                <a:cs typeface="Arial Black"/>
              </a:rPr>
              <a:t>DAN</a:t>
            </a:r>
            <a:r>
              <a:rPr sz="2000" spc="-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INVISID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36656" y="310895"/>
            <a:ext cx="814324" cy="262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186055">
              <a:lnSpc>
                <a:spcPct val="100000"/>
              </a:lnSpc>
              <a:spcBef>
                <a:spcPts val="1300"/>
              </a:spcBef>
            </a:pPr>
            <a:r>
              <a:rPr sz="1700" spc="-20" dirty="0">
                <a:solidFill>
                  <a:srgbClr val="FFFF00"/>
                </a:solidFill>
                <a:latin typeface="Arial Rounded MT Bold"/>
                <a:cs typeface="Arial Rounded MT Bold"/>
              </a:rPr>
              <a:t>KINEMATIKA </a:t>
            </a:r>
            <a:r>
              <a:rPr sz="1700" spc="-50" dirty="0">
                <a:solidFill>
                  <a:srgbClr val="FFFF00"/>
                </a:solidFill>
                <a:latin typeface="Arial Rounded MT Bold"/>
                <a:cs typeface="Arial Rounded MT Bold"/>
              </a:rPr>
              <a:t>ZAT</a:t>
            </a:r>
            <a:r>
              <a:rPr sz="1700" spc="-2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dirty="0">
                <a:solidFill>
                  <a:srgbClr val="FFFF00"/>
                </a:solidFill>
                <a:latin typeface="Arial Rounded MT Bold"/>
                <a:cs typeface="Arial Rounded MT Bold"/>
              </a:rPr>
              <a:t>CAIR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659111" y="1441196"/>
            <a:ext cx="206311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15856" y="1977897"/>
            <a:ext cx="2369185" cy="24955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5" dirty="0">
                <a:latin typeface="Calibri"/>
                <a:cs typeface="Calibri"/>
              </a:rPr>
              <a:t>Macam</a:t>
            </a:r>
            <a:r>
              <a:rPr sz="1800" b="1" spc="-10" dirty="0">
                <a:latin typeface="Calibri"/>
                <a:cs typeface="Calibri"/>
              </a:rPr>
              <a:t> </a:t>
            </a:r>
            <a:r>
              <a:rPr sz="1800" b="1" spc="-15" dirty="0">
                <a:latin typeface="Calibri"/>
                <a:cs typeface="Calibri"/>
              </a:rPr>
              <a:t>Aliran</a:t>
            </a:r>
            <a:endParaRPr sz="1800">
              <a:latin typeface="Calibri"/>
              <a:cs typeface="Calibri"/>
            </a:endParaRPr>
          </a:p>
          <a:p>
            <a:pPr marL="514984" marR="467995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Garis Arus</a:t>
            </a:r>
            <a:r>
              <a:rPr sz="1800" b="1" spc="-10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dan  </a:t>
            </a: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Tabung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Arus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Percepatan</a:t>
            </a:r>
            <a:r>
              <a:rPr sz="1800" b="1" spc="-4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Partikel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  <a:spcBef>
                <a:spcPts val="5"/>
              </a:spcBef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Zat</a:t>
            </a:r>
            <a:r>
              <a:rPr sz="1800" b="1" spc="-8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Debit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Aliran</a:t>
            </a:r>
            <a:endParaRPr sz="1800">
              <a:latin typeface="Calibri"/>
              <a:cs typeface="Calibri"/>
            </a:endParaRPr>
          </a:p>
          <a:p>
            <a:pPr marL="514984" marR="770255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Persamaan  </a:t>
            </a:r>
            <a:r>
              <a:rPr sz="1800" b="1" spc="-25" dirty="0">
                <a:solidFill>
                  <a:srgbClr val="585858"/>
                </a:solidFill>
                <a:latin typeface="Calibri"/>
                <a:cs typeface="Calibri"/>
              </a:rPr>
              <a:t>K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o</a:t>
            </a: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n</a:t>
            </a:r>
            <a:r>
              <a:rPr sz="1800" b="1" dirty="0">
                <a:solidFill>
                  <a:srgbClr val="585858"/>
                </a:solidFill>
                <a:latin typeface="Calibri"/>
                <a:cs typeface="Calibri"/>
              </a:rPr>
              <a:t>t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i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nu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i</a:t>
            </a:r>
            <a:r>
              <a:rPr sz="1800" b="1" spc="-25" dirty="0">
                <a:solidFill>
                  <a:srgbClr val="585858"/>
                </a:solidFill>
                <a:latin typeface="Calibri"/>
                <a:cs typeface="Calibri"/>
              </a:rPr>
              <a:t>t</a:t>
            </a:r>
            <a:r>
              <a:rPr sz="1800" b="1" dirty="0">
                <a:solidFill>
                  <a:srgbClr val="585858"/>
                </a:solidFill>
                <a:latin typeface="Calibri"/>
                <a:cs typeface="Calibri"/>
              </a:rPr>
              <a:t>as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48488" y="1511187"/>
            <a:ext cx="7009130" cy="2072005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775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5" dirty="0">
                <a:latin typeface="Calibri"/>
                <a:cs typeface="Calibri"/>
              </a:rPr>
              <a:t>Aliran </a:t>
            </a:r>
            <a:r>
              <a:rPr sz="2800" spc="-15" dirty="0">
                <a:latin typeface="Calibri"/>
                <a:cs typeface="Calibri"/>
              </a:rPr>
              <a:t>Viskos</a:t>
            </a:r>
            <a:r>
              <a:rPr sz="2800" spc="-8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:</a:t>
            </a:r>
            <a:endParaRPr sz="2800">
              <a:latin typeface="Calibri"/>
              <a:cs typeface="Calibri"/>
            </a:endParaRPr>
          </a:p>
          <a:p>
            <a:pPr marL="256540">
              <a:lnSpc>
                <a:spcPct val="100000"/>
              </a:lnSpc>
              <a:spcBef>
                <a:spcPts val="675"/>
              </a:spcBef>
            </a:pPr>
            <a:r>
              <a:rPr sz="2800" spc="-20" dirty="0">
                <a:latin typeface="Calibri"/>
                <a:cs typeface="Calibri"/>
              </a:rPr>
              <a:t>Kekentalan </a:t>
            </a:r>
            <a:r>
              <a:rPr sz="2800" spc="-30" dirty="0">
                <a:latin typeface="Calibri"/>
                <a:cs typeface="Calibri"/>
              </a:rPr>
              <a:t>zat </a:t>
            </a:r>
            <a:r>
              <a:rPr sz="2800" spc="-10" dirty="0">
                <a:latin typeface="Calibri"/>
                <a:cs typeface="Calibri"/>
              </a:rPr>
              <a:t>cair diperhitungkan </a:t>
            </a:r>
            <a:r>
              <a:rPr sz="2800" spc="-25" dirty="0">
                <a:latin typeface="Calibri"/>
                <a:cs typeface="Calibri"/>
              </a:rPr>
              <a:t>(zat </a:t>
            </a:r>
            <a:r>
              <a:rPr sz="2800" spc="-10" dirty="0">
                <a:latin typeface="Calibri"/>
                <a:cs typeface="Calibri"/>
              </a:rPr>
              <a:t>cair</a:t>
            </a:r>
            <a:r>
              <a:rPr sz="2800" spc="6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riil)</a:t>
            </a:r>
            <a:endParaRPr sz="28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675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5" dirty="0">
                <a:latin typeface="Calibri"/>
                <a:cs typeface="Calibri"/>
              </a:rPr>
              <a:t>Aliran invisid</a:t>
            </a:r>
            <a:r>
              <a:rPr sz="2800" spc="-8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:</a:t>
            </a:r>
            <a:endParaRPr sz="2800">
              <a:latin typeface="Calibri"/>
              <a:cs typeface="Calibri"/>
            </a:endParaRPr>
          </a:p>
          <a:p>
            <a:pPr marL="256540">
              <a:lnSpc>
                <a:spcPct val="100000"/>
              </a:lnSpc>
              <a:spcBef>
                <a:spcPts val="645"/>
              </a:spcBef>
            </a:pPr>
            <a:r>
              <a:rPr sz="2800" spc="-20" dirty="0">
                <a:latin typeface="Calibri"/>
                <a:cs typeface="Calibri"/>
              </a:rPr>
              <a:t>Kekentalan </a:t>
            </a:r>
            <a:r>
              <a:rPr sz="2800" spc="-25" dirty="0">
                <a:latin typeface="Calibri"/>
                <a:cs typeface="Calibri"/>
              </a:rPr>
              <a:t>zat </a:t>
            </a:r>
            <a:r>
              <a:rPr sz="2800" spc="-10" dirty="0">
                <a:latin typeface="Calibri"/>
                <a:cs typeface="Calibri"/>
              </a:rPr>
              <a:t>cair </a:t>
            </a:r>
            <a:r>
              <a:rPr sz="2800" spc="-5" dirty="0">
                <a:latin typeface="Calibri"/>
                <a:cs typeface="Calibri"/>
              </a:rPr>
              <a:t>dianggap nol </a:t>
            </a:r>
            <a:r>
              <a:rPr sz="2800" spc="-25" dirty="0">
                <a:latin typeface="Calibri"/>
                <a:cs typeface="Calibri"/>
              </a:rPr>
              <a:t>(zat </a:t>
            </a:r>
            <a:r>
              <a:rPr sz="2800" spc="-10" dirty="0">
                <a:latin typeface="Calibri"/>
                <a:cs typeface="Calibri"/>
              </a:rPr>
              <a:t>cair</a:t>
            </a:r>
            <a:r>
              <a:rPr sz="2800" spc="-2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ideal)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2. ALIRAN </a:t>
            </a:r>
            <a:r>
              <a:rPr sz="2000" spc="-20" dirty="0">
                <a:solidFill>
                  <a:srgbClr val="FFFFFF"/>
                </a:solidFill>
                <a:latin typeface="Arial Black"/>
                <a:cs typeface="Arial Black"/>
              </a:rPr>
              <a:t>KOMPRESIBEL </a:t>
            </a:r>
            <a:r>
              <a:rPr sz="2000" spc="-35" dirty="0">
                <a:solidFill>
                  <a:srgbClr val="FFFFFF"/>
                </a:solidFill>
                <a:latin typeface="Arial Black"/>
                <a:cs typeface="Arial Black"/>
              </a:rPr>
              <a:t>DAN </a:t>
            </a:r>
            <a:r>
              <a:rPr sz="2000" spc="-55" dirty="0">
                <a:solidFill>
                  <a:srgbClr val="FFFFFF"/>
                </a:solidFill>
                <a:latin typeface="Arial Black"/>
                <a:cs typeface="Arial Black"/>
              </a:rPr>
              <a:t>TAK</a:t>
            </a:r>
            <a:r>
              <a:rPr sz="2000" spc="12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20" dirty="0">
                <a:solidFill>
                  <a:srgbClr val="FFFFFF"/>
                </a:solidFill>
                <a:latin typeface="Arial Black"/>
                <a:cs typeface="Arial Black"/>
              </a:rPr>
              <a:t>KOMPRESIBEL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36656" y="310895"/>
            <a:ext cx="814324" cy="262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186055">
              <a:lnSpc>
                <a:spcPct val="100000"/>
              </a:lnSpc>
              <a:spcBef>
                <a:spcPts val="1300"/>
              </a:spcBef>
            </a:pPr>
            <a:r>
              <a:rPr sz="1700" spc="-20" dirty="0">
                <a:solidFill>
                  <a:srgbClr val="FFFF00"/>
                </a:solidFill>
                <a:latin typeface="Arial Rounded MT Bold"/>
                <a:cs typeface="Arial Rounded MT Bold"/>
              </a:rPr>
              <a:t>KINEMATIKA </a:t>
            </a:r>
            <a:r>
              <a:rPr sz="1700" spc="-50" dirty="0">
                <a:solidFill>
                  <a:srgbClr val="FFFF00"/>
                </a:solidFill>
                <a:latin typeface="Arial Rounded MT Bold"/>
                <a:cs typeface="Arial Rounded MT Bold"/>
              </a:rPr>
              <a:t>ZAT</a:t>
            </a:r>
            <a:r>
              <a:rPr sz="1700" spc="-2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dirty="0">
                <a:solidFill>
                  <a:srgbClr val="FFFF00"/>
                </a:solidFill>
                <a:latin typeface="Arial Rounded MT Bold"/>
                <a:cs typeface="Arial Rounded MT Bold"/>
              </a:rPr>
              <a:t>CAIR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659111" y="1441196"/>
            <a:ext cx="206311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15856" y="1977897"/>
            <a:ext cx="2369185" cy="24955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5" dirty="0">
                <a:latin typeface="Calibri"/>
                <a:cs typeface="Calibri"/>
              </a:rPr>
              <a:t>Macam</a:t>
            </a:r>
            <a:r>
              <a:rPr sz="1800" b="1" spc="-10" dirty="0">
                <a:latin typeface="Calibri"/>
                <a:cs typeface="Calibri"/>
              </a:rPr>
              <a:t> </a:t>
            </a:r>
            <a:r>
              <a:rPr sz="1800" b="1" spc="-15" dirty="0">
                <a:latin typeface="Calibri"/>
                <a:cs typeface="Calibri"/>
              </a:rPr>
              <a:t>Aliran</a:t>
            </a:r>
            <a:endParaRPr sz="1800">
              <a:latin typeface="Calibri"/>
              <a:cs typeface="Calibri"/>
            </a:endParaRPr>
          </a:p>
          <a:p>
            <a:pPr marL="514984" marR="467995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Garis Arus</a:t>
            </a:r>
            <a:r>
              <a:rPr sz="1800" b="1" spc="-10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dan  </a:t>
            </a: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Tabung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Arus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Percepatan</a:t>
            </a:r>
            <a:r>
              <a:rPr sz="1800" b="1" spc="-4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Partikel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  <a:spcBef>
                <a:spcPts val="5"/>
              </a:spcBef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Zat</a:t>
            </a:r>
            <a:r>
              <a:rPr sz="1800" b="1" spc="-8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Debit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Aliran</a:t>
            </a:r>
            <a:endParaRPr sz="1800">
              <a:latin typeface="Calibri"/>
              <a:cs typeface="Calibri"/>
            </a:endParaRPr>
          </a:p>
          <a:p>
            <a:pPr marL="514984" marR="770255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Persamaan  </a:t>
            </a:r>
            <a:r>
              <a:rPr sz="1800" b="1" spc="-25" dirty="0">
                <a:solidFill>
                  <a:srgbClr val="585858"/>
                </a:solidFill>
                <a:latin typeface="Calibri"/>
                <a:cs typeface="Calibri"/>
              </a:rPr>
              <a:t>K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o</a:t>
            </a: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n</a:t>
            </a:r>
            <a:r>
              <a:rPr sz="1800" b="1" dirty="0">
                <a:solidFill>
                  <a:srgbClr val="585858"/>
                </a:solidFill>
                <a:latin typeface="Calibri"/>
                <a:cs typeface="Calibri"/>
              </a:rPr>
              <a:t>t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i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nu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i</a:t>
            </a:r>
            <a:r>
              <a:rPr sz="1800" b="1" spc="-25" dirty="0">
                <a:solidFill>
                  <a:srgbClr val="585858"/>
                </a:solidFill>
                <a:latin typeface="Calibri"/>
                <a:cs typeface="Calibri"/>
              </a:rPr>
              <a:t>t</a:t>
            </a:r>
            <a:r>
              <a:rPr sz="1800" b="1" dirty="0">
                <a:solidFill>
                  <a:srgbClr val="585858"/>
                </a:solidFill>
                <a:latin typeface="Calibri"/>
                <a:cs typeface="Calibri"/>
              </a:rPr>
              <a:t>as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48488" y="1511187"/>
            <a:ext cx="8328025" cy="2584450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775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5" dirty="0">
                <a:latin typeface="Calibri"/>
                <a:cs typeface="Calibri"/>
              </a:rPr>
              <a:t>Aliran </a:t>
            </a:r>
            <a:r>
              <a:rPr sz="2800" spc="-15" dirty="0">
                <a:latin typeface="Calibri"/>
                <a:cs typeface="Calibri"/>
              </a:rPr>
              <a:t>kompresibel</a:t>
            </a:r>
            <a:r>
              <a:rPr sz="2800" spc="-6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:</a:t>
            </a:r>
            <a:endParaRPr sz="2800">
              <a:latin typeface="Calibri"/>
              <a:cs typeface="Calibri"/>
            </a:endParaRPr>
          </a:p>
          <a:p>
            <a:pPr marL="256540">
              <a:lnSpc>
                <a:spcPct val="100000"/>
              </a:lnSpc>
              <a:spcBef>
                <a:spcPts val="675"/>
              </a:spcBef>
            </a:pPr>
            <a:r>
              <a:rPr sz="2800" spc="-5" dirty="0">
                <a:latin typeface="Calibri"/>
                <a:cs typeface="Calibri"/>
              </a:rPr>
              <a:t>Rapat </a:t>
            </a:r>
            <a:r>
              <a:rPr sz="2800" dirty="0">
                <a:latin typeface="Calibri"/>
                <a:cs typeface="Calibri"/>
              </a:rPr>
              <a:t>massa </a:t>
            </a:r>
            <a:r>
              <a:rPr sz="2800" spc="-5" dirty="0">
                <a:latin typeface="Calibri"/>
                <a:cs typeface="Calibri"/>
              </a:rPr>
              <a:t>berubah denan perubahan</a:t>
            </a:r>
            <a:r>
              <a:rPr sz="2800" spc="5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tekanan</a:t>
            </a:r>
            <a:endParaRPr sz="28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675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5" dirty="0">
                <a:latin typeface="Calibri"/>
                <a:cs typeface="Calibri"/>
              </a:rPr>
              <a:t>Aliran </a:t>
            </a:r>
            <a:r>
              <a:rPr sz="2800" spc="-10" dirty="0">
                <a:latin typeface="Calibri"/>
                <a:cs typeface="Calibri"/>
              </a:rPr>
              <a:t>tak </a:t>
            </a:r>
            <a:r>
              <a:rPr sz="2800" spc="-15" dirty="0">
                <a:latin typeface="Calibri"/>
                <a:cs typeface="Calibri"/>
              </a:rPr>
              <a:t>kompresibel</a:t>
            </a:r>
            <a:r>
              <a:rPr sz="2800" spc="-60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:</a:t>
            </a:r>
            <a:endParaRPr sz="2800">
              <a:latin typeface="Calibri"/>
              <a:cs typeface="Calibri"/>
            </a:endParaRPr>
          </a:p>
          <a:p>
            <a:pPr marL="256540" marR="5080">
              <a:lnSpc>
                <a:spcPts val="4029"/>
              </a:lnSpc>
              <a:spcBef>
                <a:spcPts val="220"/>
              </a:spcBef>
            </a:pPr>
            <a:r>
              <a:rPr sz="2800" spc="-5" dirty="0">
                <a:latin typeface="Calibri"/>
                <a:cs typeface="Calibri"/>
              </a:rPr>
              <a:t>Rapat </a:t>
            </a:r>
            <a:r>
              <a:rPr sz="2800" dirty="0">
                <a:latin typeface="Calibri"/>
                <a:cs typeface="Calibri"/>
              </a:rPr>
              <a:t>massa tidak </a:t>
            </a:r>
            <a:r>
              <a:rPr sz="2800" spc="-5" dirty="0">
                <a:latin typeface="Calibri"/>
                <a:cs typeface="Calibri"/>
              </a:rPr>
              <a:t>berubah </a:t>
            </a:r>
            <a:r>
              <a:rPr sz="2800" spc="-10" dirty="0">
                <a:latin typeface="Calibri"/>
                <a:cs typeface="Calibri"/>
              </a:rPr>
              <a:t>dengan </a:t>
            </a:r>
            <a:r>
              <a:rPr sz="2800" spc="-5" dirty="0">
                <a:latin typeface="Calibri"/>
                <a:cs typeface="Calibri"/>
              </a:rPr>
              <a:t>perubahan </a:t>
            </a:r>
            <a:r>
              <a:rPr sz="2800" spc="-15" dirty="0">
                <a:latin typeface="Calibri"/>
                <a:cs typeface="Calibri"/>
              </a:rPr>
              <a:t>tekanan,  rapat </a:t>
            </a:r>
            <a:r>
              <a:rPr sz="2800" dirty="0">
                <a:latin typeface="Calibri"/>
                <a:cs typeface="Calibri"/>
              </a:rPr>
              <a:t>massa </a:t>
            </a:r>
            <a:r>
              <a:rPr sz="2800" spc="-5" dirty="0">
                <a:latin typeface="Calibri"/>
                <a:cs typeface="Calibri"/>
              </a:rPr>
              <a:t>di </a:t>
            </a:r>
            <a:r>
              <a:rPr sz="2800" spc="-10" dirty="0">
                <a:latin typeface="Calibri"/>
                <a:cs typeface="Calibri"/>
              </a:rPr>
              <a:t>angap</a:t>
            </a:r>
            <a:r>
              <a:rPr sz="2800" spc="-40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konstan.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3. ALIRAN LAMINER </a:t>
            </a:r>
            <a:r>
              <a:rPr sz="2000" spc="-35" dirty="0">
                <a:solidFill>
                  <a:srgbClr val="FFFFFF"/>
                </a:solidFill>
                <a:latin typeface="Arial Black"/>
                <a:cs typeface="Arial Black"/>
              </a:rPr>
              <a:t>DAN</a:t>
            </a:r>
            <a:r>
              <a:rPr sz="2000" spc="4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20" dirty="0">
                <a:solidFill>
                  <a:srgbClr val="FFFFFF"/>
                </a:solidFill>
                <a:latin typeface="Arial Black"/>
                <a:cs typeface="Arial Black"/>
              </a:rPr>
              <a:t>TRUBULEN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36656" y="310895"/>
            <a:ext cx="814324" cy="262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186055">
              <a:lnSpc>
                <a:spcPct val="100000"/>
              </a:lnSpc>
              <a:spcBef>
                <a:spcPts val="1300"/>
              </a:spcBef>
            </a:pPr>
            <a:r>
              <a:rPr sz="1700" spc="-20" dirty="0">
                <a:solidFill>
                  <a:srgbClr val="FFFF00"/>
                </a:solidFill>
                <a:latin typeface="Arial Rounded MT Bold"/>
                <a:cs typeface="Arial Rounded MT Bold"/>
              </a:rPr>
              <a:t>KINEMATIKA </a:t>
            </a:r>
            <a:r>
              <a:rPr sz="1700" spc="-50" dirty="0">
                <a:solidFill>
                  <a:srgbClr val="FFFF00"/>
                </a:solidFill>
                <a:latin typeface="Arial Rounded MT Bold"/>
                <a:cs typeface="Arial Rounded MT Bold"/>
              </a:rPr>
              <a:t>ZAT</a:t>
            </a:r>
            <a:r>
              <a:rPr sz="1700" spc="-2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dirty="0">
                <a:solidFill>
                  <a:srgbClr val="FFFF00"/>
                </a:solidFill>
                <a:latin typeface="Arial Rounded MT Bold"/>
                <a:cs typeface="Arial Rounded MT Bold"/>
              </a:rPr>
              <a:t>CAIR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659111" y="1441196"/>
            <a:ext cx="206311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15856" y="1977897"/>
            <a:ext cx="2369185" cy="24955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5" dirty="0">
                <a:latin typeface="Calibri"/>
                <a:cs typeface="Calibri"/>
              </a:rPr>
              <a:t>Macam</a:t>
            </a:r>
            <a:r>
              <a:rPr sz="1800" b="1" spc="-10" dirty="0">
                <a:latin typeface="Calibri"/>
                <a:cs typeface="Calibri"/>
              </a:rPr>
              <a:t> </a:t>
            </a:r>
            <a:r>
              <a:rPr sz="1800" b="1" spc="-15" dirty="0">
                <a:latin typeface="Calibri"/>
                <a:cs typeface="Calibri"/>
              </a:rPr>
              <a:t>Aliran</a:t>
            </a:r>
            <a:endParaRPr sz="1800">
              <a:latin typeface="Calibri"/>
              <a:cs typeface="Calibri"/>
            </a:endParaRPr>
          </a:p>
          <a:p>
            <a:pPr marL="514984" marR="467995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Garis Arus</a:t>
            </a:r>
            <a:r>
              <a:rPr sz="1800" b="1" spc="-10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dan  </a:t>
            </a: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Tabung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Arus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Percepatan</a:t>
            </a:r>
            <a:r>
              <a:rPr sz="1800" b="1" spc="-4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Partikel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  <a:spcBef>
                <a:spcPts val="5"/>
              </a:spcBef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Zat</a:t>
            </a:r>
            <a:r>
              <a:rPr sz="1800" b="1" spc="-8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Debit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Aliran</a:t>
            </a:r>
            <a:endParaRPr sz="1800">
              <a:latin typeface="Calibri"/>
              <a:cs typeface="Calibri"/>
            </a:endParaRPr>
          </a:p>
          <a:p>
            <a:pPr marL="514984" marR="770255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Persamaan  </a:t>
            </a:r>
            <a:r>
              <a:rPr sz="1800" b="1" spc="-25" dirty="0">
                <a:solidFill>
                  <a:srgbClr val="585858"/>
                </a:solidFill>
                <a:latin typeface="Calibri"/>
                <a:cs typeface="Calibri"/>
              </a:rPr>
              <a:t>K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o</a:t>
            </a: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n</a:t>
            </a:r>
            <a:r>
              <a:rPr sz="1800" b="1" dirty="0">
                <a:solidFill>
                  <a:srgbClr val="585858"/>
                </a:solidFill>
                <a:latin typeface="Calibri"/>
                <a:cs typeface="Calibri"/>
              </a:rPr>
              <a:t>t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i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nu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i</a:t>
            </a:r>
            <a:r>
              <a:rPr sz="1800" b="1" spc="-25" dirty="0">
                <a:solidFill>
                  <a:srgbClr val="585858"/>
                </a:solidFill>
                <a:latin typeface="Calibri"/>
                <a:cs typeface="Calibri"/>
              </a:rPr>
              <a:t>t</a:t>
            </a:r>
            <a:r>
              <a:rPr sz="1800" b="1" dirty="0">
                <a:solidFill>
                  <a:srgbClr val="585858"/>
                </a:solidFill>
                <a:latin typeface="Calibri"/>
                <a:cs typeface="Calibri"/>
              </a:rPr>
              <a:t>as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86334" y="1201673"/>
            <a:ext cx="2609850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spc="-15" dirty="0">
                <a:latin typeface="Calibri"/>
                <a:cs typeface="Calibri"/>
              </a:rPr>
              <a:t>Aliran </a:t>
            </a:r>
            <a:r>
              <a:rPr sz="3000" b="1" spc="-5" dirty="0">
                <a:latin typeface="Calibri"/>
                <a:cs typeface="Calibri"/>
              </a:rPr>
              <a:t>turbulen</a:t>
            </a:r>
            <a:r>
              <a:rPr sz="3000" b="1" spc="-55" dirty="0">
                <a:latin typeface="Calibri"/>
                <a:cs typeface="Calibri"/>
              </a:rPr>
              <a:t> </a:t>
            </a:r>
            <a:r>
              <a:rPr sz="3000" b="1" dirty="0">
                <a:latin typeface="Calibri"/>
                <a:cs typeface="Calibri"/>
              </a:rPr>
              <a:t>:</a:t>
            </a:r>
            <a:endParaRPr sz="30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86334" y="1756105"/>
            <a:ext cx="3404235" cy="36258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110"/>
              </a:spcBef>
              <a:buFont typeface="Arial"/>
              <a:buChar char="•"/>
              <a:tabLst>
                <a:tab pos="240665" algn="l"/>
                <a:tab pos="241300" algn="l"/>
                <a:tab pos="2347595" algn="l"/>
                <a:tab pos="2981960" algn="l"/>
              </a:tabLst>
            </a:pPr>
            <a:r>
              <a:rPr sz="2200" spc="-5" dirty="0">
                <a:latin typeface="Calibri"/>
                <a:cs typeface="Calibri"/>
              </a:rPr>
              <a:t>p</a:t>
            </a:r>
            <a:r>
              <a:rPr sz="2200" dirty="0">
                <a:latin typeface="Calibri"/>
                <a:cs typeface="Calibri"/>
              </a:rPr>
              <a:t>art</a:t>
            </a:r>
            <a:r>
              <a:rPr sz="2200" spc="-10" dirty="0">
                <a:latin typeface="Calibri"/>
                <a:cs typeface="Calibri"/>
              </a:rPr>
              <a:t>i</a:t>
            </a:r>
            <a:r>
              <a:rPr sz="2200" spc="-70" dirty="0">
                <a:latin typeface="Calibri"/>
                <a:cs typeface="Calibri"/>
              </a:rPr>
              <a:t>k</a:t>
            </a:r>
            <a:r>
              <a:rPr sz="2200" spc="-15" dirty="0">
                <a:latin typeface="Calibri"/>
                <a:cs typeface="Calibri"/>
              </a:rPr>
              <a:t>e</a:t>
            </a:r>
            <a:r>
              <a:rPr sz="2200" dirty="0">
                <a:latin typeface="Calibri"/>
                <a:cs typeface="Calibri"/>
              </a:rPr>
              <a:t>l</a:t>
            </a:r>
            <a:r>
              <a:rPr sz="2200" spc="-5" dirty="0">
                <a:latin typeface="Calibri"/>
                <a:cs typeface="Calibri"/>
              </a:rPr>
              <a:t>-p</a:t>
            </a:r>
            <a:r>
              <a:rPr sz="2200" dirty="0">
                <a:latin typeface="Calibri"/>
                <a:cs typeface="Calibri"/>
              </a:rPr>
              <a:t>art</a:t>
            </a:r>
            <a:r>
              <a:rPr sz="2200" spc="-35" dirty="0">
                <a:latin typeface="Calibri"/>
                <a:cs typeface="Calibri"/>
              </a:rPr>
              <a:t>i</a:t>
            </a:r>
            <a:r>
              <a:rPr sz="2200" spc="-70" dirty="0">
                <a:latin typeface="Calibri"/>
                <a:cs typeface="Calibri"/>
              </a:rPr>
              <a:t>k</a:t>
            </a:r>
            <a:r>
              <a:rPr sz="2200" dirty="0">
                <a:latin typeface="Calibri"/>
                <a:cs typeface="Calibri"/>
              </a:rPr>
              <a:t>el	</a:t>
            </a:r>
            <a:r>
              <a:rPr sz="2200" spc="-60" dirty="0">
                <a:latin typeface="Calibri"/>
                <a:cs typeface="Calibri"/>
              </a:rPr>
              <a:t>z</a:t>
            </a:r>
            <a:r>
              <a:rPr sz="2200" spc="-25" dirty="0">
                <a:latin typeface="Calibri"/>
                <a:cs typeface="Calibri"/>
              </a:rPr>
              <a:t>a</a:t>
            </a:r>
            <a:r>
              <a:rPr sz="2200" dirty="0">
                <a:latin typeface="Calibri"/>
                <a:cs typeface="Calibri"/>
              </a:rPr>
              <a:t>t	</a:t>
            </a:r>
            <a:r>
              <a:rPr sz="2200" spc="-25" dirty="0">
                <a:latin typeface="Calibri"/>
                <a:cs typeface="Calibri"/>
              </a:rPr>
              <a:t>c</a:t>
            </a:r>
            <a:r>
              <a:rPr sz="2200" spc="5" dirty="0">
                <a:latin typeface="Calibri"/>
                <a:cs typeface="Calibri"/>
              </a:rPr>
              <a:t>a</a:t>
            </a:r>
            <a:r>
              <a:rPr sz="2200" spc="-35" dirty="0">
                <a:latin typeface="Calibri"/>
                <a:cs typeface="Calibri"/>
              </a:rPr>
              <a:t>i</a:t>
            </a:r>
            <a:r>
              <a:rPr sz="2200" dirty="0">
                <a:latin typeface="Calibri"/>
                <a:cs typeface="Calibri"/>
              </a:rPr>
              <a:t>r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14934" y="2058416"/>
            <a:ext cx="3176270" cy="3619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200" spc="-15" dirty="0">
                <a:latin typeface="Calibri"/>
                <a:cs typeface="Calibri"/>
              </a:rPr>
              <a:t>bergerak </a:t>
            </a:r>
            <a:r>
              <a:rPr sz="2200" spc="-5" dirty="0">
                <a:latin typeface="Calibri"/>
                <a:cs typeface="Calibri"/>
              </a:rPr>
              <a:t>tidak </a:t>
            </a:r>
            <a:r>
              <a:rPr sz="2200" spc="-15" dirty="0">
                <a:latin typeface="Calibri"/>
                <a:cs typeface="Calibri"/>
              </a:rPr>
              <a:t>teratur</a:t>
            </a:r>
            <a:r>
              <a:rPr sz="2200" spc="395" dirty="0">
                <a:latin typeface="Calibri"/>
                <a:cs typeface="Calibri"/>
              </a:rPr>
              <a:t> </a:t>
            </a:r>
            <a:r>
              <a:rPr sz="2200" spc="-10" dirty="0">
                <a:latin typeface="Calibri"/>
                <a:cs typeface="Calibri"/>
              </a:rPr>
              <a:t>dan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14934" y="2360168"/>
            <a:ext cx="3175635" cy="3619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  <a:tabLst>
                <a:tab pos="887730" algn="l"/>
                <a:tab pos="2515870" algn="l"/>
              </a:tabLst>
            </a:pPr>
            <a:r>
              <a:rPr sz="2200" spc="-55" dirty="0">
                <a:latin typeface="Calibri"/>
                <a:cs typeface="Calibri"/>
              </a:rPr>
              <a:t>g</a:t>
            </a:r>
            <a:r>
              <a:rPr sz="2200" dirty="0">
                <a:latin typeface="Calibri"/>
                <a:cs typeface="Calibri"/>
              </a:rPr>
              <a:t>ar</a:t>
            </a:r>
            <a:r>
              <a:rPr sz="2200" spc="-10" dirty="0">
                <a:latin typeface="Calibri"/>
                <a:cs typeface="Calibri"/>
              </a:rPr>
              <a:t>i</a:t>
            </a:r>
            <a:r>
              <a:rPr sz="2200" dirty="0">
                <a:latin typeface="Calibri"/>
                <a:cs typeface="Calibri"/>
              </a:rPr>
              <a:t>s	l</a:t>
            </a:r>
            <a:r>
              <a:rPr sz="2200" spc="-10" dirty="0">
                <a:latin typeface="Calibri"/>
                <a:cs typeface="Calibri"/>
              </a:rPr>
              <a:t>i</a:t>
            </a:r>
            <a:r>
              <a:rPr sz="2200" spc="-35" dirty="0">
                <a:latin typeface="Calibri"/>
                <a:cs typeface="Calibri"/>
              </a:rPr>
              <a:t>n</a:t>
            </a:r>
            <a:r>
              <a:rPr sz="2200" spc="-20" dirty="0">
                <a:latin typeface="Calibri"/>
                <a:cs typeface="Calibri"/>
              </a:rPr>
              <a:t>t</a:t>
            </a:r>
            <a:r>
              <a:rPr sz="2200" dirty="0">
                <a:latin typeface="Calibri"/>
                <a:cs typeface="Calibri"/>
              </a:rPr>
              <a:t>asa</a:t>
            </a:r>
            <a:r>
              <a:rPr sz="2200" spc="-10" dirty="0">
                <a:latin typeface="Calibri"/>
                <a:cs typeface="Calibri"/>
              </a:rPr>
              <a:t>n</a:t>
            </a:r>
            <a:r>
              <a:rPr sz="2200" spc="-85" dirty="0">
                <a:latin typeface="Calibri"/>
                <a:cs typeface="Calibri"/>
              </a:rPr>
              <a:t>n</a:t>
            </a:r>
            <a:r>
              <a:rPr sz="2200" spc="-15" dirty="0">
                <a:latin typeface="Calibri"/>
                <a:cs typeface="Calibri"/>
              </a:rPr>
              <a:t>y</a:t>
            </a:r>
            <a:r>
              <a:rPr sz="2200" dirty="0">
                <a:latin typeface="Calibri"/>
                <a:cs typeface="Calibri"/>
              </a:rPr>
              <a:t>a	</a:t>
            </a:r>
            <a:r>
              <a:rPr sz="2200" spc="-5" dirty="0">
                <a:latin typeface="Calibri"/>
                <a:cs typeface="Calibri"/>
              </a:rPr>
              <a:t>sal</a:t>
            </a:r>
            <a:r>
              <a:rPr sz="2200" spc="-10" dirty="0">
                <a:latin typeface="Calibri"/>
                <a:cs typeface="Calibri"/>
              </a:rPr>
              <a:t>i</a:t>
            </a:r>
            <a:r>
              <a:rPr sz="2200" spc="-35" dirty="0">
                <a:latin typeface="Calibri"/>
                <a:cs typeface="Calibri"/>
              </a:rPr>
              <a:t>n</a:t>
            </a:r>
            <a:r>
              <a:rPr sz="2200" dirty="0">
                <a:latin typeface="Calibri"/>
                <a:cs typeface="Calibri"/>
              </a:rPr>
              <a:t>g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86334" y="2568051"/>
            <a:ext cx="3018155" cy="885825"/>
          </a:xfrm>
          <a:prstGeom prst="rect">
            <a:avLst/>
          </a:prstGeom>
        </p:spPr>
        <p:txBody>
          <a:bodyPr vert="horz" wrap="square" lIns="0" tIns="107314" rIns="0" bIns="0" rtlCol="0">
            <a:spAutoFit/>
          </a:bodyPr>
          <a:lstStyle/>
          <a:p>
            <a:pPr marL="240665">
              <a:lnSpc>
                <a:spcPct val="100000"/>
              </a:lnSpc>
              <a:spcBef>
                <a:spcPts val="844"/>
              </a:spcBef>
            </a:pPr>
            <a:r>
              <a:rPr sz="2200" spc="-5" dirty="0">
                <a:latin typeface="Calibri"/>
                <a:cs typeface="Calibri"/>
              </a:rPr>
              <a:t>berpotongan.</a:t>
            </a:r>
            <a:endParaRPr sz="22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745"/>
              </a:spcBef>
              <a:buFont typeface="Arial"/>
              <a:buChar char="•"/>
              <a:tabLst>
                <a:tab pos="240665" algn="l"/>
                <a:tab pos="241300" algn="l"/>
              </a:tabLst>
            </a:pPr>
            <a:r>
              <a:rPr sz="2200" spc="-10" dirty="0">
                <a:latin typeface="Calibri"/>
                <a:cs typeface="Calibri"/>
              </a:rPr>
              <a:t>Bilangan </a:t>
            </a:r>
            <a:r>
              <a:rPr sz="2200" spc="-5" dirty="0">
                <a:latin typeface="Calibri"/>
                <a:cs typeface="Calibri"/>
              </a:rPr>
              <a:t>reynold</a:t>
            </a:r>
            <a:r>
              <a:rPr sz="2200" spc="-85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rendah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86334" y="3933266"/>
            <a:ext cx="2453005" cy="48323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b="1" spc="-15" dirty="0">
                <a:latin typeface="Calibri"/>
                <a:cs typeface="Calibri"/>
              </a:rPr>
              <a:t>Aliran </a:t>
            </a:r>
            <a:r>
              <a:rPr sz="3000" b="1" dirty="0">
                <a:latin typeface="Calibri"/>
                <a:cs typeface="Calibri"/>
              </a:rPr>
              <a:t>laminer</a:t>
            </a:r>
            <a:r>
              <a:rPr sz="3000" b="1" spc="-120" dirty="0">
                <a:latin typeface="Calibri"/>
                <a:cs typeface="Calibri"/>
              </a:rPr>
              <a:t> </a:t>
            </a:r>
            <a:r>
              <a:rPr sz="3000" b="1" dirty="0">
                <a:latin typeface="Calibri"/>
                <a:cs typeface="Calibri"/>
              </a:rPr>
              <a:t>:</a:t>
            </a:r>
            <a:endParaRPr sz="3000">
              <a:latin typeface="Calibri"/>
              <a:cs typeface="Calibri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86334" y="4488560"/>
            <a:ext cx="3404870" cy="965835"/>
          </a:xfrm>
          <a:prstGeom prst="rect">
            <a:avLst/>
          </a:prstGeom>
        </p:spPr>
        <p:txBody>
          <a:bodyPr vert="horz" wrap="square" lIns="0" tIns="46990" rIns="0" bIns="0" rtlCol="0">
            <a:spAutoFit/>
          </a:bodyPr>
          <a:lstStyle/>
          <a:p>
            <a:pPr marL="240665" marR="5080" indent="-228600" algn="just">
              <a:lnSpc>
                <a:spcPct val="90100"/>
              </a:lnSpc>
              <a:spcBef>
                <a:spcPts val="370"/>
              </a:spcBef>
              <a:buFont typeface="Arial"/>
              <a:buChar char="•"/>
              <a:tabLst>
                <a:tab pos="241300" algn="l"/>
              </a:tabLst>
            </a:pPr>
            <a:r>
              <a:rPr sz="2200" spc="-10" dirty="0">
                <a:latin typeface="Calibri"/>
                <a:cs typeface="Calibri"/>
              </a:rPr>
              <a:t>partikel-partikel </a:t>
            </a:r>
            <a:r>
              <a:rPr sz="2200" spc="-30" dirty="0">
                <a:latin typeface="Calibri"/>
                <a:cs typeface="Calibri"/>
              </a:rPr>
              <a:t>zat </a:t>
            </a:r>
            <a:r>
              <a:rPr sz="2200" spc="-15" dirty="0">
                <a:latin typeface="Calibri"/>
                <a:cs typeface="Calibri"/>
              </a:rPr>
              <a:t>cair  bergerak teratur dengan  </a:t>
            </a:r>
            <a:r>
              <a:rPr sz="2200" dirty="0">
                <a:latin typeface="Calibri"/>
                <a:cs typeface="Calibri"/>
              </a:rPr>
              <a:t>membentuk </a:t>
            </a:r>
            <a:r>
              <a:rPr sz="2200" spc="-10" dirty="0">
                <a:latin typeface="Calibri"/>
                <a:cs typeface="Calibri"/>
              </a:rPr>
              <a:t>garis</a:t>
            </a:r>
            <a:r>
              <a:rPr sz="2200" spc="434" dirty="0">
                <a:latin typeface="Calibri"/>
                <a:cs typeface="Calibri"/>
              </a:rPr>
              <a:t> </a:t>
            </a:r>
            <a:r>
              <a:rPr sz="2200" spc="-25" dirty="0">
                <a:latin typeface="Calibri"/>
                <a:cs typeface="Calibri"/>
              </a:rPr>
              <a:t>kontinyu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14934" y="5393842"/>
            <a:ext cx="3176270" cy="36258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0"/>
              </a:spcBef>
              <a:tabLst>
                <a:tab pos="1195070" algn="l"/>
                <a:tab pos="2515870" algn="l"/>
              </a:tabLst>
            </a:pPr>
            <a:r>
              <a:rPr sz="2200" dirty="0">
                <a:latin typeface="Calibri"/>
                <a:cs typeface="Calibri"/>
              </a:rPr>
              <a:t>dan	</a:t>
            </a:r>
            <a:r>
              <a:rPr sz="2200" spc="-5" dirty="0">
                <a:latin typeface="Calibri"/>
                <a:cs typeface="Calibri"/>
              </a:rPr>
              <a:t>tidak	</a:t>
            </a:r>
            <a:r>
              <a:rPr sz="2200" spc="-10" dirty="0">
                <a:latin typeface="Calibri"/>
                <a:cs typeface="Calibri"/>
              </a:rPr>
              <a:t>saling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186334" y="5603340"/>
            <a:ext cx="2842895" cy="885190"/>
          </a:xfrm>
          <a:prstGeom prst="rect">
            <a:avLst/>
          </a:prstGeom>
        </p:spPr>
        <p:txBody>
          <a:bodyPr vert="horz" wrap="square" lIns="0" tIns="106680" rIns="0" bIns="0" rtlCol="0">
            <a:spAutoFit/>
          </a:bodyPr>
          <a:lstStyle/>
          <a:p>
            <a:pPr marL="240665">
              <a:lnSpc>
                <a:spcPct val="100000"/>
              </a:lnSpc>
              <a:spcBef>
                <a:spcPts val="840"/>
              </a:spcBef>
            </a:pPr>
            <a:r>
              <a:rPr sz="2200" spc="-5" dirty="0">
                <a:latin typeface="Calibri"/>
                <a:cs typeface="Calibri"/>
              </a:rPr>
              <a:t>berpotongan</a:t>
            </a:r>
            <a:endParaRPr sz="22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740"/>
              </a:spcBef>
              <a:buFont typeface="Arial"/>
              <a:buChar char="•"/>
              <a:tabLst>
                <a:tab pos="240665" algn="l"/>
                <a:tab pos="241300" algn="l"/>
              </a:tabLst>
            </a:pPr>
            <a:r>
              <a:rPr sz="2200" spc="-10" dirty="0">
                <a:latin typeface="Calibri"/>
                <a:cs typeface="Calibri"/>
              </a:rPr>
              <a:t>Bilangan </a:t>
            </a:r>
            <a:r>
              <a:rPr sz="2200" spc="-5" dirty="0">
                <a:latin typeface="Calibri"/>
                <a:cs typeface="Calibri"/>
              </a:rPr>
              <a:t>reynold</a:t>
            </a:r>
            <a:r>
              <a:rPr sz="2200" spc="-90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tinggi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4053392" y="1889216"/>
            <a:ext cx="5057527" cy="363860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4. ALIRAN </a:t>
            </a:r>
            <a:r>
              <a:rPr sz="2000" spc="-35" dirty="0">
                <a:solidFill>
                  <a:srgbClr val="FFFFFF"/>
                </a:solidFill>
                <a:latin typeface="Arial Black"/>
                <a:cs typeface="Arial Black"/>
              </a:rPr>
              <a:t>MANTAB DAN </a:t>
            </a:r>
            <a:r>
              <a:rPr sz="2000" spc="-55" dirty="0">
                <a:solidFill>
                  <a:srgbClr val="FFFFFF"/>
                </a:solidFill>
                <a:latin typeface="Arial Black"/>
                <a:cs typeface="Arial Black"/>
              </a:rPr>
              <a:t>TAK</a:t>
            </a:r>
            <a:r>
              <a:rPr sz="2000" spc="7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30" dirty="0">
                <a:solidFill>
                  <a:srgbClr val="FFFFFF"/>
                </a:solidFill>
                <a:latin typeface="Arial Black"/>
                <a:cs typeface="Arial Black"/>
              </a:rPr>
              <a:t>MANTAB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36656" y="310895"/>
            <a:ext cx="814324" cy="262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186055">
              <a:lnSpc>
                <a:spcPct val="100000"/>
              </a:lnSpc>
              <a:spcBef>
                <a:spcPts val="1300"/>
              </a:spcBef>
            </a:pPr>
            <a:r>
              <a:rPr sz="1700" spc="-20" dirty="0">
                <a:solidFill>
                  <a:srgbClr val="FFFF00"/>
                </a:solidFill>
                <a:latin typeface="Arial Rounded MT Bold"/>
                <a:cs typeface="Arial Rounded MT Bold"/>
              </a:rPr>
              <a:t>KINEMATIKA </a:t>
            </a:r>
            <a:r>
              <a:rPr sz="1700" spc="-50" dirty="0">
                <a:solidFill>
                  <a:srgbClr val="FFFF00"/>
                </a:solidFill>
                <a:latin typeface="Arial Rounded MT Bold"/>
                <a:cs typeface="Arial Rounded MT Bold"/>
              </a:rPr>
              <a:t>ZAT</a:t>
            </a:r>
            <a:r>
              <a:rPr sz="1700" spc="-2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dirty="0">
                <a:solidFill>
                  <a:srgbClr val="FFFF00"/>
                </a:solidFill>
                <a:latin typeface="Arial Rounded MT Bold"/>
                <a:cs typeface="Arial Rounded MT Bold"/>
              </a:rPr>
              <a:t>CAIR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659111" y="1441196"/>
            <a:ext cx="206311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15856" y="1977897"/>
            <a:ext cx="2369185" cy="24955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5" dirty="0">
                <a:latin typeface="Calibri"/>
                <a:cs typeface="Calibri"/>
              </a:rPr>
              <a:t>Macam</a:t>
            </a:r>
            <a:r>
              <a:rPr sz="1800" b="1" spc="-10" dirty="0">
                <a:latin typeface="Calibri"/>
                <a:cs typeface="Calibri"/>
              </a:rPr>
              <a:t> </a:t>
            </a:r>
            <a:r>
              <a:rPr sz="1800" b="1" spc="-15" dirty="0">
                <a:latin typeface="Calibri"/>
                <a:cs typeface="Calibri"/>
              </a:rPr>
              <a:t>Aliran</a:t>
            </a:r>
            <a:endParaRPr sz="1800">
              <a:latin typeface="Calibri"/>
              <a:cs typeface="Calibri"/>
            </a:endParaRPr>
          </a:p>
          <a:p>
            <a:pPr marL="514984" marR="467995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Garis Arus</a:t>
            </a:r>
            <a:r>
              <a:rPr sz="1800" b="1" spc="-10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dan  </a:t>
            </a: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Tabung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Arus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Percepatan</a:t>
            </a:r>
            <a:r>
              <a:rPr sz="1800" b="1" spc="-4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Partikel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  <a:spcBef>
                <a:spcPts val="5"/>
              </a:spcBef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Zat</a:t>
            </a:r>
            <a:r>
              <a:rPr sz="1800" b="1" spc="-8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Debit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Aliran</a:t>
            </a:r>
            <a:endParaRPr sz="1800">
              <a:latin typeface="Calibri"/>
              <a:cs typeface="Calibri"/>
            </a:endParaRPr>
          </a:p>
          <a:p>
            <a:pPr marL="514984" marR="770255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Persamaan  </a:t>
            </a:r>
            <a:r>
              <a:rPr sz="1800" b="1" spc="-25" dirty="0">
                <a:solidFill>
                  <a:srgbClr val="585858"/>
                </a:solidFill>
                <a:latin typeface="Calibri"/>
                <a:cs typeface="Calibri"/>
              </a:rPr>
              <a:t>K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o</a:t>
            </a: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n</a:t>
            </a:r>
            <a:r>
              <a:rPr sz="1800" b="1" dirty="0">
                <a:solidFill>
                  <a:srgbClr val="585858"/>
                </a:solidFill>
                <a:latin typeface="Calibri"/>
                <a:cs typeface="Calibri"/>
              </a:rPr>
              <a:t>t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i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nu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i</a:t>
            </a:r>
            <a:r>
              <a:rPr sz="1800" b="1" spc="-25" dirty="0">
                <a:solidFill>
                  <a:srgbClr val="585858"/>
                </a:solidFill>
                <a:latin typeface="Calibri"/>
                <a:cs typeface="Calibri"/>
              </a:rPr>
              <a:t>t</a:t>
            </a:r>
            <a:r>
              <a:rPr sz="1800" b="1" dirty="0">
                <a:solidFill>
                  <a:srgbClr val="585858"/>
                </a:solidFill>
                <a:latin typeface="Calibri"/>
                <a:cs typeface="Calibri"/>
              </a:rPr>
              <a:t>as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48488" y="1361835"/>
            <a:ext cx="7112000" cy="2121535"/>
          </a:xfrm>
          <a:prstGeom prst="rect">
            <a:avLst/>
          </a:prstGeom>
        </p:spPr>
        <p:txBody>
          <a:bodyPr vert="horz" wrap="square" lIns="0" tIns="62230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490"/>
              </a:spcBef>
              <a:buFont typeface="Arial"/>
              <a:buChar char="•"/>
              <a:tabLst>
                <a:tab pos="241300" algn="l"/>
              </a:tabLst>
            </a:pPr>
            <a:r>
              <a:rPr sz="2600" b="1" spc="-15" dirty="0">
                <a:latin typeface="Calibri"/>
                <a:cs typeface="Calibri"/>
              </a:rPr>
              <a:t>Aliran </a:t>
            </a:r>
            <a:r>
              <a:rPr sz="2600" b="1" spc="-20" dirty="0">
                <a:latin typeface="Calibri"/>
                <a:cs typeface="Calibri"/>
              </a:rPr>
              <a:t>mantap </a:t>
            </a:r>
            <a:r>
              <a:rPr sz="2600" b="1" spc="-15" dirty="0">
                <a:latin typeface="Calibri"/>
                <a:cs typeface="Calibri"/>
              </a:rPr>
              <a:t>(steady </a:t>
            </a:r>
            <a:r>
              <a:rPr sz="2600" b="1" spc="-10" dirty="0">
                <a:latin typeface="Calibri"/>
                <a:cs typeface="Calibri"/>
              </a:rPr>
              <a:t>flow)</a:t>
            </a:r>
            <a:r>
              <a:rPr sz="2600" b="1" spc="170" dirty="0">
                <a:latin typeface="Calibri"/>
                <a:cs typeface="Calibri"/>
              </a:rPr>
              <a:t> </a:t>
            </a:r>
            <a:r>
              <a:rPr sz="2600" b="1" spc="-5" dirty="0">
                <a:latin typeface="Calibri"/>
                <a:cs typeface="Calibri"/>
              </a:rPr>
              <a:t>:</a:t>
            </a:r>
            <a:endParaRPr sz="2600">
              <a:latin typeface="Calibri"/>
              <a:cs typeface="Calibri"/>
            </a:endParaRPr>
          </a:p>
          <a:p>
            <a:pPr marL="12700" marR="5080">
              <a:lnSpc>
                <a:spcPts val="2500"/>
              </a:lnSpc>
              <a:spcBef>
                <a:spcPts val="985"/>
              </a:spcBef>
            </a:pPr>
            <a:r>
              <a:rPr sz="2600" spc="-10" dirty="0">
                <a:latin typeface="Calibri"/>
                <a:cs typeface="Calibri"/>
              </a:rPr>
              <a:t>terjadi </a:t>
            </a:r>
            <a:r>
              <a:rPr sz="2600" spc="-20" dirty="0">
                <a:latin typeface="Calibri"/>
                <a:cs typeface="Calibri"/>
              </a:rPr>
              <a:t>jika </a:t>
            </a:r>
            <a:r>
              <a:rPr sz="2600" spc="-10" dirty="0">
                <a:latin typeface="Calibri"/>
                <a:cs typeface="Calibri"/>
              </a:rPr>
              <a:t>variabel aliran pada </a:t>
            </a:r>
            <a:r>
              <a:rPr sz="2600" spc="-25" dirty="0">
                <a:latin typeface="Calibri"/>
                <a:cs typeface="Calibri"/>
              </a:rPr>
              <a:t>zat </a:t>
            </a:r>
            <a:r>
              <a:rPr sz="2600" spc="-10" dirty="0">
                <a:latin typeface="Calibri"/>
                <a:cs typeface="Calibri"/>
              </a:rPr>
              <a:t>cair </a:t>
            </a:r>
            <a:r>
              <a:rPr sz="2600" spc="-5" dirty="0">
                <a:latin typeface="Calibri"/>
                <a:cs typeface="Calibri"/>
              </a:rPr>
              <a:t>tidak berubah  </a:t>
            </a:r>
            <a:r>
              <a:rPr sz="2600" spc="-10" dirty="0">
                <a:latin typeface="Calibri"/>
                <a:cs typeface="Calibri"/>
              </a:rPr>
              <a:t>terhadapa</a:t>
            </a:r>
            <a:r>
              <a:rPr sz="2600" spc="-15" dirty="0">
                <a:latin typeface="Calibri"/>
                <a:cs typeface="Calibri"/>
              </a:rPr>
              <a:t> waktu</a:t>
            </a:r>
            <a:endParaRPr sz="26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380"/>
              </a:spcBef>
              <a:buFont typeface="Arial"/>
              <a:buChar char="•"/>
              <a:tabLst>
                <a:tab pos="241300" algn="l"/>
                <a:tab pos="5070475" algn="l"/>
              </a:tabLst>
            </a:pPr>
            <a:r>
              <a:rPr sz="2600" b="1" spc="-20" dirty="0">
                <a:latin typeface="Calibri"/>
                <a:cs typeface="Calibri"/>
              </a:rPr>
              <a:t>Aliran </a:t>
            </a:r>
            <a:r>
              <a:rPr sz="2600" b="1" spc="-25" dirty="0">
                <a:latin typeface="Calibri"/>
                <a:cs typeface="Calibri"/>
              </a:rPr>
              <a:t>tak </a:t>
            </a:r>
            <a:r>
              <a:rPr sz="2600" b="1" spc="-20" dirty="0">
                <a:latin typeface="Calibri"/>
                <a:cs typeface="Calibri"/>
              </a:rPr>
              <a:t>mantap</a:t>
            </a:r>
            <a:r>
              <a:rPr sz="2600" b="1" spc="190" dirty="0">
                <a:latin typeface="Calibri"/>
                <a:cs typeface="Calibri"/>
              </a:rPr>
              <a:t> </a:t>
            </a:r>
            <a:r>
              <a:rPr sz="2600" b="1" spc="-15" dirty="0">
                <a:latin typeface="Calibri"/>
                <a:cs typeface="Calibri"/>
              </a:rPr>
              <a:t>(unsteady</a:t>
            </a:r>
            <a:r>
              <a:rPr sz="2600" b="1" spc="65" dirty="0">
                <a:latin typeface="Calibri"/>
                <a:cs typeface="Calibri"/>
              </a:rPr>
              <a:t> </a:t>
            </a:r>
            <a:r>
              <a:rPr sz="2600" b="1" spc="-10" dirty="0">
                <a:latin typeface="Calibri"/>
                <a:cs typeface="Calibri"/>
              </a:rPr>
              <a:t>flow)	</a:t>
            </a:r>
            <a:r>
              <a:rPr sz="2600" b="1" spc="-5" dirty="0">
                <a:latin typeface="Calibri"/>
                <a:cs typeface="Calibri"/>
              </a:rPr>
              <a:t>:</a:t>
            </a:r>
            <a:endParaRPr sz="26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385"/>
              </a:spcBef>
            </a:pPr>
            <a:r>
              <a:rPr sz="2600" spc="-40" dirty="0">
                <a:latin typeface="Calibri"/>
                <a:cs typeface="Calibri"/>
              </a:rPr>
              <a:t>Terjadi </a:t>
            </a:r>
            <a:r>
              <a:rPr sz="2600" spc="-20" dirty="0">
                <a:latin typeface="Calibri"/>
                <a:cs typeface="Calibri"/>
              </a:rPr>
              <a:t>jika </a:t>
            </a:r>
            <a:r>
              <a:rPr sz="2600" spc="-10" dirty="0">
                <a:latin typeface="Calibri"/>
                <a:cs typeface="Calibri"/>
              </a:rPr>
              <a:t>variabel aliran </a:t>
            </a:r>
            <a:r>
              <a:rPr sz="2600" spc="-5" dirty="0">
                <a:latin typeface="Calibri"/>
                <a:cs typeface="Calibri"/>
              </a:rPr>
              <a:t>berubah </a:t>
            </a:r>
            <a:r>
              <a:rPr sz="2600" spc="-10" dirty="0">
                <a:latin typeface="Calibri"/>
                <a:cs typeface="Calibri"/>
              </a:rPr>
              <a:t>terhadap</a:t>
            </a:r>
            <a:r>
              <a:rPr sz="2600" spc="140" dirty="0">
                <a:latin typeface="Calibri"/>
                <a:cs typeface="Calibri"/>
              </a:rPr>
              <a:t> </a:t>
            </a:r>
            <a:r>
              <a:rPr sz="2600" spc="-15" dirty="0">
                <a:latin typeface="Calibri"/>
                <a:cs typeface="Calibri"/>
              </a:rPr>
              <a:t>waktu</a:t>
            </a:r>
            <a:endParaRPr sz="26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48488" y="3900063"/>
            <a:ext cx="3195955" cy="2693035"/>
          </a:xfrm>
          <a:prstGeom prst="rect">
            <a:avLst/>
          </a:prstGeom>
        </p:spPr>
        <p:txBody>
          <a:bodyPr vert="horz" wrap="square" lIns="0" tIns="609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80"/>
              </a:spcBef>
            </a:pPr>
            <a:r>
              <a:rPr sz="2600" u="heavy" spc="-2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Varibel </a:t>
            </a:r>
            <a:r>
              <a:rPr sz="2600" u="heavy" spc="-1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aliran </a:t>
            </a:r>
            <a:r>
              <a:rPr sz="2600" u="heavy" spc="-2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misalnya</a:t>
            </a:r>
            <a:r>
              <a:rPr sz="2600" u="heavy" spc="5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600" u="heavy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:</a:t>
            </a:r>
            <a:endParaRPr sz="26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385"/>
              </a:spcBef>
              <a:buChar char="-"/>
              <a:tabLst>
                <a:tab pos="240665" algn="l"/>
                <a:tab pos="241300" algn="l"/>
              </a:tabLst>
            </a:pPr>
            <a:r>
              <a:rPr sz="2600" spc="-15" dirty="0">
                <a:latin typeface="Calibri"/>
                <a:cs typeface="Calibri"/>
              </a:rPr>
              <a:t>Kecepatan</a:t>
            </a:r>
            <a:endParaRPr sz="26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385"/>
              </a:spcBef>
              <a:buChar char="-"/>
              <a:tabLst>
                <a:tab pos="240665" algn="l"/>
                <a:tab pos="241300" algn="l"/>
              </a:tabLst>
            </a:pPr>
            <a:r>
              <a:rPr sz="2600" spc="-45" dirty="0">
                <a:latin typeface="Calibri"/>
                <a:cs typeface="Calibri"/>
              </a:rPr>
              <a:t>Tekanan</a:t>
            </a:r>
            <a:endParaRPr sz="26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365"/>
              </a:spcBef>
              <a:buChar char="-"/>
              <a:tabLst>
                <a:tab pos="240665" algn="l"/>
                <a:tab pos="241300" algn="l"/>
              </a:tabLst>
            </a:pPr>
            <a:r>
              <a:rPr sz="2600" spc="-5" dirty="0">
                <a:latin typeface="Calibri"/>
                <a:cs typeface="Calibri"/>
              </a:rPr>
              <a:t>Rapat</a:t>
            </a:r>
            <a:r>
              <a:rPr sz="2600" spc="10" dirty="0">
                <a:latin typeface="Calibri"/>
                <a:cs typeface="Calibri"/>
              </a:rPr>
              <a:t> </a:t>
            </a:r>
            <a:r>
              <a:rPr sz="2600" spc="-10" dirty="0">
                <a:latin typeface="Calibri"/>
                <a:cs typeface="Calibri"/>
              </a:rPr>
              <a:t>massa</a:t>
            </a:r>
            <a:endParaRPr sz="26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384"/>
              </a:spcBef>
              <a:buChar char="-"/>
              <a:tabLst>
                <a:tab pos="240665" algn="l"/>
                <a:tab pos="241300" algn="l"/>
              </a:tabLst>
            </a:pPr>
            <a:r>
              <a:rPr sz="2600" spc="-30" dirty="0">
                <a:latin typeface="Calibri"/>
                <a:cs typeface="Calibri"/>
              </a:rPr>
              <a:t>Tampang</a:t>
            </a:r>
            <a:r>
              <a:rPr sz="2600" spc="-10" dirty="0">
                <a:latin typeface="Calibri"/>
                <a:cs typeface="Calibri"/>
              </a:rPr>
              <a:t> </a:t>
            </a:r>
            <a:r>
              <a:rPr sz="2600" spc="-15" dirty="0">
                <a:latin typeface="Calibri"/>
                <a:cs typeface="Calibri"/>
              </a:rPr>
              <a:t>Aliran</a:t>
            </a:r>
            <a:endParaRPr sz="26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385"/>
              </a:spcBef>
              <a:buChar char="-"/>
              <a:tabLst>
                <a:tab pos="240665" algn="l"/>
                <a:tab pos="241300" algn="l"/>
              </a:tabLst>
            </a:pPr>
            <a:r>
              <a:rPr sz="2600" spc="-5" dirty="0">
                <a:latin typeface="Calibri"/>
                <a:cs typeface="Calibri"/>
              </a:rPr>
              <a:t>Debit</a:t>
            </a:r>
            <a:endParaRPr sz="26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5. ALIRAN SUB KRITIS, KRITIS </a:t>
            </a:r>
            <a:r>
              <a:rPr sz="2000" spc="-35" dirty="0">
                <a:solidFill>
                  <a:srgbClr val="FFFFFF"/>
                </a:solidFill>
                <a:latin typeface="Arial Black"/>
                <a:cs typeface="Arial Black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SUPER</a:t>
            </a:r>
            <a:r>
              <a:rPr sz="2000" spc="12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KRITIS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36656" y="310895"/>
            <a:ext cx="814324" cy="262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186055">
              <a:lnSpc>
                <a:spcPct val="100000"/>
              </a:lnSpc>
              <a:spcBef>
                <a:spcPts val="1300"/>
              </a:spcBef>
            </a:pPr>
            <a:r>
              <a:rPr sz="1700" spc="-20" dirty="0">
                <a:solidFill>
                  <a:srgbClr val="FFFF00"/>
                </a:solidFill>
                <a:latin typeface="Arial Rounded MT Bold"/>
                <a:cs typeface="Arial Rounded MT Bold"/>
              </a:rPr>
              <a:t>KINEMATIKA </a:t>
            </a:r>
            <a:r>
              <a:rPr sz="1700" spc="-50" dirty="0">
                <a:solidFill>
                  <a:srgbClr val="FFFF00"/>
                </a:solidFill>
                <a:latin typeface="Arial Rounded MT Bold"/>
                <a:cs typeface="Arial Rounded MT Bold"/>
              </a:rPr>
              <a:t>ZAT</a:t>
            </a:r>
            <a:r>
              <a:rPr sz="1700" spc="-2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dirty="0">
                <a:solidFill>
                  <a:srgbClr val="FFFF00"/>
                </a:solidFill>
                <a:latin typeface="Arial Rounded MT Bold"/>
                <a:cs typeface="Arial Rounded MT Bold"/>
              </a:rPr>
              <a:t>CAIR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659111" y="1441196"/>
            <a:ext cx="206311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15856" y="1977897"/>
            <a:ext cx="2369185" cy="24955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5" dirty="0">
                <a:latin typeface="Calibri"/>
                <a:cs typeface="Calibri"/>
              </a:rPr>
              <a:t>Macam</a:t>
            </a:r>
            <a:r>
              <a:rPr sz="1800" b="1" spc="-10" dirty="0">
                <a:latin typeface="Calibri"/>
                <a:cs typeface="Calibri"/>
              </a:rPr>
              <a:t> </a:t>
            </a:r>
            <a:r>
              <a:rPr sz="1800" b="1" spc="-15" dirty="0">
                <a:latin typeface="Calibri"/>
                <a:cs typeface="Calibri"/>
              </a:rPr>
              <a:t>Aliran</a:t>
            </a:r>
            <a:endParaRPr sz="1800">
              <a:latin typeface="Calibri"/>
              <a:cs typeface="Calibri"/>
            </a:endParaRPr>
          </a:p>
          <a:p>
            <a:pPr marL="514984" marR="467995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Garis Arus</a:t>
            </a:r>
            <a:r>
              <a:rPr sz="1800" b="1" spc="-10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dan  </a:t>
            </a: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Tabung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Arus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Percepatan</a:t>
            </a:r>
            <a:r>
              <a:rPr sz="1800" b="1" spc="-4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Partikel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  <a:spcBef>
                <a:spcPts val="5"/>
              </a:spcBef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Zat</a:t>
            </a:r>
            <a:r>
              <a:rPr sz="1800" b="1" spc="-8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Debit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Aliran</a:t>
            </a:r>
            <a:endParaRPr sz="1800">
              <a:latin typeface="Calibri"/>
              <a:cs typeface="Calibri"/>
            </a:endParaRPr>
          </a:p>
          <a:p>
            <a:pPr marL="514984" marR="770255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Persamaan  </a:t>
            </a:r>
            <a:r>
              <a:rPr sz="1800" b="1" spc="-25" dirty="0">
                <a:solidFill>
                  <a:srgbClr val="585858"/>
                </a:solidFill>
                <a:latin typeface="Calibri"/>
                <a:cs typeface="Calibri"/>
              </a:rPr>
              <a:t>K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o</a:t>
            </a: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n</a:t>
            </a:r>
            <a:r>
              <a:rPr sz="1800" b="1" dirty="0">
                <a:solidFill>
                  <a:srgbClr val="585858"/>
                </a:solidFill>
                <a:latin typeface="Calibri"/>
                <a:cs typeface="Calibri"/>
              </a:rPr>
              <a:t>t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i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nu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i</a:t>
            </a:r>
            <a:r>
              <a:rPr sz="1800" b="1" spc="-25" dirty="0">
                <a:solidFill>
                  <a:srgbClr val="585858"/>
                </a:solidFill>
                <a:latin typeface="Calibri"/>
                <a:cs typeface="Calibri"/>
              </a:rPr>
              <a:t>t</a:t>
            </a:r>
            <a:r>
              <a:rPr sz="1800" b="1" dirty="0">
                <a:solidFill>
                  <a:srgbClr val="585858"/>
                </a:solidFill>
                <a:latin typeface="Calibri"/>
                <a:cs typeface="Calibri"/>
              </a:rPr>
              <a:t>as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48488" y="1134689"/>
            <a:ext cx="7884159" cy="3351529"/>
          </a:xfrm>
          <a:prstGeom prst="rect">
            <a:avLst/>
          </a:prstGeom>
        </p:spPr>
        <p:txBody>
          <a:bodyPr vert="horz" wrap="square" lIns="0" tIns="9715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765"/>
              </a:spcBef>
              <a:buFont typeface="Arial"/>
              <a:buChar char="•"/>
              <a:tabLst>
                <a:tab pos="241300" algn="l"/>
              </a:tabLst>
            </a:pPr>
            <a:r>
              <a:rPr sz="2800" b="1" dirty="0">
                <a:latin typeface="Calibri"/>
                <a:cs typeface="Calibri"/>
              </a:rPr>
              <a:t>Fr &lt; 1 Sub</a:t>
            </a:r>
            <a:r>
              <a:rPr sz="2800" b="1" spc="-25" dirty="0">
                <a:latin typeface="Calibri"/>
                <a:cs typeface="Calibri"/>
              </a:rPr>
              <a:t> </a:t>
            </a:r>
            <a:r>
              <a:rPr sz="2800" b="1" dirty="0">
                <a:latin typeface="Calibri"/>
                <a:cs typeface="Calibri"/>
              </a:rPr>
              <a:t>Kritis</a:t>
            </a:r>
            <a:endParaRPr sz="2800">
              <a:latin typeface="Calibri"/>
              <a:cs typeface="Calibri"/>
            </a:endParaRPr>
          </a:p>
          <a:p>
            <a:pPr marL="12700" marR="5080">
              <a:lnSpc>
                <a:spcPts val="3030"/>
              </a:lnSpc>
              <a:spcBef>
                <a:spcPts val="1050"/>
              </a:spcBef>
            </a:pPr>
            <a:r>
              <a:rPr sz="2800" spc="-15" dirty="0">
                <a:latin typeface="Calibri"/>
                <a:cs typeface="Calibri"/>
              </a:rPr>
              <a:t>Kecepatan </a:t>
            </a:r>
            <a:r>
              <a:rPr sz="2800" spc="-5" dirty="0">
                <a:latin typeface="Calibri"/>
                <a:cs typeface="Calibri"/>
              </a:rPr>
              <a:t>aliran </a:t>
            </a:r>
            <a:r>
              <a:rPr sz="2800" spc="5" dirty="0">
                <a:latin typeface="Calibri"/>
                <a:cs typeface="Calibri"/>
              </a:rPr>
              <a:t>&lt; </a:t>
            </a:r>
            <a:r>
              <a:rPr sz="2800" spc="-20" dirty="0">
                <a:latin typeface="Calibri"/>
                <a:cs typeface="Calibri"/>
              </a:rPr>
              <a:t>kecepatan </a:t>
            </a:r>
            <a:r>
              <a:rPr sz="2800" spc="-5" dirty="0">
                <a:latin typeface="Calibri"/>
                <a:cs typeface="Calibri"/>
              </a:rPr>
              <a:t>gelombang hulu aliran</a:t>
            </a:r>
            <a:r>
              <a:rPr sz="2800" spc="-9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di  </a:t>
            </a:r>
            <a:r>
              <a:rPr sz="2800" spc="-10" dirty="0">
                <a:latin typeface="Calibri"/>
                <a:cs typeface="Calibri"/>
              </a:rPr>
              <a:t>pengaruhi pengendali</a:t>
            </a:r>
            <a:r>
              <a:rPr sz="2800" spc="2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hilir</a:t>
            </a:r>
            <a:endParaRPr sz="28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625"/>
              </a:spcBef>
              <a:buFont typeface="Arial"/>
              <a:buChar char="•"/>
              <a:tabLst>
                <a:tab pos="241300" algn="l"/>
              </a:tabLst>
            </a:pPr>
            <a:r>
              <a:rPr sz="2800" b="1" dirty="0">
                <a:latin typeface="Calibri"/>
                <a:cs typeface="Calibri"/>
              </a:rPr>
              <a:t>FR=1</a:t>
            </a:r>
            <a:r>
              <a:rPr sz="2800" b="1" spc="-10" dirty="0">
                <a:latin typeface="Calibri"/>
                <a:cs typeface="Calibri"/>
              </a:rPr>
              <a:t> </a:t>
            </a:r>
            <a:r>
              <a:rPr sz="2800" b="1" dirty="0">
                <a:latin typeface="Calibri"/>
                <a:cs typeface="Calibri"/>
              </a:rPr>
              <a:t>Kritis</a:t>
            </a:r>
            <a:endParaRPr sz="28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645"/>
              </a:spcBef>
              <a:buFont typeface="Arial"/>
              <a:buChar char="•"/>
              <a:tabLst>
                <a:tab pos="241300" algn="l"/>
              </a:tabLst>
            </a:pPr>
            <a:r>
              <a:rPr sz="2800" b="1" spc="5" dirty="0">
                <a:latin typeface="Calibri"/>
                <a:cs typeface="Calibri"/>
              </a:rPr>
              <a:t>FR&gt;1 </a:t>
            </a:r>
            <a:r>
              <a:rPr sz="2800" b="1" dirty="0">
                <a:latin typeface="Calibri"/>
                <a:cs typeface="Calibri"/>
              </a:rPr>
              <a:t>Super</a:t>
            </a:r>
            <a:r>
              <a:rPr sz="2800" b="1" spc="-25" dirty="0">
                <a:latin typeface="Calibri"/>
                <a:cs typeface="Calibri"/>
              </a:rPr>
              <a:t> </a:t>
            </a:r>
            <a:r>
              <a:rPr sz="2800" b="1" spc="5" dirty="0">
                <a:latin typeface="Calibri"/>
                <a:cs typeface="Calibri"/>
              </a:rPr>
              <a:t>kritis</a:t>
            </a:r>
            <a:endParaRPr sz="2800">
              <a:latin typeface="Calibri"/>
              <a:cs typeface="Calibri"/>
            </a:endParaRPr>
          </a:p>
          <a:p>
            <a:pPr marL="12700" marR="5080">
              <a:lnSpc>
                <a:spcPts val="3030"/>
              </a:lnSpc>
              <a:spcBef>
                <a:spcPts val="1050"/>
              </a:spcBef>
            </a:pPr>
            <a:r>
              <a:rPr sz="2800" spc="-15" dirty="0">
                <a:latin typeface="Calibri"/>
                <a:cs typeface="Calibri"/>
              </a:rPr>
              <a:t>Kecepatan </a:t>
            </a:r>
            <a:r>
              <a:rPr sz="2800" spc="-5" dirty="0">
                <a:latin typeface="Calibri"/>
                <a:cs typeface="Calibri"/>
              </a:rPr>
              <a:t>aliran </a:t>
            </a:r>
            <a:r>
              <a:rPr sz="2800" spc="5" dirty="0">
                <a:latin typeface="Calibri"/>
                <a:cs typeface="Calibri"/>
              </a:rPr>
              <a:t>&gt; </a:t>
            </a:r>
            <a:r>
              <a:rPr sz="2800" spc="-20" dirty="0">
                <a:latin typeface="Calibri"/>
                <a:cs typeface="Calibri"/>
              </a:rPr>
              <a:t>kecepatan </a:t>
            </a:r>
            <a:r>
              <a:rPr sz="2800" spc="-5" dirty="0">
                <a:latin typeface="Calibri"/>
                <a:cs typeface="Calibri"/>
              </a:rPr>
              <a:t>gelombang hulu aliran</a:t>
            </a:r>
            <a:r>
              <a:rPr sz="2800" spc="-9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di  </a:t>
            </a:r>
            <a:r>
              <a:rPr sz="2800" spc="-10" dirty="0">
                <a:latin typeface="Calibri"/>
                <a:cs typeface="Calibri"/>
              </a:rPr>
              <a:t>pengaruhi pengendali</a:t>
            </a:r>
            <a:r>
              <a:rPr sz="2800" spc="20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hilir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2201195" y="4843141"/>
            <a:ext cx="5717131" cy="169099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6. ALIRAN </a:t>
            </a:r>
            <a:r>
              <a:rPr sz="2000" spc="-15" dirty="0">
                <a:solidFill>
                  <a:srgbClr val="FFFFFF"/>
                </a:solidFill>
                <a:latin typeface="Arial Black"/>
                <a:cs typeface="Arial Black"/>
              </a:rPr>
              <a:t>SERAGAM </a:t>
            </a:r>
            <a:r>
              <a:rPr sz="2000" spc="-35" dirty="0">
                <a:solidFill>
                  <a:srgbClr val="FFFFFF"/>
                </a:solidFill>
                <a:latin typeface="Arial Black"/>
                <a:cs typeface="Arial Black"/>
              </a:rPr>
              <a:t>DAN </a:t>
            </a:r>
            <a:r>
              <a:rPr sz="2000" spc="-25" dirty="0">
                <a:solidFill>
                  <a:srgbClr val="FFFFFF"/>
                </a:solidFill>
                <a:latin typeface="Arial Black"/>
                <a:cs typeface="Arial Black"/>
              </a:rPr>
              <a:t>TIDAK</a:t>
            </a:r>
            <a:r>
              <a:rPr sz="2000" spc="6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15" dirty="0">
                <a:solidFill>
                  <a:srgbClr val="FFFFFF"/>
                </a:solidFill>
                <a:latin typeface="Arial Black"/>
                <a:cs typeface="Arial Black"/>
              </a:rPr>
              <a:t>SERAGAM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36656" y="310895"/>
            <a:ext cx="814324" cy="262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186055">
              <a:lnSpc>
                <a:spcPct val="100000"/>
              </a:lnSpc>
              <a:spcBef>
                <a:spcPts val="1300"/>
              </a:spcBef>
            </a:pPr>
            <a:r>
              <a:rPr sz="1700" spc="-20" dirty="0">
                <a:solidFill>
                  <a:srgbClr val="FFFF00"/>
                </a:solidFill>
                <a:latin typeface="Arial Rounded MT Bold"/>
                <a:cs typeface="Arial Rounded MT Bold"/>
              </a:rPr>
              <a:t>KINEMATIKA </a:t>
            </a:r>
            <a:r>
              <a:rPr sz="1700" spc="-50" dirty="0">
                <a:solidFill>
                  <a:srgbClr val="FFFF00"/>
                </a:solidFill>
                <a:latin typeface="Arial Rounded MT Bold"/>
                <a:cs typeface="Arial Rounded MT Bold"/>
              </a:rPr>
              <a:t>ZAT</a:t>
            </a:r>
            <a:r>
              <a:rPr sz="1700" spc="-2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dirty="0">
                <a:solidFill>
                  <a:srgbClr val="FFFF00"/>
                </a:solidFill>
                <a:latin typeface="Arial Rounded MT Bold"/>
                <a:cs typeface="Arial Rounded MT Bold"/>
              </a:rPr>
              <a:t>CAIR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659111" y="1441196"/>
            <a:ext cx="206311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15856" y="1977897"/>
            <a:ext cx="2369185" cy="24955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5" dirty="0">
                <a:latin typeface="Calibri"/>
                <a:cs typeface="Calibri"/>
              </a:rPr>
              <a:t>Macam</a:t>
            </a:r>
            <a:r>
              <a:rPr sz="1800" b="1" spc="-10" dirty="0">
                <a:latin typeface="Calibri"/>
                <a:cs typeface="Calibri"/>
              </a:rPr>
              <a:t> </a:t>
            </a:r>
            <a:r>
              <a:rPr sz="1800" b="1" spc="-15" dirty="0">
                <a:latin typeface="Calibri"/>
                <a:cs typeface="Calibri"/>
              </a:rPr>
              <a:t>Aliran</a:t>
            </a:r>
            <a:endParaRPr sz="1800">
              <a:latin typeface="Calibri"/>
              <a:cs typeface="Calibri"/>
            </a:endParaRPr>
          </a:p>
          <a:p>
            <a:pPr marL="514984" marR="467995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Garis Arus</a:t>
            </a:r>
            <a:r>
              <a:rPr sz="1800" b="1" spc="-10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dan  </a:t>
            </a: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Tabung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Arus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Percepatan</a:t>
            </a:r>
            <a:r>
              <a:rPr sz="1800" b="1" spc="-4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Partikel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  <a:spcBef>
                <a:spcPts val="5"/>
              </a:spcBef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Zat</a:t>
            </a:r>
            <a:r>
              <a:rPr sz="1800" b="1" spc="-8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Debit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Aliran</a:t>
            </a:r>
            <a:endParaRPr sz="1800">
              <a:latin typeface="Calibri"/>
              <a:cs typeface="Calibri"/>
            </a:endParaRPr>
          </a:p>
          <a:p>
            <a:pPr marL="514984" marR="770255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Persamaan  </a:t>
            </a:r>
            <a:r>
              <a:rPr sz="1800" b="1" spc="-25" dirty="0">
                <a:solidFill>
                  <a:srgbClr val="585858"/>
                </a:solidFill>
                <a:latin typeface="Calibri"/>
                <a:cs typeface="Calibri"/>
              </a:rPr>
              <a:t>K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o</a:t>
            </a: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n</a:t>
            </a:r>
            <a:r>
              <a:rPr sz="1800" b="1" dirty="0">
                <a:solidFill>
                  <a:srgbClr val="585858"/>
                </a:solidFill>
                <a:latin typeface="Calibri"/>
                <a:cs typeface="Calibri"/>
              </a:rPr>
              <a:t>t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i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nu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i</a:t>
            </a:r>
            <a:r>
              <a:rPr sz="1800" b="1" spc="-25" dirty="0">
                <a:solidFill>
                  <a:srgbClr val="585858"/>
                </a:solidFill>
                <a:latin typeface="Calibri"/>
                <a:cs typeface="Calibri"/>
              </a:rPr>
              <a:t>t</a:t>
            </a:r>
            <a:r>
              <a:rPr sz="1800" b="1" dirty="0">
                <a:solidFill>
                  <a:srgbClr val="585858"/>
                </a:solidFill>
                <a:latin typeface="Calibri"/>
                <a:cs typeface="Calibri"/>
              </a:rPr>
              <a:t>as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48488" y="1381709"/>
            <a:ext cx="8377555" cy="21901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95"/>
              </a:spcBef>
              <a:buFont typeface="Arial"/>
              <a:buChar char="•"/>
              <a:tabLst>
                <a:tab pos="241300" algn="l"/>
              </a:tabLst>
            </a:pPr>
            <a:r>
              <a:rPr sz="2600" b="1" spc="-15" dirty="0">
                <a:latin typeface="Calibri"/>
                <a:cs typeface="Calibri"/>
              </a:rPr>
              <a:t>Aliran</a:t>
            </a:r>
            <a:r>
              <a:rPr sz="2600" b="1" spc="5" dirty="0">
                <a:latin typeface="Calibri"/>
                <a:cs typeface="Calibri"/>
              </a:rPr>
              <a:t> </a:t>
            </a:r>
            <a:r>
              <a:rPr sz="2600" b="1" spc="-25" dirty="0">
                <a:latin typeface="Calibri"/>
                <a:cs typeface="Calibri"/>
              </a:rPr>
              <a:t>seragam:</a:t>
            </a:r>
            <a:endParaRPr sz="2600">
              <a:latin typeface="Calibri"/>
              <a:cs typeface="Calibri"/>
            </a:endParaRPr>
          </a:p>
          <a:p>
            <a:pPr marL="12700" marR="5080">
              <a:lnSpc>
                <a:spcPct val="70000"/>
              </a:lnSpc>
              <a:spcBef>
                <a:spcPts val="1010"/>
              </a:spcBef>
            </a:pPr>
            <a:r>
              <a:rPr sz="2600" spc="-10" dirty="0">
                <a:latin typeface="Calibri"/>
                <a:cs typeface="Calibri"/>
              </a:rPr>
              <a:t>Apabila </a:t>
            </a:r>
            <a:r>
              <a:rPr sz="2600" spc="-5" dirty="0">
                <a:latin typeface="Calibri"/>
                <a:cs typeface="Calibri"/>
              </a:rPr>
              <a:t>tidak ada perubahan </a:t>
            </a:r>
            <a:r>
              <a:rPr sz="2600" spc="-10" dirty="0">
                <a:latin typeface="Calibri"/>
                <a:cs typeface="Calibri"/>
              </a:rPr>
              <a:t>variabel aliran di </a:t>
            </a:r>
            <a:r>
              <a:rPr sz="2600" spc="-15" dirty="0">
                <a:latin typeface="Calibri"/>
                <a:cs typeface="Calibri"/>
              </a:rPr>
              <a:t>satu </a:t>
            </a:r>
            <a:r>
              <a:rPr sz="2600" spc="-5" dirty="0">
                <a:latin typeface="Calibri"/>
                <a:cs typeface="Calibri"/>
              </a:rPr>
              <a:t>titik </a:t>
            </a:r>
            <a:r>
              <a:rPr sz="2600" spc="-55" dirty="0">
                <a:latin typeface="Calibri"/>
                <a:cs typeface="Calibri"/>
              </a:rPr>
              <a:t>ke </a:t>
            </a:r>
            <a:r>
              <a:rPr sz="2600" spc="-5" dirty="0">
                <a:latin typeface="Calibri"/>
                <a:cs typeface="Calibri"/>
              </a:rPr>
              <a:t>titik  </a:t>
            </a:r>
            <a:r>
              <a:rPr sz="2600" spc="-15" dirty="0">
                <a:latin typeface="Calibri"/>
                <a:cs typeface="Calibri"/>
              </a:rPr>
              <a:t>yang </a:t>
            </a:r>
            <a:r>
              <a:rPr sz="2600" spc="-5" dirty="0">
                <a:latin typeface="Calibri"/>
                <a:cs typeface="Calibri"/>
              </a:rPr>
              <a:t>lain di sepanjang</a:t>
            </a:r>
            <a:r>
              <a:rPr sz="2600" spc="5" dirty="0">
                <a:latin typeface="Calibri"/>
                <a:cs typeface="Calibri"/>
              </a:rPr>
              <a:t> </a:t>
            </a:r>
            <a:r>
              <a:rPr sz="2600" spc="-15" dirty="0">
                <a:latin typeface="Calibri"/>
                <a:cs typeface="Calibri"/>
              </a:rPr>
              <a:t>saluran</a:t>
            </a:r>
            <a:endParaRPr sz="26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75"/>
              </a:spcBef>
              <a:buFont typeface="Arial"/>
              <a:buChar char="•"/>
              <a:tabLst>
                <a:tab pos="241300" algn="l"/>
              </a:tabLst>
            </a:pPr>
            <a:r>
              <a:rPr sz="2600" b="1" spc="-20" dirty="0">
                <a:latin typeface="Calibri"/>
                <a:cs typeface="Calibri"/>
              </a:rPr>
              <a:t>Aliran </a:t>
            </a:r>
            <a:r>
              <a:rPr sz="2600" b="1" spc="-25" dirty="0">
                <a:latin typeface="Calibri"/>
                <a:cs typeface="Calibri"/>
              </a:rPr>
              <a:t>tak </a:t>
            </a:r>
            <a:r>
              <a:rPr sz="2600" b="1" spc="-30" dirty="0">
                <a:latin typeface="Calibri"/>
                <a:cs typeface="Calibri"/>
              </a:rPr>
              <a:t>seragam</a:t>
            </a:r>
            <a:r>
              <a:rPr sz="2600" b="1" spc="165" dirty="0">
                <a:latin typeface="Calibri"/>
                <a:cs typeface="Calibri"/>
              </a:rPr>
              <a:t> </a:t>
            </a:r>
            <a:r>
              <a:rPr sz="2600" b="1" spc="-5" dirty="0">
                <a:latin typeface="Calibri"/>
                <a:cs typeface="Calibri"/>
              </a:rPr>
              <a:t>:</a:t>
            </a:r>
            <a:endParaRPr sz="2600">
              <a:latin typeface="Calibri"/>
              <a:cs typeface="Calibri"/>
            </a:endParaRPr>
          </a:p>
          <a:p>
            <a:pPr marL="12700" marR="35560">
              <a:lnSpc>
                <a:spcPct val="70100"/>
              </a:lnSpc>
              <a:spcBef>
                <a:spcPts val="980"/>
              </a:spcBef>
            </a:pPr>
            <a:r>
              <a:rPr sz="2600" spc="-5" dirty="0">
                <a:latin typeface="Calibri"/>
                <a:cs typeface="Calibri"/>
              </a:rPr>
              <a:t>Apabila </a:t>
            </a:r>
            <a:r>
              <a:rPr sz="2600" dirty="0">
                <a:latin typeface="Calibri"/>
                <a:cs typeface="Calibri"/>
              </a:rPr>
              <a:t>ada </a:t>
            </a:r>
            <a:r>
              <a:rPr sz="2600" spc="-5" dirty="0">
                <a:latin typeface="Calibri"/>
                <a:cs typeface="Calibri"/>
              </a:rPr>
              <a:t>perubahan </a:t>
            </a:r>
            <a:r>
              <a:rPr sz="2600" spc="-10" dirty="0">
                <a:latin typeface="Calibri"/>
                <a:cs typeface="Calibri"/>
              </a:rPr>
              <a:t>variabel aliran </a:t>
            </a:r>
            <a:r>
              <a:rPr sz="2600" spc="-5" dirty="0">
                <a:latin typeface="Calibri"/>
                <a:cs typeface="Calibri"/>
              </a:rPr>
              <a:t>di </a:t>
            </a:r>
            <a:r>
              <a:rPr sz="2600" spc="-15" dirty="0">
                <a:latin typeface="Calibri"/>
                <a:cs typeface="Calibri"/>
              </a:rPr>
              <a:t>satu </a:t>
            </a:r>
            <a:r>
              <a:rPr sz="2600" spc="-5" dirty="0">
                <a:latin typeface="Calibri"/>
                <a:cs typeface="Calibri"/>
              </a:rPr>
              <a:t>titik </a:t>
            </a:r>
            <a:r>
              <a:rPr sz="2600" spc="-60" dirty="0">
                <a:latin typeface="Calibri"/>
                <a:cs typeface="Calibri"/>
              </a:rPr>
              <a:t>ke </a:t>
            </a:r>
            <a:r>
              <a:rPr sz="2600" spc="-5" dirty="0">
                <a:latin typeface="Calibri"/>
                <a:cs typeface="Calibri"/>
              </a:rPr>
              <a:t>titik </a:t>
            </a:r>
            <a:r>
              <a:rPr sz="2600" spc="-15" dirty="0">
                <a:latin typeface="Calibri"/>
                <a:cs typeface="Calibri"/>
              </a:rPr>
              <a:t>yang  </a:t>
            </a:r>
            <a:r>
              <a:rPr sz="2600" spc="-5" dirty="0">
                <a:latin typeface="Calibri"/>
                <a:cs typeface="Calibri"/>
              </a:rPr>
              <a:t>lain </a:t>
            </a:r>
            <a:r>
              <a:rPr sz="2600" spc="-10" dirty="0">
                <a:latin typeface="Calibri"/>
                <a:cs typeface="Calibri"/>
              </a:rPr>
              <a:t>di </a:t>
            </a:r>
            <a:r>
              <a:rPr sz="2600" spc="-5" dirty="0">
                <a:latin typeface="Calibri"/>
                <a:cs typeface="Calibri"/>
              </a:rPr>
              <a:t>sepanjang</a:t>
            </a:r>
            <a:r>
              <a:rPr sz="2600" spc="-15" dirty="0">
                <a:latin typeface="Calibri"/>
                <a:cs typeface="Calibri"/>
              </a:rPr>
              <a:t> saluran</a:t>
            </a:r>
            <a:endParaRPr sz="26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48488" y="3961891"/>
            <a:ext cx="3195955" cy="244221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2600" u="heavy" spc="-2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Varibel </a:t>
            </a:r>
            <a:r>
              <a:rPr sz="2600" u="heavy" spc="-1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aliran </a:t>
            </a:r>
            <a:r>
              <a:rPr sz="2600" u="heavy" spc="-2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misalnya</a:t>
            </a:r>
            <a:r>
              <a:rPr sz="2600" u="heavy" spc="50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2600" u="heavy" spc="-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:</a:t>
            </a:r>
            <a:endParaRPr sz="26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50"/>
              </a:spcBef>
              <a:buChar char="-"/>
              <a:tabLst>
                <a:tab pos="240665" algn="l"/>
                <a:tab pos="241300" algn="l"/>
              </a:tabLst>
            </a:pPr>
            <a:r>
              <a:rPr sz="2600" spc="-15" dirty="0">
                <a:latin typeface="Calibri"/>
                <a:cs typeface="Calibri"/>
              </a:rPr>
              <a:t>Kecepatan</a:t>
            </a:r>
            <a:endParaRPr sz="26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70"/>
              </a:spcBef>
              <a:buChar char="-"/>
              <a:tabLst>
                <a:tab pos="240665" algn="l"/>
                <a:tab pos="241300" algn="l"/>
              </a:tabLst>
            </a:pPr>
            <a:r>
              <a:rPr sz="2600" spc="-45" dirty="0">
                <a:latin typeface="Calibri"/>
                <a:cs typeface="Calibri"/>
              </a:rPr>
              <a:t>Tekanan</a:t>
            </a:r>
            <a:endParaRPr sz="26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75"/>
              </a:spcBef>
              <a:buChar char="-"/>
              <a:tabLst>
                <a:tab pos="240665" algn="l"/>
                <a:tab pos="241300" algn="l"/>
              </a:tabLst>
            </a:pPr>
            <a:r>
              <a:rPr sz="2600" spc="-5" dirty="0">
                <a:latin typeface="Calibri"/>
                <a:cs typeface="Calibri"/>
              </a:rPr>
              <a:t>Rapat</a:t>
            </a:r>
            <a:r>
              <a:rPr sz="2600" spc="10" dirty="0">
                <a:latin typeface="Calibri"/>
                <a:cs typeface="Calibri"/>
              </a:rPr>
              <a:t> </a:t>
            </a:r>
            <a:r>
              <a:rPr sz="2600" spc="-10" dirty="0">
                <a:latin typeface="Calibri"/>
                <a:cs typeface="Calibri"/>
              </a:rPr>
              <a:t>massa</a:t>
            </a:r>
            <a:endParaRPr sz="26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50"/>
              </a:spcBef>
              <a:buChar char="-"/>
              <a:tabLst>
                <a:tab pos="240665" algn="l"/>
                <a:tab pos="241300" algn="l"/>
              </a:tabLst>
            </a:pPr>
            <a:r>
              <a:rPr sz="2600" spc="-30" dirty="0">
                <a:latin typeface="Calibri"/>
                <a:cs typeface="Calibri"/>
              </a:rPr>
              <a:t>Tampang</a:t>
            </a:r>
            <a:r>
              <a:rPr sz="2600" spc="-10" dirty="0">
                <a:latin typeface="Calibri"/>
                <a:cs typeface="Calibri"/>
              </a:rPr>
              <a:t> </a:t>
            </a:r>
            <a:r>
              <a:rPr sz="2600" spc="-15" dirty="0">
                <a:latin typeface="Calibri"/>
                <a:cs typeface="Calibri"/>
              </a:rPr>
              <a:t>Aliran</a:t>
            </a:r>
            <a:endParaRPr sz="26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75"/>
              </a:spcBef>
              <a:buChar char="-"/>
              <a:tabLst>
                <a:tab pos="240665" algn="l"/>
                <a:tab pos="241300" algn="l"/>
              </a:tabLst>
            </a:pPr>
            <a:r>
              <a:rPr sz="2600" spc="-5" dirty="0">
                <a:latin typeface="Calibri"/>
                <a:cs typeface="Calibri"/>
              </a:rPr>
              <a:t>Debit</a:t>
            </a:r>
            <a:endParaRPr sz="26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4232309" y="4192631"/>
            <a:ext cx="4495674" cy="87567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338657" y="5644353"/>
            <a:ext cx="4307505" cy="80508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4706492" y="4339285"/>
            <a:ext cx="1400175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5" dirty="0">
                <a:latin typeface="Calibri"/>
                <a:cs typeface="Calibri"/>
              </a:rPr>
              <a:t>Aliran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spc="-15" dirty="0">
                <a:latin typeface="Calibri"/>
                <a:cs typeface="Calibri"/>
              </a:rPr>
              <a:t>seragam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829170" y="5913221"/>
            <a:ext cx="173863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5" dirty="0">
                <a:latin typeface="Calibri"/>
                <a:cs typeface="Calibri"/>
              </a:rPr>
              <a:t>Aliran </a:t>
            </a:r>
            <a:r>
              <a:rPr sz="1800" spc="-10" dirty="0">
                <a:latin typeface="Calibri"/>
                <a:cs typeface="Calibri"/>
              </a:rPr>
              <a:t>tak</a:t>
            </a:r>
            <a:r>
              <a:rPr sz="1800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seragam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7. ALIRAN </a:t>
            </a:r>
            <a:r>
              <a:rPr sz="2000" spc="-45" dirty="0">
                <a:solidFill>
                  <a:srgbClr val="FFFFFF"/>
                </a:solidFill>
                <a:latin typeface="Arial Black"/>
                <a:cs typeface="Arial Black"/>
              </a:rPr>
              <a:t>SATU, </a:t>
            </a:r>
            <a:r>
              <a:rPr sz="2000" spc="-25" dirty="0">
                <a:solidFill>
                  <a:srgbClr val="FFFFFF"/>
                </a:solidFill>
                <a:latin typeface="Arial Black"/>
                <a:cs typeface="Arial Black"/>
              </a:rPr>
              <a:t>DUA, </a:t>
            </a:r>
            <a:r>
              <a:rPr sz="2000" spc="-35" dirty="0">
                <a:solidFill>
                  <a:srgbClr val="FFFFFF"/>
                </a:solidFill>
                <a:latin typeface="Arial Black"/>
                <a:cs typeface="Arial Black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TIGA</a:t>
            </a:r>
            <a:r>
              <a:rPr sz="2000" spc="9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15" dirty="0">
                <a:solidFill>
                  <a:srgbClr val="FFFFFF"/>
                </a:solidFill>
                <a:latin typeface="Arial Black"/>
                <a:cs typeface="Arial Black"/>
              </a:rPr>
              <a:t>DIMENSI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36656" y="310895"/>
            <a:ext cx="814324" cy="262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186055">
              <a:lnSpc>
                <a:spcPct val="100000"/>
              </a:lnSpc>
              <a:spcBef>
                <a:spcPts val="1300"/>
              </a:spcBef>
            </a:pPr>
            <a:r>
              <a:rPr sz="1700" spc="-20" dirty="0">
                <a:solidFill>
                  <a:srgbClr val="FFFF00"/>
                </a:solidFill>
                <a:latin typeface="Arial Rounded MT Bold"/>
                <a:cs typeface="Arial Rounded MT Bold"/>
              </a:rPr>
              <a:t>KINEMATIKA </a:t>
            </a:r>
            <a:r>
              <a:rPr sz="1700" spc="-50" dirty="0">
                <a:solidFill>
                  <a:srgbClr val="FFFF00"/>
                </a:solidFill>
                <a:latin typeface="Arial Rounded MT Bold"/>
                <a:cs typeface="Arial Rounded MT Bold"/>
              </a:rPr>
              <a:t>ZAT</a:t>
            </a:r>
            <a:r>
              <a:rPr sz="1700" spc="-2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dirty="0">
                <a:solidFill>
                  <a:srgbClr val="FFFF00"/>
                </a:solidFill>
                <a:latin typeface="Arial Rounded MT Bold"/>
                <a:cs typeface="Arial Rounded MT Bold"/>
              </a:rPr>
              <a:t>CAIR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659111" y="1441196"/>
            <a:ext cx="206311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15856" y="1977897"/>
            <a:ext cx="2369185" cy="24955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5" dirty="0">
                <a:latin typeface="Calibri"/>
                <a:cs typeface="Calibri"/>
              </a:rPr>
              <a:t>Macam</a:t>
            </a:r>
            <a:r>
              <a:rPr sz="1800" b="1" spc="-10" dirty="0">
                <a:latin typeface="Calibri"/>
                <a:cs typeface="Calibri"/>
              </a:rPr>
              <a:t> </a:t>
            </a:r>
            <a:r>
              <a:rPr sz="1800" b="1" spc="-15" dirty="0">
                <a:latin typeface="Calibri"/>
                <a:cs typeface="Calibri"/>
              </a:rPr>
              <a:t>Aliran</a:t>
            </a:r>
            <a:endParaRPr sz="1800">
              <a:latin typeface="Calibri"/>
              <a:cs typeface="Calibri"/>
            </a:endParaRPr>
          </a:p>
          <a:p>
            <a:pPr marL="514984" marR="467995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Garis Arus</a:t>
            </a:r>
            <a:r>
              <a:rPr sz="1800" b="1" spc="-10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dan  </a:t>
            </a: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Tabung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Arus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Percepatan</a:t>
            </a:r>
            <a:r>
              <a:rPr sz="1800" b="1" spc="-4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Partikel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  <a:spcBef>
                <a:spcPts val="5"/>
              </a:spcBef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Zat</a:t>
            </a:r>
            <a:r>
              <a:rPr sz="1800" b="1" spc="-8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Debit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Aliran</a:t>
            </a:r>
            <a:endParaRPr sz="1800">
              <a:latin typeface="Calibri"/>
              <a:cs typeface="Calibri"/>
            </a:endParaRPr>
          </a:p>
          <a:p>
            <a:pPr marL="514984" marR="770255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Persamaan  </a:t>
            </a:r>
            <a:r>
              <a:rPr sz="1800" b="1" spc="-25" dirty="0">
                <a:solidFill>
                  <a:srgbClr val="585858"/>
                </a:solidFill>
                <a:latin typeface="Calibri"/>
                <a:cs typeface="Calibri"/>
              </a:rPr>
              <a:t>K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o</a:t>
            </a: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n</a:t>
            </a:r>
            <a:r>
              <a:rPr sz="1800" b="1" dirty="0">
                <a:solidFill>
                  <a:srgbClr val="585858"/>
                </a:solidFill>
                <a:latin typeface="Calibri"/>
                <a:cs typeface="Calibri"/>
              </a:rPr>
              <a:t>t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i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nu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i</a:t>
            </a:r>
            <a:r>
              <a:rPr sz="1800" b="1" spc="-25" dirty="0">
                <a:solidFill>
                  <a:srgbClr val="585858"/>
                </a:solidFill>
                <a:latin typeface="Calibri"/>
                <a:cs typeface="Calibri"/>
              </a:rPr>
              <a:t>t</a:t>
            </a:r>
            <a:r>
              <a:rPr sz="1800" b="1" dirty="0">
                <a:solidFill>
                  <a:srgbClr val="585858"/>
                </a:solidFill>
                <a:latin typeface="Calibri"/>
                <a:cs typeface="Calibri"/>
              </a:rPr>
              <a:t>as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48488" y="1352056"/>
            <a:ext cx="8559165" cy="4633595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775"/>
              </a:spcBef>
              <a:buFont typeface="Arial"/>
              <a:buChar char="•"/>
              <a:tabLst>
                <a:tab pos="241300" algn="l"/>
              </a:tabLst>
            </a:pPr>
            <a:r>
              <a:rPr sz="2800" b="1" spc="-10" dirty="0">
                <a:latin typeface="Calibri"/>
                <a:cs typeface="Calibri"/>
              </a:rPr>
              <a:t>Aliran </a:t>
            </a:r>
            <a:r>
              <a:rPr sz="2800" b="1" dirty="0">
                <a:latin typeface="Calibri"/>
                <a:cs typeface="Calibri"/>
              </a:rPr>
              <a:t>satu </a:t>
            </a:r>
            <a:r>
              <a:rPr sz="2800" b="1" spc="5" dirty="0">
                <a:latin typeface="Calibri"/>
                <a:cs typeface="Calibri"/>
              </a:rPr>
              <a:t>dimensi</a:t>
            </a:r>
            <a:r>
              <a:rPr sz="2800" b="1" spc="-100" dirty="0">
                <a:latin typeface="Calibri"/>
                <a:cs typeface="Calibri"/>
              </a:rPr>
              <a:t> </a:t>
            </a:r>
            <a:r>
              <a:rPr sz="2800" b="1" dirty="0">
                <a:latin typeface="Calibri"/>
                <a:cs typeface="Calibri"/>
              </a:rPr>
              <a:t>:</a:t>
            </a:r>
            <a:endParaRPr sz="2800">
              <a:latin typeface="Calibri"/>
              <a:cs typeface="Calibri"/>
            </a:endParaRPr>
          </a:p>
          <a:p>
            <a:pPr marL="12700" marR="266700">
              <a:lnSpc>
                <a:spcPts val="3030"/>
              </a:lnSpc>
              <a:spcBef>
                <a:spcPts val="1050"/>
              </a:spcBef>
            </a:pPr>
            <a:r>
              <a:rPr sz="2800" spc="-15" dirty="0">
                <a:latin typeface="Calibri"/>
                <a:cs typeface="Calibri"/>
              </a:rPr>
              <a:t>Kecepatan </a:t>
            </a:r>
            <a:r>
              <a:rPr sz="2800" spc="-5" dirty="0">
                <a:latin typeface="Calibri"/>
                <a:cs typeface="Calibri"/>
              </a:rPr>
              <a:t>di setiap </a:t>
            </a:r>
            <a:r>
              <a:rPr sz="2800" dirty="0">
                <a:latin typeface="Calibri"/>
                <a:cs typeface="Calibri"/>
              </a:rPr>
              <a:t>titik </a:t>
            </a:r>
            <a:r>
              <a:rPr sz="2800" spc="-5" dirty="0">
                <a:latin typeface="Calibri"/>
                <a:cs typeface="Calibri"/>
              </a:rPr>
              <a:t>pada </a:t>
            </a:r>
            <a:r>
              <a:rPr sz="2800" spc="-10" dirty="0">
                <a:latin typeface="Calibri"/>
                <a:cs typeface="Calibri"/>
              </a:rPr>
              <a:t>tampang </a:t>
            </a:r>
            <a:r>
              <a:rPr sz="2800" spc="-20" dirty="0">
                <a:latin typeface="Calibri"/>
                <a:cs typeface="Calibri"/>
              </a:rPr>
              <a:t>mempunyai </a:t>
            </a:r>
            <a:r>
              <a:rPr sz="2800" dirty="0">
                <a:latin typeface="Calibri"/>
                <a:cs typeface="Calibri"/>
              </a:rPr>
              <a:t>besar  </a:t>
            </a:r>
            <a:r>
              <a:rPr sz="2800" spc="-5" dirty="0">
                <a:latin typeface="Calibri"/>
                <a:cs typeface="Calibri"/>
              </a:rPr>
              <a:t>dan </a:t>
            </a:r>
            <a:r>
              <a:rPr sz="2800" spc="-10" dirty="0">
                <a:latin typeface="Calibri"/>
                <a:cs typeface="Calibri"/>
              </a:rPr>
              <a:t>arah </a:t>
            </a:r>
            <a:r>
              <a:rPr sz="2800" spc="-15" dirty="0">
                <a:latin typeface="Calibri"/>
                <a:cs typeface="Calibri"/>
              </a:rPr>
              <a:t>yan </a:t>
            </a:r>
            <a:r>
              <a:rPr sz="2800" spc="-5" dirty="0">
                <a:latin typeface="Calibri"/>
                <a:cs typeface="Calibri"/>
              </a:rPr>
              <a:t>sama</a:t>
            </a:r>
            <a:endParaRPr sz="28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620"/>
              </a:spcBef>
              <a:buFont typeface="Arial"/>
              <a:buChar char="•"/>
              <a:tabLst>
                <a:tab pos="241300" algn="l"/>
              </a:tabLst>
            </a:pPr>
            <a:r>
              <a:rPr sz="2800" b="1" spc="-10" dirty="0">
                <a:latin typeface="Calibri"/>
                <a:cs typeface="Calibri"/>
              </a:rPr>
              <a:t>Aliran </a:t>
            </a:r>
            <a:r>
              <a:rPr sz="2800" b="1" spc="5" dirty="0">
                <a:latin typeface="Calibri"/>
                <a:cs typeface="Calibri"/>
              </a:rPr>
              <a:t>dua dimensi</a:t>
            </a:r>
            <a:r>
              <a:rPr sz="2800" b="1" spc="-105" dirty="0">
                <a:latin typeface="Calibri"/>
                <a:cs typeface="Calibri"/>
              </a:rPr>
              <a:t> </a:t>
            </a:r>
            <a:r>
              <a:rPr sz="2800" b="1" dirty="0">
                <a:latin typeface="Calibri"/>
                <a:cs typeface="Calibri"/>
              </a:rPr>
              <a:t>:</a:t>
            </a:r>
            <a:endParaRPr sz="2800">
              <a:latin typeface="Calibri"/>
              <a:cs typeface="Calibri"/>
            </a:endParaRPr>
          </a:p>
          <a:p>
            <a:pPr marL="12700" marR="7620" algn="just">
              <a:lnSpc>
                <a:spcPct val="90000"/>
              </a:lnSpc>
              <a:spcBef>
                <a:spcPts val="990"/>
              </a:spcBef>
            </a:pPr>
            <a:r>
              <a:rPr sz="2800" spc="-5" dirty="0">
                <a:latin typeface="Calibri"/>
                <a:cs typeface="Calibri"/>
              </a:rPr>
              <a:t>Semua </a:t>
            </a:r>
            <a:r>
              <a:rPr sz="2800" spc="-15" dirty="0">
                <a:latin typeface="Calibri"/>
                <a:cs typeface="Calibri"/>
              </a:rPr>
              <a:t>partikel </a:t>
            </a:r>
            <a:r>
              <a:rPr sz="2800" spc="-5" dirty="0">
                <a:latin typeface="Calibri"/>
                <a:cs typeface="Calibri"/>
              </a:rPr>
              <a:t>dianggap </a:t>
            </a:r>
            <a:r>
              <a:rPr sz="2800" spc="-10" dirty="0">
                <a:latin typeface="Calibri"/>
                <a:cs typeface="Calibri"/>
              </a:rPr>
              <a:t>mengalir </a:t>
            </a:r>
            <a:r>
              <a:rPr sz="2800" dirty="0">
                <a:latin typeface="Calibri"/>
                <a:cs typeface="Calibri"/>
              </a:rPr>
              <a:t>dalam </a:t>
            </a:r>
            <a:r>
              <a:rPr sz="2800" spc="-5" dirty="0">
                <a:latin typeface="Calibri"/>
                <a:cs typeface="Calibri"/>
              </a:rPr>
              <a:t>bidang sepanjang  </a:t>
            </a:r>
            <a:r>
              <a:rPr sz="2800" spc="-10" dirty="0">
                <a:latin typeface="Calibri"/>
                <a:cs typeface="Calibri"/>
              </a:rPr>
              <a:t>aliran, sehinga </a:t>
            </a:r>
            <a:r>
              <a:rPr sz="2800" spc="-5" dirty="0">
                <a:latin typeface="Calibri"/>
                <a:cs typeface="Calibri"/>
              </a:rPr>
              <a:t>tidaka </a:t>
            </a:r>
            <a:r>
              <a:rPr sz="2800" dirty="0">
                <a:latin typeface="Calibri"/>
                <a:cs typeface="Calibri"/>
              </a:rPr>
              <a:t>ada </a:t>
            </a:r>
            <a:r>
              <a:rPr sz="2800" spc="-10" dirty="0">
                <a:latin typeface="Calibri"/>
                <a:cs typeface="Calibri"/>
              </a:rPr>
              <a:t>aliran </a:t>
            </a:r>
            <a:r>
              <a:rPr sz="2800" spc="-15" dirty="0">
                <a:latin typeface="Calibri"/>
                <a:cs typeface="Calibri"/>
              </a:rPr>
              <a:t>tegak </a:t>
            </a:r>
            <a:r>
              <a:rPr sz="2800" spc="5" dirty="0">
                <a:latin typeface="Calibri"/>
                <a:cs typeface="Calibri"/>
              </a:rPr>
              <a:t>lurus </a:t>
            </a:r>
            <a:r>
              <a:rPr sz="2800" dirty="0">
                <a:latin typeface="Calibri"/>
                <a:cs typeface="Calibri"/>
              </a:rPr>
              <a:t>pada </a:t>
            </a:r>
            <a:r>
              <a:rPr sz="2800" spc="-5" dirty="0">
                <a:latin typeface="Calibri"/>
                <a:cs typeface="Calibri"/>
              </a:rPr>
              <a:t>bidang  </a:t>
            </a:r>
            <a:r>
              <a:rPr sz="2800" spc="-15" dirty="0">
                <a:latin typeface="Calibri"/>
                <a:cs typeface="Calibri"/>
              </a:rPr>
              <a:t>tersebut</a:t>
            </a:r>
            <a:endParaRPr sz="2800">
              <a:latin typeface="Calibri"/>
              <a:cs typeface="Calibri"/>
            </a:endParaRPr>
          </a:p>
          <a:p>
            <a:pPr marL="241300" indent="-228600" algn="just">
              <a:lnSpc>
                <a:spcPct val="100000"/>
              </a:lnSpc>
              <a:spcBef>
                <a:spcPts val="675"/>
              </a:spcBef>
              <a:buFont typeface="Arial"/>
              <a:buChar char="•"/>
              <a:tabLst>
                <a:tab pos="241300" algn="l"/>
              </a:tabLst>
            </a:pPr>
            <a:r>
              <a:rPr sz="2800" b="1" spc="-10" dirty="0">
                <a:latin typeface="Calibri"/>
                <a:cs typeface="Calibri"/>
              </a:rPr>
              <a:t>Aliran tiga </a:t>
            </a:r>
            <a:r>
              <a:rPr sz="2800" b="1" spc="5" dirty="0">
                <a:latin typeface="Calibri"/>
                <a:cs typeface="Calibri"/>
              </a:rPr>
              <a:t>dimensi</a:t>
            </a:r>
            <a:r>
              <a:rPr sz="2800" b="1" spc="-55" dirty="0">
                <a:latin typeface="Calibri"/>
                <a:cs typeface="Calibri"/>
              </a:rPr>
              <a:t> </a:t>
            </a:r>
            <a:r>
              <a:rPr sz="2800" b="1" dirty="0">
                <a:latin typeface="Calibri"/>
                <a:cs typeface="Calibri"/>
              </a:rPr>
              <a:t>:</a:t>
            </a:r>
            <a:endParaRPr sz="2800">
              <a:latin typeface="Calibri"/>
              <a:cs typeface="Calibri"/>
            </a:endParaRPr>
          </a:p>
          <a:p>
            <a:pPr marL="12700" marR="5080" algn="just">
              <a:lnSpc>
                <a:spcPts val="3020"/>
              </a:lnSpc>
              <a:spcBef>
                <a:spcPts val="1055"/>
              </a:spcBef>
            </a:pPr>
            <a:r>
              <a:rPr sz="2800" spc="-10" dirty="0">
                <a:latin typeface="Calibri"/>
                <a:cs typeface="Calibri"/>
              </a:rPr>
              <a:t>Komponen </a:t>
            </a:r>
            <a:r>
              <a:rPr sz="2800" spc="-20" dirty="0">
                <a:latin typeface="Calibri"/>
                <a:cs typeface="Calibri"/>
              </a:rPr>
              <a:t>kecepatan </a:t>
            </a:r>
            <a:r>
              <a:rPr sz="2800" spc="-5" dirty="0">
                <a:latin typeface="Calibri"/>
                <a:cs typeface="Calibri"/>
              </a:rPr>
              <a:t>u, </a:t>
            </a:r>
            <a:r>
              <a:rPr sz="2800" dirty="0">
                <a:latin typeface="Calibri"/>
                <a:cs typeface="Calibri"/>
              </a:rPr>
              <a:t>v </a:t>
            </a:r>
            <a:r>
              <a:rPr sz="2800" spc="-5" dirty="0">
                <a:latin typeface="Calibri"/>
                <a:cs typeface="Calibri"/>
              </a:rPr>
              <a:t>dan </a:t>
            </a:r>
            <a:r>
              <a:rPr sz="2800" spc="5" dirty="0">
                <a:latin typeface="Calibri"/>
                <a:cs typeface="Calibri"/>
              </a:rPr>
              <a:t>w </a:t>
            </a:r>
            <a:r>
              <a:rPr sz="2800" dirty="0">
                <a:latin typeface="Calibri"/>
                <a:cs typeface="Calibri"/>
              </a:rPr>
              <a:t>adalah </a:t>
            </a:r>
            <a:r>
              <a:rPr sz="2800" spc="-5" dirty="0">
                <a:latin typeface="Calibri"/>
                <a:cs typeface="Calibri"/>
              </a:rPr>
              <a:t>fungsi ruang </a:t>
            </a:r>
            <a:r>
              <a:rPr sz="2800" spc="5" dirty="0">
                <a:latin typeface="Calibri"/>
                <a:cs typeface="Calibri"/>
              </a:rPr>
              <a:t>x, </a:t>
            </a:r>
            <a:r>
              <a:rPr sz="2800" dirty="0">
                <a:latin typeface="Calibri"/>
                <a:cs typeface="Calibri"/>
              </a:rPr>
              <a:t>y  dan</a:t>
            </a:r>
            <a:r>
              <a:rPr sz="2800" spc="-5" dirty="0">
                <a:latin typeface="Calibri"/>
                <a:cs typeface="Calibri"/>
              </a:rPr>
              <a:t> </a:t>
            </a:r>
            <a:r>
              <a:rPr sz="2800" dirty="0">
                <a:latin typeface="Calibri"/>
                <a:cs typeface="Calibri"/>
              </a:rPr>
              <a:t>z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7. ALIRAN </a:t>
            </a:r>
            <a:r>
              <a:rPr sz="2000" spc="-45" dirty="0">
                <a:solidFill>
                  <a:srgbClr val="FFFFFF"/>
                </a:solidFill>
                <a:latin typeface="Arial Black"/>
                <a:cs typeface="Arial Black"/>
              </a:rPr>
              <a:t>SATU, </a:t>
            </a:r>
            <a:r>
              <a:rPr sz="2000" spc="-25" dirty="0">
                <a:solidFill>
                  <a:srgbClr val="FFFFFF"/>
                </a:solidFill>
                <a:latin typeface="Arial Black"/>
                <a:cs typeface="Arial Black"/>
              </a:rPr>
              <a:t>DUA, </a:t>
            </a:r>
            <a:r>
              <a:rPr sz="2000" spc="-35" dirty="0">
                <a:solidFill>
                  <a:srgbClr val="FFFFFF"/>
                </a:solidFill>
                <a:latin typeface="Arial Black"/>
                <a:cs typeface="Arial Black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TIGA</a:t>
            </a:r>
            <a:r>
              <a:rPr sz="2000" spc="9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15" dirty="0">
                <a:solidFill>
                  <a:srgbClr val="FFFFFF"/>
                </a:solidFill>
                <a:latin typeface="Arial Black"/>
                <a:cs typeface="Arial Black"/>
              </a:rPr>
              <a:t>DIMENSI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36656" y="310895"/>
            <a:ext cx="814324" cy="262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186055">
              <a:lnSpc>
                <a:spcPct val="100000"/>
              </a:lnSpc>
              <a:spcBef>
                <a:spcPts val="1300"/>
              </a:spcBef>
            </a:pPr>
            <a:r>
              <a:rPr sz="1700" spc="-20" dirty="0">
                <a:solidFill>
                  <a:srgbClr val="FFFF00"/>
                </a:solidFill>
                <a:latin typeface="Arial Rounded MT Bold"/>
                <a:cs typeface="Arial Rounded MT Bold"/>
              </a:rPr>
              <a:t>KINEMATIKA </a:t>
            </a:r>
            <a:r>
              <a:rPr sz="1700" spc="-50" dirty="0">
                <a:solidFill>
                  <a:srgbClr val="FFFF00"/>
                </a:solidFill>
                <a:latin typeface="Arial Rounded MT Bold"/>
                <a:cs typeface="Arial Rounded MT Bold"/>
              </a:rPr>
              <a:t>ZAT</a:t>
            </a:r>
            <a:r>
              <a:rPr sz="1700" spc="-2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dirty="0">
                <a:solidFill>
                  <a:srgbClr val="FFFF00"/>
                </a:solidFill>
                <a:latin typeface="Arial Rounded MT Bold"/>
                <a:cs typeface="Arial Rounded MT Bold"/>
              </a:rPr>
              <a:t>CAIR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515856" y="1441196"/>
            <a:ext cx="2369185" cy="30321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42875"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 BAHASAN</a:t>
            </a:r>
            <a:endParaRPr sz="1800">
              <a:latin typeface="Arial Rounded MT Bold"/>
              <a:cs typeface="Arial Rounded MT Bold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1750">
              <a:latin typeface="Times New Roman"/>
              <a:cs typeface="Times New Roman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5" dirty="0">
                <a:latin typeface="Calibri"/>
                <a:cs typeface="Calibri"/>
              </a:rPr>
              <a:t>Macam</a:t>
            </a:r>
            <a:r>
              <a:rPr sz="1800" b="1" spc="-10" dirty="0">
                <a:latin typeface="Calibri"/>
                <a:cs typeface="Calibri"/>
              </a:rPr>
              <a:t> </a:t>
            </a:r>
            <a:r>
              <a:rPr sz="1800" b="1" spc="-15" dirty="0">
                <a:latin typeface="Calibri"/>
                <a:cs typeface="Calibri"/>
              </a:rPr>
              <a:t>Aliran</a:t>
            </a:r>
            <a:endParaRPr sz="1800">
              <a:latin typeface="Calibri"/>
              <a:cs typeface="Calibri"/>
            </a:endParaRPr>
          </a:p>
          <a:p>
            <a:pPr marL="514984" marR="467995" indent="-515620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Garis Arus</a:t>
            </a:r>
            <a:r>
              <a:rPr sz="1800" b="1" spc="-10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dan  </a:t>
            </a: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Tabung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Arus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Percepatan</a:t>
            </a:r>
            <a:r>
              <a:rPr sz="1800" b="1" spc="-4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Partikel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Zat</a:t>
            </a:r>
            <a:r>
              <a:rPr sz="1800" b="1" spc="-8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Debit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Aliran</a:t>
            </a:r>
            <a:endParaRPr sz="1800">
              <a:latin typeface="Calibri"/>
              <a:cs typeface="Calibri"/>
            </a:endParaRPr>
          </a:p>
          <a:p>
            <a:pPr marL="514984" marR="770255" indent="-515620">
              <a:lnSpc>
                <a:spcPct val="100000"/>
              </a:lnSpc>
              <a:spcBef>
                <a:spcPts val="5"/>
              </a:spcBef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Persamaan  </a:t>
            </a:r>
            <a:r>
              <a:rPr sz="1800" b="1" spc="-25" dirty="0">
                <a:solidFill>
                  <a:srgbClr val="585858"/>
                </a:solidFill>
                <a:latin typeface="Calibri"/>
                <a:cs typeface="Calibri"/>
              </a:rPr>
              <a:t>K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o</a:t>
            </a: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n</a:t>
            </a:r>
            <a:r>
              <a:rPr sz="1800" b="1" dirty="0">
                <a:solidFill>
                  <a:srgbClr val="585858"/>
                </a:solidFill>
                <a:latin typeface="Calibri"/>
                <a:cs typeface="Calibri"/>
              </a:rPr>
              <a:t>t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i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nu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i</a:t>
            </a:r>
            <a:r>
              <a:rPr sz="1800" b="1" spc="-25" dirty="0">
                <a:solidFill>
                  <a:srgbClr val="585858"/>
                </a:solidFill>
                <a:latin typeface="Calibri"/>
                <a:cs typeface="Calibri"/>
              </a:rPr>
              <a:t>t</a:t>
            </a:r>
            <a:r>
              <a:rPr sz="1800" b="1" dirty="0">
                <a:solidFill>
                  <a:srgbClr val="585858"/>
                </a:solidFill>
                <a:latin typeface="Calibri"/>
                <a:cs typeface="Calibri"/>
              </a:rPr>
              <a:t>as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2130551" y="1164336"/>
            <a:ext cx="4434840" cy="552602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8. ALIRAN </a:t>
            </a:r>
            <a:r>
              <a:rPr sz="2000" spc="-35" dirty="0">
                <a:solidFill>
                  <a:srgbClr val="FFFFFF"/>
                </a:solidFill>
                <a:latin typeface="Arial Black"/>
                <a:cs typeface="Arial Black"/>
              </a:rPr>
              <a:t>ROTASIONAL DAN </a:t>
            </a:r>
            <a:r>
              <a:rPr sz="2000" spc="-55" dirty="0">
                <a:solidFill>
                  <a:srgbClr val="FFFFFF"/>
                </a:solidFill>
                <a:latin typeface="Arial Black"/>
                <a:cs typeface="Arial Black"/>
              </a:rPr>
              <a:t>TAK</a:t>
            </a:r>
            <a:r>
              <a:rPr sz="2000" spc="9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35" dirty="0">
                <a:solidFill>
                  <a:srgbClr val="FFFFFF"/>
                </a:solidFill>
                <a:latin typeface="Arial Black"/>
                <a:cs typeface="Arial Black"/>
              </a:rPr>
              <a:t>ROTASIONAL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36656" y="310895"/>
            <a:ext cx="814324" cy="262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186055">
              <a:lnSpc>
                <a:spcPct val="100000"/>
              </a:lnSpc>
              <a:spcBef>
                <a:spcPts val="1300"/>
              </a:spcBef>
            </a:pPr>
            <a:r>
              <a:rPr sz="1700" spc="-20" dirty="0">
                <a:solidFill>
                  <a:srgbClr val="FFFF00"/>
                </a:solidFill>
                <a:latin typeface="Arial Rounded MT Bold"/>
                <a:cs typeface="Arial Rounded MT Bold"/>
              </a:rPr>
              <a:t>KINEMATIKA </a:t>
            </a:r>
            <a:r>
              <a:rPr sz="1700" spc="-50" dirty="0">
                <a:solidFill>
                  <a:srgbClr val="FFFF00"/>
                </a:solidFill>
                <a:latin typeface="Arial Rounded MT Bold"/>
                <a:cs typeface="Arial Rounded MT Bold"/>
              </a:rPr>
              <a:t>ZAT</a:t>
            </a:r>
            <a:r>
              <a:rPr sz="1700" spc="-2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dirty="0">
                <a:solidFill>
                  <a:srgbClr val="FFFF00"/>
                </a:solidFill>
                <a:latin typeface="Arial Rounded MT Bold"/>
                <a:cs typeface="Arial Rounded MT Bold"/>
              </a:rPr>
              <a:t>CAIR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659111" y="1441196"/>
            <a:ext cx="206311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15856" y="1977897"/>
            <a:ext cx="2369185" cy="24955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5" dirty="0">
                <a:latin typeface="Calibri"/>
                <a:cs typeface="Calibri"/>
              </a:rPr>
              <a:t>Macam</a:t>
            </a:r>
            <a:r>
              <a:rPr sz="1800" b="1" spc="-10" dirty="0">
                <a:latin typeface="Calibri"/>
                <a:cs typeface="Calibri"/>
              </a:rPr>
              <a:t> </a:t>
            </a:r>
            <a:r>
              <a:rPr sz="1800" b="1" spc="-15" dirty="0">
                <a:latin typeface="Calibri"/>
                <a:cs typeface="Calibri"/>
              </a:rPr>
              <a:t>Aliran</a:t>
            </a:r>
            <a:endParaRPr sz="1800">
              <a:latin typeface="Calibri"/>
              <a:cs typeface="Calibri"/>
            </a:endParaRPr>
          </a:p>
          <a:p>
            <a:pPr marL="514984" marR="467995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Garis Arus</a:t>
            </a:r>
            <a:r>
              <a:rPr sz="1800" b="1" spc="-10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dan  </a:t>
            </a: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Tabung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Arus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Percepatan</a:t>
            </a:r>
            <a:r>
              <a:rPr sz="1800" b="1" spc="-4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Partikel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  <a:spcBef>
                <a:spcPts val="5"/>
              </a:spcBef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Zat</a:t>
            </a:r>
            <a:r>
              <a:rPr sz="1800" b="1" spc="-8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Debit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Aliran</a:t>
            </a:r>
            <a:endParaRPr sz="1800">
              <a:latin typeface="Calibri"/>
              <a:cs typeface="Calibri"/>
            </a:endParaRPr>
          </a:p>
          <a:p>
            <a:pPr marL="514984" marR="770255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Persamaan  </a:t>
            </a:r>
            <a:r>
              <a:rPr sz="1800" b="1" spc="-25" dirty="0">
                <a:solidFill>
                  <a:srgbClr val="585858"/>
                </a:solidFill>
                <a:latin typeface="Calibri"/>
                <a:cs typeface="Calibri"/>
              </a:rPr>
              <a:t>K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o</a:t>
            </a: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n</a:t>
            </a:r>
            <a:r>
              <a:rPr sz="1800" b="1" dirty="0">
                <a:solidFill>
                  <a:srgbClr val="585858"/>
                </a:solidFill>
                <a:latin typeface="Calibri"/>
                <a:cs typeface="Calibri"/>
              </a:rPr>
              <a:t>t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i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nu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i</a:t>
            </a:r>
            <a:r>
              <a:rPr sz="1800" b="1" spc="-25" dirty="0">
                <a:solidFill>
                  <a:srgbClr val="585858"/>
                </a:solidFill>
                <a:latin typeface="Calibri"/>
                <a:cs typeface="Calibri"/>
              </a:rPr>
              <a:t>t</a:t>
            </a:r>
            <a:r>
              <a:rPr sz="1800" b="1" dirty="0">
                <a:solidFill>
                  <a:srgbClr val="585858"/>
                </a:solidFill>
                <a:latin typeface="Calibri"/>
                <a:cs typeface="Calibri"/>
              </a:rPr>
              <a:t>as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48488" y="1210324"/>
            <a:ext cx="8557895" cy="2840990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775"/>
              </a:spcBef>
              <a:buFont typeface="Arial"/>
              <a:buChar char="•"/>
              <a:tabLst>
                <a:tab pos="241300" algn="l"/>
              </a:tabLst>
            </a:pPr>
            <a:r>
              <a:rPr sz="2800" b="1" spc="-10" dirty="0">
                <a:latin typeface="Calibri"/>
                <a:cs typeface="Calibri"/>
              </a:rPr>
              <a:t>Aliran </a:t>
            </a:r>
            <a:r>
              <a:rPr sz="2800" b="1" spc="-5" dirty="0">
                <a:latin typeface="Calibri"/>
                <a:cs typeface="Calibri"/>
              </a:rPr>
              <a:t>Rotasional</a:t>
            </a:r>
            <a:r>
              <a:rPr sz="2800" b="1" spc="-70" dirty="0">
                <a:latin typeface="Calibri"/>
                <a:cs typeface="Calibri"/>
              </a:rPr>
              <a:t> </a:t>
            </a:r>
            <a:r>
              <a:rPr sz="2800" b="1" dirty="0">
                <a:latin typeface="Calibri"/>
                <a:cs typeface="Calibri"/>
              </a:rPr>
              <a:t>:</a:t>
            </a:r>
            <a:endParaRPr sz="2800">
              <a:latin typeface="Calibri"/>
              <a:cs typeface="Calibri"/>
            </a:endParaRPr>
          </a:p>
          <a:p>
            <a:pPr marL="12700" marR="542290">
              <a:lnSpc>
                <a:spcPts val="3030"/>
              </a:lnSpc>
              <a:spcBef>
                <a:spcPts val="1050"/>
              </a:spcBef>
            </a:pPr>
            <a:r>
              <a:rPr sz="2800" dirty="0">
                <a:latin typeface="Calibri"/>
                <a:cs typeface="Calibri"/>
              </a:rPr>
              <a:t>Bila </a:t>
            </a:r>
            <a:r>
              <a:rPr sz="2800" spc="-5" dirty="0">
                <a:latin typeface="Calibri"/>
                <a:cs typeface="Calibri"/>
              </a:rPr>
              <a:t>setiap </a:t>
            </a:r>
            <a:r>
              <a:rPr sz="2800" spc="-15" dirty="0">
                <a:latin typeface="Calibri"/>
                <a:cs typeface="Calibri"/>
              </a:rPr>
              <a:t>partikel </a:t>
            </a:r>
            <a:r>
              <a:rPr sz="2800" spc="-30" dirty="0">
                <a:latin typeface="Calibri"/>
                <a:cs typeface="Calibri"/>
              </a:rPr>
              <a:t>zat </a:t>
            </a:r>
            <a:r>
              <a:rPr sz="2800" spc="-10" dirty="0">
                <a:latin typeface="Calibri"/>
                <a:cs typeface="Calibri"/>
              </a:rPr>
              <a:t>cair </a:t>
            </a:r>
            <a:r>
              <a:rPr sz="2800" spc="-20" dirty="0">
                <a:latin typeface="Calibri"/>
                <a:cs typeface="Calibri"/>
              </a:rPr>
              <a:t>mempunyai kecepatan </a:t>
            </a:r>
            <a:r>
              <a:rPr sz="2800" spc="-5" dirty="0">
                <a:latin typeface="Calibri"/>
                <a:cs typeface="Calibri"/>
              </a:rPr>
              <a:t>sudut  </a:t>
            </a:r>
            <a:r>
              <a:rPr sz="2800" spc="-10" dirty="0">
                <a:latin typeface="Calibri"/>
                <a:cs typeface="Calibri"/>
              </a:rPr>
              <a:t>(berotasi) </a:t>
            </a:r>
            <a:r>
              <a:rPr sz="2800" spc="-5" dirty="0">
                <a:latin typeface="Calibri"/>
                <a:cs typeface="Calibri"/>
              </a:rPr>
              <a:t>terhadap </a:t>
            </a:r>
            <a:r>
              <a:rPr sz="2800" spc="-10" dirty="0">
                <a:latin typeface="Calibri"/>
                <a:cs typeface="Calibri"/>
              </a:rPr>
              <a:t>pusat</a:t>
            </a:r>
            <a:r>
              <a:rPr sz="2800" spc="-25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massanya</a:t>
            </a:r>
            <a:endParaRPr sz="28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620"/>
              </a:spcBef>
              <a:buFont typeface="Arial"/>
              <a:buChar char="•"/>
              <a:tabLst>
                <a:tab pos="241300" algn="l"/>
              </a:tabLst>
            </a:pPr>
            <a:r>
              <a:rPr sz="2800" b="1" spc="-10" dirty="0">
                <a:latin typeface="Calibri"/>
                <a:cs typeface="Calibri"/>
              </a:rPr>
              <a:t>Aliran </a:t>
            </a:r>
            <a:r>
              <a:rPr sz="2800" b="1" spc="-70" dirty="0">
                <a:latin typeface="Calibri"/>
                <a:cs typeface="Calibri"/>
              </a:rPr>
              <a:t>Tak </a:t>
            </a:r>
            <a:r>
              <a:rPr sz="2800" b="1" spc="-5" dirty="0">
                <a:latin typeface="Calibri"/>
                <a:cs typeface="Calibri"/>
              </a:rPr>
              <a:t>Rotasional</a:t>
            </a:r>
            <a:r>
              <a:rPr sz="2800" b="1" spc="-15" dirty="0">
                <a:latin typeface="Calibri"/>
                <a:cs typeface="Calibri"/>
              </a:rPr>
              <a:t> </a:t>
            </a:r>
            <a:r>
              <a:rPr sz="2800" b="1" dirty="0">
                <a:latin typeface="Calibri"/>
                <a:cs typeface="Calibri"/>
              </a:rPr>
              <a:t>:</a:t>
            </a:r>
            <a:endParaRPr sz="2800">
              <a:latin typeface="Calibri"/>
              <a:cs typeface="Calibri"/>
            </a:endParaRPr>
          </a:p>
          <a:p>
            <a:pPr marL="12700" marR="5080">
              <a:lnSpc>
                <a:spcPts val="3030"/>
              </a:lnSpc>
              <a:spcBef>
                <a:spcPts val="1030"/>
              </a:spcBef>
              <a:tabLst>
                <a:tab pos="710565" algn="l"/>
                <a:tab pos="1753235" algn="l"/>
                <a:tab pos="3012440" algn="l"/>
                <a:tab pos="3603625" algn="l"/>
                <a:tab pos="4298950" algn="l"/>
                <a:tab pos="5189220" algn="l"/>
                <a:tab pos="7064375" algn="l"/>
              </a:tabLst>
            </a:pPr>
            <a:r>
              <a:rPr sz="2800" spc="5" dirty="0">
                <a:latin typeface="Calibri"/>
                <a:cs typeface="Calibri"/>
              </a:rPr>
              <a:t>Bi</a:t>
            </a:r>
            <a:r>
              <a:rPr sz="2800" spc="-25" dirty="0">
                <a:latin typeface="Calibri"/>
                <a:cs typeface="Calibri"/>
              </a:rPr>
              <a:t>l</a:t>
            </a:r>
            <a:r>
              <a:rPr sz="2800" spc="5" dirty="0">
                <a:latin typeface="Calibri"/>
                <a:cs typeface="Calibri"/>
              </a:rPr>
              <a:t>a</a:t>
            </a:r>
            <a:r>
              <a:rPr sz="2800" dirty="0">
                <a:latin typeface="Calibri"/>
                <a:cs typeface="Calibri"/>
              </a:rPr>
              <a:t>	</a:t>
            </a:r>
            <a:r>
              <a:rPr sz="2800" spc="-5" dirty="0">
                <a:latin typeface="Calibri"/>
                <a:cs typeface="Calibri"/>
              </a:rPr>
              <a:t>s</a:t>
            </a:r>
            <a:r>
              <a:rPr sz="2800" spc="-25" dirty="0">
                <a:latin typeface="Calibri"/>
                <a:cs typeface="Calibri"/>
              </a:rPr>
              <a:t>e</a:t>
            </a:r>
            <a:r>
              <a:rPr sz="2800" dirty="0">
                <a:latin typeface="Calibri"/>
                <a:cs typeface="Calibri"/>
              </a:rPr>
              <a:t>tiap	</a:t>
            </a:r>
            <a:r>
              <a:rPr sz="2800" spc="-10" dirty="0">
                <a:latin typeface="Calibri"/>
                <a:cs typeface="Calibri"/>
              </a:rPr>
              <a:t>p</a:t>
            </a:r>
            <a:r>
              <a:rPr sz="2800" dirty="0">
                <a:latin typeface="Calibri"/>
                <a:cs typeface="Calibri"/>
              </a:rPr>
              <a:t>arti</a:t>
            </a:r>
            <a:r>
              <a:rPr sz="2800" spc="-110" dirty="0">
                <a:latin typeface="Calibri"/>
                <a:cs typeface="Calibri"/>
              </a:rPr>
              <a:t>k</a:t>
            </a:r>
            <a:r>
              <a:rPr sz="2800" dirty="0">
                <a:latin typeface="Calibri"/>
                <a:cs typeface="Calibri"/>
              </a:rPr>
              <a:t>el	</a:t>
            </a:r>
            <a:r>
              <a:rPr sz="2800" spc="-55" dirty="0">
                <a:latin typeface="Calibri"/>
                <a:cs typeface="Calibri"/>
              </a:rPr>
              <a:t>z</a:t>
            </a:r>
            <a:r>
              <a:rPr sz="2800" spc="-25" dirty="0">
                <a:latin typeface="Calibri"/>
                <a:cs typeface="Calibri"/>
              </a:rPr>
              <a:t>a</a:t>
            </a:r>
            <a:r>
              <a:rPr sz="2800" dirty="0">
                <a:latin typeface="Calibri"/>
                <a:cs typeface="Calibri"/>
              </a:rPr>
              <a:t>t	</a:t>
            </a:r>
            <a:r>
              <a:rPr sz="2800" spc="-40" dirty="0">
                <a:latin typeface="Calibri"/>
                <a:cs typeface="Calibri"/>
              </a:rPr>
              <a:t>c</a:t>
            </a:r>
            <a:r>
              <a:rPr sz="2800" dirty="0">
                <a:latin typeface="Calibri"/>
                <a:cs typeface="Calibri"/>
              </a:rPr>
              <a:t>air	ti</a:t>
            </a:r>
            <a:r>
              <a:rPr sz="2800" spc="-10" dirty="0">
                <a:latin typeface="Calibri"/>
                <a:cs typeface="Calibri"/>
              </a:rPr>
              <a:t>d</a:t>
            </a:r>
            <a:r>
              <a:rPr sz="2800" dirty="0">
                <a:latin typeface="Calibri"/>
                <a:cs typeface="Calibri"/>
              </a:rPr>
              <a:t>ak	</a:t>
            </a:r>
            <a:r>
              <a:rPr sz="2800" spc="-10" dirty="0">
                <a:latin typeface="Calibri"/>
                <a:cs typeface="Calibri"/>
              </a:rPr>
              <a:t>m</a:t>
            </a:r>
            <a:r>
              <a:rPr sz="2800" spc="5" dirty="0">
                <a:latin typeface="Calibri"/>
                <a:cs typeface="Calibri"/>
              </a:rPr>
              <a:t>e</a:t>
            </a:r>
            <a:r>
              <a:rPr sz="2800" spc="-20" dirty="0">
                <a:latin typeface="Calibri"/>
                <a:cs typeface="Calibri"/>
              </a:rPr>
              <a:t>m</a:t>
            </a:r>
            <a:r>
              <a:rPr sz="2800" spc="-10" dirty="0">
                <a:latin typeface="Calibri"/>
                <a:cs typeface="Calibri"/>
              </a:rPr>
              <a:t>pu</a:t>
            </a:r>
            <a:r>
              <a:rPr sz="2800" spc="-60" dirty="0">
                <a:latin typeface="Calibri"/>
                <a:cs typeface="Calibri"/>
              </a:rPr>
              <a:t>n</a:t>
            </a:r>
            <a:r>
              <a:rPr sz="2800" spc="-50" dirty="0">
                <a:latin typeface="Calibri"/>
                <a:cs typeface="Calibri"/>
              </a:rPr>
              <a:t>y</a:t>
            </a:r>
            <a:r>
              <a:rPr sz="2800" dirty="0">
                <a:latin typeface="Calibri"/>
                <a:cs typeface="Calibri"/>
              </a:rPr>
              <a:t>ai	</a:t>
            </a:r>
            <a:r>
              <a:rPr sz="2800" spc="-105" dirty="0">
                <a:latin typeface="Calibri"/>
                <a:cs typeface="Calibri"/>
              </a:rPr>
              <a:t>k</a:t>
            </a:r>
            <a:r>
              <a:rPr sz="2800" spc="5" dirty="0">
                <a:latin typeface="Calibri"/>
                <a:cs typeface="Calibri"/>
              </a:rPr>
              <a:t>e</a:t>
            </a:r>
            <a:r>
              <a:rPr sz="2800" spc="-20" dirty="0">
                <a:latin typeface="Calibri"/>
                <a:cs typeface="Calibri"/>
              </a:rPr>
              <a:t>c</a:t>
            </a:r>
            <a:r>
              <a:rPr sz="2800" spc="5" dirty="0">
                <a:latin typeface="Calibri"/>
                <a:cs typeface="Calibri"/>
              </a:rPr>
              <a:t>e</a:t>
            </a:r>
            <a:r>
              <a:rPr sz="2800" spc="-15" dirty="0">
                <a:latin typeface="Calibri"/>
                <a:cs typeface="Calibri"/>
              </a:rPr>
              <a:t>p</a:t>
            </a:r>
            <a:r>
              <a:rPr sz="2800" spc="-30" dirty="0">
                <a:latin typeface="Calibri"/>
                <a:cs typeface="Calibri"/>
              </a:rPr>
              <a:t>at</a:t>
            </a:r>
            <a:r>
              <a:rPr sz="2800" dirty="0">
                <a:latin typeface="Calibri"/>
                <a:cs typeface="Calibri"/>
              </a:rPr>
              <a:t>an  </a:t>
            </a:r>
            <a:r>
              <a:rPr sz="2800" spc="-5" dirty="0">
                <a:latin typeface="Calibri"/>
                <a:cs typeface="Calibri"/>
              </a:rPr>
              <a:t>sudut (tidak </a:t>
            </a:r>
            <a:r>
              <a:rPr sz="2800" spc="-10" dirty="0">
                <a:latin typeface="Calibri"/>
                <a:cs typeface="Calibri"/>
              </a:rPr>
              <a:t>berotasi) </a:t>
            </a:r>
            <a:r>
              <a:rPr sz="2800" spc="-5" dirty="0">
                <a:latin typeface="Calibri"/>
                <a:cs typeface="Calibri"/>
              </a:rPr>
              <a:t>terhadap </a:t>
            </a:r>
            <a:r>
              <a:rPr sz="2800" spc="-10" dirty="0">
                <a:latin typeface="Calibri"/>
                <a:cs typeface="Calibri"/>
              </a:rPr>
              <a:t>pusat</a:t>
            </a:r>
            <a:r>
              <a:rPr sz="2800" spc="40" dirty="0">
                <a:latin typeface="Calibri"/>
                <a:cs typeface="Calibri"/>
              </a:rPr>
              <a:t> </a:t>
            </a:r>
            <a:r>
              <a:rPr sz="2800" spc="-15" dirty="0">
                <a:latin typeface="Calibri"/>
                <a:cs typeface="Calibri"/>
              </a:rPr>
              <a:t>massanya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1042416" y="4300728"/>
            <a:ext cx="6605016" cy="217017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GARIS ARUS </a:t>
            </a:r>
            <a:r>
              <a:rPr sz="2000" spc="-35" dirty="0">
                <a:solidFill>
                  <a:srgbClr val="FFFFFF"/>
                </a:solidFill>
                <a:latin typeface="Arial Black"/>
                <a:cs typeface="Arial Black"/>
              </a:rPr>
              <a:t>DAN </a:t>
            </a:r>
            <a:r>
              <a:rPr sz="2000" spc="-40" dirty="0">
                <a:solidFill>
                  <a:srgbClr val="FFFFFF"/>
                </a:solidFill>
                <a:latin typeface="Arial Black"/>
                <a:cs typeface="Arial Black"/>
              </a:rPr>
              <a:t>TABUNG</a:t>
            </a:r>
            <a:r>
              <a:rPr sz="2000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ARUS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36656" y="310895"/>
            <a:ext cx="814324" cy="262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186055">
              <a:lnSpc>
                <a:spcPct val="100000"/>
              </a:lnSpc>
              <a:spcBef>
                <a:spcPts val="1300"/>
              </a:spcBef>
            </a:pPr>
            <a:r>
              <a:rPr sz="1700" spc="-20" dirty="0">
                <a:solidFill>
                  <a:srgbClr val="FFFF00"/>
                </a:solidFill>
                <a:latin typeface="Arial Rounded MT Bold"/>
                <a:cs typeface="Arial Rounded MT Bold"/>
              </a:rPr>
              <a:t>KINEMATIKA </a:t>
            </a:r>
            <a:r>
              <a:rPr sz="1700" spc="-50" dirty="0">
                <a:solidFill>
                  <a:srgbClr val="FFFF00"/>
                </a:solidFill>
                <a:latin typeface="Arial Rounded MT Bold"/>
                <a:cs typeface="Arial Rounded MT Bold"/>
              </a:rPr>
              <a:t>ZAT</a:t>
            </a:r>
            <a:r>
              <a:rPr sz="1700" spc="-2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dirty="0">
                <a:solidFill>
                  <a:srgbClr val="FFFF00"/>
                </a:solidFill>
                <a:latin typeface="Arial Rounded MT Bold"/>
                <a:cs typeface="Arial Rounded MT Bold"/>
              </a:rPr>
              <a:t>CAIR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659111" y="1441196"/>
            <a:ext cx="206311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15856" y="1977897"/>
            <a:ext cx="2369185" cy="24955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Macam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Aliran</a:t>
            </a:r>
            <a:endParaRPr sz="1800">
              <a:latin typeface="Calibri"/>
              <a:cs typeface="Calibri"/>
            </a:endParaRPr>
          </a:p>
          <a:p>
            <a:pPr marL="514984" marR="467995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5" dirty="0">
                <a:latin typeface="Calibri"/>
                <a:cs typeface="Calibri"/>
              </a:rPr>
              <a:t>Garis Arus</a:t>
            </a:r>
            <a:r>
              <a:rPr sz="1800" b="1" spc="-100" dirty="0">
                <a:latin typeface="Calibri"/>
                <a:cs typeface="Calibri"/>
              </a:rPr>
              <a:t> </a:t>
            </a:r>
            <a:r>
              <a:rPr sz="1800" b="1" spc="-5" dirty="0">
                <a:latin typeface="Calibri"/>
                <a:cs typeface="Calibri"/>
              </a:rPr>
              <a:t>dan  </a:t>
            </a:r>
            <a:r>
              <a:rPr sz="1800" b="1" spc="-30" dirty="0">
                <a:latin typeface="Calibri"/>
                <a:cs typeface="Calibri"/>
              </a:rPr>
              <a:t>Tabung</a:t>
            </a:r>
            <a:r>
              <a:rPr sz="1800" b="1" spc="-15" dirty="0">
                <a:latin typeface="Calibri"/>
                <a:cs typeface="Calibri"/>
              </a:rPr>
              <a:t> </a:t>
            </a:r>
            <a:r>
              <a:rPr sz="1800" b="1" spc="-5" dirty="0">
                <a:latin typeface="Calibri"/>
                <a:cs typeface="Calibri"/>
              </a:rPr>
              <a:t>Arus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Percepatan</a:t>
            </a:r>
            <a:r>
              <a:rPr sz="1800" b="1" spc="-4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Partikel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  <a:spcBef>
                <a:spcPts val="5"/>
              </a:spcBef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Zat</a:t>
            </a:r>
            <a:r>
              <a:rPr sz="1800" b="1" spc="-8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Debit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Aliran</a:t>
            </a:r>
            <a:endParaRPr sz="1800">
              <a:latin typeface="Calibri"/>
              <a:cs typeface="Calibri"/>
            </a:endParaRPr>
          </a:p>
          <a:p>
            <a:pPr marL="514984" marR="770255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Persamaan  </a:t>
            </a:r>
            <a:r>
              <a:rPr sz="1800" b="1" spc="-25" dirty="0">
                <a:solidFill>
                  <a:srgbClr val="585858"/>
                </a:solidFill>
                <a:latin typeface="Calibri"/>
                <a:cs typeface="Calibri"/>
              </a:rPr>
              <a:t>K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o</a:t>
            </a: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n</a:t>
            </a:r>
            <a:r>
              <a:rPr sz="1800" b="1" dirty="0">
                <a:solidFill>
                  <a:srgbClr val="585858"/>
                </a:solidFill>
                <a:latin typeface="Calibri"/>
                <a:cs typeface="Calibri"/>
              </a:rPr>
              <a:t>t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i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nu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i</a:t>
            </a:r>
            <a:r>
              <a:rPr sz="1800" b="1" spc="-25" dirty="0">
                <a:solidFill>
                  <a:srgbClr val="585858"/>
                </a:solidFill>
                <a:latin typeface="Calibri"/>
                <a:cs typeface="Calibri"/>
              </a:rPr>
              <a:t>t</a:t>
            </a:r>
            <a:r>
              <a:rPr sz="1800" b="1" dirty="0">
                <a:solidFill>
                  <a:srgbClr val="585858"/>
                </a:solidFill>
                <a:latin typeface="Calibri"/>
                <a:cs typeface="Calibri"/>
              </a:rPr>
              <a:t>as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48488" y="1352056"/>
            <a:ext cx="4235450" cy="4761865"/>
          </a:xfrm>
          <a:prstGeom prst="rect">
            <a:avLst/>
          </a:prstGeom>
        </p:spPr>
        <p:txBody>
          <a:bodyPr vert="horz" wrap="square" lIns="0" tIns="98425" rIns="0" bIns="0" rtlCol="0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775"/>
              </a:spcBef>
              <a:buFont typeface="Arial"/>
              <a:buChar char="•"/>
              <a:tabLst>
                <a:tab pos="241300" algn="l"/>
              </a:tabLst>
            </a:pPr>
            <a:r>
              <a:rPr sz="2800" b="1" spc="5" dirty="0">
                <a:latin typeface="Calibri"/>
                <a:cs typeface="Calibri"/>
              </a:rPr>
              <a:t>Garis</a:t>
            </a:r>
            <a:r>
              <a:rPr sz="2800" b="1" spc="-30" dirty="0">
                <a:latin typeface="Calibri"/>
                <a:cs typeface="Calibri"/>
              </a:rPr>
              <a:t> </a:t>
            </a:r>
            <a:r>
              <a:rPr sz="2800" b="1" spc="5" dirty="0">
                <a:latin typeface="Calibri"/>
                <a:cs typeface="Calibri"/>
              </a:rPr>
              <a:t>Arus:</a:t>
            </a:r>
            <a:endParaRPr sz="2800">
              <a:latin typeface="Calibri"/>
              <a:cs typeface="Calibri"/>
            </a:endParaRPr>
          </a:p>
          <a:p>
            <a:pPr marL="12700" marR="61594">
              <a:lnSpc>
                <a:spcPct val="90000"/>
              </a:lnSpc>
              <a:spcBef>
                <a:spcPts val="1010"/>
              </a:spcBef>
            </a:pPr>
            <a:r>
              <a:rPr sz="2800" dirty="0">
                <a:latin typeface="Calibri"/>
                <a:cs typeface="Calibri"/>
              </a:rPr>
              <a:t>Adalah </a:t>
            </a:r>
            <a:r>
              <a:rPr sz="2800" spc="-10" dirty="0">
                <a:latin typeface="Calibri"/>
                <a:cs typeface="Calibri"/>
              </a:rPr>
              <a:t>kurva </a:t>
            </a:r>
            <a:r>
              <a:rPr sz="2800" spc="-20" dirty="0">
                <a:latin typeface="Calibri"/>
                <a:cs typeface="Calibri"/>
              </a:rPr>
              <a:t>khayal </a:t>
            </a:r>
            <a:r>
              <a:rPr sz="2800" spc="-15" dirty="0">
                <a:latin typeface="Calibri"/>
                <a:cs typeface="Calibri"/>
              </a:rPr>
              <a:t>yang  </a:t>
            </a:r>
            <a:r>
              <a:rPr sz="2800" spc="-5" dirty="0">
                <a:latin typeface="Calibri"/>
                <a:cs typeface="Calibri"/>
              </a:rPr>
              <a:t>ditarik </a:t>
            </a:r>
            <a:r>
              <a:rPr sz="2800" dirty="0">
                <a:latin typeface="Calibri"/>
                <a:cs typeface="Calibri"/>
              </a:rPr>
              <a:t>didalam </a:t>
            </a:r>
            <a:r>
              <a:rPr sz="2800" spc="-5" dirty="0">
                <a:latin typeface="Calibri"/>
                <a:cs typeface="Calibri"/>
              </a:rPr>
              <a:t>aliran </a:t>
            </a:r>
            <a:r>
              <a:rPr sz="2800" spc="-30" dirty="0">
                <a:latin typeface="Calibri"/>
                <a:cs typeface="Calibri"/>
              </a:rPr>
              <a:t>zat</a:t>
            </a:r>
            <a:r>
              <a:rPr sz="2800" spc="-140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cair  </a:t>
            </a:r>
            <a:r>
              <a:rPr sz="2800" spc="-15" dirty="0">
                <a:latin typeface="Calibri"/>
                <a:cs typeface="Calibri"/>
              </a:rPr>
              <a:t>untuk </a:t>
            </a:r>
            <a:r>
              <a:rPr sz="2800" spc="-10" dirty="0">
                <a:latin typeface="Calibri"/>
                <a:cs typeface="Calibri"/>
              </a:rPr>
              <a:t>menunjukan arah  </a:t>
            </a:r>
            <a:r>
              <a:rPr sz="2800" spc="-15" dirty="0">
                <a:latin typeface="Calibri"/>
                <a:cs typeface="Calibri"/>
              </a:rPr>
              <a:t>gerak </a:t>
            </a:r>
            <a:r>
              <a:rPr sz="2800" spc="-5" dirty="0">
                <a:latin typeface="Calibri"/>
                <a:cs typeface="Calibri"/>
              </a:rPr>
              <a:t>di </a:t>
            </a:r>
            <a:r>
              <a:rPr sz="2800" spc="-10" dirty="0">
                <a:latin typeface="Calibri"/>
                <a:cs typeface="Calibri"/>
              </a:rPr>
              <a:t>berbagai </a:t>
            </a:r>
            <a:r>
              <a:rPr sz="2800" dirty="0">
                <a:latin typeface="Calibri"/>
                <a:cs typeface="Calibri"/>
              </a:rPr>
              <a:t>titik dalam  </a:t>
            </a:r>
            <a:r>
              <a:rPr sz="2800" spc="-5" dirty="0">
                <a:latin typeface="Calibri"/>
                <a:cs typeface="Calibri"/>
              </a:rPr>
              <a:t>aliran</a:t>
            </a:r>
            <a:endParaRPr sz="28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675"/>
              </a:spcBef>
              <a:buFont typeface="Arial"/>
              <a:buChar char="•"/>
              <a:tabLst>
                <a:tab pos="241300" algn="l"/>
              </a:tabLst>
            </a:pPr>
            <a:r>
              <a:rPr sz="2800" b="1" spc="-35" dirty="0">
                <a:latin typeface="Calibri"/>
                <a:cs typeface="Calibri"/>
              </a:rPr>
              <a:t>Tabung</a:t>
            </a:r>
            <a:r>
              <a:rPr sz="2800" b="1" spc="-40" dirty="0">
                <a:latin typeface="Calibri"/>
                <a:cs typeface="Calibri"/>
              </a:rPr>
              <a:t> </a:t>
            </a:r>
            <a:r>
              <a:rPr sz="2800" b="1" spc="5" dirty="0">
                <a:latin typeface="Calibri"/>
                <a:cs typeface="Calibri"/>
              </a:rPr>
              <a:t>Arus:</a:t>
            </a:r>
            <a:endParaRPr sz="2800">
              <a:latin typeface="Calibri"/>
              <a:cs typeface="Calibri"/>
            </a:endParaRPr>
          </a:p>
          <a:p>
            <a:pPr marL="12700" marR="5080">
              <a:lnSpc>
                <a:spcPct val="90000"/>
              </a:lnSpc>
              <a:spcBef>
                <a:spcPts val="985"/>
              </a:spcBef>
            </a:pPr>
            <a:r>
              <a:rPr sz="2800" spc="-35" dirty="0">
                <a:latin typeface="Calibri"/>
                <a:cs typeface="Calibri"/>
              </a:rPr>
              <a:t>Terbentuk </a:t>
            </a:r>
            <a:r>
              <a:rPr sz="2800" spc="-10" dirty="0">
                <a:latin typeface="Calibri"/>
                <a:cs typeface="Calibri"/>
              </a:rPr>
              <a:t>jika </a:t>
            </a:r>
            <a:r>
              <a:rPr sz="2800" spc="-5" dirty="0">
                <a:latin typeface="Calibri"/>
                <a:cs typeface="Calibri"/>
              </a:rPr>
              <a:t>sejumlah </a:t>
            </a:r>
            <a:r>
              <a:rPr sz="2800" spc="-10" dirty="0">
                <a:latin typeface="Calibri"/>
                <a:cs typeface="Calibri"/>
              </a:rPr>
              <a:t>garis  </a:t>
            </a:r>
            <a:r>
              <a:rPr sz="2800" spc="-5" dirty="0">
                <a:latin typeface="Calibri"/>
                <a:cs typeface="Calibri"/>
              </a:rPr>
              <a:t>aliran ditarik melalui setiap  </a:t>
            </a:r>
            <a:r>
              <a:rPr sz="2800" dirty="0">
                <a:latin typeface="Calibri"/>
                <a:cs typeface="Calibri"/>
              </a:rPr>
              <a:t>titik </a:t>
            </a:r>
            <a:r>
              <a:rPr sz="2800" spc="-5" dirty="0">
                <a:latin typeface="Calibri"/>
                <a:cs typeface="Calibri"/>
              </a:rPr>
              <a:t>di </a:t>
            </a:r>
            <a:r>
              <a:rPr sz="2800" spc="-10" dirty="0">
                <a:latin typeface="Calibri"/>
                <a:cs typeface="Calibri"/>
              </a:rPr>
              <a:t>sekeliling </a:t>
            </a:r>
            <a:r>
              <a:rPr sz="2800" spc="-5" dirty="0">
                <a:latin typeface="Calibri"/>
                <a:cs typeface="Calibri"/>
              </a:rPr>
              <a:t>suatu</a:t>
            </a:r>
            <a:r>
              <a:rPr sz="2800" spc="-114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luasan  </a:t>
            </a:r>
            <a:r>
              <a:rPr sz="2800" spc="-25" dirty="0">
                <a:latin typeface="Calibri"/>
                <a:cs typeface="Calibri"/>
              </a:rPr>
              <a:t>kecil </a:t>
            </a:r>
            <a:r>
              <a:rPr sz="2800" dirty="0">
                <a:latin typeface="Calibri"/>
                <a:cs typeface="Calibri"/>
              </a:rPr>
              <a:t>dalam</a:t>
            </a:r>
            <a:r>
              <a:rPr sz="2800" spc="15" dirty="0">
                <a:latin typeface="Calibri"/>
                <a:cs typeface="Calibri"/>
              </a:rPr>
              <a:t> </a:t>
            </a:r>
            <a:r>
              <a:rPr sz="2800" spc="-5" dirty="0">
                <a:latin typeface="Calibri"/>
                <a:cs typeface="Calibri"/>
              </a:rPr>
              <a:t>aliran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5269991" y="1956816"/>
            <a:ext cx="3438144" cy="1712975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855464" y="4194047"/>
            <a:ext cx="3992880" cy="181356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55" dirty="0">
                <a:solidFill>
                  <a:srgbClr val="FFFFFF"/>
                </a:solidFill>
                <a:latin typeface="Arial Black"/>
                <a:cs typeface="Arial Black"/>
              </a:rPr>
              <a:t>PERCEPATAN </a:t>
            </a:r>
            <a:r>
              <a:rPr sz="2000" spc="-35" dirty="0">
                <a:solidFill>
                  <a:srgbClr val="FFFFFF"/>
                </a:solidFill>
                <a:latin typeface="Arial Black"/>
                <a:cs typeface="Arial Black"/>
              </a:rPr>
              <a:t>PARTIKEL </a:t>
            </a:r>
            <a:r>
              <a:rPr sz="2000" spc="-70" dirty="0">
                <a:solidFill>
                  <a:srgbClr val="FFFFFF"/>
                </a:solidFill>
                <a:latin typeface="Arial Black"/>
                <a:cs typeface="Arial Black"/>
              </a:rPr>
              <a:t>PADA </a:t>
            </a:r>
            <a:r>
              <a:rPr sz="2000" spc="-55" dirty="0">
                <a:solidFill>
                  <a:srgbClr val="FFFFFF"/>
                </a:solidFill>
                <a:latin typeface="Arial Black"/>
                <a:cs typeface="Arial Black"/>
              </a:rPr>
              <a:t>ZAT</a:t>
            </a:r>
            <a:r>
              <a:rPr sz="2000" spc="19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CAIR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36656" y="310895"/>
            <a:ext cx="814324" cy="262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186055">
              <a:lnSpc>
                <a:spcPct val="100000"/>
              </a:lnSpc>
              <a:spcBef>
                <a:spcPts val="1300"/>
              </a:spcBef>
            </a:pPr>
            <a:r>
              <a:rPr sz="1700" spc="-20" dirty="0">
                <a:solidFill>
                  <a:srgbClr val="FFFF00"/>
                </a:solidFill>
                <a:latin typeface="Arial Rounded MT Bold"/>
                <a:cs typeface="Arial Rounded MT Bold"/>
              </a:rPr>
              <a:t>KINEMATIKA </a:t>
            </a:r>
            <a:r>
              <a:rPr sz="1700" spc="-50" dirty="0">
                <a:solidFill>
                  <a:srgbClr val="FFFF00"/>
                </a:solidFill>
                <a:latin typeface="Arial Rounded MT Bold"/>
                <a:cs typeface="Arial Rounded MT Bold"/>
              </a:rPr>
              <a:t>ZAT</a:t>
            </a:r>
            <a:r>
              <a:rPr sz="1700" spc="-2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dirty="0">
                <a:solidFill>
                  <a:srgbClr val="FFFF00"/>
                </a:solidFill>
                <a:latin typeface="Arial Rounded MT Bold"/>
                <a:cs typeface="Arial Rounded MT Bold"/>
              </a:rPr>
              <a:t>CAIR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659111" y="1441196"/>
            <a:ext cx="206311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15856" y="1977897"/>
            <a:ext cx="2369185" cy="24955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Macam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Aliran</a:t>
            </a:r>
            <a:endParaRPr sz="1800">
              <a:latin typeface="Calibri"/>
              <a:cs typeface="Calibri"/>
            </a:endParaRPr>
          </a:p>
          <a:p>
            <a:pPr marL="514984" marR="467995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Garis Arus</a:t>
            </a:r>
            <a:r>
              <a:rPr sz="1800" b="1" spc="-10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dan  </a:t>
            </a: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Tabung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Arus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15" dirty="0">
                <a:latin typeface="Calibri"/>
                <a:cs typeface="Calibri"/>
              </a:rPr>
              <a:t>Percepatan</a:t>
            </a:r>
            <a:r>
              <a:rPr sz="1800" b="1" spc="-45" dirty="0">
                <a:latin typeface="Calibri"/>
                <a:cs typeface="Calibri"/>
              </a:rPr>
              <a:t> </a:t>
            </a:r>
            <a:r>
              <a:rPr sz="1800" b="1" spc="-15" dirty="0">
                <a:latin typeface="Calibri"/>
                <a:cs typeface="Calibri"/>
              </a:rPr>
              <a:t>Partikel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  <a:spcBef>
                <a:spcPts val="5"/>
              </a:spcBef>
            </a:pPr>
            <a:r>
              <a:rPr sz="1800" b="1" spc="-10" dirty="0">
                <a:latin typeface="Calibri"/>
                <a:cs typeface="Calibri"/>
              </a:rPr>
              <a:t>Zat</a:t>
            </a:r>
            <a:r>
              <a:rPr sz="1800" b="1" spc="-85" dirty="0">
                <a:latin typeface="Calibri"/>
                <a:cs typeface="Calibri"/>
              </a:rPr>
              <a:t> </a:t>
            </a:r>
            <a:r>
              <a:rPr sz="1800" b="1" spc="-5" dirty="0"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Debit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Aliran</a:t>
            </a:r>
            <a:endParaRPr sz="1800">
              <a:latin typeface="Calibri"/>
              <a:cs typeface="Calibri"/>
            </a:endParaRPr>
          </a:p>
          <a:p>
            <a:pPr marL="514984" marR="770255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Persamaan  </a:t>
            </a:r>
            <a:r>
              <a:rPr sz="1800" b="1" spc="-25" dirty="0">
                <a:solidFill>
                  <a:srgbClr val="585858"/>
                </a:solidFill>
                <a:latin typeface="Calibri"/>
                <a:cs typeface="Calibri"/>
              </a:rPr>
              <a:t>K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o</a:t>
            </a: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n</a:t>
            </a:r>
            <a:r>
              <a:rPr sz="1800" b="1" dirty="0">
                <a:solidFill>
                  <a:srgbClr val="585858"/>
                </a:solidFill>
                <a:latin typeface="Calibri"/>
                <a:cs typeface="Calibri"/>
              </a:rPr>
              <a:t>t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i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nu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i</a:t>
            </a:r>
            <a:r>
              <a:rPr sz="1800" b="1" spc="-25" dirty="0">
                <a:solidFill>
                  <a:srgbClr val="585858"/>
                </a:solidFill>
                <a:latin typeface="Calibri"/>
                <a:cs typeface="Calibri"/>
              </a:rPr>
              <a:t>t</a:t>
            </a:r>
            <a:r>
              <a:rPr sz="1800" b="1" dirty="0">
                <a:solidFill>
                  <a:srgbClr val="585858"/>
                </a:solidFill>
                <a:latin typeface="Calibri"/>
                <a:cs typeface="Calibri"/>
              </a:rPr>
              <a:t>as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48488" y="1436573"/>
            <a:ext cx="7164070" cy="2118995"/>
          </a:xfrm>
          <a:prstGeom prst="rect">
            <a:avLst/>
          </a:prstGeom>
        </p:spPr>
        <p:txBody>
          <a:bodyPr vert="horz" wrap="square" lIns="0" tIns="61594" rIns="0" bIns="0" rtlCol="0">
            <a:spAutoFit/>
          </a:bodyPr>
          <a:lstStyle/>
          <a:p>
            <a:pPr marL="240665" marR="105410" indent="-228600">
              <a:lnSpc>
                <a:spcPts val="3030"/>
              </a:lnSpc>
              <a:spcBef>
                <a:spcPts val="484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20" dirty="0">
                <a:latin typeface="Calibri"/>
                <a:cs typeface="Calibri"/>
              </a:rPr>
              <a:t>Percepatan </a:t>
            </a:r>
            <a:r>
              <a:rPr sz="2800" spc="-15" dirty="0">
                <a:latin typeface="Calibri"/>
                <a:cs typeface="Calibri"/>
              </a:rPr>
              <a:t>partikel </a:t>
            </a:r>
            <a:r>
              <a:rPr sz="2800" spc="-5" dirty="0">
                <a:latin typeface="Calibri"/>
                <a:cs typeface="Calibri"/>
              </a:rPr>
              <a:t>pada </a:t>
            </a:r>
            <a:r>
              <a:rPr sz="2800" spc="-25" dirty="0">
                <a:latin typeface="Calibri"/>
                <a:cs typeface="Calibri"/>
              </a:rPr>
              <a:t>zat </a:t>
            </a:r>
            <a:r>
              <a:rPr sz="2800" spc="-10" dirty="0">
                <a:latin typeface="Calibri"/>
                <a:cs typeface="Calibri"/>
              </a:rPr>
              <a:t>cair </a:t>
            </a:r>
            <a:r>
              <a:rPr sz="2800" spc="-15" dirty="0">
                <a:latin typeface="Calibri"/>
                <a:cs typeface="Calibri"/>
              </a:rPr>
              <a:t>yang bergerak  </a:t>
            </a:r>
            <a:r>
              <a:rPr sz="2800" spc="-10" dirty="0">
                <a:latin typeface="Calibri"/>
                <a:cs typeface="Calibri"/>
              </a:rPr>
              <a:t>didefinisikan sebagai </a:t>
            </a:r>
            <a:r>
              <a:rPr sz="2800" dirty="0">
                <a:latin typeface="Calibri"/>
                <a:cs typeface="Calibri"/>
              </a:rPr>
              <a:t>laju </a:t>
            </a:r>
            <a:r>
              <a:rPr sz="2800" spc="-5" dirty="0">
                <a:latin typeface="Calibri"/>
                <a:cs typeface="Calibri"/>
              </a:rPr>
              <a:t>perubahan</a:t>
            </a:r>
            <a:r>
              <a:rPr sz="2800" spc="-25" dirty="0">
                <a:latin typeface="Calibri"/>
                <a:cs typeface="Calibri"/>
              </a:rPr>
              <a:t> </a:t>
            </a:r>
            <a:r>
              <a:rPr sz="2800" spc="-20" dirty="0">
                <a:latin typeface="Calibri"/>
                <a:cs typeface="Calibri"/>
              </a:rPr>
              <a:t>kecepatan</a:t>
            </a:r>
            <a:endParaRPr sz="2800">
              <a:latin typeface="Calibri"/>
              <a:cs typeface="Calibri"/>
            </a:endParaRPr>
          </a:p>
          <a:p>
            <a:pPr marL="240665" marR="5080" indent="-228600">
              <a:lnSpc>
                <a:spcPct val="90000"/>
              </a:lnSpc>
              <a:spcBef>
                <a:spcPts val="960"/>
              </a:spcBef>
              <a:buFont typeface="Arial"/>
              <a:buChar char="•"/>
              <a:tabLst>
                <a:tab pos="241300" algn="l"/>
              </a:tabLst>
            </a:pPr>
            <a:r>
              <a:rPr sz="2800" spc="-5" dirty="0">
                <a:latin typeface="Calibri"/>
                <a:cs typeface="Calibri"/>
              </a:rPr>
              <a:t>Laju perubahan </a:t>
            </a:r>
            <a:r>
              <a:rPr sz="2800" spc="-20" dirty="0">
                <a:latin typeface="Calibri"/>
                <a:cs typeface="Calibri"/>
              </a:rPr>
              <a:t>kecepatan </a:t>
            </a:r>
            <a:r>
              <a:rPr sz="2800" spc="-5" dirty="0">
                <a:latin typeface="Calibri"/>
                <a:cs typeface="Calibri"/>
              </a:rPr>
              <a:t>bisa </a:t>
            </a:r>
            <a:r>
              <a:rPr sz="2800" spc="-10" dirty="0">
                <a:latin typeface="Calibri"/>
                <a:cs typeface="Calibri"/>
              </a:rPr>
              <a:t>disebabkan </a:t>
            </a:r>
            <a:r>
              <a:rPr sz="2800" dirty="0">
                <a:latin typeface="Calibri"/>
                <a:cs typeface="Calibri"/>
              </a:rPr>
              <a:t>oleh  </a:t>
            </a:r>
            <a:r>
              <a:rPr sz="2800" spc="-5" dirty="0">
                <a:latin typeface="Calibri"/>
                <a:cs typeface="Calibri"/>
              </a:rPr>
              <a:t>perubahan geometri medan aliran </a:t>
            </a:r>
            <a:r>
              <a:rPr sz="2800" spc="-15" dirty="0">
                <a:latin typeface="Calibri"/>
                <a:cs typeface="Calibri"/>
              </a:rPr>
              <a:t>atau </a:t>
            </a:r>
            <a:r>
              <a:rPr sz="2800" spc="-20" dirty="0">
                <a:latin typeface="Calibri"/>
                <a:cs typeface="Calibri"/>
              </a:rPr>
              <a:t>karena  </a:t>
            </a:r>
            <a:r>
              <a:rPr sz="2800" spc="-5" dirty="0">
                <a:latin typeface="Calibri"/>
                <a:cs typeface="Calibri"/>
              </a:rPr>
              <a:t>perubahan</a:t>
            </a:r>
            <a:r>
              <a:rPr sz="2800" spc="1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waktu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2762630" y="3873530"/>
            <a:ext cx="3749065" cy="283351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DEBIT</a:t>
            </a:r>
            <a:r>
              <a:rPr sz="2000" spc="-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ALIRAN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36656" y="310895"/>
            <a:ext cx="814324" cy="262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186055">
              <a:lnSpc>
                <a:spcPct val="100000"/>
              </a:lnSpc>
              <a:spcBef>
                <a:spcPts val="1300"/>
              </a:spcBef>
            </a:pPr>
            <a:r>
              <a:rPr sz="1700" spc="-20" dirty="0">
                <a:solidFill>
                  <a:srgbClr val="FFFF00"/>
                </a:solidFill>
                <a:latin typeface="Arial Rounded MT Bold"/>
                <a:cs typeface="Arial Rounded MT Bold"/>
              </a:rPr>
              <a:t>KINEMATIKA </a:t>
            </a:r>
            <a:r>
              <a:rPr sz="1700" spc="-50" dirty="0">
                <a:solidFill>
                  <a:srgbClr val="FFFF00"/>
                </a:solidFill>
                <a:latin typeface="Arial Rounded MT Bold"/>
                <a:cs typeface="Arial Rounded MT Bold"/>
              </a:rPr>
              <a:t>ZAT</a:t>
            </a:r>
            <a:r>
              <a:rPr sz="1700" spc="-2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dirty="0">
                <a:solidFill>
                  <a:srgbClr val="FFFF00"/>
                </a:solidFill>
                <a:latin typeface="Arial Rounded MT Bold"/>
                <a:cs typeface="Arial Rounded MT Bold"/>
              </a:rPr>
              <a:t>CAIR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659111" y="1441196"/>
            <a:ext cx="206311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15856" y="1977897"/>
            <a:ext cx="2369185" cy="24955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Macam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Aliran</a:t>
            </a:r>
            <a:endParaRPr sz="1800">
              <a:latin typeface="Calibri"/>
              <a:cs typeface="Calibri"/>
            </a:endParaRPr>
          </a:p>
          <a:p>
            <a:pPr marL="514984" marR="467995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Garis Arus</a:t>
            </a:r>
            <a:r>
              <a:rPr sz="1800" b="1" spc="-10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dan  </a:t>
            </a: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Tabung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Arus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Percepatan</a:t>
            </a:r>
            <a:r>
              <a:rPr sz="1800" b="1" spc="-4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Partikel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  <a:spcBef>
                <a:spcPts val="5"/>
              </a:spcBef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Zat</a:t>
            </a:r>
            <a:r>
              <a:rPr sz="1800" b="1" spc="-8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1" spc="-10" dirty="0">
                <a:latin typeface="Calibri"/>
                <a:cs typeface="Calibri"/>
              </a:rPr>
              <a:t>Debit </a:t>
            </a:r>
            <a:r>
              <a:rPr sz="1800" b="1" spc="-15" dirty="0">
                <a:latin typeface="Calibri"/>
                <a:cs typeface="Calibri"/>
              </a:rPr>
              <a:t>Aliran</a:t>
            </a:r>
            <a:endParaRPr sz="1800">
              <a:latin typeface="Calibri"/>
              <a:cs typeface="Calibri"/>
            </a:endParaRPr>
          </a:p>
          <a:p>
            <a:pPr marL="514984" marR="770255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Persamaan  </a:t>
            </a:r>
            <a:r>
              <a:rPr sz="1800" b="1" spc="-25" dirty="0">
                <a:solidFill>
                  <a:srgbClr val="585858"/>
                </a:solidFill>
                <a:latin typeface="Calibri"/>
                <a:cs typeface="Calibri"/>
              </a:rPr>
              <a:t>K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o</a:t>
            </a: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n</a:t>
            </a:r>
            <a:r>
              <a:rPr sz="1800" b="1" dirty="0">
                <a:solidFill>
                  <a:srgbClr val="585858"/>
                </a:solidFill>
                <a:latin typeface="Calibri"/>
                <a:cs typeface="Calibri"/>
              </a:rPr>
              <a:t>t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i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nu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i</a:t>
            </a:r>
            <a:r>
              <a:rPr sz="1800" b="1" spc="-25" dirty="0">
                <a:solidFill>
                  <a:srgbClr val="585858"/>
                </a:solidFill>
                <a:latin typeface="Calibri"/>
                <a:cs typeface="Calibri"/>
              </a:rPr>
              <a:t>t</a:t>
            </a:r>
            <a:r>
              <a:rPr sz="1800" b="1" dirty="0">
                <a:solidFill>
                  <a:srgbClr val="585858"/>
                </a:solidFill>
                <a:latin typeface="Calibri"/>
                <a:cs typeface="Calibri"/>
              </a:rPr>
              <a:t>as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48488" y="1628394"/>
            <a:ext cx="3284854" cy="2056130"/>
          </a:xfrm>
          <a:prstGeom prst="rect">
            <a:avLst/>
          </a:prstGeom>
        </p:spPr>
        <p:txBody>
          <a:bodyPr vert="horz" wrap="square" lIns="0" tIns="121920" rIns="0" bIns="0" rtlCol="0">
            <a:spAutoFit/>
          </a:bodyPr>
          <a:lstStyle/>
          <a:p>
            <a:pPr marL="240665" marR="240029" indent="-228600">
              <a:lnSpc>
                <a:spcPct val="70000"/>
              </a:lnSpc>
              <a:spcBef>
                <a:spcPts val="960"/>
              </a:spcBef>
              <a:buFont typeface="Arial"/>
              <a:buChar char="•"/>
              <a:tabLst>
                <a:tab pos="241300" algn="l"/>
              </a:tabLst>
            </a:pPr>
            <a:r>
              <a:rPr sz="2400" dirty="0">
                <a:latin typeface="Calibri"/>
                <a:cs typeface="Calibri"/>
              </a:rPr>
              <a:t>Debit </a:t>
            </a:r>
            <a:r>
              <a:rPr sz="2400" spc="-10" dirty="0">
                <a:latin typeface="Calibri"/>
                <a:cs typeface="Calibri"/>
              </a:rPr>
              <a:t>aliran </a:t>
            </a:r>
            <a:r>
              <a:rPr sz="2400" dirty="0">
                <a:latin typeface="Calibri"/>
                <a:cs typeface="Calibri"/>
              </a:rPr>
              <a:t>adalah  jumalh </a:t>
            </a:r>
            <a:r>
              <a:rPr sz="2400" spc="-25" dirty="0">
                <a:latin typeface="Calibri"/>
                <a:cs typeface="Calibri"/>
              </a:rPr>
              <a:t>zat </a:t>
            </a:r>
            <a:r>
              <a:rPr sz="2400" spc="-10" dirty="0">
                <a:latin typeface="Calibri"/>
                <a:cs typeface="Calibri"/>
              </a:rPr>
              <a:t>cair </a:t>
            </a:r>
            <a:r>
              <a:rPr sz="2400" spc="-15" dirty="0">
                <a:latin typeface="Calibri"/>
                <a:cs typeface="Calibri"/>
              </a:rPr>
              <a:t>yang  </a:t>
            </a:r>
            <a:r>
              <a:rPr sz="2400" spc="-5" dirty="0">
                <a:latin typeface="Calibri"/>
                <a:cs typeface="Calibri"/>
              </a:rPr>
              <a:t>mengalir </a:t>
            </a:r>
            <a:r>
              <a:rPr sz="2400" dirty="0">
                <a:latin typeface="Calibri"/>
                <a:cs typeface="Calibri"/>
              </a:rPr>
              <a:t>melalui  tampang </a:t>
            </a:r>
            <a:r>
              <a:rPr sz="2400" spc="-5" dirty="0">
                <a:latin typeface="Calibri"/>
                <a:cs typeface="Calibri"/>
              </a:rPr>
              <a:t>lintang </a:t>
            </a:r>
            <a:r>
              <a:rPr sz="2400" spc="-10" dirty="0">
                <a:latin typeface="Calibri"/>
                <a:cs typeface="Calibri"/>
              </a:rPr>
              <a:t>aliran  </a:t>
            </a:r>
            <a:r>
              <a:rPr sz="2400" dirty="0">
                <a:latin typeface="Calibri"/>
                <a:cs typeface="Calibri"/>
              </a:rPr>
              <a:t>tiap </a:t>
            </a:r>
            <a:r>
              <a:rPr sz="2400" spc="-10" dirty="0">
                <a:latin typeface="Calibri"/>
                <a:cs typeface="Calibri"/>
              </a:rPr>
              <a:t>satu </a:t>
            </a:r>
            <a:r>
              <a:rPr sz="2400" spc="-5" dirty="0">
                <a:latin typeface="Calibri"/>
                <a:cs typeface="Calibri"/>
              </a:rPr>
              <a:t>satuan</a:t>
            </a:r>
            <a:r>
              <a:rPr sz="2400" spc="-14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waktu</a:t>
            </a:r>
            <a:endParaRPr sz="2400">
              <a:latin typeface="Calibri"/>
              <a:cs typeface="Calibri"/>
            </a:endParaRPr>
          </a:p>
          <a:p>
            <a:pPr marL="240665" marR="5080" indent="-228600">
              <a:lnSpc>
                <a:spcPct val="70000"/>
              </a:lnSpc>
              <a:spcBef>
                <a:spcPts val="1015"/>
              </a:spcBef>
              <a:buFont typeface="Arial"/>
              <a:buChar char="•"/>
              <a:tabLst>
                <a:tab pos="241300" algn="l"/>
              </a:tabLst>
            </a:pPr>
            <a:r>
              <a:rPr sz="2400" dirty="0">
                <a:latin typeface="Calibri"/>
                <a:cs typeface="Calibri"/>
              </a:rPr>
              <a:t>Jumlah </a:t>
            </a:r>
            <a:r>
              <a:rPr sz="2400" spc="-25" dirty="0">
                <a:latin typeface="Calibri"/>
                <a:cs typeface="Calibri"/>
              </a:rPr>
              <a:t>zat </a:t>
            </a:r>
            <a:r>
              <a:rPr sz="2400" spc="-10" dirty="0">
                <a:latin typeface="Calibri"/>
                <a:cs typeface="Calibri"/>
              </a:rPr>
              <a:t>cari </a:t>
            </a:r>
            <a:r>
              <a:rPr sz="2400" dirty="0">
                <a:latin typeface="Calibri"/>
                <a:cs typeface="Calibri"/>
              </a:rPr>
              <a:t>=</a:t>
            </a:r>
            <a:r>
              <a:rPr sz="2400" spc="-8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volume  </a:t>
            </a:r>
            <a:r>
              <a:rPr sz="2400" spc="-25" dirty="0">
                <a:latin typeface="Calibri"/>
                <a:cs typeface="Calibri"/>
              </a:rPr>
              <a:t>zat</a:t>
            </a:r>
            <a:r>
              <a:rPr sz="2400" spc="-10" dirty="0">
                <a:latin typeface="Calibri"/>
                <a:cs typeface="Calibri"/>
              </a:rPr>
              <a:t> cair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48488" y="4039734"/>
            <a:ext cx="2625725" cy="1816100"/>
          </a:xfrm>
          <a:prstGeom prst="rect">
            <a:avLst/>
          </a:prstGeom>
        </p:spPr>
        <p:txBody>
          <a:bodyPr vert="horz" wrap="square" lIns="0" tIns="3111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45"/>
              </a:spcBef>
            </a:pPr>
            <a:r>
              <a:rPr sz="2400" dirty="0">
                <a:latin typeface="Calibri"/>
                <a:cs typeface="Calibri"/>
              </a:rPr>
              <a:t>Q = V x</a:t>
            </a:r>
            <a:r>
              <a:rPr sz="2400" spc="-5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50"/>
              </a:spcBef>
              <a:tabLst>
                <a:tab pos="353695" algn="l"/>
              </a:tabLst>
            </a:pPr>
            <a:r>
              <a:rPr sz="2400" dirty="0">
                <a:latin typeface="Calibri"/>
                <a:cs typeface="Calibri"/>
              </a:rPr>
              <a:t>Q	= Debit</a:t>
            </a:r>
            <a:r>
              <a:rPr sz="2400" spc="-55" dirty="0">
                <a:latin typeface="Calibri"/>
                <a:cs typeface="Calibri"/>
              </a:rPr>
              <a:t> </a:t>
            </a:r>
            <a:r>
              <a:rPr sz="2400" spc="-70" dirty="0">
                <a:latin typeface="Calibri"/>
                <a:cs typeface="Calibri"/>
              </a:rPr>
              <a:t>(m³/d)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0"/>
              </a:spcBef>
              <a:tabLst>
                <a:tab pos="322580" algn="l"/>
              </a:tabLst>
            </a:pPr>
            <a:r>
              <a:rPr sz="2400" dirty="0">
                <a:latin typeface="Calibri"/>
                <a:cs typeface="Calibri"/>
              </a:rPr>
              <a:t>V	= </a:t>
            </a:r>
            <a:r>
              <a:rPr sz="2400" spc="-10" dirty="0">
                <a:latin typeface="Calibri"/>
                <a:cs typeface="Calibri"/>
              </a:rPr>
              <a:t>Kecepatan</a:t>
            </a:r>
            <a:r>
              <a:rPr sz="2400" spc="-10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(m/d)</a:t>
            </a:r>
            <a:endParaRPr sz="2400">
              <a:latin typeface="Calibri"/>
              <a:cs typeface="Calibri"/>
            </a:endParaRPr>
          </a:p>
          <a:p>
            <a:pPr marL="12700" marR="125730">
              <a:lnSpc>
                <a:spcPct val="70000"/>
              </a:lnSpc>
              <a:spcBef>
                <a:spcPts val="1010"/>
              </a:spcBef>
              <a:tabLst>
                <a:tab pos="326390" algn="l"/>
              </a:tabLst>
            </a:pPr>
            <a:r>
              <a:rPr sz="2400" dirty="0">
                <a:latin typeface="Calibri"/>
                <a:cs typeface="Calibri"/>
              </a:rPr>
              <a:t>A	= Luas</a:t>
            </a:r>
            <a:r>
              <a:rPr sz="2400" spc="-10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Penampan  Melintang</a:t>
            </a:r>
            <a:r>
              <a:rPr sz="2400" spc="-7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(m²)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4053840" y="1901951"/>
            <a:ext cx="4898136" cy="298704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053840" y="5157198"/>
            <a:ext cx="1829538" cy="143793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PERSAMAAN </a:t>
            </a:r>
            <a:r>
              <a:rPr sz="2000" spc="-30" dirty="0">
                <a:solidFill>
                  <a:srgbClr val="FFFFFF"/>
                </a:solidFill>
                <a:latin typeface="Arial Black"/>
                <a:cs typeface="Arial Black"/>
              </a:rPr>
              <a:t>KONTINUITAS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36656" y="310895"/>
            <a:ext cx="814324" cy="262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186055">
              <a:lnSpc>
                <a:spcPct val="100000"/>
              </a:lnSpc>
              <a:spcBef>
                <a:spcPts val="1300"/>
              </a:spcBef>
            </a:pPr>
            <a:r>
              <a:rPr sz="1700" spc="-20" dirty="0">
                <a:solidFill>
                  <a:srgbClr val="FFFF00"/>
                </a:solidFill>
                <a:latin typeface="Arial Rounded MT Bold"/>
                <a:cs typeface="Arial Rounded MT Bold"/>
              </a:rPr>
              <a:t>KINEMATIKA </a:t>
            </a:r>
            <a:r>
              <a:rPr sz="1700" spc="-50" dirty="0">
                <a:solidFill>
                  <a:srgbClr val="FFFF00"/>
                </a:solidFill>
                <a:latin typeface="Arial Rounded MT Bold"/>
                <a:cs typeface="Arial Rounded MT Bold"/>
              </a:rPr>
              <a:t>ZAT</a:t>
            </a:r>
            <a:r>
              <a:rPr sz="1700" spc="-2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dirty="0">
                <a:solidFill>
                  <a:srgbClr val="FFFF00"/>
                </a:solidFill>
                <a:latin typeface="Arial Rounded MT Bold"/>
                <a:cs typeface="Arial Rounded MT Bold"/>
              </a:rPr>
              <a:t>CAIR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solidFill>
            <a:srgbClr val="7E7E7E">
              <a:alpha val="2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284207" y="1158239"/>
            <a:ext cx="2798445" cy="5532120"/>
          </a:xfrm>
          <a:custGeom>
            <a:avLst/>
            <a:gdLst/>
            <a:ahLst/>
            <a:cxnLst/>
            <a:rect l="l" t="t" r="r" b="b"/>
            <a:pathLst>
              <a:path w="2798445" h="5532120">
                <a:moveTo>
                  <a:pt x="0" y="5532120"/>
                </a:moveTo>
                <a:lnTo>
                  <a:pt x="2798063" y="5532120"/>
                </a:lnTo>
                <a:lnTo>
                  <a:pt x="2798063" y="0"/>
                </a:lnTo>
                <a:lnTo>
                  <a:pt x="0" y="0"/>
                </a:lnTo>
                <a:lnTo>
                  <a:pt x="0" y="5532120"/>
                </a:lnTo>
                <a:close/>
              </a:path>
            </a:pathLst>
          </a:custGeom>
          <a:ln w="12192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9659111" y="1441196"/>
            <a:ext cx="2063114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800" spc="-20" dirty="0">
                <a:solidFill>
                  <a:srgbClr val="C00000"/>
                </a:solidFill>
                <a:latin typeface="Arial Rounded MT Bold"/>
                <a:cs typeface="Arial Rounded MT Bold"/>
              </a:rPr>
              <a:t>POKOK</a:t>
            </a:r>
            <a:r>
              <a:rPr sz="1800" spc="-55" dirty="0">
                <a:solidFill>
                  <a:srgbClr val="C00000"/>
                </a:solidFill>
                <a:latin typeface="Arial Rounded MT Bold"/>
                <a:cs typeface="Arial Rounded MT Bold"/>
              </a:rPr>
              <a:t> </a:t>
            </a:r>
            <a:r>
              <a:rPr sz="1800" spc="-15" dirty="0">
                <a:solidFill>
                  <a:srgbClr val="C00000"/>
                </a:solidFill>
                <a:latin typeface="Arial Rounded MT Bold"/>
                <a:cs typeface="Arial Rounded MT Bold"/>
              </a:rPr>
              <a:t>BAHASAN</a:t>
            </a:r>
            <a:endParaRPr sz="1800">
              <a:latin typeface="Arial Rounded MT Bold"/>
              <a:cs typeface="Arial Rounded MT Bold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515856" y="1977897"/>
            <a:ext cx="2369185" cy="24955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14984" indent="-51562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Pendahuluan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Macam</a:t>
            </a: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Aliran</a:t>
            </a:r>
            <a:endParaRPr sz="1800">
              <a:latin typeface="Calibri"/>
              <a:cs typeface="Calibri"/>
            </a:endParaRPr>
          </a:p>
          <a:p>
            <a:pPr marL="514984" marR="467995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Garis Arus</a:t>
            </a:r>
            <a:r>
              <a:rPr sz="1800" b="1" spc="-10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dan  </a:t>
            </a:r>
            <a:r>
              <a:rPr sz="1800" b="1" spc="-30" dirty="0">
                <a:solidFill>
                  <a:srgbClr val="585858"/>
                </a:solidFill>
                <a:latin typeface="Calibri"/>
                <a:cs typeface="Calibri"/>
              </a:rPr>
              <a:t>Tabung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Arus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/>
              <a:tabLst>
                <a:tab pos="514984" algn="l"/>
                <a:tab pos="515620" algn="l"/>
              </a:tabLst>
            </a:pP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Percepatan</a:t>
            </a:r>
            <a:r>
              <a:rPr sz="1800" b="1" spc="-4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Partikel</a:t>
            </a:r>
            <a:endParaRPr sz="1800">
              <a:latin typeface="Calibri"/>
              <a:cs typeface="Calibri"/>
            </a:endParaRPr>
          </a:p>
          <a:p>
            <a:pPr marL="514984">
              <a:lnSpc>
                <a:spcPct val="100000"/>
              </a:lnSpc>
              <a:spcBef>
                <a:spcPts val="5"/>
              </a:spcBef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Zat</a:t>
            </a:r>
            <a:r>
              <a:rPr sz="1800" b="1" spc="-8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585858"/>
                </a:solidFill>
                <a:latin typeface="Calibri"/>
                <a:cs typeface="Calibri"/>
              </a:rPr>
              <a:t>Cair</a:t>
            </a:r>
            <a:endParaRPr sz="1800">
              <a:latin typeface="Calibri"/>
              <a:cs typeface="Calibri"/>
            </a:endParaRPr>
          </a:p>
          <a:p>
            <a:pPr marL="514984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1" spc="-10" dirty="0">
                <a:solidFill>
                  <a:srgbClr val="585858"/>
                </a:solidFill>
                <a:latin typeface="Calibri"/>
                <a:cs typeface="Calibri"/>
              </a:rPr>
              <a:t>Debit </a:t>
            </a:r>
            <a:r>
              <a:rPr sz="1800" b="1" spc="-15" dirty="0">
                <a:solidFill>
                  <a:srgbClr val="585858"/>
                </a:solidFill>
                <a:latin typeface="Calibri"/>
                <a:cs typeface="Calibri"/>
              </a:rPr>
              <a:t>Aliran</a:t>
            </a:r>
            <a:endParaRPr sz="1800">
              <a:latin typeface="Calibri"/>
              <a:cs typeface="Calibri"/>
            </a:endParaRPr>
          </a:p>
          <a:p>
            <a:pPr marL="514984" marR="770255" indent="-515620">
              <a:lnSpc>
                <a:spcPct val="100000"/>
              </a:lnSpc>
              <a:buAutoNum type="arabicPeriod" startAt="5"/>
              <a:tabLst>
                <a:tab pos="514984" algn="l"/>
                <a:tab pos="515620" algn="l"/>
              </a:tabLst>
            </a:pPr>
            <a:r>
              <a:rPr sz="1800" b="1" spc="-5" dirty="0">
                <a:latin typeface="Calibri"/>
                <a:cs typeface="Calibri"/>
              </a:rPr>
              <a:t>Persamaan  </a:t>
            </a:r>
            <a:r>
              <a:rPr sz="1800" b="1" spc="-25" dirty="0">
                <a:latin typeface="Calibri"/>
                <a:cs typeface="Calibri"/>
              </a:rPr>
              <a:t>K</a:t>
            </a:r>
            <a:r>
              <a:rPr sz="1800" b="1" spc="-10" dirty="0">
                <a:latin typeface="Calibri"/>
                <a:cs typeface="Calibri"/>
              </a:rPr>
              <a:t>o</a:t>
            </a:r>
            <a:r>
              <a:rPr sz="1800" b="1" spc="-30" dirty="0">
                <a:latin typeface="Calibri"/>
                <a:cs typeface="Calibri"/>
              </a:rPr>
              <a:t>n</a:t>
            </a:r>
            <a:r>
              <a:rPr sz="1800" b="1" dirty="0">
                <a:latin typeface="Calibri"/>
                <a:cs typeface="Calibri"/>
              </a:rPr>
              <a:t>t</a:t>
            </a:r>
            <a:r>
              <a:rPr sz="1800" b="1" spc="-15" dirty="0">
                <a:latin typeface="Calibri"/>
                <a:cs typeface="Calibri"/>
              </a:rPr>
              <a:t>i</a:t>
            </a:r>
            <a:r>
              <a:rPr sz="1800" b="1" spc="-10" dirty="0">
                <a:latin typeface="Calibri"/>
                <a:cs typeface="Calibri"/>
              </a:rPr>
              <a:t>nu</a:t>
            </a:r>
            <a:r>
              <a:rPr sz="1800" b="1" spc="-15" dirty="0">
                <a:latin typeface="Calibri"/>
                <a:cs typeface="Calibri"/>
              </a:rPr>
              <a:t>i</a:t>
            </a:r>
            <a:r>
              <a:rPr sz="1800" b="1" spc="-25" dirty="0">
                <a:latin typeface="Calibri"/>
                <a:cs typeface="Calibri"/>
              </a:rPr>
              <a:t>t</a:t>
            </a:r>
            <a:r>
              <a:rPr sz="1800" b="1" dirty="0">
                <a:latin typeface="Calibri"/>
                <a:cs typeface="Calibri"/>
              </a:rPr>
              <a:t>as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48488" y="1436573"/>
            <a:ext cx="8318500" cy="1606550"/>
          </a:xfrm>
          <a:prstGeom prst="rect">
            <a:avLst/>
          </a:prstGeom>
        </p:spPr>
        <p:txBody>
          <a:bodyPr vert="horz" wrap="square" lIns="0" tIns="56515" rIns="0" bIns="0" rtlCol="0">
            <a:spAutoFit/>
          </a:bodyPr>
          <a:lstStyle/>
          <a:p>
            <a:pPr marL="240665" marR="5080" indent="-228600">
              <a:lnSpc>
                <a:spcPct val="90000"/>
              </a:lnSpc>
              <a:spcBef>
                <a:spcPts val="445"/>
              </a:spcBef>
              <a:buFont typeface="Arial"/>
              <a:buChar char="•"/>
              <a:tabLst>
                <a:tab pos="241300" algn="l"/>
              </a:tabLst>
            </a:pPr>
            <a:r>
              <a:rPr sz="2800" dirty="0">
                <a:latin typeface="Calibri"/>
                <a:cs typeface="Calibri"/>
              </a:rPr>
              <a:t>Apabila </a:t>
            </a:r>
            <a:r>
              <a:rPr sz="2800" spc="-25" dirty="0">
                <a:latin typeface="Calibri"/>
                <a:cs typeface="Calibri"/>
              </a:rPr>
              <a:t>zat </a:t>
            </a:r>
            <a:r>
              <a:rPr sz="2800" spc="-10" dirty="0">
                <a:latin typeface="Calibri"/>
                <a:cs typeface="Calibri"/>
              </a:rPr>
              <a:t>cair </a:t>
            </a:r>
            <a:r>
              <a:rPr sz="2800" spc="-15" dirty="0">
                <a:latin typeface="Calibri"/>
                <a:cs typeface="Calibri"/>
              </a:rPr>
              <a:t>kompresibel secara </a:t>
            </a:r>
            <a:r>
              <a:rPr sz="2800" spc="-20" dirty="0">
                <a:latin typeface="Calibri"/>
                <a:cs typeface="Calibri"/>
              </a:rPr>
              <a:t>kontinu </a:t>
            </a:r>
            <a:r>
              <a:rPr sz="2800" spc="-5" dirty="0">
                <a:latin typeface="Calibri"/>
                <a:cs typeface="Calibri"/>
              </a:rPr>
              <a:t>melalui pipa  </a:t>
            </a:r>
            <a:r>
              <a:rPr sz="2800" spc="-15" dirty="0">
                <a:latin typeface="Calibri"/>
                <a:cs typeface="Calibri"/>
              </a:rPr>
              <a:t>atau </a:t>
            </a:r>
            <a:r>
              <a:rPr sz="2800" spc="-10" dirty="0">
                <a:latin typeface="Calibri"/>
                <a:cs typeface="Calibri"/>
              </a:rPr>
              <a:t>saluran, </a:t>
            </a:r>
            <a:r>
              <a:rPr sz="2800" spc="-15" dirty="0">
                <a:latin typeface="Calibri"/>
                <a:cs typeface="Calibri"/>
              </a:rPr>
              <a:t>dengan </a:t>
            </a:r>
            <a:r>
              <a:rPr sz="2800" spc="-10" dirty="0">
                <a:latin typeface="Calibri"/>
                <a:cs typeface="Calibri"/>
              </a:rPr>
              <a:t>tampang </a:t>
            </a:r>
            <a:r>
              <a:rPr sz="2800" spc="-5" dirty="0">
                <a:latin typeface="Calibri"/>
                <a:cs typeface="Calibri"/>
              </a:rPr>
              <a:t>aliran </a:t>
            </a:r>
            <a:r>
              <a:rPr sz="2800" spc="-20" dirty="0">
                <a:latin typeface="Calibri"/>
                <a:cs typeface="Calibri"/>
              </a:rPr>
              <a:t>konstan </a:t>
            </a:r>
            <a:r>
              <a:rPr sz="2800" spc="-15" dirty="0">
                <a:latin typeface="Calibri"/>
                <a:cs typeface="Calibri"/>
              </a:rPr>
              <a:t>ataupun  </a:t>
            </a:r>
            <a:r>
              <a:rPr sz="2800" dirty="0">
                <a:latin typeface="Calibri"/>
                <a:cs typeface="Calibri"/>
              </a:rPr>
              <a:t>tidak </a:t>
            </a:r>
            <a:r>
              <a:rPr sz="2800" spc="-20" dirty="0">
                <a:latin typeface="Calibri"/>
                <a:cs typeface="Calibri"/>
              </a:rPr>
              <a:t>konstan, </a:t>
            </a:r>
            <a:r>
              <a:rPr sz="2800" spc="-15" dirty="0">
                <a:latin typeface="Calibri"/>
                <a:cs typeface="Calibri"/>
              </a:rPr>
              <a:t>maka </a:t>
            </a:r>
            <a:r>
              <a:rPr sz="2800" spc="-5" dirty="0">
                <a:latin typeface="Calibri"/>
                <a:cs typeface="Calibri"/>
              </a:rPr>
              <a:t>volume </a:t>
            </a:r>
            <a:r>
              <a:rPr sz="2800" spc="-25" dirty="0">
                <a:latin typeface="Calibri"/>
                <a:cs typeface="Calibri"/>
              </a:rPr>
              <a:t>zat </a:t>
            </a:r>
            <a:r>
              <a:rPr sz="2800" spc="-10" dirty="0">
                <a:latin typeface="Calibri"/>
                <a:cs typeface="Calibri"/>
              </a:rPr>
              <a:t>cair </a:t>
            </a:r>
            <a:r>
              <a:rPr sz="2800" spc="-15" dirty="0">
                <a:latin typeface="Calibri"/>
                <a:cs typeface="Calibri"/>
              </a:rPr>
              <a:t>yang lewat </a:t>
            </a:r>
            <a:r>
              <a:rPr sz="2800" dirty="0">
                <a:latin typeface="Calibri"/>
                <a:cs typeface="Calibri"/>
              </a:rPr>
              <a:t>tiap  </a:t>
            </a:r>
            <a:r>
              <a:rPr sz="2800" spc="-5" dirty="0">
                <a:latin typeface="Calibri"/>
                <a:cs typeface="Calibri"/>
              </a:rPr>
              <a:t>satuan </a:t>
            </a:r>
            <a:r>
              <a:rPr sz="2800" spc="-10" dirty="0">
                <a:latin typeface="Calibri"/>
                <a:cs typeface="Calibri"/>
              </a:rPr>
              <a:t>waktu </a:t>
            </a:r>
            <a:r>
              <a:rPr sz="2800" dirty="0">
                <a:latin typeface="Calibri"/>
                <a:cs typeface="Calibri"/>
              </a:rPr>
              <a:t>adalah sama </a:t>
            </a:r>
            <a:r>
              <a:rPr sz="2800" spc="-5" dirty="0">
                <a:latin typeface="Calibri"/>
                <a:cs typeface="Calibri"/>
              </a:rPr>
              <a:t>di semua</a:t>
            </a:r>
            <a:r>
              <a:rPr sz="2800" spc="-35" dirty="0">
                <a:latin typeface="Calibri"/>
                <a:cs typeface="Calibri"/>
              </a:rPr>
              <a:t> </a:t>
            </a:r>
            <a:r>
              <a:rPr sz="2800" spc="-10" dirty="0">
                <a:latin typeface="Calibri"/>
                <a:cs typeface="Calibri"/>
              </a:rPr>
              <a:t>tampang.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676169" y="3525356"/>
            <a:ext cx="4839935" cy="290878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25" dirty="0">
                <a:solidFill>
                  <a:srgbClr val="FFFFFF"/>
                </a:solidFill>
                <a:latin typeface="Arial Black"/>
                <a:cs typeface="Arial Black"/>
              </a:rPr>
              <a:t>SOAL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36656" y="310895"/>
            <a:ext cx="814324" cy="262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186055">
              <a:lnSpc>
                <a:spcPct val="100000"/>
              </a:lnSpc>
              <a:spcBef>
                <a:spcPts val="1300"/>
              </a:spcBef>
            </a:pPr>
            <a:r>
              <a:rPr sz="1700" spc="-20" dirty="0">
                <a:solidFill>
                  <a:srgbClr val="FFFF00"/>
                </a:solidFill>
                <a:latin typeface="Arial Rounded MT Bold"/>
                <a:cs typeface="Arial Rounded MT Bold"/>
              </a:rPr>
              <a:t>KINEMATIKA </a:t>
            </a:r>
            <a:r>
              <a:rPr sz="1700" spc="-50" dirty="0">
                <a:solidFill>
                  <a:srgbClr val="FFFF00"/>
                </a:solidFill>
                <a:latin typeface="Arial Rounded MT Bold"/>
                <a:cs typeface="Arial Rounded MT Bold"/>
              </a:rPr>
              <a:t>ZAT</a:t>
            </a:r>
            <a:r>
              <a:rPr sz="1700" spc="-2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dirty="0">
                <a:solidFill>
                  <a:srgbClr val="FFFF00"/>
                </a:solidFill>
                <a:latin typeface="Arial Rounded MT Bold"/>
                <a:cs typeface="Arial Rounded MT Bold"/>
              </a:rPr>
              <a:t>CAIR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52144" y="1371600"/>
            <a:ext cx="10575849" cy="496866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6870" marR="6985" indent="-344805" algn="just">
              <a:lnSpc>
                <a:spcPct val="100000"/>
              </a:lnSpc>
              <a:spcBef>
                <a:spcPts val="105"/>
              </a:spcBef>
              <a:buAutoNum type="arabicPeriod"/>
              <a:tabLst>
                <a:tab pos="357505" algn="l"/>
              </a:tabLst>
            </a:pPr>
            <a:r>
              <a:rPr sz="2300" spc="-20" dirty="0">
                <a:latin typeface="Calibri"/>
                <a:cs typeface="Calibri"/>
              </a:rPr>
              <a:t>Keran </a:t>
            </a:r>
            <a:r>
              <a:rPr sz="2300" dirty="0">
                <a:latin typeface="Calibri"/>
                <a:cs typeface="Calibri"/>
              </a:rPr>
              <a:t>air </a:t>
            </a:r>
            <a:r>
              <a:rPr sz="2300" spc="-10" dirty="0">
                <a:latin typeface="Calibri"/>
                <a:cs typeface="Calibri"/>
              </a:rPr>
              <a:t>dibuka </a:t>
            </a:r>
            <a:r>
              <a:rPr sz="2300" spc="-5" dirty="0">
                <a:latin typeface="Calibri"/>
                <a:cs typeface="Calibri"/>
              </a:rPr>
              <a:t>dan </a:t>
            </a:r>
            <a:r>
              <a:rPr sz="2300" spc="-10" dirty="0">
                <a:latin typeface="Calibri"/>
                <a:cs typeface="Calibri"/>
              </a:rPr>
              <a:t>mengalirkan </a:t>
            </a:r>
            <a:r>
              <a:rPr sz="2300" dirty="0">
                <a:latin typeface="Calibri"/>
                <a:cs typeface="Calibri"/>
              </a:rPr>
              <a:t>air selama 10 </a:t>
            </a:r>
            <a:r>
              <a:rPr sz="2300" spc="-5" dirty="0">
                <a:latin typeface="Calibri"/>
                <a:cs typeface="Calibri"/>
              </a:rPr>
              <a:t>detik, </a:t>
            </a:r>
            <a:r>
              <a:rPr sz="2300" spc="-10" dirty="0">
                <a:latin typeface="Calibri"/>
                <a:cs typeface="Calibri"/>
              </a:rPr>
              <a:t>yang </a:t>
            </a:r>
            <a:r>
              <a:rPr sz="2300" spc="-15" dirty="0">
                <a:latin typeface="Calibri"/>
                <a:cs typeface="Calibri"/>
              </a:rPr>
              <a:t>keluar </a:t>
            </a:r>
            <a:r>
              <a:rPr sz="2300" spc="-10" dirty="0">
                <a:latin typeface="Calibri"/>
                <a:cs typeface="Calibri"/>
              </a:rPr>
              <a:t>di tampung </a:t>
            </a:r>
            <a:r>
              <a:rPr sz="2300" spc="-5" dirty="0">
                <a:latin typeface="Calibri"/>
                <a:cs typeface="Calibri"/>
              </a:rPr>
              <a:t>dalam </a:t>
            </a:r>
            <a:r>
              <a:rPr sz="2300" spc="-10" dirty="0">
                <a:latin typeface="Calibri"/>
                <a:cs typeface="Calibri"/>
              </a:rPr>
              <a:t>gelas  ukur </a:t>
            </a:r>
            <a:r>
              <a:rPr sz="2300" spc="-5" dirty="0">
                <a:latin typeface="Calibri"/>
                <a:cs typeface="Calibri"/>
              </a:rPr>
              <a:t>dan diperoleh bacaan volume </a:t>
            </a:r>
            <a:r>
              <a:rPr sz="2300" spc="-15" dirty="0">
                <a:latin typeface="Calibri"/>
                <a:cs typeface="Calibri"/>
              </a:rPr>
              <a:t>sebanyak </a:t>
            </a:r>
            <a:r>
              <a:rPr sz="2300" dirty="0">
                <a:latin typeface="Calibri"/>
                <a:cs typeface="Calibri"/>
              </a:rPr>
              <a:t>2000 ml. </a:t>
            </a:r>
            <a:r>
              <a:rPr sz="2300" spc="-15" dirty="0" err="1" smtClean="0">
                <a:latin typeface="Calibri"/>
                <a:cs typeface="Calibri"/>
              </a:rPr>
              <a:t>Berapaka</a:t>
            </a:r>
            <a:r>
              <a:rPr lang="en-US" sz="2300" spc="-15" dirty="0" err="1" smtClean="0">
                <a:latin typeface="Calibri"/>
                <a:cs typeface="Calibri"/>
              </a:rPr>
              <a:t>h</a:t>
            </a:r>
            <a:r>
              <a:rPr sz="2300" spc="-15" dirty="0" smtClean="0">
                <a:latin typeface="Calibri"/>
                <a:cs typeface="Calibri"/>
              </a:rPr>
              <a:t> </a:t>
            </a:r>
            <a:r>
              <a:rPr sz="2300" spc="-5" dirty="0">
                <a:latin typeface="Calibri"/>
                <a:cs typeface="Calibri"/>
              </a:rPr>
              <a:t>debit </a:t>
            </a:r>
            <a:r>
              <a:rPr sz="2300" spc="-10" dirty="0">
                <a:latin typeface="Calibri"/>
                <a:cs typeface="Calibri"/>
              </a:rPr>
              <a:t>aliran </a:t>
            </a:r>
            <a:r>
              <a:rPr sz="2300" spc="-15" dirty="0">
                <a:latin typeface="Calibri"/>
                <a:cs typeface="Calibri"/>
              </a:rPr>
              <a:t>yang </a:t>
            </a:r>
            <a:r>
              <a:rPr sz="2300" dirty="0">
                <a:latin typeface="Calibri"/>
                <a:cs typeface="Calibri"/>
              </a:rPr>
              <a:t>melalui  </a:t>
            </a:r>
            <a:r>
              <a:rPr sz="2300" spc="-25" dirty="0">
                <a:latin typeface="Calibri"/>
                <a:cs typeface="Calibri"/>
              </a:rPr>
              <a:t>keran </a:t>
            </a:r>
            <a:r>
              <a:rPr sz="2300" spc="-15" dirty="0">
                <a:latin typeface="Calibri"/>
                <a:cs typeface="Calibri"/>
              </a:rPr>
              <a:t>tersebut</a:t>
            </a:r>
            <a:r>
              <a:rPr sz="2300" spc="6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?</a:t>
            </a:r>
          </a:p>
          <a:p>
            <a:pPr marL="356870" indent="-344805" algn="just">
              <a:lnSpc>
                <a:spcPct val="100000"/>
              </a:lnSpc>
              <a:buAutoNum type="arabicPeriod"/>
              <a:tabLst>
                <a:tab pos="357505" algn="l"/>
              </a:tabLst>
            </a:pPr>
            <a:r>
              <a:rPr sz="2300" dirty="0">
                <a:latin typeface="Calibri"/>
                <a:cs typeface="Calibri"/>
              </a:rPr>
              <a:t>Pipa</a:t>
            </a:r>
            <a:r>
              <a:rPr sz="2300" spc="90" dirty="0">
                <a:latin typeface="Calibri"/>
                <a:cs typeface="Calibri"/>
              </a:rPr>
              <a:t> </a:t>
            </a:r>
            <a:r>
              <a:rPr sz="2300" spc="-15" dirty="0">
                <a:latin typeface="Calibri"/>
                <a:cs typeface="Calibri"/>
              </a:rPr>
              <a:t>dengan</a:t>
            </a:r>
            <a:r>
              <a:rPr sz="2300" spc="100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diameter</a:t>
            </a:r>
            <a:r>
              <a:rPr sz="2300" spc="95" dirty="0">
                <a:latin typeface="Calibri"/>
                <a:cs typeface="Calibri"/>
              </a:rPr>
              <a:t> </a:t>
            </a:r>
            <a:r>
              <a:rPr sz="2300" spc="5" dirty="0">
                <a:latin typeface="Calibri"/>
                <a:cs typeface="Calibri"/>
              </a:rPr>
              <a:t>0,25</a:t>
            </a:r>
            <a:r>
              <a:rPr sz="2300" spc="75" dirty="0">
                <a:latin typeface="Calibri"/>
                <a:cs typeface="Calibri"/>
              </a:rPr>
              <a:t> </a:t>
            </a:r>
            <a:r>
              <a:rPr sz="2300" spc="5" dirty="0">
                <a:latin typeface="Calibri"/>
                <a:cs typeface="Calibri"/>
              </a:rPr>
              <a:t>m</a:t>
            </a:r>
            <a:r>
              <a:rPr sz="2300" spc="70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mengalirkan</a:t>
            </a:r>
            <a:r>
              <a:rPr sz="2300" spc="10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air</a:t>
            </a:r>
            <a:r>
              <a:rPr sz="2300" spc="85" dirty="0">
                <a:latin typeface="Calibri"/>
                <a:cs typeface="Calibri"/>
              </a:rPr>
              <a:t> </a:t>
            </a:r>
            <a:r>
              <a:rPr sz="2300" spc="-15" dirty="0">
                <a:latin typeface="Calibri"/>
                <a:cs typeface="Calibri"/>
              </a:rPr>
              <a:t>dengan</a:t>
            </a:r>
            <a:r>
              <a:rPr sz="2300" spc="100" dirty="0">
                <a:latin typeface="Calibri"/>
                <a:cs typeface="Calibri"/>
              </a:rPr>
              <a:t> </a:t>
            </a:r>
            <a:r>
              <a:rPr sz="2300" spc="-15" dirty="0">
                <a:latin typeface="Calibri"/>
                <a:cs typeface="Calibri"/>
              </a:rPr>
              <a:t>kecepatan</a:t>
            </a:r>
            <a:r>
              <a:rPr sz="2300" spc="10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1m/d.</a:t>
            </a:r>
            <a:r>
              <a:rPr sz="2300" spc="65" dirty="0">
                <a:latin typeface="Calibri"/>
                <a:cs typeface="Calibri"/>
              </a:rPr>
              <a:t> </a:t>
            </a:r>
            <a:r>
              <a:rPr sz="2300" spc="-15" dirty="0">
                <a:latin typeface="Calibri"/>
                <a:cs typeface="Calibri"/>
              </a:rPr>
              <a:t>Berapakah</a:t>
            </a:r>
            <a:r>
              <a:rPr sz="2300" spc="10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debit</a:t>
            </a:r>
          </a:p>
          <a:p>
            <a:pPr marL="356870" algn="just">
              <a:lnSpc>
                <a:spcPct val="100000"/>
              </a:lnSpc>
              <a:spcBef>
                <a:spcPts val="5"/>
              </a:spcBef>
            </a:pPr>
            <a:r>
              <a:rPr sz="2300" spc="-10" dirty="0">
                <a:latin typeface="Calibri"/>
                <a:cs typeface="Calibri"/>
              </a:rPr>
              <a:t>aliran? </a:t>
            </a:r>
            <a:r>
              <a:rPr sz="2300" dirty="0">
                <a:latin typeface="Calibri"/>
                <a:cs typeface="Calibri"/>
              </a:rPr>
              <a:t>Apabila </a:t>
            </a:r>
            <a:r>
              <a:rPr sz="2300" spc="-5" dirty="0">
                <a:latin typeface="Calibri"/>
                <a:cs typeface="Calibri"/>
              </a:rPr>
              <a:t>debit </a:t>
            </a:r>
            <a:r>
              <a:rPr sz="2300" spc="-10" dirty="0">
                <a:latin typeface="Calibri"/>
                <a:cs typeface="Calibri"/>
              </a:rPr>
              <a:t>aliran dinaikkan </a:t>
            </a:r>
            <a:r>
              <a:rPr sz="2300" dirty="0">
                <a:latin typeface="Calibri"/>
                <a:cs typeface="Calibri"/>
              </a:rPr>
              <a:t>menjadi </a:t>
            </a:r>
            <a:r>
              <a:rPr sz="2300" spc="5" dirty="0">
                <a:latin typeface="Calibri"/>
                <a:cs typeface="Calibri"/>
              </a:rPr>
              <a:t>75 </a:t>
            </a:r>
            <a:r>
              <a:rPr sz="2300" spc="-10" dirty="0">
                <a:latin typeface="Calibri"/>
                <a:cs typeface="Calibri"/>
              </a:rPr>
              <a:t>liter/d </a:t>
            </a:r>
            <a:r>
              <a:rPr sz="2300" spc="-15" dirty="0">
                <a:latin typeface="Calibri"/>
                <a:cs typeface="Calibri"/>
              </a:rPr>
              <a:t>berapakah kecepatan </a:t>
            </a:r>
            <a:r>
              <a:rPr sz="2300" spc="-10" dirty="0">
                <a:latin typeface="Calibri"/>
                <a:cs typeface="Calibri"/>
              </a:rPr>
              <a:t>aliran</a:t>
            </a:r>
            <a:r>
              <a:rPr sz="2300" spc="170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?</a:t>
            </a:r>
          </a:p>
          <a:p>
            <a:pPr marL="356870" marR="7620" indent="-344805" algn="just">
              <a:lnSpc>
                <a:spcPct val="100000"/>
              </a:lnSpc>
              <a:buAutoNum type="arabicPeriod" startAt="3"/>
              <a:tabLst>
                <a:tab pos="357505" algn="l"/>
              </a:tabLst>
            </a:pPr>
            <a:r>
              <a:rPr sz="2300" dirty="0">
                <a:latin typeface="Calibri"/>
                <a:cs typeface="Calibri"/>
              </a:rPr>
              <a:t>Air </a:t>
            </a:r>
            <a:r>
              <a:rPr sz="2300" spc="-10" dirty="0">
                <a:latin typeface="Calibri"/>
                <a:cs typeface="Calibri"/>
              </a:rPr>
              <a:t>mengalir </a:t>
            </a:r>
            <a:r>
              <a:rPr sz="2300" spc="-5" dirty="0">
                <a:latin typeface="Calibri"/>
                <a:cs typeface="Calibri"/>
              </a:rPr>
              <a:t>didalam </a:t>
            </a:r>
            <a:r>
              <a:rPr sz="2300" dirty="0">
                <a:latin typeface="Calibri"/>
                <a:cs typeface="Calibri"/>
              </a:rPr>
              <a:t>pipa </a:t>
            </a:r>
            <a:r>
              <a:rPr sz="2300" spc="-10" dirty="0">
                <a:latin typeface="Calibri"/>
                <a:cs typeface="Calibri"/>
              </a:rPr>
              <a:t>berdiameter </a:t>
            </a:r>
            <a:r>
              <a:rPr sz="2300" spc="5" dirty="0">
                <a:latin typeface="Calibri"/>
                <a:cs typeface="Calibri"/>
              </a:rPr>
              <a:t>50 cm </a:t>
            </a:r>
            <a:r>
              <a:rPr sz="2300" spc="-15" dirty="0">
                <a:latin typeface="Calibri"/>
                <a:cs typeface="Calibri"/>
              </a:rPr>
              <a:t>dengan </a:t>
            </a:r>
            <a:r>
              <a:rPr sz="2300" spc="-10" dirty="0">
                <a:latin typeface="Calibri"/>
                <a:cs typeface="Calibri"/>
              </a:rPr>
              <a:t>kecepatan </a:t>
            </a:r>
            <a:r>
              <a:rPr sz="2300" dirty="0">
                <a:latin typeface="Calibri"/>
                <a:cs typeface="Calibri"/>
              </a:rPr>
              <a:t>1 </a:t>
            </a:r>
            <a:r>
              <a:rPr sz="2300" spc="-5" dirty="0">
                <a:latin typeface="Calibri"/>
                <a:cs typeface="Calibri"/>
              </a:rPr>
              <a:t>m/detik. </a:t>
            </a:r>
            <a:r>
              <a:rPr sz="2300" spc="-15" dirty="0">
                <a:latin typeface="Calibri"/>
                <a:cs typeface="Calibri"/>
              </a:rPr>
              <a:t>Berapakah </a:t>
            </a:r>
            <a:r>
              <a:rPr sz="2300" dirty="0">
                <a:latin typeface="Calibri"/>
                <a:cs typeface="Calibri"/>
              </a:rPr>
              <a:t>debit  </a:t>
            </a:r>
            <a:r>
              <a:rPr sz="2300" spc="-10" dirty="0">
                <a:latin typeface="Calibri"/>
                <a:cs typeface="Calibri"/>
              </a:rPr>
              <a:t>aliran </a:t>
            </a:r>
            <a:r>
              <a:rPr sz="2300" dirty="0">
                <a:latin typeface="Calibri"/>
                <a:cs typeface="Calibri"/>
              </a:rPr>
              <a:t>? </a:t>
            </a:r>
            <a:r>
              <a:rPr sz="2300" spc="-10" dirty="0">
                <a:latin typeface="Calibri"/>
                <a:cs typeface="Calibri"/>
              </a:rPr>
              <a:t>Jika diameter </a:t>
            </a:r>
            <a:r>
              <a:rPr sz="2300" spc="-5" dirty="0">
                <a:latin typeface="Calibri"/>
                <a:cs typeface="Calibri"/>
              </a:rPr>
              <a:t>pada ujung yan </a:t>
            </a:r>
            <a:r>
              <a:rPr sz="2300" dirty="0">
                <a:latin typeface="Calibri"/>
                <a:cs typeface="Calibri"/>
              </a:rPr>
              <a:t>lain </a:t>
            </a:r>
            <a:r>
              <a:rPr sz="2300" spc="-5" dirty="0">
                <a:latin typeface="Calibri"/>
                <a:cs typeface="Calibri"/>
              </a:rPr>
              <a:t>dari pipa </a:t>
            </a:r>
            <a:r>
              <a:rPr sz="2300" spc="-10" dirty="0">
                <a:latin typeface="Calibri"/>
                <a:cs typeface="Calibri"/>
              </a:rPr>
              <a:t>tersebut </a:t>
            </a:r>
            <a:r>
              <a:rPr sz="2300" dirty="0">
                <a:latin typeface="Calibri"/>
                <a:cs typeface="Calibri"/>
              </a:rPr>
              <a:t>adalah </a:t>
            </a:r>
            <a:r>
              <a:rPr sz="2300" spc="5" dirty="0">
                <a:latin typeface="Calibri"/>
                <a:cs typeface="Calibri"/>
              </a:rPr>
              <a:t>100 </a:t>
            </a:r>
            <a:r>
              <a:rPr sz="2300" spc="-10" dirty="0">
                <a:latin typeface="Calibri"/>
                <a:cs typeface="Calibri"/>
              </a:rPr>
              <a:t>cm (pipa </a:t>
            </a:r>
            <a:r>
              <a:rPr sz="2300" dirty="0">
                <a:latin typeface="Calibri"/>
                <a:cs typeface="Calibri"/>
              </a:rPr>
              <a:t>berubah  </a:t>
            </a:r>
            <a:r>
              <a:rPr sz="2300" spc="-15" dirty="0">
                <a:latin typeface="Calibri"/>
                <a:cs typeface="Calibri"/>
              </a:rPr>
              <a:t>dengan </a:t>
            </a:r>
            <a:r>
              <a:rPr sz="2300" spc="-20" dirty="0">
                <a:latin typeface="Calibri"/>
                <a:cs typeface="Calibri"/>
              </a:rPr>
              <a:t>teratur), </a:t>
            </a:r>
            <a:r>
              <a:rPr sz="2300" spc="-10" dirty="0">
                <a:latin typeface="Calibri"/>
                <a:cs typeface="Calibri"/>
              </a:rPr>
              <a:t>berapakah </a:t>
            </a:r>
            <a:r>
              <a:rPr sz="2300" spc="-15" dirty="0">
                <a:latin typeface="Calibri"/>
                <a:cs typeface="Calibri"/>
              </a:rPr>
              <a:t>kecepatan </a:t>
            </a:r>
            <a:r>
              <a:rPr sz="2300" spc="-10" dirty="0">
                <a:latin typeface="Calibri"/>
                <a:cs typeface="Calibri"/>
              </a:rPr>
              <a:t>aliran </a:t>
            </a:r>
            <a:r>
              <a:rPr sz="2300" spc="-5" dirty="0">
                <a:latin typeface="Calibri"/>
                <a:cs typeface="Calibri"/>
              </a:rPr>
              <a:t>pada </a:t>
            </a:r>
            <a:r>
              <a:rPr sz="2300" spc="-10" dirty="0">
                <a:latin typeface="Calibri"/>
                <a:cs typeface="Calibri"/>
              </a:rPr>
              <a:t>ujung </a:t>
            </a:r>
            <a:r>
              <a:rPr sz="2300" spc="-15" dirty="0">
                <a:latin typeface="Calibri"/>
                <a:cs typeface="Calibri"/>
              </a:rPr>
              <a:t>tersebut</a:t>
            </a:r>
            <a:r>
              <a:rPr sz="2300" spc="28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?</a:t>
            </a:r>
          </a:p>
          <a:p>
            <a:pPr marL="356870" marR="5715" indent="-344805" algn="just">
              <a:lnSpc>
                <a:spcPct val="100000"/>
              </a:lnSpc>
              <a:spcBef>
                <a:spcPts val="5"/>
              </a:spcBef>
              <a:buAutoNum type="arabicPeriod" startAt="3"/>
              <a:tabLst>
                <a:tab pos="357505" algn="l"/>
              </a:tabLst>
            </a:pPr>
            <a:r>
              <a:rPr sz="2300" dirty="0">
                <a:latin typeface="Calibri"/>
                <a:cs typeface="Calibri"/>
              </a:rPr>
              <a:t>Air </a:t>
            </a:r>
            <a:r>
              <a:rPr sz="2300" spc="-10" dirty="0">
                <a:latin typeface="Calibri"/>
                <a:cs typeface="Calibri"/>
              </a:rPr>
              <a:t>mengalir </a:t>
            </a:r>
            <a:r>
              <a:rPr sz="2300" spc="-5" dirty="0">
                <a:latin typeface="Calibri"/>
                <a:cs typeface="Calibri"/>
              </a:rPr>
              <a:t>melalui </a:t>
            </a:r>
            <a:r>
              <a:rPr sz="2300" spc="-10" dirty="0">
                <a:latin typeface="Calibri"/>
                <a:cs typeface="Calibri"/>
              </a:rPr>
              <a:t>pipa </a:t>
            </a:r>
            <a:r>
              <a:rPr sz="2300" dirty="0">
                <a:latin typeface="Calibri"/>
                <a:cs typeface="Calibri"/>
              </a:rPr>
              <a:t>1 </a:t>
            </a:r>
            <a:r>
              <a:rPr sz="2300" spc="-15" dirty="0">
                <a:latin typeface="Calibri"/>
                <a:cs typeface="Calibri"/>
              </a:rPr>
              <a:t>dengan </a:t>
            </a:r>
            <a:r>
              <a:rPr sz="2300" spc="-10" dirty="0">
                <a:latin typeface="Calibri"/>
                <a:cs typeface="Calibri"/>
              </a:rPr>
              <a:t>diameter </a:t>
            </a:r>
            <a:r>
              <a:rPr sz="2300" dirty="0">
                <a:latin typeface="Calibri"/>
                <a:cs typeface="Calibri"/>
              </a:rPr>
              <a:t>30 </a:t>
            </a:r>
            <a:r>
              <a:rPr sz="2300" spc="-10" dirty="0">
                <a:latin typeface="Calibri"/>
                <a:cs typeface="Calibri"/>
              </a:rPr>
              <a:t>cm yang </a:t>
            </a:r>
            <a:r>
              <a:rPr sz="2300" spc="-15" dirty="0">
                <a:latin typeface="Calibri"/>
                <a:cs typeface="Calibri"/>
              </a:rPr>
              <a:t>kemudian </a:t>
            </a:r>
            <a:r>
              <a:rPr sz="2300" spc="-10" dirty="0">
                <a:latin typeface="Calibri"/>
                <a:cs typeface="Calibri"/>
              </a:rPr>
              <a:t>bercabang </a:t>
            </a:r>
            <a:r>
              <a:rPr sz="2300" dirty="0">
                <a:latin typeface="Calibri"/>
                <a:cs typeface="Calibri"/>
              </a:rPr>
              <a:t>menjadi </a:t>
            </a:r>
            <a:r>
              <a:rPr sz="2300" spc="-15" dirty="0">
                <a:latin typeface="Calibri"/>
                <a:cs typeface="Calibri"/>
              </a:rPr>
              <a:t>dua  </a:t>
            </a:r>
            <a:r>
              <a:rPr sz="2300" spc="-5" dirty="0">
                <a:latin typeface="Calibri"/>
                <a:cs typeface="Calibri"/>
              </a:rPr>
              <a:t>pipa, pipa </a:t>
            </a:r>
            <a:r>
              <a:rPr sz="2300" dirty="0">
                <a:latin typeface="Calibri"/>
                <a:cs typeface="Calibri"/>
              </a:rPr>
              <a:t>2 </a:t>
            </a:r>
            <a:r>
              <a:rPr sz="2300" spc="-5" dirty="0">
                <a:latin typeface="Calibri"/>
                <a:cs typeface="Calibri"/>
              </a:rPr>
              <a:t>dan pipa </a:t>
            </a:r>
            <a:r>
              <a:rPr sz="2300" dirty="0">
                <a:latin typeface="Calibri"/>
                <a:cs typeface="Calibri"/>
              </a:rPr>
              <a:t>3 </a:t>
            </a:r>
            <a:r>
              <a:rPr sz="2300" spc="-15" dirty="0">
                <a:latin typeface="Calibri"/>
                <a:cs typeface="Calibri"/>
              </a:rPr>
              <a:t>yang </a:t>
            </a:r>
            <a:r>
              <a:rPr sz="2300" dirty="0">
                <a:latin typeface="Calibri"/>
                <a:cs typeface="Calibri"/>
              </a:rPr>
              <a:t>masing-masing </a:t>
            </a:r>
            <a:r>
              <a:rPr sz="2300" spc="-10" dirty="0">
                <a:latin typeface="Calibri"/>
                <a:cs typeface="Calibri"/>
              </a:rPr>
              <a:t>berdiamater </a:t>
            </a:r>
            <a:r>
              <a:rPr sz="2300" spc="5" dirty="0">
                <a:latin typeface="Calibri"/>
                <a:cs typeface="Calibri"/>
              </a:rPr>
              <a:t>20 </a:t>
            </a:r>
            <a:r>
              <a:rPr sz="2300" spc="-10" dirty="0">
                <a:latin typeface="Calibri"/>
                <a:cs typeface="Calibri"/>
              </a:rPr>
              <a:t>cm </a:t>
            </a:r>
            <a:r>
              <a:rPr sz="2300" spc="-5" dirty="0">
                <a:latin typeface="Calibri"/>
                <a:cs typeface="Calibri"/>
              </a:rPr>
              <a:t>dan </a:t>
            </a:r>
            <a:r>
              <a:rPr sz="2300" spc="5" dirty="0">
                <a:latin typeface="Calibri"/>
                <a:cs typeface="Calibri"/>
              </a:rPr>
              <a:t>15 </a:t>
            </a:r>
            <a:r>
              <a:rPr sz="2300" spc="-5" dirty="0">
                <a:latin typeface="Calibri"/>
                <a:cs typeface="Calibri"/>
              </a:rPr>
              <a:t>cm. </a:t>
            </a:r>
            <a:r>
              <a:rPr sz="2300" spc="-10" dirty="0">
                <a:latin typeface="Calibri"/>
                <a:cs typeface="Calibri"/>
              </a:rPr>
              <a:t>Kecepatan aliran </a:t>
            </a:r>
            <a:r>
              <a:rPr sz="2300" spc="-15" dirty="0">
                <a:latin typeface="Calibri"/>
                <a:cs typeface="Calibri"/>
              </a:rPr>
              <a:t>di  </a:t>
            </a:r>
            <a:r>
              <a:rPr sz="2300" spc="-10" dirty="0">
                <a:latin typeface="Calibri"/>
                <a:cs typeface="Calibri"/>
              </a:rPr>
              <a:t>pipa </a:t>
            </a:r>
            <a:r>
              <a:rPr sz="2300" dirty="0">
                <a:latin typeface="Calibri"/>
                <a:cs typeface="Calibri"/>
              </a:rPr>
              <a:t>1 </a:t>
            </a:r>
            <a:r>
              <a:rPr sz="2300" spc="-5" dirty="0">
                <a:latin typeface="Calibri"/>
                <a:cs typeface="Calibri"/>
              </a:rPr>
              <a:t>dan </a:t>
            </a:r>
            <a:r>
              <a:rPr sz="2300" spc="-10" dirty="0">
                <a:latin typeface="Calibri"/>
                <a:cs typeface="Calibri"/>
              </a:rPr>
              <a:t>pipa </a:t>
            </a:r>
            <a:r>
              <a:rPr sz="2300" dirty="0">
                <a:latin typeface="Calibri"/>
                <a:cs typeface="Calibri"/>
              </a:rPr>
              <a:t>2 </a:t>
            </a:r>
            <a:r>
              <a:rPr sz="2300" spc="-5" dirty="0">
                <a:latin typeface="Calibri"/>
                <a:cs typeface="Calibri"/>
              </a:rPr>
              <a:t>berturut-turut </a:t>
            </a:r>
            <a:r>
              <a:rPr sz="2300" dirty="0">
                <a:latin typeface="Calibri"/>
                <a:cs typeface="Calibri"/>
              </a:rPr>
              <a:t>adalah 2 m/d </a:t>
            </a:r>
            <a:r>
              <a:rPr sz="2300" spc="-5" dirty="0">
                <a:latin typeface="Calibri"/>
                <a:cs typeface="Calibri"/>
              </a:rPr>
              <a:t>dan </a:t>
            </a:r>
            <a:r>
              <a:rPr sz="2300" dirty="0">
                <a:latin typeface="Calibri"/>
                <a:cs typeface="Calibri"/>
              </a:rPr>
              <a:t>1,5 </a:t>
            </a:r>
            <a:r>
              <a:rPr sz="2300" spc="-5" dirty="0">
                <a:latin typeface="Calibri"/>
                <a:cs typeface="Calibri"/>
              </a:rPr>
              <a:t>m/d. </a:t>
            </a:r>
            <a:r>
              <a:rPr sz="2300" spc="-10" dirty="0">
                <a:latin typeface="Calibri"/>
                <a:cs typeface="Calibri"/>
              </a:rPr>
              <a:t>Hitung </a:t>
            </a:r>
            <a:r>
              <a:rPr sz="2300" dirty="0">
                <a:latin typeface="Calibri"/>
                <a:cs typeface="Calibri"/>
              </a:rPr>
              <a:t>debit </a:t>
            </a:r>
            <a:r>
              <a:rPr sz="2300" spc="-10" dirty="0">
                <a:latin typeface="Calibri"/>
                <a:cs typeface="Calibri"/>
              </a:rPr>
              <a:t>aliran </a:t>
            </a:r>
            <a:r>
              <a:rPr sz="2300" dirty="0">
                <a:latin typeface="Calibri"/>
                <a:cs typeface="Calibri"/>
              </a:rPr>
              <a:t>melalui </a:t>
            </a:r>
            <a:r>
              <a:rPr sz="2300" spc="-5" dirty="0">
                <a:latin typeface="Calibri"/>
                <a:cs typeface="Calibri"/>
              </a:rPr>
              <a:t>pipa1,  </a:t>
            </a:r>
            <a:r>
              <a:rPr sz="2300" dirty="0">
                <a:latin typeface="Calibri"/>
                <a:cs typeface="Calibri"/>
              </a:rPr>
              <a:t>2 </a:t>
            </a:r>
            <a:r>
              <a:rPr sz="2300" spc="-5" dirty="0">
                <a:latin typeface="Calibri"/>
                <a:cs typeface="Calibri"/>
              </a:rPr>
              <a:t>dan </a:t>
            </a:r>
            <a:r>
              <a:rPr sz="2300" dirty="0">
                <a:latin typeface="Calibri"/>
                <a:cs typeface="Calibri"/>
              </a:rPr>
              <a:t>3 ?</a:t>
            </a:r>
          </a:p>
          <a:p>
            <a:pPr marL="12065" marR="5080" algn="just">
              <a:lnSpc>
                <a:spcPct val="100000"/>
              </a:lnSpc>
              <a:tabLst>
                <a:tab pos="357505" algn="l"/>
              </a:tabLst>
            </a:pPr>
            <a:endParaRPr sz="23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PEMBAHASAN </a:t>
            </a:r>
            <a:r>
              <a:rPr sz="2000" spc="-25" dirty="0">
                <a:solidFill>
                  <a:srgbClr val="FFFFFF"/>
                </a:solidFill>
                <a:latin typeface="Arial Black"/>
                <a:cs typeface="Arial Black"/>
              </a:rPr>
              <a:t>SOAL</a:t>
            </a:r>
            <a:r>
              <a:rPr sz="2000" spc="1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1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36656" y="310895"/>
            <a:ext cx="814324" cy="262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 dirty="0">
              <a:latin typeface="Times New Roman"/>
              <a:cs typeface="Times New Roman"/>
            </a:endParaRPr>
          </a:p>
          <a:p>
            <a:pPr marL="186055">
              <a:lnSpc>
                <a:spcPct val="100000"/>
              </a:lnSpc>
              <a:spcBef>
                <a:spcPts val="1300"/>
              </a:spcBef>
            </a:pPr>
            <a:r>
              <a:rPr sz="1700" spc="-20" dirty="0">
                <a:solidFill>
                  <a:srgbClr val="FFFF00"/>
                </a:solidFill>
                <a:latin typeface="Arial Rounded MT Bold"/>
                <a:cs typeface="Arial Rounded MT Bold"/>
              </a:rPr>
              <a:t>KINEMATIKA </a:t>
            </a:r>
            <a:r>
              <a:rPr sz="1700" spc="-50" dirty="0">
                <a:solidFill>
                  <a:srgbClr val="FFFF00"/>
                </a:solidFill>
                <a:latin typeface="Arial Rounded MT Bold"/>
                <a:cs typeface="Arial Rounded MT Bold"/>
              </a:rPr>
              <a:t>ZAT</a:t>
            </a:r>
            <a:r>
              <a:rPr sz="1700" spc="-2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dirty="0">
                <a:solidFill>
                  <a:srgbClr val="FFFF00"/>
                </a:solidFill>
                <a:latin typeface="Arial Rounded MT Bold"/>
                <a:cs typeface="Arial Rounded MT Bold"/>
              </a:rPr>
              <a:t>CAIR</a:t>
            </a:r>
            <a:endParaRPr sz="1700" dirty="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630936" y="1436793"/>
            <a:ext cx="7364581" cy="402730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PEMBAHASAN </a:t>
            </a:r>
            <a:r>
              <a:rPr sz="2000" spc="-25" dirty="0">
                <a:solidFill>
                  <a:srgbClr val="FFFFFF"/>
                </a:solidFill>
                <a:latin typeface="Arial Black"/>
                <a:cs typeface="Arial Black"/>
              </a:rPr>
              <a:t>SOAL</a:t>
            </a:r>
            <a:r>
              <a:rPr sz="2000" spc="1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2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36656" y="310895"/>
            <a:ext cx="814324" cy="262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186055">
              <a:lnSpc>
                <a:spcPct val="100000"/>
              </a:lnSpc>
              <a:spcBef>
                <a:spcPts val="1300"/>
              </a:spcBef>
            </a:pPr>
            <a:r>
              <a:rPr sz="1700" spc="-20" dirty="0">
                <a:solidFill>
                  <a:srgbClr val="FFFF00"/>
                </a:solidFill>
                <a:latin typeface="Arial Rounded MT Bold"/>
                <a:cs typeface="Arial Rounded MT Bold"/>
              </a:rPr>
              <a:t>KINEMATIKA </a:t>
            </a:r>
            <a:r>
              <a:rPr sz="1700" spc="-50" dirty="0">
                <a:solidFill>
                  <a:srgbClr val="FFFF00"/>
                </a:solidFill>
                <a:latin typeface="Arial Rounded MT Bold"/>
                <a:cs typeface="Arial Rounded MT Bold"/>
              </a:rPr>
              <a:t>ZAT</a:t>
            </a:r>
            <a:r>
              <a:rPr sz="1700" spc="-2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dirty="0">
                <a:solidFill>
                  <a:srgbClr val="FFFF00"/>
                </a:solidFill>
                <a:latin typeface="Arial Rounded MT Bold"/>
                <a:cs typeface="Arial Rounded MT Bold"/>
              </a:rPr>
              <a:t>CAIR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996439" y="2374392"/>
            <a:ext cx="8697578" cy="264072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PEMBAHASAN </a:t>
            </a:r>
            <a:r>
              <a:rPr sz="2000" spc="-25" dirty="0">
                <a:solidFill>
                  <a:srgbClr val="FFFFFF"/>
                </a:solidFill>
                <a:latin typeface="Arial Black"/>
                <a:cs typeface="Arial Black"/>
              </a:rPr>
              <a:t>SOAL</a:t>
            </a:r>
            <a:r>
              <a:rPr sz="2000" spc="1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3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36656" y="310895"/>
            <a:ext cx="814324" cy="262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186055">
              <a:lnSpc>
                <a:spcPct val="100000"/>
              </a:lnSpc>
              <a:spcBef>
                <a:spcPts val="1300"/>
              </a:spcBef>
            </a:pPr>
            <a:r>
              <a:rPr sz="1700" spc="-20" dirty="0">
                <a:solidFill>
                  <a:srgbClr val="FFFF00"/>
                </a:solidFill>
                <a:latin typeface="Arial Rounded MT Bold"/>
                <a:cs typeface="Arial Rounded MT Bold"/>
              </a:rPr>
              <a:t>KINEMATIKA </a:t>
            </a:r>
            <a:r>
              <a:rPr sz="1700" spc="-50" dirty="0">
                <a:solidFill>
                  <a:srgbClr val="FFFF00"/>
                </a:solidFill>
                <a:latin typeface="Arial Rounded MT Bold"/>
                <a:cs typeface="Arial Rounded MT Bold"/>
              </a:rPr>
              <a:t>ZAT</a:t>
            </a:r>
            <a:r>
              <a:rPr sz="1700" spc="-2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dirty="0">
                <a:solidFill>
                  <a:srgbClr val="FFFF00"/>
                </a:solidFill>
                <a:latin typeface="Arial Rounded MT Bold"/>
                <a:cs typeface="Arial Rounded MT Bold"/>
              </a:rPr>
              <a:t>CAIR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350263" y="2660904"/>
            <a:ext cx="10371270" cy="29631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152144" y="124968"/>
            <a:ext cx="8007350" cy="740587"/>
          </a:xfrm>
          <a:prstGeom prst="rect">
            <a:avLst/>
          </a:prstGeom>
          <a:solidFill>
            <a:srgbClr val="C00000"/>
          </a:solidFill>
          <a:ln w="12192">
            <a:solidFill>
              <a:srgbClr val="800000"/>
            </a:solidFill>
          </a:ln>
        </p:spPr>
        <p:txBody>
          <a:bodyPr vert="horz" wrap="square" lIns="0" tIns="123825" rIns="0" bIns="0" rtlCol="0">
            <a:spAutoFit/>
          </a:bodyPr>
          <a:lstStyle/>
          <a:p>
            <a:pPr marL="92710">
              <a:lnSpc>
                <a:spcPct val="100000"/>
              </a:lnSpc>
              <a:spcBef>
                <a:spcPts val="975"/>
              </a:spcBef>
            </a:pPr>
            <a:r>
              <a:rPr sz="2000" spc="-5" dirty="0">
                <a:solidFill>
                  <a:srgbClr val="FFFFFF"/>
                </a:solidFill>
                <a:latin typeface="Calibri"/>
                <a:cs typeface="Calibri"/>
              </a:rPr>
              <a:t>MEKANIKA </a:t>
            </a:r>
            <a:r>
              <a:rPr sz="2000" spc="-20" dirty="0">
                <a:solidFill>
                  <a:srgbClr val="FFFFFF"/>
                </a:solidFill>
                <a:latin typeface="Calibri"/>
                <a:cs typeface="Calibri"/>
              </a:rPr>
              <a:t>FLUIDA </a:t>
            </a:r>
            <a:r>
              <a:rPr sz="2000" spc="-15" dirty="0">
                <a:solidFill>
                  <a:srgbClr val="FFFFFF"/>
                </a:solidFill>
                <a:latin typeface="Calibri"/>
                <a:cs typeface="Calibri"/>
              </a:rPr>
              <a:t>DAN </a:t>
            </a:r>
            <a:r>
              <a:rPr sz="2000" spc="-10" dirty="0">
                <a:solidFill>
                  <a:srgbClr val="FFFFFF"/>
                </a:solidFill>
                <a:latin typeface="Calibri"/>
                <a:cs typeface="Calibri"/>
              </a:rPr>
              <a:t>HIDROLIKA</a:t>
            </a:r>
            <a:r>
              <a:rPr sz="2000" spc="8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92710">
              <a:lnSpc>
                <a:spcPct val="100000"/>
              </a:lnSpc>
            </a:pP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PEMBAHASAN </a:t>
            </a:r>
            <a:r>
              <a:rPr sz="2000" spc="-25" dirty="0">
                <a:solidFill>
                  <a:srgbClr val="FFFFFF"/>
                </a:solidFill>
                <a:latin typeface="Arial Black"/>
                <a:cs typeface="Arial Black"/>
              </a:rPr>
              <a:t>SOAL</a:t>
            </a:r>
            <a:r>
              <a:rPr sz="2000" spc="15" dirty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  <a:r>
              <a:rPr sz="2000" spc="-10" dirty="0">
                <a:solidFill>
                  <a:srgbClr val="FFFFFF"/>
                </a:solidFill>
                <a:latin typeface="Arial Black"/>
                <a:cs typeface="Arial Black"/>
              </a:rPr>
              <a:t>4</a:t>
            </a:r>
            <a:endParaRPr sz="20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9284207" y="124968"/>
            <a:ext cx="2798445" cy="887094"/>
          </a:xfrm>
          <a:custGeom>
            <a:avLst/>
            <a:gdLst/>
            <a:ahLst/>
            <a:cxnLst/>
            <a:rect l="l" t="t" r="r" b="b"/>
            <a:pathLst>
              <a:path w="2798445" h="887094">
                <a:moveTo>
                  <a:pt x="0" y="886967"/>
                </a:moveTo>
                <a:lnTo>
                  <a:pt x="2798063" y="886967"/>
                </a:lnTo>
                <a:lnTo>
                  <a:pt x="2798063" y="0"/>
                </a:lnTo>
                <a:lnTo>
                  <a:pt x="0" y="0"/>
                </a:lnTo>
                <a:lnTo>
                  <a:pt x="0" y="886967"/>
                </a:lnTo>
                <a:close/>
              </a:path>
            </a:pathLst>
          </a:custGeom>
          <a:solidFill>
            <a:srgbClr val="C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36656" y="310895"/>
            <a:ext cx="814324" cy="26212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284207" y="124968"/>
            <a:ext cx="2798445" cy="887094"/>
          </a:xfrm>
          <a:prstGeom prst="rect">
            <a:avLst/>
          </a:prstGeom>
          <a:ln w="12192">
            <a:solidFill>
              <a:srgbClr val="800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ct val="100000"/>
              </a:lnSpc>
            </a:pPr>
            <a:endParaRPr sz="1900">
              <a:latin typeface="Times New Roman"/>
              <a:cs typeface="Times New Roman"/>
            </a:endParaRPr>
          </a:p>
          <a:p>
            <a:pPr marL="186055">
              <a:lnSpc>
                <a:spcPct val="100000"/>
              </a:lnSpc>
              <a:spcBef>
                <a:spcPts val="1300"/>
              </a:spcBef>
            </a:pPr>
            <a:r>
              <a:rPr sz="1700" spc="-20" dirty="0">
                <a:solidFill>
                  <a:srgbClr val="FFFF00"/>
                </a:solidFill>
                <a:latin typeface="Arial Rounded MT Bold"/>
                <a:cs typeface="Arial Rounded MT Bold"/>
              </a:rPr>
              <a:t>KINEMATIKA </a:t>
            </a:r>
            <a:r>
              <a:rPr sz="1700" spc="-50" dirty="0">
                <a:solidFill>
                  <a:srgbClr val="FFFF00"/>
                </a:solidFill>
                <a:latin typeface="Arial Rounded MT Bold"/>
                <a:cs typeface="Arial Rounded MT Bold"/>
              </a:rPr>
              <a:t>ZAT</a:t>
            </a:r>
            <a:r>
              <a:rPr sz="1700" spc="-25" dirty="0">
                <a:solidFill>
                  <a:srgbClr val="FFFF00"/>
                </a:solidFill>
                <a:latin typeface="Arial Rounded MT Bold"/>
                <a:cs typeface="Arial Rounded MT Bold"/>
              </a:rPr>
              <a:t> </a:t>
            </a:r>
            <a:r>
              <a:rPr sz="1700" dirty="0">
                <a:solidFill>
                  <a:srgbClr val="FFFF00"/>
                </a:solidFill>
                <a:latin typeface="Arial Rounded MT Bold"/>
                <a:cs typeface="Arial Rounded MT Bold"/>
              </a:rPr>
              <a:t>CAIR</a:t>
            </a:r>
            <a:endParaRPr sz="1700">
              <a:latin typeface="Arial Rounded MT Bold"/>
              <a:cs typeface="Arial Rounded MT Bold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048511" y="2374392"/>
            <a:ext cx="7250017" cy="249670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504825">
              <a:lnSpc>
                <a:spcPct val="100000"/>
              </a:lnSpc>
              <a:spcBef>
                <a:spcPts val="95"/>
              </a:spcBef>
            </a:pPr>
            <a:r>
              <a:rPr spc="-10" dirty="0"/>
              <a:t>T</a:t>
            </a:r>
            <a:r>
              <a:rPr spc="-30" dirty="0"/>
              <a:t>E</a:t>
            </a:r>
            <a:r>
              <a:rPr spc="-10" dirty="0"/>
              <a:t>RIMAKASIH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611</TotalTime>
  <Words>1345</Words>
  <Application>Microsoft Office PowerPoint</Application>
  <PresentationFormat>Widescreen</PresentationFormat>
  <Paragraphs>332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4" baseType="lpstr">
      <vt:lpstr>Arial</vt:lpstr>
      <vt:lpstr>Arial Black</vt:lpstr>
      <vt:lpstr>Arial Rounded MT Bold</vt:lpstr>
      <vt:lpstr>Calibri</vt:lpstr>
      <vt:lpstr>Calibri Light</vt:lpstr>
      <vt:lpstr>Franklin Gothic Medium</vt:lpstr>
      <vt:lpstr>Times New Roman</vt:lpstr>
      <vt:lpstr>Wingdings</vt:lpstr>
      <vt:lpstr>Office Theme</vt:lpstr>
      <vt:lpstr>PowerPoint Presentation</vt:lpstr>
      <vt:lpstr>MEKANIKA FLUIDA DAN HIDROLIKA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TERIMAKASIH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Mr.Luqman</cp:lastModifiedBy>
  <cp:revision>6</cp:revision>
  <dcterms:created xsi:type="dcterms:W3CDTF">2020-02-16T07:00:01Z</dcterms:created>
  <dcterms:modified xsi:type="dcterms:W3CDTF">2020-04-06T23:42:42Z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2019-03-06T00:00:00Z</vt:filetime>
  </property>
  <property fmtid="{D5CDD505-2E9C-101B-9397-08002B2CF9AE}" pid="3" name="Creator">
    <vt:lpwstr>Microsoft® PowerPoint® 2013</vt:lpwstr>
  </property>
  <property fmtid="{D5CDD505-2E9C-101B-9397-08002B2CF9AE}" pid="4" name="LastSaved">
    <vt:filetime>2020-02-16T00:00:00Z</vt:filetime>
  </property>
</Properties>
</file>