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bi" initials="R" lastIdx="1" clrIdx="0">
    <p:extLst>
      <p:ext uri="{19B8F6BF-5375-455C-9EA6-DF929625EA0E}">
        <p15:presenceInfo xmlns:p15="http://schemas.microsoft.com/office/powerpoint/2012/main" userId="Rob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4C0EEC-7581-41BE-95A4-C79FFFB9FC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A49B623-53C5-42B2-9C7F-91E4F05523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607ED60-EEB8-46CD-82F9-8238AEE44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4AB02D8-615F-4794-871B-AF82BFC2D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8F85DFA-7AC0-4EC9-9137-16B575366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65812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3BF796-AE58-4CDF-95CD-F16EE3218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8BA74A8-A31E-4988-BF7F-7080283793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1351B6-5628-496B-B543-232EFE3A7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BB03B41-CC0D-4D7C-A4DF-EE71DCA65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4657F3-2187-4E88-A24E-BB39E72BA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60701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1B297E-CD47-4178-9738-D856D9ED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9F0A25B-E9B9-4759-A647-A7801C38A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513165-3A65-44F9-B580-51351E0CB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9627AA-1778-4381-933A-D7616A065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804668-3A82-4ECE-BB43-AD16ACA2E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4096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649432-4DB9-4B2A-B285-17A46782C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E6B1C39-25F9-4E09-93A8-3E2DEBDBEB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20EB1A4-BB80-440E-ABA9-F649F5861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CEB644A-B893-4515-96D4-92C405FAB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2515773-879F-4222-8677-9FB58306A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5CDF58C-2BEA-4A62-A11A-9C89EE0FA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68861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8CE3D3F-AED9-45F3-9CCF-1D316D3A4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956AD64-F947-4B08-9C16-550768C60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4EA7A93-982A-4D46-8649-26C2C20949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E018B12-B082-4C10-AFFB-4EABE07529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CC858CD-1259-4721-9105-5A4480E732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90028223-4795-4984-AB89-084416104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671B38E-5569-428B-B604-BCF5658E1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393D3BBE-8626-4DE3-91E4-58385FA06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79552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9310F8-1C58-484A-87F6-F15B17E7A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BD424A8-17BF-43EA-8D1B-F33978715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A2229F2-5B2B-4FFD-9548-BC759E862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0918CFF-1550-4E40-8B8B-254EA3133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60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F38CF8C-E867-4331-9F18-82B0CA809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715D772-042E-476E-88CB-CF88B7F3A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A82C3E6-DB4D-4966-8B10-8FED9AA7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89398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1556A8-E014-4E9D-A2B5-05890B0FC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43EBF60-C7D0-4E4C-8C1C-E1C42632B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71799B1-34BC-49E4-AF3A-A490EE0A8A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26D1DE-21C9-464A-A0E8-F8EB2DCF9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7A7DF1E-5B8D-4B91-8730-960955873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E49DEBF-8E79-4A60-B413-E33717831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91779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066E33-9718-4746-B3A2-0CEE5107F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3DC222A-BFC1-4ED8-B380-068A0B4E35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3C462BC-8B0B-4221-B58F-F3B6878D6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524E367-B2BA-466C-B3DE-8FB82D597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29645E6-AA09-4BF0-BA57-B9113C611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DFF6AC2-4D9D-40B3-82A7-18411F6D4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3784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DBEB2D-D34F-4D95-819F-0E855DBC3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968018E-3BF6-4165-AE2C-930AF2CCB9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9A7D7CE-B0CA-4F40-BE5B-387DC60BD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270F790-1A23-4C86-AEC7-327C84853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C2798E0-372E-4F6E-BCB3-161D88F56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4659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78E191E-3E64-498B-9464-E819544224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E88B254-4A48-4217-B3EB-3FFB3D741C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D1297B-A2F6-40C4-B960-DF3D057B1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73E436B-2AA6-425D-BFB7-AE4CF7955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F11DE9B-6928-450C-B215-C267D8D19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33028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68C24A3-6A84-4D66-9FF1-12E1838F5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CE31275-05EC-490F-BC30-CF348DCF6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E0997D2-3F12-4D39-AF32-CC22E90FA9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CA91A-D21A-43BD-9A50-37EBFB5C619A}" type="datetimeFigureOut">
              <a:rPr lang="en-ID" smtClean="0"/>
              <a:t>04/03/2020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A922861-54D0-4D80-B71B-B52A7687E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E31ED55-5011-4A03-8903-DBA2D903A0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89B3D-7056-4B23-8033-82CF3E2DEE0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5424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5B32E6-46F4-4B18-A27D-7695A0E025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/>
              <a:t>LANDASAN MATEMATIS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38C2389-856F-4F38-A8CF-82C7BD06D7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Oleh : </a:t>
            </a:r>
            <a:r>
              <a:rPr lang="en-US" dirty="0" err="1"/>
              <a:t>Rahmat</a:t>
            </a:r>
            <a:r>
              <a:rPr lang="en-US" dirty="0"/>
              <a:t> Robi </a:t>
            </a:r>
            <a:r>
              <a:rPr lang="en-US" dirty="0" err="1"/>
              <a:t>Waliyansyah</a:t>
            </a:r>
            <a:r>
              <a:rPr lang="en-US" dirty="0"/>
              <a:t>, </a:t>
            </a:r>
            <a:r>
              <a:rPr lang="en-US" dirty="0" err="1"/>
              <a:t>M.Kom</a:t>
            </a:r>
            <a:r>
              <a:rPr lang="en-US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43328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xmlns="" id="{0FA242FB-257A-4522-9651-254D212422A8}"/>
              </a:ext>
            </a:extLst>
          </p:cNvPr>
          <p:cNvSpPr/>
          <p:nvPr/>
        </p:nvSpPr>
        <p:spPr>
          <a:xfrm>
            <a:off x="2812473" y="443345"/>
            <a:ext cx="6650182" cy="15655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4000" b="1" dirty="0" err="1"/>
              <a:t>Teori</a:t>
            </a:r>
            <a:r>
              <a:rPr lang="en-ID" sz="4000" b="1" dirty="0"/>
              <a:t> </a:t>
            </a:r>
            <a:r>
              <a:rPr lang="en-ID" sz="4000" b="1" dirty="0" err="1"/>
              <a:t>Konvolusi</a:t>
            </a:r>
            <a:r>
              <a:rPr lang="en-ID" sz="40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BFB9394-AB54-46C3-A6B9-A4EFBF9F9F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114" t="29283" r="61591" b="50000"/>
          <a:stretch/>
        </p:blipFill>
        <p:spPr>
          <a:xfrm>
            <a:off x="3235037" y="2147454"/>
            <a:ext cx="5721926" cy="3642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18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5A7FD14-DC72-4A12-88D8-AB8689F36D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40" t="35549" r="37387" b="17965"/>
          <a:stretch/>
        </p:blipFill>
        <p:spPr>
          <a:xfrm>
            <a:off x="0" y="55418"/>
            <a:ext cx="7685901" cy="6747164"/>
          </a:xfrm>
          <a:prstGeom prst="rect">
            <a:avLst/>
          </a:prstGeom>
        </p:spPr>
      </p:pic>
      <p:sp>
        <p:nvSpPr>
          <p:cNvPr id="3" name="Cloud 2">
            <a:extLst>
              <a:ext uri="{FF2B5EF4-FFF2-40B4-BE49-F238E27FC236}">
                <a16:creationId xmlns:a16="http://schemas.microsoft.com/office/drawing/2014/main" xmlns="" id="{6321B3D9-41D0-440E-9C70-2098363184D0}"/>
              </a:ext>
            </a:extLst>
          </p:cNvPr>
          <p:cNvSpPr/>
          <p:nvPr/>
        </p:nvSpPr>
        <p:spPr>
          <a:xfrm>
            <a:off x="8562109" y="2175163"/>
            <a:ext cx="2923309" cy="2507673"/>
          </a:xfrm>
          <a:prstGeom prst="clou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ilustrasi</a:t>
            </a:r>
            <a:r>
              <a:rPr lang="en-ID" sz="2800" dirty="0"/>
              <a:t> </a:t>
            </a:r>
            <a:r>
              <a:rPr lang="en-ID" sz="2800" dirty="0" err="1"/>
              <a:t>konvolusi</a:t>
            </a:r>
            <a:r>
              <a:rPr lang="en-ID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4819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Internal Storage 1">
            <a:extLst>
              <a:ext uri="{FF2B5EF4-FFF2-40B4-BE49-F238E27FC236}">
                <a16:creationId xmlns:a16="http://schemas.microsoft.com/office/drawing/2014/main" xmlns="" id="{BB2DC862-105E-4EC3-BE11-EF68F0B94302}"/>
              </a:ext>
            </a:extLst>
          </p:cNvPr>
          <p:cNvSpPr/>
          <p:nvPr/>
        </p:nvSpPr>
        <p:spPr>
          <a:xfrm>
            <a:off x="762000" y="976745"/>
            <a:ext cx="10127672" cy="4904509"/>
          </a:xfrm>
          <a:prstGeom prst="flowChartInternalStorag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600" dirty="0" err="1"/>
              <a:t>Operasi</a:t>
            </a:r>
            <a:r>
              <a:rPr lang="en-ID" sz="3600" dirty="0"/>
              <a:t> </a:t>
            </a:r>
            <a:r>
              <a:rPr lang="en-ID" sz="3600" dirty="0" err="1"/>
              <a:t>konvolusi</a:t>
            </a:r>
            <a:r>
              <a:rPr lang="en-ID" sz="3600" dirty="0"/>
              <a:t> </a:t>
            </a:r>
            <a:r>
              <a:rPr lang="en-ID" sz="3600" dirty="0" err="1"/>
              <a:t>dilakukan</a:t>
            </a:r>
            <a:r>
              <a:rPr lang="en-ID" sz="3600" dirty="0"/>
              <a:t> </a:t>
            </a:r>
            <a:r>
              <a:rPr lang="en-ID" sz="3600" dirty="0" err="1"/>
              <a:t>dengan</a:t>
            </a:r>
            <a:r>
              <a:rPr lang="en-ID" sz="3600" dirty="0"/>
              <a:t> </a:t>
            </a:r>
            <a:r>
              <a:rPr lang="en-ID" sz="3600" dirty="0" err="1"/>
              <a:t>menggeser</a:t>
            </a:r>
            <a:r>
              <a:rPr lang="en-ID" sz="3600" dirty="0"/>
              <a:t> kernel </a:t>
            </a:r>
            <a:r>
              <a:rPr lang="en-ID" sz="3600" dirty="0" err="1"/>
              <a:t>konvulasi</a:t>
            </a:r>
            <a:r>
              <a:rPr lang="en-ID" sz="3600" dirty="0"/>
              <a:t> pixel per pixel. Hasil </a:t>
            </a:r>
            <a:r>
              <a:rPr lang="en-ID" sz="3600" dirty="0" err="1"/>
              <a:t>konvolusi</a:t>
            </a:r>
            <a:r>
              <a:rPr lang="en-ID" sz="3600" dirty="0"/>
              <a:t> </a:t>
            </a:r>
            <a:r>
              <a:rPr lang="en-ID" sz="3600" dirty="0" err="1"/>
              <a:t>disimpan</a:t>
            </a:r>
            <a:r>
              <a:rPr lang="en-ID" sz="3600" dirty="0"/>
              <a:t> di </a:t>
            </a:r>
            <a:r>
              <a:rPr lang="en-ID" sz="3600" dirty="0" err="1"/>
              <a:t>dalam</a:t>
            </a:r>
            <a:r>
              <a:rPr lang="en-ID" sz="3600" dirty="0"/>
              <a:t> </a:t>
            </a:r>
            <a:r>
              <a:rPr lang="en-ID" sz="3600" dirty="0" err="1"/>
              <a:t>matriks</a:t>
            </a:r>
            <a:r>
              <a:rPr lang="en-ID" sz="3600" dirty="0"/>
              <a:t> yang </a:t>
            </a:r>
            <a:r>
              <a:rPr lang="en-ID" sz="3600" dirty="0" err="1"/>
              <a:t>baru</a:t>
            </a:r>
            <a:r>
              <a:rPr lang="en-ID" sz="3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77851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Card 1">
            <a:extLst>
              <a:ext uri="{FF2B5EF4-FFF2-40B4-BE49-F238E27FC236}">
                <a16:creationId xmlns:a16="http://schemas.microsoft.com/office/drawing/2014/main" xmlns="" id="{3FEEFBB5-F634-455D-81DE-0B98B4BA8764}"/>
              </a:ext>
            </a:extLst>
          </p:cNvPr>
          <p:cNvSpPr/>
          <p:nvPr/>
        </p:nvSpPr>
        <p:spPr>
          <a:xfrm>
            <a:off x="817418" y="512618"/>
            <a:ext cx="3906982" cy="1911927"/>
          </a:xfrm>
          <a:prstGeom prst="flowChartPunchedCard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Contoh</a:t>
            </a:r>
            <a:r>
              <a:rPr lang="en-ID" dirty="0"/>
              <a:t> 3.1. </a:t>
            </a:r>
            <a:r>
              <a:rPr lang="en-ID" dirty="0" err="1"/>
              <a:t>misalkan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f(</a:t>
            </a:r>
            <a:r>
              <a:rPr lang="en-ID" dirty="0" err="1"/>
              <a:t>x,y</a:t>
            </a:r>
            <a:r>
              <a:rPr lang="en-ID" dirty="0"/>
              <a:t>) yang </a:t>
            </a:r>
            <a:r>
              <a:rPr lang="en-ID" dirty="0" err="1"/>
              <a:t>berukuran</a:t>
            </a:r>
            <a:r>
              <a:rPr lang="en-ID" dirty="0"/>
              <a:t> 5 x 5 dan </a:t>
            </a:r>
            <a:r>
              <a:rPr lang="en-ID" dirty="0" err="1"/>
              <a:t>sebuah</a:t>
            </a:r>
            <a:r>
              <a:rPr lang="en-ID" dirty="0"/>
              <a:t> kernel </a:t>
            </a:r>
            <a:r>
              <a:rPr lang="en-ID" dirty="0" err="1"/>
              <a:t>atau</a:t>
            </a:r>
            <a:r>
              <a:rPr lang="en-ID" dirty="0"/>
              <a:t> mask yang </a:t>
            </a:r>
            <a:r>
              <a:rPr lang="en-ID" dirty="0" err="1"/>
              <a:t>berukuran</a:t>
            </a:r>
            <a:r>
              <a:rPr lang="en-ID" dirty="0"/>
              <a:t> 3 x 3 </a:t>
            </a:r>
            <a:r>
              <a:rPr lang="en-ID" dirty="0" err="1"/>
              <a:t>masing-masing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berikut</a:t>
            </a:r>
            <a:r>
              <a:rPr lang="en-ID" dirty="0"/>
              <a:t> 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2A0963D-042D-46EF-98A2-9FBA4B0A3D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46" t="46261" r="35682" b="29283"/>
          <a:stretch/>
        </p:blipFill>
        <p:spPr>
          <a:xfrm>
            <a:off x="2092037" y="2999510"/>
            <a:ext cx="9426585" cy="3477490"/>
          </a:xfrm>
          <a:prstGeom prst="rect">
            <a:avLst/>
          </a:prstGeom>
        </p:spPr>
      </p:pic>
      <p:sp>
        <p:nvSpPr>
          <p:cNvPr id="4" name="Flowchart: Stored Data 3">
            <a:extLst>
              <a:ext uri="{FF2B5EF4-FFF2-40B4-BE49-F238E27FC236}">
                <a16:creationId xmlns:a16="http://schemas.microsoft.com/office/drawing/2014/main" xmlns="" id="{4834616E-9B8C-4D41-B146-C5B1FDAE1BF4}"/>
              </a:ext>
            </a:extLst>
          </p:cNvPr>
          <p:cNvSpPr/>
          <p:nvPr/>
        </p:nvSpPr>
        <p:spPr>
          <a:xfrm>
            <a:off x="8562109" y="1503217"/>
            <a:ext cx="3394364" cy="845127"/>
          </a:xfrm>
          <a:prstGeom prst="flowChartOnlineStorage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dirty="0"/>
              <a:t>(keterangan Tanda • menyatakan posisi (0,0) dari kernel)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5969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xmlns="" id="{701F26DF-3CFC-419E-B0C7-EF600972698B}"/>
              </a:ext>
            </a:extLst>
          </p:cNvPr>
          <p:cNvSpPr/>
          <p:nvPr/>
        </p:nvSpPr>
        <p:spPr>
          <a:xfrm>
            <a:off x="512618" y="540327"/>
            <a:ext cx="4281055" cy="1039091"/>
          </a:xfrm>
          <a:prstGeom prst="flowChartTerminator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err="1"/>
              <a:t>Operasi</a:t>
            </a:r>
            <a:r>
              <a:rPr lang="es-ES" dirty="0"/>
              <a:t> </a:t>
            </a:r>
            <a:r>
              <a:rPr lang="es-ES" dirty="0" err="1"/>
              <a:t>konvulasi</a:t>
            </a:r>
            <a:r>
              <a:rPr lang="es-ES" dirty="0"/>
              <a:t> antara citra f(</a:t>
            </a:r>
            <a:r>
              <a:rPr lang="es-ES" dirty="0" err="1"/>
              <a:t>x,y</a:t>
            </a:r>
            <a:r>
              <a:rPr lang="es-ES" dirty="0"/>
              <a:t>) </a:t>
            </a:r>
            <a:r>
              <a:rPr lang="es-ES" dirty="0" err="1"/>
              <a:t>dengan</a:t>
            </a:r>
            <a:r>
              <a:rPr lang="es-ES" dirty="0"/>
              <a:t> </a:t>
            </a:r>
            <a:r>
              <a:rPr lang="es-ES" dirty="0" err="1"/>
              <a:t>kernel</a:t>
            </a:r>
            <a:r>
              <a:rPr lang="es-ES" dirty="0"/>
              <a:t> g(</a:t>
            </a:r>
            <a:r>
              <a:rPr lang="es-ES" dirty="0" err="1"/>
              <a:t>x,y</a:t>
            </a:r>
            <a:r>
              <a:rPr lang="es-ES" dirty="0"/>
              <a:t>) : f(</a:t>
            </a:r>
            <a:r>
              <a:rPr lang="es-ES" dirty="0" err="1"/>
              <a:t>x,y</a:t>
            </a:r>
            <a:r>
              <a:rPr lang="es-ES" dirty="0"/>
              <a:t>) * g(</a:t>
            </a:r>
            <a:r>
              <a:rPr lang="es-ES" dirty="0" err="1"/>
              <a:t>x,y</a:t>
            </a:r>
            <a:r>
              <a:rPr lang="es-ES" dirty="0"/>
              <a:t>) </a:t>
            </a:r>
            <a:endParaRPr lang="en-ID" dirty="0"/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xmlns="" id="{E0382EC9-D0FC-4D11-8484-171E85814C71}"/>
              </a:ext>
            </a:extLst>
          </p:cNvPr>
          <p:cNvSpPr/>
          <p:nvPr/>
        </p:nvSpPr>
        <p:spPr>
          <a:xfrm>
            <a:off x="658090" y="1856510"/>
            <a:ext cx="3990109" cy="845127"/>
          </a:xfrm>
          <a:prstGeom prst="homePlat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diilustrasikan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berikut</a:t>
            </a:r>
            <a:r>
              <a:rPr lang="en-ID" dirty="0"/>
              <a:t> :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17A08A8-3043-406B-807A-104380761D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750" t="44038" r="57613" b="28474"/>
          <a:stretch/>
        </p:blipFill>
        <p:spPr>
          <a:xfrm>
            <a:off x="5209309" y="3338946"/>
            <a:ext cx="4243565" cy="3519054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xmlns="" id="{07BD814B-9131-47CE-BE44-8DAB4F74A7AE}"/>
              </a:ext>
            </a:extLst>
          </p:cNvPr>
          <p:cNvSpPr/>
          <p:nvPr/>
        </p:nvSpPr>
        <p:spPr>
          <a:xfrm>
            <a:off x="512618" y="3616037"/>
            <a:ext cx="4572000" cy="1662546"/>
          </a:xfrm>
          <a:prstGeom prst="wedgeEllipseCallou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+mj-lt"/>
              <a:buAutoNum type="arabicPeriod"/>
            </a:pPr>
            <a:r>
              <a:rPr lang="en-ID" dirty="0" err="1"/>
              <a:t>Tempatkan</a:t>
            </a:r>
            <a:r>
              <a:rPr lang="en-ID" dirty="0"/>
              <a:t> kernel pada </a:t>
            </a:r>
            <a:r>
              <a:rPr lang="en-ID" dirty="0" err="1"/>
              <a:t>sudut</a:t>
            </a:r>
            <a:r>
              <a:rPr lang="en-ID" dirty="0"/>
              <a:t> </a:t>
            </a:r>
            <a:r>
              <a:rPr lang="en-ID" dirty="0" err="1"/>
              <a:t>kiri</a:t>
            </a:r>
            <a:r>
              <a:rPr lang="en-ID" dirty="0"/>
              <a:t> </a:t>
            </a:r>
            <a:r>
              <a:rPr lang="en-ID" dirty="0" err="1"/>
              <a:t>atas</a:t>
            </a:r>
            <a:r>
              <a:rPr lang="en-ID" dirty="0"/>
              <a:t>, </a:t>
            </a:r>
            <a:r>
              <a:rPr lang="en-ID" dirty="0" err="1"/>
              <a:t>kemudian</a:t>
            </a:r>
            <a:r>
              <a:rPr lang="en-ID" dirty="0"/>
              <a:t> </a:t>
            </a:r>
            <a:r>
              <a:rPr lang="en-ID" dirty="0" err="1"/>
              <a:t>hitung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pixel pada </a:t>
            </a:r>
            <a:r>
              <a:rPr lang="en-ID" dirty="0" err="1"/>
              <a:t>posisi</a:t>
            </a:r>
            <a:r>
              <a:rPr lang="en-ID" dirty="0"/>
              <a:t> (0,0) </a:t>
            </a:r>
            <a:r>
              <a:rPr lang="en-ID" dirty="0" err="1"/>
              <a:t>dari</a:t>
            </a:r>
            <a:r>
              <a:rPr lang="en-ID" dirty="0"/>
              <a:t> kernel : </a:t>
            </a:r>
          </a:p>
        </p:txBody>
      </p:sp>
      <p:sp>
        <p:nvSpPr>
          <p:cNvPr id="6" name="Arrow: Notched Right 5">
            <a:extLst>
              <a:ext uri="{FF2B5EF4-FFF2-40B4-BE49-F238E27FC236}">
                <a16:creationId xmlns:a16="http://schemas.microsoft.com/office/drawing/2014/main" xmlns="" id="{B6081560-527C-41BE-AB66-DC93F63C87A0}"/>
              </a:ext>
            </a:extLst>
          </p:cNvPr>
          <p:cNvSpPr/>
          <p:nvPr/>
        </p:nvSpPr>
        <p:spPr>
          <a:xfrm rot="18710514">
            <a:off x="6148166" y="2426104"/>
            <a:ext cx="1166413" cy="565580"/>
          </a:xfrm>
          <a:prstGeom prst="notched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Flowchart: Card 6">
            <a:extLst>
              <a:ext uri="{FF2B5EF4-FFF2-40B4-BE49-F238E27FC236}">
                <a16:creationId xmlns:a16="http://schemas.microsoft.com/office/drawing/2014/main" xmlns="" id="{D7A45F03-4C3D-4A3F-9AB7-9BE2C19F0317}"/>
              </a:ext>
            </a:extLst>
          </p:cNvPr>
          <p:cNvSpPr/>
          <p:nvPr/>
        </p:nvSpPr>
        <p:spPr>
          <a:xfrm>
            <a:off x="7543803" y="387598"/>
            <a:ext cx="4454234" cy="1676730"/>
          </a:xfrm>
          <a:prstGeom prst="flowChartPunchedCar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ID" dirty="0"/>
              <a:t>Hasil </a:t>
            </a:r>
            <a:r>
              <a:rPr lang="en-ID" dirty="0" err="1"/>
              <a:t>konvulasi</a:t>
            </a:r>
            <a:r>
              <a:rPr lang="en-ID" dirty="0"/>
              <a:t> = 3.</a:t>
            </a:r>
            <a:br>
              <a:rPr lang="en-ID" dirty="0"/>
            </a:br>
            <a:r>
              <a:rPr lang="en-ID" dirty="0"/>
              <a:t>Nilai </a:t>
            </a:r>
            <a:r>
              <a:rPr lang="en-ID" dirty="0" err="1"/>
              <a:t>ini</a:t>
            </a:r>
            <a:r>
              <a:rPr lang="en-ID" dirty="0"/>
              <a:t> </a:t>
            </a:r>
            <a:r>
              <a:rPr lang="en-ID" dirty="0" err="1"/>
              <a:t>dihitung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cara</a:t>
            </a:r>
            <a:r>
              <a:rPr lang="en-ID" dirty="0"/>
              <a:t> </a:t>
            </a:r>
            <a:r>
              <a:rPr lang="en-ID" dirty="0" err="1"/>
              <a:t>berikut</a:t>
            </a:r>
            <a:r>
              <a:rPr lang="en-ID" dirty="0"/>
              <a:t> :</a:t>
            </a:r>
            <a:br>
              <a:rPr lang="en-ID" dirty="0"/>
            </a:br>
            <a:r>
              <a:rPr lang="en-ID" dirty="0"/>
              <a:t>(0 x 4) + (-1 x 4) + (0 x 3) + (-1 x 6) + (4 x 6) + (-1 x 5) + (0 x 5) + (-1 x 6) + (0 x 6) = 3 </a:t>
            </a:r>
          </a:p>
        </p:txBody>
      </p:sp>
    </p:spTree>
    <p:extLst>
      <p:ext uri="{BB962C8B-B14F-4D97-AF65-F5344CB8AC3E}">
        <p14:creationId xmlns:p14="http://schemas.microsoft.com/office/powerpoint/2010/main" val="230990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eparation 1">
            <a:extLst>
              <a:ext uri="{FF2B5EF4-FFF2-40B4-BE49-F238E27FC236}">
                <a16:creationId xmlns:a16="http://schemas.microsoft.com/office/drawing/2014/main" xmlns="" id="{93A0FD84-0794-4A7E-9607-E3E961A8B65C}"/>
              </a:ext>
            </a:extLst>
          </p:cNvPr>
          <p:cNvSpPr/>
          <p:nvPr/>
        </p:nvSpPr>
        <p:spPr>
          <a:xfrm>
            <a:off x="914401" y="879763"/>
            <a:ext cx="10557163" cy="5098473"/>
          </a:xfrm>
          <a:prstGeom prst="flowChartPreparati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+mj-lt"/>
              <a:buAutoNum type="arabicPeriod" startAt="2"/>
            </a:pPr>
            <a:r>
              <a:rPr lang="en-ID" sz="3200" dirty="0" err="1"/>
              <a:t>Geser</a:t>
            </a:r>
            <a:r>
              <a:rPr lang="en-ID" sz="3200" dirty="0"/>
              <a:t> kernel </a:t>
            </a:r>
            <a:r>
              <a:rPr lang="en-ID" sz="3200" dirty="0" err="1"/>
              <a:t>satu</a:t>
            </a:r>
            <a:r>
              <a:rPr lang="en-ID" sz="3200" dirty="0"/>
              <a:t> pixel </a:t>
            </a:r>
            <a:r>
              <a:rPr lang="en-ID" sz="3200" dirty="0" err="1"/>
              <a:t>ke</a:t>
            </a:r>
            <a:r>
              <a:rPr lang="en-ID" sz="3200" dirty="0"/>
              <a:t> </a:t>
            </a:r>
            <a:r>
              <a:rPr lang="en-ID" sz="3200" dirty="0" err="1"/>
              <a:t>kanan</a:t>
            </a:r>
            <a:r>
              <a:rPr lang="en-ID" sz="3200" dirty="0"/>
              <a:t>, </a:t>
            </a:r>
            <a:r>
              <a:rPr lang="en-ID" sz="3200" dirty="0" err="1"/>
              <a:t>kemudian</a:t>
            </a:r>
            <a:r>
              <a:rPr lang="en-ID" sz="3200" dirty="0"/>
              <a:t> </a:t>
            </a:r>
            <a:r>
              <a:rPr lang="en-ID" sz="3200" dirty="0" err="1"/>
              <a:t>hitung</a:t>
            </a:r>
            <a:r>
              <a:rPr lang="en-ID" sz="3200" dirty="0"/>
              <a:t> </a:t>
            </a:r>
            <a:r>
              <a:rPr lang="en-ID" sz="3200" dirty="0" err="1"/>
              <a:t>nilai</a:t>
            </a:r>
            <a:r>
              <a:rPr lang="en-ID" sz="3200" dirty="0"/>
              <a:t> pixel pada </a:t>
            </a:r>
            <a:r>
              <a:rPr lang="en-ID" sz="3200" dirty="0" err="1"/>
              <a:t>posisi</a:t>
            </a:r>
            <a:r>
              <a:rPr lang="en-ID" sz="3200" dirty="0"/>
              <a:t> (0,0) </a:t>
            </a:r>
            <a:r>
              <a:rPr lang="en-ID" sz="3200" dirty="0" err="1"/>
              <a:t>dari</a:t>
            </a:r>
            <a:r>
              <a:rPr lang="en-ID" sz="3200" dirty="0"/>
              <a:t> kernel. Hasil </a:t>
            </a:r>
            <a:r>
              <a:rPr lang="en-ID" sz="3200" dirty="0" err="1"/>
              <a:t>konvulasi</a:t>
            </a:r>
            <a:r>
              <a:rPr lang="en-ID" sz="3200" dirty="0"/>
              <a:t> = 0. </a:t>
            </a:r>
            <a:r>
              <a:rPr lang="en-ID" sz="3200" dirty="0" err="1"/>
              <a:t>nilai</a:t>
            </a:r>
            <a:r>
              <a:rPr lang="en-ID" sz="3200" dirty="0"/>
              <a:t> </a:t>
            </a:r>
            <a:r>
              <a:rPr lang="en-ID" sz="3200" dirty="0" err="1"/>
              <a:t>ini</a:t>
            </a:r>
            <a:r>
              <a:rPr lang="en-ID" sz="3200" dirty="0"/>
              <a:t> </a:t>
            </a:r>
            <a:r>
              <a:rPr lang="en-ID" sz="3200" dirty="0" err="1"/>
              <a:t>dihitung</a:t>
            </a:r>
            <a:r>
              <a:rPr lang="en-ID" sz="3200" dirty="0"/>
              <a:t> </a:t>
            </a:r>
            <a:r>
              <a:rPr lang="en-ID" sz="3200" dirty="0" err="1"/>
              <a:t>dengan</a:t>
            </a:r>
            <a:r>
              <a:rPr lang="en-ID" sz="3200" dirty="0"/>
              <a:t> </a:t>
            </a:r>
            <a:r>
              <a:rPr lang="en-ID" sz="3200" dirty="0" err="1"/>
              <a:t>cara</a:t>
            </a:r>
            <a:r>
              <a:rPr lang="en-ID" sz="3200" dirty="0"/>
              <a:t> </a:t>
            </a:r>
            <a:r>
              <a:rPr lang="en-ID" sz="3200" dirty="0" err="1"/>
              <a:t>berikut</a:t>
            </a:r>
            <a:r>
              <a:rPr lang="en-ID" sz="3200" dirty="0"/>
              <a:t> :</a:t>
            </a:r>
          </a:p>
          <a:p>
            <a:pPr algn="just"/>
            <a:r>
              <a:rPr lang="en-ID" sz="3200" dirty="0"/>
              <a:t/>
            </a:r>
            <a:br>
              <a:rPr lang="en-ID" sz="3200" dirty="0"/>
            </a:br>
            <a:r>
              <a:rPr lang="en-ID" sz="3200" dirty="0"/>
              <a:t>(0 x 4) + (-1 x 3) + (0 x 5) + (-1 x 6) + (4 x 5) + (-1 x 5) + (0 x 6) + (-1 x 6) + (0 x 6) = 0 </a:t>
            </a:r>
          </a:p>
        </p:txBody>
      </p:sp>
    </p:spTree>
    <p:extLst>
      <p:ext uri="{BB962C8B-B14F-4D97-AF65-F5344CB8AC3E}">
        <p14:creationId xmlns:p14="http://schemas.microsoft.com/office/powerpoint/2010/main" val="318277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xmlns="" id="{7A0ABEFA-EDD1-493B-959E-4E6121A2D123}"/>
              </a:ext>
            </a:extLst>
          </p:cNvPr>
          <p:cNvSpPr/>
          <p:nvPr/>
        </p:nvSpPr>
        <p:spPr>
          <a:xfrm>
            <a:off x="512618" y="1302327"/>
            <a:ext cx="11166763" cy="4253345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+mj-lt"/>
              <a:buAutoNum type="arabicPeriod" startAt="3"/>
            </a:pPr>
            <a:r>
              <a:rPr lang="en-ID" sz="3600" dirty="0" err="1"/>
              <a:t>Geser</a:t>
            </a:r>
            <a:r>
              <a:rPr lang="en-ID" sz="3600" dirty="0"/>
              <a:t> kernel </a:t>
            </a:r>
            <a:r>
              <a:rPr lang="en-ID" sz="3600" dirty="0" err="1"/>
              <a:t>satu</a:t>
            </a:r>
            <a:r>
              <a:rPr lang="en-ID" sz="3600" dirty="0"/>
              <a:t> pixel </a:t>
            </a:r>
            <a:r>
              <a:rPr lang="en-ID" sz="3600" dirty="0" err="1"/>
              <a:t>ke</a:t>
            </a:r>
            <a:r>
              <a:rPr lang="en-ID" sz="3600" dirty="0"/>
              <a:t> </a:t>
            </a:r>
            <a:r>
              <a:rPr lang="en-ID" sz="3600" dirty="0" err="1"/>
              <a:t>kanan</a:t>
            </a:r>
            <a:r>
              <a:rPr lang="en-ID" sz="3600" dirty="0"/>
              <a:t>, </a:t>
            </a:r>
            <a:r>
              <a:rPr lang="en-ID" sz="3600" dirty="0" err="1"/>
              <a:t>kemudian</a:t>
            </a:r>
            <a:r>
              <a:rPr lang="en-ID" sz="3600" dirty="0"/>
              <a:t> </a:t>
            </a:r>
            <a:r>
              <a:rPr lang="en-ID" sz="3600" dirty="0" err="1"/>
              <a:t>hitung</a:t>
            </a:r>
            <a:r>
              <a:rPr lang="en-ID" sz="3600" dirty="0"/>
              <a:t> </a:t>
            </a:r>
            <a:r>
              <a:rPr lang="en-ID" sz="3600" dirty="0" err="1"/>
              <a:t>nilai</a:t>
            </a:r>
            <a:r>
              <a:rPr lang="en-ID" sz="3600" dirty="0"/>
              <a:t> pixel pada </a:t>
            </a:r>
            <a:r>
              <a:rPr lang="en-ID" sz="3600" dirty="0" err="1"/>
              <a:t>posisi</a:t>
            </a:r>
            <a:r>
              <a:rPr lang="en-ID" sz="3600" dirty="0"/>
              <a:t> (0,0) </a:t>
            </a:r>
            <a:r>
              <a:rPr lang="en-ID" sz="3600" dirty="0" err="1" smtClean="0"/>
              <a:t>dari</a:t>
            </a:r>
            <a:r>
              <a:rPr lang="en-ID" sz="3600" dirty="0" smtClean="0"/>
              <a:t> kernel</a:t>
            </a:r>
            <a:r>
              <a:rPr lang="en-ID" sz="3600" dirty="0"/>
              <a:t>. Hasil </a:t>
            </a:r>
            <a:r>
              <a:rPr lang="en-ID" sz="3600" dirty="0" err="1"/>
              <a:t>konvulasi</a:t>
            </a:r>
            <a:r>
              <a:rPr lang="en-ID" sz="3600" dirty="0"/>
              <a:t> = 2. </a:t>
            </a:r>
            <a:r>
              <a:rPr lang="en-ID" sz="3600" dirty="0" err="1"/>
              <a:t>nilai</a:t>
            </a:r>
            <a:r>
              <a:rPr lang="en-ID" sz="3600" dirty="0"/>
              <a:t> </a:t>
            </a:r>
            <a:r>
              <a:rPr lang="en-ID" sz="3600" dirty="0" err="1"/>
              <a:t>ini</a:t>
            </a:r>
            <a:r>
              <a:rPr lang="en-ID" sz="3600" dirty="0"/>
              <a:t> </a:t>
            </a:r>
            <a:r>
              <a:rPr lang="en-ID" sz="3600" dirty="0" err="1"/>
              <a:t>dihitung</a:t>
            </a:r>
            <a:r>
              <a:rPr lang="en-ID" sz="3600" dirty="0"/>
              <a:t> </a:t>
            </a:r>
            <a:r>
              <a:rPr lang="en-ID" sz="3600" dirty="0" err="1"/>
              <a:t>dengan</a:t>
            </a:r>
            <a:r>
              <a:rPr lang="en-ID" sz="3600" dirty="0"/>
              <a:t> </a:t>
            </a:r>
            <a:r>
              <a:rPr lang="en-ID" sz="3600" dirty="0" err="1"/>
              <a:t>cara</a:t>
            </a:r>
            <a:r>
              <a:rPr lang="en-ID" sz="3600" dirty="0"/>
              <a:t> </a:t>
            </a:r>
            <a:r>
              <a:rPr lang="en-ID" sz="3600" dirty="0" err="1"/>
              <a:t>berikut</a:t>
            </a:r>
            <a:r>
              <a:rPr lang="en-ID" sz="3600" dirty="0"/>
              <a:t> :</a:t>
            </a:r>
          </a:p>
          <a:p>
            <a:pPr algn="ctr"/>
            <a:r>
              <a:rPr lang="en-ID" sz="3600" dirty="0"/>
              <a:t/>
            </a:r>
            <a:br>
              <a:rPr lang="en-ID" sz="3600" dirty="0"/>
            </a:br>
            <a:r>
              <a:rPr lang="en-ID" sz="3600" dirty="0"/>
              <a:t>(0 x 3) + (-1 x 5) + (0 x 4) + (-1 x 5) + (4 x 5) + (-1 x 2) + (0 x 6) + (-1 x 6) + (0 x 2) = 2 </a:t>
            </a:r>
            <a:br>
              <a:rPr lang="en-ID" sz="3600" dirty="0"/>
            </a:br>
            <a:endParaRPr lang="en-ID" sz="3600" dirty="0"/>
          </a:p>
        </p:txBody>
      </p:sp>
    </p:spTree>
    <p:extLst>
      <p:ext uri="{BB962C8B-B14F-4D97-AF65-F5344CB8AC3E}">
        <p14:creationId xmlns:p14="http://schemas.microsoft.com/office/powerpoint/2010/main" val="261369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Horizontal 1">
            <a:extLst>
              <a:ext uri="{FF2B5EF4-FFF2-40B4-BE49-F238E27FC236}">
                <a16:creationId xmlns:a16="http://schemas.microsoft.com/office/drawing/2014/main" xmlns="" id="{655D7C7D-A935-4086-BD0E-C702E66C0CA0}"/>
              </a:ext>
            </a:extLst>
          </p:cNvPr>
          <p:cNvSpPr/>
          <p:nvPr/>
        </p:nvSpPr>
        <p:spPr>
          <a:xfrm>
            <a:off x="1066800" y="2064327"/>
            <a:ext cx="9684327" cy="3158837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Selanjutnya</a:t>
            </a:r>
            <a:r>
              <a:rPr lang="en-ID" sz="2800" dirty="0"/>
              <a:t> </a:t>
            </a:r>
            <a:r>
              <a:rPr lang="en-ID" sz="2800" dirty="0" err="1"/>
              <a:t>geser</a:t>
            </a:r>
            <a:r>
              <a:rPr lang="en-ID" sz="2800" dirty="0"/>
              <a:t> kernel </a:t>
            </a:r>
            <a:r>
              <a:rPr lang="en-ID" sz="2800" dirty="0" err="1"/>
              <a:t>satu</a:t>
            </a:r>
            <a:r>
              <a:rPr lang="en-ID" sz="2800" dirty="0"/>
              <a:t> pixel </a:t>
            </a:r>
            <a:r>
              <a:rPr lang="en-ID" sz="2800" dirty="0" err="1"/>
              <a:t>ke</a:t>
            </a:r>
            <a:r>
              <a:rPr lang="en-ID" sz="2800" dirty="0"/>
              <a:t> </a:t>
            </a:r>
            <a:r>
              <a:rPr lang="en-ID" sz="2800" dirty="0" err="1"/>
              <a:t>bawah</a:t>
            </a:r>
            <a:r>
              <a:rPr lang="en-ID" sz="2800" dirty="0"/>
              <a:t>, </a:t>
            </a:r>
            <a:r>
              <a:rPr lang="en-ID" sz="2800" dirty="0" err="1"/>
              <a:t>lalu</a:t>
            </a:r>
            <a:r>
              <a:rPr lang="en-ID" sz="2800" dirty="0"/>
              <a:t> </a:t>
            </a:r>
            <a:r>
              <a:rPr lang="en-ID" sz="2800" dirty="0" err="1"/>
              <a:t>mulai</a:t>
            </a:r>
            <a:r>
              <a:rPr lang="en-ID" sz="2800" dirty="0"/>
              <a:t> </a:t>
            </a:r>
            <a:r>
              <a:rPr lang="en-ID" sz="2800" dirty="0" err="1"/>
              <a:t>lagi</a:t>
            </a:r>
            <a:r>
              <a:rPr lang="en-ID" sz="2800" dirty="0"/>
              <a:t> </a:t>
            </a:r>
            <a:r>
              <a:rPr lang="en-ID" sz="2800" dirty="0" err="1"/>
              <a:t>melakukan</a:t>
            </a:r>
            <a:r>
              <a:rPr lang="en-ID" sz="2800" dirty="0"/>
              <a:t> </a:t>
            </a:r>
            <a:r>
              <a:rPr lang="en-ID" sz="2800" dirty="0" err="1"/>
              <a:t>konvolusi</a:t>
            </a:r>
            <a:r>
              <a:rPr lang="en-ID" sz="2800" dirty="0"/>
              <a:t> </a:t>
            </a:r>
            <a:r>
              <a:rPr lang="en-ID" sz="2800" dirty="0" err="1"/>
              <a:t>dari</a:t>
            </a:r>
            <a:r>
              <a:rPr lang="en-ID" sz="2800" dirty="0"/>
              <a:t> </a:t>
            </a:r>
            <a:r>
              <a:rPr lang="en-ID" sz="2800" dirty="0" err="1"/>
              <a:t>sisi</a:t>
            </a:r>
            <a:r>
              <a:rPr lang="en-ID" sz="2800" dirty="0"/>
              <a:t> </a:t>
            </a:r>
            <a:r>
              <a:rPr lang="en-ID" sz="2800" dirty="0" err="1"/>
              <a:t>kiri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. </a:t>
            </a:r>
            <a:r>
              <a:rPr lang="en-ID" sz="2800" dirty="0" err="1"/>
              <a:t>Setiap</a:t>
            </a:r>
            <a:r>
              <a:rPr lang="en-ID" sz="2800" dirty="0"/>
              <a:t> kali </a:t>
            </a:r>
            <a:r>
              <a:rPr lang="en-ID" sz="2800" dirty="0" err="1"/>
              <a:t>konvolusi</a:t>
            </a:r>
            <a:r>
              <a:rPr lang="en-ID" sz="2800" dirty="0"/>
              <a:t>, </a:t>
            </a:r>
            <a:r>
              <a:rPr lang="en-ID" sz="2800" dirty="0" err="1"/>
              <a:t>geser</a:t>
            </a:r>
            <a:r>
              <a:rPr lang="en-ID" sz="2800" dirty="0"/>
              <a:t> kernel </a:t>
            </a:r>
            <a:r>
              <a:rPr lang="en-ID" sz="2800" dirty="0" err="1"/>
              <a:t>satu</a:t>
            </a:r>
            <a:r>
              <a:rPr lang="en-ID" sz="2800" dirty="0"/>
              <a:t> pixel </a:t>
            </a:r>
            <a:r>
              <a:rPr lang="en-ID" sz="2800" dirty="0" err="1"/>
              <a:t>ke</a:t>
            </a:r>
            <a:r>
              <a:rPr lang="en-ID" sz="2800" dirty="0"/>
              <a:t> </a:t>
            </a:r>
            <a:r>
              <a:rPr lang="en-ID" sz="2800" dirty="0" err="1"/>
              <a:t>kanan</a:t>
            </a:r>
            <a:r>
              <a:rPr lang="en-ID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596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isplay 1">
            <a:extLst>
              <a:ext uri="{FF2B5EF4-FFF2-40B4-BE49-F238E27FC236}">
                <a16:creationId xmlns:a16="http://schemas.microsoft.com/office/drawing/2014/main" xmlns="" id="{4AC268A5-6832-4124-B6AE-A25372223973}"/>
              </a:ext>
            </a:extLst>
          </p:cNvPr>
          <p:cNvSpPr/>
          <p:nvPr/>
        </p:nvSpPr>
        <p:spPr>
          <a:xfrm>
            <a:off x="720436" y="748145"/>
            <a:ext cx="4003964" cy="1995055"/>
          </a:xfrm>
          <a:prstGeom prst="flowChartDisplay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dirty="0"/>
              <a:t>Dengan cara yang sama seperti tadi, maka pixel-pixel pada baris ketiga dikonvolusi sehingga menghasilkan : </a:t>
            </a:r>
            <a:endParaRPr lang="en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7F05F12-F9F1-4EBE-A908-9BC9B510A0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591" t="32517" r="39659" b="40197"/>
          <a:stretch/>
        </p:blipFill>
        <p:spPr>
          <a:xfrm>
            <a:off x="6747163" y="370609"/>
            <a:ext cx="3872349" cy="3168284"/>
          </a:xfrm>
          <a:prstGeom prst="rect">
            <a:avLst/>
          </a:prstGeom>
        </p:spPr>
      </p:pic>
      <p:sp>
        <p:nvSpPr>
          <p:cNvPr id="4" name="Cloud 3">
            <a:extLst>
              <a:ext uri="{FF2B5EF4-FFF2-40B4-BE49-F238E27FC236}">
                <a16:creationId xmlns:a16="http://schemas.microsoft.com/office/drawing/2014/main" xmlns="" id="{0BCCDE51-DF71-4258-9E5A-6079322BBF74}"/>
              </a:ext>
            </a:extLst>
          </p:cNvPr>
          <p:cNvSpPr/>
          <p:nvPr/>
        </p:nvSpPr>
        <p:spPr>
          <a:xfrm>
            <a:off x="166255" y="4035137"/>
            <a:ext cx="9033163" cy="2452254"/>
          </a:xfrm>
          <a:prstGeom prst="cloud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catatan</a:t>
            </a:r>
            <a:r>
              <a:rPr lang="en-ID" dirty="0"/>
              <a:t>,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konvolusi</a:t>
            </a:r>
            <a:r>
              <a:rPr lang="en-ID" dirty="0"/>
              <a:t>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pixel </a:t>
            </a:r>
            <a:r>
              <a:rPr lang="en-ID" dirty="0" err="1"/>
              <a:t>negatif</a:t>
            </a:r>
            <a:r>
              <a:rPr lang="en-ID" dirty="0"/>
              <a:t>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dirty="0" err="1"/>
              <a:t>dijadikan</a:t>
            </a:r>
            <a:r>
              <a:rPr lang="en-ID" dirty="0"/>
              <a:t> 0, </a:t>
            </a:r>
            <a:r>
              <a:rPr lang="en-ID" dirty="0" err="1"/>
              <a:t>sebaliknya</a:t>
            </a:r>
            <a:r>
              <a:rPr lang="en-ID" dirty="0"/>
              <a:t>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konvolusi</a:t>
            </a:r>
            <a:r>
              <a:rPr lang="en-ID" dirty="0"/>
              <a:t>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pixel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besar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</a:t>
            </a:r>
            <a:r>
              <a:rPr lang="en-ID" dirty="0" err="1"/>
              <a:t>keabuan</a:t>
            </a:r>
            <a:r>
              <a:rPr lang="en-ID" dirty="0"/>
              <a:t> </a:t>
            </a:r>
            <a:r>
              <a:rPr lang="en-ID" dirty="0" err="1"/>
              <a:t>maksimum</a:t>
            </a:r>
            <a:r>
              <a:rPr lang="en-ID" dirty="0"/>
              <a:t>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dirty="0" err="1"/>
              <a:t>dijadikan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</a:t>
            </a:r>
            <a:r>
              <a:rPr lang="en-ID" dirty="0" err="1"/>
              <a:t>keabuan</a:t>
            </a:r>
            <a:r>
              <a:rPr lang="en-ID" dirty="0"/>
              <a:t> </a:t>
            </a:r>
            <a:r>
              <a:rPr lang="en-ID" dirty="0" err="1"/>
              <a:t>maksimum</a:t>
            </a:r>
            <a:r>
              <a:rPr lang="en-ID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7067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: Curved and Tilted Up 1">
            <a:extLst>
              <a:ext uri="{FF2B5EF4-FFF2-40B4-BE49-F238E27FC236}">
                <a16:creationId xmlns:a16="http://schemas.microsoft.com/office/drawing/2014/main" xmlns="" id="{0CD41C15-B424-4726-A444-3FD0D9DAEC23}"/>
              </a:ext>
            </a:extLst>
          </p:cNvPr>
          <p:cNvSpPr/>
          <p:nvPr/>
        </p:nvSpPr>
        <p:spPr>
          <a:xfrm>
            <a:off x="2286000" y="803564"/>
            <a:ext cx="8520545" cy="1039091"/>
          </a:xfrm>
          <a:prstGeom prst="ellipseRibbon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b="1" dirty="0" err="1"/>
              <a:t>Transformasi</a:t>
            </a:r>
            <a:r>
              <a:rPr lang="en-ID" sz="2400" b="1" dirty="0"/>
              <a:t> Fourier</a:t>
            </a:r>
            <a:r>
              <a:rPr lang="en-ID" sz="2400" dirty="0"/>
              <a:t> </a:t>
            </a:r>
          </a:p>
        </p:txBody>
      </p:sp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xmlns="" id="{15BB916D-E572-42A2-8E2A-BC3F34D09D41}"/>
              </a:ext>
            </a:extLst>
          </p:cNvPr>
          <p:cNvSpPr/>
          <p:nvPr/>
        </p:nvSpPr>
        <p:spPr>
          <a:xfrm>
            <a:off x="595745" y="2992582"/>
            <a:ext cx="11014363" cy="306185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ID" sz="2000" dirty="0" err="1"/>
              <a:t>Transformasi</a:t>
            </a:r>
            <a:r>
              <a:rPr lang="en-ID" sz="2000" dirty="0"/>
              <a:t> Fourier </a:t>
            </a:r>
            <a:r>
              <a:rPr lang="en-ID" sz="2000" dirty="0" err="1"/>
              <a:t>adalah</a:t>
            </a:r>
            <a:r>
              <a:rPr lang="en-ID" sz="2000" dirty="0"/>
              <a:t> kakas (tool)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mengubah</a:t>
            </a:r>
            <a:r>
              <a:rPr lang="en-ID" sz="2000" dirty="0"/>
              <a:t> </a:t>
            </a:r>
            <a:r>
              <a:rPr lang="en-ID" sz="2000" dirty="0" err="1"/>
              <a:t>fungsi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ranah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/</a:t>
            </a:r>
            <a:r>
              <a:rPr lang="en-ID" sz="2000" dirty="0" err="1"/>
              <a:t>spasial</a:t>
            </a:r>
            <a:r>
              <a:rPr lang="en-ID" sz="2000" dirty="0"/>
              <a:t> </a:t>
            </a:r>
            <a:r>
              <a:rPr lang="en-ID" sz="2000" dirty="0" err="1"/>
              <a:t>ke</a:t>
            </a:r>
            <a:r>
              <a:rPr lang="en-ID" sz="2000" dirty="0"/>
              <a:t> </a:t>
            </a:r>
            <a:r>
              <a:rPr lang="en-ID" sz="2000" dirty="0" err="1"/>
              <a:t>ranah</a:t>
            </a:r>
            <a:r>
              <a:rPr lang="en-ID" sz="2000" dirty="0"/>
              <a:t> </a:t>
            </a:r>
            <a:r>
              <a:rPr lang="en-ID" sz="2000" dirty="0" err="1"/>
              <a:t>frekuensi</a:t>
            </a:r>
            <a:r>
              <a:rPr lang="en-ID" sz="2000" dirty="0"/>
              <a:t>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ID" sz="2000" dirty="0"/>
              <a:t>Di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pengolahan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, </a:t>
            </a:r>
            <a:r>
              <a:rPr lang="en-ID" sz="2000" dirty="0" err="1"/>
              <a:t>transformasi</a:t>
            </a:r>
            <a:r>
              <a:rPr lang="en-ID" sz="2000" dirty="0"/>
              <a:t> Fourier </a:t>
            </a:r>
            <a:r>
              <a:rPr lang="en-ID" sz="2000" dirty="0" err="1"/>
              <a:t>digunakan</a:t>
            </a:r>
            <a:r>
              <a:rPr lang="en-ID" sz="2000" dirty="0"/>
              <a:t>,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menganalisis</a:t>
            </a:r>
            <a:r>
              <a:rPr lang="en-ID" sz="2000" dirty="0"/>
              <a:t> </a:t>
            </a:r>
            <a:r>
              <a:rPr lang="en-ID" sz="2000" dirty="0" err="1"/>
              <a:t>frekuensi</a:t>
            </a:r>
            <a:r>
              <a:rPr lang="en-ID" sz="2000" dirty="0"/>
              <a:t> pada </a:t>
            </a:r>
            <a:r>
              <a:rPr lang="en-ID" sz="2000" dirty="0" err="1"/>
              <a:t>operasi</a:t>
            </a:r>
            <a:r>
              <a:rPr lang="en-ID" sz="2000" dirty="0"/>
              <a:t> </a:t>
            </a:r>
            <a:r>
              <a:rPr lang="en-ID" sz="2000" dirty="0" err="1"/>
              <a:t>seperti</a:t>
            </a:r>
            <a:r>
              <a:rPr lang="en-ID" sz="2000" dirty="0"/>
              <a:t> </a:t>
            </a:r>
            <a:r>
              <a:rPr lang="en-ID" sz="2000" dirty="0" err="1"/>
              <a:t>perekaman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, </a:t>
            </a:r>
            <a:r>
              <a:rPr lang="en-ID" sz="2000" dirty="0" err="1"/>
              <a:t>perbaikan</a:t>
            </a:r>
            <a:r>
              <a:rPr lang="en-ID" sz="2000" dirty="0"/>
              <a:t> </a:t>
            </a:r>
            <a:r>
              <a:rPr lang="en-ID" sz="2000" dirty="0" err="1"/>
              <a:t>kualitas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, </a:t>
            </a:r>
            <a:r>
              <a:rPr lang="en-ID" sz="2000" dirty="0" err="1"/>
              <a:t>restorasi</a:t>
            </a:r>
            <a:r>
              <a:rPr lang="en-ID" sz="2000" dirty="0"/>
              <a:t/>
            </a:r>
            <a:br>
              <a:rPr lang="en-ID" sz="2000" dirty="0"/>
            </a:br>
            <a:r>
              <a:rPr lang="en-ID" sz="2000" dirty="0" err="1"/>
              <a:t>citra</a:t>
            </a:r>
            <a:r>
              <a:rPr lang="en-ID" sz="2000" dirty="0"/>
              <a:t>, </a:t>
            </a:r>
            <a:r>
              <a:rPr lang="en-ID" sz="2000" dirty="0" err="1"/>
              <a:t>pengkodean</a:t>
            </a:r>
            <a:r>
              <a:rPr lang="en-ID" sz="2000" dirty="0"/>
              <a:t>, dan lain-lain. </a:t>
            </a:r>
          </a:p>
        </p:txBody>
      </p:sp>
    </p:spTree>
    <p:extLst>
      <p:ext uri="{BB962C8B-B14F-4D97-AF65-F5344CB8AC3E}">
        <p14:creationId xmlns:p14="http://schemas.microsoft.com/office/powerpoint/2010/main" val="367260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ocument 1">
            <a:extLst>
              <a:ext uri="{FF2B5EF4-FFF2-40B4-BE49-F238E27FC236}">
                <a16:creationId xmlns:a16="http://schemas.microsoft.com/office/drawing/2014/main" xmlns="" id="{E3A41C31-8E54-43AD-AAC4-EBAB18DB1301}"/>
              </a:ext>
            </a:extLst>
          </p:cNvPr>
          <p:cNvSpPr/>
          <p:nvPr/>
        </p:nvSpPr>
        <p:spPr>
          <a:xfrm>
            <a:off x="665018" y="1052945"/>
            <a:ext cx="10487891" cy="4849091"/>
          </a:xfrm>
          <a:prstGeom prst="flowChartDocumen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Sebagai</a:t>
            </a:r>
            <a:r>
              <a:rPr lang="en-ID" sz="2800" dirty="0"/>
              <a:t> </a:t>
            </a:r>
            <a:r>
              <a:rPr lang="en-ID" sz="2800" dirty="0" err="1"/>
              <a:t>contoh</a:t>
            </a:r>
            <a:r>
              <a:rPr lang="en-ID" sz="2800" dirty="0"/>
              <a:t>, pada proses </a:t>
            </a:r>
            <a:r>
              <a:rPr lang="en-ID" sz="2800" dirty="0" err="1"/>
              <a:t>perekaman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mungkin</a:t>
            </a:r>
            <a:r>
              <a:rPr lang="en-ID" sz="2800" dirty="0"/>
              <a:t> </a:t>
            </a:r>
            <a:r>
              <a:rPr lang="en-ID" sz="2800" dirty="0" err="1"/>
              <a:t>terjadi</a:t>
            </a:r>
            <a:r>
              <a:rPr lang="en-ID" sz="2800" dirty="0"/>
              <a:t/>
            </a:r>
            <a:br>
              <a:rPr lang="en-ID" sz="2800" dirty="0"/>
            </a:br>
            <a:r>
              <a:rPr lang="en-ID" sz="2800" dirty="0" err="1"/>
              <a:t>pengaburan</a:t>
            </a:r>
            <a:r>
              <a:rPr lang="en-ID" sz="2800" dirty="0"/>
              <a:t> </a:t>
            </a:r>
            <a:r>
              <a:rPr lang="en-ID" sz="2800" dirty="0" err="1"/>
              <a:t>kontras</a:t>
            </a:r>
            <a:r>
              <a:rPr lang="en-ID" sz="2800" dirty="0"/>
              <a:t> </a:t>
            </a:r>
            <a:r>
              <a:rPr lang="en-ID" sz="2800" dirty="0" err="1"/>
              <a:t>gambar</a:t>
            </a:r>
            <a:r>
              <a:rPr lang="en-ID" sz="2800" dirty="0"/>
              <a:t>. Pada </a:t>
            </a:r>
            <a:r>
              <a:rPr lang="en-ID" sz="2800" dirty="0" err="1"/>
              <a:t>gambar</a:t>
            </a:r>
            <a:r>
              <a:rPr lang="en-ID" sz="2800" dirty="0"/>
              <a:t> yang </a:t>
            </a:r>
            <a:r>
              <a:rPr lang="en-ID" sz="2800" dirty="0" err="1"/>
              <a:t>mengalami</a:t>
            </a:r>
            <a:r>
              <a:rPr lang="en-ID" sz="2800" dirty="0"/>
              <a:t> </a:t>
            </a:r>
            <a:r>
              <a:rPr lang="en-ID" sz="2800" dirty="0" err="1"/>
              <a:t>kabur</a:t>
            </a:r>
            <a:r>
              <a:rPr lang="en-ID" sz="2800" dirty="0"/>
              <a:t> </a:t>
            </a:r>
            <a:r>
              <a:rPr lang="en-ID" sz="2800" dirty="0" err="1"/>
              <a:t>kontras</a:t>
            </a:r>
            <a:r>
              <a:rPr lang="en-ID" sz="2800" dirty="0"/>
              <a:t>, </a:t>
            </a:r>
            <a:r>
              <a:rPr lang="en-ID" sz="2800" dirty="0" err="1"/>
              <a:t>terjadi</a:t>
            </a:r>
            <a:r>
              <a:rPr lang="en-ID" sz="2800" dirty="0"/>
              <a:t> </a:t>
            </a:r>
            <a:r>
              <a:rPr lang="en-ID" sz="2800" dirty="0" err="1"/>
              <a:t>perubahan</a:t>
            </a:r>
            <a:r>
              <a:rPr lang="en-ID" sz="2800" dirty="0"/>
              <a:t> </a:t>
            </a:r>
            <a:r>
              <a:rPr lang="en-ID" sz="2800" dirty="0" err="1"/>
              <a:t>intensitas</a:t>
            </a:r>
            <a:r>
              <a:rPr lang="en-ID" sz="2800" dirty="0"/>
              <a:t> </a:t>
            </a:r>
            <a:r>
              <a:rPr lang="en-ID" sz="2800" dirty="0" err="1"/>
              <a:t>secara</a:t>
            </a:r>
            <a:r>
              <a:rPr lang="en-ID" sz="2800" dirty="0"/>
              <a:t> </a:t>
            </a:r>
            <a:r>
              <a:rPr lang="en-ID" sz="2800" dirty="0" err="1"/>
              <a:t>perlahan</a:t>
            </a:r>
            <a:r>
              <a:rPr lang="en-ID" sz="2800" dirty="0"/>
              <a:t> yang </a:t>
            </a:r>
            <a:r>
              <a:rPr lang="en-ID" sz="2800" dirty="0" err="1"/>
              <a:t>berarti</a:t>
            </a:r>
            <a:r>
              <a:rPr lang="en-ID" sz="2800" dirty="0"/>
              <a:t> </a:t>
            </a:r>
            <a:r>
              <a:rPr lang="en-ID" sz="2800" dirty="0" err="1"/>
              <a:t>kehilangan</a:t>
            </a:r>
            <a:r>
              <a:rPr lang="en-ID" sz="2800" dirty="0"/>
              <a:t> </a:t>
            </a:r>
            <a:r>
              <a:rPr lang="en-ID" sz="2800" dirty="0" err="1"/>
              <a:t>informasi</a:t>
            </a:r>
            <a:r>
              <a:rPr lang="en-ID" sz="2800" dirty="0"/>
              <a:t> </a:t>
            </a:r>
            <a:r>
              <a:rPr lang="en-ID" sz="2800" dirty="0" err="1"/>
              <a:t>frekuensi</a:t>
            </a:r>
            <a:r>
              <a:rPr lang="en-ID" sz="2800" dirty="0"/>
              <a:t> </a:t>
            </a:r>
            <a:r>
              <a:rPr lang="en-ID" sz="2800" dirty="0" err="1"/>
              <a:t>tinggi</a:t>
            </a:r>
            <a:r>
              <a:rPr lang="en-ID" sz="2800" dirty="0"/>
              <a:t>. </a:t>
            </a:r>
            <a:r>
              <a:rPr lang="en-ID" sz="2800" dirty="0" err="1"/>
              <a:t>Untuk</a:t>
            </a:r>
            <a:r>
              <a:rPr lang="en-ID" sz="2800" dirty="0"/>
              <a:t> </a:t>
            </a:r>
            <a:r>
              <a:rPr lang="en-ID" sz="2800" dirty="0" err="1"/>
              <a:t>meningkatkan</a:t>
            </a:r>
            <a:r>
              <a:rPr lang="en-ID" sz="2800" dirty="0"/>
              <a:t> </a:t>
            </a:r>
            <a:r>
              <a:rPr lang="en-ID" sz="2800" dirty="0" err="1"/>
              <a:t>kualitas</a:t>
            </a:r>
            <a:r>
              <a:rPr lang="en-ID" sz="2800" dirty="0"/>
              <a:t> </a:t>
            </a:r>
            <a:r>
              <a:rPr lang="en-ID" sz="2800" dirty="0" err="1"/>
              <a:t>gambar</a:t>
            </a:r>
            <a:r>
              <a:rPr lang="en-ID" sz="2800" dirty="0"/>
              <a:t>, </a:t>
            </a:r>
            <a:r>
              <a:rPr lang="en-ID" sz="2800" dirty="0" err="1"/>
              <a:t>kita</a:t>
            </a:r>
            <a:r>
              <a:rPr lang="en-ID" sz="2800" dirty="0"/>
              <a:t> </a:t>
            </a:r>
            <a:r>
              <a:rPr lang="en-ID" sz="2800" dirty="0" err="1"/>
              <a:t>menggunakan</a:t>
            </a:r>
            <a:r>
              <a:rPr lang="en-ID" sz="2800" dirty="0"/>
              <a:t> </a:t>
            </a:r>
            <a:r>
              <a:rPr lang="en-ID" sz="2800" dirty="0" err="1"/>
              <a:t>penapis</a:t>
            </a:r>
            <a:r>
              <a:rPr lang="en-ID" sz="2800" dirty="0"/>
              <a:t> </a:t>
            </a:r>
            <a:r>
              <a:rPr lang="en-ID" sz="2800" dirty="0" err="1"/>
              <a:t>frekuensi</a:t>
            </a:r>
            <a:r>
              <a:rPr lang="en-ID" sz="2800" dirty="0"/>
              <a:t> </a:t>
            </a:r>
            <a:r>
              <a:rPr lang="en-ID" sz="2800" dirty="0" err="1"/>
              <a:t>tinggi</a:t>
            </a:r>
            <a:r>
              <a:rPr lang="en-ID" sz="2800" dirty="0"/>
              <a:t> </a:t>
            </a:r>
            <a:r>
              <a:rPr lang="en-ID" sz="2800" dirty="0" err="1"/>
              <a:t>sehingga</a:t>
            </a:r>
            <a:r>
              <a:rPr lang="en-ID" sz="2800" dirty="0"/>
              <a:t> pixel yang </a:t>
            </a:r>
            <a:r>
              <a:rPr lang="en-ID" sz="2800" dirty="0" err="1"/>
              <a:t>kontrasnya</a:t>
            </a:r>
            <a:r>
              <a:rPr lang="en-ID" sz="2800" dirty="0"/>
              <a:t> </a:t>
            </a:r>
            <a:r>
              <a:rPr lang="en-ID" sz="2800" dirty="0" err="1"/>
              <a:t>kabur</a:t>
            </a:r>
            <a:r>
              <a:rPr lang="en-ID" sz="2800" dirty="0"/>
              <a:t> </a:t>
            </a:r>
            <a:r>
              <a:rPr lang="en-ID" sz="2800" dirty="0" err="1"/>
              <a:t>dapat</a:t>
            </a:r>
            <a:r>
              <a:rPr lang="en-ID" sz="2800" dirty="0"/>
              <a:t> </a:t>
            </a:r>
            <a:r>
              <a:rPr lang="en-ID" sz="2800" dirty="0" err="1"/>
              <a:t>dinaikkan</a:t>
            </a:r>
            <a:r>
              <a:rPr lang="en-ID" sz="2800" dirty="0"/>
              <a:t> </a:t>
            </a:r>
            <a:r>
              <a:rPr lang="en-ID" sz="2800" dirty="0" err="1"/>
              <a:t>intensitasnya</a:t>
            </a:r>
            <a:r>
              <a:rPr lang="en-ID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1609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xmlns="" id="{25724431-3F8C-41D2-A9D4-1DEFD19FDDD5}"/>
              </a:ext>
            </a:extLst>
          </p:cNvPr>
          <p:cNvSpPr/>
          <p:nvPr/>
        </p:nvSpPr>
        <p:spPr>
          <a:xfrm>
            <a:off x="1794163" y="540327"/>
            <a:ext cx="8603674" cy="5777345"/>
          </a:xfrm>
          <a:prstGeom prst="foldedCorne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D" sz="3200" dirty="0" err="1"/>
              <a:t>Contoh</a:t>
            </a:r>
            <a:r>
              <a:rPr lang="en-ID" sz="3200" dirty="0"/>
              <a:t>:</a:t>
            </a:r>
            <a:br>
              <a:rPr lang="en-ID" sz="3200" dirty="0"/>
            </a:br>
            <a:r>
              <a:rPr lang="en-ID" sz="3200" dirty="0" err="1"/>
              <a:t>Diketahui</a:t>
            </a:r>
            <a:r>
              <a:rPr lang="en-ID" sz="3200" dirty="0"/>
              <a:t> </a:t>
            </a:r>
            <a:r>
              <a:rPr lang="en-ID" sz="3200" dirty="0" err="1"/>
              <a:t>fungsi</a:t>
            </a:r>
            <a:r>
              <a:rPr lang="en-ID" sz="3200" dirty="0"/>
              <a:t> </a:t>
            </a:r>
            <a:r>
              <a:rPr lang="en-ID" sz="3200" dirty="0" err="1"/>
              <a:t>sinyal</a:t>
            </a:r>
            <a:r>
              <a:rPr lang="en-ID" sz="3200" dirty="0"/>
              <a:t> </a:t>
            </a:r>
            <a:r>
              <a:rPr lang="en-ID" sz="3200" i="1" dirty="0"/>
              <a:t>f(t) </a:t>
            </a:r>
            <a:r>
              <a:rPr lang="en-ID" sz="3200" dirty="0" err="1"/>
              <a:t>dengan</a:t>
            </a:r>
            <a:r>
              <a:rPr lang="en-ID" sz="3200" dirty="0"/>
              <a:t> </a:t>
            </a:r>
            <a:r>
              <a:rPr lang="en-ID" sz="3200" dirty="0" err="1"/>
              <a:t>hasil</a:t>
            </a:r>
            <a:r>
              <a:rPr lang="en-ID" sz="3200" dirty="0"/>
              <a:t> </a:t>
            </a:r>
            <a:r>
              <a:rPr lang="en-ID" sz="3200" dirty="0" err="1"/>
              <a:t>penerokan</a:t>
            </a:r>
            <a:r>
              <a:rPr lang="en-ID" sz="3200" dirty="0"/>
              <a:t> </a:t>
            </a:r>
            <a:r>
              <a:rPr lang="en-ID" sz="3200" dirty="0" err="1"/>
              <a:t>ke</a:t>
            </a:r>
            <a:r>
              <a:rPr lang="en-ID" sz="3200" dirty="0"/>
              <a:t> </a:t>
            </a:r>
            <a:r>
              <a:rPr lang="en-ID" sz="3200" dirty="0" err="1"/>
              <a:t>dalam</a:t>
            </a:r>
            <a:r>
              <a:rPr lang="en-ID" sz="3200" dirty="0"/>
              <a:t> </a:t>
            </a:r>
            <a:r>
              <a:rPr lang="en-ID" sz="3200" dirty="0" err="1"/>
              <a:t>nilai-nilai</a:t>
            </a:r>
            <a:r>
              <a:rPr lang="en-ID" sz="3200" dirty="0"/>
              <a:t> </a:t>
            </a:r>
            <a:r>
              <a:rPr lang="en-ID" sz="3200" dirty="0" err="1"/>
              <a:t>diskrit</a:t>
            </a:r>
            <a:r>
              <a:rPr lang="en-ID" sz="3200" dirty="0"/>
              <a:t> </a:t>
            </a:r>
            <a:r>
              <a:rPr lang="en-ID" sz="3200" dirty="0" err="1"/>
              <a:t>sebagai</a:t>
            </a:r>
            <a:r>
              <a:rPr lang="en-ID" sz="3200" dirty="0"/>
              <a:t> </a:t>
            </a:r>
            <a:r>
              <a:rPr lang="en-ID" sz="3200" dirty="0" err="1"/>
              <a:t>berikut</a:t>
            </a:r>
            <a:r>
              <a:rPr lang="en-ID" sz="3200" dirty="0"/>
              <a:t> (</a:t>
            </a:r>
            <a:r>
              <a:rPr lang="en-ID" sz="3200" i="1" dirty="0"/>
              <a:t>N = 4</a:t>
            </a:r>
            <a:r>
              <a:rPr lang="en-ID" sz="3200" dirty="0"/>
              <a:t>):</a:t>
            </a:r>
            <a:br>
              <a:rPr lang="en-ID" sz="3200" dirty="0"/>
            </a:br>
            <a:r>
              <a:rPr lang="en-ID" sz="3200" i="1" dirty="0"/>
              <a:t>x0 </a:t>
            </a:r>
            <a:r>
              <a:rPr lang="en-ID" sz="3200" dirty="0"/>
              <a:t>= 0.5, </a:t>
            </a:r>
            <a:r>
              <a:rPr lang="en-ID" sz="3200" i="1" dirty="0"/>
              <a:t>f0 </a:t>
            </a:r>
            <a:r>
              <a:rPr lang="en-ID" sz="3200" dirty="0"/>
              <a:t>= 2</a:t>
            </a:r>
            <a:br>
              <a:rPr lang="en-ID" sz="3200" dirty="0"/>
            </a:br>
            <a:r>
              <a:rPr lang="en-ID" sz="3200" i="1" dirty="0"/>
              <a:t>x1 </a:t>
            </a:r>
            <a:r>
              <a:rPr lang="en-ID" sz="3200" dirty="0"/>
              <a:t>= 0.75, </a:t>
            </a:r>
            <a:r>
              <a:rPr lang="en-ID" sz="3200" i="1" dirty="0"/>
              <a:t>f1 </a:t>
            </a:r>
            <a:r>
              <a:rPr lang="en-ID" sz="3200" dirty="0"/>
              <a:t>= 3</a:t>
            </a:r>
            <a:br>
              <a:rPr lang="en-ID" sz="3200" dirty="0"/>
            </a:br>
            <a:r>
              <a:rPr lang="en-ID" sz="3200" i="1" dirty="0"/>
              <a:t>x2 </a:t>
            </a:r>
            <a:r>
              <a:rPr lang="en-ID" sz="3200" dirty="0"/>
              <a:t>= 1.0, </a:t>
            </a:r>
            <a:r>
              <a:rPr lang="en-ID" sz="3200" i="1" dirty="0"/>
              <a:t>f2 </a:t>
            </a:r>
            <a:r>
              <a:rPr lang="en-ID" sz="3200" dirty="0"/>
              <a:t>= 4</a:t>
            </a:r>
            <a:br>
              <a:rPr lang="en-ID" sz="3200" dirty="0"/>
            </a:br>
            <a:r>
              <a:rPr lang="en-ID" sz="3200" i="1" dirty="0"/>
              <a:t>x3 </a:t>
            </a:r>
            <a:r>
              <a:rPr lang="en-ID" sz="3200" dirty="0"/>
              <a:t>= 1.25,</a:t>
            </a:r>
            <a:r>
              <a:rPr lang="en-ID" sz="3200" i="1" dirty="0"/>
              <a:t>f3 </a:t>
            </a:r>
            <a:r>
              <a:rPr lang="en-ID" sz="3200" dirty="0"/>
              <a:t>= 4 </a:t>
            </a:r>
          </a:p>
        </p:txBody>
      </p:sp>
    </p:spTree>
    <p:extLst>
      <p:ext uri="{BB962C8B-B14F-4D97-AF65-F5344CB8AC3E}">
        <p14:creationId xmlns:p14="http://schemas.microsoft.com/office/powerpoint/2010/main" val="387373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95508F7-68B1-4218-8982-10D8B16E07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77" t="36559" r="22387" b="12305"/>
          <a:stretch/>
        </p:blipFill>
        <p:spPr>
          <a:xfrm>
            <a:off x="996704" y="817417"/>
            <a:ext cx="10198592" cy="522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39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F439250-FF36-4950-89D4-F536A1B3AE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82" t="34336" r="40000" b="14730"/>
          <a:stretch/>
        </p:blipFill>
        <p:spPr>
          <a:xfrm>
            <a:off x="2833254" y="242134"/>
            <a:ext cx="6525491" cy="637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16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527E037-ED38-4B18-A898-D86D067103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46" t="37773" r="25568" b="14932"/>
          <a:stretch/>
        </p:blipFill>
        <p:spPr>
          <a:xfrm>
            <a:off x="1060140" y="872836"/>
            <a:ext cx="10071719" cy="511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1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318</Words>
  <Application>Microsoft Office PowerPoint</Application>
  <PresentationFormat>Widescreen</PresentationFormat>
  <Paragraphs>23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LANDASAN MATEMATIS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LANDASAN MATEMATIS </dc:title>
  <dc:creator>Robi</dc:creator>
  <cp:lastModifiedBy>Robi</cp:lastModifiedBy>
  <cp:revision>10</cp:revision>
  <dcterms:created xsi:type="dcterms:W3CDTF">2020-02-23T05:14:09Z</dcterms:created>
  <dcterms:modified xsi:type="dcterms:W3CDTF">2020-03-04T13:05:30Z</dcterms:modified>
</cp:coreProperties>
</file>