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6" r:id="rId1"/>
  </p:sldMasterIdLst>
  <p:sldIdLst>
    <p:sldId id="256" r:id="rId2"/>
    <p:sldId id="285" r:id="rId3"/>
    <p:sldId id="286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97" r:id="rId15"/>
    <p:sldId id="298" r:id="rId16"/>
    <p:sldId id="299" r:id="rId17"/>
    <p:sldId id="300" r:id="rId18"/>
    <p:sldId id="301" r:id="rId19"/>
    <p:sldId id="302" r:id="rId20"/>
    <p:sldId id="303" r:id="rId21"/>
    <p:sldId id="304" r:id="rId22"/>
    <p:sldId id="305" r:id="rId23"/>
    <p:sldId id="306" r:id="rId24"/>
    <p:sldId id="307" r:id="rId25"/>
    <p:sldId id="308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27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12848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279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8131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793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104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5596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134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2316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4999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5494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3651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85190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17027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63836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0915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8842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UML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SETYONINGSIH WIBOWO, ST., M. KOM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33621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14F47876-050C-48FF-9A20-FACF88053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Candidat</a:t>
            </a:r>
            <a:r>
              <a:rPr lang="en-US" dirty="0"/>
              <a:t> Class</a:t>
            </a:r>
            <a:endParaRPr lang="id-ID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5393244-45C0-4DE0-A6FD-630DC145E4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999" y="1709063"/>
            <a:ext cx="8105913" cy="33001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Object</a:t>
            </a:r>
          </a:p>
          <a:p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gambaran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entitas</a:t>
            </a:r>
            <a:r>
              <a:rPr lang="en-US" sz="2400" dirty="0"/>
              <a:t>, </a:t>
            </a:r>
            <a:r>
              <a:rPr lang="en-US" sz="2400" dirty="0" err="1"/>
              <a:t>baik</a:t>
            </a:r>
            <a:r>
              <a:rPr lang="en-US" sz="2400" dirty="0"/>
              <a:t> dunia </a:t>
            </a:r>
            <a:r>
              <a:rPr lang="en-US" sz="2400" dirty="0" err="1"/>
              <a:t>nyata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konsep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Batasan-Batasan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pengertian</a:t>
            </a:r>
            <a:r>
              <a:rPr lang="en-US" sz="2400" dirty="0"/>
              <a:t> yang </a:t>
            </a:r>
            <a:r>
              <a:rPr lang="en-US" sz="2400" dirty="0" err="1"/>
              <a:t>tepat</a:t>
            </a:r>
            <a:r>
              <a:rPr lang="en-US" sz="2400" dirty="0"/>
              <a:t>.</a:t>
            </a:r>
          </a:p>
          <a:p>
            <a:r>
              <a:rPr lang="en-US" sz="2400" dirty="0"/>
              <a:t>Object </a:t>
            </a:r>
            <a:r>
              <a:rPr lang="en-US" sz="2400" dirty="0" err="1"/>
              <a:t>bisa</a:t>
            </a:r>
            <a:r>
              <a:rPr lang="en-US" sz="2400" dirty="0"/>
              <a:t> </a:t>
            </a:r>
            <a:r>
              <a:rPr lang="en-US" sz="2400" dirty="0" err="1"/>
              <a:t>mewakili</a:t>
            </a:r>
            <a:r>
              <a:rPr lang="en-US" sz="2400" dirty="0"/>
              <a:t> </a:t>
            </a:r>
            <a:r>
              <a:rPr lang="en-US" sz="2400" dirty="0" err="1"/>
              <a:t>sesuatu</a:t>
            </a:r>
            <a:r>
              <a:rPr lang="en-US" sz="2400" dirty="0"/>
              <a:t> yang </a:t>
            </a:r>
            <a:r>
              <a:rPr lang="en-US" sz="2400" dirty="0" err="1"/>
              <a:t>nyata</a:t>
            </a:r>
            <a:r>
              <a:rPr lang="en-US" sz="2400" dirty="0"/>
              <a:t> </a:t>
            </a:r>
            <a:r>
              <a:rPr lang="en-US" sz="2400" dirty="0" err="1"/>
              <a:t>seperti</a:t>
            </a:r>
            <a:r>
              <a:rPr lang="en-US" sz="2400" dirty="0"/>
              <a:t> computer, </a:t>
            </a:r>
            <a:r>
              <a:rPr lang="en-US" sz="2400" dirty="0" err="1"/>
              <a:t>mobil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berupa</a:t>
            </a:r>
            <a:r>
              <a:rPr lang="en-US" sz="2400" dirty="0"/>
              <a:t> </a:t>
            </a:r>
            <a:r>
              <a:rPr lang="en-US" sz="2400" dirty="0" err="1"/>
              <a:t>konsep</a:t>
            </a:r>
            <a:r>
              <a:rPr lang="en-US" sz="2400" dirty="0"/>
              <a:t> </a:t>
            </a:r>
            <a:r>
              <a:rPr lang="en-US" sz="2400" dirty="0" err="1"/>
              <a:t>seperti</a:t>
            </a:r>
            <a:r>
              <a:rPr lang="en-US" sz="2400" dirty="0"/>
              <a:t> proses </a:t>
            </a:r>
            <a:r>
              <a:rPr lang="en-US" sz="2400" dirty="0" err="1"/>
              <a:t>kimia</a:t>
            </a:r>
            <a:r>
              <a:rPr lang="en-US" sz="2400" dirty="0"/>
              <a:t>, </a:t>
            </a:r>
            <a:r>
              <a:rPr lang="en-US" sz="2400" dirty="0" err="1"/>
              <a:t>transaksi</a:t>
            </a:r>
            <a:r>
              <a:rPr lang="en-US" sz="2400" dirty="0"/>
              <a:t> bank, </a:t>
            </a:r>
            <a:r>
              <a:rPr lang="en-US" sz="2400" dirty="0" err="1"/>
              <a:t>permintaan</a:t>
            </a:r>
            <a:r>
              <a:rPr lang="en-US" sz="2400" dirty="0"/>
              <a:t> </a:t>
            </a:r>
            <a:r>
              <a:rPr lang="en-US" sz="2400" dirty="0" err="1"/>
              <a:t>pembelian</a:t>
            </a:r>
            <a:r>
              <a:rPr lang="en-US" sz="2400" dirty="0"/>
              <a:t>, </a:t>
            </a:r>
            <a:r>
              <a:rPr lang="en-US" sz="2400" dirty="0" err="1"/>
              <a:t>dll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Setiap</a:t>
            </a:r>
            <a:r>
              <a:rPr lang="en-US" sz="2400" dirty="0"/>
              <a:t> object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memiliki</a:t>
            </a:r>
            <a:r>
              <a:rPr lang="en-US" sz="2400" dirty="0"/>
              <a:t> </a:t>
            </a:r>
            <a:r>
              <a:rPr lang="en-US" sz="2400" dirty="0" err="1"/>
              <a:t>tiga</a:t>
            </a:r>
            <a:r>
              <a:rPr lang="en-US" sz="2400" dirty="0"/>
              <a:t> </a:t>
            </a:r>
            <a:r>
              <a:rPr lang="en-US" sz="2400" dirty="0" err="1"/>
              <a:t>karakteristik</a:t>
            </a:r>
            <a:r>
              <a:rPr lang="en-US" sz="2400" dirty="0"/>
              <a:t> </a:t>
            </a:r>
            <a:r>
              <a:rPr lang="en-US" sz="2400" dirty="0" err="1"/>
              <a:t>yaitu</a:t>
            </a:r>
            <a:r>
              <a:rPr lang="en-US" sz="2400" dirty="0"/>
              <a:t> </a:t>
            </a:r>
            <a:r>
              <a:rPr lang="en-US" sz="2400" i="1" dirty="0"/>
              <a:t>State</a:t>
            </a:r>
            <a:r>
              <a:rPr lang="en-US" sz="2400" dirty="0"/>
              <a:t> (status), </a:t>
            </a:r>
            <a:r>
              <a:rPr lang="en-US" sz="2400" i="1" dirty="0" err="1"/>
              <a:t>Behaviour</a:t>
            </a:r>
            <a:r>
              <a:rPr lang="en-US" sz="2400" dirty="0"/>
              <a:t> (</a:t>
            </a:r>
            <a:r>
              <a:rPr lang="en-US" sz="2400" dirty="0" err="1"/>
              <a:t>sifat</a:t>
            </a:r>
            <a:r>
              <a:rPr lang="en-US" sz="2400" dirty="0"/>
              <a:t>)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i="1" dirty="0" err="1"/>
              <a:t>Indentity</a:t>
            </a:r>
            <a:r>
              <a:rPr lang="en-US" sz="2400" dirty="0"/>
              <a:t> (</a:t>
            </a:r>
            <a:r>
              <a:rPr lang="en-US" sz="2400" dirty="0" err="1"/>
              <a:t>identitas</a:t>
            </a:r>
            <a:r>
              <a:rPr lang="en-US" sz="2400" dirty="0"/>
              <a:t>)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162457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14F47876-050C-48FF-9A20-FACF88053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Candidat</a:t>
            </a:r>
            <a:r>
              <a:rPr lang="en-US" dirty="0"/>
              <a:t> Class</a:t>
            </a:r>
            <a:endParaRPr lang="id-ID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5393244-45C0-4DE0-A6FD-630DC145E4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0" y="1988821"/>
            <a:ext cx="7070090" cy="401192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Cara </a:t>
            </a:r>
            <a:r>
              <a:rPr lang="en-US" b="1" dirty="0" err="1">
                <a:solidFill>
                  <a:srgbClr val="FF0000"/>
                </a:solidFill>
              </a:rPr>
              <a:t>mengidentifikasi</a:t>
            </a:r>
            <a:r>
              <a:rPr lang="en-US" b="1" dirty="0">
                <a:solidFill>
                  <a:srgbClr val="FF0000"/>
                </a:solidFill>
              </a:rPr>
              <a:t> Object</a:t>
            </a:r>
          </a:p>
          <a:p>
            <a:r>
              <a:rPr lang="en-US" dirty="0" err="1"/>
              <a:t>Pengelompokan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kata/</a:t>
            </a:r>
            <a:r>
              <a:rPr lang="en-US" dirty="0" err="1"/>
              <a:t>frase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scenario</a:t>
            </a:r>
          </a:p>
          <a:p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daftar</a:t>
            </a:r>
            <a:r>
              <a:rPr lang="en-US" dirty="0"/>
              <a:t> </a:t>
            </a:r>
            <a:r>
              <a:rPr lang="en-US" dirty="0" err="1"/>
              <a:t>kategori</a:t>
            </a:r>
            <a:r>
              <a:rPr lang="en-US" dirty="0"/>
              <a:t> object, </a:t>
            </a:r>
            <a:r>
              <a:rPr lang="en-US" dirty="0" err="1"/>
              <a:t>antara</a:t>
            </a:r>
            <a:r>
              <a:rPr lang="en-US" dirty="0"/>
              <a:t> lain:</a:t>
            </a:r>
          </a:p>
          <a:p>
            <a:pPr marL="0" indent="0">
              <a:buNone/>
            </a:pPr>
            <a:r>
              <a:rPr lang="en-US" dirty="0"/>
              <a:t>	object </a:t>
            </a:r>
            <a:r>
              <a:rPr lang="en-US" dirty="0" err="1"/>
              <a:t>fisik</a:t>
            </a:r>
            <a:r>
              <a:rPr lang="en-US" dirty="0"/>
              <a:t>,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pesawat</a:t>
            </a:r>
            <a:r>
              <a:rPr lang="en-US" dirty="0"/>
              <a:t> </a:t>
            </a:r>
            <a:r>
              <a:rPr lang="en-US" dirty="0" err="1"/>
              <a:t>telpon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spesifikasi</a:t>
            </a:r>
            <a:r>
              <a:rPr lang="en-US" dirty="0"/>
              <a:t>/</a:t>
            </a:r>
            <a:r>
              <a:rPr lang="en-US" dirty="0" err="1"/>
              <a:t>rancangan</a:t>
            </a:r>
            <a:r>
              <a:rPr lang="en-US" dirty="0"/>
              <a:t>/</a:t>
            </a:r>
            <a:r>
              <a:rPr lang="en-US" dirty="0" err="1"/>
              <a:t>deskripsi</a:t>
            </a:r>
            <a:r>
              <a:rPr lang="en-US" dirty="0"/>
              <a:t>, </a:t>
            </a:r>
            <a:r>
              <a:rPr lang="en-US" dirty="0" err="1"/>
              <a:t>contoh</a:t>
            </a:r>
            <a:r>
              <a:rPr lang="en-US" dirty="0"/>
              <a:t>: </a:t>
            </a:r>
            <a:r>
              <a:rPr lang="en-US" dirty="0" err="1"/>
              <a:t>deskripsi</a:t>
            </a:r>
            <a:r>
              <a:rPr lang="en-US" dirty="0"/>
              <a:t> </a:t>
            </a:r>
            <a:r>
              <a:rPr lang="en-US" dirty="0" err="1"/>
              <a:t>pesawat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tempat</a:t>
            </a:r>
            <a:r>
              <a:rPr lang="en-US" dirty="0"/>
              <a:t>, </a:t>
            </a:r>
            <a:r>
              <a:rPr lang="en-US" dirty="0" err="1"/>
              <a:t>contoh</a:t>
            </a:r>
            <a:r>
              <a:rPr lang="en-US" dirty="0"/>
              <a:t>: Gudang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transaksi</a:t>
            </a:r>
            <a:r>
              <a:rPr lang="en-US" dirty="0"/>
              <a:t>, </a:t>
            </a:r>
            <a:r>
              <a:rPr lang="en-US" dirty="0" err="1"/>
              <a:t>contoh</a:t>
            </a:r>
            <a:r>
              <a:rPr lang="en-US" dirty="0"/>
              <a:t>: </a:t>
            </a:r>
            <a:r>
              <a:rPr lang="en-US" dirty="0" err="1"/>
              <a:t>penjualan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butir</a:t>
            </a:r>
            <a:r>
              <a:rPr lang="en-US" dirty="0"/>
              <a:t> yang </a:t>
            </a:r>
            <a:r>
              <a:rPr lang="en-US" dirty="0" err="1"/>
              <a:t>terlibat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transaksi</a:t>
            </a:r>
            <a:r>
              <a:rPr lang="en-US" dirty="0"/>
              <a:t>, </a:t>
            </a:r>
            <a:r>
              <a:rPr lang="en-US" dirty="0" err="1"/>
              <a:t>contoh</a:t>
            </a:r>
            <a:r>
              <a:rPr lang="en-US" dirty="0"/>
              <a:t>: </a:t>
            </a:r>
            <a:r>
              <a:rPr lang="en-US" dirty="0" err="1"/>
              <a:t>barang</a:t>
            </a:r>
            <a:r>
              <a:rPr lang="en-US" dirty="0"/>
              <a:t> </a:t>
            </a:r>
            <a:r>
              <a:rPr lang="en-US" dirty="0" err="1"/>
              <a:t>jualan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peran</a:t>
            </a:r>
            <a:r>
              <a:rPr lang="en-US" dirty="0"/>
              <a:t>, </a:t>
            </a:r>
            <a:r>
              <a:rPr lang="en-US" dirty="0" err="1"/>
              <a:t>contoh</a:t>
            </a:r>
            <a:r>
              <a:rPr lang="en-US" dirty="0"/>
              <a:t>: </a:t>
            </a:r>
            <a:r>
              <a:rPr lang="en-US" dirty="0" err="1"/>
              <a:t>pelanggan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wadah</a:t>
            </a:r>
            <a:r>
              <a:rPr lang="en-US" dirty="0"/>
              <a:t>, </a:t>
            </a:r>
            <a:r>
              <a:rPr lang="en-US" dirty="0" err="1"/>
              <a:t>contoh</a:t>
            </a:r>
            <a:r>
              <a:rPr lang="en-US" dirty="0"/>
              <a:t>: </a:t>
            </a:r>
            <a:r>
              <a:rPr lang="en-US" dirty="0" err="1"/>
              <a:t>pesawat</a:t>
            </a:r>
            <a:r>
              <a:rPr lang="en-US" dirty="0"/>
              <a:t> </a:t>
            </a:r>
            <a:r>
              <a:rPr lang="en-US" dirty="0" err="1"/>
              <a:t>terbang</a:t>
            </a:r>
            <a:endParaRPr lang="en-US" dirty="0"/>
          </a:p>
          <a:p>
            <a:pPr marL="0" indent="0">
              <a:buNone/>
            </a:pPr>
            <a:r>
              <a:rPr lang="en-US" sz="1800" dirty="0"/>
              <a:t>	</a:t>
            </a: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41814766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14F47876-050C-48FF-9A20-FACF88053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Candidat</a:t>
            </a:r>
            <a:r>
              <a:rPr lang="en-US" dirty="0"/>
              <a:t> Class</a:t>
            </a:r>
            <a:endParaRPr lang="id-ID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5393244-45C0-4DE0-A6FD-630DC145E4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0" y="1988821"/>
            <a:ext cx="7070090" cy="401192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FF0000"/>
                </a:solidFill>
              </a:rPr>
              <a:t>Cara </a:t>
            </a:r>
            <a:r>
              <a:rPr lang="en-US" sz="1800" b="1" dirty="0" err="1">
                <a:solidFill>
                  <a:srgbClr val="FF0000"/>
                </a:solidFill>
              </a:rPr>
              <a:t>mengidentifikasi</a:t>
            </a:r>
            <a:r>
              <a:rPr lang="en-US" sz="1800" b="1" dirty="0">
                <a:solidFill>
                  <a:srgbClr val="FF0000"/>
                </a:solidFill>
              </a:rPr>
              <a:t> Object</a:t>
            </a:r>
          </a:p>
          <a:p>
            <a:r>
              <a:rPr lang="en-US" sz="1800" dirty="0" err="1"/>
              <a:t>Pengelompokan</a:t>
            </a:r>
            <a:r>
              <a:rPr lang="en-US" sz="1800" dirty="0"/>
              <a:t> </a:t>
            </a:r>
            <a:r>
              <a:rPr lang="en-US" sz="1800" dirty="0" err="1"/>
              <a:t>berdasarkan</a:t>
            </a:r>
            <a:r>
              <a:rPr lang="en-US" sz="1800" dirty="0"/>
              <a:t> kata/</a:t>
            </a:r>
            <a:r>
              <a:rPr lang="en-US" sz="1800" dirty="0" err="1"/>
              <a:t>frase</a:t>
            </a:r>
            <a:r>
              <a:rPr lang="en-US" sz="1800" dirty="0"/>
              <a:t> </a:t>
            </a:r>
            <a:r>
              <a:rPr lang="en-US" sz="1800" dirty="0" err="1"/>
              <a:t>benda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scenario</a:t>
            </a:r>
          </a:p>
          <a:p>
            <a:r>
              <a:rPr lang="en-US" sz="1800" dirty="0" err="1"/>
              <a:t>Berdasarkan</a:t>
            </a:r>
            <a:r>
              <a:rPr lang="en-US" sz="1800" dirty="0"/>
              <a:t> </a:t>
            </a:r>
            <a:r>
              <a:rPr lang="en-US" sz="1800" dirty="0" err="1"/>
              <a:t>daftar</a:t>
            </a:r>
            <a:r>
              <a:rPr lang="en-US" sz="1800" dirty="0"/>
              <a:t> </a:t>
            </a:r>
            <a:r>
              <a:rPr lang="en-US" sz="1800" dirty="0" err="1"/>
              <a:t>kategori</a:t>
            </a:r>
            <a:r>
              <a:rPr lang="en-US" sz="1800" dirty="0"/>
              <a:t> object, </a:t>
            </a:r>
            <a:r>
              <a:rPr lang="en-US" sz="1800" dirty="0" err="1"/>
              <a:t>antara</a:t>
            </a:r>
            <a:r>
              <a:rPr lang="en-US" sz="1800" dirty="0"/>
              <a:t> lain:</a:t>
            </a:r>
          </a:p>
          <a:p>
            <a:pPr marL="0" indent="0">
              <a:buNone/>
            </a:pPr>
            <a:r>
              <a:rPr lang="en-US" sz="1800" dirty="0"/>
              <a:t>		</a:t>
            </a:r>
            <a:r>
              <a:rPr lang="en-US" sz="1800" dirty="0" err="1"/>
              <a:t>piranti</a:t>
            </a:r>
            <a:r>
              <a:rPr lang="en-US" sz="1800" dirty="0"/>
              <a:t>, </a:t>
            </a:r>
            <a:r>
              <a:rPr lang="en-US" sz="1800" dirty="0" err="1"/>
              <a:t>contoh</a:t>
            </a:r>
            <a:r>
              <a:rPr lang="en-US" sz="1800" dirty="0"/>
              <a:t>: PABX</a:t>
            </a:r>
          </a:p>
          <a:p>
            <a:pPr marL="0" indent="0">
              <a:buNone/>
            </a:pPr>
            <a:r>
              <a:rPr lang="en-US" sz="1800" dirty="0"/>
              <a:t>		kata </a:t>
            </a:r>
            <a:r>
              <a:rPr lang="en-US" sz="1800" dirty="0" err="1"/>
              <a:t>benda</a:t>
            </a:r>
            <a:r>
              <a:rPr lang="en-US" sz="1800" dirty="0"/>
              <a:t> </a:t>
            </a:r>
            <a:r>
              <a:rPr lang="en-US" sz="1800" dirty="0" err="1"/>
              <a:t>abstrak</a:t>
            </a:r>
            <a:r>
              <a:rPr lang="en-US" sz="1800" dirty="0"/>
              <a:t>, </a:t>
            </a:r>
            <a:r>
              <a:rPr lang="en-US" sz="1800" dirty="0" err="1"/>
              <a:t>contoh</a:t>
            </a:r>
            <a:r>
              <a:rPr lang="en-US" sz="1800" dirty="0"/>
              <a:t>: </a:t>
            </a:r>
            <a:r>
              <a:rPr lang="en-US" sz="1800" dirty="0" err="1"/>
              <a:t>kecanduan</a:t>
            </a:r>
            <a:endParaRPr lang="en-US" sz="1800" dirty="0"/>
          </a:p>
          <a:p>
            <a:pPr marL="0" indent="0">
              <a:buNone/>
            </a:pPr>
            <a:r>
              <a:rPr lang="en-US" sz="1800" dirty="0"/>
              <a:t>		</a:t>
            </a:r>
            <a:r>
              <a:rPr lang="en-US" sz="1800" dirty="0" err="1"/>
              <a:t>kejadian</a:t>
            </a:r>
            <a:r>
              <a:rPr lang="en-US" sz="1800" dirty="0"/>
              <a:t>, </a:t>
            </a:r>
            <a:r>
              <a:rPr lang="en-US" sz="1800" dirty="0" err="1"/>
              <a:t>contoh</a:t>
            </a:r>
            <a:r>
              <a:rPr lang="en-US" sz="1800" dirty="0"/>
              <a:t>: </a:t>
            </a:r>
            <a:r>
              <a:rPr lang="en-US" sz="1800" dirty="0" err="1"/>
              <a:t>pendaratan</a:t>
            </a:r>
            <a:endParaRPr lang="en-US" sz="1800" dirty="0"/>
          </a:p>
          <a:p>
            <a:pPr marL="0" indent="0">
              <a:buNone/>
            </a:pPr>
            <a:r>
              <a:rPr lang="en-US" sz="1800" dirty="0"/>
              <a:t>		</a:t>
            </a:r>
            <a:r>
              <a:rPr lang="en-US" sz="1800" dirty="0" err="1"/>
              <a:t>aturan</a:t>
            </a:r>
            <a:r>
              <a:rPr lang="en-US" sz="1800" dirty="0"/>
              <a:t> </a:t>
            </a:r>
            <a:r>
              <a:rPr lang="en-US" sz="1800" dirty="0" err="1"/>
              <a:t>atau</a:t>
            </a:r>
            <a:r>
              <a:rPr lang="en-US" sz="1800" dirty="0"/>
              <a:t> </a:t>
            </a:r>
            <a:r>
              <a:rPr lang="en-US" sz="1800" dirty="0" err="1"/>
              <a:t>kebijakan</a:t>
            </a:r>
            <a:r>
              <a:rPr lang="en-US" sz="1800" dirty="0"/>
              <a:t>, </a:t>
            </a:r>
            <a:r>
              <a:rPr lang="en-US" sz="1800" dirty="0" err="1"/>
              <a:t>contoh</a:t>
            </a:r>
            <a:r>
              <a:rPr lang="en-US" sz="1800" dirty="0"/>
              <a:t> </a:t>
            </a:r>
            <a:r>
              <a:rPr lang="en-US" sz="1800" dirty="0" err="1"/>
              <a:t>aturan</a:t>
            </a:r>
            <a:r>
              <a:rPr lang="en-US" sz="1800" dirty="0"/>
              <a:t> </a:t>
            </a:r>
            <a:r>
              <a:rPr lang="en-US" sz="1800" dirty="0" err="1"/>
              <a:t>diskon</a:t>
            </a:r>
            <a:endParaRPr lang="en-US" sz="1800" dirty="0"/>
          </a:p>
          <a:p>
            <a:pPr marL="0" indent="0">
              <a:buNone/>
            </a:pPr>
            <a:r>
              <a:rPr lang="en-US" sz="1800" dirty="0"/>
              <a:t>		catalog </a:t>
            </a:r>
            <a:r>
              <a:rPr lang="en-US" sz="1800" dirty="0" err="1"/>
              <a:t>atau</a:t>
            </a:r>
            <a:r>
              <a:rPr lang="en-US" sz="1800" dirty="0"/>
              <a:t> </a:t>
            </a:r>
            <a:r>
              <a:rPr lang="en-US" sz="1800" dirty="0" err="1"/>
              <a:t>rujukan</a:t>
            </a:r>
            <a:r>
              <a:rPr lang="en-US" sz="1800" dirty="0"/>
              <a:t>, </a:t>
            </a:r>
            <a:r>
              <a:rPr lang="en-US" sz="1800" dirty="0" err="1"/>
              <a:t>contoh</a:t>
            </a:r>
            <a:r>
              <a:rPr lang="en-US" sz="1800" dirty="0"/>
              <a:t>: </a:t>
            </a:r>
            <a:r>
              <a:rPr lang="en-US" sz="1800" dirty="0" err="1"/>
              <a:t>daftar</a:t>
            </a:r>
            <a:r>
              <a:rPr lang="en-US" sz="1800" dirty="0"/>
              <a:t> </a:t>
            </a:r>
            <a:r>
              <a:rPr lang="en-US" sz="1800" dirty="0" err="1"/>
              <a:t>pelanggan</a:t>
            </a: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355241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14F47876-050C-48FF-9A20-FACF88053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Candidat</a:t>
            </a:r>
            <a:r>
              <a:rPr lang="en-US" dirty="0"/>
              <a:t> Class</a:t>
            </a:r>
            <a:endParaRPr lang="id-ID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5393244-45C0-4DE0-A6FD-630DC145E4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0" y="1988821"/>
            <a:ext cx="7070090" cy="401192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FF0000"/>
                </a:solidFill>
              </a:rPr>
              <a:t>Class </a:t>
            </a:r>
          </a:p>
          <a:p>
            <a:r>
              <a:rPr lang="en-US" sz="1800" dirty="0" err="1"/>
              <a:t>Adalah</a:t>
            </a:r>
            <a:r>
              <a:rPr lang="en-US" sz="1800" dirty="0"/>
              <a:t> </a:t>
            </a:r>
            <a:r>
              <a:rPr lang="en-US" sz="1800" dirty="0" err="1"/>
              <a:t>deskripsi</a:t>
            </a:r>
            <a:r>
              <a:rPr lang="en-US" sz="1800" dirty="0"/>
              <a:t> </a:t>
            </a:r>
            <a:r>
              <a:rPr lang="en-US" sz="1800" dirty="0" err="1"/>
              <a:t>sekelompok</a:t>
            </a:r>
            <a:r>
              <a:rPr lang="en-US" sz="1800" dirty="0"/>
              <a:t> object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</a:p>
          <a:p>
            <a:pPr marL="0" indent="0">
              <a:buNone/>
            </a:pPr>
            <a:r>
              <a:rPr lang="en-US" sz="1800" dirty="0"/>
              <a:t>		property (</a:t>
            </a:r>
            <a:r>
              <a:rPr lang="en-US" sz="1800" dirty="0" err="1"/>
              <a:t>atribut</a:t>
            </a:r>
            <a:r>
              <a:rPr lang="en-US" sz="1800" dirty="0"/>
              <a:t>), </a:t>
            </a:r>
          </a:p>
          <a:p>
            <a:pPr marL="0" indent="0">
              <a:buNone/>
            </a:pPr>
            <a:r>
              <a:rPr lang="en-US" sz="1800" dirty="0"/>
              <a:t>		</a:t>
            </a:r>
            <a:r>
              <a:rPr lang="en-US" sz="1800" dirty="0" err="1"/>
              <a:t>sifat</a:t>
            </a:r>
            <a:r>
              <a:rPr lang="en-US" sz="1800" dirty="0"/>
              <a:t> (</a:t>
            </a:r>
            <a:r>
              <a:rPr lang="en-US" sz="1800" dirty="0" err="1"/>
              <a:t>operasi</a:t>
            </a:r>
            <a:r>
              <a:rPr lang="en-US" sz="1800" dirty="0"/>
              <a:t>), </a:t>
            </a:r>
          </a:p>
          <a:p>
            <a:pPr marL="0" indent="0">
              <a:buNone/>
            </a:pPr>
            <a:r>
              <a:rPr lang="en-US" sz="1800" dirty="0"/>
              <a:t>		</a:t>
            </a:r>
            <a:r>
              <a:rPr lang="en-US" sz="1800" dirty="0" err="1"/>
              <a:t>relasi</a:t>
            </a:r>
            <a:r>
              <a:rPr lang="en-US" sz="1800" dirty="0"/>
              <a:t> </a:t>
            </a:r>
            <a:r>
              <a:rPr lang="en-US" sz="1800" dirty="0" err="1"/>
              <a:t>antar</a:t>
            </a:r>
            <a:r>
              <a:rPr lang="en-US" sz="1800" dirty="0"/>
              <a:t> object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</a:p>
          <a:p>
            <a:pPr marL="0" indent="0">
              <a:buNone/>
            </a:pPr>
            <a:r>
              <a:rPr lang="en-US" sz="1800" dirty="0"/>
              <a:t>		semantic yang </a:t>
            </a:r>
            <a:r>
              <a:rPr lang="en-US" sz="1800" dirty="0" err="1"/>
              <a:t>umum</a:t>
            </a:r>
            <a:endParaRPr lang="en-US" sz="1800" dirty="0"/>
          </a:p>
          <a:p>
            <a:r>
              <a:rPr lang="en-US" sz="1800" dirty="0"/>
              <a:t>Class </a:t>
            </a:r>
            <a:r>
              <a:rPr lang="en-US" sz="1800" dirty="0" err="1"/>
              <a:t>merupakan</a:t>
            </a:r>
            <a:r>
              <a:rPr lang="en-US" sz="1800" dirty="0"/>
              <a:t> template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membentuk</a:t>
            </a:r>
            <a:r>
              <a:rPr lang="en-US" sz="1800" dirty="0"/>
              <a:t> object</a:t>
            </a:r>
          </a:p>
          <a:p>
            <a:r>
              <a:rPr lang="en-US" sz="1800" dirty="0" err="1"/>
              <a:t>Setiap</a:t>
            </a:r>
            <a:r>
              <a:rPr lang="en-US" sz="1800" dirty="0"/>
              <a:t> object </a:t>
            </a:r>
            <a:r>
              <a:rPr lang="en-US" sz="1800" dirty="0" err="1"/>
              <a:t>merupakan</a:t>
            </a:r>
            <a:r>
              <a:rPr lang="en-US" sz="1800" dirty="0"/>
              <a:t> </a:t>
            </a:r>
            <a:r>
              <a:rPr lang="en-US" sz="1800" dirty="0" err="1"/>
              <a:t>contoh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beberapa</a:t>
            </a:r>
            <a:r>
              <a:rPr lang="en-US" sz="1800" dirty="0"/>
              <a:t> class </a:t>
            </a:r>
            <a:r>
              <a:rPr lang="en-US" sz="1800" dirty="0" err="1"/>
              <a:t>dan</a:t>
            </a:r>
            <a:r>
              <a:rPr lang="en-US" sz="1800" dirty="0"/>
              <a:t> object </a:t>
            </a:r>
            <a:r>
              <a:rPr lang="en-US" sz="1800" dirty="0" err="1"/>
              <a:t>tidak</a:t>
            </a:r>
            <a:r>
              <a:rPr lang="en-US" sz="1800" dirty="0"/>
              <a:t>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menjadi</a:t>
            </a:r>
            <a:r>
              <a:rPr lang="en-US" sz="1800" dirty="0"/>
              <a:t> </a:t>
            </a:r>
            <a:r>
              <a:rPr lang="en-US" sz="1800" dirty="0" err="1"/>
              <a:t>contoh</a:t>
            </a:r>
            <a:r>
              <a:rPr lang="en-US" sz="1800" dirty="0"/>
              <a:t> </a:t>
            </a:r>
            <a:r>
              <a:rPr lang="en-US" sz="1800" dirty="0" err="1"/>
              <a:t>lebih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satu</a:t>
            </a:r>
            <a:r>
              <a:rPr lang="en-US" sz="1800" dirty="0"/>
              <a:t> class</a:t>
            </a: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2610268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14F47876-050C-48FF-9A20-FACF88053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Candidat</a:t>
            </a:r>
            <a:r>
              <a:rPr lang="en-US" dirty="0"/>
              <a:t> Class</a:t>
            </a:r>
            <a:endParaRPr lang="id-ID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5393244-45C0-4DE0-A6FD-630DC145E4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0" y="1988821"/>
            <a:ext cx="7070090" cy="401192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FF0000"/>
                </a:solidFill>
              </a:rPr>
              <a:t>Class </a:t>
            </a:r>
          </a:p>
          <a:p>
            <a:r>
              <a:rPr lang="en-US" sz="1800" dirty="0" err="1"/>
              <a:t>Pada</a:t>
            </a:r>
            <a:r>
              <a:rPr lang="en-US" sz="1800" dirty="0"/>
              <a:t> UML, class </a:t>
            </a:r>
            <a:r>
              <a:rPr lang="en-US" sz="1800" dirty="0" err="1"/>
              <a:t>digambarkan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segiempat</a:t>
            </a:r>
            <a:r>
              <a:rPr lang="en-US" sz="1800" dirty="0"/>
              <a:t> yang </a:t>
            </a:r>
            <a:r>
              <a:rPr lang="en-US" sz="1800" dirty="0" err="1"/>
              <a:t>dibagi</a:t>
            </a:r>
            <a:endParaRPr lang="en-US" sz="1800" dirty="0"/>
          </a:p>
          <a:p>
            <a:pPr marL="0" indent="0">
              <a:buNone/>
            </a:pPr>
            <a:r>
              <a:rPr lang="en-US" sz="1800" dirty="0"/>
              <a:t>		</a:t>
            </a:r>
            <a:r>
              <a:rPr lang="en-US" sz="1800" dirty="0" err="1"/>
              <a:t>Bagian</a:t>
            </a:r>
            <a:r>
              <a:rPr lang="en-US" sz="1800" dirty="0"/>
              <a:t> </a:t>
            </a:r>
            <a:r>
              <a:rPr lang="en-US" sz="1800" dirty="0" err="1"/>
              <a:t>atas</a:t>
            </a:r>
            <a:r>
              <a:rPr lang="en-US" sz="1800" dirty="0"/>
              <a:t> </a:t>
            </a:r>
            <a:r>
              <a:rPr lang="en-US" sz="1800" dirty="0" err="1"/>
              <a:t>merupakan</a:t>
            </a:r>
            <a:r>
              <a:rPr lang="en-US" sz="1800" dirty="0"/>
              <a:t> </a:t>
            </a:r>
            <a:r>
              <a:rPr lang="en-US" sz="1800" dirty="0" err="1"/>
              <a:t>nama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class</a:t>
            </a:r>
          </a:p>
          <a:p>
            <a:pPr marL="0" indent="0">
              <a:buNone/>
            </a:pPr>
            <a:r>
              <a:rPr lang="en-US" sz="1800" dirty="0"/>
              <a:t>		</a:t>
            </a:r>
            <a:r>
              <a:rPr lang="en-US" sz="1800" dirty="0" err="1"/>
              <a:t>Bagian</a:t>
            </a:r>
            <a:r>
              <a:rPr lang="en-US" sz="1800" dirty="0"/>
              <a:t> </a:t>
            </a:r>
            <a:r>
              <a:rPr lang="en-US" sz="1800" dirty="0" err="1"/>
              <a:t>tengah</a:t>
            </a:r>
            <a:r>
              <a:rPr lang="en-US" sz="1800" dirty="0"/>
              <a:t> </a:t>
            </a:r>
            <a:r>
              <a:rPr lang="en-US" sz="1800" dirty="0" err="1"/>
              <a:t>merupakan</a:t>
            </a:r>
            <a:r>
              <a:rPr lang="en-US" sz="1800" dirty="0"/>
              <a:t> </a:t>
            </a:r>
            <a:r>
              <a:rPr lang="en-US" sz="1800" dirty="0" err="1"/>
              <a:t>struktur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class (</a:t>
            </a:r>
            <a:r>
              <a:rPr lang="en-US" sz="1800" dirty="0" err="1"/>
              <a:t>atribut</a:t>
            </a:r>
            <a:r>
              <a:rPr lang="en-US" sz="1800" dirty="0"/>
              <a:t>) </a:t>
            </a:r>
            <a:r>
              <a:rPr lang="en-US" sz="1800" dirty="0" err="1"/>
              <a:t>dan</a:t>
            </a:r>
            <a:endParaRPr lang="en-US" sz="1800" dirty="0"/>
          </a:p>
          <a:p>
            <a:pPr marL="0" indent="0">
              <a:buNone/>
            </a:pPr>
            <a:r>
              <a:rPr lang="en-US" sz="1800" dirty="0"/>
              <a:t>		</a:t>
            </a:r>
            <a:r>
              <a:rPr lang="en-US" sz="1800" dirty="0" err="1"/>
              <a:t>Bagian</a:t>
            </a:r>
            <a:r>
              <a:rPr lang="en-US" sz="1800" dirty="0"/>
              <a:t> </a:t>
            </a:r>
            <a:r>
              <a:rPr lang="en-US" sz="1800" dirty="0" err="1"/>
              <a:t>bawah</a:t>
            </a:r>
            <a:r>
              <a:rPr lang="en-US" sz="1800" dirty="0"/>
              <a:t> </a:t>
            </a:r>
            <a:r>
              <a:rPr lang="en-US" sz="1800" dirty="0" err="1"/>
              <a:t>merupakan</a:t>
            </a:r>
            <a:r>
              <a:rPr lang="en-US" sz="1800" dirty="0"/>
              <a:t> </a:t>
            </a:r>
            <a:r>
              <a:rPr lang="en-US" sz="1800" dirty="0" err="1"/>
              <a:t>sifat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class (</a:t>
            </a:r>
            <a:r>
              <a:rPr lang="en-US" sz="1800" dirty="0" err="1"/>
              <a:t>operasi</a:t>
            </a:r>
            <a:r>
              <a:rPr lang="en-US" sz="1800" dirty="0"/>
              <a:t>)</a:t>
            </a:r>
            <a:endParaRPr lang="id-ID" sz="1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7C136E-75C4-4A84-AC78-725524C5B6D0}"/>
              </a:ext>
            </a:extLst>
          </p:cNvPr>
          <p:cNvPicPr/>
          <p:nvPr/>
        </p:nvPicPr>
        <p:blipFill rotWithShape="1">
          <a:blip r:embed="rId2"/>
          <a:srcRect l="18109" t="10832" r="59776" b="64937"/>
          <a:stretch/>
        </p:blipFill>
        <p:spPr bwMode="auto">
          <a:xfrm>
            <a:off x="1236490" y="4041995"/>
            <a:ext cx="2868371" cy="179475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18740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14F47876-050C-48FF-9A20-FACF88053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Candidat</a:t>
            </a:r>
            <a:r>
              <a:rPr lang="en-US" dirty="0"/>
              <a:t> Class</a:t>
            </a:r>
            <a:endParaRPr lang="id-ID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5393244-45C0-4DE0-A6FD-630DC145E4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1781590"/>
            <a:ext cx="7403547" cy="42191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dirty="0" err="1">
                <a:solidFill>
                  <a:srgbClr val="FF0000"/>
                </a:solidFill>
              </a:rPr>
              <a:t>Candidat</a:t>
            </a:r>
            <a:r>
              <a:rPr lang="en-US" sz="1800" b="1" dirty="0">
                <a:solidFill>
                  <a:srgbClr val="FF0000"/>
                </a:solidFill>
              </a:rPr>
              <a:t> Class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Dari </a:t>
            </a:r>
            <a:r>
              <a:rPr lang="en-US" sz="1800" dirty="0" err="1">
                <a:solidFill>
                  <a:schemeClr val="tx1"/>
                </a:solidFill>
              </a:rPr>
              <a:t>beberapa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candidat</a:t>
            </a:r>
            <a:r>
              <a:rPr lang="en-US" sz="1800" dirty="0">
                <a:solidFill>
                  <a:schemeClr val="tx1"/>
                </a:solidFill>
              </a:rPr>
              <a:t> class, </a:t>
            </a:r>
            <a:r>
              <a:rPr lang="en-US" sz="1800" dirty="0" err="1">
                <a:solidFill>
                  <a:schemeClr val="tx1"/>
                </a:solidFill>
              </a:rPr>
              <a:t>dapat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ditetapkan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beberapa</a:t>
            </a:r>
            <a:r>
              <a:rPr lang="en-US" sz="1800" dirty="0">
                <a:solidFill>
                  <a:schemeClr val="tx1"/>
                </a:solidFill>
              </a:rPr>
              <a:t> class yang </a:t>
            </a:r>
            <a:r>
              <a:rPr lang="en-US" sz="1800" dirty="0" err="1">
                <a:solidFill>
                  <a:schemeClr val="tx1"/>
                </a:solidFill>
              </a:rPr>
              <a:t>nantinya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akan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berpengaruh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pada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sistem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antara</a:t>
            </a:r>
            <a:r>
              <a:rPr lang="en-US" sz="1800" dirty="0">
                <a:solidFill>
                  <a:schemeClr val="tx1"/>
                </a:solidFill>
              </a:rPr>
              <a:t> lain, ATM card, withdrawal, </a:t>
            </a:r>
            <a:r>
              <a:rPr lang="en-US" sz="1800" dirty="0" err="1">
                <a:solidFill>
                  <a:schemeClr val="tx1"/>
                </a:solidFill>
              </a:rPr>
              <a:t>nasabah</a:t>
            </a:r>
            <a:r>
              <a:rPr lang="en-US" sz="1800" dirty="0">
                <a:solidFill>
                  <a:schemeClr val="tx1"/>
                </a:solidFill>
              </a:rPr>
              <a:t>, bank, transfer </a:t>
            </a:r>
            <a:r>
              <a:rPr lang="en-US" sz="1800" dirty="0" err="1">
                <a:solidFill>
                  <a:schemeClr val="tx1"/>
                </a:solidFill>
              </a:rPr>
              <a:t>dan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mesin</a:t>
            </a:r>
            <a:r>
              <a:rPr lang="en-US" sz="1800" dirty="0">
                <a:solidFill>
                  <a:schemeClr val="tx1"/>
                </a:solidFill>
              </a:rPr>
              <a:t> ATM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FA92467-18D4-4A3A-A706-161E864208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3319279"/>
              </p:ext>
            </p:extLst>
          </p:nvPr>
        </p:nvGraphicFramePr>
        <p:xfrm>
          <a:off x="859503" y="3256391"/>
          <a:ext cx="60960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5243">
                  <a:extLst>
                    <a:ext uri="{9D8B030D-6E8A-4147-A177-3AD203B41FA5}">
                      <a16:colId xmlns:a16="http://schemas.microsoft.com/office/drawing/2014/main" val="3292931230"/>
                    </a:ext>
                  </a:extLst>
                </a:gridCol>
                <a:gridCol w="3468757">
                  <a:extLst>
                    <a:ext uri="{9D8B030D-6E8A-4147-A177-3AD203B41FA5}">
                      <a16:colId xmlns:a16="http://schemas.microsoft.com/office/drawing/2014/main" val="3103139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134167803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No.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Kategori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obyek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Nama </a:t>
                      </a:r>
                      <a:r>
                        <a:rPr lang="en-US" sz="1200" dirty="0" err="1"/>
                        <a:t>obyek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190342673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200" dirty="0" err="1"/>
                        <a:t>Obyek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fisik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ATM, ATM Card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034026922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2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200" dirty="0" err="1"/>
                        <a:t>Transaksi</a:t>
                      </a:r>
                      <a:r>
                        <a:rPr lang="en-US" sz="1200" dirty="0"/>
                        <a:t> 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Withdrawal, Transfer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921925919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3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Hal-</a:t>
                      </a:r>
                      <a:r>
                        <a:rPr lang="en-US" sz="1200" dirty="0" err="1"/>
                        <a:t>hal</a:t>
                      </a:r>
                      <a:r>
                        <a:rPr lang="en-US" sz="1200" dirty="0"/>
                        <a:t> yang </a:t>
                      </a:r>
                      <a:r>
                        <a:rPr lang="en-US" sz="1200" dirty="0" err="1"/>
                        <a:t>terlibat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dalam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transaksi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…………….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927359283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4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200" dirty="0" err="1"/>
                        <a:t>Peran</a:t>
                      </a:r>
                      <a:r>
                        <a:rPr lang="en-US" sz="1200" dirty="0"/>
                        <a:t>/actor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200" dirty="0" err="1"/>
                        <a:t>Nasabah</a:t>
                      </a:r>
                      <a:r>
                        <a:rPr lang="en-US" sz="1200" dirty="0"/>
                        <a:t>, Bank 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488520112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5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200" dirty="0" err="1"/>
                        <a:t>Piranti</a:t>
                      </a:r>
                      <a:r>
                        <a:rPr lang="en-US" sz="1200" dirty="0"/>
                        <a:t> 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ATM, </a:t>
                      </a:r>
                      <a:r>
                        <a:rPr lang="en-US" sz="1200" dirty="0" err="1"/>
                        <a:t>Komputer</a:t>
                      </a:r>
                      <a:r>
                        <a:rPr lang="en-US" sz="1200" dirty="0"/>
                        <a:t> 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120271446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6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Proses 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Withdrawal, Update 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57028357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7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200" dirty="0" err="1"/>
                        <a:t>Katalog</a:t>
                      </a:r>
                      <a:r>
                        <a:rPr lang="en-US" sz="1200" dirty="0"/>
                        <a:t> 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200" dirty="0" err="1"/>
                        <a:t>Daftar</a:t>
                      </a:r>
                      <a:r>
                        <a:rPr lang="en-US" sz="1200" dirty="0"/>
                        <a:t> Account</a:t>
                      </a:r>
                      <a:endParaRPr lang="id-ID" sz="12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8238183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84317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69E83-0C21-4764-82DA-B0F4786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Interaction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29170-8913-423B-B5BC-3BD1AD8D8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2057401"/>
            <a:ext cx="7085495" cy="37547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FF0000"/>
                </a:solidFill>
              </a:rPr>
              <a:t>Use Case Realization</a:t>
            </a:r>
          </a:p>
          <a:p>
            <a:r>
              <a:rPr lang="en-US" sz="1800" dirty="0" err="1"/>
              <a:t>Fungsionalitas</a:t>
            </a:r>
            <a:r>
              <a:rPr lang="en-US" sz="1800" dirty="0"/>
              <a:t> use case </a:t>
            </a:r>
            <a:r>
              <a:rPr lang="en-US" sz="1800" dirty="0" err="1"/>
              <a:t>direpresentasikan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aliran</a:t>
            </a:r>
            <a:r>
              <a:rPr lang="en-US" sz="1800" dirty="0"/>
              <a:t> </a:t>
            </a:r>
            <a:r>
              <a:rPr lang="en-US" sz="1800" dirty="0" err="1"/>
              <a:t>peristiwa-peristiwa</a:t>
            </a:r>
            <a:endParaRPr lang="en-US" sz="1800" dirty="0"/>
          </a:p>
          <a:p>
            <a:r>
              <a:rPr lang="en-US" sz="1800" dirty="0" err="1"/>
              <a:t>Skenario</a:t>
            </a:r>
            <a:r>
              <a:rPr lang="en-US" sz="1800" dirty="0"/>
              <a:t> </a:t>
            </a:r>
            <a:r>
              <a:rPr lang="en-US" sz="1800" dirty="0" err="1"/>
              <a:t>digunakan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menggambarkan</a:t>
            </a:r>
            <a:r>
              <a:rPr lang="en-US" sz="1800" dirty="0"/>
              <a:t> </a:t>
            </a:r>
            <a:r>
              <a:rPr lang="en-US" sz="1800" dirty="0" err="1"/>
              <a:t>bagaimana</a:t>
            </a:r>
            <a:r>
              <a:rPr lang="en-US" sz="1800" dirty="0"/>
              <a:t> use case – use case </a:t>
            </a:r>
            <a:r>
              <a:rPr lang="en-US" sz="1800" dirty="0" err="1"/>
              <a:t>direalisasikan</a:t>
            </a:r>
            <a:r>
              <a:rPr lang="en-US" sz="1800" dirty="0"/>
              <a:t> </a:t>
            </a:r>
            <a:r>
              <a:rPr lang="en-US" sz="1800" dirty="0" err="1"/>
              <a:t>sebagai</a:t>
            </a:r>
            <a:r>
              <a:rPr lang="en-US" sz="1800" dirty="0"/>
              <a:t> </a:t>
            </a:r>
            <a:r>
              <a:rPr lang="en-US" sz="1800" dirty="0" err="1"/>
              <a:t>interaksi</a:t>
            </a:r>
            <a:r>
              <a:rPr lang="en-US" sz="1800" dirty="0"/>
              <a:t> </a:t>
            </a:r>
            <a:r>
              <a:rPr lang="en-US" sz="1800" dirty="0" err="1"/>
              <a:t>antara</a:t>
            </a:r>
            <a:r>
              <a:rPr lang="en-US" sz="1800" dirty="0"/>
              <a:t> object-object</a:t>
            </a:r>
          </a:p>
          <a:p>
            <a:r>
              <a:rPr lang="en-US" sz="1800" dirty="0"/>
              <a:t>Interaction diagram </a:t>
            </a:r>
            <a:r>
              <a:rPr lang="en-US" sz="1800" dirty="0" err="1"/>
              <a:t>merupakan</a:t>
            </a:r>
            <a:r>
              <a:rPr lang="en-US" sz="1800" dirty="0"/>
              <a:t> model yang </a:t>
            </a:r>
            <a:r>
              <a:rPr lang="en-US" sz="1800" dirty="0" err="1"/>
              <a:t>menjelaskan</a:t>
            </a:r>
            <a:r>
              <a:rPr lang="en-US" sz="1800" dirty="0"/>
              <a:t> </a:t>
            </a:r>
            <a:r>
              <a:rPr lang="en-US" sz="1800" dirty="0" err="1"/>
              <a:t>bagaimana</a:t>
            </a:r>
            <a:r>
              <a:rPr lang="en-US" sz="1800" dirty="0"/>
              <a:t> </a:t>
            </a:r>
            <a:r>
              <a:rPr lang="en-US" sz="1800" dirty="0" err="1"/>
              <a:t>sejumlah</a:t>
            </a:r>
            <a:r>
              <a:rPr lang="en-US" sz="1800" dirty="0"/>
              <a:t> object </a:t>
            </a:r>
            <a:r>
              <a:rPr lang="en-US" sz="1800" dirty="0" err="1"/>
              <a:t>bekerja</a:t>
            </a:r>
            <a:r>
              <a:rPr lang="en-US" sz="1800" dirty="0"/>
              <a:t> </a:t>
            </a:r>
            <a:r>
              <a:rPr lang="en-US" sz="1800" dirty="0" err="1"/>
              <a:t>sama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beberapa</a:t>
            </a:r>
            <a:r>
              <a:rPr lang="en-US" sz="1800" dirty="0"/>
              <a:t> </a:t>
            </a:r>
            <a:r>
              <a:rPr lang="en-US" sz="1800" dirty="0" err="1"/>
              <a:t>kelakuan</a:t>
            </a:r>
            <a:r>
              <a:rPr lang="en-US" sz="1800" dirty="0"/>
              <a:t>.</a:t>
            </a:r>
          </a:p>
          <a:p>
            <a:r>
              <a:rPr lang="en-US" sz="1800" dirty="0" err="1"/>
              <a:t>Interaksi</a:t>
            </a:r>
            <a:r>
              <a:rPr lang="en-US" sz="1800" dirty="0"/>
              <a:t> diagram </a:t>
            </a:r>
            <a:r>
              <a:rPr lang="en-US" sz="1800" dirty="0" err="1"/>
              <a:t>digunakan</a:t>
            </a:r>
            <a:r>
              <a:rPr lang="en-US" sz="1800" dirty="0"/>
              <a:t> </a:t>
            </a:r>
            <a:r>
              <a:rPr lang="en-US" sz="1800" dirty="0" err="1"/>
              <a:t>ketika</a:t>
            </a:r>
            <a:r>
              <a:rPr lang="en-US" sz="1800" dirty="0"/>
              <a:t> </a:t>
            </a:r>
            <a:r>
              <a:rPr lang="en-US" sz="1800" dirty="0" err="1"/>
              <a:t>kita</a:t>
            </a:r>
            <a:r>
              <a:rPr lang="en-US" sz="1800" dirty="0"/>
              <a:t> </a:t>
            </a:r>
            <a:r>
              <a:rPr lang="en-US" sz="1800" dirty="0" err="1"/>
              <a:t>ingin</a:t>
            </a:r>
            <a:r>
              <a:rPr lang="en-US" sz="1800" dirty="0"/>
              <a:t> </a:t>
            </a:r>
            <a:r>
              <a:rPr lang="en-US" sz="1800" dirty="0" err="1"/>
              <a:t>melihat</a:t>
            </a:r>
            <a:r>
              <a:rPr lang="en-US" sz="1800" dirty="0"/>
              <a:t> </a:t>
            </a:r>
            <a:r>
              <a:rPr lang="en-US" sz="1800" dirty="0" err="1"/>
              <a:t>kelakuan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beberapa</a:t>
            </a:r>
            <a:r>
              <a:rPr lang="en-US" sz="1800" dirty="0"/>
              <a:t> object </a:t>
            </a:r>
            <a:r>
              <a:rPr lang="en-US" sz="1800" dirty="0" err="1"/>
              <a:t>dalam</a:t>
            </a:r>
            <a:r>
              <a:rPr lang="en-US" sz="1800" dirty="0"/>
              <a:t> use case </a:t>
            </a:r>
            <a:r>
              <a:rPr lang="en-US" sz="1800" dirty="0" err="1"/>
              <a:t>tunggal</a:t>
            </a: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18930053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69E83-0C21-4764-82DA-B0F4786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Interaction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29170-8913-423B-B5BC-3BD1AD8D8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2057401"/>
            <a:ext cx="6447501" cy="37547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FF0000"/>
                </a:solidFill>
              </a:rPr>
              <a:t>Use Case Realization</a:t>
            </a:r>
          </a:p>
          <a:p>
            <a:r>
              <a:rPr lang="en-US" sz="1800" dirty="0"/>
              <a:t>Diagram </a:t>
            </a:r>
            <a:r>
              <a:rPr lang="en-US" sz="1800" dirty="0" err="1"/>
              <a:t>ini</a:t>
            </a:r>
            <a:r>
              <a:rPr lang="en-US" sz="1800" dirty="0"/>
              <a:t> </a:t>
            </a:r>
            <a:r>
              <a:rPr lang="en-US" sz="1800" dirty="0" err="1"/>
              <a:t>baik</a:t>
            </a:r>
            <a:r>
              <a:rPr lang="en-US" sz="1800" dirty="0"/>
              <a:t> </a:t>
            </a:r>
            <a:r>
              <a:rPr lang="en-US" sz="1800" dirty="0" err="1"/>
              <a:t>saat</a:t>
            </a:r>
            <a:r>
              <a:rPr lang="en-US" sz="1800" dirty="0"/>
              <a:t> </a:t>
            </a:r>
            <a:r>
              <a:rPr lang="en-US" sz="1800" dirty="0" err="1"/>
              <a:t>menunjukkan</a:t>
            </a:r>
            <a:r>
              <a:rPr lang="en-US" sz="1800" dirty="0"/>
              <a:t> </a:t>
            </a:r>
            <a:r>
              <a:rPr lang="en-US" sz="1800" dirty="0" err="1"/>
              <a:t>kolaborasi</a:t>
            </a:r>
            <a:r>
              <a:rPr lang="en-US" sz="1800" dirty="0"/>
              <a:t> </a:t>
            </a:r>
            <a:r>
              <a:rPr lang="en-US" sz="1800" dirty="0" err="1"/>
              <a:t>diantara</a:t>
            </a:r>
            <a:r>
              <a:rPr lang="en-US" sz="1800" dirty="0"/>
              <a:t> object-object, </a:t>
            </a:r>
            <a:r>
              <a:rPr lang="en-US" sz="1800" dirty="0" err="1"/>
              <a:t>namun</a:t>
            </a:r>
            <a:r>
              <a:rPr lang="en-US" sz="1800" dirty="0"/>
              <a:t> </a:t>
            </a:r>
            <a:r>
              <a:rPr lang="en-US" sz="1800" dirty="0" err="1"/>
              <a:t>kurang</a:t>
            </a:r>
            <a:r>
              <a:rPr lang="en-US" sz="1800" dirty="0"/>
              <a:t> </a:t>
            </a:r>
            <a:r>
              <a:rPr lang="en-US" sz="1800" dirty="0" err="1"/>
              <a:t>baik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mendefinisikan</a:t>
            </a:r>
            <a:r>
              <a:rPr lang="en-US" sz="1800" dirty="0"/>
              <a:t> behavior (</a:t>
            </a:r>
            <a:r>
              <a:rPr lang="en-US" sz="1800" dirty="0" err="1"/>
              <a:t>sifat</a:t>
            </a:r>
            <a:r>
              <a:rPr lang="en-US" sz="1800" dirty="0"/>
              <a:t>)</a:t>
            </a:r>
          </a:p>
          <a:p>
            <a:r>
              <a:rPr lang="en-US" sz="1800" dirty="0"/>
              <a:t>Ada </a:t>
            </a:r>
            <a:r>
              <a:rPr lang="en-US" sz="1800" dirty="0" err="1"/>
              <a:t>dua</a:t>
            </a:r>
            <a:r>
              <a:rPr lang="en-US" sz="1800" dirty="0"/>
              <a:t> </a:t>
            </a:r>
            <a:r>
              <a:rPr lang="en-US" sz="1800" dirty="0" err="1"/>
              <a:t>macam</a:t>
            </a:r>
            <a:r>
              <a:rPr lang="en-US" sz="1800" dirty="0"/>
              <a:t> </a:t>
            </a:r>
            <a:r>
              <a:rPr lang="en-US" sz="1800" dirty="0" err="1"/>
              <a:t>bentuk</a:t>
            </a:r>
            <a:r>
              <a:rPr lang="en-US" sz="1800" dirty="0"/>
              <a:t> </a:t>
            </a:r>
            <a:r>
              <a:rPr lang="en-US" sz="1800" dirty="0" err="1"/>
              <a:t>interaksi</a:t>
            </a:r>
            <a:r>
              <a:rPr lang="en-US" sz="1800" dirty="0"/>
              <a:t> diagram </a:t>
            </a:r>
            <a:r>
              <a:rPr lang="en-US" sz="1800" dirty="0" err="1"/>
              <a:t>yaitu</a:t>
            </a:r>
            <a:r>
              <a:rPr lang="en-US" sz="1800" dirty="0"/>
              <a:t>: </a:t>
            </a:r>
          </a:p>
          <a:p>
            <a:pPr marL="0" indent="0">
              <a:buNone/>
            </a:pPr>
            <a:r>
              <a:rPr lang="en-US" sz="1800" dirty="0"/>
              <a:t>		Sequence Diagram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</a:p>
          <a:p>
            <a:pPr marL="0" indent="0">
              <a:buNone/>
            </a:pPr>
            <a:r>
              <a:rPr lang="en-US" sz="1800" dirty="0"/>
              <a:t>		Collaboration Diagram</a:t>
            </a: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21523917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69E83-0C21-4764-82DA-B0F4786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Interaction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29170-8913-423B-B5BC-3BD1AD8D8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2057401"/>
            <a:ext cx="7072242" cy="40783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FF0000"/>
                </a:solidFill>
              </a:rPr>
              <a:t>Sequence Diagram</a:t>
            </a:r>
          </a:p>
          <a:p>
            <a:r>
              <a:rPr lang="en-US" sz="1800" dirty="0" err="1"/>
              <a:t>Menggambarkan</a:t>
            </a:r>
            <a:r>
              <a:rPr lang="en-US" sz="1800" dirty="0"/>
              <a:t> </a:t>
            </a:r>
            <a:r>
              <a:rPr lang="en-US" sz="1800" dirty="0" err="1"/>
              <a:t>interaksi</a:t>
            </a:r>
            <a:r>
              <a:rPr lang="en-US" sz="1800" dirty="0"/>
              <a:t> </a:t>
            </a:r>
            <a:r>
              <a:rPr lang="en-US" sz="1800" dirty="0" err="1"/>
              <a:t>antar</a:t>
            </a:r>
            <a:r>
              <a:rPr lang="en-US" sz="1800" dirty="0"/>
              <a:t> </a:t>
            </a:r>
            <a:r>
              <a:rPr lang="en-US" sz="1800" dirty="0" err="1"/>
              <a:t>objek</a:t>
            </a:r>
            <a:r>
              <a:rPr lang="en-US" sz="1800" dirty="0"/>
              <a:t> di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di </a:t>
            </a:r>
            <a:r>
              <a:rPr lang="en-US" sz="1800" dirty="0" err="1"/>
              <a:t>sekitar</a:t>
            </a:r>
            <a:r>
              <a:rPr lang="en-US" sz="1800" dirty="0"/>
              <a:t> </a:t>
            </a:r>
            <a:r>
              <a:rPr lang="en-US" sz="1800" dirty="0" err="1"/>
              <a:t>sistem</a:t>
            </a:r>
            <a:r>
              <a:rPr lang="en-US" sz="1800" dirty="0"/>
              <a:t> (</a:t>
            </a:r>
            <a:r>
              <a:rPr lang="en-US" sz="1800" dirty="0" err="1"/>
              <a:t>termasuk</a:t>
            </a:r>
            <a:r>
              <a:rPr lang="en-US" sz="1800" dirty="0"/>
              <a:t> </a:t>
            </a:r>
            <a:r>
              <a:rPr lang="en-US" sz="1800" dirty="0" err="1"/>
              <a:t>pengguna</a:t>
            </a:r>
            <a:r>
              <a:rPr lang="en-US" sz="1800" dirty="0"/>
              <a:t>, display </a:t>
            </a:r>
            <a:r>
              <a:rPr lang="en-US" sz="1800" dirty="0" err="1"/>
              <a:t>dsb</a:t>
            </a:r>
            <a:r>
              <a:rPr lang="en-US" sz="1800" dirty="0"/>
              <a:t>) </a:t>
            </a:r>
            <a:r>
              <a:rPr lang="en-US" sz="1800" dirty="0" err="1"/>
              <a:t>berupa</a:t>
            </a:r>
            <a:r>
              <a:rPr lang="en-US" sz="1800" dirty="0"/>
              <a:t> message yang </a:t>
            </a:r>
            <a:r>
              <a:rPr lang="en-US" sz="1800" dirty="0" err="1"/>
              <a:t>digambarkan</a:t>
            </a:r>
            <a:r>
              <a:rPr lang="en-US" sz="1800" dirty="0"/>
              <a:t> </a:t>
            </a:r>
            <a:r>
              <a:rPr lang="en-US" sz="1800" dirty="0" err="1"/>
              <a:t>terhadap</a:t>
            </a:r>
            <a:r>
              <a:rPr lang="en-US" sz="1800" dirty="0"/>
              <a:t> </a:t>
            </a:r>
            <a:r>
              <a:rPr lang="en-US" sz="1800" dirty="0" err="1"/>
              <a:t>waktu</a:t>
            </a:r>
            <a:r>
              <a:rPr lang="en-US" sz="1800" dirty="0"/>
              <a:t>.</a:t>
            </a:r>
          </a:p>
          <a:p>
            <a:r>
              <a:rPr lang="en-US" sz="1800" dirty="0" err="1"/>
              <a:t>Terdiri</a:t>
            </a:r>
            <a:r>
              <a:rPr lang="en-US" sz="1800" dirty="0"/>
              <a:t> </a:t>
            </a:r>
            <a:r>
              <a:rPr lang="en-US" sz="1800" dirty="0" err="1"/>
              <a:t>atas</a:t>
            </a:r>
            <a:r>
              <a:rPr lang="en-US" sz="1800" dirty="0"/>
              <a:t> </a:t>
            </a:r>
            <a:r>
              <a:rPr lang="en-US" sz="1800" dirty="0" err="1"/>
              <a:t>dimensi</a:t>
            </a:r>
            <a:r>
              <a:rPr lang="en-US" sz="1800" dirty="0"/>
              <a:t> vertical (</a:t>
            </a:r>
            <a:r>
              <a:rPr lang="en-US" sz="1800" dirty="0" err="1"/>
              <a:t>waktu</a:t>
            </a:r>
            <a:r>
              <a:rPr lang="en-US" sz="1800" dirty="0"/>
              <a:t>)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dimensi</a:t>
            </a:r>
            <a:r>
              <a:rPr lang="en-US" sz="1800" dirty="0"/>
              <a:t> horizontal (</a:t>
            </a:r>
            <a:r>
              <a:rPr lang="en-US" sz="1800" dirty="0" err="1"/>
              <a:t>objek-objek</a:t>
            </a:r>
            <a:r>
              <a:rPr lang="en-US" sz="1800" dirty="0"/>
              <a:t> yang </a:t>
            </a:r>
            <a:r>
              <a:rPr lang="en-US" sz="1800" dirty="0" err="1"/>
              <a:t>terkait</a:t>
            </a:r>
            <a:r>
              <a:rPr lang="en-US" sz="1800" dirty="0"/>
              <a:t>)</a:t>
            </a:r>
          </a:p>
          <a:p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menggambarkan</a:t>
            </a:r>
            <a:r>
              <a:rPr lang="en-US" dirty="0"/>
              <a:t> scenario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rangkaian</a:t>
            </a:r>
            <a:r>
              <a:rPr lang="en-US" dirty="0"/>
              <a:t> </a:t>
            </a:r>
            <a:r>
              <a:rPr lang="en-US" dirty="0" err="1"/>
              <a:t>langkah-langkah</a:t>
            </a:r>
            <a:r>
              <a:rPr lang="en-US" dirty="0"/>
              <a:t> yang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sebagi</a:t>
            </a:r>
            <a:r>
              <a:rPr lang="en-US" dirty="0"/>
              <a:t> </a:t>
            </a:r>
            <a:r>
              <a:rPr lang="en-US" dirty="0" err="1"/>
              <a:t>respons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event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menghasilkan</a:t>
            </a:r>
            <a:r>
              <a:rPr lang="en-US" dirty="0"/>
              <a:t> output </a:t>
            </a:r>
            <a:r>
              <a:rPr lang="en-US" dirty="0" err="1"/>
              <a:t>tertentu</a:t>
            </a:r>
            <a:endParaRPr lang="en-US" dirty="0"/>
          </a:p>
          <a:p>
            <a:r>
              <a:rPr lang="en-US" dirty="0" err="1"/>
              <a:t>Diawali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memicu</a:t>
            </a:r>
            <a:r>
              <a:rPr lang="en-US" dirty="0"/>
              <a:t> </a:t>
            </a:r>
            <a:r>
              <a:rPr lang="en-US" dirty="0" err="1"/>
              <a:t>aktivitas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proses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yang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internal </a:t>
            </a:r>
            <a:r>
              <a:rPr lang="en-US" dirty="0" err="1"/>
              <a:t>dan</a:t>
            </a:r>
            <a:r>
              <a:rPr lang="en-US" dirty="0"/>
              <a:t> output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dihasilkan</a:t>
            </a:r>
            <a:endParaRPr lang="id-ID" dirty="0"/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4293531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69E83-0C21-4764-82DA-B0F4786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Interaction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29170-8913-423B-B5BC-3BD1AD8D8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2057401"/>
            <a:ext cx="6447501" cy="37547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dirty="0" err="1">
                <a:solidFill>
                  <a:srgbClr val="FF0000"/>
                </a:solidFill>
              </a:rPr>
              <a:t>Contoh</a:t>
            </a:r>
            <a:r>
              <a:rPr lang="en-US" sz="1800" b="1" dirty="0">
                <a:solidFill>
                  <a:srgbClr val="FF0000"/>
                </a:solidFill>
              </a:rPr>
              <a:t> Sequence Diagram (</a:t>
            </a:r>
            <a:r>
              <a:rPr lang="en-US" sz="1800" b="1" dirty="0" err="1">
                <a:solidFill>
                  <a:srgbClr val="FF0000"/>
                </a:solidFill>
              </a:rPr>
              <a:t>untuk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authentikasi</a:t>
            </a:r>
            <a:r>
              <a:rPr lang="en-US" sz="1800" b="1" dirty="0">
                <a:solidFill>
                  <a:srgbClr val="FF0000"/>
                </a:solidFill>
              </a:rPr>
              <a:t> user)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20FDD4-6D08-4A3E-BA6A-8423F9408751}"/>
              </a:ext>
            </a:extLst>
          </p:cNvPr>
          <p:cNvPicPr/>
          <p:nvPr/>
        </p:nvPicPr>
        <p:blipFill rotWithShape="1">
          <a:blip r:embed="rId2"/>
          <a:srcRect l="33654" t="38483" r="43429" b="22463"/>
          <a:stretch/>
        </p:blipFill>
        <p:spPr bwMode="auto">
          <a:xfrm>
            <a:off x="2760530" y="2493646"/>
            <a:ext cx="4731025" cy="375475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596074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69E83-0C21-4764-82DA-B0F4786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Interaction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29170-8913-423B-B5BC-3BD1AD8D8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2057401"/>
            <a:ext cx="7072242" cy="407835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Collaboration </a:t>
            </a:r>
            <a:r>
              <a:rPr lang="en-US" sz="1800" b="1" dirty="0">
                <a:solidFill>
                  <a:srgbClr val="FF0000"/>
                </a:solidFill>
              </a:rPr>
              <a:t>Diagram</a:t>
            </a:r>
          </a:p>
          <a:p>
            <a:r>
              <a:rPr lang="en-US" sz="1800" dirty="0" err="1"/>
              <a:t>Merupakan</a:t>
            </a:r>
            <a:r>
              <a:rPr lang="en-US" sz="1800" dirty="0"/>
              <a:t> alternative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menggambarkan</a:t>
            </a:r>
            <a:r>
              <a:rPr lang="en-US" sz="1800" dirty="0"/>
              <a:t> scenario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sistem</a:t>
            </a:r>
            <a:r>
              <a:rPr lang="en-US" sz="1800" dirty="0"/>
              <a:t>.</a:t>
            </a:r>
          </a:p>
          <a:p>
            <a:r>
              <a:rPr lang="en-US" dirty="0" err="1"/>
              <a:t>Menggambarkan</a:t>
            </a:r>
            <a:r>
              <a:rPr lang="en-US" dirty="0"/>
              <a:t> </a:t>
            </a:r>
            <a:r>
              <a:rPr lang="en-US" dirty="0" err="1"/>
              <a:t>interaksi</a:t>
            </a:r>
            <a:r>
              <a:rPr lang="en-US" dirty="0"/>
              <a:t> object yang </a:t>
            </a:r>
            <a:r>
              <a:rPr lang="en-US" dirty="0" err="1"/>
              <a:t>diatur</a:t>
            </a:r>
            <a:r>
              <a:rPr lang="en-US" dirty="0"/>
              <a:t> object </a:t>
            </a:r>
            <a:r>
              <a:rPr lang="en-US" dirty="0" err="1"/>
              <a:t>sekelilingnya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object </a:t>
            </a:r>
            <a:r>
              <a:rPr lang="en-US" dirty="0" err="1"/>
              <a:t>dengan</a:t>
            </a:r>
            <a:r>
              <a:rPr lang="en-US" dirty="0"/>
              <a:t> object yang </a:t>
            </a:r>
            <a:r>
              <a:rPr lang="en-US" dirty="0" err="1"/>
              <a:t>lainnya</a:t>
            </a:r>
            <a:endParaRPr lang="en-US" dirty="0"/>
          </a:p>
          <a:p>
            <a:r>
              <a:rPr lang="en-US" dirty="0"/>
              <a:t>Diagram </a:t>
            </a:r>
            <a:r>
              <a:rPr lang="en-US" dirty="0" err="1"/>
              <a:t>berisi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		object yang </a:t>
            </a:r>
            <a:r>
              <a:rPr lang="en-US" dirty="0" err="1"/>
              <a:t>digambarkan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segiempat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	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object yang </a:t>
            </a:r>
            <a:r>
              <a:rPr lang="en-US" dirty="0" err="1"/>
              <a:t>digambarkan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garis</a:t>
            </a:r>
            <a:r>
              <a:rPr lang="en-US" dirty="0"/>
              <a:t> 			</a:t>
            </a:r>
            <a:r>
              <a:rPr lang="en-US" dirty="0" err="1"/>
              <a:t>penghubung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	</a:t>
            </a:r>
            <a:r>
              <a:rPr lang="en-US" dirty="0" err="1"/>
              <a:t>pesan</a:t>
            </a:r>
            <a:r>
              <a:rPr lang="en-US" dirty="0"/>
              <a:t> yang </a:t>
            </a:r>
            <a:r>
              <a:rPr lang="en-US" dirty="0" err="1"/>
              <a:t>digambarkan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teks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panah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				object yang </a:t>
            </a:r>
            <a:r>
              <a:rPr lang="en-US" dirty="0" err="1"/>
              <a:t>mengirimkan</a:t>
            </a:r>
            <a:r>
              <a:rPr lang="en-US" dirty="0"/>
              <a:t> </a:t>
            </a:r>
            <a:r>
              <a:rPr lang="en-US" dirty="0" err="1"/>
              <a:t>pesan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penerima</a:t>
            </a:r>
            <a:r>
              <a:rPr lang="en-US" dirty="0"/>
              <a:t> </a:t>
            </a:r>
            <a:r>
              <a:rPr lang="en-US" dirty="0" err="1"/>
              <a:t>pesan</a:t>
            </a:r>
            <a:endParaRPr lang="id-ID" dirty="0"/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4875360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69E83-0C21-4764-82DA-B0F4786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Interaction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29170-8913-423B-B5BC-3BD1AD8D8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2057401"/>
            <a:ext cx="7072242" cy="40783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>
                <a:solidFill>
                  <a:srgbClr val="FF0000"/>
                </a:solidFill>
              </a:rPr>
              <a:t>Contoh</a:t>
            </a:r>
            <a:r>
              <a:rPr lang="en-US" b="1" dirty="0">
                <a:solidFill>
                  <a:srgbClr val="FF0000"/>
                </a:solidFill>
              </a:rPr>
              <a:t> Collaboration </a:t>
            </a:r>
            <a:r>
              <a:rPr lang="en-US" sz="1800" b="1" dirty="0">
                <a:solidFill>
                  <a:srgbClr val="FF0000"/>
                </a:solidFill>
              </a:rPr>
              <a:t>Diagram (</a:t>
            </a:r>
            <a:r>
              <a:rPr lang="en-US" sz="1800" b="1" dirty="0" err="1">
                <a:solidFill>
                  <a:srgbClr val="FF0000"/>
                </a:solidFill>
              </a:rPr>
              <a:t>authentikasi</a:t>
            </a:r>
            <a:r>
              <a:rPr lang="en-US" sz="1800" b="1" dirty="0">
                <a:solidFill>
                  <a:srgbClr val="FF0000"/>
                </a:solidFill>
              </a:rPr>
              <a:t> user)</a:t>
            </a:r>
          </a:p>
          <a:p>
            <a:endParaRPr lang="en-US" sz="1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6C25FC-AC24-49D7-8108-D32FEC5C7397}"/>
              </a:ext>
            </a:extLst>
          </p:cNvPr>
          <p:cNvPicPr/>
          <p:nvPr/>
        </p:nvPicPr>
        <p:blipFill rotWithShape="1">
          <a:blip r:embed="rId2"/>
          <a:srcRect l="33815" t="55872" r="42948" b="15051"/>
          <a:stretch/>
        </p:blipFill>
        <p:spPr bwMode="auto">
          <a:xfrm>
            <a:off x="848138" y="2532408"/>
            <a:ext cx="5618923" cy="40783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865184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69E83-0C21-4764-82DA-B0F4786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Interaction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29170-8913-423B-B5BC-3BD1AD8D8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2057401"/>
            <a:ext cx="7072242" cy="40783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>
                <a:solidFill>
                  <a:srgbClr val="FF0000"/>
                </a:solidFill>
              </a:rPr>
              <a:t>Perbedaan</a:t>
            </a:r>
            <a:r>
              <a:rPr lang="en-US" b="1" dirty="0">
                <a:solidFill>
                  <a:srgbClr val="FF0000"/>
                </a:solidFill>
              </a:rPr>
              <a:t> Sequence </a:t>
            </a:r>
            <a:r>
              <a:rPr lang="en-US" b="1" dirty="0" err="1">
                <a:solidFill>
                  <a:srgbClr val="FF0000"/>
                </a:solidFill>
              </a:rPr>
              <a:t>dan</a:t>
            </a:r>
            <a:r>
              <a:rPr lang="en-US" b="1" dirty="0">
                <a:solidFill>
                  <a:srgbClr val="FF0000"/>
                </a:solidFill>
              </a:rPr>
              <a:t>  Collaboration </a:t>
            </a:r>
            <a:r>
              <a:rPr lang="en-US" sz="1800" b="1" dirty="0">
                <a:solidFill>
                  <a:srgbClr val="FF0000"/>
                </a:solidFill>
              </a:rPr>
              <a:t>Diagram</a:t>
            </a:r>
          </a:p>
          <a:p>
            <a:pPr marL="0" indent="0">
              <a:buNone/>
            </a:pPr>
            <a:endParaRPr lang="en-US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Sequence diagram </a:t>
            </a:r>
          </a:p>
          <a:p>
            <a:pPr marL="0" indent="0">
              <a:buNone/>
            </a:pPr>
            <a:r>
              <a:rPr lang="en-US" sz="1800" b="1" dirty="0" err="1">
                <a:solidFill>
                  <a:schemeClr val="tx2"/>
                </a:solidFill>
              </a:rPr>
              <a:t>Memberikan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cara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untuk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melihat</a:t>
            </a:r>
            <a:r>
              <a:rPr lang="en-US" sz="1800" b="1" dirty="0">
                <a:solidFill>
                  <a:schemeClr val="tx2"/>
                </a:solidFill>
              </a:rPr>
              <a:t> scenario </a:t>
            </a:r>
            <a:r>
              <a:rPr lang="en-US" sz="1800" b="1" dirty="0" err="1">
                <a:solidFill>
                  <a:schemeClr val="tx2"/>
                </a:solidFill>
              </a:rPr>
              <a:t>dari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sistem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berdasarkan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waktu</a:t>
            </a:r>
            <a:r>
              <a:rPr lang="en-US" sz="1800" b="1" dirty="0">
                <a:solidFill>
                  <a:schemeClr val="tx2"/>
                </a:solidFill>
              </a:rPr>
              <a:t> (</a:t>
            </a:r>
            <a:r>
              <a:rPr lang="en-US" sz="1800" b="1" dirty="0" err="1">
                <a:solidFill>
                  <a:schemeClr val="tx2"/>
                </a:solidFill>
              </a:rPr>
              <a:t>apa</a:t>
            </a:r>
            <a:r>
              <a:rPr lang="en-US" sz="1800" b="1" dirty="0">
                <a:solidFill>
                  <a:schemeClr val="tx2"/>
                </a:solidFill>
              </a:rPr>
              <a:t> yang </a:t>
            </a:r>
            <a:r>
              <a:rPr lang="en-US" sz="1800" b="1" dirty="0" err="1">
                <a:solidFill>
                  <a:schemeClr val="tx2"/>
                </a:solidFill>
              </a:rPr>
              <a:t>terjadi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pertama</a:t>
            </a:r>
            <a:r>
              <a:rPr lang="en-US" sz="1800" b="1" dirty="0">
                <a:solidFill>
                  <a:schemeClr val="tx2"/>
                </a:solidFill>
              </a:rPr>
              <a:t> kali, </a:t>
            </a:r>
            <a:r>
              <a:rPr lang="en-US" sz="1800" b="1" dirty="0" err="1">
                <a:solidFill>
                  <a:schemeClr val="tx2"/>
                </a:solidFill>
              </a:rPr>
              <a:t>apa</a:t>
            </a:r>
            <a:r>
              <a:rPr lang="en-US" sz="1800" b="1" dirty="0">
                <a:solidFill>
                  <a:schemeClr val="tx2"/>
                </a:solidFill>
              </a:rPr>
              <a:t> yang </a:t>
            </a:r>
            <a:r>
              <a:rPr lang="en-US" sz="1800" b="1" dirty="0" err="1">
                <a:solidFill>
                  <a:schemeClr val="tx2"/>
                </a:solidFill>
              </a:rPr>
              <a:t>terjadi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selanjutnya</a:t>
            </a:r>
            <a:r>
              <a:rPr lang="en-US" sz="1800" b="1" dirty="0">
                <a:solidFill>
                  <a:schemeClr val="tx2"/>
                </a:solidFill>
              </a:rPr>
              <a:t>)</a:t>
            </a:r>
          </a:p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User </a:t>
            </a:r>
            <a:r>
              <a:rPr lang="en-US" sz="1800" b="1" dirty="0" err="1">
                <a:solidFill>
                  <a:schemeClr val="tx2"/>
                </a:solidFill>
              </a:rPr>
              <a:t>akan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lebih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mudah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membaca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dan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mengerti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tipe</a:t>
            </a:r>
            <a:r>
              <a:rPr lang="en-US" sz="1800" b="1" dirty="0">
                <a:solidFill>
                  <a:schemeClr val="tx2"/>
                </a:solidFill>
              </a:rPr>
              <a:t> diagram </a:t>
            </a:r>
            <a:r>
              <a:rPr lang="en-US" sz="1800" b="1" dirty="0" err="1">
                <a:solidFill>
                  <a:schemeClr val="tx2"/>
                </a:solidFill>
              </a:rPr>
              <a:t>ini</a:t>
            </a:r>
            <a:r>
              <a:rPr lang="en-US" sz="1800" b="1" dirty="0">
                <a:solidFill>
                  <a:schemeClr val="tx2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1800" b="1" dirty="0" err="1">
                <a:solidFill>
                  <a:schemeClr val="tx2"/>
                </a:solidFill>
              </a:rPr>
              <a:t>Karenanya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sangat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berguna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pada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fase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analisis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awal</a:t>
            </a:r>
            <a:r>
              <a:rPr lang="en-US" sz="1800" b="1" dirty="0">
                <a:solidFill>
                  <a:schemeClr val="tx2"/>
                </a:solidFill>
              </a:rPr>
              <a:t>.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27232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69E83-0C21-4764-82DA-B0F4786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Interaction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29170-8913-423B-B5BC-3BD1AD8D8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2057401"/>
            <a:ext cx="7072242" cy="40783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>
                <a:solidFill>
                  <a:srgbClr val="FF0000"/>
                </a:solidFill>
              </a:rPr>
              <a:t>Perbedaan</a:t>
            </a:r>
            <a:r>
              <a:rPr lang="en-US" b="1" dirty="0">
                <a:solidFill>
                  <a:srgbClr val="FF0000"/>
                </a:solidFill>
              </a:rPr>
              <a:t> Sequence </a:t>
            </a:r>
            <a:r>
              <a:rPr lang="en-US" b="1" dirty="0" err="1">
                <a:solidFill>
                  <a:srgbClr val="FF0000"/>
                </a:solidFill>
              </a:rPr>
              <a:t>dan</a:t>
            </a:r>
            <a:r>
              <a:rPr lang="en-US" b="1" dirty="0">
                <a:solidFill>
                  <a:srgbClr val="FF0000"/>
                </a:solidFill>
              </a:rPr>
              <a:t>  Collaboration </a:t>
            </a:r>
            <a:r>
              <a:rPr lang="en-US" sz="1800" b="1" dirty="0">
                <a:solidFill>
                  <a:srgbClr val="FF0000"/>
                </a:solidFill>
              </a:rPr>
              <a:t>Diagram</a:t>
            </a:r>
          </a:p>
          <a:p>
            <a:pPr marL="0" indent="0">
              <a:buNone/>
            </a:pPr>
            <a:endParaRPr lang="en-US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Collaboration diagram </a:t>
            </a:r>
          </a:p>
          <a:p>
            <a:pPr marL="0" indent="0">
              <a:buNone/>
            </a:pPr>
            <a:r>
              <a:rPr lang="en-US" sz="1800" b="1" dirty="0" err="1">
                <a:solidFill>
                  <a:schemeClr val="tx2"/>
                </a:solidFill>
              </a:rPr>
              <a:t>Cenderung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untuk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memberikan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gambaran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besar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dari</a:t>
            </a:r>
            <a:r>
              <a:rPr lang="en-US" sz="1800" b="1" dirty="0">
                <a:solidFill>
                  <a:schemeClr val="tx2"/>
                </a:solidFill>
              </a:rPr>
              <a:t> scenario </a:t>
            </a:r>
            <a:r>
              <a:rPr lang="en-US" sz="1800" b="1" dirty="0" err="1">
                <a:solidFill>
                  <a:schemeClr val="tx2"/>
                </a:solidFill>
              </a:rPr>
              <a:t>selama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kolaborasi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disusun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dari</a:t>
            </a:r>
            <a:r>
              <a:rPr lang="en-US" sz="1800" b="1" dirty="0">
                <a:solidFill>
                  <a:schemeClr val="tx2"/>
                </a:solidFill>
              </a:rPr>
              <a:t> object </a:t>
            </a:r>
            <a:r>
              <a:rPr lang="en-US" sz="1800" b="1" dirty="0" err="1">
                <a:solidFill>
                  <a:schemeClr val="tx2"/>
                </a:solidFill>
              </a:rPr>
              <a:t>sekelilingnya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dan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hubungan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antar</a:t>
            </a:r>
            <a:r>
              <a:rPr lang="en-US" sz="1800" b="1" dirty="0">
                <a:solidFill>
                  <a:schemeClr val="tx2"/>
                </a:solidFill>
              </a:rPr>
              <a:t> object yang </a:t>
            </a:r>
            <a:r>
              <a:rPr lang="en-US" sz="1800" b="1" dirty="0" err="1">
                <a:solidFill>
                  <a:schemeClr val="tx2"/>
                </a:solidFill>
              </a:rPr>
              <a:t>satu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dengan</a:t>
            </a:r>
            <a:r>
              <a:rPr lang="en-US" sz="1800" b="1" dirty="0">
                <a:solidFill>
                  <a:schemeClr val="tx2"/>
                </a:solidFill>
              </a:rPr>
              <a:t> </a:t>
            </a:r>
            <a:r>
              <a:rPr lang="en-US" sz="1800" b="1" dirty="0" err="1">
                <a:solidFill>
                  <a:schemeClr val="tx2"/>
                </a:solidFill>
              </a:rPr>
              <a:t>lainnya</a:t>
            </a:r>
            <a:endParaRPr lang="en-US" sz="1800" b="1" dirty="0">
              <a:solidFill>
                <a:schemeClr val="tx2"/>
              </a:solidFill>
            </a:endParaRP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0112585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69E83-0C21-4764-82DA-B0F4786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Object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29170-8913-423B-B5BC-3BD1AD8D8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2057401"/>
            <a:ext cx="7072242" cy="4078356"/>
          </a:xfrm>
        </p:spPr>
        <p:txBody>
          <a:bodyPr>
            <a:noAutofit/>
          </a:bodyPr>
          <a:lstStyle/>
          <a:p>
            <a:r>
              <a:rPr lang="en-US" sz="2400" dirty="0" err="1"/>
              <a:t>Semua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terdiri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class-class </a:t>
            </a:r>
            <a:r>
              <a:rPr lang="en-US" sz="2400" dirty="0" err="1"/>
              <a:t>dan</a:t>
            </a:r>
            <a:r>
              <a:rPr lang="en-US" sz="2400" dirty="0"/>
              <a:t> object</a:t>
            </a:r>
          </a:p>
          <a:p>
            <a:r>
              <a:rPr lang="en-US" sz="2400" dirty="0" err="1"/>
              <a:t>Kelakuan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dicapai</a:t>
            </a:r>
            <a:r>
              <a:rPr lang="en-US" sz="2400" dirty="0"/>
              <a:t> </a:t>
            </a:r>
            <a:r>
              <a:rPr lang="en-US" sz="2400" dirty="0" err="1"/>
              <a:t>melalui</a:t>
            </a:r>
            <a:r>
              <a:rPr lang="en-US" sz="2400" dirty="0"/>
              <a:t> </a:t>
            </a:r>
            <a:r>
              <a:rPr lang="en-US" sz="2400" dirty="0" err="1"/>
              <a:t>kerjasama</a:t>
            </a:r>
            <a:r>
              <a:rPr lang="en-US" sz="2400" dirty="0"/>
              <a:t> </a:t>
            </a:r>
            <a:r>
              <a:rPr lang="en-US" sz="2400" dirty="0" err="1"/>
              <a:t>antar</a:t>
            </a:r>
            <a:r>
              <a:rPr lang="en-US" sz="2400" dirty="0"/>
              <a:t> object</a:t>
            </a:r>
          </a:p>
          <a:p>
            <a:r>
              <a:rPr lang="en-US" sz="2400" dirty="0" err="1"/>
              <a:t>Misalnya</a:t>
            </a:r>
            <a:r>
              <a:rPr lang="en-US" sz="2400" dirty="0"/>
              <a:t> </a:t>
            </a:r>
            <a:r>
              <a:rPr lang="en-US" sz="2400" dirty="0" err="1"/>
              <a:t>seorang</a:t>
            </a:r>
            <a:r>
              <a:rPr lang="en-US" sz="2400" dirty="0"/>
              <a:t> </a:t>
            </a:r>
            <a:r>
              <a:rPr lang="en-US" sz="2400" dirty="0" err="1"/>
              <a:t>mahasiswa</a:t>
            </a:r>
            <a:r>
              <a:rPr lang="en-US" sz="2400" dirty="0"/>
              <a:t> </a:t>
            </a:r>
            <a:r>
              <a:rPr lang="en-US" sz="2400" dirty="0" err="1"/>
              <a:t>ditambahkan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daftar</a:t>
            </a:r>
            <a:r>
              <a:rPr lang="en-US" sz="2400" dirty="0"/>
              <a:t> class, </a:t>
            </a:r>
            <a:r>
              <a:rPr lang="en-US" sz="2400" dirty="0" err="1"/>
              <a:t>jika</a:t>
            </a:r>
            <a:r>
              <a:rPr lang="en-US" sz="2400" dirty="0"/>
              <a:t> </a:t>
            </a:r>
            <a:r>
              <a:rPr lang="en-US" sz="2400" dirty="0" err="1"/>
              <a:t>daftar</a:t>
            </a:r>
            <a:r>
              <a:rPr lang="en-US" sz="2400" dirty="0"/>
              <a:t> class </a:t>
            </a:r>
            <a:r>
              <a:rPr lang="en-US" sz="2400" dirty="0" err="1"/>
              <a:t>memperoleh</a:t>
            </a:r>
            <a:r>
              <a:rPr lang="en-US" sz="2400" dirty="0"/>
              <a:t> message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menambahkan</a:t>
            </a:r>
            <a:r>
              <a:rPr lang="en-US" sz="2400" dirty="0"/>
              <a:t> </a:t>
            </a:r>
            <a:r>
              <a:rPr lang="en-US" sz="2400" dirty="0" err="1"/>
              <a:t>mahasiswa</a:t>
            </a:r>
            <a:endParaRPr lang="en-US" sz="2400" dirty="0"/>
          </a:p>
          <a:p>
            <a:r>
              <a:rPr lang="en-US" sz="2400" dirty="0" err="1">
                <a:solidFill>
                  <a:srgbClr val="FF0000"/>
                </a:solidFill>
              </a:rPr>
              <a:t>Interaksi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antar</a:t>
            </a:r>
            <a:r>
              <a:rPr lang="en-US" sz="2400" dirty="0">
                <a:solidFill>
                  <a:srgbClr val="FF0000"/>
                </a:solidFill>
              </a:rPr>
              <a:t> object </a:t>
            </a:r>
            <a:r>
              <a:rPr lang="en-US" sz="2400" dirty="0" err="1"/>
              <a:t>disebut</a:t>
            </a:r>
            <a:r>
              <a:rPr lang="en-US" sz="2400" dirty="0"/>
              <a:t> </a:t>
            </a:r>
            <a:r>
              <a:rPr lang="en-US" sz="2400" dirty="0">
                <a:solidFill>
                  <a:srgbClr val="FF0000"/>
                </a:solidFill>
              </a:rPr>
              <a:t>object relationship</a:t>
            </a:r>
          </a:p>
        </p:txBody>
      </p:sp>
    </p:spTree>
    <p:extLst>
      <p:ext uri="{BB962C8B-B14F-4D97-AF65-F5344CB8AC3E}">
        <p14:creationId xmlns:p14="http://schemas.microsoft.com/office/powerpoint/2010/main" val="674789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69E83-0C21-4764-82DA-B0F4786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Object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29170-8913-423B-B5BC-3BD1AD8D8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2057401"/>
            <a:ext cx="7072242" cy="4078356"/>
          </a:xfrm>
        </p:spPr>
        <p:txBody>
          <a:bodyPr>
            <a:noAutofit/>
          </a:bodyPr>
          <a:lstStyle/>
          <a:p>
            <a:r>
              <a:rPr lang="en-US" sz="2400" dirty="0" err="1"/>
              <a:t>Dua</a:t>
            </a:r>
            <a:r>
              <a:rPr lang="en-US" sz="2400" dirty="0"/>
              <a:t> </a:t>
            </a:r>
            <a:r>
              <a:rPr lang="en-US" sz="2400" dirty="0" err="1"/>
              <a:t>tipe</a:t>
            </a:r>
            <a:r>
              <a:rPr lang="en-US" sz="2400" dirty="0"/>
              <a:t> yang </a:t>
            </a:r>
            <a:r>
              <a:rPr lang="en-US" sz="2400" dirty="0" err="1"/>
              <a:t>ada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saat</a:t>
            </a:r>
            <a:r>
              <a:rPr lang="en-US" sz="2400" dirty="0"/>
              <a:t> Analisa </a:t>
            </a:r>
            <a:r>
              <a:rPr lang="en-US" sz="2400" dirty="0" err="1"/>
              <a:t>adalah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	association</a:t>
            </a:r>
          </a:p>
          <a:p>
            <a:pPr marL="0" indent="0">
              <a:buNone/>
            </a:pPr>
            <a:r>
              <a:rPr lang="en-US" sz="2400" dirty="0"/>
              <a:t>		aggregation</a:t>
            </a:r>
          </a:p>
        </p:txBody>
      </p:sp>
    </p:spTree>
    <p:extLst>
      <p:ext uri="{BB962C8B-B14F-4D97-AF65-F5344CB8AC3E}">
        <p14:creationId xmlns:p14="http://schemas.microsoft.com/office/powerpoint/2010/main" val="20794134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69E83-0C21-4764-82DA-B0F4786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Object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29170-8913-423B-B5BC-3BD1AD8D8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2057401"/>
            <a:ext cx="7072242" cy="40783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err="1">
                <a:solidFill>
                  <a:srgbClr val="FF0000"/>
                </a:solidFill>
              </a:rPr>
              <a:t>Relasi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asosiasi</a:t>
            </a:r>
            <a:r>
              <a:rPr lang="en-US" sz="2400" dirty="0">
                <a:solidFill>
                  <a:srgbClr val="FF0000"/>
                </a:solidFill>
              </a:rPr>
              <a:t> (association relation)</a:t>
            </a:r>
          </a:p>
          <a:p>
            <a:r>
              <a:rPr lang="en-US" sz="2400" dirty="0" err="1"/>
              <a:t>Hubungan</a:t>
            </a:r>
            <a:r>
              <a:rPr lang="en-US" sz="2400" dirty="0"/>
              <a:t> semantic bi-directional </a:t>
            </a:r>
            <a:r>
              <a:rPr lang="en-US" sz="2400" dirty="0" err="1"/>
              <a:t>diantara</a:t>
            </a:r>
            <a:r>
              <a:rPr lang="en-US" sz="2400" dirty="0"/>
              <a:t> class-class</a:t>
            </a:r>
          </a:p>
          <a:p>
            <a:r>
              <a:rPr lang="en-US" sz="2400" dirty="0" err="1"/>
              <a:t>Bukan</a:t>
            </a:r>
            <a:r>
              <a:rPr lang="en-US" sz="2400" dirty="0"/>
              <a:t> </a:t>
            </a:r>
            <a:r>
              <a:rPr lang="en-US" sz="2400" dirty="0" err="1"/>
              <a:t>aliran</a:t>
            </a:r>
            <a:r>
              <a:rPr lang="en-US" sz="2400" dirty="0"/>
              <a:t> data </a:t>
            </a:r>
            <a:r>
              <a:rPr lang="en-US" sz="2400" dirty="0" err="1"/>
              <a:t>seperti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pemodelan</a:t>
            </a:r>
            <a:r>
              <a:rPr lang="en-US" sz="2400" dirty="0"/>
              <a:t> </a:t>
            </a:r>
            <a:r>
              <a:rPr lang="en-US" sz="2400" dirty="0" err="1"/>
              <a:t>desain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Analisa </a:t>
            </a:r>
            <a:r>
              <a:rPr lang="en-US" sz="2400" dirty="0" err="1"/>
              <a:t>struktur</a:t>
            </a:r>
            <a:endParaRPr lang="en-US" sz="2400" dirty="0"/>
          </a:p>
          <a:p>
            <a:r>
              <a:rPr lang="en-US" sz="2400" dirty="0"/>
              <a:t>Data </a:t>
            </a:r>
            <a:r>
              <a:rPr lang="en-US" sz="2400" dirty="0" err="1"/>
              <a:t>diperbolehkan</a:t>
            </a:r>
            <a:r>
              <a:rPr lang="en-US" sz="2400" dirty="0"/>
              <a:t> </a:t>
            </a:r>
            <a:r>
              <a:rPr lang="en-US" sz="2400" dirty="0" err="1"/>
              <a:t>mengalir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kedua</a:t>
            </a:r>
            <a:r>
              <a:rPr lang="en-US" sz="2400" dirty="0"/>
              <a:t> </a:t>
            </a:r>
            <a:r>
              <a:rPr lang="en-US" sz="2400" dirty="0" err="1"/>
              <a:t>arah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88346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69E83-0C21-4764-82DA-B0F4786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Object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29170-8913-423B-B5BC-3BD1AD8D8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2057401"/>
            <a:ext cx="7072242" cy="4078356"/>
          </a:xfrm>
        </p:spPr>
        <p:txBody>
          <a:bodyPr>
            <a:noAutofit/>
          </a:bodyPr>
          <a:lstStyle/>
          <a:p>
            <a:r>
              <a:rPr lang="en-US" sz="2400" dirty="0" err="1"/>
              <a:t>Asosiasi</a:t>
            </a:r>
            <a:r>
              <a:rPr lang="en-US" sz="2400" dirty="0"/>
              <a:t> </a:t>
            </a:r>
            <a:r>
              <a:rPr lang="en-US" sz="2400" dirty="0" err="1"/>
              <a:t>diantara</a:t>
            </a:r>
            <a:r>
              <a:rPr lang="en-US" sz="2400" dirty="0"/>
              <a:t> class-class </a:t>
            </a:r>
            <a:r>
              <a:rPr lang="en-US" sz="2400" dirty="0" err="1"/>
              <a:t>artinya</a:t>
            </a:r>
            <a:r>
              <a:rPr lang="en-US" sz="2400" dirty="0"/>
              <a:t> </a:t>
            </a:r>
            <a:r>
              <a:rPr lang="en-US" sz="2400" dirty="0" err="1"/>
              <a:t>ada</a:t>
            </a:r>
            <a:r>
              <a:rPr lang="en-US" sz="2400" dirty="0"/>
              <a:t> </a:t>
            </a:r>
            <a:r>
              <a:rPr lang="en-US" sz="2400" dirty="0" err="1"/>
              <a:t>hubungan</a:t>
            </a:r>
            <a:r>
              <a:rPr lang="en-US" sz="2400" dirty="0"/>
              <a:t> </a:t>
            </a:r>
            <a:r>
              <a:rPr lang="en-US" sz="2400" dirty="0" err="1"/>
              <a:t>antara</a:t>
            </a:r>
            <a:r>
              <a:rPr lang="en-US" sz="2400" dirty="0"/>
              <a:t> object-object </a:t>
            </a:r>
            <a:r>
              <a:rPr lang="en-US" sz="2400" dirty="0" err="1"/>
              <a:t>pada</a:t>
            </a:r>
            <a:r>
              <a:rPr lang="en-US" sz="2400" dirty="0"/>
              <a:t> class-class yang </a:t>
            </a:r>
            <a:r>
              <a:rPr lang="en-US" sz="2400" dirty="0" err="1"/>
              <a:t>berhubungan</a:t>
            </a:r>
            <a:endParaRPr lang="en-US" sz="2400" dirty="0"/>
          </a:p>
          <a:p>
            <a:r>
              <a:rPr lang="en-US" sz="2400" dirty="0" err="1"/>
              <a:t>Banyaknya</a:t>
            </a:r>
            <a:r>
              <a:rPr lang="en-US" sz="2400" dirty="0"/>
              <a:t> object yang </a:t>
            </a:r>
            <a:r>
              <a:rPr lang="en-US" sz="2400" dirty="0" err="1"/>
              <a:t>terhubung</a:t>
            </a:r>
            <a:r>
              <a:rPr lang="en-US" sz="2400" dirty="0"/>
              <a:t> </a:t>
            </a:r>
            <a:r>
              <a:rPr lang="en-US" sz="2400" dirty="0" err="1"/>
              <a:t>tergantung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beragamnya</a:t>
            </a:r>
            <a:r>
              <a:rPr lang="en-US" sz="2400" dirty="0"/>
              <a:t> object (multiplicity) yang </a:t>
            </a:r>
            <a:r>
              <a:rPr lang="en-US" sz="2400" dirty="0" err="1"/>
              <a:t>ada</a:t>
            </a:r>
            <a:r>
              <a:rPr lang="en-US" sz="2400" dirty="0"/>
              <a:t> </a:t>
            </a:r>
            <a:r>
              <a:rPr lang="en-US" sz="2400" dirty="0" err="1"/>
              <a:t>asosiasi</a:t>
            </a:r>
            <a:endParaRPr lang="en-US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C2A1CF-8568-48CA-A86E-0AD3E667DA22}"/>
              </a:ext>
            </a:extLst>
          </p:cNvPr>
          <p:cNvPicPr/>
          <p:nvPr/>
        </p:nvPicPr>
        <p:blipFill rotWithShape="1">
          <a:blip r:embed="rId2"/>
          <a:srcRect l="34936" t="53592" r="41186" b="39852"/>
          <a:stretch/>
        </p:blipFill>
        <p:spPr bwMode="auto">
          <a:xfrm>
            <a:off x="1410734" y="4763950"/>
            <a:ext cx="5162344" cy="96098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875001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69E83-0C21-4764-82DA-B0F4786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Object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29170-8913-423B-B5BC-3BD1AD8D8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2057401"/>
            <a:ext cx="7072242" cy="40783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err="1">
                <a:solidFill>
                  <a:srgbClr val="FF0000"/>
                </a:solidFill>
              </a:rPr>
              <a:t>Relasi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pengunpulan</a:t>
            </a:r>
            <a:r>
              <a:rPr lang="en-US" sz="2400" dirty="0">
                <a:solidFill>
                  <a:srgbClr val="FF0000"/>
                </a:solidFill>
              </a:rPr>
              <a:t> (Aggregation relation)</a:t>
            </a:r>
          </a:p>
          <a:p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bentuk</a:t>
            </a:r>
            <a:r>
              <a:rPr lang="en-US" sz="2400" dirty="0"/>
              <a:t> </a:t>
            </a:r>
            <a:r>
              <a:rPr lang="en-US" sz="2400" dirty="0" err="1"/>
              <a:t>khusus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asosiasi</a:t>
            </a:r>
            <a:r>
              <a:rPr lang="en-US" sz="2400" dirty="0"/>
              <a:t> </a:t>
            </a:r>
            <a:r>
              <a:rPr lang="en-US" sz="2400" dirty="0" err="1"/>
              <a:t>dimana</a:t>
            </a:r>
            <a:r>
              <a:rPr lang="en-US" sz="2400" dirty="0"/>
              <a:t> </a:t>
            </a:r>
            <a:r>
              <a:rPr lang="en-US" sz="2400" dirty="0" err="1"/>
              <a:t>induk</a:t>
            </a:r>
            <a:r>
              <a:rPr lang="en-US" sz="2400" dirty="0"/>
              <a:t> </a:t>
            </a:r>
            <a:r>
              <a:rPr lang="en-US" sz="2400" dirty="0" err="1"/>
              <a:t>terhubung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bagian-bagiannnya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Notasi</a:t>
            </a:r>
            <a:r>
              <a:rPr lang="en-US" sz="2400" dirty="0"/>
              <a:t> UML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relasi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sebuah</a:t>
            </a:r>
            <a:r>
              <a:rPr lang="en-US" sz="2400" dirty="0"/>
              <a:t> </a:t>
            </a:r>
            <a:r>
              <a:rPr lang="en-US" sz="2400" dirty="0" err="1"/>
              <a:t>asosiasi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diamond </a:t>
            </a:r>
            <a:r>
              <a:rPr lang="en-US" sz="2400" dirty="0" err="1"/>
              <a:t>putih</a:t>
            </a:r>
            <a:r>
              <a:rPr lang="en-US" sz="2400" dirty="0"/>
              <a:t> </a:t>
            </a:r>
            <a:r>
              <a:rPr lang="en-US" sz="2400" dirty="0" err="1"/>
              <a:t>melekat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class yang </a:t>
            </a:r>
            <a:r>
              <a:rPr lang="en-US" sz="2400" dirty="0" err="1"/>
              <a:t>menyatakan</a:t>
            </a:r>
            <a:r>
              <a:rPr lang="en-US" sz="2400" dirty="0"/>
              <a:t> </a:t>
            </a:r>
            <a:r>
              <a:rPr lang="en-US" sz="2400" dirty="0" err="1"/>
              <a:t>induk</a:t>
            </a:r>
            <a:r>
              <a:rPr lang="en-US" sz="2400" dirty="0"/>
              <a:t>.</a:t>
            </a:r>
          </a:p>
          <a:p>
            <a:endParaRPr lang="en-US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B2133E-69BB-4136-9F76-10E7B8457A40}"/>
              </a:ext>
            </a:extLst>
          </p:cNvPr>
          <p:cNvPicPr/>
          <p:nvPr/>
        </p:nvPicPr>
        <p:blipFill rotWithShape="1">
          <a:blip r:embed="rId2"/>
          <a:srcRect l="36538" t="74687" r="40385" b="17616"/>
          <a:stretch/>
        </p:blipFill>
        <p:spPr bwMode="auto">
          <a:xfrm>
            <a:off x="1036981" y="4811160"/>
            <a:ext cx="5151783" cy="13245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712222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69E83-0C21-4764-82DA-B0F4786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Object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29170-8913-423B-B5BC-3BD1AD8D8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2057401"/>
            <a:ext cx="7072242" cy="40783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err="1">
                <a:solidFill>
                  <a:srgbClr val="FF0000"/>
                </a:solidFill>
              </a:rPr>
              <a:t>Penamaan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Relasi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 err="1"/>
              <a:t>Biasanya</a:t>
            </a:r>
            <a:r>
              <a:rPr lang="en-US" sz="2400" dirty="0"/>
              <a:t> </a:t>
            </a:r>
            <a:r>
              <a:rPr lang="en-US" sz="2400" dirty="0" err="1"/>
              <a:t>digunakan</a:t>
            </a:r>
            <a:r>
              <a:rPr lang="en-US" sz="2400" dirty="0"/>
              <a:t> kata </a:t>
            </a:r>
            <a:r>
              <a:rPr lang="en-US" sz="2400" dirty="0" err="1"/>
              <a:t>kerja</a:t>
            </a:r>
            <a:r>
              <a:rPr lang="en-US" sz="2400" dirty="0"/>
              <a:t> </a:t>
            </a:r>
            <a:r>
              <a:rPr lang="en-US" sz="2400" dirty="0" err="1"/>
              <a:t>aktif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klausa</a:t>
            </a:r>
            <a:r>
              <a:rPr lang="en-US" sz="2400" dirty="0"/>
              <a:t> kata </a:t>
            </a:r>
            <a:r>
              <a:rPr lang="en-US" sz="2400" dirty="0" err="1"/>
              <a:t>kerja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cara</a:t>
            </a:r>
            <a:r>
              <a:rPr lang="en-US" sz="2400" dirty="0"/>
              <a:t> </a:t>
            </a:r>
            <a:r>
              <a:rPr lang="en-US" sz="2400" dirty="0" err="1"/>
              <a:t>pembacaan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kiri</a:t>
            </a:r>
            <a:r>
              <a:rPr lang="en-US" sz="2400" dirty="0"/>
              <a:t> </a:t>
            </a: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kanan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atas</a:t>
            </a:r>
            <a:r>
              <a:rPr lang="en-US" sz="2400" dirty="0"/>
              <a:t> </a:t>
            </a: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bawah</a:t>
            </a:r>
            <a:endParaRPr lang="en-US" sz="2400" dirty="0"/>
          </a:p>
          <a:p>
            <a:r>
              <a:rPr lang="en-US" sz="2400" dirty="0" err="1"/>
              <a:t>Agregasi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diberi</a:t>
            </a:r>
            <a:r>
              <a:rPr lang="en-US" sz="2400" dirty="0"/>
              <a:t> </a:t>
            </a:r>
            <a:r>
              <a:rPr lang="en-US" sz="2400" dirty="0" err="1"/>
              <a:t>nama</a:t>
            </a:r>
            <a:r>
              <a:rPr lang="en-US" sz="2400" dirty="0"/>
              <a:t> </a:t>
            </a:r>
            <a:r>
              <a:rPr lang="en-US" sz="2400" dirty="0" err="1"/>
              <a:t>karena</a:t>
            </a:r>
            <a:r>
              <a:rPr lang="en-US" sz="2400" dirty="0"/>
              <a:t> </a:t>
            </a:r>
            <a:r>
              <a:rPr lang="en-US" sz="2400" dirty="0" err="1"/>
              <a:t>agregasi</a:t>
            </a:r>
            <a:r>
              <a:rPr lang="en-US" sz="2400" dirty="0"/>
              <a:t> </a:t>
            </a:r>
            <a:r>
              <a:rPr lang="en-US" sz="2400" dirty="0" err="1"/>
              <a:t>menggunakan</a:t>
            </a:r>
            <a:r>
              <a:rPr lang="en-US" sz="2400" dirty="0"/>
              <a:t> kata “</a:t>
            </a:r>
            <a:r>
              <a:rPr lang="en-US" sz="2400" dirty="0" err="1"/>
              <a:t>mempunyai</a:t>
            </a:r>
            <a:r>
              <a:rPr lang="en-US" sz="2400" dirty="0"/>
              <a:t>” </a:t>
            </a:r>
            <a:r>
              <a:rPr lang="en-US" sz="2400" dirty="0" err="1"/>
              <a:t>atau</a:t>
            </a:r>
            <a:r>
              <a:rPr lang="en-US" sz="2400" dirty="0"/>
              <a:t> “</a:t>
            </a:r>
            <a:r>
              <a:rPr lang="en-US" sz="2400" dirty="0" err="1"/>
              <a:t>erdiri</a:t>
            </a:r>
            <a:r>
              <a:rPr lang="en-US" sz="2400" dirty="0"/>
              <a:t>”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294856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69E83-0C21-4764-82DA-B0F4786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Object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29170-8913-423B-B5BC-3BD1AD8D8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2057401"/>
            <a:ext cx="7072242" cy="40783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err="1">
                <a:solidFill>
                  <a:srgbClr val="FF0000"/>
                </a:solidFill>
              </a:rPr>
              <a:t>Indikator</a:t>
            </a:r>
            <a:r>
              <a:rPr lang="en-US" sz="2400" dirty="0">
                <a:solidFill>
                  <a:srgbClr val="FF0000"/>
                </a:solidFill>
              </a:rPr>
              <a:t> multiplicity</a:t>
            </a:r>
          </a:p>
          <a:p>
            <a:r>
              <a:rPr lang="en-US" sz="2400" dirty="0" err="1"/>
              <a:t>Menentukan</a:t>
            </a:r>
            <a:r>
              <a:rPr lang="en-US" sz="2400" dirty="0"/>
              <a:t> </a:t>
            </a:r>
            <a:r>
              <a:rPr lang="en-US" sz="2400" dirty="0" err="1"/>
              <a:t>banyaknya</a:t>
            </a:r>
            <a:r>
              <a:rPr lang="en-US" sz="2400" dirty="0"/>
              <a:t> object yang </a:t>
            </a:r>
            <a:r>
              <a:rPr lang="en-US" sz="2400" dirty="0" err="1"/>
              <a:t>terlibat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relasi</a:t>
            </a:r>
            <a:endParaRPr lang="en-US" sz="2400" dirty="0"/>
          </a:p>
          <a:p>
            <a:r>
              <a:rPr lang="en-US" sz="2400" dirty="0" err="1"/>
              <a:t>Menentukan</a:t>
            </a:r>
            <a:r>
              <a:rPr lang="en-US" sz="2400" dirty="0"/>
              <a:t> </a:t>
            </a:r>
            <a:r>
              <a:rPr lang="en-US" sz="2400" dirty="0" err="1"/>
              <a:t>banyaknya</a:t>
            </a:r>
            <a:r>
              <a:rPr lang="en-US" sz="2400" dirty="0"/>
              <a:t> object yang </a:t>
            </a:r>
            <a:r>
              <a:rPr lang="en-US" sz="2400" dirty="0" err="1"/>
              <a:t>terhubung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yang </a:t>
            </a:r>
            <a:r>
              <a:rPr lang="en-US" sz="2400" dirty="0" err="1"/>
              <a:t>lainnya</a:t>
            </a:r>
            <a:endParaRPr lang="en-US" sz="2400" dirty="0"/>
          </a:p>
          <a:p>
            <a:r>
              <a:rPr lang="en-US" sz="2400" dirty="0" err="1"/>
              <a:t>Indikator</a:t>
            </a:r>
            <a:r>
              <a:rPr lang="en-US" sz="2400" dirty="0"/>
              <a:t> multiplicity </a:t>
            </a:r>
            <a:r>
              <a:rPr lang="en-US" sz="2400" dirty="0" err="1"/>
              <a:t>terdapat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masing-masing</a:t>
            </a:r>
            <a:r>
              <a:rPr lang="en-US" sz="2400" dirty="0"/>
              <a:t> </a:t>
            </a:r>
            <a:r>
              <a:rPr lang="en-US" sz="2400" dirty="0" err="1"/>
              <a:t>akhir</a:t>
            </a:r>
            <a:r>
              <a:rPr lang="en-US" sz="2400" dirty="0"/>
              <a:t> </a:t>
            </a:r>
            <a:r>
              <a:rPr lang="en-US" sz="2400" dirty="0" err="1"/>
              <a:t>garis</a:t>
            </a:r>
            <a:r>
              <a:rPr lang="en-US" sz="2400" dirty="0"/>
              <a:t> </a:t>
            </a:r>
            <a:r>
              <a:rPr lang="en-US" sz="2400" dirty="0" err="1"/>
              <a:t>relasi</a:t>
            </a:r>
            <a:r>
              <a:rPr lang="en-US" sz="2400" dirty="0"/>
              <a:t>, </a:t>
            </a:r>
            <a:r>
              <a:rPr lang="en-US" sz="2400" dirty="0" err="1"/>
              <a:t>baik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asosiasi</a:t>
            </a:r>
            <a:r>
              <a:rPr lang="en-US" sz="2400" dirty="0"/>
              <a:t> </a:t>
            </a:r>
            <a:r>
              <a:rPr lang="en-US" sz="2400" dirty="0" err="1"/>
              <a:t>ataupun</a:t>
            </a:r>
            <a:r>
              <a:rPr lang="en-US" sz="2400" dirty="0"/>
              <a:t> </a:t>
            </a:r>
            <a:r>
              <a:rPr lang="en-US" sz="2400" dirty="0" err="1"/>
              <a:t>agregasi</a:t>
            </a: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863455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69E83-0C21-4764-82DA-B0F4786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Object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29170-8913-423B-B5BC-3BD1AD8D8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2057401"/>
            <a:ext cx="7072242" cy="40783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err="1">
                <a:solidFill>
                  <a:srgbClr val="FF0000"/>
                </a:solidFill>
              </a:rPr>
              <a:t>Contoh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Indikator</a:t>
            </a:r>
            <a:r>
              <a:rPr lang="en-US" sz="2400" dirty="0">
                <a:solidFill>
                  <a:srgbClr val="FF0000"/>
                </a:solidFill>
              </a:rPr>
              <a:t> multiplicity</a:t>
            </a:r>
          </a:p>
          <a:p>
            <a:r>
              <a:rPr lang="en-US" sz="2400" dirty="0"/>
              <a:t>1			</a:t>
            </a:r>
            <a:r>
              <a:rPr lang="en-US" sz="2400" dirty="0" err="1"/>
              <a:t>tepat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endParaRPr lang="en-US" sz="2400" dirty="0"/>
          </a:p>
          <a:p>
            <a:r>
              <a:rPr lang="en-US" sz="2400" dirty="0"/>
              <a:t>0 … *		</a:t>
            </a:r>
            <a:r>
              <a:rPr lang="en-US" sz="2400" dirty="0" err="1"/>
              <a:t>nol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endParaRPr lang="en-US" sz="2400" dirty="0"/>
          </a:p>
          <a:p>
            <a:r>
              <a:rPr lang="en-US" sz="2400" dirty="0"/>
              <a:t>1 … *		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endParaRPr lang="en-US" sz="2400" dirty="0"/>
          </a:p>
          <a:p>
            <a:r>
              <a:rPr lang="en-US" sz="2400" dirty="0"/>
              <a:t>0 … 1		</a:t>
            </a:r>
            <a:r>
              <a:rPr lang="en-US" sz="2400" dirty="0" err="1"/>
              <a:t>nol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endParaRPr lang="en-US" sz="2400" dirty="0"/>
          </a:p>
          <a:p>
            <a:r>
              <a:rPr lang="en-US" sz="2400" dirty="0"/>
              <a:t>5 … 8		range 5 s/d 8</a:t>
            </a:r>
          </a:p>
          <a:p>
            <a:r>
              <a:rPr lang="en-US" sz="2400" dirty="0"/>
              <a:t>4, 6, 9		range 4 s/d 6 </a:t>
            </a:r>
            <a:r>
              <a:rPr lang="en-US" sz="2400" dirty="0" err="1"/>
              <a:t>dan</a:t>
            </a:r>
            <a:r>
              <a:rPr lang="en-US" sz="2400" dirty="0"/>
              <a:t> 9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550075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69E83-0C21-4764-82DA-B0F4786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Object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29170-8913-423B-B5BC-3BD1AD8D8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2057401"/>
            <a:ext cx="7072242" cy="40783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err="1">
                <a:solidFill>
                  <a:srgbClr val="FF0000"/>
                </a:solidFill>
              </a:rPr>
              <a:t>Contoh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Indikator</a:t>
            </a:r>
            <a:r>
              <a:rPr lang="en-US" sz="2400" dirty="0">
                <a:solidFill>
                  <a:srgbClr val="FF0000"/>
                </a:solidFill>
              </a:rPr>
              <a:t> multiplicity</a:t>
            </a:r>
          </a:p>
          <a:p>
            <a:pPr marL="0" indent="0">
              <a:buNone/>
            </a:pPr>
            <a:endParaRPr lang="en-US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E8D969-90A3-4E52-A75C-7526472A66C7}"/>
              </a:ext>
            </a:extLst>
          </p:cNvPr>
          <p:cNvPicPr/>
          <p:nvPr/>
        </p:nvPicPr>
        <p:blipFill rotWithShape="1">
          <a:blip r:embed="rId2"/>
          <a:srcRect l="35096" t="65279" r="41026" b="25884"/>
          <a:stretch/>
        </p:blipFill>
        <p:spPr bwMode="auto">
          <a:xfrm>
            <a:off x="508001" y="2803559"/>
            <a:ext cx="6263860" cy="125088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944522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69E83-0C21-4764-82DA-B0F47861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Relasi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Object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29170-8913-423B-B5BC-3BD1AD8D8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1" y="2057401"/>
            <a:ext cx="7072242" cy="40783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err="1">
                <a:solidFill>
                  <a:srgbClr val="FF0000"/>
                </a:solidFill>
              </a:rPr>
              <a:t>Refleksif</a:t>
            </a:r>
            <a:r>
              <a:rPr lang="en-US" sz="2400" dirty="0">
                <a:solidFill>
                  <a:srgbClr val="FF0000"/>
                </a:solidFill>
              </a:rPr>
              <a:t> Relationships</a:t>
            </a:r>
          </a:p>
          <a:p>
            <a:pPr marL="0" indent="0">
              <a:buNone/>
            </a:pPr>
            <a:r>
              <a:rPr lang="en-US" sz="2400" dirty="0" err="1">
                <a:solidFill>
                  <a:srgbClr val="FF0000"/>
                </a:solidFill>
              </a:rPr>
              <a:t>Menemukan</a:t>
            </a:r>
            <a:r>
              <a:rPr lang="en-US" sz="2400">
                <a:solidFill>
                  <a:srgbClr val="FF0000"/>
                </a:solidFill>
              </a:rPr>
              <a:t> Relationships</a:t>
            </a:r>
            <a:endParaRPr lang="en-US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5253287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511</TotalTime>
  <Words>774</Words>
  <Application>Microsoft Office PowerPoint</Application>
  <PresentationFormat>On-screen Show (4:3)</PresentationFormat>
  <Paragraphs>155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Trebuchet MS</vt:lpstr>
      <vt:lpstr>Wingdings 3</vt:lpstr>
      <vt:lpstr>Facet</vt:lpstr>
      <vt:lpstr>UML</vt:lpstr>
      <vt:lpstr>Object dan Candidat Class</vt:lpstr>
      <vt:lpstr>Object dan Candidat Class</vt:lpstr>
      <vt:lpstr>Object dan Candidat Class</vt:lpstr>
      <vt:lpstr>Object dan Candidat Class</vt:lpstr>
      <vt:lpstr>Object dan Candidat Class</vt:lpstr>
      <vt:lpstr>Object dan Candidat Class</vt:lpstr>
      <vt:lpstr>Interaction Diagram</vt:lpstr>
      <vt:lpstr>Interaction Diagram</vt:lpstr>
      <vt:lpstr>Interaction Diagram</vt:lpstr>
      <vt:lpstr>Interaction Diagram</vt:lpstr>
      <vt:lpstr>Interaction Diagram</vt:lpstr>
      <vt:lpstr>Interaction Diagram</vt:lpstr>
      <vt:lpstr>Interaction Diagram</vt:lpstr>
      <vt:lpstr>Interaction Diagram</vt:lpstr>
      <vt:lpstr>Relasi dalam Object</vt:lpstr>
      <vt:lpstr>Relasi dalam Object</vt:lpstr>
      <vt:lpstr>Relasi dalam Object</vt:lpstr>
      <vt:lpstr>Relasi dalam Object</vt:lpstr>
      <vt:lpstr>Relasi dalam Object</vt:lpstr>
      <vt:lpstr>Relasi dalam Object</vt:lpstr>
      <vt:lpstr>Relasi dalam Object</vt:lpstr>
      <vt:lpstr>Relasi dalam Object</vt:lpstr>
      <vt:lpstr>Relasi dalam Object</vt:lpstr>
      <vt:lpstr>Relasi dalam Object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Konsep dasar uml</dc:title>
  <dc:creator>ning</dc:creator>
  <cp:lastModifiedBy>ning</cp:lastModifiedBy>
  <cp:revision>34</cp:revision>
  <dcterms:created xsi:type="dcterms:W3CDTF">2016-11-15T23:38:33Z</dcterms:created>
  <dcterms:modified xsi:type="dcterms:W3CDTF">2017-12-12T07:03:05Z</dcterms:modified>
</cp:coreProperties>
</file>