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69" r:id="rId3"/>
    <p:sldId id="270" r:id="rId4"/>
    <p:sldId id="271" r:id="rId5"/>
    <p:sldId id="324" r:id="rId6"/>
    <p:sldId id="273" r:id="rId7"/>
    <p:sldId id="274" r:id="rId8"/>
    <p:sldId id="313" r:id="rId9"/>
    <p:sldId id="314" r:id="rId10"/>
    <p:sldId id="275" r:id="rId11"/>
    <p:sldId id="328" r:id="rId12"/>
    <p:sldId id="282" r:id="rId13"/>
    <p:sldId id="283" r:id="rId14"/>
    <p:sldId id="284" r:id="rId15"/>
    <p:sldId id="285" r:id="rId16"/>
    <p:sldId id="286" r:id="rId17"/>
    <p:sldId id="287" r:id="rId18"/>
    <p:sldId id="288" r:id="rId19"/>
    <p:sldId id="325" r:id="rId20"/>
    <p:sldId id="326" r:id="rId21"/>
    <p:sldId id="292" r:id="rId22"/>
    <p:sldId id="293" r:id="rId23"/>
    <p:sldId id="294" r:id="rId24"/>
    <p:sldId id="295" r:id="rId25"/>
    <p:sldId id="332" r:id="rId26"/>
    <p:sldId id="296" r:id="rId27"/>
    <p:sldId id="331" r:id="rId28"/>
    <p:sldId id="298" r:id="rId29"/>
    <p:sldId id="300" r:id="rId30"/>
    <p:sldId id="301"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7" d="100"/>
          <a:sy n="87" d="100"/>
        </p:scale>
        <p:origin x="-34" y="60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E43935-436E-4718-8937-2ECB791EAE7B}"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E43935-436E-4718-8937-2ECB791EAE7B}" type="datetimeFigureOut">
              <a:rPr lang="en-US" smtClean="0"/>
              <a:pPr/>
              <a:t>9/3/2016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E43935-436E-4718-8937-2ECB791EAE7B}" type="datetimeFigureOut">
              <a:rPr lang="en-US" smtClean="0"/>
              <a:pPr/>
              <a:t>9/3/2016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E43935-436E-4718-8937-2ECB791EAE7B}" type="datetimeFigureOut">
              <a:rPr lang="en-US" smtClean="0"/>
              <a:pPr/>
              <a:t>9/3/2016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E43935-436E-4718-8937-2ECB791EAE7B}"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E43935-436E-4718-8937-2ECB791EAE7B}"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E43935-436E-4718-8937-2ECB791EAE7B}" type="datetimeFigureOut">
              <a:rPr lang="en-US" smtClean="0"/>
              <a:pPr/>
              <a:t>9/3/2016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A603B7-D3E8-44F6-B650-3A13AD795E7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1200" y="1371600"/>
            <a:ext cx="4768550" cy="769441"/>
          </a:xfrm>
          <a:prstGeom prst="rect">
            <a:avLst/>
          </a:prstGeom>
          <a:noFill/>
        </p:spPr>
        <p:txBody>
          <a:bodyPr wrap="none" rtlCol="0">
            <a:spAutoFit/>
          </a:bodyPr>
          <a:lstStyle/>
          <a:p>
            <a:r>
              <a:rPr lang="en-US" sz="4400" b="1" dirty="0" smtClean="0">
                <a:effectLst>
                  <a:outerShdw blurRad="38100" dist="38100" dir="2700000" algn="tl">
                    <a:srgbClr val="000000">
                      <a:alpha val="43137"/>
                    </a:srgbClr>
                  </a:outerShdw>
                </a:effectLst>
              </a:rPr>
              <a:t>METODE RASIONAL</a:t>
            </a:r>
            <a:endParaRPr lang="en-US" sz="4400" b="1" dirty="0">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0" y="0"/>
            <a:ext cx="8915400" cy="6032372"/>
          </a:xfrm>
          <a:prstGeom prst="rect">
            <a:avLst/>
          </a:prstGeom>
          <a:noFill/>
          <a:ln w="9525">
            <a:noFill/>
            <a:miter lim="800000"/>
            <a:headEnd/>
            <a:tailEnd/>
          </a:ln>
          <a:effectLst/>
        </p:spPr>
        <p:txBody>
          <a:bodyPr vert="horz" wrap="square" lIns="0" tIns="76176" rIns="0" bIns="76176" numCol="1" anchor="ctr" anchorCtr="0" compatLnSpc="1">
            <a:prstTxWarp prst="textNoShape">
              <a:avLst/>
            </a:prstTxWarp>
            <a:spAutoFit/>
          </a:bodyPr>
          <a:lstStyle/>
          <a:p>
            <a:pPr marR="0" lvl="0" defTabSz="914400" rtl="0" eaLnBrk="1" fontAlgn="base" latinLnBrk="0" hangingPunct="1">
              <a:lnSpc>
                <a:spcPct val="100000"/>
              </a:lnSpc>
              <a:spcBef>
                <a:spcPct val="0"/>
              </a:spcBef>
              <a:spcAft>
                <a:spcPts val="1200"/>
              </a:spcAft>
              <a:buClrTx/>
              <a:buSzTx/>
              <a:buFontTx/>
              <a:buNone/>
              <a:tabLst/>
            </a:pPr>
            <a:r>
              <a:rPr kumimoji="0" lang="id-ID"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Limpasan (</a:t>
            </a:r>
            <a:r>
              <a:rPr kumimoji="0" lang="id-ID" sz="32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Runoff</a:t>
            </a:r>
            <a:r>
              <a:rPr kumimoji="0" lang="id-ID"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US"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280988" marR="0" lvl="0" indent="-280988" defTabSz="914400" rtl="0" eaLnBrk="0" fontAlgn="base" latinLnBrk="0" hangingPunct="0">
              <a:lnSpc>
                <a:spcPct val="100000"/>
              </a:lnSpc>
              <a:spcBef>
                <a:spcPct val="0"/>
              </a:spcBef>
              <a:spcAft>
                <a:spcPts val="1200"/>
              </a:spcAft>
              <a:buClrTx/>
              <a:buSzTx/>
              <a:buFont typeface="Wingdings" pitchFamily="2" charset="2"/>
              <a:buChar char="q"/>
              <a:tabLst/>
            </a:pP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Dalam siklus hidrologi, bahwa air hujan yang jatuh dari atmosfer sebelum air dapat mengalir di atas permukaan tanah, air mangalami </a:t>
            </a:r>
            <a:r>
              <a:rPr kumimoji="0" lang="id-ID" sz="2000" b="1" u="none" strike="noStrike" cap="none" normalizeH="0" baseline="0" dirty="0" smtClean="0">
                <a:ln>
                  <a:noFill/>
                </a:ln>
                <a:solidFill>
                  <a:srgbClr val="FF0000"/>
                </a:solidFill>
                <a:latin typeface="Arial" pitchFamily="34" charset="0"/>
                <a:ea typeface="Times New Roman" pitchFamily="18" charset="0"/>
                <a:cs typeface="Arial" pitchFamily="34" charset="0"/>
              </a:rPr>
              <a:t>evaporasi, infiltrasi, intersepsi, dan mengisi berbagai cekungan tanah (surface detentions)</a:t>
            </a:r>
            <a:r>
              <a:rPr kumimoji="0" lang="id-ID" sz="2000" b="1" i="0" u="none" strike="noStrike" cap="none" normalizeH="0" baseline="0" dirty="0" smtClean="0">
                <a:ln>
                  <a:noFill/>
                </a:ln>
                <a:solidFill>
                  <a:srgbClr val="FF0000"/>
                </a:solidFill>
                <a:latin typeface="Arial" pitchFamily="34" charset="0"/>
                <a:ea typeface="Times New Roman" pitchFamily="18" charset="0"/>
                <a:cs typeface="Arial" pitchFamily="34" charset="0"/>
              </a:rPr>
              <a:t> </a:t>
            </a: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dan bentuk tampungan lainnya.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280988" marR="0" lvl="0" indent="-280988" defTabSz="914400" rtl="0" eaLnBrk="0" fontAlgn="base" latinLnBrk="0" hangingPunct="0">
              <a:lnSpc>
                <a:spcPct val="100000"/>
              </a:lnSpc>
              <a:spcBef>
                <a:spcPct val="0"/>
              </a:spcBef>
              <a:spcAft>
                <a:spcPts val="1200"/>
              </a:spcAft>
              <a:buClrTx/>
              <a:buSzTx/>
              <a:buFont typeface="Wingdings" pitchFamily="2" charset="2"/>
              <a:buChar char="q"/>
              <a:tabLst/>
            </a:pP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Aliran air yang memberikan sumbangan paling cepat terhadap pembentukan debit adalah air hujan yang jatuh di atas permukaan saluran di kenal dengan </a:t>
            </a:r>
            <a:r>
              <a:rPr kumimoji="0" lang="id-ID" sz="20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intersepsi saluran  (</a:t>
            </a:r>
            <a:r>
              <a:rPr kumimoji="0" lang="id-ID" sz="20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channel interception</a:t>
            </a:r>
            <a:r>
              <a:rPr kumimoji="0" lang="id-ID" sz="20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a:t>
            </a: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Sedangkan  aliran permukaan adalah aliran di atas permukaan yang terjadi karena curah hujan melampaui infiltrasi dan aliran air bawah permukaan adalah air hujan yang terinfiltrasi ke dalam tanah kemudian mengalir dan bergabung ke dalam debit. Gabungan antara intersepsi saluran, </a:t>
            </a:r>
            <a:r>
              <a:rPr kumimoji="0" lang="id-ID" sz="2000" b="0" i="0" u="none" strike="noStrike" cap="none" normalizeH="0" baseline="0" dirty="0" smtClean="0">
                <a:ln>
                  <a:noFill/>
                </a:ln>
                <a:solidFill>
                  <a:srgbClr val="00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aliran permukaan </a:t>
            </a:r>
            <a:r>
              <a:rPr kumimoji="0" lang="id-ID" sz="2000" b="0" i="0"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a:t>
            </a:r>
            <a:r>
              <a:rPr kumimoji="0" lang="id-ID" sz="2000" b="0" i="1"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surface runoff</a:t>
            </a:r>
            <a:r>
              <a:rPr kumimoji="0" lang="id-ID" sz="2000" b="0" i="0"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 dan air bawah permukaan (</a:t>
            </a:r>
            <a:r>
              <a:rPr kumimoji="0" lang="id-ID" sz="2000" b="0" i="1"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subsurface flow</a:t>
            </a:r>
            <a:r>
              <a:rPr kumimoji="0" lang="id-ID" sz="2000" b="0" i="0"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 di kenal sebagai debit aliran (</a:t>
            </a:r>
            <a:r>
              <a:rPr kumimoji="0" lang="id-ID" sz="2000" b="0" i="1"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stormflow</a:t>
            </a:r>
            <a:r>
              <a:rPr kumimoji="0" lang="id-ID" sz="2000" b="0" i="0"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 yaitu komponen yang sangat penting dalam menentukan banjir.</a:t>
            </a:r>
            <a:r>
              <a:rPr kumimoji="0" lang="id-ID" sz="20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a:t>
            </a:r>
            <a:endParaRPr kumimoji="0" lang="en-US" sz="2000" b="0" i="0" u="none" strike="noStrike" cap="none" normalizeH="0" baseline="0" dirty="0" smtClean="0">
              <a:ln>
                <a:noFill/>
              </a:ln>
              <a:solidFill>
                <a:srgbClr val="FF0000"/>
              </a:solidFill>
              <a:effectLst/>
              <a:latin typeface="Arial" pitchFamily="34" charset="0"/>
              <a:cs typeface="Arial" pitchFamily="34" charset="0"/>
            </a:endParaRPr>
          </a:p>
          <a:p>
            <a:pPr marL="280988" marR="0" lvl="0" indent="-280988" defTabSz="914400" rtl="0" eaLnBrk="0" fontAlgn="base" latinLnBrk="0" hangingPunct="0">
              <a:lnSpc>
                <a:spcPct val="100000"/>
              </a:lnSpc>
              <a:spcBef>
                <a:spcPct val="0"/>
              </a:spcBef>
              <a:spcAft>
                <a:spcPts val="1200"/>
              </a:spcAft>
              <a:buClrTx/>
              <a:buSzTx/>
              <a:buFont typeface="Wingdings" pitchFamily="2" charset="2"/>
              <a:buChar char="q"/>
              <a:tabLst/>
            </a:pP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Limpasan pada suatu DAS tergantung pada faktor-faktor yang secara umum dikelompokkan dalam dua kel</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o</a:t>
            </a: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mpok yaitu </a:t>
            </a:r>
            <a:r>
              <a:rPr kumimoji="0" lang="id-ID" sz="2000" b="0" i="0"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faktor meteorologi dan faktor karakteristik daerah tangkapan atau karakteristik DAS</a:t>
            </a: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id-ID"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304800" y="0"/>
            <a:ext cx="8839200" cy="6247816"/>
          </a:xfrm>
          <a:prstGeom prst="rect">
            <a:avLst/>
          </a:prstGeom>
          <a:noFill/>
          <a:ln w="9525">
            <a:noFill/>
            <a:miter lim="800000"/>
            <a:headEnd/>
            <a:tailEnd/>
          </a:ln>
          <a:effectLst/>
        </p:spPr>
        <p:txBody>
          <a:bodyPr vert="horz" wrap="square" lIns="0" tIns="76176" rIns="0" bIns="76176"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36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Faktor Meteorologi</a:t>
            </a:r>
            <a:endParaRPr kumimoji="0" lang="en-US" sz="36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lphaLcParenR"/>
              <a:tabLst/>
            </a:pP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Intensitas Hujan, Pengaruh intensitas curah hujan terhadap limpasan permukaan sangat tergantung pada laju infiltrasi. Jika intensitas hujan melebihi laju infiltrasi, maka akan terjadi limpasan permukaan sejalan dengan meningkatnya intensitas curah hujan. Akan tetapi peningkatan limpasan permukaan tidak selalu sebanding dengan peningkatan intensitas curah hujan karena adanya faktor penggenangan dipermukaan tanah.</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lphaLcParenR"/>
              <a:tabLst/>
            </a:pPr>
            <a:r>
              <a:rPr kumimoji="0" lang="id-ID"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Durasi Hujan, total limpasan dari hujan berkait langsung dengan durasi hujan dengan intensitas tertentu. Setiap DAS mempunyai satuan durasi hujan atau lama hujan kritis. Jika suatu hujan durasinya kurang dari lama hujan kritis, maka lamanya limpasan akan sama dan tidak tergantung pada intiensitas hujan. </a:t>
            </a:r>
            <a:endParaRPr kumimoji="0" lang="id-ID"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lphaLcParenR"/>
              <a:tabLst/>
            </a:pP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a:t>
            </a:r>
            <a:r>
              <a:rPr kumimoji="0" lang="id-ID"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istribusi Curah Hujan, laju dan volume limpasan dipengaruhi oleh distribusi dan intensitas hujan di seluruh DAS. Secara umum laju dan volume limpasan maksimum terjadi di seluruh DAS telah memberi kontribusi aliran. Hujan dengan intensitas yang tinggi pada sebagian DAS dapat menghasilkan limpasan yang lebih besar dibandingkan dengan hujan yang biasa yang meliputi seluruh DAS.</a:t>
            </a:r>
            <a:r>
              <a:rPr kumimoji="0" lang="en-US" sz="20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228600" y="0"/>
            <a:ext cx="8686800" cy="5293708"/>
          </a:xfrm>
          <a:prstGeom prst="rect">
            <a:avLst/>
          </a:prstGeom>
          <a:noFill/>
          <a:ln w="9525">
            <a:noFill/>
            <a:miter lim="800000"/>
            <a:headEnd/>
            <a:tailEnd/>
          </a:ln>
          <a:effectLst/>
        </p:spPr>
        <p:txBody>
          <a:bodyPr vert="horz" wrap="square" lIns="0" tIns="76176" rIns="0" bIns="76176" numCol="1" anchor="ctr" anchorCtr="0" compatLnSpc="1">
            <a:prstTxWarp prst="textNoShape">
              <a:avLst/>
            </a:prstTxWarp>
            <a:spAutoFit/>
          </a:bodyPr>
          <a:lstStyle/>
          <a:p>
            <a:pPr marR="0" lvl="0" algn="just" defTabSz="914400" rtl="0" eaLnBrk="1" fontAlgn="base" latinLnBrk="0" hangingPunct="1">
              <a:lnSpc>
                <a:spcPct val="100000"/>
              </a:lnSpc>
              <a:spcBef>
                <a:spcPct val="0"/>
              </a:spcBef>
              <a:spcAft>
                <a:spcPct val="0"/>
              </a:spcAft>
              <a:buClrTx/>
              <a:buSzTx/>
              <a:buFontTx/>
              <a:buNone/>
              <a:tabLst/>
            </a:pPr>
            <a:r>
              <a:rPr kumimoji="0" lang="id-ID" sz="40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Karakteristik DAS</a:t>
            </a:r>
            <a:endParaRPr kumimoji="0" lang="en-US" sz="40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463550" marR="0" lvl="0" indent="-463550" algn="just" defTabSz="914400" rtl="0" eaLnBrk="0" fontAlgn="base" latinLnBrk="0" hangingPunct="0">
              <a:lnSpc>
                <a:spcPct val="100000"/>
              </a:lnSpc>
              <a:spcBef>
                <a:spcPts val="1200"/>
              </a:spcBef>
              <a:spcAft>
                <a:spcPct val="0"/>
              </a:spcAft>
              <a:buClrTx/>
              <a:buSzTx/>
              <a:buFont typeface="Wingdings" pitchFamily="2" charset="2"/>
              <a:buChar char="q"/>
              <a:tabLst/>
            </a:pP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DAS adalah suatu wilayah daratan yang secara 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a:t>
            </a: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pografik dibatasi oleh punggung-punggung gunung yang menampung dan menyimpan air hujan dan kemudian meneruskannya ke laut melalui saluran atau sungai. </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463550" marR="0" lvl="0" indent="-463550" algn="just" defTabSz="914400" rtl="0" eaLnBrk="0" fontAlgn="base" latinLnBrk="0" hangingPunct="0">
              <a:lnSpc>
                <a:spcPct val="100000"/>
              </a:lnSpc>
              <a:spcBef>
                <a:spcPts val="1200"/>
              </a:spcBef>
              <a:spcAft>
                <a:spcPct val="0"/>
              </a:spcAft>
              <a:buClrTx/>
              <a:buSzTx/>
              <a:buFont typeface="Wingdings" pitchFamily="2" charset="2"/>
              <a:buChar char="q"/>
              <a:tabLst/>
            </a:pP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Wilayah daratan DAS adalah daerah tangkapan air (</a:t>
            </a:r>
            <a:r>
              <a:rPr kumimoji="0" lang="id-ID"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catchment area</a:t>
            </a: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yang mempunyai unsur tanah, air, vegetasi dan manusia sebagai pengguna. </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463550" marR="0" lvl="0" indent="-463550" algn="just" defTabSz="914400" rtl="0" eaLnBrk="0" fontAlgn="base" latinLnBrk="0" hangingPunct="0">
              <a:lnSpc>
                <a:spcPct val="100000"/>
              </a:lnSpc>
              <a:spcBef>
                <a:spcPts val="1200"/>
              </a:spcBef>
              <a:spcAft>
                <a:spcPct val="0"/>
              </a:spcAft>
              <a:buClrTx/>
              <a:buSzTx/>
              <a:buFont typeface="Wingdings" pitchFamily="2" charset="2"/>
              <a:buChar char="q"/>
              <a:tabLst/>
            </a:pP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Setiap DAS mempunyai karakter luas, topografi, dan tataguna lahan yang berbeda antara satu dengan lain, yang akan mempengaruhi DAS tersebut dalam proses penampungan air hujan kemudian mengalirkan ke laut.   </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79993"/>
            <a:ext cx="8686800" cy="6232475"/>
          </a:xfrm>
          <a:prstGeom prst="rect">
            <a:avLst/>
          </a:prstGeom>
        </p:spPr>
        <p:txBody>
          <a:bodyPr wrap="square">
            <a:spAutoFit/>
          </a:bodyPr>
          <a:lstStyle/>
          <a:p>
            <a:pPr marL="395288" indent="-395288" algn="just">
              <a:spcBef>
                <a:spcPts val="600"/>
              </a:spcBef>
              <a:buFont typeface="Wingdings" pitchFamily="2" charset="2"/>
              <a:buChar char="q"/>
            </a:pPr>
            <a:r>
              <a:rPr lang="en-US" sz="2400" dirty="0" smtClean="0"/>
              <a:t>Wilayah </a:t>
            </a:r>
            <a:r>
              <a:rPr lang="en-US" sz="2400" dirty="0" err="1" smtClean="0"/>
              <a:t>hulu</a:t>
            </a:r>
            <a:r>
              <a:rPr lang="en-US" sz="2400" dirty="0" smtClean="0"/>
              <a:t> DAS </a:t>
            </a:r>
            <a:r>
              <a:rPr lang="en-US" sz="2400" dirty="0" err="1" smtClean="0"/>
              <a:t>merupakan</a:t>
            </a:r>
            <a:r>
              <a:rPr lang="en-US" sz="2400" dirty="0" smtClean="0"/>
              <a:t> </a:t>
            </a:r>
            <a:r>
              <a:rPr lang="en-US" sz="2400" dirty="0" err="1" smtClean="0"/>
              <a:t>daerah</a:t>
            </a:r>
            <a:r>
              <a:rPr lang="en-US" sz="2400" dirty="0" smtClean="0"/>
              <a:t> yang </a:t>
            </a:r>
            <a:r>
              <a:rPr lang="en-US" sz="2400" dirty="0" err="1" smtClean="0"/>
              <a:t>penting</a:t>
            </a:r>
            <a:r>
              <a:rPr lang="en-US" sz="2400" dirty="0" smtClean="0"/>
              <a:t> </a:t>
            </a:r>
            <a:r>
              <a:rPr lang="en-US" sz="2400" dirty="0" err="1" smtClean="0"/>
              <a:t>karena</a:t>
            </a:r>
            <a:r>
              <a:rPr lang="en-US" sz="2400" dirty="0" smtClean="0"/>
              <a:t> </a:t>
            </a:r>
            <a:r>
              <a:rPr lang="en-US" sz="2400" dirty="0" err="1" smtClean="0"/>
              <a:t>berfungsi</a:t>
            </a:r>
            <a:r>
              <a:rPr lang="en-US" sz="2400" dirty="0" smtClean="0"/>
              <a:t> </a:t>
            </a:r>
            <a:r>
              <a:rPr lang="en-US" sz="2400" dirty="0" err="1" smtClean="0"/>
              <a:t>sebagai</a:t>
            </a:r>
            <a:r>
              <a:rPr lang="en-US" sz="2400" dirty="0" smtClean="0"/>
              <a:t> </a:t>
            </a:r>
            <a:r>
              <a:rPr lang="en-US" sz="2400" dirty="0" err="1" smtClean="0"/>
              <a:t>perlindungan</a:t>
            </a:r>
            <a:r>
              <a:rPr lang="en-US" sz="2400" dirty="0" smtClean="0"/>
              <a:t> </a:t>
            </a:r>
            <a:r>
              <a:rPr lang="en-US" sz="2400" dirty="0" err="1" smtClean="0"/>
              <a:t>terhadap</a:t>
            </a:r>
            <a:r>
              <a:rPr lang="en-US" sz="2400" dirty="0" smtClean="0"/>
              <a:t> </a:t>
            </a:r>
            <a:r>
              <a:rPr lang="en-US" sz="2400" dirty="0" err="1" smtClean="0"/>
              <a:t>seluruh</a:t>
            </a:r>
            <a:r>
              <a:rPr lang="en-US" sz="2400" dirty="0" smtClean="0"/>
              <a:t> DAS </a:t>
            </a:r>
            <a:r>
              <a:rPr lang="en-US" sz="2400" b="1" dirty="0" err="1" smtClean="0">
                <a:effectLst>
                  <a:outerShdw blurRad="38100" dist="38100" dir="2700000" algn="tl">
                    <a:srgbClr val="000000">
                      <a:alpha val="43137"/>
                    </a:srgbClr>
                  </a:outerShdw>
                </a:effectLst>
              </a:rPr>
              <a:t>karena</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konservasi</a:t>
            </a:r>
            <a:r>
              <a:rPr lang="en-US" sz="2400" b="1" dirty="0" smtClean="0">
                <a:effectLst>
                  <a:outerShdw blurRad="38100" dist="38100" dir="2700000" algn="tl">
                    <a:srgbClr val="000000">
                      <a:alpha val="43137"/>
                    </a:srgbClr>
                  </a:outerShdw>
                </a:effectLst>
              </a:rPr>
              <a:t> yang </a:t>
            </a:r>
            <a:r>
              <a:rPr lang="en-US" sz="2400" b="1" dirty="0" err="1" smtClean="0">
                <a:effectLst>
                  <a:outerShdw blurRad="38100" dist="38100" dir="2700000" algn="tl">
                    <a:srgbClr val="000000">
                      <a:alpha val="43137"/>
                    </a:srgbClr>
                  </a:outerShdw>
                </a:effectLst>
              </a:rPr>
              <a:t>dilakukan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pada</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hulu</a:t>
            </a:r>
            <a:r>
              <a:rPr lang="en-US" sz="2400" b="1" dirty="0" smtClean="0">
                <a:effectLst>
                  <a:outerShdw blurRad="38100" dist="38100" dir="2700000" algn="tl">
                    <a:srgbClr val="000000">
                      <a:alpha val="43137"/>
                    </a:srgbClr>
                  </a:outerShdw>
                </a:effectLst>
              </a:rPr>
              <a:t> DAS </a:t>
            </a:r>
            <a:r>
              <a:rPr lang="en-US" sz="2400" b="1" dirty="0" err="1" smtClean="0">
                <a:effectLst>
                  <a:outerShdw blurRad="38100" dist="38100" dir="2700000" algn="tl">
                    <a:srgbClr val="000000">
                      <a:alpha val="43137"/>
                    </a:srgbClr>
                  </a:outerShdw>
                </a:effectLst>
              </a:rPr>
              <a:t>akan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berdampak</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pada</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seluruh</a:t>
            </a:r>
            <a:r>
              <a:rPr lang="en-US" sz="2400" b="1" dirty="0" smtClean="0">
                <a:effectLst>
                  <a:outerShdw blurRad="38100" dist="38100" dir="2700000" algn="tl">
                    <a:srgbClr val="000000">
                      <a:alpha val="43137"/>
                    </a:srgbClr>
                  </a:outerShdw>
                </a:effectLst>
              </a:rPr>
              <a:t> DAS.</a:t>
            </a:r>
          </a:p>
          <a:p>
            <a:pPr marL="395288" indent="-395288" algn="just">
              <a:spcBef>
                <a:spcPts val="600"/>
              </a:spcBef>
              <a:buFont typeface="Wingdings" pitchFamily="2" charset="2"/>
              <a:buChar char="q"/>
            </a:pPr>
            <a:r>
              <a:rPr lang="en-US" sz="2400" dirty="0" err="1" smtClean="0"/>
              <a:t>Karakteristik</a:t>
            </a:r>
            <a:r>
              <a:rPr lang="en-US" sz="2400" dirty="0" smtClean="0"/>
              <a:t> DAS </a:t>
            </a:r>
            <a:r>
              <a:rPr lang="en-US" sz="2400" dirty="0" err="1" smtClean="0"/>
              <a:t>pada</a:t>
            </a:r>
            <a:r>
              <a:rPr lang="en-US" sz="2400" dirty="0" smtClean="0"/>
              <a:t> </a:t>
            </a:r>
            <a:r>
              <a:rPr lang="en-US" sz="2400" dirty="0" err="1" smtClean="0"/>
              <a:t>umumnya</a:t>
            </a:r>
            <a:r>
              <a:rPr lang="en-US" sz="2400" dirty="0" smtClean="0"/>
              <a:t> </a:t>
            </a:r>
            <a:r>
              <a:rPr lang="en-US" sz="2400" dirty="0" err="1" smtClean="0"/>
              <a:t>tercermin</a:t>
            </a:r>
            <a:r>
              <a:rPr lang="en-US" sz="2400" dirty="0" smtClean="0"/>
              <a:t> </a:t>
            </a:r>
            <a:r>
              <a:rPr lang="en-US" sz="2400" dirty="0" err="1" smtClean="0"/>
              <a:t>dari</a:t>
            </a:r>
            <a:r>
              <a:rPr lang="en-US" sz="2400" dirty="0" smtClean="0"/>
              <a:t> </a:t>
            </a:r>
            <a:r>
              <a:rPr lang="en-US" sz="2400" b="1" dirty="0" err="1" smtClean="0">
                <a:effectLst>
                  <a:outerShdw blurRad="38100" dist="38100" dir="2700000" algn="tl">
                    <a:srgbClr val="000000">
                      <a:alpha val="43137"/>
                    </a:srgbClr>
                  </a:outerShdw>
                </a:effectLst>
              </a:rPr>
              <a:t>penggunaan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lahan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jenis</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tanah</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topografi</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kemiringan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panjang</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lereng</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serta</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pola</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aliran</a:t>
            </a:r>
            <a:r>
              <a:rPr lang="en-US" sz="2400" b="1" dirty="0" smtClean="0">
                <a:effectLst>
                  <a:outerShdw blurRad="38100" dist="38100" dir="2700000" algn="tl">
                    <a:srgbClr val="000000">
                      <a:alpha val="43137"/>
                    </a:srgbClr>
                  </a:outerShdw>
                </a:effectLst>
              </a:rPr>
              <a:t> yang </a:t>
            </a:r>
            <a:r>
              <a:rPr lang="en-US" sz="2400" b="1" dirty="0" err="1" smtClean="0">
                <a:effectLst>
                  <a:outerShdw blurRad="38100" dist="38100" dir="2700000" algn="tl">
                    <a:srgbClr val="000000">
                      <a:alpha val="43137"/>
                    </a:srgbClr>
                  </a:outerShdw>
                </a:effectLst>
              </a:rPr>
              <a:t>ada</a:t>
            </a:r>
            <a:r>
              <a:rPr lang="en-US" sz="2400" dirty="0" smtClean="0"/>
              <a:t>. </a:t>
            </a:r>
          </a:p>
          <a:p>
            <a:pPr marL="395288" indent="-395288" algn="just">
              <a:spcBef>
                <a:spcPts val="600"/>
              </a:spcBef>
              <a:buFont typeface="Wingdings" pitchFamily="2" charset="2"/>
              <a:buChar char="q"/>
            </a:pPr>
            <a:r>
              <a:rPr lang="en-US" sz="2400" dirty="0" err="1" smtClean="0"/>
              <a:t>Pola</a:t>
            </a:r>
            <a:r>
              <a:rPr lang="en-US" sz="2400" dirty="0" smtClean="0"/>
              <a:t> </a:t>
            </a:r>
            <a:r>
              <a:rPr lang="en-US" sz="2400" dirty="0" err="1" smtClean="0"/>
              <a:t>aliran</a:t>
            </a:r>
            <a:r>
              <a:rPr lang="en-US" sz="2400" dirty="0" smtClean="0"/>
              <a:t> </a:t>
            </a:r>
            <a:r>
              <a:rPr lang="en-US" sz="2400" dirty="0" err="1" smtClean="0"/>
              <a:t>dalam</a:t>
            </a:r>
            <a:r>
              <a:rPr lang="en-US" sz="2400" dirty="0" smtClean="0"/>
              <a:t> DAS </a:t>
            </a:r>
            <a:r>
              <a:rPr lang="en-US" sz="2400" dirty="0" err="1" smtClean="0"/>
              <a:t>dapat</a:t>
            </a:r>
            <a:r>
              <a:rPr lang="en-US" sz="2400" dirty="0" smtClean="0"/>
              <a:t> </a:t>
            </a:r>
            <a:r>
              <a:rPr lang="en-US" sz="2400" dirty="0" err="1" smtClean="0"/>
              <a:t>terbentuk</a:t>
            </a:r>
            <a:r>
              <a:rPr lang="en-US" sz="2400" dirty="0" smtClean="0"/>
              <a:t> </a:t>
            </a:r>
            <a:r>
              <a:rPr lang="en-US" sz="2400" dirty="0" err="1" smtClean="0"/>
              <a:t>dari</a:t>
            </a:r>
            <a:r>
              <a:rPr lang="en-US" sz="2400" dirty="0" smtClean="0"/>
              <a:t> </a:t>
            </a:r>
            <a:r>
              <a:rPr lang="en-US" sz="2400" dirty="0" err="1" smtClean="0"/>
              <a:t>karakteristik</a:t>
            </a:r>
            <a:r>
              <a:rPr lang="en-US" sz="2400" dirty="0" smtClean="0"/>
              <a:t> </a:t>
            </a:r>
            <a:r>
              <a:rPr lang="en-US" sz="2400" dirty="0" err="1" smtClean="0"/>
              <a:t>fisik</a:t>
            </a:r>
            <a:r>
              <a:rPr lang="en-US" sz="2400" dirty="0" smtClean="0"/>
              <a:t> </a:t>
            </a:r>
            <a:r>
              <a:rPr lang="en-US" sz="2400" dirty="0" err="1" smtClean="0"/>
              <a:t>dari</a:t>
            </a:r>
            <a:r>
              <a:rPr lang="en-US" sz="2400" dirty="0" smtClean="0"/>
              <a:t> DAS. </a:t>
            </a:r>
            <a:r>
              <a:rPr lang="en-US" sz="2400" dirty="0" err="1" smtClean="0"/>
              <a:t>Pola</a:t>
            </a:r>
            <a:r>
              <a:rPr lang="en-US" sz="2400" dirty="0" smtClean="0"/>
              <a:t> </a:t>
            </a:r>
            <a:r>
              <a:rPr lang="en-US" sz="2400" dirty="0" err="1" smtClean="0"/>
              <a:t>aliran</a:t>
            </a:r>
            <a:r>
              <a:rPr lang="en-US" sz="2400" dirty="0" smtClean="0"/>
              <a:t> </a:t>
            </a:r>
            <a:r>
              <a:rPr lang="en-US" sz="2400" dirty="0" err="1" smtClean="0"/>
              <a:t>merupakan</a:t>
            </a:r>
            <a:r>
              <a:rPr lang="en-US" sz="2400" dirty="0" smtClean="0"/>
              <a:t> </a:t>
            </a:r>
            <a:r>
              <a:rPr lang="en-US" sz="2400" dirty="0" err="1" smtClean="0"/>
              <a:t>pola</a:t>
            </a:r>
            <a:r>
              <a:rPr lang="en-US" sz="2400" dirty="0" smtClean="0"/>
              <a:t> </a:t>
            </a:r>
            <a:r>
              <a:rPr lang="en-US" sz="2400" dirty="0" err="1" smtClean="0"/>
              <a:t>dari</a:t>
            </a:r>
            <a:r>
              <a:rPr lang="en-US" sz="2400" dirty="0" smtClean="0"/>
              <a:t> </a:t>
            </a:r>
            <a:r>
              <a:rPr lang="en-US" sz="2400" dirty="0" err="1" smtClean="0"/>
              <a:t>organisasi</a:t>
            </a:r>
            <a:r>
              <a:rPr lang="en-US" sz="2400" dirty="0" smtClean="0"/>
              <a:t> </a:t>
            </a:r>
            <a:r>
              <a:rPr lang="en-US" sz="2400" dirty="0" err="1" smtClean="0"/>
              <a:t>atau</a:t>
            </a:r>
            <a:r>
              <a:rPr lang="en-US" sz="2400" dirty="0" smtClean="0"/>
              <a:t> </a:t>
            </a:r>
            <a:r>
              <a:rPr lang="en-US" sz="2400" dirty="0" err="1" smtClean="0"/>
              <a:t>hubungan</a:t>
            </a:r>
            <a:r>
              <a:rPr lang="en-US" sz="2400" dirty="0" smtClean="0"/>
              <a:t> </a:t>
            </a:r>
            <a:r>
              <a:rPr lang="en-US" sz="2400" dirty="0" err="1" smtClean="0"/>
              <a:t>keruangan</a:t>
            </a:r>
            <a:r>
              <a:rPr lang="en-US" sz="2400" dirty="0" smtClean="0"/>
              <a:t> </a:t>
            </a:r>
            <a:r>
              <a:rPr lang="en-US" sz="2400" dirty="0" err="1" smtClean="0"/>
              <a:t>dari</a:t>
            </a:r>
            <a:r>
              <a:rPr lang="en-US" sz="2400" dirty="0" smtClean="0"/>
              <a:t> </a:t>
            </a:r>
            <a:r>
              <a:rPr lang="en-US" sz="2400" dirty="0" err="1" smtClean="0"/>
              <a:t>lembah-lembah</a:t>
            </a:r>
            <a:r>
              <a:rPr lang="en-US" sz="2400" dirty="0" smtClean="0"/>
              <a:t>, </a:t>
            </a:r>
            <a:r>
              <a:rPr lang="en-US" sz="2400" dirty="0" err="1" smtClean="0"/>
              <a:t>baik</a:t>
            </a:r>
            <a:r>
              <a:rPr lang="en-US" sz="2400" dirty="0" smtClean="0"/>
              <a:t> yang </a:t>
            </a:r>
            <a:r>
              <a:rPr lang="en-US" sz="2400" dirty="0" err="1" smtClean="0"/>
              <a:t>dialiri</a:t>
            </a:r>
            <a:r>
              <a:rPr lang="en-US" sz="2400" dirty="0" smtClean="0"/>
              <a:t> </a:t>
            </a:r>
            <a:r>
              <a:rPr lang="en-US" sz="2400" dirty="0" err="1" smtClean="0"/>
              <a:t>sungai</a:t>
            </a:r>
            <a:r>
              <a:rPr lang="en-US" sz="2400" dirty="0" smtClean="0"/>
              <a:t> </a:t>
            </a:r>
            <a:r>
              <a:rPr lang="en-US" sz="2400" dirty="0" err="1" smtClean="0"/>
              <a:t>maupun</a:t>
            </a:r>
            <a:r>
              <a:rPr lang="en-US" sz="2400" dirty="0" smtClean="0"/>
              <a:t> </a:t>
            </a:r>
            <a:r>
              <a:rPr lang="en-US" sz="2400" dirty="0" err="1" smtClean="0"/>
              <a:t>lembah</a:t>
            </a:r>
            <a:r>
              <a:rPr lang="en-US" sz="2400" dirty="0" smtClean="0"/>
              <a:t> yang </a:t>
            </a:r>
            <a:r>
              <a:rPr lang="en-US" sz="2400" dirty="0" err="1" smtClean="0"/>
              <a:t>kering</a:t>
            </a:r>
            <a:r>
              <a:rPr lang="en-US" sz="2400" dirty="0" smtClean="0"/>
              <a:t> </a:t>
            </a:r>
            <a:r>
              <a:rPr lang="en-US" sz="2400" dirty="0" err="1" smtClean="0"/>
              <a:t>atau</a:t>
            </a:r>
            <a:r>
              <a:rPr lang="en-US" sz="2400" dirty="0" smtClean="0"/>
              <a:t> </a:t>
            </a:r>
            <a:r>
              <a:rPr lang="en-US" sz="2400" dirty="0" err="1" smtClean="0"/>
              <a:t>tidak</a:t>
            </a:r>
            <a:r>
              <a:rPr lang="en-US" sz="2400" dirty="0" smtClean="0"/>
              <a:t> </a:t>
            </a:r>
            <a:r>
              <a:rPr lang="en-US" sz="2400" dirty="0" err="1" smtClean="0"/>
              <a:t>dialiri</a:t>
            </a:r>
            <a:r>
              <a:rPr lang="en-US" sz="2400" dirty="0" smtClean="0"/>
              <a:t> </a:t>
            </a:r>
            <a:r>
              <a:rPr lang="en-US" sz="2400" dirty="0" err="1" smtClean="0"/>
              <a:t>sungai</a:t>
            </a:r>
            <a:r>
              <a:rPr lang="en-US" sz="2400" dirty="0" smtClean="0"/>
              <a:t> (</a:t>
            </a:r>
            <a:r>
              <a:rPr lang="en-US" sz="2400" dirty="0" err="1" smtClean="0"/>
              <a:t>riil</a:t>
            </a:r>
            <a:r>
              <a:rPr lang="en-US" sz="2400" dirty="0" smtClean="0"/>
              <a:t>). </a:t>
            </a:r>
          </a:p>
          <a:p>
            <a:pPr marL="395288" indent="-395288" algn="just">
              <a:spcBef>
                <a:spcPts val="600"/>
              </a:spcBef>
              <a:buFont typeface="Wingdings" pitchFamily="2" charset="2"/>
              <a:buChar char="q"/>
            </a:pPr>
            <a:r>
              <a:rPr lang="en-US" sz="2400" dirty="0" err="1" smtClean="0"/>
              <a:t>Pola</a:t>
            </a:r>
            <a:r>
              <a:rPr lang="en-US" sz="2400" dirty="0" smtClean="0"/>
              <a:t> </a:t>
            </a:r>
            <a:r>
              <a:rPr lang="en-US" sz="2400" dirty="0" err="1" smtClean="0"/>
              <a:t>aliran</a:t>
            </a:r>
            <a:r>
              <a:rPr lang="en-US" sz="2400" dirty="0" smtClean="0"/>
              <a:t> </a:t>
            </a:r>
            <a:r>
              <a:rPr lang="en-US" sz="2400" dirty="0" err="1" smtClean="0"/>
              <a:t>dipengaruhi</a:t>
            </a:r>
            <a:r>
              <a:rPr lang="en-US" sz="2400" dirty="0" smtClean="0"/>
              <a:t> </a:t>
            </a:r>
            <a:r>
              <a:rPr lang="en-US" sz="2400" dirty="0" err="1" smtClean="0"/>
              <a:t>oleh</a:t>
            </a:r>
            <a:r>
              <a:rPr lang="en-US" sz="2400" dirty="0" smtClean="0"/>
              <a:t> </a:t>
            </a:r>
            <a:r>
              <a:rPr lang="en-US" sz="2400" dirty="0" err="1" smtClean="0"/>
              <a:t>lereng</a:t>
            </a:r>
            <a:r>
              <a:rPr lang="en-US" sz="2400" dirty="0" smtClean="0"/>
              <a:t>, </a:t>
            </a:r>
            <a:r>
              <a:rPr lang="en-US" sz="2400" dirty="0" err="1" smtClean="0"/>
              <a:t>kekerasan</a:t>
            </a:r>
            <a:r>
              <a:rPr lang="en-US" sz="2400" dirty="0" smtClean="0"/>
              <a:t> </a:t>
            </a:r>
            <a:r>
              <a:rPr lang="en-US" sz="2400" dirty="0" err="1" smtClean="0"/>
              <a:t>batuan</a:t>
            </a:r>
            <a:r>
              <a:rPr lang="en-US" sz="2400" dirty="0" smtClean="0"/>
              <a:t>, </a:t>
            </a:r>
            <a:r>
              <a:rPr lang="en-US" sz="2400" dirty="0" err="1" smtClean="0"/>
              <a:t>struktur</a:t>
            </a:r>
            <a:r>
              <a:rPr lang="en-US" sz="2400" dirty="0" smtClean="0"/>
              <a:t>, </a:t>
            </a:r>
            <a:r>
              <a:rPr lang="en-US" sz="2400" dirty="0" err="1" smtClean="0"/>
              <a:t>sejarah</a:t>
            </a:r>
            <a:r>
              <a:rPr lang="en-US" sz="2400" dirty="0" smtClean="0"/>
              <a:t> </a:t>
            </a:r>
            <a:r>
              <a:rPr lang="en-US" sz="2400" dirty="0" err="1" smtClean="0"/>
              <a:t>diastrofisme</a:t>
            </a:r>
            <a:r>
              <a:rPr lang="en-US" sz="2400" dirty="0" smtClean="0"/>
              <a:t>, </a:t>
            </a:r>
            <a:r>
              <a:rPr lang="en-US" sz="2400" dirty="0" err="1" smtClean="0"/>
              <a:t>sejarah</a:t>
            </a:r>
            <a:r>
              <a:rPr lang="en-US" sz="2400" dirty="0" smtClean="0"/>
              <a:t> </a:t>
            </a:r>
            <a:r>
              <a:rPr lang="en-US" sz="2400" dirty="0" err="1" smtClean="0"/>
              <a:t>geologi</a:t>
            </a:r>
            <a:r>
              <a:rPr lang="en-US" sz="2400" dirty="0" smtClean="0"/>
              <a:t> </a:t>
            </a:r>
            <a:r>
              <a:rPr lang="en-US" sz="2400" dirty="0" err="1" smtClean="0"/>
              <a:t>dan</a:t>
            </a:r>
            <a:r>
              <a:rPr lang="en-US" sz="2400" dirty="0" smtClean="0"/>
              <a:t> </a:t>
            </a:r>
            <a:r>
              <a:rPr lang="en-US" sz="2400" dirty="0" err="1" smtClean="0"/>
              <a:t>geomerfologi</a:t>
            </a:r>
            <a:r>
              <a:rPr lang="en-US" sz="2400" dirty="0" smtClean="0"/>
              <a:t> </a:t>
            </a:r>
            <a:r>
              <a:rPr lang="en-US" sz="2400" dirty="0" err="1" smtClean="0"/>
              <a:t>dari</a:t>
            </a:r>
            <a:r>
              <a:rPr lang="en-US" sz="2400" dirty="0" smtClean="0"/>
              <a:t> </a:t>
            </a:r>
            <a:r>
              <a:rPr lang="en-US" sz="2400" dirty="0" err="1" smtClean="0"/>
              <a:t>daerah</a:t>
            </a:r>
            <a:r>
              <a:rPr lang="en-US" sz="2400" dirty="0" smtClean="0"/>
              <a:t> </a:t>
            </a:r>
            <a:r>
              <a:rPr lang="en-US" sz="2400" dirty="0" err="1" smtClean="0"/>
              <a:t>alairan</a:t>
            </a:r>
            <a:r>
              <a:rPr lang="en-US" sz="2400" dirty="0" smtClean="0"/>
              <a:t> </a:t>
            </a:r>
            <a:r>
              <a:rPr lang="en-US" sz="2400" dirty="0" err="1" smtClean="0"/>
              <a:t>sungai</a:t>
            </a:r>
            <a:r>
              <a:rPr lang="en-US" sz="2400" dirty="0" smtClean="0"/>
              <a:t>. </a:t>
            </a:r>
            <a:r>
              <a:rPr lang="en-US" sz="2400" dirty="0" err="1" smtClean="0"/>
              <a:t>Dengan</a:t>
            </a:r>
            <a:r>
              <a:rPr lang="en-US" sz="2400" dirty="0" smtClean="0"/>
              <a:t> </a:t>
            </a:r>
            <a:r>
              <a:rPr lang="en-US" sz="2400" dirty="0" err="1" smtClean="0"/>
              <a:t>demikian</a:t>
            </a:r>
            <a:r>
              <a:rPr lang="en-US" sz="2400" dirty="0" smtClean="0"/>
              <a:t> </a:t>
            </a:r>
            <a:r>
              <a:rPr lang="en-US" sz="2400" dirty="0" err="1" smtClean="0"/>
              <a:t>pola</a:t>
            </a:r>
            <a:r>
              <a:rPr lang="en-US" sz="2400" dirty="0" smtClean="0"/>
              <a:t> </a:t>
            </a:r>
            <a:r>
              <a:rPr lang="en-US" sz="2400" dirty="0" err="1" smtClean="0"/>
              <a:t>aliran</a:t>
            </a:r>
            <a:r>
              <a:rPr lang="en-US" sz="2400" dirty="0" smtClean="0"/>
              <a:t> </a:t>
            </a:r>
            <a:r>
              <a:rPr lang="en-US" sz="2400" dirty="0" err="1" smtClean="0"/>
              <a:t>sangat</a:t>
            </a:r>
            <a:r>
              <a:rPr lang="en-US" sz="2400" dirty="0" smtClean="0"/>
              <a:t> </a:t>
            </a:r>
            <a:r>
              <a:rPr lang="en-US" sz="2400" dirty="0" err="1" smtClean="0"/>
              <a:t>berguna</a:t>
            </a:r>
            <a:r>
              <a:rPr lang="en-US" sz="2400" dirty="0" smtClean="0"/>
              <a:t> </a:t>
            </a:r>
            <a:r>
              <a:rPr lang="en-US" sz="2400" dirty="0" err="1" smtClean="0"/>
              <a:t>dalam</a:t>
            </a:r>
            <a:r>
              <a:rPr lang="en-US" sz="2400" dirty="0" smtClean="0"/>
              <a:t> </a:t>
            </a:r>
            <a:r>
              <a:rPr lang="en-US" sz="2400" dirty="0" err="1" smtClean="0"/>
              <a:t>interpretasi</a:t>
            </a:r>
            <a:r>
              <a:rPr lang="en-US" sz="2400" dirty="0" smtClean="0"/>
              <a:t> </a:t>
            </a:r>
            <a:r>
              <a:rPr lang="en-US" sz="2400" dirty="0" err="1" smtClean="0"/>
              <a:t>kenampakan</a:t>
            </a:r>
            <a:r>
              <a:rPr lang="en-US" sz="2400" dirty="0" smtClean="0"/>
              <a:t> </a:t>
            </a:r>
            <a:r>
              <a:rPr lang="en-US" sz="2400" dirty="0" err="1" smtClean="0"/>
              <a:t>geomorfologis</a:t>
            </a:r>
            <a:r>
              <a:rPr lang="en-US" sz="2400" dirty="0" smtClean="0"/>
              <a:t>, </a:t>
            </a:r>
            <a:r>
              <a:rPr lang="en-US" sz="2400" dirty="0" err="1" smtClean="0"/>
              <a:t>batuan</a:t>
            </a:r>
            <a:r>
              <a:rPr lang="en-US" sz="2400" dirty="0" smtClean="0"/>
              <a:t> </a:t>
            </a:r>
            <a:r>
              <a:rPr lang="en-US" sz="2400" dirty="0" err="1" smtClean="0"/>
              <a:t>dan</a:t>
            </a:r>
            <a:r>
              <a:rPr lang="en-US" sz="2400" dirty="0" smtClean="0"/>
              <a:t> </a:t>
            </a:r>
            <a:r>
              <a:rPr lang="en-US" sz="2400" dirty="0" err="1" smtClean="0"/>
              <a:t>struktur</a:t>
            </a:r>
            <a:r>
              <a:rPr lang="en-US" sz="2400" dirty="0" smtClean="0"/>
              <a:t> </a:t>
            </a:r>
            <a:r>
              <a:rPr lang="en-US" sz="2400" dirty="0" err="1" smtClean="0"/>
              <a:t>geologi</a:t>
            </a:r>
            <a:r>
              <a:rPr lang="en-US" sz="2400" dirty="0" smtClean="0"/>
              <a:t>.</a:t>
            </a:r>
            <a:endParaRPr 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1" name="Group 1"/>
          <p:cNvGrpSpPr>
            <a:grpSpLocks/>
          </p:cNvGrpSpPr>
          <p:nvPr/>
        </p:nvGrpSpPr>
        <p:grpSpPr bwMode="auto">
          <a:xfrm>
            <a:off x="914400" y="2057400"/>
            <a:ext cx="7162743" cy="4724400"/>
            <a:chOff x="1409" y="10963"/>
            <a:chExt cx="9730" cy="5737"/>
          </a:xfrm>
        </p:grpSpPr>
        <p:grpSp>
          <p:nvGrpSpPr>
            <p:cNvPr id="10242" name="Group 2"/>
            <p:cNvGrpSpPr>
              <a:grpSpLocks/>
            </p:cNvGrpSpPr>
            <p:nvPr/>
          </p:nvGrpSpPr>
          <p:grpSpPr bwMode="auto">
            <a:xfrm>
              <a:off x="1409" y="13969"/>
              <a:ext cx="9730" cy="2731"/>
              <a:chOff x="1481" y="7711"/>
              <a:chExt cx="9730" cy="2731"/>
            </a:xfrm>
          </p:grpSpPr>
          <p:sp>
            <p:nvSpPr>
              <p:cNvPr id="10243" name="Line 3"/>
              <p:cNvSpPr>
                <a:spLocks noChangeShapeType="1"/>
              </p:cNvSpPr>
              <p:nvPr/>
            </p:nvSpPr>
            <p:spPr bwMode="auto">
              <a:xfrm>
                <a:off x="2586" y="9501"/>
                <a:ext cx="2604" cy="0"/>
              </a:xfrm>
              <a:prstGeom prst="line">
                <a:avLst/>
              </a:prstGeom>
              <a:noFill/>
              <a:ln w="6350">
                <a:solidFill>
                  <a:srgbClr val="000000"/>
                </a:solidFill>
                <a:round/>
                <a:headEnd/>
                <a:tailEnd type="arrow" w="med" len="med"/>
              </a:ln>
            </p:spPr>
            <p:txBody>
              <a:bodyPr vert="horz" wrap="square" lIns="91440" tIns="45720" rIns="91440" bIns="45720" numCol="1" anchor="t" anchorCtr="0" compatLnSpc="1">
                <a:prstTxWarp prst="textNoShape">
                  <a:avLst/>
                </a:prstTxWarp>
              </a:bodyPr>
              <a:lstStyle/>
              <a:p>
                <a:endParaRPr lang="en-US" sz="1400"/>
              </a:p>
            </p:txBody>
          </p:sp>
          <p:sp>
            <p:nvSpPr>
              <p:cNvPr id="10244" name="Line 4"/>
              <p:cNvSpPr>
                <a:spLocks noChangeShapeType="1"/>
              </p:cNvSpPr>
              <p:nvPr/>
            </p:nvSpPr>
            <p:spPr bwMode="auto">
              <a:xfrm rot="5400000">
                <a:off x="1752" y="8668"/>
                <a:ext cx="1665" cy="0"/>
              </a:xfrm>
              <a:prstGeom prst="line">
                <a:avLst/>
              </a:prstGeom>
              <a:noFill/>
              <a:ln w="6350">
                <a:solidFill>
                  <a:srgbClr val="000000"/>
                </a:solidFill>
                <a:round/>
                <a:headEnd type="arrow" w="med" len="med"/>
                <a:tailEnd/>
              </a:ln>
            </p:spPr>
            <p:txBody>
              <a:bodyPr vert="horz" wrap="square" lIns="91440" tIns="45720" rIns="91440" bIns="45720" numCol="1" anchor="t" anchorCtr="0" compatLnSpc="1">
                <a:prstTxWarp prst="textNoShape">
                  <a:avLst/>
                </a:prstTxWarp>
              </a:bodyPr>
              <a:lstStyle/>
              <a:p>
                <a:endParaRPr lang="en-US" sz="1400"/>
              </a:p>
            </p:txBody>
          </p:sp>
          <p:sp>
            <p:nvSpPr>
              <p:cNvPr id="10245" name="Freeform 5"/>
              <p:cNvSpPr>
                <a:spLocks/>
              </p:cNvSpPr>
              <p:nvPr/>
            </p:nvSpPr>
            <p:spPr bwMode="auto">
              <a:xfrm>
                <a:off x="2572" y="8662"/>
                <a:ext cx="2342" cy="652"/>
              </a:xfrm>
              <a:custGeom>
                <a:avLst/>
                <a:gdLst/>
                <a:ahLst/>
                <a:cxnLst>
                  <a:cxn ang="0">
                    <a:pos x="0" y="264"/>
                  </a:cxn>
                  <a:cxn ang="0">
                    <a:pos x="614" y="188"/>
                  </a:cxn>
                  <a:cxn ang="0">
                    <a:pos x="1090" y="0"/>
                  </a:cxn>
                  <a:cxn ang="0">
                    <a:pos x="1554" y="188"/>
                  </a:cxn>
                  <a:cxn ang="0">
                    <a:pos x="2342" y="249"/>
                  </a:cxn>
                </a:cxnLst>
                <a:rect l="0" t="0" r="r" b="b"/>
                <a:pathLst>
                  <a:path w="2342" h="264">
                    <a:moveTo>
                      <a:pt x="0" y="264"/>
                    </a:moveTo>
                    <a:cubicBezTo>
                      <a:pt x="102" y="251"/>
                      <a:pt x="432" y="232"/>
                      <a:pt x="614" y="188"/>
                    </a:cubicBezTo>
                    <a:cubicBezTo>
                      <a:pt x="796" y="144"/>
                      <a:pt x="933" y="0"/>
                      <a:pt x="1090" y="0"/>
                    </a:cubicBezTo>
                    <a:cubicBezTo>
                      <a:pt x="1247" y="0"/>
                      <a:pt x="1345" y="147"/>
                      <a:pt x="1554" y="188"/>
                    </a:cubicBezTo>
                    <a:cubicBezTo>
                      <a:pt x="1763" y="229"/>
                      <a:pt x="2178" y="236"/>
                      <a:pt x="2342" y="249"/>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46" name="Text Box 6"/>
              <p:cNvSpPr txBox="1">
                <a:spLocks noChangeArrowheads="1"/>
              </p:cNvSpPr>
              <p:nvPr/>
            </p:nvSpPr>
            <p:spPr bwMode="auto">
              <a:xfrm>
                <a:off x="3112" y="9954"/>
                <a:ext cx="2117" cy="47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pitchFamily="34" charset="0"/>
                  </a:rPr>
                  <a:t>DAS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melebar</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47" name="Text Box 7"/>
              <p:cNvSpPr txBox="1">
                <a:spLocks noChangeArrowheads="1"/>
              </p:cNvSpPr>
              <p:nvPr/>
            </p:nvSpPr>
            <p:spPr bwMode="auto">
              <a:xfrm>
                <a:off x="2906" y="7847"/>
                <a:ext cx="1115" cy="3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smtClean="0">
                    <a:ln>
                      <a:noFill/>
                    </a:ln>
                    <a:solidFill>
                      <a:schemeClr val="tx1"/>
                    </a:solidFill>
                    <a:effectLst/>
                    <a:latin typeface="Calibri" pitchFamily="34" charset="0"/>
                    <a:cs typeface="Arial" pitchFamily="34" charset="0"/>
                  </a:rPr>
                  <a:t>Hujan </a:t>
                </a:r>
                <a:endParaRPr kumimoji="0" lang="en-US" sz="1400" b="0" i="0" u="none" strike="noStrike" cap="none" normalizeH="0" baseline="0" smtClean="0">
                  <a:ln>
                    <a:noFill/>
                  </a:ln>
                  <a:solidFill>
                    <a:schemeClr val="tx1"/>
                  </a:solidFill>
                  <a:effectLst/>
                  <a:latin typeface="Arial" pitchFamily="34" charset="0"/>
                  <a:cs typeface="Arial" pitchFamily="34" charset="0"/>
                </a:endParaRPr>
              </a:p>
            </p:txBody>
          </p:sp>
          <p:sp>
            <p:nvSpPr>
              <p:cNvPr id="10248" name="Text Box 8"/>
              <p:cNvSpPr txBox="1">
                <a:spLocks noChangeArrowheads="1"/>
              </p:cNvSpPr>
              <p:nvPr/>
            </p:nvSpPr>
            <p:spPr bwMode="auto">
              <a:xfrm>
                <a:off x="4252" y="8337"/>
                <a:ext cx="1983" cy="476"/>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err="1" smtClean="0">
                    <a:ln>
                      <a:noFill/>
                    </a:ln>
                    <a:solidFill>
                      <a:schemeClr val="tx1"/>
                    </a:solidFill>
                    <a:effectLst/>
                    <a:latin typeface="Calibri" pitchFamily="34" charset="0"/>
                    <a:cs typeface="Arial" pitchFamily="34" charset="0"/>
                  </a:rPr>
                  <a:t>Hidrograf</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aliran</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permukaan</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49" name="Rectangle 9"/>
              <p:cNvSpPr>
                <a:spLocks noChangeArrowheads="1"/>
              </p:cNvSpPr>
              <p:nvPr/>
            </p:nvSpPr>
            <p:spPr bwMode="auto">
              <a:xfrm>
                <a:off x="2598" y="8086"/>
                <a:ext cx="176" cy="363"/>
              </a:xfrm>
              <a:prstGeom prst="rect">
                <a:avLst/>
              </a:prstGeom>
              <a:solidFill>
                <a:srgbClr val="333333"/>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50" name="Text Box 10"/>
              <p:cNvSpPr txBox="1">
                <a:spLocks noChangeArrowheads="1"/>
              </p:cNvSpPr>
              <p:nvPr/>
            </p:nvSpPr>
            <p:spPr bwMode="auto">
              <a:xfrm>
                <a:off x="1481" y="7711"/>
                <a:ext cx="1070" cy="85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pitchFamily="34" charset="0"/>
                  </a:rPr>
                  <a:t>Q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dan</a:t>
                </a:r>
                <a:r>
                  <a:rPr kumimoji="0" lang="en-US" sz="1400" b="0" i="0" u="none" strike="noStrike" cap="none" normalizeH="0" baseline="0" dirty="0" smtClean="0">
                    <a:ln>
                      <a:noFill/>
                    </a:ln>
                    <a:solidFill>
                      <a:schemeClr val="tx1"/>
                    </a:solidFill>
                    <a:effectLst/>
                    <a:latin typeface="Calibri" pitchFamily="34" charset="0"/>
                    <a:cs typeface="Arial" pitchFamily="34" charset="0"/>
                  </a:rPr>
                  <a:t> P</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51" name="Text Box 11"/>
              <p:cNvSpPr txBox="1">
                <a:spLocks noChangeArrowheads="1"/>
              </p:cNvSpPr>
              <p:nvPr/>
            </p:nvSpPr>
            <p:spPr bwMode="auto">
              <a:xfrm>
                <a:off x="4551" y="9590"/>
                <a:ext cx="1178" cy="30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err="1" smtClean="0">
                    <a:ln>
                      <a:noFill/>
                    </a:ln>
                    <a:solidFill>
                      <a:schemeClr val="tx1"/>
                    </a:solidFill>
                    <a:effectLst/>
                    <a:latin typeface="Calibri" pitchFamily="34" charset="0"/>
                    <a:cs typeface="Arial" pitchFamily="34" charset="0"/>
                  </a:rPr>
                  <a:t>Waktu</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52" name="Line 12"/>
              <p:cNvSpPr>
                <a:spLocks noChangeShapeType="1"/>
              </p:cNvSpPr>
              <p:nvPr/>
            </p:nvSpPr>
            <p:spPr bwMode="auto">
              <a:xfrm flipV="1">
                <a:off x="3747" y="8525"/>
                <a:ext cx="438" cy="162"/>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sz="1400"/>
              </a:p>
            </p:txBody>
          </p:sp>
          <p:sp>
            <p:nvSpPr>
              <p:cNvPr id="10253" name="Line 13"/>
              <p:cNvSpPr>
                <a:spLocks noChangeShapeType="1"/>
              </p:cNvSpPr>
              <p:nvPr/>
            </p:nvSpPr>
            <p:spPr bwMode="auto">
              <a:xfrm>
                <a:off x="7192" y="9513"/>
                <a:ext cx="2604" cy="0"/>
              </a:xfrm>
              <a:prstGeom prst="line">
                <a:avLst/>
              </a:prstGeom>
              <a:noFill/>
              <a:ln w="6350">
                <a:solidFill>
                  <a:srgbClr val="000000"/>
                </a:solidFill>
                <a:round/>
                <a:headEnd/>
                <a:tailEnd type="arrow" w="med" len="med"/>
              </a:ln>
            </p:spPr>
            <p:txBody>
              <a:bodyPr vert="horz" wrap="square" lIns="91440" tIns="45720" rIns="91440" bIns="45720" numCol="1" anchor="t" anchorCtr="0" compatLnSpc="1">
                <a:prstTxWarp prst="textNoShape">
                  <a:avLst/>
                </a:prstTxWarp>
              </a:bodyPr>
              <a:lstStyle/>
              <a:p>
                <a:endParaRPr lang="en-US" sz="1400"/>
              </a:p>
            </p:txBody>
          </p:sp>
          <p:sp>
            <p:nvSpPr>
              <p:cNvPr id="10254" name="Line 14"/>
              <p:cNvSpPr>
                <a:spLocks noChangeShapeType="1"/>
              </p:cNvSpPr>
              <p:nvPr/>
            </p:nvSpPr>
            <p:spPr bwMode="auto">
              <a:xfrm rot="5400000">
                <a:off x="6358" y="8680"/>
                <a:ext cx="1665" cy="0"/>
              </a:xfrm>
              <a:prstGeom prst="line">
                <a:avLst/>
              </a:prstGeom>
              <a:noFill/>
              <a:ln w="6350">
                <a:solidFill>
                  <a:srgbClr val="000000"/>
                </a:solidFill>
                <a:round/>
                <a:headEnd type="arrow" w="med" len="med"/>
                <a:tailEnd/>
              </a:ln>
            </p:spPr>
            <p:txBody>
              <a:bodyPr vert="horz" wrap="square" lIns="91440" tIns="45720" rIns="91440" bIns="45720" numCol="1" anchor="t" anchorCtr="0" compatLnSpc="1">
                <a:prstTxWarp prst="textNoShape">
                  <a:avLst/>
                </a:prstTxWarp>
              </a:bodyPr>
              <a:lstStyle/>
              <a:p>
                <a:endParaRPr lang="en-US" sz="1400"/>
              </a:p>
            </p:txBody>
          </p:sp>
          <p:sp>
            <p:nvSpPr>
              <p:cNvPr id="10255" name="Freeform 15"/>
              <p:cNvSpPr>
                <a:spLocks/>
              </p:cNvSpPr>
              <p:nvPr/>
            </p:nvSpPr>
            <p:spPr bwMode="auto">
              <a:xfrm>
                <a:off x="7178" y="9087"/>
                <a:ext cx="2342" cy="239"/>
              </a:xfrm>
              <a:custGeom>
                <a:avLst/>
                <a:gdLst/>
                <a:ahLst/>
                <a:cxnLst>
                  <a:cxn ang="0">
                    <a:pos x="0" y="264"/>
                  </a:cxn>
                  <a:cxn ang="0">
                    <a:pos x="614" y="188"/>
                  </a:cxn>
                  <a:cxn ang="0">
                    <a:pos x="1090" y="0"/>
                  </a:cxn>
                  <a:cxn ang="0">
                    <a:pos x="1554" y="188"/>
                  </a:cxn>
                  <a:cxn ang="0">
                    <a:pos x="2342" y="249"/>
                  </a:cxn>
                </a:cxnLst>
                <a:rect l="0" t="0" r="r" b="b"/>
                <a:pathLst>
                  <a:path w="2342" h="264">
                    <a:moveTo>
                      <a:pt x="0" y="264"/>
                    </a:moveTo>
                    <a:cubicBezTo>
                      <a:pt x="102" y="251"/>
                      <a:pt x="432" y="232"/>
                      <a:pt x="614" y="188"/>
                    </a:cubicBezTo>
                    <a:cubicBezTo>
                      <a:pt x="796" y="144"/>
                      <a:pt x="933" y="0"/>
                      <a:pt x="1090" y="0"/>
                    </a:cubicBezTo>
                    <a:cubicBezTo>
                      <a:pt x="1247" y="0"/>
                      <a:pt x="1345" y="147"/>
                      <a:pt x="1554" y="188"/>
                    </a:cubicBezTo>
                    <a:cubicBezTo>
                      <a:pt x="1763" y="229"/>
                      <a:pt x="2178" y="236"/>
                      <a:pt x="2342" y="249"/>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56" name="Text Box 16"/>
              <p:cNvSpPr txBox="1">
                <a:spLocks noChangeArrowheads="1"/>
              </p:cNvSpPr>
              <p:nvPr/>
            </p:nvSpPr>
            <p:spPr bwMode="auto">
              <a:xfrm>
                <a:off x="7718" y="9966"/>
                <a:ext cx="2117" cy="47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smtClean="0">
                    <a:ln>
                      <a:noFill/>
                    </a:ln>
                    <a:solidFill>
                      <a:schemeClr val="tx1"/>
                    </a:solidFill>
                    <a:effectLst/>
                    <a:latin typeface="Calibri" pitchFamily="34" charset="0"/>
                    <a:cs typeface="Arial" pitchFamily="34" charset="0"/>
                  </a:rPr>
                  <a:t>DAS memanjang</a:t>
                </a:r>
                <a:endParaRPr kumimoji="0" lang="en-US" sz="1400" b="0" i="0" u="none" strike="noStrike" cap="none" normalizeH="0" baseline="0" smtClean="0">
                  <a:ln>
                    <a:noFill/>
                  </a:ln>
                  <a:solidFill>
                    <a:schemeClr val="tx1"/>
                  </a:solidFill>
                  <a:effectLst/>
                  <a:latin typeface="Arial" pitchFamily="34" charset="0"/>
                  <a:cs typeface="Arial" pitchFamily="34" charset="0"/>
                </a:endParaRPr>
              </a:p>
            </p:txBody>
          </p:sp>
          <p:sp>
            <p:nvSpPr>
              <p:cNvPr id="10257" name="Text Box 17"/>
              <p:cNvSpPr txBox="1">
                <a:spLocks noChangeArrowheads="1"/>
              </p:cNvSpPr>
              <p:nvPr/>
            </p:nvSpPr>
            <p:spPr bwMode="auto">
              <a:xfrm>
                <a:off x="7512" y="7859"/>
                <a:ext cx="1115" cy="3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smtClean="0">
                    <a:ln>
                      <a:noFill/>
                    </a:ln>
                    <a:solidFill>
                      <a:schemeClr val="tx1"/>
                    </a:solidFill>
                    <a:effectLst/>
                    <a:latin typeface="Courier New" pitchFamily="49" charset="0"/>
                    <a:cs typeface="Arial" pitchFamily="34" charset="0"/>
                  </a:rPr>
                  <a:t>Hujan </a:t>
                </a:r>
                <a:endParaRPr kumimoji="0" lang="en-US" sz="1400" b="0" i="0" u="none" strike="noStrike" cap="none" normalizeH="0" baseline="0" smtClean="0">
                  <a:ln>
                    <a:noFill/>
                  </a:ln>
                  <a:solidFill>
                    <a:schemeClr val="tx1"/>
                  </a:solidFill>
                  <a:effectLst/>
                  <a:latin typeface="Arial" pitchFamily="34" charset="0"/>
                  <a:cs typeface="Arial" pitchFamily="34" charset="0"/>
                </a:endParaRPr>
              </a:p>
            </p:txBody>
          </p:sp>
          <p:sp>
            <p:nvSpPr>
              <p:cNvPr id="10258" name="Text Box 18"/>
              <p:cNvSpPr txBox="1">
                <a:spLocks noChangeArrowheads="1"/>
              </p:cNvSpPr>
              <p:nvPr/>
            </p:nvSpPr>
            <p:spPr bwMode="auto">
              <a:xfrm>
                <a:off x="8808" y="8188"/>
                <a:ext cx="2403" cy="825"/>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err="1" smtClean="0">
                    <a:ln>
                      <a:noFill/>
                    </a:ln>
                    <a:solidFill>
                      <a:schemeClr val="tx1"/>
                    </a:solidFill>
                    <a:effectLst/>
                    <a:latin typeface="Calibri" pitchFamily="34" charset="0"/>
                    <a:cs typeface="Arial" pitchFamily="34" charset="0"/>
                  </a:rPr>
                  <a:t>Hidrograf</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aliran</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permukaan</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59" name="Rectangle 19"/>
              <p:cNvSpPr>
                <a:spLocks noChangeArrowheads="1"/>
              </p:cNvSpPr>
              <p:nvPr/>
            </p:nvSpPr>
            <p:spPr bwMode="auto">
              <a:xfrm>
                <a:off x="7204" y="8098"/>
                <a:ext cx="176" cy="363"/>
              </a:xfrm>
              <a:prstGeom prst="rect">
                <a:avLst/>
              </a:prstGeom>
              <a:solidFill>
                <a:srgbClr val="333333"/>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60" name="Text Box 20"/>
              <p:cNvSpPr txBox="1">
                <a:spLocks noChangeArrowheads="1"/>
              </p:cNvSpPr>
              <p:nvPr/>
            </p:nvSpPr>
            <p:spPr bwMode="auto">
              <a:xfrm>
                <a:off x="6125" y="7723"/>
                <a:ext cx="1032" cy="85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pitchFamily="34" charset="0"/>
                  </a:rPr>
                  <a:t>Q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dan</a:t>
                </a:r>
                <a:r>
                  <a:rPr kumimoji="0" lang="en-US" sz="1400" b="0" i="0" u="none" strike="noStrike" cap="none" normalizeH="0" baseline="0" dirty="0" smtClean="0">
                    <a:ln>
                      <a:noFill/>
                    </a:ln>
                    <a:solidFill>
                      <a:schemeClr val="tx1"/>
                    </a:solidFill>
                    <a:effectLst/>
                    <a:latin typeface="Calibri" pitchFamily="34" charset="0"/>
                    <a:cs typeface="Arial" pitchFamily="34" charset="0"/>
                  </a:rPr>
                  <a:t> P</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61" name="Text Box 21"/>
              <p:cNvSpPr txBox="1">
                <a:spLocks noChangeArrowheads="1"/>
              </p:cNvSpPr>
              <p:nvPr/>
            </p:nvSpPr>
            <p:spPr bwMode="auto">
              <a:xfrm>
                <a:off x="9157" y="9602"/>
                <a:ext cx="1178" cy="30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smtClean="0">
                    <a:ln>
                      <a:noFill/>
                    </a:ln>
                    <a:solidFill>
                      <a:schemeClr val="tx1"/>
                    </a:solidFill>
                    <a:effectLst/>
                    <a:latin typeface="Calibri" pitchFamily="34" charset="0"/>
                    <a:cs typeface="Arial" pitchFamily="34" charset="0"/>
                  </a:rPr>
                  <a:t>Waktu </a:t>
                </a:r>
                <a:endParaRPr kumimoji="0" lang="en-US" sz="1400" b="0" i="0" u="none" strike="noStrike" cap="none" normalizeH="0" baseline="0" smtClean="0">
                  <a:ln>
                    <a:noFill/>
                  </a:ln>
                  <a:solidFill>
                    <a:schemeClr val="tx1"/>
                  </a:solidFill>
                  <a:effectLst/>
                  <a:latin typeface="Arial" pitchFamily="34" charset="0"/>
                  <a:cs typeface="Arial" pitchFamily="34" charset="0"/>
                </a:endParaRPr>
              </a:p>
            </p:txBody>
          </p:sp>
          <p:sp>
            <p:nvSpPr>
              <p:cNvPr id="10262" name="Line 22"/>
              <p:cNvSpPr>
                <a:spLocks noChangeShapeType="1"/>
              </p:cNvSpPr>
              <p:nvPr/>
            </p:nvSpPr>
            <p:spPr bwMode="auto">
              <a:xfrm flipV="1">
                <a:off x="8316" y="8803"/>
                <a:ext cx="425" cy="249"/>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sz="1400"/>
              </a:p>
            </p:txBody>
          </p:sp>
        </p:grpSp>
        <p:grpSp>
          <p:nvGrpSpPr>
            <p:cNvPr id="10263" name="Group 23"/>
            <p:cNvGrpSpPr>
              <a:grpSpLocks/>
            </p:cNvGrpSpPr>
            <p:nvPr/>
          </p:nvGrpSpPr>
          <p:grpSpPr bwMode="auto">
            <a:xfrm>
              <a:off x="2240" y="11564"/>
              <a:ext cx="3373" cy="1837"/>
              <a:chOff x="2312" y="5307"/>
              <a:chExt cx="3373" cy="1837"/>
            </a:xfrm>
          </p:grpSpPr>
          <p:sp>
            <p:nvSpPr>
              <p:cNvPr id="10264" name="Freeform 24"/>
              <p:cNvSpPr>
                <a:spLocks/>
              </p:cNvSpPr>
              <p:nvPr/>
            </p:nvSpPr>
            <p:spPr bwMode="auto">
              <a:xfrm>
                <a:off x="2312" y="5307"/>
                <a:ext cx="3373" cy="1606"/>
              </a:xfrm>
              <a:custGeom>
                <a:avLst/>
                <a:gdLst/>
                <a:ahLst/>
                <a:cxnLst>
                  <a:cxn ang="0">
                    <a:pos x="1284" y="1606"/>
                  </a:cxn>
                  <a:cxn ang="0">
                    <a:pos x="1069" y="1417"/>
                  </a:cxn>
                  <a:cxn ang="0">
                    <a:pos x="654" y="1233"/>
                  </a:cxn>
                  <a:cxn ang="0">
                    <a:pos x="280" y="866"/>
                  </a:cxn>
                  <a:cxn ang="0">
                    <a:pos x="242" y="203"/>
                  </a:cxn>
                  <a:cxn ang="0">
                    <a:pos x="1733" y="77"/>
                  </a:cxn>
                  <a:cxn ang="0">
                    <a:pos x="3147" y="152"/>
                  </a:cxn>
                  <a:cxn ang="0">
                    <a:pos x="3091" y="989"/>
                  </a:cxn>
                  <a:cxn ang="0">
                    <a:pos x="2330" y="1438"/>
                  </a:cxn>
                  <a:cxn ang="0">
                    <a:pos x="1745" y="1480"/>
                  </a:cxn>
                  <a:cxn ang="0">
                    <a:pos x="1284" y="1606"/>
                  </a:cxn>
                </a:cxnLst>
                <a:rect l="0" t="0" r="r" b="b"/>
                <a:pathLst>
                  <a:path w="3373" h="1606">
                    <a:moveTo>
                      <a:pt x="1284" y="1606"/>
                    </a:moveTo>
                    <a:cubicBezTo>
                      <a:pt x="1171" y="1596"/>
                      <a:pt x="1174" y="1479"/>
                      <a:pt x="1069" y="1417"/>
                    </a:cubicBezTo>
                    <a:cubicBezTo>
                      <a:pt x="964" y="1355"/>
                      <a:pt x="786" y="1325"/>
                      <a:pt x="654" y="1233"/>
                    </a:cubicBezTo>
                    <a:cubicBezTo>
                      <a:pt x="522" y="1141"/>
                      <a:pt x="349" y="1038"/>
                      <a:pt x="280" y="866"/>
                    </a:cubicBezTo>
                    <a:cubicBezTo>
                      <a:pt x="211" y="694"/>
                      <a:pt x="0" y="335"/>
                      <a:pt x="242" y="203"/>
                    </a:cubicBezTo>
                    <a:cubicBezTo>
                      <a:pt x="484" y="71"/>
                      <a:pt x="1249" y="85"/>
                      <a:pt x="1733" y="77"/>
                    </a:cubicBezTo>
                    <a:cubicBezTo>
                      <a:pt x="2217" y="69"/>
                      <a:pt x="2921" y="0"/>
                      <a:pt x="3147" y="152"/>
                    </a:cubicBezTo>
                    <a:cubicBezTo>
                      <a:pt x="3373" y="304"/>
                      <a:pt x="3227" y="775"/>
                      <a:pt x="3091" y="989"/>
                    </a:cubicBezTo>
                    <a:cubicBezTo>
                      <a:pt x="2955" y="1203"/>
                      <a:pt x="2554" y="1356"/>
                      <a:pt x="2330" y="1438"/>
                    </a:cubicBezTo>
                    <a:cubicBezTo>
                      <a:pt x="2106" y="1520"/>
                      <a:pt x="1919" y="1452"/>
                      <a:pt x="1745" y="1480"/>
                    </a:cubicBezTo>
                    <a:cubicBezTo>
                      <a:pt x="1571" y="1508"/>
                      <a:pt x="1380" y="1580"/>
                      <a:pt x="1284" y="1606"/>
                    </a:cubicBezTo>
                    <a:close/>
                  </a:path>
                </a:pathLst>
              </a:custGeom>
              <a:noFill/>
              <a:ln w="127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65" name="Freeform 25"/>
              <p:cNvSpPr>
                <a:spLocks/>
              </p:cNvSpPr>
              <p:nvPr/>
            </p:nvSpPr>
            <p:spPr bwMode="auto">
              <a:xfrm>
                <a:off x="3556" y="5833"/>
                <a:ext cx="733" cy="1311"/>
              </a:xfrm>
              <a:custGeom>
                <a:avLst/>
                <a:gdLst/>
                <a:ahLst/>
                <a:cxnLst>
                  <a:cxn ang="0">
                    <a:pos x="557" y="0"/>
                  </a:cxn>
                  <a:cxn ang="0">
                    <a:pos x="720" y="367"/>
                  </a:cxn>
                  <a:cxn ang="0">
                    <a:pos x="636" y="702"/>
                  </a:cxn>
                  <a:cxn ang="0">
                    <a:pos x="216" y="1019"/>
                  </a:cxn>
                  <a:cxn ang="0">
                    <a:pos x="54" y="1154"/>
                  </a:cxn>
                  <a:cxn ang="0">
                    <a:pos x="0" y="1385"/>
                  </a:cxn>
                </a:cxnLst>
                <a:rect l="0" t="0" r="r" b="b"/>
                <a:pathLst>
                  <a:path w="733" h="1385">
                    <a:moveTo>
                      <a:pt x="557" y="0"/>
                    </a:moveTo>
                    <a:cubicBezTo>
                      <a:pt x="582" y="61"/>
                      <a:pt x="707" y="250"/>
                      <a:pt x="720" y="367"/>
                    </a:cubicBezTo>
                    <a:cubicBezTo>
                      <a:pt x="733" y="484"/>
                      <a:pt x="720" y="593"/>
                      <a:pt x="636" y="702"/>
                    </a:cubicBezTo>
                    <a:cubicBezTo>
                      <a:pt x="552" y="811"/>
                      <a:pt x="313" y="944"/>
                      <a:pt x="216" y="1019"/>
                    </a:cubicBezTo>
                    <a:cubicBezTo>
                      <a:pt x="119" y="1094"/>
                      <a:pt x="90" y="1093"/>
                      <a:pt x="54" y="1154"/>
                    </a:cubicBezTo>
                    <a:cubicBezTo>
                      <a:pt x="18" y="1215"/>
                      <a:pt x="11" y="1337"/>
                      <a:pt x="0" y="1385"/>
                    </a:cubicBezTo>
                  </a:path>
                </a:pathLst>
              </a:custGeom>
              <a:noFill/>
              <a:ln w="28575">
                <a:solidFill>
                  <a:srgbClr val="000000"/>
                </a:solidFill>
                <a:round/>
                <a:headEnd/>
                <a:tailEnd type="arrow" w="med" len="med"/>
              </a:ln>
            </p:spPr>
            <p:txBody>
              <a:bodyPr vert="horz" wrap="square" lIns="91440" tIns="45720" rIns="91440" bIns="45720" numCol="1" anchor="t" anchorCtr="0" compatLnSpc="1">
                <a:prstTxWarp prst="textNoShape">
                  <a:avLst/>
                </a:prstTxWarp>
              </a:bodyPr>
              <a:lstStyle/>
              <a:p>
                <a:endParaRPr lang="en-US" sz="1400"/>
              </a:p>
            </p:txBody>
          </p:sp>
          <p:sp>
            <p:nvSpPr>
              <p:cNvPr id="10266" name="Freeform 26"/>
              <p:cNvSpPr>
                <a:spLocks/>
              </p:cNvSpPr>
              <p:nvPr/>
            </p:nvSpPr>
            <p:spPr bwMode="auto">
              <a:xfrm>
                <a:off x="3243" y="6290"/>
                <a:ext cx="508" cy="541"/>
              </a:xfrm>
              <a:custGeom>
                <a:avLst/>
                <a:gdLst/>
                <a:ahLst/>
                <a:cxnLst>
                  <a:cxn ang="0">
                    <a:pos x="250" y="1074"/>
                  </a:cxn>
                  <a:cxn ang="0">
                    <a:pos x="250" y="811"/>
                  </a:cxn>
                  <a:cxn ang="0">
                    <a:pos x="116" y="487"/>
                  </a:cxn>
                  <a:cxn ang="0">
                    <a:pos x="0" y="0"/>
                  </a:cxn>
                </a:cxnLst>
                <a:rect l="0" t="0" r="r" b="b"/>
                <a:pathLst>
                  <a:path w="272" h="1074">
                    <a:moveTo>
                      <a:pt x="250" y="1074"/>
                    </a:moveTo>
                    <a:cubicBezTo>
                      <a:pt x="250" y="1030"/>
                      <a:pt x="272" y="909"/>
                      <a:pt x="250" y="811"/>
                    </a:cubicBezTo>
                    <a:cubicBezTo>
                      <a:pt x="228" y="713"/>
                      <a:pt x="158" y="622"/>
                      <a:pt x="116" y="487"/>
                    </a:cubicBezTo>
                    <a:cubicBezTo>
                      <a:pt x="74" y="352"/>
                      <a:pt x="24" y="101"/>
                      <a:pt x="0"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67" name="Freeform 27"/>
              <p:cNvSpPr>
                <a:spLocks/>
              </p:cNvSpPr>
              <p:nvPr/>
            </p:nvSpPr>
            <p:spPr bwMode="auto">
              <a:xfrm>
                <a:off x="4240" y="5923"/>
                <a:ext cx="1149" cy="464"/>
              </a:xfrm>
              <a:custGeom>
                <a:avLst/>
                <a:gdLst/>
                <a:ahLst/>
                <a:cxnLst>
                  <a:cxn ang="0">
                    <a:pos x="0" y="490"/>
                  </a:cxn>
                  <a:cxn ang="0">
                    <a:pos x="657" y="290"/>
                  </a:cxn>
                  <a:cxn ang="0">
                    <a:pos x="1149" y="0"/>
                  </a:cxn>
                </a:cxnLst>
                <a:rect l="0" t="0" r="r" b="b"/>
                <a:pathLst>
                  <a:path w="1149" h="490">
                    <a:moveTo>
                      <a:pt x="0" y="490"/>
                    </a:moveTo>
                    <a:cubicBezTo>
                      <a:pt x="109" y="457"/>
                      <a:pt x="465" y="372"/>
                      <a:pt x="657" y="290"/>
                    </a:cubicBezTo>
                    <a:cubicBezTo>
                      <a:pt x="849" y="208"/>
                      <a:pt x="1047" y="60"/>
                      <a:pt x="1149"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68" name="Freeform 28"/>
              <p:cNvSpPr>
                <a:spLocks/>
              </p:cNvSpPr>
              <p:nvPr/>
            </p:nvSpPr>
            <p:spPr bwMode="auto">
              <a:xfrm>
                <a:off x="3475" y="5769"/>
                <a:ext cx="774" cy="314"/>
              </a:xfrm>
              <a:custGeom>
                <a:avLst/>
                <a:gdLst/>
                <a:ahLst/>
                <a:cxnLst>
                  <a:cxn ang="0">
                    <a:pos x="399" y="526"/>
                  </a:cxn>
                  <a:cxn ang="0">
                    <a:pos x="162" y="326"/>
                  </a:cxn>
                  <a:cxn ang="0">
                    <a:pos x="0" y="0"/>
                  </a:cxn>
                </a:cxnLst>
                <a:rect l="0" t="0" r="r" b="b"/>
                <a:pathLst>
                  <a:path w="399" h="526">
                    <a:moveTo>
                      <a:pt x="399" y="526"/>
                    </a:moveTo>
                    <a:cubicBezTo>
                      <a:pt x="359" y="493"/>
                      <a:pt x="228" y="414"/>
                      <a:pt x="162" y="326"/>
                    </a:cubicBezTo>
                    <a:cubicBezTo>
                      <a:pt x="96" y="238"/>
                      <a:pt x="34" y="68"/>
                      <a:pt x="0"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69" name="Freeform 29"/>
              <p:cNvSpPr>
                <a:spLocks/>
              </p:cNvSpPr>
              <p:nvPr/>
            </p:nvSpPr>
            <p:spPr bwMode="auto">
              <a:xfrm>
                <a:off x="4197" y="5775"/>
                <a:ext cx="360" cy="188"/>
              </a:xfrm>
              <a:custGeom>
                <a:avLst/>
                <a:gdLst/>
                <a:ahLst/>
                <a:cxnLst>
                  <a:cxn ang="0">
                    <a:pos x="0" y="772"/>
                  </a:cxn>
                  <a:cxn ang="0">
                    <a:pos x="293" y="438"/>
                  </a:cxn>
                  <a:cxn ang="0">
                    <a:pos x="556" y="0"/>
                  </a:cxn>
                </a:cxnLst>
                <a:rect l="0" t="0" r="r" b="b"/>
                <a:pathLst>
                  <a:path w="556" h="772">
                    <a:moveTo>
                      <a:pt x="0" y="772"/>
                    </a:moveTo>
                    <a:cubicBezTo>
                      <a:pt x="49" y="716"/>
                      <a:pt x="200" y="567"/>
                      <a:pt x="293" y="438"/>
                    </a:cubicBezTo>
                    <a:cubicBezTo>
                      <a:pt x="386" y="309"/>
                      <a:pt x="501" y="91"/>
                      <a:pt x="556"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70" name="Freeform 30"/>
              <p:cNvSpPr>
                <a:spLocks/>
              </p:cNvSpPr>
              <p:nvPr/>
            </p:nvSpPr>
            <p:spPr bwMode="auto">
              <a:xfrm>
                <a:off x="4919" y="5785"/>
                <a:ext cx="118" cy="409"/>
              </a:xfrm>
              <a:custGeom>
                <a:avLst/>
                <a:gdLst/>
                <a:ahLst/>
                <a:cxnLst>
                  <a:cxn ang="0">
                    <a:pos x="0" y="614"/>
                  </a:cxn>
                  <a:cxn ang="0">
                    <a:pos x="24" y="336"/>
                  </a:cxn>
                  <a:cxn ang="0">
                    <a:pos x="100" y="138"/>
                  </a:cxn>
                  <a:cxn ang="0">
                    <a:pos x="125" y="0"/>
                  </a:cxn>
                </a:cxnLst>
                <a:rect l="0" t="0" r="r" b="b"/>
                <a:pathLst>
                  <a:path w="125" h="614">
                    <a:moveTo>
                      <a:pt x="0" y="614"/>
                    </a:moveTo>
                    <a:cubicBezTo>
                      <a:pt x="0" y="568"/>
                      <a:pt x="7" y="415"/>
                      <a:pt x="24" y="336"/>
                    </a:cubicBezTo>
                    <a:cubicBezTo>
                      <a:pt x="41" y="257"/>
                      <a:pt x="83" y="194"/>
                      <a:pt x="100" y="138"/>
                    </a:cubicBezTo>
                    <a:cubicBezTo>
                      <a:pt x="117" y="82"/>
                      <a:pt x="120" y="29"/>
                      <a:pt x="125"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71" name="Freeform 31"/>
              <p:cNvSpPr>
                <a:spLocks/>
              </p:cNvSpPr>
              <p:nvPr/>
            </p:nvSpPr>
            <p:spPr bwMode="auto">
              <a:xfrm>
                <a:off x="4504" y="6338"/>
                <a:ext cx="766" cy="53"/>
              </a:xfrm>
              <a:custGeom>
                <a:avLst/>
                <a:gdLst/>
                <a:ahLst/>
                <a:cxnLst>
                  <a:cxn ang="0">
                    <a:pos x="653" y="1"/>
                  </a:cxn>
                  <a:cxn ang="0">
                    <a:pos x="410" y="40"/>
                  </a:cxn>
                  <a:cxn ang="0">
                    <a:pos x="185" y="40"/>
                  </a:cxn>
                  <a:cxn ang="0">
                    <a:pos x="0" y="0"/>
                  </a:cxn>
                </a:cxnLst>
                <a:rect l="0" t="0" r="r" b="b"/>
                <a:pathLst>
                  <a:path w="653" h="47">
                    <a:moveTo>
                      <a:pt x="653" y="1"/>
                    </a:moveTo>
                    <a:cubicBezTo>
                      <a:pt x="613" y="7"/>
                      <a:pt x="488" y="34"/>
                      <a:pt x="410" y="40"/>
                    </a:cubicBezTo>
                    <a:cubicBezTo>
                      <a:pt x="332" y="46"/>
                      <a:pt x="253" y="47"/>
                      <a:pt x="185" y="40"/>
                    </a:cubicBezTo>
                    <a:cubicBezTo>
                      <a:pt x="117" y="33"/>
                      <a:pt x="39" y="8"/>
                      <a:pt x="0"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72" name="Freeform 32"/>
              <p:cNvSpPr>
                <a:spLocks/>
              </p:cNvSpPr>
              <p:nvPr/>
            </p:nvSpPr>
            <p:spPr bwMode="auto">
              <a:xfrm>
                <a:off x="3486" y="6152"/>
                <a:ext cx="88" cy="359"/>
              </a:xfrm>
              <a:custGeom>
                <a:avLst/>
                <a:gdLst/>
                <a:ahLst/>
                <a:cxnLst>
                  <a:cxn ang="0">
                    <a:pos x="0" y="651"/>
                  </a:cxn>
                  <a:cxn ang="0">
                    <a:pos x="62" y="376"/>
                  </a:cxn>
                  <a:cxn ang="0">
                    <a:pos x="75" y="0"/>
                  </a:cxn>
                </a:cxnLst>
                <a:rect l="0" t="0" r="r" b="b"/>
                <a:pathLst>
                  <a:path w="75" h="651">
                    <a:moveTo>
                      <a:pt x="0" y="651"/>
                    </a:moveTo>
                    <a:cubicBezTo>
                      <a:pt x="10" y="605"/>
                      <a:pt x="50" y="484"/>
                      <a:pt x="62" y="376"/>
                    </a:cubicBezTo>
                    <a:cubicBezTo>
                      <a:pt x="74" y="268"/>
                      <a:pt x="72" y="78"/>
                      <a:pt x="75"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73" name="Freeform 33"/>
              <p:cNvSpPr>
                <a:spLocks/>
              </p:cNvSpPr>
              <p:nvPr/>
            </p:nvSpPr>
            <p:spPr bwMode="auto">
              <a:xfrm>
                <a:off x="3113" y="6577"/>
                <a:ext cx="521" cy="72"/>
              </a:xfrm>
              <a:custGeom>
                <a:avLst/>
                <a:gdLst/>
                <a:ahLst/>
                <a:cxnLst>
                  <a:cxn ang="0">
                    <a:pos x="0" y="0"/>
                  </a:cxn>
                  <a:cxn ang="0">
                    <a:pos x="218" y="116"/>
                  </a:cxn>
                  <a:cxn ang="0">
                    <a:pos x="444" y="92"/>
                  </a:cxn>
                </a:cxnLst>
                <a:rect l="0" t="0" r="r" b="b"/>
                <a:pathLst>
                  <a:path w="444" h="131">
                    <a:moveTo>
                      <a:pt x="0" y="0"/>
                    </a:moveTo>
                    <a:cubicBezTo>
                      <a:pt x="36" y="19"/>
                      <a:pt x="144" y="101"/>
                      <a:pt x="218" y="116"/>
                    </a:cubicBezTo>
                    <a:cubicBezTo>
                      <a:pt x="292" y="131"/>
                      <a:pt x="397" y="97"/>
                      <a:pt x="444" y="92"/>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74" name="Freeform 34"/>
              <p:cNvSpPr>
                <a:spLocks/>
              </p:cNvSpPr>
              <p:nvPr/>
            </p:nvSpPr>
            <p:spPr bwMode="auto">
              <a:xfrm>
                <a:off x="2901" y="6277"/>
                <a:ext cx="485" cy="172"/>
              </a:xfrm>
              <a:custGeom>
                <a:avLst/>
                <a:gdLst/>
                <a:ahLst/>
                <a:cxnLst>
                  <a:cxn ang="0">
                    <a:pos x="0" y="0"/>
                  </a:cxn>
                  <a:cxn ang="0">
                    <a:pos x="205" y="228"/>
                  </a:cxn>
                  <a:cxn ang="0">
                    <a:pos x="413" y="313"/>
                  </a:cxn>
                </a:cxnLst>
                <a:rect l="0" t="0" r="r" b="b"/>
                <a:pathLst>
                  <a:path w="413" h="313">
                    <a:moveTo>
                      <a:pt x="0" y="0"/>
                    </a:moveTo>
                    <a:cubicBezTo>
                      <a:pt x="34" y="34"/>
                      <a:pt x="136" y="176"/>
                      <a:pt x="205" y="228"/>
                    </a:cubicBezTo>
                    <a:cubicBezTo>
                      <a:pt x="274" y="280"/>
                      <a:pt x="370" y="295"/>
                      <a:pt x="413" y="313"/>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75" name="Freeform 35"/>
              <p:cNvSpPr>
                <a:spLocks/>
              </p:cNvSpPr>
              <p:nvPr/>
            </p:nvSpPr>
            <p:spPr bwMode="auto">
              <a:xfrm>
                <a:off x="3737" y="5624"/>
                <a:ext cx="111" cy="342"/>
              </a:xfrm>
              <a:custGeom>
                <a:avLst/>
                <a:gdLst/>
                <a:ahLst/>
                <a:cxnLst>
                  <a:cxn ang="0">
                    <a:pos x="35" y="621"/>
                  </a:cxn>
                  <a:cxn ang="0">
                    <a:pos x="10" y="270"/>
                  </a:cxn>
                  <a:cxn ang="0">
                    <a:pos x="94" y="0"/>
                  </a:cxn>
                </a:cxnLst>
                <a:rect l="0" t="0" r="r" b="b"/>
                <a:pathLst>
                  <a:path w="94" h="621">
                    <a:moveTo>
                      <a:pt x="35" y="621"/>
                    </a:moveTo>
                    <a:cubicBezTo>
                      <a:pt x="31" y="563"/>
                      <a:pt x="0" y="374"/>
                      <a:pt x="10" y="270"/>
                    </a:cubicBezTo>
                    <a:cubicBezTo>
                      <a:pt x="20" y="166"/>
                      <a:pt x="77" y="56"/>
                      <a:pt x="94"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76" name="Freeform 36"/>
              <p:cNvSpPr>
                <a:spLocks/>
              </p:cNvSpPr>
              <p:nvPr/>
            </p:nvSpPr>
            <p:spPr bwMode="auto">
              <a:xfrm>
                <a:off x="3150" y="5894"/>
                <a:ext cx="493" cy="14"/>
              </a:xfrm>
              <a:custGeom>
                <a:avLst/>
                <a:gdLst/>
                <a:ahLst/>
                <a:cxnLst>
                  <a:cxn ang="0">
                    <a:pos x="0" y="3"/>
                  </a:cxn>
                  <a:cxn ang="0">
                    <a:pos x="174" y="26"/>
                  </a:cxn>
                  <a:cxn ang="0">
                    <a:pos x="420" y="0"/>
                  </a:cxn>
                </a:cxnLst>
                <a:rect l="0" t="0" r="r" b="b"/>
                <a:pathLst>
                  <a:path w="420" h="27">
                    <a:moveTo>
                      <a:pt x="0" y="3"/>
                    </a:moveTo>
                    <a:cubicBezTo>
                      <a:pt x="29" y="7"/>
                      <a:pt x="104" y="27"/>
                      <a:pt x="174" y="26"/>
                    </a:cubicBezTo>
                    <a:cubicBezTo>
                      <a:pt x="244" y="25"/>
                      <a:pt x="369" y="5"/>
                      <a:pt x="420" y="0"/>
                    </a:cubicBezTo>
                  </a:path>
                </a:pathLst>
              </a:cu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77" name="Freeform 37"/>
              <p:cNvSpPr>
                <a:spLocks/>
              </p:cNvSpPr>
              <p:nvPr/>
            </p:nvSpPr>
            <p:spPr bwMode="auto">
              <a:xfrm>
                <a:off x="3912" y="6673"/>
                <a:ext cx="823" cy="45"/>
              </a:xfrm>
              <a:custGeom>
                <a:avLst/>
                <a:gdLst/>
                <a:ahLst/>
                <a:cxnLst>
                  <a:cxn ang="0">
                    <a:pos x="0" y="31"/>
                  </a:cxn>
                  <a:cxn ang="0">
                    <a:pos x="401" y="75"/>
                  </a:cxn>
                  <a:cxn ang="0">
                    <a:pos x="701" y="0"/>
                  </a:cxn>
                </a:cxnLst>
                <a:rect l="0" t="0" r="r" b="b"/>
                <a:pathLst>
                  <a:path w="701" h="80">
                    <a:moveTo>
                      <a:pt x="0" y="31"/>
                    </a:moveTo>
                    <a:cubicBezTo>
                      <a:pt x="67" y="38"/>
                      <a:pt x="284" y="80"/>
                      <a:pt x="401" y="75"/>
                    </a:cubicBezTo>
                    <a:cubicBezTo>
                      <a:pt x="518" y="70"/>
                      <a:pt x="639" y="16"/>
                      <a:pt x="701"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grpSp>
        <p:grpSp>
          <p:nvGrpSpPr>
            <p:cNvPr id="10278" name="Group 38"/>
            <p:cNvGrpSpPr>
              <a:grpSpLocks/>
            </p:cNvGrpSpPr>
            <p:nvPr/>
          </p:nvGrpSpPr>
          <p:grpSpPr bwMode="auto">
            <a:xfrm>
              <a:off x="7498" y="10963"/>
              <a:ext cx="1665" cy="2933"/>
              <a:chOff x="7570" y="4579"/>
              <a:chExt cx="1665" cy="2933"/>
            </a:xfrm>
          </p:grpSpPr>
          <p:sp>
            <p:nvSpPr>
              <p:cNvPr id="10279" name="Freeform 39"/>
              <p:cNvSpPr>
                <a:spLocks/>
              </p:cNvSpPr>
              <p:nvPr/>
            </p:nvSpPr>
            <p:spPr bwMode="auto">
              <a:xfrm>
                <a:off x="7570" y="4579"/>
                <a:ext cx="1665" cy="2671"/>
              </a:xfrm>
              <a:custGeom>
                <a:avLst/>
                <a:gdLst/>
                <a:ahLst/>
                <a:cxnLst>
                  <a:cxn ang="0">
                    <a:pos x="740" y="2671"/>
                  </a:cxn>
                  <a:cxn ang="0">
                    <a:pos x="419" y="2145"/>
                  </a:cxn>
                  <a:cxn ang="0">
                    <a:pos x="81" y="1732"/>
                  </a:cxn>
                  <a:cxn ang="0">
                    <a:pos x="65" y="787"/>
                  </a:cxn>
                  <a:cxn ang="0">
                    <a:pos x="472" y="189"/>
                  </a:cxn>
                  <a:cxn ang="0">
                    <a:pos x="1383" y="229"/>
                  </a:cxn>
                  <a:cxn ang="0">
                    <a:pos x="1613" y="1561"/>
                  </a:cxn>
                  <a:cxn ang="0">
                    <a:pos x="1070" y="2170"/>
                  </a:cxn>
                  <a:cxn ang="0">
                    <a:pos x="740" y="2671"/>
                  </a:cxn>
                </a:cxnLst>
                <a:rect l="0" t="0" r="r" b="b"/>
                <a:pathLst>
                  <a:path w="1665" h="2671">
                    <a:moveTo>
                      <a:pt x="740" y="2671"/>
                    </a:moveTo>
                    <a:cubicBezTo>
                      <a:pt x="632" y="2667"/>
                      <a:pt x="529" y="2301"/>
                      <a:pt x="419" y="2145"/>
                    </a:cubicBezTo>
                    <a:cubicBezTo>
                      <a:pt x="309" y="1989"/>
                      <a:pt x="140" y="1958"/>
                      <a:pt x="81" y="1732"/>
                    </a:cubicBezTo>
                    <a:cubicBezTo>
                      <a:pt x="22" y="1506"/>
                      <a:pt x="0" y="1044"/>
                      <a:pt x="65" y="787"/>
                    </a:cubicBezTo>
                    <a:cubicBezTo>
                      <a:pt x="130" y="530"/>
                      <a:pt x="252" y="282"/>
                      <a:pt x="472" y="189"/>
                    </a:cubicBezTo>
                    <a:cubicBezTo>
                      <a:pt x="692" y="96"/>
                      <a:pt x="1193" y="0"/>
                      <a:pt x="1383" y="229"/>
                    </a:cubicBezTo>
                    <a:cubicBezTo>
                      <a:pt x="1573" y="458"/>
                      <a:pt x="1665" y="1238"/>
                      <a:pt x="1613" y="1561"/>
                    </a:cubicBezTo>
                    <a:cubicBezTo>
                      <a:pt x="1561" y="1884"/>
                      <a:pt x="1215" y="1985"/>
                      <a:pt x="1070" y="2170"/>
                    </a:cubicBezTo>
                    <a:cubicBezTo>
                      <a:pt x="925" y="2355"/>
                      <a:pt x="809" y="2567"/>
                      <a:pt x="740" y="2671"/>
                    </a:cubicBezTo>
                    <a:close/>
                  </a:path>
                </a:pathLst>
              </a:custGeom>
              <a:noFill/>
              <a:ln w="127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80" name="Freeform 40"/>
              <p:cNvSpPr>
                <a:spLocks/>
              </p:cNvSpPr>
              <p:nvPr/>
            </p:nvSpPr>
            <p:spPr bwMode="auto">
              <a:xfrm>
                <a:off x="8260" y="5026"/>
                <a:ext cx="346" cy="2486"/>
              </a:xfrm>
              <a:custGeom>
                <a:avLst/>
                <a:gdLst/>
                <a:ahLst/>
                <a:cxnLst>
                  <a:cxn ang="0">
                    <a:pos x="163" y="0"/>
                  </a:cxn>
                  <a:cxn ang="0">
                    <a:pos x="324" y="683"/>
                  </a:cxn>
                  <a:cxn ang="0">
                    <a:pos x="294" y="1133"/>
                  </a:cxn>
                  <a:cxn ang="0">
                    <a:pos x="144" y="1559"/>
                  </a:cxn>
                  <a:cxn ang="0">
                    <a:pos x="70" y="1836"/>
                  </a:cxn>
                  <a:cxn ang="0">
                    <a:pos x="0" y="2486"/>
                  </a:cxn>
                </a:cxnLst>
                <a:rect l="0" t="0" r="r" b="b"/>
                <a:pathLst>
                  <a:path w="346" h="2486">
                    <a:moveTo>
                      <a:pt x="163" y="0"/>
                    </a:moveTo>
                    <a:cubicBezTo>
                      <a:pt x="190" y="111"/>
                      <a:pt x="302" y="494"/>
                      <a:pt x="324" y="683"/>
                    </a:cubicBezTo>
                    <a:cubicBezTo>
                      <a:pt x="346" y="872"/>
                      <a:pt x="324" y="986"/>
                      <a:pt x="294" y="1133"/>
                    </a:cubicBezTo>
                    <a:cubicBezTo>
                      <a:pt x="264" y="1279"/>
                      <a:pt x="181" y="1441"/>
                      <a:pt x="144" y="1559"/>
                    </a:cubicBezTo>
                    <a:cubicBezTo>
                      <a:pt x="107" y="1676"/>
                      <a:pt x="94" y="1682"/>
                      <a:pt x="70" y="1836"/>
                    </a:cubicBezTo>
                    <a:cubicBezTo>
                      <a:pt x="46" y="1990"/>
                      <a:pt x="15" y="2351"/>
                      <a:pt x="0" y="2486"/>
                    </a:cubicBezTo>
                  </a:path>
                </a:pathLst>
              </a:custGeom>
              <a:noFill/>
              <a:ln w="28575">
                <a:solidFill>
                  <a:srgbClr val="000000"/>
                </a:solidFill>
                <a:round/>
                <a:headEnd/>
                <a:tailEnd type="arrow" w="med" len="med"/>
              </a:ln>
            </p:spPr>
            <p:txBody>
              <a:bodyPr vert="horz" wrap="square" lIns="91440" tIns="45720" rIns="91440" bIns="45720" numCol="1" anchor="t" anchorCtr="0" compatLnSpc="1">
                <a:prstTxWarp prst="textNoShape">
                  <a:avLst/>
                </a:prstTxWarp>
              </a:bodyPr>
              <a:lstStyle/>
              <a:p>
                <a:endParaRPr lang="en-US" sz="1400"/>
              </a:p>
            </p:txBody>
          </p:sp>
          <p:sp>
            <p:nvSpPr>
              <p:cNvPr id="10281" name="Freeform 41"/>
              <p:cNvSpPr>
                <a:spLocks/>
              </p:cNvSpPr>
              <p:nvPr/>
            </p:nvSpPr>
            <p:spPr bwMode="auto">
              <a:xfrm>
                <a:off x="7879" y="5420"/>
                <a:ext cx="477" cy="1363"/>
              </a:xfrm>
              <a:custGeom>
                <a:avLst/>
                <a:gdLst/>
                <a:ahLst/>
                <a:cxnLst>
                  <a:cxn ang="0">
                    <a:pos x="459" y="1363"/>
                  </a:cxn>
                  <a:cxn ang="0">
                    <a:pos x="459" y="1133"/>
                  </a:cxn>
                  <a:cxn ang="0">
                    <a:pos x="351" y="849"/>
                  </a:cxn>
                  <a:cxn ang="0">
                    <a:pos x="82" y="381"/>
                  </a:cxn>
                  <a:cxn ang="0">
                    <a:pos x="0" y="0"/>
                  </a:cxn>
                </a:cxnLst>
                <a:rect l="0" t="0" r="r" b="b"/>
                <a:pathLst>
                  <a:path w="477" h="1363">
                    <a:moveTo>
                      <a:pt x="459" y="1363"/>
                    </a:moveTo>
                    <a:cubicBezTo>
                      <a:pt x="459" y="1324"/>
                      <a:pt x="477" y="1218"/>
                      <a:pt x="459" y="1133"/>
                    </a:cubicBezTo>
                    <a:cubicBezTo>
                      <a:pt x="441" y="1047"/>
                      <a:pt x="414" y="974"/>
                      <a:pt x="351" y="849"/>
                    </a:cubicBezTo>
                    <a:cubicBezTo>
                      <a:pt x="288" y="724"/>
                      <a:pt x="141" y="522"/>
                      <a:pt x="82" y="381"/>
                    </a:cubicBezTo>
                    <a:cubicBezTo>
                      <a:pt x="23" y="240"/>
                      <a:pt x="17" y="79"/>
                      <a:pt x="0"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82" name="Freeform 42"/>
              <p:cNvSpPr>
                <a:spLocks/>
              </p:cNvSpPr>
              <p:nvPr/>
            </p:nvSpPr>
            <p:spPr bwMode="auto">
              <a:xfrm>
                <a:off x="8520" y="5597"/>
                <a:ext cx="623" cy="690"/>
              </a:xfrm>
              <a:custGeom>
                <a:avLst/>
                <a:gdLst/>
                <a:ahLst/>
                <a:cxnLst>
                  <a:cxn ang="0">
                    <a:pos x="0" y="690"/>
                  </a:cxn>
                  <a:cxn ang="0">
                    <a:pos x="405" y="475"/>
                  </a:cxn>
                  <a:cxn ang="0">
                    <a:pos x="623" y="0"/>
                  </a:cxn>
                </a:cxnLst>
                <a:rect l="0" t="0" r="r" b="b"/>
                <a:pathLst>
                  <a:path w="623" h="690">
                    <a:moveTo>
                      <a:pt x="0" y="690"/>
                    </a:moveTo>
                    <a:cubicBezTo>
                      <a:pt x="67" y="654"/>
                      <a:pt x="301" y="590"/>
                      <a:pt x="405" y="475"/>
                    </a:cubicBezTo>
                    <a:cubicBezTo>
                      <a:pt x="509" y="360"/>
                      <a:pt x="578" y="99"/>
                      <a:pt x="623"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83" name="Freeform 43"/>
              <p:cNvSpPr>
                <a:spLocks/>
              </p:cNvSpPr>
              <p:nvPr/>
            </p:nvSpPr>
            <p:spPr bwMode="auto">
              <a:xfrm>
                <a:off x="8260" y="5281"/>
                <a:ext cx="324" cy="461"/>
              </a:xfrm>
              <a:custGeom>
                <a:avLst/>
                <a:gdLst/>
                <a:ahLst/>
                <a:cxnLst>
                  <a:cxn ang="0">
                    <a:pos x="399" y="526"/>
                  </a:cxn>
                  <a:cxn ang="0">
                    <a:pos x="162" y="326"/>
                  </a:cxn>
                  <a:cxn ang="0">
                    <a:pos x="0" y="0"/>
                  </a:cxn>
                </a:cxnLst>
                <a:rect l="0" t="0" r="r" b="b"/>
                <a:pathLst>
                  <a:path w="399" h="526">
                    <a:moveTo>
                      <a:pt x="399" y="526"/>
                    </a:moveTo>
                    <a:cubicBezTo>
                      <a:pt x="359" y="493"/>
                      <a:pt x="228" y="414"/>
                      <a:pt x="162" y="326"/>
                    </a:cubicBezTo>
                    <a:cubicBezTo>
                      <a:pt x="96" y="238"/>
                      <a:pt x="34" y="68"/>
                      <a:pt x="0"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84" name="Freeform 44"/>
              <p:cNvSpPr>
                <a:spLocks/>
              </p:cNvSpPr>
              <p:nvPr/>
            </p:nvSpPr>
            <p:spPr bwMode="auto">
              <a:xfrm>
                <a:off x="8580" y="5107"/>
                <a:ext cx="156" cy="327"/>
              </a:xfrm>
              <a:custGeom>
                <a:avLst/>
                <a:gdLst/>
                <a:ahLst/>
                <a:cxnLst>
                  <a:cxn ang="0">
                    <a:pos x="0" y="772"/>
                  </a:cxn>
                  <a:cxn ang="0">
                    <a:pos x="293" y="438"/>
                  </a:cxn>
                  <a:cxn ang="0">
                    <a:pos x="556" y="0"/>
                  </a:cxn>
                </a:cxnLst>
                <a:rect l="0" t="0" r="r" b="b"/>
                <a:pathLst>
                  <a:path w="556" h="772">
                    <a:moveTo>
                      <a:pt x="0" y="772"/>
                    </a:moveTo>
                    <a:cubicBezTo>
                      <a:pt x="49" y="716"/>
                      <a:pt x="200" y="567"/>
                      <a:pt x="293" y="438"/>
                    </a:cubicBezTo>
                    <a:cubicBezTo>
                      <a:pt x="386" y="309"/>
                      <a:pt x="501" y="91"/>
                      <a:pt x="556" y="0"/>
                    </a:cubicBezTo>
                  </a:path>
                </a:pathLst>
              </a:cu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85" name="Freeform 45"/>
              <p:cNvSpPr>
                <a:spLocks/>
              </p:cNvSpPr>
              <p:nvPr/>
            </p:nvSpPr>
            <p:spPr bwMode="auto">
              <a:xfrm>
                <a:off x="8104" y="5703"/>
                <a:ext cx="156" cy="327"/>
              </a:xfrm>
              <a:custGeom>
                <a:avLst/>
                <a:gdLst/>
                <a:ahLst/>
                <a:cxnLst>
                  <a:cxn ang="0">
                    <a:pos x="0" y="772"/>
                  </a:cxn>
                  <a:cxn ang="0">
                    <a:pos x="293" y="438"/>
                  </a:cxn>
                  <a:cxn ang="0">
                    <a:pos x="556" y="0"/>
                  </a:cxn>
                </a:cxnLst>
                <a:rect l="0" t="0" r="r" b="b"/>
                <a:pathLst>
                  <a:path w="556" h="772">
                    <a:moveTo>
                      <a:pt x="0" y="772"/>
                    </a:moveTo>
                    <a:cubicBezTo>
                      <a:pt x="49" y="716"/>
                      <a:pt x="200" y="567"/>
                      <a:pt x="293" y="438"/>
                    </a:cubicBezTo>
                    <a:cubicBezTo>
                      <a:pt x="386" y="309"/>
                      <a:pt x="501" y="91"/>
                      <a:pt x="556" y="0"/>
                    </a:cubicBezTo>
                  </a:path>
                </a:pathLst>
              </a:cu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86" name="Freeform 46"/>
              <p:cNvSpPr>
                <a:spLocks/>
              </p:cNvSpPr>
              <p:nvPr/>
            </p:nvSpPr>
            <p:spPr bwMode="auto">
              <a:xfrm>
                <a:off x="7743" y="5774"/>
                <a:ext cx="432" cy="484"/>
              </a:xfrm>
              <a:custGeom>
                <a:avLst/>
                <a:gdLst/>
                <a:ahLst/>
                <a:cxnLst>
                  <a:cxn ang="0">
                    <a:pos x="432" y="464"/>
                  </a:cxn>
                  <a:cxn ang="0">
                    <a:pos x="204" y="407"/>
                  </a:cxn>
                  <a:cxn ang="0">
                    <a:pos x="0" y="0"/>
                  </a:cxn>
                </a:cxnLst>
                <a:rect l="0" t="0" r="r" b="b"/>
                <a:pathLst>
                  <a:path w="432" h="484">
                    <a:moveTo>
                      <a:pt x="432" y="464"/>
                    </a:moveTo>
                    <a:cubicBezTo>
                      <a:pt x="394" y="455"/>
                      <a:pt x="276" y="484"/>
                      <a:pt x="204" y="407"/>
                    </a:cubicBezTo>
                    <a:cubicBezTo>
                      <a:pt x="132" y="330"/>
                      <a:pt x="43" y="85"/>
                      <a:pt x="0"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10287" name="Freeform 47"/>
              <p:cNvSpPr>
                <a:spLocks/>
              </p:cNvSpPr>
              <p:nvPr/>
            </p:nvSpPr>
            <p:spPr bwMode="auto">
              <a:xfrm>
                <a:off x="8776" y="5380"/>
                <a:ext cx="149" cy="665"/>
              </a:xfrm>
              <a:custGeom>
                <a:avLst/>
                <a:gdLst/>
                <a:ahLst/>
                <a:cxnLst>
                  <a:cxn ang="0">
                    <a:pos x="149" y="665"/>
                  </a:cxn>
                  <a:cxn ang="0">
                    <a:pos x="95" y="326"/>
                  </a:cxn>
                  <a:cxn ang="0">
                    <a:pos x="0" y="0"/>
                  </a:cxn>
                </a:cxnLst>
                <a:rect l="0" t="0" r="r" b="b"/>
                <a:pathLst>
                  <a:path w="149" h="665">
                    <a:moveTo>
                      <a:pt x="149" y="665"/>
                    </a:moveTo>
                    <a:cubicBezTo>
                      <a:pt x="140" y="609"/>
                      <a:pt x="120" y="437"/>
                      <a:pt x="95" y="326"/>
                    </a:cubicBezTo>
                    <a:cubicBezTo>
                      <a:pt x="70" y="215"/>
                      <a:pt x="20" y="68"/>
                      <a:pt x="0" y="0"/>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grpSp>
      </p:grpSp>
      <p:sp>
        <p:nvSpPr>
          <p:cNvPr id="49" name="Rectangle 1"/>
          <p:cNvSpPr>
            <a:spLocks noChangeArrowheads="1"/>
          </p:cNvSpPr>
          <p:nvPr/>
        </p:nvSpPr>
        <p:spPr bwMode="auto">
          <a:xfrm>
            <a:off x="228600" y="0"/>
            <a:ext cx="8001000" cy="1854293"/>
          </a:xfrm>
          <a:prstGeom prst="rect">
            <a:avLst/>
          </a:prstGeom>
          <a:noFill/>
          <a:ln w="9525">
            <a:noFill/>
            <a:miter lim="800000"/>
            <a:headEnd/>
            <a:tailEnd/>
          </a:ln>
          <a:effectLst/>
        </p:spPr>
        <p:txBody>
          <a:bodyPr vert="horz" wrap="square" lIns="0" tIns="152352" rIns="0" bIns="38088"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28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Luas dan </a:t>
            </a:r>
            <a:r>
              <a:rPr kumimoji="0" lang="en-US" sz="28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B</a:t>
            </a:r>
            <a:r>
              <a:rPr kumimoji="0" lang="id-ID" sz="28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entuk DAS</a:t>
            </a:r>
            <a:endParaRPr kumimoji="0" lang="en-US" sz="28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395288" marR="0" lvl="0" indent="-395288" algn="just" defTabSz="914400" rtl="0" eaLnBrk="0" fontAlgn="base" latinLnBrk="0" hangingPunct="0">
              <a:lnSpc>
                <a:spcPct val="100000"/>
              </a:lnSpc>
              <a:spcBef>
                <a:spcPct val="0"/>
              </a:spcBef>
              <a:spcAft>
                <a:spcPct val="0"/>
              </a:spcAft>
              <a:buClrTx/>
              <a:buSzTx/>
              <a:buFont typeface="Wingdings" pitchFamily="2" charset="2"/>
              <a:buChar char="q"/>
              <a:tabLst/>
            </a:pPr>
            <a:r>
              <a:rPr kumimoji="0" lang="id-ID"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Luas dan volume aliran permukaan makin bertambah besar dengan bertambahnya luas DAS</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sz="20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dirty="0" err="1" smtClean="0">
                <a:ln>
                  <a:noFill/>
                </a:ln>
                <a:solidFill>
                  <a:schemeClr val="tx1"/>
                </a:solidFill>
                <a:effectLst/>
                <a:latin typeface="Arial" pitchFamily="34" charset="0"/>
                <a:ea typeface="Times New Roman" pitchFamily="18" charset="0"/>
                <a:cs typeface="Arial" pitchFamily="34" charset="0"/>
              </a:rPr>
              <a:t>demikian</a:t>
            </a:r>
            <a:r>
              <a:rPr kumimoji="0" lang="en-US" sz="20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dirty="0" err="1" smtClean="0">
                <a:ln>
                  <a:noFill/>
                </a:ln>
                <a:solidFill>
                  <a:schemeClr val="tx1"/>
                </a:solidFill>
                <a:effectLst/>
                <a:latin typeface="Arial" pitchFamily="34" charset="0"/>
                <a:ea typeface="Times New Roman" pitchFamily="18" charset="0"/>
                <a:cs typeface="Arial" pitchFamily="34" charset="0"/>
              </a:rPr>
              <a:t>juga</a:t>
            </a:r>
            <a:r>
              <a:rPr kumimoji="0" lang="en-US" sz="20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id-ID"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laju dan volume aliran juga akan bertambah. </a:t>
            </a:r>
            <a:endPar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395288" marR="0" lvl="0" indent="-395288" algn="just" defTabSz="914400" rtl="0" eaLnBrk="0" fontAlgn="base" latinLnBrk="0" hangingPunct="0">
              <a:lnSpc>
                <a:spcPct val="100000"/>
              </a:lnSpc>
              <a:spcBef>
                <a:spcPct val="0"/>
              </a:spcBef>
              <a:spcAft>
                <a:spcPct val="0"/>
              </a:spcAft>
              <a:buClrTx/>
              <a:buSzTx/>
              <a:buFont typeface="Wingdings" pitchFamily="2" charset="2"/>
              <a:buChar char="q"/>
              <a:tabLst/>
            </a:pPr>
            <a:r>
              <a:rPr kumimoji="0" lang="id-ID"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Bentuk DAS mempunyai pengaruh pada pola aliran pada sungai.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304800" y="0"/>
            <a:ext cx="8534400" cy="2962289"/>
          </a:xfrm>
          <a:prstGeom prst="rect">
            <a:avLst/>
          </a:prstGeom>
          <a:noFill/>
          <a:ln w="9525">
            <a:noFill/>
            <a:miter lim="800000"/>
            <a:headEnd/>
            <a:tailEnd/>
          </a:ln>
          <a:effectLst/>
        </p:spPr>
        <p:txBody>
          <a:bodyPr vert="horz" wrap="square" lIns="0" tIns="152352" rIns="0" bIns="38088" numCol="1" anchor="ctr" anchorCtr="0" compatLnSpc="1">
            <a:prstTxWarp prst="textNoShape">
              <a:avLst/>
            </a:prstTxWarp>
            <a:spAutoFit/>
          </a:bodyPr>
          <a:lstStyle/>
          <a:p>
            <a:pPr marR="0" lvl="0" algn="just" defTabSz="914400" rtl="0" eaLnBrk="1" fontAlgn="base" latinLnBrk="0" hangingPunct="1">
              <a:lnSpc>
                <a:spcPct val="100000"/>
              </a:lnSpc>
              <a:spcBef>
                <a:spcPct val="0"/>
              </a:spcBef>
              <a:spcAft>
                <a:spcPct val="0"/>
              </a:spcAft>
              <a:buClrTx/>
              <a:buSzTx/>
              <a:buFontTx/>
              <a:buNone/>
              <a:tabLst/>
            </a:pPr>
            <a:r>
              <a:rPr kumimoji="0" lang="id-ID"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Topografi </a:t>
            </a:r>
            <a:endParaRPr kumimoji="0" lang="en-US"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393700" marR="0" lvl="0" indent="-393700" algn="just" defTabSz="914400" rtl="0" eaLnBrk="0" fontAlgn="base" latinLnBrk="0" hangingPunct="0">
              <a:lnSpc>
                <a:spcPct val="100000"/>
              </a:lnSpc>
              <a:spcBef>
                <a:spcPct val="0"/>
              </a:spcBef>
              <a:spcAft>
                <a:spcPct val="0"/>
              </a:spcAft>
              <a:buClrTx/>
              <a:buSzTx/>
              <a:buFont typeface="Wingdings" pitchFamily="2" charset="2"/>
              <a:buChar char="q"/>
              <a:tabLst/>
            </a:pPr>
            <a:r>
              <a:rPr kumimoji="0" lang="id-ID"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Topografi DAS seperti kemiringan lahan, kerapatan parit dan saluran, ketinggian, bentuk cekungan, mempunyai pengaruh terhadap laju dan volume aliran. </a:t>
            </a:r>
            <a:endPar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393700" marR="0" lvl="0" indent="-393700" algn="just" defTabSz="914400" rtl="0" eaLnBrk="0" fontAlgn="base" latinLnBrk="0" hangingPunct="0">
              <a:lnSpc>
                <a:spcPct val="100000"/>
              </a:lnSpc>
              <a:spcBef>
                <a:spcPct val="0"/>
              </a:spcBef>
              <a:spcAft>
                <a:spcPct val="0"/>
              </a:spcAft>
              <a:buClrTx/>
              <a:buSzTx/>
              <a:buFont typeface="Wingdings" pitchFamily="2" charset="2"/>
              <a:buChar char="q"/>
              <a:tabLst/>
            </a:pPr>
            <a:r>
              <a:rPr kumimoji="0" lang="id-ID"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DAS dengan kemiringan curam dengan parit-parit yang rapat akan mempunyai laju dan volume aliran permukaan yang lebih tinggi debandingkan dengan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topografi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id-ID"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DAS yang landai dengan parit yang jarang dan terdapat cekungan-cekungan. </a:t>
            </a:r>
            <a:endPar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393700" marR="0" lvl="0" indent="-393700" algn="just" defTabSz="914400" rtl="0" eaLnBrk="0" fontAlgn="base" latinLnBrk="0" hangingPunct="0">
              <a:lnSpc>
                <a:spcPct val="100000"/>
              </a:lnSpc>
              <a:spcBef>
                <a:spcPct val="0"/>
              </a:spcBef>
              <a:spcAft>
                <a:spcPct val="0"/>
              </a:spcAft>
              <a:buClrTx/>
              <a:buSzTx/>
              <a:buFont typeface="Wingdings" pitchFamily="2" charset="2"/>
              <a:buChar char="q"/>
              <a:tabLst/>
            </a:pPr>
            <a:r>
              <a:rPr kumimoji="0" lang="id-ID"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Kerapatan parit pada DAS menyebabkan waktu konsentrasi aliran jadi lebih cepat, sehingga memperbesar laju aliran.</a:t>
            </a:r>
            <a:endParaRPr kumimoji="0" lang="id-ID"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9218" name="Group 2"/>
          <p:cNvGrpSpPr>
            <a:grpSpLocks/>
          </p:cNvGrpSpPr>
          <p:nvPr/>
        </p:nvGrpSpPr>
        <p:grpSpPr bwMode="auto">
          <a:xfrm>
            <a:off x="686054" y="3124201"/>
            <a:ext cx="7314946" cy="3581399"/>
            <a:chOff x="1081" y="9302"/>
            <a:chExt cx="9598" cy="5303"/>
          </a:xfrm>
        </p:grpSpPr>
        <p:grpSp>
          <p:nvGrpSpPr>
            <p:cNvPr id="9219" name="Group 3"/>
            <p:cNvGrpSpPr>
              <a:grpSpLocks/>
            </p:cNvGrpSpPr>
            <p:nvPr/>
          </p:nvGrpSpPr>
          <p:grpSpPr bwMode="auto">
            <a:xfrm>
              <a:off x="2764" y="9302"/>
              <a:ext cx="2490" cy="2407"/>
              <a:chOff x="2415" y="1508"/>
              <a:chExt cx="2109" cy="2703"/>
            </a:xfrm>
          </p:grpSpPr>
          <p:sp>
            <p:nvSpPr>
              <p:cNvPr id="9220" name="Freeform 4"/>
              <p:cNvSpPr>
                <a:spLocks/>
              </p:cNvSpPr>
              <p:nvPr/>
            </p:nvSpPr>
            <p:spPr bwMode="auto">
              <a:xfrm>
                <a:off x="2415" y="1508"/>
                <a:ext cx="2109" cy="2493"/>
              </a:xfrm>
              <a:custGeom>
                <a:avLst/>
                <a:gdLst/>
                <a:ahLst/>
                <a:cxnLst>
                  <a:cxn ang="0">
                    <a:pos x="566" y="2794"/>
                  </a:cxn>
                  <a:cxn ang="0">
                    <a:pos x="202" y="1868"/>
                  </a:cxn>
                  <a:cxn ang="0">
                    <a:pos x="77" y="1141"/>
                  </a:cxn>
                  <a:cxn ang="0">
                    <a:pos x="666" y="152"/>
                  </a:cxn>
                  <a:cxn ang="0">
                    <a:pos x="1455" y="227"/>
                  </a:cxn>
                  <a:cxn ang="0">
                    <a:pos x="1542" y="1479"/>
                  </a:cxn>
                  <a:cxn ang="0">
                    <a:pos x="1041" y="2181"/>
                  </a:cxn>
                  <a:cxn ang="0">
                    <a:pos x="566" y="2794"/>
                  </a:cxn>
                </a:cxnLst>
                <a:rect l="0" t="0" r="r" b="b"/>
                <a:pathLst>
                  <a:path w="1611" h="2846">
                    <a:moveTo>
                      <a:pt x="566" y="2794"/>
                    </a:moveTo>
                    <a:cubicBezTo>
                      <a:pt x="426" y="2742"/>
                      <a:pt x="283" y="2143"/>
                      <a:pt x="202" y="1868"/>
                    </a:cubicBezTo>
                    <a:cubicBezTo>
                      <a:pt x="121" y="1593"/>
                      <a:pt x="0" y="1427"/>
                      <a:pt x="77" y="1141"/>
                    </a:cubicBezTo>
                    <a:cubicBezTo>
                      <a:pt x="154" y="855"/>
                      <a:pt x="436" y="304"/>
                      <a:pt x="666" y="152"/>
                    </a:cubicBezTo>
                    <a:cubicBezTo>
                      <a:pt x="896" y="0"/>
                      <a:pt x="1309" y="6"/>
                      <a:pt x="1455" y="227"/>
                    </a:cubicBezTo>
                    <a:cubicBezTo>
                      <a:pt x="1601" y="448"/>
                      <a:pt x="1611" y="1153"/>
                      <a:pt x="1542" y="1479"/>
                    </a:cubicBezTo>
                    <a:cubicBezTo>
                      <a:pt x="1473" y="1805"/>
                      <a:pt x="1204" y="1962"/>
                      <a:pt x="1041" y="2181"/>
                    </a:cubicBezTo>
                    <a:cubicBezTo>
                      <a:pt x="878" y="2400"/>
                      <a:pt x="706" y="2846"/>
                      <a:pt x="566" y="2794"/>
                    </a:cubicBezTo>
                    <a:close/>
                  </a:path>
                </a:pathLst>
              </a:custGeom>
              <a:noFill/>
              <a:ln w="635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21" name="Freeform 5"/>
              <p:cNvSpPr>
                <a:spLocks/>
              </p:cNvSpPr>
              <p:nvPr/>
            </p:nvSpPr>
            <p:spPr bwMode="auto">
              <a:xfrm>
                <a:off x="3125" y="1965"/>
                <a:ext cx="476" cy="2246"/>
              </a:xfrm>
              <a:custGeom>
                <a:avLst/>
                <a:gdLst/>
                <a:ahLst/>
                <a:cxnLst>
                  <a:cxn ang="0">
                    <a:pos x="441" y="0"/>
                  </a:cxn>
                  <a:cxn ang="0">
                    <a:pos x="473" y="450"/>
                  </a:cxn>
                  <a:cxn ang="0">
                    <a:pos x="425" y="900"/>
                  </a:cxn>
                  <a:cxn ang="0">
                    <a:pos x="183" y="1326"/>
                  </a:cxn>
                  <a:cxn ang="0">
                    <a:pos x="64" y="1602"/>
                  </a:cxn>
                  <a:cxn ang="0">
                    <a:pos x="0" y="2246"/>
                  </a:cxn>
                </a:cxnLst>
                <a:rect l="0" t="0" r="r" b="b"/>
                <a:pathLst>
                  <a:path w="476" h="2246">
                    <a:moveTo>
                      <a:pt x="441" y="0"/>
                    </a:moveTo>
                    <a:cubicBezTo>
                      <a:pt x="441" y="75"/>
                      <a:pt x="476" y="300"/>
                      <a:pt x="473" y="450"/>
                    </a:cubicBezTo>
                    <a:cubicBezTo>
                      <a:pt x="471" y="600"/>
                      <a:pt x="473" y="753"/>
                      <a:pt x="425" y="900"/>
                    </a:cubicBezTo>
                    <a:cubicBezTo>
                      <a:pt x="377" y="1046"/>
                      <a:pt x="243" y="1208"/>
                      <a:pt x="183" y="1326"/>
                    </a:cubicBezTo>
                    <a:cubicBezTo>
                      <a:pt x="123" y="1443"/>
                      <a:pt x="95" y="1449"/>
                      <a:pt x="64" y="1602"/>
                    </a:cubicBezTo>
                    <a:cubicBezTo>
                      <a:pt x="33" y="1755"/>
                      <a:pt x="13" y="2112"/>
                      <a:pt x="0" y="2246"/>
                    </a:cubicBezTo>
                  </a:path>
                </a:pathLst>
              </a:custGeom>
              <a:noFill/>
              <a:ln w="28575">
                <a:solidFill>
                  <a:srgbClr val="000000"/>
                </a:solidFill>
                <a:round/>
                <a:headEnd/>
                <a:tailEnd type="arrow" w="med" len="med"/>
              </a:ln>
            </p:spPr>
            <p:txBody>
              <a:bodyPr vert="horz" wrap="square" lIns="91440" tIns="45720" rIns="91440" bIns="45720" numCol="1" anchor="t" anchorCtr="0" compatLnSpc="1">
                <a:prstTxWarp prst="textNoShape">
                  <a:avLst/>
                </a:prstTxWarp>
              </a:bodyPr>
              <a:lstStyle/>
              <a:p>
                <a:endParaRPr lang="en-US" sz="1400"/>
              </a:p>
            </p:txBody>
          </p:sp>
          <p:sp>
            <p:nvSpPr>
              <p:cNvPr id="9222" name="Freeform 6"/>
              <p:cNvSpPr>
                <a:spLocks/>
              </p:cNvSpPr>
              <p:nvPr/>
            </p:nvSpPr>
            <p:spPr bwMode="auto">
              <a:xfrm>
                <a:off x="2873" y="2548"/>
                <a:ext cx="357" cy="940"/>
              </a:xfrm>
              <a:custGeom>
                <a:avLst/>
                <a:gdLst/>
                <a:ahLst/>
                <a:cxnLst>
                  <a:cxn ang="0">
                    <a:pos x="250" y="1074"/>
                  </a:cxn>
                  <a:cxn ang="0">
                    <a:pos x="250" y="811"/>
                  </a:cxn>
                  <a:cxn ang="0">
                    <a:pos x="116" y="487"/>
                  </a:cxn>
                  <a:cxn ang="0">
                    <a:pos x="0" y="0"/>
                  </a:cxn>
                </a:cxnLst>
                <a:rect l="0" t="0" r="r" b="b"/>
                <a:pathLst>
                  <a:path w="272" h="1074">
                    <a:moveTo>
                      <a:pt x="250" y="1074"/>
                    </a:moveTo>
                    <a:cubicBezTo>
                      <a:pt x="250" y="1030"/>
                      <a:pt x="272" y="909"/>
                      <a:pt x="250" y="811"/>
                    </a:cubicBezTo>
                    <a:cubicBezTo>
                      <a:pt x="228" y="713"/>
                      <a:pt x="158" y="622"/>
                      <a:pt x="116" y="487"/>
                    </a:cubicBezTo>
                    <a:cubicBezTo>
                      <a:pt x="74" y="352"/>
                      <a:pt x="24" y="101"/>
                      <a:pt x="0"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23" name="Freeform 7"/>
              <p:cNvSpPr>
                <a:spLocks/>
              </p:cNvSpPr>
              <p:nvPr/>
            </p:nvSpPr>
            <p:spPr bwMode="auto">
              <a:xfrm>
                <a:off x="3494" y="2339"/>
                <a:ext cx="920" cy="654"/>
              </a:xfrm>
              <a:custGeom>
                <a:avLst/>
                <a:gdLst/>
                <a:ahLst/>
                <a:cxnLst>
                  <a:cxn ang="0">
                    <a:pos x="0" y="681"/>
                  </a:cxn>
                  <a:cxn ang="0">
                    <a:pos x="559" y="338"/>
                  </a:cxn>
                  <a:cxn ang="0">
                    <a:pos x="1118" y="0"/>
                  </a:cxn>
                </a:cxnLst>
                <a:rect l="0" t="0" r="r" b="b"/>
                <a:pathLst>
                  <a:path w="1118" h="681">
                    <a:moveTo>
                      <a:pt x="0" y="681"/>
                    </a:moveTo>
                    <a:cubicBezTo>
                      <a:pt x="93" y="624"/>
                      <a:pt x="373" y="451"/>
                      <a:pt x="559" y="338"/>
                    </a:cubicBezTo>
                    <a:cubicBezTo>
                      <a:pt x="745" y="225"/>
                      <a:pt x="1002" y="71"/>
                      <a:pt x="1118"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24" name="Freeform 8"/>
              <p:cNvSpPr>
                <a:spLocks/>
              </p:cNvSpPr>
              <p:nvPr/>
            </p:nvSpPr>
            <p:spPr bwMode="auto">
              <a:xfrm>
                <a:off x="3075" y="1987"/>
                <a:ext cx="543" cy="546"/>
              </a:xfrm>
              <a:custGeom>
                <a:avLst/>
                <a:gdLst/>
                <a:ahLst/>
                <a:cxnLst>
                  <a:cxn ang="0">
                    <a:pos x="399" y="526"/>
                  </a:cxn>
                  <a:cxn ang="0">
                    <a:pos x="162" y="326"/>
                  </a:cxn>
                  <a:cxn ang="0">
                    <a:pos x="0" y="0"/>
                  </a:cxn>
                </a:cxnLst>
                <a:rect l="0" t="0" r="r" b="b"/>
                <a:pathLst>
                  <a:path w="399" h="526">
                    <a:moveTo>
                      <a:pt x="399" y="526"/>
                    </a:moveTo>
                    <a:cubicBezTo>
                      <a:pt x="359" y="493"/>
                      <a:pt x="228" y="414"/>
                      <a:pt x="162" y="326"/>
                    </a:cubicBezTo>
                    <a:cubicBezTo>
                      <a:pt x="96" y="238"/>
                      <a:pt x="34" y="68"/>
                      <a:pt x="0"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25" name="Freeform 9"/>
              <p:cNvSpPr>
                <a:spLocks/>
              </p:cNvSpPr>
              <p:nvPr/>
            </p:nvSpPr>
            <p:spPr bwMode="auto">
              <a:xfrm>
                <a:off x="3591" y="1813"/>
                <a:ext cx="252" cy="328"/>
              </a:xfrm>
              <a:custGeom>
                <a:avLst/>
                <a:gdLst/>
                <a:ahLst/>
                <a:cxnLst>
                  <a:cxn ang="0">
                    <a:pos x="0" y="772"/>
                  </a:cxn>
                  <a:cxn ang="0">
                    <a:pos x="293" y="438"/>
                  </a:cxn>
                  <a:cxn ang="0">
                    <a:pos x="556" y="0"/>
                  </a:cxn>
                </a:cxnLst>
                <a:rect l="0" t="0" r="r" b="b"/>
                <a:pathLst>
                  <a:path w="556" h="772">
                    <a:moveTo>
                      <a:pt x="0" y="772"/>
                    </a:moveTo>
                    <a:cubicBezTo>
                      <a:pt x="49" y="716"/>
                      <a:pt x="200" y="567"/>
                      <a:pt x="293" y="438"/>
                    </a:cubicBezTo>
                    <a:cubicBezTo>
                      <a:pt x="386" y="309"/>
                      <a:pt x="501" y="91"/>
                      <a:pt x="556" y="0"/>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26" name="Freeform 10"/>
              <p:cNvSpPr>
                <a:spLocks/>
              </p:cNvSpPr>
              <p:nvPr/>
            </p:nvSpPr>
            <p:spPr bwMode="auto">
              <a:xfrm>
                <a:off x="4048" y="1878"/>
                <a:ext cx="83" cy="710"/>
              </a:xfrm>
              <a:custGeom>
                <a:avLst/>
                <a:gdLst/>
                <a:ahLst/>
                <a:cxnLst>
                  <a:cxn ang="0">
                    <a:pos x="0" y="614"/>
                  </a:cxn>
                  <a:cxn ang="0">
                    <a:pos x="24" y="336"/>
                  </a:cxn>
                  <a:cxn ang="0">
                    <a:pos x="100" y="138"/>
                  </a:cxn>
                  <a:cxn ang="0">
                    <a:pos x="125" y="0"/>
                  </a:cxn>
                </a:cxnLst>
                <a:rect l="0" t="0" r="r" b="b"/>
                <a:pathLst>
                  <a:path w="125" h="614">
                    <a:moveTo>
                      <a:pt x="0" y="614"/>
                    </a:moveTo>
                    <a:cubicBezTo>
                      <a:pt x="0" y="568"/>
                      <a:pt x="7" y="415"/>
                      <a:pt x="24" y="336"/>
                    </a:cubicBezTo>
                    <a:cubicBezTo>
                      <a:pt x="41" y="257"/>
                      <a:pt x="83" y="194"/>
                      <a:pt x="100" y="138"/>
                    </a:cubicBezTo>
                    <a:cubicBezTo>
                      <a:pt x="117" y="82"/>
                      <a:pt x="120" y="29"/>
                      <a:pt x="125" y="0"/>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27" name="Freeform 11"/>
              <p:cNvSpPr>
                <a:spLocks/>
              </p:cNvSpPr>
              <p:nvPr/>
            </p:nvSpPr>
            <p:spPr bwMode="auto">
              <a:xfrm>
                <a:off x="3757" y="2793"/>
                <a:ext cx="537" cy="93"/>
              </a:xfrm>
              <a:custGeom>
                <a:avLst/>
                <a:gdLst/>
                <a:ahLst/>
                <a:cxnLst>
                  <a:cxn ang="0">
                    <a:pos x="653" y="1"/>
                  </a:cxn>
                  <a:cxn ang="0">
                    <a:pos x="410" y="40"/>
                  </a:cxn>
                  <a:cxn ang="0">
                    <a:pos x="185" y="40"/>
                  </a:cxn>
                  <a:cxn ang="0">
                    <a:pos x="0" y="0"/>
                  </a:cxn>
                </a:cxnLst>
                <a:rect l="0" t="0" r="r" b="b"/>
                <a:pathLst>
                  <a:path w="653" h="47">
                    <a:moveTo>
                      <a:pt x="653" y="1"/>
                    </a:moveTo>
                    <a:cubicBezTo>
                      <a:pt x="613" y="7"/>
                      <a:pt x="488" y="34"/>
                      <a:pt x="410" y="40"/>
                    </a:cubicBezTo>
                    <a:cubicBezTo>
                      <a:pt x="332" y="46"/>
                      <a:pt x="253" y="47"/>
                      <a:pt x="185" y="40"/>
                    </a:cubicBezTo>
                    <a:cubicBezTo>
                      <a:pt x="117" y="33"/>
                      <a:pt x="39" y="8"/>
                      <a:pt x="0" y="0"/>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28" name="Freeform 12"/>
              <p:cNvSpPr>
                <a:spLocks/>
              </p:cNvSpPr>
              <p:nvPr/>
            </p:nvSpPr>
            <p:spPr bwMode="auto">
              <a:xfrm>
                <a:off x="3044" y="2422"/>
                <a:ext cx="61" cy="625"/>
              </a:xfrm>
              <a:custGeom>
                <a:avLst/>
                <a:gdLst/>
                <a:ahLst/>
                <a:cxnLst>
                  <a:cxn ang="0">
                    <a:pos x="0" y="651"/>
                  </a:cxn>
                  <a:cxn ang="0">
                    <a:pos x="62" y="376"/>
                  </a:cxn>
                  <a:cxn ang="0">
                    <a:pos x="75" y="0"/>
                  </a:cxn>
                </a:cxnLst>
                <a:rect l="0" t="0" r="r" b="b"/>
                <a:pathLst>
                  <a:path w="75" h="651">
                    <a:moveTo>
                      <a:pt x="0" y="651"/>
                    </a:moveTo>
                    <a:cubicBezTo>
                      <a:pt x="10" y="605"/>
                      <a:pt x="50" y="484"/>
                      <a:pt x="62" y="376"/>
                    </a:cubicBezTo>
                    <a:cubicBezTo>
                      <a:pt x="74" y="268"/>
                      <a:pt x="72" y="78"/>
                      <a:pt x="75" y="0"/>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29" name="Freeform 13"/>
              <p:cNvSpPr>
                <a:spLocks/>
              </p:cNvSpPr>
              <p:nvPr/>
            </p:nvSpPr>
            <p:spPr bwMode="auto">
              <a:xfrm>
                <a:off x="2782" y="3093"/>
                <a:ext cx="365" cy="125"/>
              </a:xfrm>
              <a:custGeom>
                <a:avLst/>
                <a:gdLst/>
                <a:ahLst/>
                <a:cxnLst>
                  <a:cxn ang="0">
                    <a:pos x="0" y="0"/>
                  </a:cxn>
                  <a:cxn ang="0">
                    <a:pos x="218" y="116"/>
                  </a:cxn>
                  <a:cxn ang="0">
                    <a:pos x="444" y="92"/>
                  </a:cxn>
                </a:cxnLst>
                <a:rect l="0" t="0" r="r" b="b"/>
                <a:pathLst>
                  <a:path w="444" h="131">
                    <a:moveTo>
                      <a:pt x="0" y="0"/>
                    </a:moveTo>
                    <a:cubicBezTo>
                      <a:pt x="36" y="19"/>
                      <a:pt x="144" y="101"/>
                      <a:pt x="218" y="116"/>
                    </a:cubicBezTo>
                    <a:cubicBezTo>
                      <a:pt x="292" y="131"/>
                      <a:pt x="397" y="97"/>
                      <a:pt x="444" y="92"/>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30" name="Freeform 14"/>
              <p:cNvSpPr>
                <a:spLocks/>
              </p:cNvSpPr>
              <p:nvPr/>
            </p:nvSpPr>
            <p:spPr bwMode="auto">
              <a:xfrm>
                <a:off x="2634" y="2547"/>
                <a:ext cx="340" cy="301"/>
              </a:xfrm>
              <a:custGeom>
                <a:avLst/>
                <a:gdLst/>
                <a:ahLst/>
                <a:cxnLst>
                  <a:cxn ang="0">
                    <a:pos x="0" y="0"/>
                  </a:cxn>
                  <a:cxn ang="0">
                    <a:pos x="205" y="228"/>
                  </a:cxn>
                  <a:cxn ang="0">
                    <a:pos x="413" y="313"/>
                  </a:cxn>
                </a:cxnLst>
                <a:rect l="0" t="0" r="r" b="b"/>
                <a:pathLst>
                  <a:path w="413" h="313">
                    <a:moveTo>
                      <a:pt x="0" y="0"/>
                    </a:moveTo>
                    <a:cubicBezTo>
                      <a:pt x="34" y="34"/>
                      <a:pt x="136" y="176"/>
                      <a:pt x="205" y="228"/>
                    </a:cubicBezTo>
                    <a:cubicBezTo>
                      <a:pt x="274" y="280"/>
                      <a:pt x="370" y="295"/>
                      <a:pt x="413" y="313"/>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31" name="Freeform 15"/>
              <p:cNvSpPr>
                <a:spLocks/>
              </p:cNvSpPr>
              <p:nvPr/>
            </p:nvSpPr>
            <p:spPr bwMode="auto">
              <a:xfrm>
                <a:off x="3357" y="1804"/>
                <a:ext cx="78" cy="596"/>
              </a:xfrm>
              <a:custGeom>
                <a:avLst/>
                <a:gdLst/>
                <a:ahLst/>
                <a:cxnLst>
                  <a:cxn ang="0">
                    <a:pos x="35" y="621"/>
                  </a:cxn>
                  <a:cxn ang="0">
                    <a:pos x="10" y="270"/>
                  </a:cxn>
                  <a:cxn ang="0">
                    <a:pos x="94" y="0"/>
                  </a:cxn>
                </a:cxnLst>
                <a:rect l="0" t="0" r="r" b="b"/>
                <a:pathLst>
                  <a:path w="94" h="621">
                    <a:moveTo>
                      <a:pt x="35" y="621"/>
                    </a:moveTo>
                    <a:cubicBezTo>
                      <a:pt x="31" y="563"/>
                      <a:pt x="0" y="374"/>
                      <a:pt x="10" y="270"/>
                    </a:cubicBezTo>
                    <a:cubicBezTo>
                      <a:pt x="20" y="166"/>
                      <a:pt x="77" y="56"/>
                      <a:pt x="94" y="0"/>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32" name="Freeform 16"/>
              <p:cNvSpPr>
                <a:spLocks/>
              </p:cNvSpPr>
              <p:nvPr/>
            </p:nvSpPr>
            <p:spPr bwMode="auto">
              <a:xfrm>
                <a:off x="2828" y="2181"/>
                <a:ext cx="346" cy="26"/>
              </a:xfrm>
              <a:custGeom>
                <a:avLst/>
                <a:gdLst/>
                <a:ahLst/>
                <a:cxnLst>
                  <a:cxn ang="0">
                    <a:pos x="0" y="3"/>
                  </a:cxn>
                  <a:cxn ang="0">
                    <a:pos x="174" y="26"/>
                  </a:cxn>
                  <a:cxn ang="0">
                    <a:pos x="420" y="0"/>
                  </a:cxn>
                </a:cxnLst>
                <a:rect l="0" t="0" r="r" b="b"/>
                <a:pathLst>
                  <a:path w="420" h="27">
                    <a:moveTo>
                      <a:pt x="0" y="3"/>
                    </a:moveTo>
                    <a:cubicBezTo>
                      <a:pt x="29" y="7"/>
                      <a:pt x="104" y="27"/>
                      <a:pt x="174" y="26"/>
                    </a:cubicBezTo>
                    <a:cubicBezTo>
                      <a:pt x="244" y="25"/>
                      <a:pt x="369" y="5"/>
                      <a:pt x="420" y="0"/>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33" name="Freeform 17"/>
              <p:cNvSpPr>
                <a:spLocks/>
              </p:cNvSpPr>
              <p:nvPr/>
            </p:nvSpPr>
            <p:spPr bwMode="auto">
              <a:xfrm>
                <a:off x="3342" y="3192"/>
                <a:ext cx="577" cy="77"/>
              </a:xfrm>
              <a:custGeom>
                <a:avLst/>
                <a:gdLst/>
                <a:ahLst/>
                <a:cxnLst>
                  <a:cxn ang="0">
                    <a:pos x="0" y="31"/>
                  </a:cxn>
                  <a:cxn ang="0">
                    <a:pos x="401" y="75"/>
                  </a:cxn>
                  <a:cxn ang="0">
                    <a:pos x="701" y="0"/>
                  </a:cxn>
                </a:cxnLst>
                <a:rect l="0" t="0" r="r" b="b"/>
                <a:pathLst>
                  <a:path w="701" h="80">
                    <a:moveTo>
                      <a:pt x="0" y="31"/>
                    </a:moveTo>
                    <a:cubicBezTo>
                      <a:pt x="67" y="38"/>
                      <a:pt x="284" y="80"/>
                      <a:pt x="401" y="75"/>
                    </a:cubicBezTo>
                    <a:cubicBezTo>
                      <a:pt x="518" y="70"/>
                      <a:pt x="639" y="16"/>
                      <a:pt x="701" y="0"/>
                    </a:cubicBezTo>
                  </a:path>
                </a:pathLst>
              </a:custGeom>
              <a:no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grpSp>
        <p:grpSp>
          <p:nvGrpSpPr>
            <p:cNvPr id="9234" name="Group 18"/>
            <p:cNvGrpSpPr>
              <a:grpSpLocks/>
            </p:cNvGrpSpPr>
            <p:nvPr/>
          </p:nvGrpSpPr>
          <p:grpSpPr bwMode="auto">
            <a:xfrm>
              <a:off x="6840" y="9400"/>
              <a:ext cx="2580" cy="2285"/>
              <a:chOff x="7260" y="1356"/>
              <a:chExt cx="2075" cy="2733"/>
            </a:xfrm>
          </p:grpSpPr>
          <p:sp>
            <p:nvSpPr>
              <p:cNvPr id="9235" name="Freeform 19"/>
              <p:cNvSpPr>
                <a:spLocks/>
              </p:cNvSpPr>
              <p:nvPr/>
            </p:nvSpPr>
            <p:spPr bwMode="auto">
              <a:xfrm>
                <a:off x="7260" y="1356"/>
                <a:ext cx="2075" cy="2495"/>
              </a:xfrm>
              <a:custGeom>
                <a:avLst/>
                <a:gdLst/>
                <a:ahLst/>
                <a:cxnLst>
                  <a:cxn ang="0">
                    <a:pos x="566" y="2794"/>
                  </a:cxn>
                  <a:cxn ang="0">
                    <a:pos x="202" y="1868"/>
                  </a:cxn>
                  <a:cxn ang="0">
                    <a:pos x="77" y="1141"/>
                  </a:cxn>
                  <a:cxn ang="0">
                    <a:pos x="666" y="152"/>
                  </a:cxn>
                  <a:cxn ang="0">
                    <a:pos x="1455" y="227"/>
                  </a:cxn>
                  <a:cxn ang="0">
                    <a:pos x="1542" y="1479"/>
                  </a:cxn>
                  <a:cxn ang="0">
                    <a:pos x="1041" y="2181"/>
                  </a:cxn>
                  <a:cxn ang="0">
                    <a:pos x="566" y="2794"/>
                  </a:cxn>
                </a:cxnLst>
                <a:rect l="0" t="0" r="r" b="b"/>
                <a:pathLst>
                  <a:path w="1611" h="2846">
                    <a:moveTo>
                      <a:pt x="566" y="2794"/>
                    </a:moveTo>
                    <a:cubicBezTo>
                      <a:pt x="426" y="2742"/>
                      <a:pt x="283" y="2143"/>
                      <a:pt x="202" y="1868"/>
                    </a:cubicBezTo>
                    <a:cubicBezTo>
                      <a:pt x="121" y="1593"/>
                      <a:pt x="0" y="1427"/>
                      <a:pt x="77" y="1141"/>
                    </a:cubicBezTo>
                    <a:cubicBezTo>
                      <a:pt x="154" y="855"/>
                      <a:pt x="436" y="304"/>
                      <a:pt x="666" y="152"/>
                    </a:cubicBezTo>
                    <a:cubicBezTo>
                      <a:pt x="896" y="0"/>
                      <a:pt x="1309" y="6"/>
                      <a:pt x="1455" y="227"/>
                    </a:cubicBezTo>
                    <a:cubicBezTo>
                      <a:pt x="1601" y="448"/>
                      <a:pt x="1611" y="1153"/>
                      <a:pt x="1542" y="1479"/>
                    </a:cubicBezTo>
                    <a:cubicBezTo>
                      <a:pt x="1473" y="1805"/>
                      <a:pt x="1204" y="1962"/>
                      <a:pt x="1041" y="2181"/>
                    </a:cubicBezTo>
                    <a:cubicBezTo>
                      <a:pt x="878" y="2400"/>
                      <a:pt x="706" y="2846"/>
                      <a:pt x="566" y="2794"/>
                    </a:cubicBezTo>
                    <a:close/>
                  </a:path>
                </a:pathLst>
              </a:custGeom>
              <a:noFill/>
              <a:ln w="635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36" name="Freeform 20"/>
              <p:cNvSpPr>
                <a:spLocks/>
              </p:cNvSpPr>
              <p:nvPr/>
            </p:nvSpPr>
            <p:spPr bwMode="auto">
              <a:xfrm>
                <a:off x="8000" y="1813"/>
                <a:ext cx="427" cy="2276"/>
              </a:xfrm>
              <a:custGeom>
                <a:avLst/>
                <a:gdLst/>
                <a:ahLst/>
                <a:cxnLst>
                  <a:cxn ang="0">
                    <a:pos x="392" y="0"/>
                  </a:cxn>
                  <a:cxn ang="0">
                    <a:pos x="424" y="451"/>
                  </a:cxn>
                  <a:cxn ang="0">
                    <a:pos x="377" y="901"/>
                  </a:cxn>
                  <a:cxn ang="0">
                    <a:pos x="139" y="1327"/>
                  </a:cxn>
                  <a:cxn ang="0">
                    <a:pos x="21" y="1604"/>
                  </a:cxn>
                  <a:cxn ang="0">
                    <a:pos x="15" y="2276"/>
                  </a:cxn>
                </a:cxnLst>
                <a:rect l="0" t="0" r="r" b="b"/>
                <a:pathLst>
                  <a:path w="427" h="2276">
                    <a:moveTo>
                      <a:pt x="392" y="0"/>
                    </a:moveTo>
                    <a:cubicBezTo>
                      <a:pt x="392" y="75"/>
                      <a:pt x="427" y="301"/>
                      <a:pt x="424" y="451"/>
                    </a:cubicBezTo>
                    <a:cubicBezTo>
                      <a:pt x="422" y="601"/>
                      <a:pt x="424" y="754"/>
                      <a:pt x="377" y="901"/>
                    </a:cubicBezTo>
                    <a:cubicBezTo>
                      <a:pt x="329" y="1047"/>
                      <a:pt x="198" y="1209"/>
                      <a:pt x="139" y="1327"/>
                    </a:cubicBezTo>
                    <a:cubicBezTo>
                      <a:pt x="79" y="1444"/>
                      <a:pt x="42" y="1446"/>
                      <a:pt x="21" y="1604"/>
                    </a:cubicBezTo>
                    <a:cubicBezTo>
                      <a:pt x="0" y="1762"/>
                      <a:pt x="16" y="2136"/>
                      <a:pt x="15" y="2276"/>
                    </a:cubicBezTo>
                  </a:path>
                </a:pathLst>
              </a:custGeom>
              <a:noFill/>
              <a:ln w="28575">
                <a:solidFill>
                  <a:srgbClr val="000000"/>
                </a:solidFill>
                <a:round/>
                <a:headEnd/>
                <a:tailEnd type="arrow" w="med" len="med"/>
              </a:ln>
            </p:spPr>
            <p:txBody>
              <a:bodyPr vert="horz" wrap="square" lIns="91440" tIns="45720" rIns="91440" bIns="45720" numCol="1" anchor="t" anchorCtr="0" compatLnSpc="1">
                <a:prstTxWarp prst="textNoShape">
                  <a:avLst/>
                </a:prstTxWarp>
              </a:bodyPr>
              <a:lstStyle/>
              <a:p>
                <a:endParaRPr lang="en-US" sz="1400"/>
              </a:p>
            </p:txBody>
          </p:sp>
          <p:sp>
            <p:nvSpPr>
              <p:cNvPr id="9237" name="Freeform 21"/>
              <p:cNvSpPr>
                <a:spLocks/>
              </p:cNvSpPr>
              <p:nvPr/>
            </p:nvSpPr>
            <p:spPr bwMode="auto">
              <a:xfrm>
                <a:off x="7711" y="2397"/>
                <a:ext cx="351" cy="941"/>
              </a:xfrm>
              <a:custGeom>
                <a:avLst/>
                <a:gdLst/>
                <a:ahLst/>
                <a:cxnLst>
                  <a:cxn ang="0">
                    <a:pos x="250" y="1074"/>
                  </a:cxn>
                  <a:cxn ang="0">
                    <a:pos x="250" y="811"/>
                  </a:cxn>
                  <a:cxn ang="0">
                    <a:pos x="116" y="487"/>
                  </a:cxn>
                  <a:cxn ang="0">
                    <a:pos x="0" y="0"/>
                  </a:cxn>
                </a:cxnLst>
                <a:rect l="0" t="0" r="r" b="b"/>
                <a:pathLst>
                  <a:path w="272" h="1074">
                    <a:moveTo>
                      <a:pt x="250" y="1074"/>
                    </a:moveTo>
                    <a:cubicBezTo>
                      <a:pt x="250" y="1030"/>
                      <a:pt x="272" y="909"/>
                      <a:pt x="250" y="811"/>
                    </a:cubicBezTo>
                    <a:cubicBezTo>
                      <a:pt x="228" y="713"/>
                      <a:pt x="158" y="622"/>
                      <a:pt x="116" y="487"/>
                    </a:cubicBezTo>
                    <a:cubicBezTo>
                      <a:pt x="74" y="352"/>
                      <a:pt x="24" y="101"/>
                      <a:pt x="0"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38" name="Freeform 22"/>
              <p:cNvSpPr>
                <a:spLocks/>
              </p:cNvSpPr>
              <p:nvPr/>
            </p:nvSpPr>
            <p:spPr bwMode="auto">
              <a:xfrm>
                <a:off x="8321" y="2165"/>
                <a:ext cx="716" cy="677"/>
              </a:xfrm>
              <a:custGeom>
                <a:avLst/>
                <a:gdLst/>
                <a:ahLst/>
                <a:cxnLst>
                  <a:cxn ang="0">
                    <a:pos x="0" y="772"/>
                  </a:cxn>
                  <a:cxn ang="0">
                    <a:pos x="293" y="438"/>
                  </a:cxn>
                  <a:cxn ang="0">
                    <a:pos x="556" y="0"/>
                  </a:cxn>
                </a:cxnLst>
                <a:rect l="0" t="0" r="r" b="b"/>
                <a:pathLst>
                  <a:path w="556" h="772">
                    <a:moveTo>
                      <a:pt x="0" y="772"/>
                    </a:moveTo>
                    <a:cubicBezTo>
                      <a:pt x="49" y="716"/>
                      <a:pt x="200" y="567"/>
                      <a:pt x="293" y="438"/>
                    </a:cubicBezTo>
                    <a:cubicBezTo>
                      <a:pt x="386" y="309"/>
                      <a:pt x="501" y="91"/>
                      <a:pt x="556"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39" name="Freeform 23"/>
              <p:cNvSpPr>
                <a:spLocks/>
              </p:cNvSpPr>
              <p:nvPr/>
            </p:nvSpPr>
            <p:spPr bwMode="auto">
              <a:xfrm>
                <a:off x="7909" y="1836"/>
                <a:ext cx="514" cy="461"/>
              </a:xfrm>
              <a:custGeom>
                <a:avLst/>
                <a:gdLst/>
                <a:ahLst/>
                <a:cxnLst>
                  <a:cxn ang="0">
                    <a:pos x="399" y="526"/>
                  </a:cxn>
                  <a:cxn ang="0">
                    <a:pos x="162" y="326"/>
                  </a:cxn>
                  <a:cxn ang="0">
                    <a:pos x="0" y="0"/>
                  </a:cxn>
                </a:cxnLst>
                <a:rect l="0" t="0" r="r" b="b"/>
                <a:pathLst>
                  <a:path w="399" h="526">
                    <a:moveTo>
                      <a:pt x="399" y="526"/>
                    </a:moveTo>
                    <a:cubicBezTo>
                      <a:pt x="359" y="493"/>
                      <a:pt x="228" y="414"/>
                      <a:pt x="162" y="326"/>
                    </a:cubicBezTo>
                    <a:cubicBezTo>
                      <a:pt x="96" y="238"/>
                      <a:pt x="34" y="68"/>
                      <a:pt x="0"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40" name="Freeform 24"/>
              <p:cNvSpPr>
                <a:spLocks/>
              </p:cNvSpPr>
              <p:nvPr/>
            </p:nvSpPr>
            <p:spPr bwMode="auto">
              <a:xfrm>
                <a:off x="8417" y="1662"/>
                <a:ext cx="248" cy="327"/>
              </a:xfrm>
              <a:custGeom>
                <a:avLst/>
                <a:gdLst/>
                <a:ahLst/>
                <a:cxnLst>
                  <a:cxn ang="0">
                    <a:pos x="0" y="772"/>
                  </a:cxn>
                  <a:cxn ang="0">
                    <a:pos x="293" y="438"/>
                  </a:cxn>
                  <a:cxn ang="0">
                    <a:pos x="556" y="0"/>
                  </a:cxn>
                </a:cxnLst>
                <a:rect l="0" t="0" r="r" b="b"/>
                <a:pathLst>
                  <a:path w="556" h="772">
                    <a:moveTo>
                      <a:pt x="0" y="772"/>
                    </a:moveTo>
                    <a:cubicBezTo>
                      <a:pt x="49" y="716"/>
                      <a:pt x="200" y="567"/>
                      <a:pt x="293" y="438"/>
                    </a:cubicBezTo>
                    <a:cubicBezTo>
                      <a:pt x="386" y="309"/>
                      <a:pt x="501" y="91"/>
                      <a:pt x="556" y="0"/>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grpSp>
        <p:grpSp>
          <p:nvGrpSpPr>
            <p:cNvPr id="9241" name="Group 25"/>
            <p:cNvGrpSpPr>
              <a:grpSpLocks/>
            </p:cNvGrpSpPr>
            <p:nvPr/>
          </p:nvGrpSpPr>
          <p:grpSpPr bwMode="auto">
            <a:xfrm>
              <a:off x="1081" y="11764"/>
              <a:ext cx="9598" cy="2841"/>
              <a:chOff x="1153" y="4266"/>
              <a:chExt cx="9598" cy="2841"/>
            </a:xfrm>
          </p:grpSpPr>
          <p:sp>
            <p:nvSpPr>
              <p:cNvPr id="9242" name="Line 26"/>
              <p:cNvSpPr>
                <a:spLocks noChangeShapeType="1"/>
              </p:cNvSpPr>
              <p:nvPr/>
            </p:nvSpPr>
            <p:spPr bwMode="auto">
              <a:xfrm>
                <a:off x="2358" y="6056"/>
                <a:ext cx="2604" cy="0"/>
              </a:xfrm>
              <a:prstGeom prst="line">
                <a:avLst/>
              </a:prstGeom>
              <a:noFill/>
              <a:ln w="6350">
                <a:solidFill>
                  <a:srgbClr val="000000"/>
                </a:solidFill>
                <a:round/>
                <a:headEnd/>
                <a:tailEnd type="arrow" w="med" len="med"/>
              </a:ln>
            </p:spPr>
            <p:txBody>
              <a:bodyPr vert="horz" wrap="square" lIns="91440" tIns="45720" rIns="91440" bIns="45720" numCol="1" anchor="t" anchorCtr="0" compatLnSpc="1">
                <a:prstTxWarp prst="textNoShape">
                  <a:avLst/>
                </a:prstTxWarp>
              </a:bodyPr>
              <a:lstStyle/>
              <a:p>
                <a:endParaRPr lang="en-US" sz="1400"/>
              </a:p>
            </p:txBody>
          </p:sp>
          <p:sp>
            <p:nvSpPr>
              <p:cNvPr id="9243" name="Line 27"/>
              <p:cNvSpPr>
                <a:spLocks noChangeShapeType="1"/>
              </p:cNvSpPr>
              <p:nvPr/>
            </p:nvSpPr>
            <p:spPr bwMode="auto">
              <a:xfrm rot="5400000">
                <a:off x="1524" y="5223"/>
                <a:ext cx="1665" cy="0"/>
              </a:xfrm>
              <a:prstGeom prst="line">
                <a:avLst/>
              </a:prstGeom>
              <a:noFill/>
              <a:ln w="6350">
                <a:solidFill>
                  <a:srgbClr val="000000"/>
                </a:solidFill>
                <a:round/>
                <a:headEnd type="arrow" w="med" len="med"/>
                <a:tailEnd/>
              </a:ln>
            </p:spPr>
            <p:txBody>
              <a:bodyPr vert="horz" wrap="square" lIns="91440" tIns="45720" rIns="91440" bIns="45720" numCol="1" anchor="t" anchorCtr="0" compatLnSpc="1">
                <a:prstTxWarp prst="textNoShape">
                  <a:avLst/>
                </a:prstTxWarp>
              </a:bodyPr>
              <a:lstStyle/>
              <a:p>
                <a:endParaRPr lang="en-US" sz="1400"/>
              </a:p>
            </p:txBody>
          </p:sp>
          <p:sp>
            <p:nvSpPr>
              <p:cNvPr id="9244" name="Freeform 28"/>
              <p:cNvSpPr>
                <a:spLocks/>
              </p:cNvSpPr>
              <p:nvPr/>
            </p:nvSpPr>
            <p:spPr bwMode="auto">
              <a:xfrm>
                <a:off x="2344" y="5217"/>
                <a:ext cx="2342" cy="652"/>
              </a:xfrm>
              <a:custGeom>
                <a:avLst/>
                <a:gdLst/>
                <a:ahLst/>
                <a:cxnLst>
                  <a:cxn ang="0">
                    <a:pos x="0" y="264"/>
                  </a:cxn>
                  <a:cxn ang="0">
                    <a:pos x="614" y="188"/>
                  </a:cxn>
                  <a:cxn ang="0">
                    <a:pos x="1090" y="0"/>
                  </a:cxn>
                  <a:cxn ang="0">
                    <a:pos x="1554" y="188"/>
                  </a:cxn>
                  <a:cxn ang="0">
                    <a:pos x="2342" y="249"/>
                  </a:cxn>
                </a:cxnLst>
                <a:rect l="0" t="0" r="r" b="b"/>
                <a:pathLst>
                  <a:path w="2342" h="264">
                    <a:moveTo>
                      <a:pt x="0" y="264"/>
                    </a:moveTo>
                    <a:cubicBezTo>
                      <a:pt x="102" y="251"/>
                      <a:pt x="432" y="232"/>
                      <a:pt x="614" y="188"/>
                    </a:cubicBezTo>
                    <a:cubicBezTo>
                      <a:pt x="796" y="144"/>
                      <a:pt x="933" y="0"/>
                      <a:pt x="1090" y="0"/>
                    </a:cubicBezTo>
                    <a:cubicBezTo>
                      <a:pt x="1247" y="0"/>
                      <a:pt x="1345" y="147"/>
                      <a:pt x="1554" y="188"/>
                    </a:cubicBezTo>
                    <a:cubicBezTo>
                      <a:pt x="1763" y="229"/>
                      <a:pt x="2178" y="236"/>
                      <a:pt x="2342" y="249"/>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45" name="Text Box 29"/>
              <p:cNvSpPr txBox="1">
                <a:spLocks noChangeArrowheads="1"/>
              </p:cNvSpPr>
              <p:nvPr/>
            </p:nvSpPr>
            <p:spPr bwMode="auto">
              <a:xfrm>
                <a:off x="2232" y="6389"/>
                <a:ext cx="3269" cy="71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err="1" smtClean="0">
                    <a:ln>
                      <a:noFill/>
                    </a:ln>
                    <a:solidFill>
                      <a:schemeClr val="tx1"/>
                    </a:solidFill>
                    <a:effectLst/>
                    <a:latin typeface="Calibri" pitchFamily="34" charset="0"/>
                    <a:cs typeface="Arial" pitchFamily="34" charset="0"/>
                  </a:rPr>
                  <a:t>Kerapatan</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saluran</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tinggi</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9246" name="Text Box 30"/>
              <p:cNvSpPr txBox="1">
                <a:spLocks noChangeArrowheads="1"/>
              </p:cNvSpPr>
              <p:nvPr/>
            </p:nvSpPr>
            <p:spPr bwMode="auto">
              <a:xfrm>
                <a:off x="2678" y="4402"/>
                <a:ext cx="1115" cy="3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smtClean="0">
                    <a:ln>
                      <a:noFill/>
                    </a:ln>
                    <a:solidFill>
                      <a:schemeClr val="tx1"/>
                    </a:solidFill>
                    <a:effectLst/>
                    <a:latin typeface="Calibri" pitchFamily="34" charset="0"/>
                    <a:cs typeface="Arial" pitchFamily="34" charset="0"/>
                  </a:rPr>
                  <a:t>Hujan </a:t>
                </a:r>
                <a:endParaRPr kumimoji="0" lang="en-US" sz="1400" b="0" i="0" u="none" strike="noStrike" cap="none" normalizeH="0" baseline="0" smtClean="0">
                  <a:ln>
                    <a:noFill/>
                  </a:ln>
                  <a:solidFill>
                    <a:schemeClr val="tx1"/>
                  </a:solidFill>
                  <a:effectLst/>
                  <a:latin typeface="Arial" pitchFamily="34" charset="0"/>
                  <a:cs typeface="Arial" pitchFamily="34" charset="0"/>
                </a:endParaRPr>
              </a:p>
            </p:txBody>
          </p:sp>
          <p:sp>
            <p:nvSpPr>
              <p:cNvPr id="9247" name="Text Box 31"/>
              <p:cNvSpPr txBox="1">
                <a:spLocks noChangeArrowheads="1"/>
              </p:cNvSpPr>
              <p:nvPr/>
            </p:nvSpPr>
            <p:spPr bwMode="auto">
              <a:xfrm>
                <a:off x="4024" y="4827"/>
                <a:ext cx="2048" cy="541"/>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err="1" smtClean="0">
                    <a:ln>
                      <a:noFill/>
                    </a:ln>
                    <a:solidFill>
                      <a:schemeClr val="tx1"/>
                    </a:solidFill>
                    <a:effectLst/>
                    <a:latin typeface="Calibri" pitchFamily="34" charset="0"/>
                    <a:cs typeface="Arial" pitchFamily="34" charset="0"/>
                  </a:rPr>
                  <a:t>Hidrograf</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aliran</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permukaan</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9248" name="Rectangle 32"/>
              <p:cNvSpPr>
                <a:spLocks noChangeArrowheads="1"/>
              </p:cNvSpPr>
              <p:nvPr/>
            </p:nvSpPr>
            <p:spPr bwMode="auto">
              <a:xfrm>
                <a:off x="2370" y="4641"/>
                <a:ext cx="176" cy="363"/>
              </a:xfrm>
              <a:prstGeom prst="rect">
                <a:avLst/>
              </a:prstGeom>
              <a:solidFill>
                <a:srgbClr val="333333"/>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1400"/>
              </a:p>
            </p:txBody>
          </p:sp>
          <p:sp>
            <p:nvSpPr>
              <p:cNvPr id="9249" name="Text Box 33"/>
              <p:cNvSpPr txBox="1">
                <a:spLocks noChangeArrowheads="1"/>
              </p:cNvSpPr>
              <p:nvPr/>
            </p:nvSpPr>
            <p:spPr bwMode="auto">
              <a:xfrm>
                <a:off x="1153" y="4266"/>
                <a:ext cx="1156" cy="85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pitchFamily="34" charset="0"/>
                  </a:rPr>
                  <a:t>Q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dan</a:t>
                </a:r>
                <a:r>
                  <a:rPr kumimoji="0" lang="en-US" sz="1400" b="0" i="0" u="none" strike="noStrike" cap="none" normalizeH="0" baseline="0" dirty="0" smtClean="0">
                    <a:ln>
                      <a:noFill/>
                    </a:ln>
                    <a:solidFill>
                      <a:schemeClr val="tx1"/>
                    </a:solidFill>
                    <a:effectLst/>
                    <a:latin typeface="Calibri" pitchFamily="34" charset="0"/>
                    <a:cs typeface="Arial" pitchFamily="34" charset="0"/>
                  </a:rPr>
                  <a:t> P</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9250" name="Text Box 34"/>
              <p:cNvSpPr txBox="1">
                <a:spLocks noChangeArrowheads="1"/>
              </p:cNvSpPr>
              <p:nvPr/>
            </p:nvSpPr>
            <p:spPr bwMode="auto">
              <a:xfrm>
                <a:off x="4323" y="6145"/>
                <a:ext cx="1178" cy="30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smtClean="0">
                    <a:ln>
                      <a:noFill/>
                    </a:ln>
                    <a:solidFill>
                      <a:schemeClr val="tx1"/>
                    </a:solidFill>
                    <a:effectLst/>
                    <a:latin typeface="Calibri" pitchFamily="34" charset="0"/>
                    <a:cs typeface="Arial" pitchFamily="34" charset="0"/>
                  </a:rPr>
                  <a:t>Waktu  t</a:t>
                </a:r>
                <a:endParaRPr kumimoji="0" lang="en-US" sz="1400" b="0" i="0" u="none" strike="noStrike" cap="none" normalizeH="0" baseline="0" smtClean="0">
                  <a:ln>
                    <a:noFill/>
                  </a:ln>
                  <a:solidFill>
                    <a:schemeClr val="tx1"/>
                  </a:solidFill>
                  <a:effectLst/>
                  <a:latin typeface="Arial" pitchFamily="34" charset="0"/>
                  <a:cs typeface="Arial" pitchFamily="34" charset="0"/>
                </a:endParaRPr>
              </a:p>
            </p:txBody>
          </p:sp>
          <p:sp>
            <p:nvSpPr>
              <p:cNvPr id="9251" name="Line 35"/>
              <p:cNvSpPr>
                <a:spLocks noChangeShapeType="1"/>
              </p:cNvSpPr>
              <p:nvPr/>
            </p:nvSpPr>
            <p:spPr bwMode="auto">
              <a:xfrm flipV="1">
                <a:off x="3519" y="5080"/>
                <a:ext cx="438" cy="162"/>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sz="1400"/>
              </a:p>
            </p:txBody>
          </p:sp>
          <p:sp>
            <p:nvSpPr>
              <p:cNvPr id="9252" name="Line 36"/>
              <p:cNvSpPr>
                <a:spLocks noChangeShapeType="1"/>
              </p:cNvSpPr>
              <p:nvPr/>
            </p:nvSpPr>
            <p:spPr bwMode="auto">
              <a:xfrm>
                <a:off x="6964" y="6068"/>
                <a:ext cx="2604" cy="0"/>
              </a:xfrm>
              <a:prstGeom prst="line">
                <a:avLst/>
              </a:prstGeom>
              <a:noFill/>
              <a:ln w="6350">
                <a:solidFill>
                  <a:srgbClr val="000000"/>
                </a:solidFill>
                <a:round/>
                <a:headEnd/>
                <a:tailEnd type="arrow" w="med" len="med"/>
              </a:ln>
            </p:spPr>
            <p:txBody>
              <a:bodyPr vert="horz" wrap="square" lIns="91440" tIns="45720" rIns="91440" bIns="45720" numCol="1" anchor="t" anchorCtr="0" compatLnSpc="1">
                <a:prstTxWarp prst="textNoShape">
                  <a:avLst/>
                </a:prstTxWarp>
              </a:bodyPr>
              <a:lstStyle/>
              <a:p>
                <a:endParaRPr lang="en-US" sz="1400"/>
              </a:p>
            </p:txBody>
          </p:sp>
          <p:sp>
            <p:nvSpPr>
              <p:cNvPr id="9253" name="Line 37"/>
              <p:cNvSpPr>
                <a:spLocks noChangeShapeType="1"/>
              </p:cNvSpPr>
              <p:nvPr/>
            </p:nvSpPr>
            <p:spPr bwMode="auto">
              <a:xfrm rot="5400000">
                <a:off x="6130" y="5235"/>
                <a:ext cx="1665" cy="0"/>
              </a:xfrm>
              <a:prstGeom prst="line">
                <a:avLst/>
              </a:prstGeom>
              <a:noFill/>
              <a:ln w="6350">
                <a:solidFill>
                  <a:srgbClr val="000000"/>
                </a:solidFill>
                <a:round/>
                <a:headEnd type="arrow" w="med" len="med"/>
                <a:tailEnd/>
              </a:ln>
            </p:spPr>
            <p:txBody>
              <a:bodyPr vert="horz" wrap="square" lIns="91440" tIns="45720" rIns="91440" bIns="45720" numCol="1" anchor="t" anchorCtr="0" compatLnSpc="1">
                <a:prstTxWarp prst="textNoShape">
                  <a:avLst/>
                </a:prstTxWarp>
              </a:bodyPr>
              <a:lstStyle/>
              <a:p>
                <a:endParaRPr lang="en-US" sz="1400"/>
              </a:p>
            </p:txBody>
          </p:sp>
          <p:sp>
            <p:nvSpPr>
              <p:cNvPr id="9254" name="Freeform 38"/>
              <p:cNvSpPr>
                <a:spLocks/>
              </p:cNvSpPr>
              <p:nvPr/>
            </p:nvSpPr>
            <p:spPr bwMode="auto">
              <a:xfrm>
                <a:off x="6950" y="5642"/>
                <a:ext cx="2342" cy="239"/>
              </a:xfrm>
              <a:custGeom>
                <a:avLst/>
                <a:gdLst/>
                <a:ahLst/>
                <a:cxnLst>
                  <a:cxn ang="0">
                    <a:pos x="0" y="264"/>
                  </a:cxn>
                  <a:cxn ang="0">
                    <a:pos x="614" y="188"/>
                  </a:cxn>
                  <a:cxn ang="0">
                    <a:pos x="1090" y="0"/>
                  </a:cxn>
                  <a:cxn ang="0">
                    <a:pos x="1554" y="188"/>
                  </a:cxn>
                  <a:cxn ang="0">
                    <a:pos x="2342" y="249"/>
                  </a:cxn>
                </a:cxnLst>
                <a:rect l="0" t="0" r="r" b="b"/>
                <a:pathLst>
                  <a:path w="2342" h="264">
                    <a:moveTo>
                      <a:pt x="0" y="264"/>
                    </a:moveTo>
                    <a:cubicBezTo>
                      <a:pt x="102" y="251"/>
                      <a:pt x="432" y="232"/>
                      <a:pt x="614" y="188"/>
                    </a:cubicBezTo>
                    <a:cubicBezTo>
                      <a:pt x="796" y="144"/>
                      <a:pt x="933" y="0"/>
                      <a:pt x="1090" y="0"/>
                    </a:cubicBezTo>
                    <a:cubicBezTo>
                      <a:pt x="1247" y="0"/>
                      <a:pt x="1345" y="147"/>
                      <a:pt x="1554" y="188"/>
                    </a:cubicBezTo>
                    <a:cubicBezTo>
                      <a:pt x="1763" y="229"/>
                      <a:pt x="2178" y="236"/>
                      <a:pt x="2342" y="249"/>
                    </a:cubicBezTo>
                  </a:path>
                </a:pathLst>
              </a:cu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sz="1400"/>
              </a:p>
            </p:txBody>
          </p:sp>
          <p:sp>
            <p:nvSpPr>
              <p:cNvPr id="9255" name="Text Box 39"/>
              <p:cNvSpPr txBox="1">
                <a:spLocks noChangeArrowheads="1"/>
              </p:cNvSpPr>
              <p:nvPr/>
            </p:nvSpPr>
            <p:spPr bwMode="auto">
              <a:xfrm>
                <a:off x="6912" y="6507"/>
                <a:ext cx="3073" cy="49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err="1" smtClean="0">
                    <a:ln>
                      <a:noFill/>
                    </a:ln>
                    <a:solidFill>
                      <a:schemeClr val="tx1"/>
                    </a:solidFill>
                    <a:effectLst/>
                    <a:latin typeface="Calibri" pitchFamily="34" charset="0"/>
                    <a:cs typeface="Arial" pitchFamily="34" charset="0"/>
                  </a:rPr>
                  <a:t>Kerapatan</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saluran</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rendah</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9256" name="Text Box 40"/>
              <p:cNvSpPr txBox="1">
                <a:spLocks noChangeArrowheads="1"/>
              </p:cNvSpPr>
              <p:nvPr/>
            </p:nvSpPr>
            <p:spPr bwMode="auto">
              <a:xfrm>
                <a:off x="7284" y="4414"/>
                <a:ext cx="1115" cy="3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smtClean="0">
                    <a:ln>
                      <a:noFill/>
                    </a:ln>
                    <a:solidFill>
                      <a:schemeClr val="tx1"/>
                    </a:solidFill>
                    <a:effectLst/>
                    <a:latin typeface="Courier New" pitchFamily="49" charset="0"/>
                    <a:cs typeface="Arial" pitchFamily="34" charset="0"/>
                  </a:rPr>
                  <a:t>Hujan </a:t>
                </a:r>
                <a:endParaRPr kumimoji="0" lang="en-US" sz="1400" b="0" i="0" u="none" strike="noStrike" cap="none" normalizeH="0" baseline="0" smtClean="0">
                  <a:ln>
                    <a:noFill/>
                  </a:ln>
                  <a:solidFill>
                    <a:schemeClr val="tx1"/>
                  </a:solidFill>
                  <a:effectLst/>
                  <a:latin typeface="Arial" pitchFamily="34" charset="0"/>
                  <a:cs typeface="Arial" pitchFamily="34" charset="0"/>
                </a:endParaRPr>
              </a:p>
            </p:txBody>
          </p:sp>
          <p:sp>
            <p:nvSpPr>
              <p:cNvPr id="9257" name="Text Box 41"/>
              <p:cNvSpPr txBox="1">
                <a:spLocks noChangeArrowheads="1"/>
              </p:cNvSpPr>
              <p:nvPr/>
            </p:nvSpPr>
            <p:spPr bwMode="auto">
              <a:xfrm>
                <a:off x="8580" y="4947"/>
                <a:ext cx="2171" cy="621"/>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err="1" smtClean="0">
                    <a:ln>
                      <a:noFill/>
                    </a:ln>
                    <a:solidFill>
                      <a:schemeClr val="tx1"/>
                    </a:solidFill>
                    <a:effectLst/>
                    <a:latin typeface="Calibri" pitchFamily="34" charset="0"/>
                    <a:cs typeface="Arial" pitchFamily="34" charset="0"/>
                  </a:rPr>
                  <a:t>Hidrograf</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aliran</a:t>
                </a:r>
                <a:r>
                  <a:rPr kumimoji="0" lang="en-US" sz="1400" b="0" i="0" u="none" strike="noStrike" cap="none" normalizeH="0" baseline="0" dirty="0" smtClean="0">
                    <a:ln>
                      <a:noFill/>
                    </a:ln>
                    <a:solidFill>
                      <a:schemeClr val="tx1"/>
                    </a:solidFill>
                    <a:effectLst/>
                    <a:latin typeface="Calibri" pitchFamily="34" charset="0"/>
                    <a:cs typeface="Arial" pitchFamily="34" charset="0"/>
                  </a:rPr>
                  <a:t>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permukaan</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9258" name="Rectangle 42"/>
              <p:cNvSpPr>
                <a:spLocks noChangeArrowheads="1"/>
              </p:cNvSpPr>
              <p:nvPr/>
            </p:nvSpPr>
            <p:spPr bwMode="auto">
              <a:xfrm>
                <a:off x="6976" y="4653"/>
                <a:ext cx="176" cy="363"/>
              </a:xfrm>
              <a:prstGeom prst="rect">
                <a:avLst/>
              </a:prstGeom>
              <a:solidFill>
                <a:srgbClr val="333333"/>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sz="1400"/>
              </a:p>
            </p:txBody>
          </p:sp>
          <p:sp>
            <p:nvSpPr>
              <p:cNvPr id="9259" name="Text Box 43"/>
              <p:cNvSpPr txBox="1">
                <a:spLocks noChangeArrowheads="1"/>
              </p:cNvSpPr>
              <p:nvPr/>
            </p:nvSpPr>
            <p:spPr bwMode="auto">
              <a:xfrm>
                <a:off x="5952" y="4278"/>
                <a:ext cx="1320" cy="85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pitchFamily="34" charset="0"/>
                  </a:rPr>
                  <a:t>Q </a:t>
                </a:r>
                <a:r>
                  <a:rPr kumimoji="0" lang="en-US" sz="1400" b="0" i="0" u="none" strike="noStrike" cap="none" normalizeH="0" baseline="0" dirty="0" err="1" smtClean="0">
                    <a:ln>
                      <a:noFill/>
                    </a:ln>
                    <a:solidFill>
                      <a:schemeClr val="tx1"/>
                    </a:solidFill>
                    <a:effectLst/>
                    <a:latin typeface="Calibri" pitchFamily="34" charset="0"/>
                    <a:cs typeface="Arial" pitchFamily="34" charset="0"/>
                  </a:rPr>
                  <a:t>dan</a:t>
                </a:r>
                <a:r>
                  <a:rPr kumimoji="0" lang="en-US" sz="1400" b="0" i="0" u="none" strike="noStrike" cap="none" normalizeH="0" baseline="0" dirty="0" smtClean="0">
                    <a:ln>
                      <a:noFill/>
                    </a:ln>
                    <a:solidFill>
                      <a:schemeClr val="tx1"/>
                    </a:solidFill>
                    <a:effectLst/>
                    <a:latin typeface="Calibri" pitchFamily="34" charset="0"/>
                    <a:cs typeface="Arial" pitchFamily="34" charset="0"/>
                  </a:rPr>
                  <a:t> P</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9260" name="Text Box 44"/>
              <p:cNvSpPr txBox="1">
                <a:spLocks noChangeArrowheads="1"/>
              </p:cNvSpPr>
              <p:nvPr/>
            </p:nvSpPr>
            <p:spPr bwMode="auto">
              <a:xfrm>
                <a:off x="8929" y="6157"/>
                <a:ext cx="1178" cy="30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400" b="0" i="0" u="none" strike="noStrike" cap="none" normalizeH="0" baseline="0" smtClean="0">
                    <a:ln>
                      <a:noFill/>
                    </a:ln>
                    <a:solidFill>
                      <a:schemeClr val="tx1"/>
                    </a:solidFill>
                    <a:effectLst/>
                    <a:latin typeface="Calibri" pitchFamily="34" charset="0"/>
                    <a:cs typeface="Arial" pitchFamily="34" charset="0"/>
                  </a:rPr>
                  <a:t>Waktu t</a:t>
                </a:r>
                <a:endParaRPr kumimoji="0" lang="en-US" sz="1400" b="0" i="0" u="none" strike="noStrike" cap="none" normalizeH="0" baseline="0" smtClean="0">
                  <a:ln>
                    <a:noFill/>
                  </a:ln>
                  <a:solidFill>
                    <a:schemeClr val="tx1"/>
                  </a:solidFill>
                  <a:effectLst/>
                  <a:latin typeface="Arial" pitchFamily="34" charset="0"/>
                  <a:cs typeface="Arial" pitchFamily="34" charset="0"/>
                </a:endParaRPr>
              </a:p>
            </p:txBody>
          </p:sp>
          <p:sp>
            <p:nvSpPr>
              <p:cNvPr id="9261" name="Line 45"/>
              <p:cNvSpPr>
                <a:spLocks noChangeShapeType="1"/>
              </p:cNvSpPr>
              <p:nvPr/>
            </p:nvSpPr>
            <p:spPr bwMode="auto">
              <a:xfrm flipV="1">
                <a:off x="8088" y="5358"/>
                <a:ext cx="425" cy="249"/>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sz="1400"/>
              </a:p>
            </p:txBody>
          </p:sp>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puguhdraharjo.files.wordpress.com/2010/03/puguh-dwi-raharjo-bentuk-das-terhadap-hidrograf.jpg?w=600"/>
          <p:cNvPicPr>
            <a:picLocks noChangeAspect="1" noChangeArrowheads="1"/>
          </p:cNvPicPr>
          <p:nvPr/>
        </p:nvPicPr>
        <p:blipFill>
          <a:blip r:embed="rId2">
            <a:duotone>
              <a:prstClr val="black"/>
              <a:schemeClr val="accent5">
                <a:tint val="45000"/>
                <a:satMod val="400000"/>
              </a:schemeClr>
            </a:duotone>
          </a:blip>
          <a:srcRect/>
          <a:stretch>
            <a:fillRect/>
          </a:stretch>
        </p:blipFill>
        <p:spPr bwMode="auto">
          <a:xfrm>
            <a:off x="0" y="-1"/>
            <a:ext cx="9144000" cy="6858001"/>
          </a:xfrm>
          <a:prstGeom prst="rect">
            <a:avLst/>
          </a:prstGeom>
          <a:noFill/>
        </p:spPr>
      </p:pic>
      <p:sp>
        <p:nvSpPr>
          <p:cNvPr id="3" name="TextBox 2"/>
          <p:cNvSpPr txBox="1"/>
          <p:nvPr/>
        </p:nvSpPr>
        <p:spPr>
          <a:xfrm>
            <a:off x="2362200" y="2971800"/>
            <a:ext cx="4446410" cy="523220"/>
          </a:xfrm>
          <a:prstGeom prst="rect">
            <a:avLst/>
          </a:prstGeom>
          <a:noFill/>
        </p:spPr>
        <p:txBody>
          <a:bodyPr wrap="none" rtlCol="0">
            <a:spAutoFit/>
          </a:bodyPr>
          <a:lstStyle/>
          <a:p>
            <a:r>
              <a:rPr lang="en-US" sz="2800" b="1" dirty="0" err="1" smtClean="0">
                <a:effectLst>
                  <a:outerShdw blurRad="38100" dist="38100" dir="2700000" algn="tl">
                    <a:srgbClr val="000000">
                      <a:alpha val="43137"/>
                    </a:srgbClr>
                  </a:outerShdw>
                </a:effectLst>
              </a:rPr>
              <a:t>Bentuk</a:t>
            </a:r>
            <a:r>
              <a:rPr lang="en-US" sz="2800" b="1" dirty="0" smtClean="0">
                <a:effectLst>
                  <a:outerShdw blurRad="38100" dist="38100" dir="2700000" algn="tl">
                    <a:srgbClr val="000000">
                      <a:alpha val="43137"/>
                    </a:srgbClr>
                  </a:outerShdw>
                </a:effectLst>
              </a:rPr>
              <a:t> DAS VS Debit </a:t>
            </a:r>
            <a:r>
              <a:rPr lang="en-US" sz="2800" b="1" dirty="0" err="1" smtClean="0">
                <a:effectLst>
                  <a:outerShdw blurRad="38100" dist="38100" dir="2700000" algn="tl">
                    <a:srgbClr val="000000">
                      <a:alpha val="43137"/>
                    </a:srgbClr>
                  </a:outerShdw>
                </a:effectLst>
              </a:rPr>
              <a:t>Puncak</a:t>
            </a:r>
            <a:endParaRPr lang="en-US" sz="2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http://puguhdraharjo.files.wordpress.com/2010/03/puguh-dwi-raharjo-bentuk-das-terhadap-arah-hujan.jpg?w=600"/>
          <p:cNvPicPr>
            <a:picLocks noChangeAspect="1" noChangeArrowheads="1"/>
          </p:cNvPicPr>
          <p:nvPr/>
        </p:nvPicPr>
        <p:blipFill>
          <a:blip r:embed="rId2"/>
          <a:srcRect/>
          <a:stretch>
            <a:fillRect/>
          </a:stretch>
        </p:blipFill>
        <p:spPr bwMode="auto">
          <a:xfrm>
            <a:off x="0" y="381000"/>
            <a:ext cx="9144000" cy="3909956"/>
          </a:xfrm>
          <a:prstGeom prst="rect">
            <a:avLst/>
          </a:prstGeom>
          <a:noFill/>
        </p:spPr>
      </p:pic>
      <p:sp>
        <p:nvSpPr>
          <p:cNvPr id="3" name="TextBox 2"/>
          <p:cNvSpPr txBox="1"/>
          <p:nvPr/>
        </p:nvSpPr>
        <p:spPr>
          <a:xfrm>
            <a:off x="2133600" y="4800600"/>
            <a:ext cx="4351897" cy="461665"/>
          </a:xfrm>
          <a:prstGeom prst="rect">
            <a:avLst/>
          </a:prstGeom>
          <a:noFill/>
        </p:spPr>
        <p:txBody>
          <a:bodyPr wrap="none" rtlCol="0">
            <a:spAutoFit/>
          </a:bodyPr>
          <a:lstStyle/>
          <a:p>
            <a:r>
              <a:rPr lang="en-US" sz="2400" b="1" dirty="0" err="1" smtClean="0">
                <a:effectLst>
                  <a:outerShdw blurRad="38100" dist="38100" dir="2700000" algn="tl">
                    <a:srgbClr val="000000">
                      <a:alpha val="43137"/>
                    </a:srgbClr>
                  </a:outerShdw>
                </a:effectLst>
              </a:rPr>
              <a:t>Arah</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Hujan</a:t>
            </a:r>
            <a:r>
              <a:rPr lang="en-US" sz="2400" b="1" dirty="0" smtClean="0">
                <a:effectLst>
                  <a:outerShdw blurRad="38100" dist="38100" dir="2700000" algn="tl">
                    <a:srgbClr val="000000">
                      <a:alpha val="43137"/>
                    </a:srgbClr>
                  </a:outerShdw>
                </a:effectLst>
              </a:rPr>
              <a:t> DAS VS Debit </a:t>
            </a:r>
            <a:r>
              <a:rPr lang="en-US" sz="2400" b="1" dirty="0" err="1" smtClean="0">
                <a:effectLst>
                  <a:outerShdw blurRad="38100" dist="38100" dir="2700000" algn="tl">
                    <a:srgbClr val="000000">
                      <a:alpha val="43137"/>
                    </a:srgbClr>
                  </a:outerShdw>
                </a:effectLst>
              </a:rPr>
              <a:t>Puncak</a:t>
            </a:r>
            <a:endParaRPr lang="en-US" sz="24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nvSpPr>
        <p:spPr bwMode="auto">
          <a:xfrm>
            <a:off x="152400" y="0"/>
            <a:ext cx="8763000" cy="6347831"/>
          </a:xfrm>
          <a:prstGeom prst="rect">
            <a:avLst/>
          </a:prstGeom>
          <a:noFill/>
          <a:ln w="9525">
            <a:noFill/>
            <a:miter lim="800000"/>
            <a:headEnd/>
            <a:tailEnd/>
          </a:ln>
          <a:effectLst/>
        </p:spPr>
        <p:txBody>
          <a:bodyPr vert="horz" wrap="square" lIns="0" tIns="152352" rIns="0" bIns="38088"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32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Tataguna Lahan</a:t>
            </a:r>
            <a:endParaRPr kumimoji="0" lang="en-US" sz="320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463550" marR="0" lvl="0" indent="-463550" algn="just" defTabSz="914400" rtl="0" eaLnBrk="0" fontAlgn="base" latinLnBrk="0" hangingPunct="0">
              <a:lnSpc>
                <a:spcPct val="100000"/>
              </a:lnSpc>
              <a:spcBef>
                <a:spcPct val="0"/>
              </a:spcBef>
              <a:spcAft>
                <a:spcPct val="0"/>
              </a:spcAft>
              <a:buClrTx/>
              <a:buSzTx/>
              <a:buFont typeface="Wingdings" pitchFamily="2" charset="2"/>
              <a:buChar char="q"/>
              <a:tabLst/>
            </a:pP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Pengaruh tata</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guna</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lahan</a:t>
            </a: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terhadap aliran permukaan dinyatakan dalam koefisien aliran permukaan (C), yaitu bilangan yang menunjukkan besarnya aliran permukaan dan besarnya curah hujan. </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463550" marR="0" lvl="0" indent="-463550" algn="just" defTabSz="914400" rtl="0" eaLnBrk="0" fontAlgn="base" latinLnBrk="0" hangingPunct="0">
              <a:lnSpc>
                <a:spcPct val="100000"/>
              </a:lnSpc>
              <a:spcBef>
                <a:spcPct val="0"/>
              </a:spcBef>
              <a:spcAft>
                <a:spcPct val="0"/>
              </a:spcAft>
              <a:buClrTx/>
              <a:buSzTx/>
              <a:buFont typeface="Wingdings" pitchFamily="2" charset="2"/>
              <a:buChar char="q"/>
              <a:tabLst/>
            </a:pP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Angka besarnya koefisien aliran permukaan merupakan salah satu indikator untuk menentukan kondisi fisik suatu DAS</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sz="2400" b="0" i="0" u="none" strike="noStrike" cap="none" normalizeH="0" dirty="0" smtClean="0">
                <a:ln>
                  <a:noFill/>
                </a:ln>
                <a:solidFill>
                  <a:schemeClr val="tx1"/>
                </a:solidFill>
                <a:effectLst/>
                <a:latin typeface="Arial" pitchFamily="34" charset="0"/>
                <a:ea typeface="Times New Roman" pitchFamily="18" charset="0"/>
                <a:cs typeface="Arial" pitchFamily="34" charset="0"/>
              </a:rPr>
              <a:t> yang </a:t>
            </a:r>
            <a:r>
              <a:rPr kumimoji="0" lang="en-US" sz="2400" b="0" i="0" u="none" strike="noStrike" cap="none" normalizeH="0" dirty="0" err="1" smtClean="0">
                <a:ln>
                  <a:noFill/>
                </a:ln>
                <a:solidFill>
                  <a:schemeClr val="tx1"/>
                </a:solidFill>
                <a:effectLst/>
                <a:latin typeface="Arial" pitchFamily="34" charset="0"/>
                <a:ea typeface="Times New Roman" pitchFamily="18" charset="0"/>
                <a:cs typeface="Arial" pitchFamily="34" charset="0"/>
              </a:rPr>
              <a:t>besarnya</a:t>
            </a:r>
            <a:r>
              <a:rPr kumimoji="0" lang="en-US" sz="24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antara 0 sampai 1, </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463550" marR="0" lvl="0" indent="-463550" algn="just" defTabSz="914400" rtl="0" eaLnBrk="0" fontAlgn="base" latinLnBrk="0" hangingPunct="0">
              <a:lnSpc>
                <a:spcPct val="100000"/>
              </a:lnSpc>
              <a:spcBef>
                <a:spcPct val="0"/>
              </a:spcBef>
              <a:spcAft>
                <a:spcPct val="0"/>
              </a:spcAft>
              <a:buClrTx/>
              <a:buSzTx/>
              <a:buFont typeface="Wingdings" pitchFamily="2" charset="2"/>
              <a:buChar char="q"/>
              <a:tabLst/>
            </a:pPr>
            <a:r>
              <a:rPr lang="en-US" sz="2400" dirty="0" smtClean="0">
                <a:latin typeface="Arial" pitchFamily="34" charset="0"/>
                <a:ea typeface="Times New Roman" pitchFamily="18" charset="0"/>
                <a:cs typeface="Arial" pitchFamily="34" charset="0"/>
              </a:rPr>
              <a:t>A</a:t>
            </a: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ngka koefisien aliran mendekati  0 mengindikasikan bahwa DAS masih dalam keadaan baik karena air hujan teritersepsi dan terinfiltrasi ke dalam tanah. Sedangkan DAS dengan angka koefisien aliran mendekati satu mengindikasikan bahwa DAS tersebut dalam keadaan rusak, hal ini dikarenakan air hujan yang jatuh ke permukaan DAS sangat sedikit air yang diresapkan ke tanah, hampir semua dialirkan menjadi aliran permukaan</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AutoShape 2" descr="http://puguhdraharjo.files.wordpress.com/2010/03/puguh-dwi-raharjo-orde-sungai.jpg?w=60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3796" name="AutoShape 4" descr="http://puguhdraharjo.files.wordpress.com/2010/03/puguh-dwi-raharjo-orde-sungai.jpg?w=60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3798" name="Picture 6" descr="http://puguhdraharjo.files.wordpress.com/2010/03/puguh-dwi-raharjo-orde-sungai.jpg?w=600"/>
          <p:cNvPicPr>
            <a:picLocks noChangeAspect="1" noChangeArrowheads="1"/>
          </p:cNvPicPr>
          <p:nvPr/>
        </p:nvPicPr>
        <p:blipFill>
          <a:blip r:embed="rId2">
            <a:lum bright="-30000" contrast="40000"/>
          </a:blip>
          <a:srcRect/>
          <a:stretch>
            <a:fillRect/>
          </a:stretch>
        </p:blipFill>
        <p:spPr bwMode="auto">
          <a:xfrm>
            <a:off x="-1" y="3505200"/>
            <a:ext cx="9144001" cy="3352800"/>
          </a:xfrm>
          <a:prstGeom prst="rect">
            <a:avLst/>
          </a:prstGeom>
          <a:noFill/>
        </p:spPr>
      </p:pic>
      <p:sp>
        <p:nvSpPr>
          <p:cNvPr id="33799" name="Rectangle 7"/>
          <p:cNvSpPr>
            <a:spLocks noChangeArrowheads="1"/>
          </p:cNvSpPr>
          <p:nvPr/>
        </p:nvSpPr>
        <p:spPr bwMode="auto">
          <a:xfrm>
            <a:off x="0" y="0"/>
            <a:ext cx="91440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1" u="none" strike="noStrike" cap="none" normalizeH="0" baseline="0" dirty="0" err="1" smtClean="0">
                <a:ln>
                  <a:noFill/>
                </a:ln>
                <a:effectLst>
                  <a:outerShdw blurRad="38100" dist="38100" dir="2700000" algn="tl">
                    <a:srgbClr val="000000">
                      <a:alpha val="43137"/>
                    </a:srgbClr>
                  </a:outerShdw>
                </a:effectLst>
                <a:latin typeface="Arial" charset="0"/>
                <a:cs typeface="Arial" charset="0"/>
              </a:rPr>
              <a:t>Orde</a:t>
            </a:r>
            <a:r>
              <a:rPr kumimoji="0" lang="en-US" sz="2800" b="1" i="1" u="none" strike="noStrike" cap="none" normalizeH="0" baseline="0" dirty="0" smtClean="0">
                <a:ln>
                  <a:noFill/>
                </a:ln>
                <a:effectLst>
                  <a:outerShdw blurRad="38100" dist="38100" dir="2700000" algn="tl">
                    <a:srgbClr val="000000">
                      <a:alpha val="43137"/>
                    </a:srgbClr>
                  </a:outerShdw>
                </a:effectLst>
                <a:latin typeface="Arial" charset="0"/>
                <a:cs typeface="Arial" charset="0"/>
              </a:rPr>
              <a:t> Sungai</a:t>
            </a:r>
            <a:endParaRPr kumimoji="0" lang="en-US" sz="2800" b="0" i="0" u="none" strike="noStrike" cap="none" normalizeH="0" baseline="0" dirty="0" smtClean="0">
              <a:ln>
                <a:noFill/>
              </a:ln>
              <a:effectLst>
                <a:outerShdw blurRad="38100" dist="38100" dir="2700000" algn="tl">
                  <a:srgbClr val="000000">
                    <a:alpha val="43137"/>
                  </a:srgbClr>
                </a:outerShdw>
              </a:effectLst>
              <a:latin typeface="Arial" charset="0"/>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effectLst/>
                <a:latin typeface="Arial" charset="0"/>
                <a:cs typeface="Arial" charset="0"/>
              </a:rPr>
              <a:t>Order </a:t>
            </a:r>
            <a:r>
              <a:rPr kumimoji="0" lang="en-US" sz="1400" b="0" i="0" u="none" strike="noStrike" cap="none" normalizeH="0" baseline="0" dirty="0" err="1" smtClean="0">
                <a:ln>
                  <a:noFill/>
                </a:ln>
                <a:effectLst/>
                <a:latin typeface="Arial" charset="0"/>
                <a:cs typeface="Arial" charset="0"/>
              </a:rPr>
              <a:t>sungai</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secara</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resmi</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diusulkan</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pada</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tahun</a:t>
            </a:r>
            <a:r>
              <a:rPr kumimoji="0" lang="en-US" sz="1400" b="0" i="0" u="none" strike="noStrike" cap="none" normalizeH="0" baseline="0" dirty="0" smtClean="0">
                <a:ln>
                  <a:noFill/>
                </a:ln>
                <a:effectLst/>
                <a:latin typeface="Arial" charset="0"/>
                <a:cs typeface="Arial" charset="0"/>
              </a:rPr>
              <a:t> 1952 </a:t>
            </a:r>
            <a:r>
              <a:rPr kumimoji="0" lang="en-US" sz="1400" b="0" i="0" u="none" strike="noStrike" cap="none" normalizeH="0" baseline="0" dirty="0" err="1" smtClean="0">
                <a:ln>
                  <a:noFill/>
                </a:ln>
                <a:effectLst/>
                <a:latin typeface="Arial" charset="0"/>
                <a:cs typeface="Arial" charset="0"/>
              </a:rPr>
              <a:t>oleh</a:t>
            </a:r>
            <a:r>
              <a:rPr kumimoji="0" lang="en-US" sz="1400" b="0" i="0" u="none" strike="noStrike" cap="none" normalizeH="0" baseline="0" dirty="0" smtClean="0">
                <a:ln>
                  <a:noFill/>
                </a:ln>
                <a:effectLst/>
                <a:latin typeface="Arial" charset="0"/>
                <a:cs typeface="Arial" charset="0"/>
              </a:rPr>
              <a:t> Arthur Newell </a:t>
            </a:r>
            <a:r>
              <a:rPr kumimoji="0" lang="en-US" sz="1400" b="0" i="0" u="none" strike="noStrike" cap="none" normalizeH="0" baseline="0" dirty="0" err="1" smtClean="0">
                <a:ln>
                  <a:noFill/>
                </a:ln>
                <a:effectLst/>
                <a:latin typeface="Arial" charset="0"/>
                <a:cs typeface="Arial" charset="0"/>
              </a:rPr>
              <a:t>Strahler</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seorang</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geoscience</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profesor</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di</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Universitas</a:t>
            </a:r>
            <a:r>
              <a:rPr kumimoji="0" lang="en-US" sz="1400" b="0" i="0" u="none" strike="noStrike" cap="none" normalizeH="0" baseline="0" dirty="0" smtClean="0">
                <a:ln>
                  <a:noFill/>
                </a:ln>
                <a:effectLst/>
                <a:latin typeface="Arial" charset="0"/>
                <a:cs typeface="Arial" charset="0"/>
              </a:rPr>
              <a:t> Columbia </a:t>
            </a:r>
            <a:r>
              <a:rPr kumimoji="0" lang="en-US" sz="1400" b="0" i="0" u="none" strike="noStrike" cap="none" normalizeH="0" baseline="0" dirty="0" err="1" smtClean="0">
                <a:ln>
                  <a:noFill/>
                </a:ln>
                <a:effectLst/>
                <a:latin typeface="Arial" charset="0"/>
                <a:cs typeface="Arial" charset="0"/>
              </a:rPr>
              <a:t>di</a:t>
            </a:r>
            <a:r>
              <a:rPr kumimoji="0" lang="en-US" sz="1400" b="0" i="0" u="none" strike="noStrike" cap="none" normalizeH="0" baseline="0" dirty="0" smtClean="0">
                <a:ln>
                  <a:noFill/>
                </a:ln>
                <a:effectLst/>
                <a:latin typeface="Arial" charset="0"/>
                <a:cs typeface="Arial" charset="0"/>
              </a:rPr>
              <a:t> New York City, </a:t>
            </a:r>
            <a:r>
              <a:rPr kumimoji="0" lang="en-US" sz="1400" b="0" i="0" u="none" strike="noStrike" cap="none" normalizeH="0" baseline="0" dirty="0" err="1" smtClean="0">
                <a:ln>
                  <a:noFill/>
                </a:ln>
                <a:effectLst/>
                <a:latin typeface="Arial" charset="0"/>
                <a:cs typeface="Arial" charset="0"/>
              </a:rPr>
              <a:t>dalam</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artikelnya</a:t>
            </a:r>
            <a:r>
              <a:rPr kumimoji="0" lang="en-US" sz="1400" b="0" i="0" u="none" strike="noStrike" cap="none" normalizeH="0" baseline="0" dirty="0" smtClean="0">
                <a:ln>
                  <a:noFill/>
                </a:ln>
                <a:effectLst/>
                <a:latin typeface="Arial" charset="0"/>
                <a:cs typeface="Arial" charset="0"/>
              </a:rPr>
              <a:t> “Hypsometric (Area </a:t>
            </a:r>
            <a:r>
              <a:rPr kumimoji="0" lang="en-US" sz="1400" b="0" i="0" u="none" strike="noStrike" cap="none" normalizeH="0" baseline="0" dirty="0" err="1" smtClean="0">
                <a:ln>
                  <a:noFill/>
                </a:ln>
                <a:effectLst/>
                <a:latin typeface="Arial" charset="0"/>
                <a:cs typeface="Arial" charset="0"/>
              </a:rPr>
              <a:t>Ketinggian</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Analisis</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Topologi</a:t>
            </a:r>
            <a:r>
              <a:rPr kumimoji="0" lang="en-US" sz="1400" b="0" i="0" u="none" strike="noStrike" cap="none" normalizeH="0" baseline="0" dirty="0" smtClean="0">
                <a:ln>
                  <a:noFill/>
                </a:ln>
                <a:effectLst/>
                <a:latin typeface="Arial" charset="0"/>
                <a:cs typeface="Arial" charset="0"/>
              </a:rPr>
              <a:t> </a:t>
            </a:r>
            <a:r>
              <a:rPr kumimoji="0" lang="en-US" sz="1400" b="0" i="0" u="none" strike="noStrike" cap="none" normalizeH="0" baseline="0" dirty="0" err="1" smtClean="0">
                <a:ln>
                  <a:noFill/>
                </a:ln>
                <a:effectLst/>
                <a:latin typeface="Arial" charset="0"/>
                <a:cs typeface="Arial" charset="0"/>
              </a:rPr>
              <a:t>Erosional</a:t>
            </a:r>
            <a:r>
              <a:rPr kumimoji="0" lang="en-US" sz="1400" b="0" i="0" u="none" strike="noStrike" cap="none" normalizeH="0" baseline="0" dirty="0" smtClean="0">
                <a:ln>
                  <a:noFill/>
                </a:ln>
                <a:solidFill>
                  <a:schemeClr val="tx1"/>
                </a:solidFill>
                <a:effectLst/>
                <a:latin typeface="Arial" charset="0"/>
                <a:cs typeface="Arial" charset="0"/>
              </a:rPr>
              <a:t>.”</a:t>
            </a:r>
          </a:p>
          <a:p>
            <a:pPr marL="287338" marR="0" lvl="0" indent="-287338" algn="l" defTabSz="914400" rtl="0" eaLnBrk="0" fontAlgn="base" latinLnBrk="0" hangingPunct="0">
              <a:lnSpc>
                <a:spcPct val="100000"/>
              </a:lnSpc>
              <a:spcBef>
                <a:spcPct val="0"/>
              </a:spcBef>
              <a:spcAft>
                <a:spcPct val="0"/>
              </a:spcAft>
              <a:buClrTx/>
              <a:buSzTx/>
              <a:buFontTx/>
              <a:buAutoNum type="arabicPeriod"/>
              <a:tabLst/>
            </a:pPr>
            <a:r>
              <a:rPr kumimoji="0" lang="en-US" sz="1400" b="0" i="0" u="none" strike="noStrike" cap="none" normalizeH="0" baseline="0" dirty="0" err="1" smtClean="0">
                <a:ln>
                  <a:noFill/>
                </a:ln>
                <a:solidFill>
                  <a:schemeClr val="tx1"/>
                </a:solidFill>
                <a:effectLst/>
                <a:latin typeface="Arial" charset="0"/>
                <a:cs typeface="Arial" charset="0"/>
              </a:rPr>
              <a:t>Starhler</a:t>
            </a:r>
            <a:r>
              <a:rPr kumimoji="0" lang="en-US" sz="1400" b="0" i="0" u="none" strike="noStrike" cap="none" normalizeH="0" baseline="0" dirty="0" smtClean="0">
                <a:ln>
                  <a:noFill/>
                </a:ln>
                <a:solidFill>
                  <a:schemeClr val="tx1"/>
                </a:solidFill>
                <a:effectLst/>
                <a:latin typeface="Arial" charset="0"/>
                <a:cs typeface="Arial" charset="0"/>
              </a:rPr>
              <a:t> : </a:t>
            </a:r>
            <a:r>
              <a:rPr kumimoji="0" lang="en-US" sz="1400" b="0" i="0" u="none" strike="noStrike" cap="none" normalizeH="0" baseline="0" dirty="0" err="1" smtClean="0">
                <a:ln>
                  <a:noFill/>
                </a:ln>
                <a:solidFill>
                  <a:schemeClr val="tx1"/>
                </a:solidFill>
                <a:effectLst/>
                <a:latin typeface="Arial" charset="0"/>
                <a:cs typeface="Arial" charset="0"/>
              </a:rPr>
              <a:t>adalah</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anak-anak</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yang </a:t>
            </a:r>
            <a:r>
              <a:rPr kumimoji="0" lang="en-US" sz="1400" b="0" i="0" u="none" strike="noStrike" cap="none" normalizeH="0" baseline="0" dirty="0" err="1" smtClean="0">
                <a:ln>
                  <a:noFill/>
                </a:ln>
                <a:solidFill>
                  <a:schemeClr val="tx1"/>
                </a:solidFill>
                <a:effectLst/>
                <a:latin typeface="Arial" charset="0"/>
                <a:cs typeface="Arial" charset="0"/>
              </a:rPr>
              <a:t>letaknya</a:t>
            </a:r>
            <a:r>
              <a:rPr kumimoji="0" lang="en-US" sz="1400" b="0" i="0" u="none" strike="noStrike" cap="none" normalizeH="0" baseline="0" dirty="0" smtClean="0">
                <a:ln>
                  <a:noFill/>
                </a:ln>
                <a:solidFill>
                  <a:schemeClr val="tx1"/>
                </a:solidFill>
                <a:effectLst/>
                <a:latin typeface="Arial" charset="0"/>
                <a:cs typeface="Arial" charset="0"/>
              </a:rPr>
              <a:t> paling </a:t>
            </a:r>
            <a:r>
              <a:rPr kumimoji="0" lang="en-US" sz="1400" b="0" i="0" u="none" strike="noStrike" cap="none" normalizeH="0" baseline="0" dirty="0" err="1" smtClean="0">
                <a:ln>
                  <a:noFill/>
                </a:ln>
                <a:solidFill>
                  <a:schemeClr val="tx1"/>
                </a:solidFill>
                <a:effectLst/>
                <a:latin typeface="Arial" charset="0"/>
                <a:cs typeface="Arial" charset="0"/>
              </a:rPr>
              <a:t>ujung</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dianggap</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sebagai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sumber</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mata</a:t>
            </a:r>
            <a:r>
              <a:rPr kumimoji="0" lang="en-US" sz="1400" b="0" i="0" u="none" strike="noStrike" cap="none" normalizeH="0" baseline="0" dirty="0" smtClean="0">
                <a:ln>
                  <a:noFill/>
                </a:ln>
                <a:solidFill>
                  <a:schemeClr val="tx1"/>
                </a:solidFill>
                <a:effectLst/>
                <a:latin typeface="Arial" charset="0"/>
                <a:cs typeface="Arial" charset="0"/>
              </a:rPr>
              <a:t> air </a:t>
            </a:r>
            <a:r>
              <a:rPr kumimoji="0" lang="en-US" sz="1400" b="0" i="0" u="none" strike="noStrike" cap="none" normalizeH="0" baseline="0" dirty="0" err="1" smtClean="0">
                <a:ln>
                  <a:noFill/>
                </a:ln>
                <a:solidFill>
                  <a:schemeClr val="tx1"/>
                </a:solidFill>
                <a:effectLst/>
                <a:latin typeface="Arial" charset="0"/>
                <a:cs typeface="Arial" charset="0"/>
              </a:rPr>
              <a:t>pertama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dari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anak</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tersebut</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Segmen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sebagai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hasil</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pertemuan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dari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orde</a:t>
            </a:r>
            <a:r>
              <a:rPr kumimoji="0" lang="en-US" sz="1400" b="0" i="0" u="none" strike="noStrike" cap="none" normalizeH="0" baseline="0" dirty="0" smtClean="0">
                <a:ln>
                  <a:noFill/>
                </a:ln>
                <a:solidFill>
                  <a:schemeClr val="tx1"/>
                </a:solidFill>
                <a:effectLst/>
                <a:latin typeface="Arial" charset="0"/>
                <a:cs typeface="Arial" charset="0"/>
              </a:rPr>
              <a:t> yang </a:t>
            </a:r>
            <a:r>
              <a:rPr kumimoji="0" lang="en-US" sz="1400" b="0" i="0" u="none" strike="noStrike" cap="none" normalizeH="0" baseline="0" dirty="0" err="1" smtClean="0">
                <a:ln>
                  <a:noFill/>
                </a:ln>
                <a:solidFill>
                  <a:schemeClr val="tx1"/>
                </a:solidFill>
                <a:effectLst/>
                <a:latin typeface="Arial" charset="0"/>
                <a:cs typeface="Arial" charset="0"/>
              </a:rPr>
              <a:t>setingkat</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adalah</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orde</a:t>
            </a:r>
            <a:r>
              <a:rPr kumimoji="0" lang="en-US" sz="1400" b="0" i="0" u="none" strike="noStrike" cap="none" normalizeH="0" baseline="0" dirty="0" smtClean="0">
                <a:ln>
                  <a:noFill/>
                </a:ln>
                <a:solidFill>
                  <a:schemeClr val="tx1"/>
                </a:solidFill>
                <a:effectLst/>
                <a:latin typeface="Arial" charset="0"/>
                <a:cs typeface="Arial" charset="0"/>
              </a:rPr>
              <a:t> 2, </a:t>
            </a:r>
            <a:r>
              <a:rPr kumimoji="0" lang="en-US" sz="1400" b="0" i="0" u="none" strike="noStrike" cap="none" normalizeH="0" baseline="0" dirty="0" err="1" smtClean="0">
                <a:ln>
                  <a:noFill/>
                </a:ln>
                <a:solidFill>
                  <a:schemeClr val="tx1"/>
                </a:solidFill>
                <a:effectLst/>
                <a:latin typeface="Arial" charset="0"/>
                <a:cs typeface="Arial" charset="0"/>
              </a:rPr>
              <a:t>dan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segmen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sebagai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hasil</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pertemuan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dari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dua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orde</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yang </a:t>
            </a:r>
            <a:r>
              <a:rPr kumimoji="0" lang="en-US" sz="1400" b="0" i="0" u="none" strike="noStrike" cap="none" normalizeH="0" baseline="0" dirty="0" err="1" smtClean="0">
                <a:ln>
                  <a:noFill/>
                </a:ln>
                <a:solidFill>
                  <a:schemeClr val="tx1"/>
                </a:solidFill>
                <a:effectLst/>
                <a:latin typeface="Arial" charset="0"/>
                <a:cs typeface="Arial" charset="0"/>
              </a:rPr>
              <a:t>tidak</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setingkat</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adalah</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orde</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yang </a:t>
            </a:r>
            <a:r>
              <a:rPr kumimoji="0" lang="en-US" sz="1400" b="0" i="0" u="none" strike="noStrike" cap="none" normalizeH="0" baseline="0" dirty="0" err="1" smtClean="0">
                <a:ln>
                  <a:noFill/>
                </a:ln>
                <a:solidFill>
                  <a:schemeClr val="tx1"/>
                </a:solidFill>
                <a:effectLst/>
                <a:latin typeface="Arial" charset="0"/>
                <a:cs typeface="Arial" charset="0"/>
              </a:rPr>
              <a:t>lebih</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tinggi</a:t>
            </a:r>
            <a:r>
              <a:rPr kumimoji="0" lang="en-US" sz="1400" b="0" i="0" u="none" strike="noStrike" cap="none" normalizeH="0" baseline="0" dirty="0" smtClean="0">
                <a:ln>
                  <a:noFill/>
                </a:ln>
                <a:solidFill>
                  <a:schemeClr val="tx1"/>
                </a:solidFill>
                <a:effectLst/>
                <a:latin typeface="Arial" charset="0"/>
                <a:cs typeface="Arial" charset="0"/>
              </a:rPr>
              <a:t>. </a:t>
            </a:r>
          </a:p>
          <a:p>
            <a:pPr marL="287338" marR="0" lvl="0" indent="-287338" algn="l" defTabSz="914400" rtl="0" eaLnBrk="0" fontAlgn="base" latinLnBrk="0" hangingPunct="0">
              <a:lnSpc>
                <a:spcPct val="100000"/>
              </a:lnSpc>
              <a:spcBef>
                <a:spcPct val="0"/>
              </a:spcBef>
              <a:spcAft>
                <a:spcPct val="0"/>
              </a:spcAft>
              <a:buClrTx/>
              <a:buSzTx/>
              <a:buFontTx/>
              <a:buAutoNum type="arabicPeriod" startAt="2"/>
              <a:tabLst/>
            </a:pPr>
            <a:r>
              <a:rPr kumimoji="0" lang="en-US" sz="1400" b="0" i="0" u="none" strike="noStrike" cap="none" normalizeH="0" baseline="0" dirty="0" smtClean="0">
                <a:ln>
                  <a:noFill/>
                </a:ln>
                <a:solidFill>
                  <a:schemeClr val="tx1"/>
                </a:solidFill>
                <a:effectLst/>
                <a:latin typeface="Arial" charset="0"/>
                <a:cs typeface="Arial" charset="0"/>
              </a:rPr>
              <a:t>Horton : </a:t>
            </a:r>
            <a:r>
              <a:rPr kumimoji="0" lang="en-US" sz="1400" b="0" i="0" u="none" strike="noStrike" cap="none" normalizeH="0" baseline="0" dirty="0" err="1" smtClean="0">
                <a:ln>
                  <a:noFill/>
                </a:ln>
                <a:solidFill>
                  <a:schemeClr val="tx1"/>
                </a:solidFill>
                <a:effectLst/>
                <a:latin typeface="Arial" charset="0"/>
                <a:cs typeface="Arial" charset="0"/>
              </a:rPr>
              <a:t>mengklasifikasikan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berdsarkan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tingkat</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kerumitan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anak-anak</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sungainya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Saluran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tanpa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anaknya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disebut</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sebagai</a:t>
            </a:r>
            <a:r>
              <a:rPr kumimoji="0" lang="en-US" sz="1400" b="0" i="0" u="none" strike="noStrike" cap="none" normalizeH="0" baseline="0" dirty="0" smtClean="0">
                <a:ln>
                  <a:noFill/>
                </a:ln>
                <a:solidFill>
                  <a:schemeClr val="tx1"/>
                </a:solidFill>
                <a:effectLst/>
                <a:latin typeface="Arial" charset="0"/>
                <a:cs typeface="Arial" charset="0"/>
              </a:rPr>
              <a:t> “first order”. Sungai yang </a:t>
            </a:r>
            <a:r>
              <a:rPr kumimoji="0" lang="en-US" sz="1400" b="0" i="0" u="none" strike="noStrike" cap="none" normalizeH="0" baseline="0" dirty="0" err="1" smtClean="0">
                <a:ln>
                  <a:noFill/>
                </a:ln>
                <a:solidFill>
                  <a:schemeClr val="tx1"/>
                </a:solidFill>
                <a:effectLst/>
                <a:latin typeface="Arial" charset="0"/>
                <a:cs typeface="Arial" charset="0"/>
              </a:rPr>
              <a:t>mempunyai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satu</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atau</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lebih</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anak</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“first order” </a:t>
            </a:r>
            <a:r>
              <a:rPr kumimoji="0" lang="en-US" sz="1400" b="0" i="0" u="none" strike="noStrike" cap="none" normalizeH="0" baseline="0" dirty="0" err="1" smtClean="0">
                <a:ln>
                  <a:noFill/>
                </a:ln>
                <a:solidFill>
                  <a:schemeClr val="tx1"/>
                </a:solidFill>
                <a:effectLst/>
                <a:latin typeface="Arial" charset="0"/>
                <a:cs typeface="Arial" charset="0"/>
              </a:rPr>
              <a:t>disebut</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saluran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“second order”. </a:t>
            </a:r>
            <a:r>
              <a:rPr kumimoji="0" lang="en-US" sz="1400" b="0" i="0" u="none" strike="noStrike" cap="none" normalizeH="0" baseline="0" dirty="0" err="1" smtClean="0">
                <a:ln>
                  <a:noFill/>
                </a:ln>
                <a:solidFill>
                  <a:schemeClr val="tx1"/>
                </a:solidFill>
                <a:effectLst/>
                <a:latin typeface="Arial" charset="0"/>
                <a:cs typeface="Arial" charset="0"/>
              </a:rPr>
              <a:t>Sebuah</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dikatakan</a:t>
            </a:r>
            <a:r>
              <a:rPr kumimoji="0" lang="en-US" sz="1400" b="0" i="0" u="none" strike="noStrike" cap="none" normalizeH="0" baseline="0" dirty="0" smtClean="0">
                <a:ln>
                  <a:noFill/>
                </a:ln>
                <a:solidFill>
                  <a:schemeClr val="tx1"/>
                </a:solidFill>
                <a:effectLst/>
                <a:latin typeface="Arial" charset="0"/>
                <a:cs typeface="Arial" charset="0"/>
              </a:rPr>
              <a:t> “third order” </a:t>
            </a:r>
            <a:r>
              <a:rPr kumimoji="0" lang="en-US" sz="1400" b="0" i="0" u="none" strike="noStrike" cap="none" normalizeH="0" baseline="0" dirty="0" err="1" smtClean="0">
                <a:ln>
                  <a:noFill/>
                </a:ln>
                <a:solidFill>
                  <a:schemeClr val="tx1"/>
                </a:solidFill>
                <a:effectLst/>
                <a:latin typeface="Arial" charset="0"/>
                <a:cs typeface="Arial" charset="0"/>
              </a:rPr>
              <a:t>jika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itu</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mempunyai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sekurang-kurangnya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satu</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anak</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“second order </a:t>
            </a:r>
          </a:p>
          <a:p>
            <a:pPr marL="287338" marR="0" lvl="0" indent="-287338" algn="l" defTabSz="914400" rtl="0" eaLnBrk="0" fontAlgn="base" latinLnBrk="0" hangingPunct="0">
              <a:lnSpc>
                <a:spcPct val="100000"/>
              </a:lnSpc>
              <a:spcBef>
                <a:spcPct val="0"/>
              </a:spcBef>
              <a:spcAft>
                <a:spcPct val="0"/>
              </a:spcAft>
              <a:buClrTx/>
              <a:buSzTx/>
              <a:buFontTx/>
              <a:buAutoNum type="arabicPeriod" startAt="3"/>
              <a:tabLst/>
            </a:pPr>
            <a:r>
              <a:rPr kumimoji="0" lang="en-US" sz="1400" b="0" i="0" u="none" strike="noStrike" cap="none" normalizeH="0" baseline="0" dirty="0" smtClean="0">
                <a:ln>
                  <a:noFill/>
                </a:ln>
                <a:solidFill>
                  <a:schemeClr val="tx1"/>
                </a:solidFill>
                <a:effectLst/>
                <a:latin typeface="Arial" charset="0"/>
                <a:cs typeface="Arial" charset="0"/>
              </a:rPr>
              <a:t>Shreve : </a:t>
            </a:r>
            <a:r>
              <a:rPr kumimoji="0" lang="en-US" sz="1400" b="0" i="0" u="none" strike="noStrike" cap="none" normalizeH="0" baseline="0" dirty="0" err="1" smtClean="0">
                <a:ln>
                  <a:noFill/>
                </a:ln>
                <a:solidFill>
                  <a:schemeClr val="tx1"/>
                </a:solidFill>
                <a:effectLst/>
                <a:latin typeface="Arial" charset="0"/>
                <a:cs typeface="Arial" charset="0"/>
              </a:rPr>
              <a:t>Dihitung</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mulai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dari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hulu</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nomor</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orde</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ditambahkan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bersama-sama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pada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setiap</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pertemuan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aliran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jika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ada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orde</a:t>
            </a:r>
            <a:r>
              <a:rPr kumimoji="0" lang="en-US" sz="1400" b="0" i="0" u="none" strike="noStrike" cap="none" normalizeH="0" baseline="0" dirty="0" smtClean="0">
                <a:ln>
                  <a:noFill/>
                </a:ln>
                <a:solidFill>
                  <a:schemeClr val="tx1"/>
                </a:solidFill>
                <a:effectLst/>
                <a:latin typeface="Arial" charset="0"/>
                <a:cs typeface="Arial" charset="0"/>
              </a:rPr>
              <a:t> 1 </a:t>
            </a:r>
            <a:r>
              <a:rPr kumimoji="0" lang="en-US" sz="1400" b="0" i="0" u="none" strike="noStrike" cap="none" normalizeH="0" baseline="0" dirty="0" err="1" smtClean="0">
                <a:ln>
                  <a:noFill/>
                </a:ln>
                <a:solidFill>
                  <a:schemeClr val="tx1"/>
                </a:solidFill>
                <a:effectLst/>
                <a:latin typeface="Arial" charset="0"/>
                <a:cs typeface="Arial" charset="0"/>
              </a:rPr>
              <a:t>bergabung</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dengan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aliran</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orde</a:t>
            </a:r>
            <a:r>
              <a:rPr kumimoji="0" lang="en-US" sz="1400" b="0" i="0" u="none" strike="noStrike" cap="none" normalizeH="0" baseline="0" dirty="0" smtClean="0">
                <a:ln>
                  <a:noFill/>
                </a:ln>
                <a:solidFill>
                  <a:schemeClr val="tx1"/>
                </a:solidFill>
                <a:effectLst/>
                <a:latin typeface="Arial" charset="0"/>
                <a:cs typeface="Arial" charset="0"/>
              </a:rPr>
              <a:t> 2 </a:t>
            </a:r>
            <a:r>
              <a:rPr kumimoji="0" lang="en-US" sz="1400" b="0" i="0" u="none" strike="noStrike" cap="none" normalizeH="0" baseline="0" dirty="0" err="1" smtClean="0">
                <a:ln>
                  <a:noFill/>
                </a:ln>
                <a:solidFill>
                  <a:schemeClr val="tx1"/>
                </a:solidFill>
                <a:effectLst/>
                <a:latin typeface="Arial" charset="0"/>
                <a:cs typeface="Arial" charset="0"/>
              </a:rPr>
              <a:t>maka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hasilnya</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adalah</a:t>
            </a:r>
            <a:r>
              <a:rPr kumimoji="0" lang="en-US" sz="1400" b="0" i="0" u="none" strike="noStrike" cap="none" normalizeH="0" baseline="0" dirty="0" smtClean="0">
                <a:ln>
                  <a:noFill/>
                </a:ln>
                <a:solidFill>
                  <a:schemeClr val="tx1"/>
                </a:solidFill>
                <a:effectLst/>
                <a:latin typeface="Arial" charset="0"/>
                <a:cs typeface="Arial" charset="0"/>
              </a:rPr>
              <a:t> </a:t>
            </a:r>
            <a:r>
              <a:rPr kumimoji="0" lang="en-US" sz="1400" b="0" i="0" u="none" strike="noStrike" cap="none" normalizeH="0" baseline="0" dirty="0" err="1" smtClean="0">
                <a:ln>
                  <a:noFill/>
                </a:ln>
                <a:solidFill>
                  <a:schemeClr val="tx1"/>
                </a:solidFill>
                <a:effectLst/>
                <a:latin typeface="Arial" charset="0"/>
                <a:cs typeface="Arial" charset="0"/>
              </a:rPr>
              <a:t>orde</a:t>
            </a:r>
            <a:r>
              <a:rPr kumimoji="0" lang="en-US" sz="1400" b="0" i="0" u="none" strike="noStrike" cap="none" normalizeH="0" baseline="0" dirty="0" smtClean="0">
                <a:ln>
                  <a:noFill/>
                </a:ln>
                <a:solidFill>
                  <a:schemeClr val="tx1"/>
                </a:solidFill>
                <a:effectLst/>
                <a:latin typeface="Arial" charset="0"/>
                <a:cs typeface="Arial" charset="0"/>
              </a:rPr>
              <a:t> 3 </a:t>
            </a:r>
            <a:r>
              <a:rPr kumimoji="0" lang="en-US" sz="1400" b="0" i="0" u="none" strike="noStrike" cap="none" normalizeH="0" baseline="0" dirty="0" err="1" smtClean="0">
                <a:ln>
                  <a:noFill/>
                </a:ln>
                <a:solidFill>
                  <a:schemeClr val="tx1"/>
                </a:solidFill>
                <a:effectLst/>
                <a:latin typeface="Arial" charset="0"/>
                <a:cs typeface="Arial" charset="0"/>
              </a:rPr>
              <a:t>sungai</a:t>
            </a:r>
            <a:r>
              <a:rPr kumimoji="0" lang="en-US" sz="1400" b="0" i="0" u="none" strike="noStrike" cap="none" normalizeH="0" baseline="0" dirty="0" smtClean="0">
                <a:ln>
                  <a:noFill/>
                </a:ln>
                <a:solidFill>
                  <a:schemeClr val="tx1"/>
                </a:solidFill>
                <a:effectLst/>
                <a:latin typeface="Arial" charset="0"/>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cs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457200"/>
            <a:ext cx="7696200" cy="5447645"/>
          </a:xfrm>
          <a:prstGeom prst="rect">
            <a:avLst/>
          </a:prstGeom>
        </p:spPr>
        <p:txBody>
          <a:bodyPr wrap="square">
            <a:spAutoFit/>
          </a:bodyPr>
          <a:lstStyle/>
          <a:p>
            <a:pPr algn="just"/>
            <a:r>
              <a:rPr lang="en-US" sz="4000" b="1" i="1" dirty="0" err="1" smtClean="0">
                <a:effectLst>
                  <a:outerShdw blurRad="38100" dist="38100" dir="2700000" algn="tl">
                    <a:srgbClr val="000000">
                      <a:alpha val="43137"/>
                    </a:srgbClr>
                  </a:outerShdw>
                </a:effectLst>
              </a:rPr>
              <a:t>Morfometri</a:t>
            </a:r>
            <a:r>
              <a:rPr lang="en-US" sz="4000" b="1" i="1" dirty="0" smtClean="0">
                <a:effectLst>
                  <a:outerShdw blurRad="38100" dist="38100" dir="2700000" algn="tl">
                    <a:srgbClr val="000000">
                      <a:alpha val="43137"/>
                    </a:srgbClr>
                  </a:outerShdw>
                </a:effectLst>
              </a:rPr>
              <a:t> DAS</a:t>
            </a:r>
            <a:endParaRPr lang="en-US" sz="4000" dirty="0" smtClean="0">
              <a:effectLst>
                <a:outerShdw blurRad="38100" dist="38100" dir="2700000" algn="tl">
                  <a:srgbClr val="000000">
                    <a:alpha val="43137"/>
                  </a:srgbClr>
                </a:outerShdw>
              </a:effectLst>
            </a:endParaRPr>
          </a:p>
          <a:p>
            <a:pPr algn="just"/>
            <a:r>
              <a:rPr lang="en-US" sz="2800" dirty="0" err="1" smtClean="0">
                <a:effectLst>
                  <a:outerShdw blurRad="38100" dist="38100" dir="2700000" algn="tl">
                    <a:srgbClr val="000000">
                      <a:alpha val="43137"/>
                    </a:srgbClr>
                  </a:outerShdw>
                </a:effectLst>
              </a:rPr>
              <a:t>Morfometri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adalah</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nilai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kuantitatif</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dari</a:t>
            </a:r>
            <a:r>
              <a:rPr lang="en-US" sz="2800" dirty="0" smtClean="0">
                <a:effectLst>
                  <a:outerShdw blurRad="38100" dist="38100" dir="2700000" algn="tl">
                    <a:srgbClr val="000000">
                      <a:alpha val="43137"/>
                    </a:srgbClr>
                  </a:outerShdw>
                </a:effectLst>
              </a:rPr>
              <a:t> parameter-parameter yang </a:t>
            </a:r>
            <a:r>
              <a:rPr lang="en-US" sz="2800" dirty="0" err="1" smtClean="0">
                <a:effectLst>
                  <a:outerShdw blurRad="38100" dist="38100" dir="2700000" algn="tl">
                    <a:srgbClr val="000000">
                      <a:alpha val="43137"/>
                    </a:srgbClr>
                  </a:outerShdw>
                </a:effectLst>
              </a:rPr>
              <a:t>terkandung</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pada</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suatu</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daerah</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aliran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sungai</a:t>
            </a:r>
            <a:r>
              <a:rPr lang="en-US" sz="2800" dirty="0" smtClean="0">
                <a:effectLst>
                  <a:outerShdw blurRad="38100" dist="38100" dir="2700000" algn="tl">
                    <a:srgbClr val="000000">
                      <a:alpha val="43137"/>
                    </a:srgbClr>
                  </a:outerShdw>
                </a:effectLst>
              </a:rPr>
              <a:t> (DAS). </a:t>
            </a:r>
            <a:r>
              <a:rPr lang="en-US" sz="2800" dirty="0" err="1" smtClean="0">
                <a:effectLst>
                  <a:outerShdw blurRad="38100" dist="38100" dir="2700000" algn="tl">
                    <a:srgbClr val="000000">
                      <a:alpha val="43137"/>
                    </a:srgbClr>
                  </a:outerShdw>
                </a:effectLst>
              </a:rPr>
              <a:t>Menurut</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Susilo</a:t>
            </a:r>
            <a:r>
              <a:rPr lang="en-US" sz="2800" dirty="0" smtClean="0">
                <a:effectLst>
                  <a:outerShdw blurRad="38100" dist="38100" dir="2700000" algn="tl">
                    <a:srgbClr val="000000">
                      <a:alpha val="43137"/>
                    </a:srgbClr>
                  </a:outerShdw>
                </a:effectLst>
              </a:rPr>
              <a:t>, 2006 </a:t>
            </a:r>
            <a:r>
              <a:rPr lang="en-US" sz="2800" dirty="0" err="1" smtClean="0">
                <a:effectLst>
                  <a:outerShdw blurRad="38100" dist="38100" dir="2700000" algn="tl">
                    <a:srgbClr val="000000">
                      <a:alpha val="43137"/>
                    </a:srgbClr>
                  </a:outerShdw>
                </a:effectLst>
              </a:rPr>
              <a:t>karakteristik</a:t>
            </a:r>
            <a:r>
              <a:rPr lang="en-US" sz="2800" dirty="0" smtClean="0">
                <a:effectLst>
                  <a:outerShdw blurRad="38100" dist="38100" dir="2700000" algn="tl">
                    <a:srgbClr val="000000">
                      <a:alpha val="43137"/>
                    </a:srgbClr>
                  </a:outerShdw>
                </a:effectLst>
              </a:rPr>
              <a:t> DAS yang </a:t>
            </a:r>
            <a:r>
              <a:rPr lang="en-US" sz="2800" dirty="0" err="1" smtClean="0">
                <a:effectLst>
                  <a:outerShdw blurRad="38100" dist="38100" dir="2700000" algn="tl">
                    <a:srgbClr val="000000">
                      <a:alpha val="43137"/>
                    </a:srgbClr>
                  </a:outerShdw>
                </a:effectLst>
              </a:rPr>
              <a:t>penting</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dapat</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dikaji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berdasarkan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hasil</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analisis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morfometri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Karakteristik</a:t>
            </a:r>
            <a:r>
              <a:rPr lang="en-US" sz="2800" dirty="0" smtClean="0">
                <a:effectLst>
                  <a:outerShdw blurRad="38100" dist="38100" dir="2700000" algn="tl">
                    <a:srgbClr val="000000">
                      <a:alpha val="43137"/>
                    </a:srgbClr>
                  </a:outerShdw>
                </a:effectLst>
              </a:rPr>
              <a:t> DAS </a:t>
            </a:r>
            <a:r>
              <a:rPr lang="en-US" sz="2800" dirty="0" err="1" smtClean="0">
                <a:effectLst>
                  <a:outerShdw blurRad="38100" dist="38100" dir="2700000" algn="tl">
                    <a:srgbClr val="000000">
                      <a:alpha val="43137"/>
                    </a:srgbClr>
                  </a:outerShdw>
                </a:effectLst>
              </a:rPr>
              <a:t>tersebut</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adalah</a:t>
            </a:r>
            <a:r>
              <a:rPr lang="en-US" sz="2800" dirty="0" smtClean="0">
                <a:effectLst>
                  <a:outerShdw blurRad="38100" dist="38100" dir="2700000" algn="tl">
                    <a:srgbClr val="000000">
                      <a:alpha val="43137"/>
                    </a:srgbClr>
                  </a:outerShdw>
                </a:effectLst>
              </a:rPr>
              <a:t>.</a:t>
            </a:r>
          </a:p>
          <a:p>
            <a:pPr lvl="1" algn="just">
              <a:buFont typeface="Wingdings" pitchFamily="2" charset="2"/>
              <a:buChar char="q"/>
            </a:pPr>
            <a:r>
              <a:rPr lang="en-US" sz="2800" dirty="0" smtClean="0">
                <a:effectLst>
                  <a:outerShdw blurRad="38100" dist="38100" dir="2700000" algn="tl">
                    <a:srgbClr val="000000">
                      <a:alpha val="43137"/>
                    </a:srgbClr>
                  </a:outerShdw>
                </a:effectLst>
              </a:rPr>
              <a:t>Daerah </a:t>
            </a:r>
            <a:r>
              <a:rPr lang="en-US" sz="2800" dirty="0" err="1" smtClean="0">
                <a:effectLst>
                  <a:outerShdw blurRad="38100" dist="38100" dir="2700000" algn="tl">
                    <a:srgbClr val="000000">
                      <a:alpha val="43137"/>
                    </a:srgbClr>
                  </a:outerShdw>
                </a:effectLst>
              </a:rPr>
              <a:t>Pengaliran</a:t>
            </a:r>
            <a:r>
              <a:rPr lang="en-US" sz="2800" dirty="0" smtClean="0">
                <a:effectLst>
                  <a:outerShdw blurRad="38100" dist="38100" dir="2700000" algn="tl">
                    <a:srgbClr val="000000">
                      <a:alpha val="43137"/>
                    </a:srgbClr>
                  </a:outerShdw>
                </a:effectLst>
              </a:rPr>
              <a:t>/</a:t>
            </a:r>
            <a:r>
              <a:rPr lang="en-US" sz="2800" i="1" dirty="0" smtClean="0">
                <a:effectLst>
                  <a:outerShdw blurRad="38100" dist="38100" dir="2700000" algn="tl">
                    <a:srgbClr val="000000">
                      <a:alpha val="43137"/>
                    </a:srgbClr>
                  </a:outerShdw>
                </a:effectLst>
              </a:rPr>
              <a:t>Drainage Area </a:t>
            </a:r>
            <a:r>
              <a:rPr lang="en-US" sz="2800" dirty="0" smtClean="0">
                <a:effectLst>
                  <a:outerShdw blurRad="38100" dist="38100" dir="2700000" algn="tl">
                    <a:srgbClr val="000000">
                      <a:alpha val="43137"/>
                    </a:srgbClr>
                  </a:outerShdw>
                </a:effectLst>
              </a:rPr>
              <a:t>(A)</a:t>
            </a:r>
          </a:p>
          <a:p>
            <a:pPr lvl="1" algn="just">
              <a:buFont typeface="Wingdings" pitchFamily="2" charset="2"/>
              <a:buChar char="q"/>
            </a:pPr>
            <a:r>
              <a:rPr lang="en-US" sz="2800" dirty="0" err="1" smtClean="0">
                <a:effectLst>
                  <a:outerShdw blurRad="38100" dist="38100" dir="2700000" algn="tl">
                    <a:srgbClr val="000000">
                      <a:alpha val="43137"/>
                    </a:srgbClr>
                  </a:outerShdw>
                </a:effectLst>
              </a:rPr>
              <a:t>Panjang</a:t>
            </a:r>
            <a:r>
              <a:rPr lang="en-US" sz="2800" dirty="0" smtClean="0">
                <a:effectLst>
                  <a:outerShdw blurRad="38100" dist="38100" dir="2700000" algn="tl">
                    <a:srgbClr val="000000">
                      <a:alpha val="43137"/>
                    </a:srgbClr>
                  </a:outerShdw>
                </a:effectLst>
              </a:rPr>
              <a:t> DAS/</a:t>
            </a:r>
            <a:r>
              <a:rPr lang="en-US" sz="2800" i="1" dirty="0" smtClean="0">
                <a:effectLst>
                  <a:outerShdw blurRad="38100" dist="38100" dir="2700000" algn="tl">
                    <a:srgbClr val="000000">
                      <a:alpha val="43137"/>
                    </a:srgbClr>
                  </a:outerShdw>
                </a:effectLst>
              </a:rPr>
              <a:t>Watershed Length </a:t>
            </a:r>
            <a:r>
              <a:rPr lang="en-US" sz="2800" dirty="0" smtClean="0">
                <a:effectLst>
                  <a:outerShdw blurRad="38100" dist="38100" dir="2700000" algn="tl">
                    <a:srgbClr val="000000">
                      <a:alpha val="43137"/>
                    </a:srgbClr>
                  </a:outerShdw>
                </a:effectLst>
              </a:rPr>
              <a:t>(L)</a:t>
            </a:r>
          </a:p>
          <a:p>
            <a:pPr lvl="1" algn="just">
              <a:buFont typeface="Wingdings" pitchFamily="2" charset="2"/>
              <a:buChar char="q"/>
            </a:pPr>
            <a:r>
              <a:rPr lang="en-US" sz="2800" dirty="0" err="1" smtClean="0">
                <a:effectLst>
                  <a:outerShdw blurRad="38100" dist="38100" dir="2700000" algn="tl">
                    <a:srgbClr val="000000">
                      <a:alpha val="43137"/>
                    </a:srgbClr>
                  </a:outerShdw>
                </a:effectLst>
              </a:rPr>
              <a:t>Kemiringan</a:t>
            </a:r>
            <a:r>
              <a:rPr lang="en-US" sz="2800" dirty="0" smtClean="0">
                <a:effectLst>
                  <a:outerShdw blurRad="38100" dist="38100" dir="2700000" algn="tl">
                    <a:srgbClr val="000000">
                      <a:alpha val="43137"/>
                    </a:srgbClr>
                  </a:outerShdw>
                </a:effectLst>
              </a:rPr>
              <a:t> DAS/</a:t>
            </a:r>
            <a:r>
              <a:rPr lang="en-US" sz="2800" i="1" dirty="0" smtClean="0">
                <a:effectLst>
                  <a:outerShdw blurRad="38100" dist="38100" dir="2700000" algn="tl">
                    <a:srgbClr val="000000">
                      <a:alpha val="43137"/>
                    </a:srgbClr>
                  </a:outerShdw>
                </a:effectLst>
              </a:rPr>
              <a:t>Watershed Slope </a:t>
            </a:r>
            <a:r>
              <a:rPr lang="en-US" sz="2800" dirty="0" smtClean="0">
                <a:effectLst>
                  <a:outerShdw blurRad="38100" dist="38100" dir="2700000" algn="tl">
                    <a:srgbClr val="000000">
                      <a:alpha val="43137"/>
                    </a:srgbClr>
                  </a:outerShdw>
                </a:effectLst>
              </a:rPr>
              <a:t>(S)</a:t>
            </a:r>
          </a:p>
          <a:p>
            <a:pPr lvl="1" algn="just">
              <a:buFont typeface="Wingdings" pitchFamily="2" charset="2"/>
              <a:buChar char="q"/>
            </a:pPr>
            <a:r>
              <a:rPr lang="en-US" sz="2800" dirty="0" err="1" smtClean="0">
                <a:effectLst>
                  <a:outerShdw blurRad="38100" dist="38100" dir="2700000" algn="tl">
                    <a:srgbClr val="000000">
                      <a:alpha val="43137"/>
                    </a:srgbClr>
                  </a:outerShdw>
                </a:effectLst>
              </a:rPr>
              <a:t>Bentuk</a:t>
            </a:r>
            <a:r>
              <a:rPr lang="en-US" sz="2800" dirty="0" smtClean="0">
                <a:effectLst>
                  <a:outerShdw blurRad="38100" dist="38100" dir="2700000" algn="tl">
                    <a:srgbClr val="000000">
                      <a:alpha val="43137"/>
                    </a:srgbClr>
                  </a:outerShdw>
                </a:effectLst>
              </a:rPr>
              <a:t> DAS/Watershed </a:t>
            </a:r>
            <a:r>
              <a:rPr lang="en-US" sz="2800" i="1" dirty="0" smtClean="0">
                <a:effectLst>
                  <a:outerShdw blurRad="38100" dist="38100" dir="2700000" algn="tl">
                    <a:srgbClr val="000000">
                      <a:alpha val="43137"/>
                    </a:srgbClr>
                  </a:outerShdw>
                </a:effectLst>
              </a:rPr>
              <a:t>Shape</a:t>
            </a:r>
          </a:p>
          <a:p>
            <a:pPr lvl="1" algn="just">
              <a:buFont typeface="Wingdings" pitchFamily="2" charset="2"/>
              <a:buChar char="q"/>
            </a:pPr>
            <a:r>
              <a:rPr lang="en-US" sz="2800" dirty="0" err="1" smtClean="0">
                <a:effectLst>
                  <a:outerShdw blurRad="38100" dist="38100" dir="2700000" algn="tl">
                    <a:srgbClr val="000000">
                      <a:alpha val="43137"/>
                    </a:srgbClr>
                  </a:outerShdw>
                </a:effectLst>
              </a:rPr>
              <a:t>Kerapatan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aliran</a:t>
            </a:r>
            <a:r>
              <a:rPr lang="en-US" sz="2800" dirty="0" smtClean="0">
                <a:effectLst>
                  <a:outerShdw blurRad="38100" dist="38100" dir="2700000" algn="tl">
                    <a:srgbClr val="000000">
                      <a:alpha val="43137"/>
                    </a:srgbClr>
                  </a:outerShdw>
                </a:effectLst>
              </a:rPr>
              <a:t>/</a:t>
            </a:r>
            <a:r>
              <a:rPr lang="en-US" sz="2800" i="1" dirty="0" smtClean="0">
                <a:effectLst>
                  <a:outerShdw blurRad="38100" dist="38100" dir="2700000" algn="tl">
                    <a:srgbClr val="000000">
                      <a:alpha val="43137"/>
                    </a:srgbClr>
                  </a:outerShdw>
                </a:effectLst>
              </a:rPr>
              <a:t>Drainage density </a:t>
            </a:r>
            <a:r>
              <a:rPr lang="en-US" sz="2800" dirty="0" smtClean="0">
                <a:effectLst>
                  <a:outerShdw blurRad="38100" dist="38100" dir="2700000" algn="tl">
                    <a:srgbClr val="000000">
                      <a:alpha val="43137"/>
                    </a:srgbClr>
                  </a:outerShdw>
                </a:effectLst>
              </a:rPr>
              <a:t>(</a:t>
            </a:r>
            <a:r>
              <a:rPr lang="en-US" sz="2800" dirty="0" err="1" smtClean="0">
                <a:effectLst>
                  <a:outerShdw blurRad="38100" dist="38100" dir="2700000" algn="tl">
                    <a:srgbClr val="000000">
                      <a:alpha val="43137"/>
                    </a:srgbClr>
                  </a:outerShdw>
                </a:effectLst>
              </a:rPr>
              <a:t>Dd</a:t>
            </a:r>
            <a:r>
              <a:rPr lang="en-US" sz="2800" dirty="0" smtClean="0">
                <a:effectLst>
                  <a:outerShdw blurRad="38100" dist="38100" dir="2700000" algn="tl">
                    <a:srgbClr val="000000">
                      <a:alpha val="43137"/>
                    </a:srgbClr>
                  </a:outerShdw>
                </a:effectLst>
              </a:rPr>
              <a:t>)</a:t>
            </a:r>
            <a:endParaRPr lang="en-US" sz="2800" dirty="0">
              <a:effectLst>
                <a:outerShdw blurRad="38100" dist="38100" dir="2700000" algn="tl">
                  <a:srgbClr val="000000">
                    <a:alpha val="43137"/>
                  </a:srgbClr>
                </a:outerShdw>
              </a:effectLs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04800"/>
            <a:ext cx="8534400" cy="5570756"/>
          </a:xfrm>
          <a:prstGeom prst="rect">
            <a:avLst/>
          </a:prstGeom>
        </p:spPr>
        <p:txBody>
          <a:bodyPr wrap="square">
            <a:spAutoFit/>
          </a:bodyPr>
          <a:lstStyle/>
          <a:p>
            <a:pPr algn="just"/>
            <a:r>
              <a:rPr lang="en-US" sz="2800" dirty="0" smtClean="0">
                <a:effectLst>
                  <a:outerShdw blurRad="38100" dist="38100" dir="2700000" algn="tl">
                    <a:srgbClr val="000000">
                      <a:alpha val="43137"/>
                    </a:srgbClr>
                  </a:outerShdw>
                </a:effectLst>
              </a:rPr>
              <a:t>1. Daerah </a:t>
            </a:r>
            <a:r>
              <a:rPr lang="en-US" sz="2800" dirty="0" err="1" smtClean="0">
                <a:effectLst>
                  <a:outerShdw blurRad="38100" dist="38100" dir="2700000" algn="tl">
                    <a:srgbClr val="000000">
                      <a:alpha val="43137"/>
                    </a:srgbClr>
                  </a:outerShdw>
                </a:effectLst>
              </a:rPr>
              <a:t>Pengaliran</a:t>
            </a:r>
            <a:r>
              <a:rPr lang="en-US" sz="2800" dirty="0" smtClean="0">
                <a:effectLst>
                  <a:outerShdw blurRad="38100" dist="38100" dir="2700000" algn="tl">
                    <a:srgbClr val="000000">
                      <a:alpha val="43137"/>
                    </a:srgbClr>
                  </a:outerShdw>
                </a:effectLst>
              </a:rPr>
              <a:t>/</a:t>
            </a:r>
            <a:r>
              <a:rPr lang="en-US" sz="2800" i="1" dirty="0" smtClean="0">
                <a:effectLst>
                  <a:outerShdw blurRad="38100" dist="38100" dir="2700000" algn="tl">
                    <a:srgbClr val="000000">
                      <a:alpha val="43137"/>
                    </a:srgbClr>
                  </a:outerShdw>
                </a:effectLst>
              </a:rPr>
              <a:t>Drainage Area </a:t>
            </a:r>
            <a:r>
              <a:rPr lang="en-US" sz="2800" dirty="0" smtClean="0">
                <a:effectLst>
                  <a:outerShdw blurRad="38100" dist="38100" dir="2700000" algn="tl">
                    <a:srgbClr val="000000">
                      <a:alpha val="43137"/>
                    </a:srgbClr>
                  </a:outerShdw>
                </a:effectLst>
              </a:rPr>
              <a:t>(A)</a:t>
            </a:r>
          </a:p>
          <a:p>
            <a:pPr algn="just"/>
            <a:r>
              <a:rPr lang="en-US" sz="2000" dirty="0" smtClean="0"/>
              <a:t>Daerah </a:t>
            </a:r>
            <a:r>
              <a:rPr lang="en-US" sz="2000" dirty="0" err="1" smtClean="0"/>
              <a:t>pengaliran</a:t>
            </a:r>
            <a:r>
              <a:rPr lang="en-US" sz="2000" dirty="0" smtClean="0"/>
              <a:t> </a:t>
            </a:r>
            <a:r>
              <a:rPr lang="en-US" sz="2000" dirty="0" err="1" smtClean="0"/>
              <a:t>merupakan</a:t>
            </a:r>
            <a:r>
              <a:rPr lang="en-US" sz="2000" dirty="0" smtClean="0"/>
              <a:t> </a:t>
            </a:r>
            <a:r>
              <a:rPr lang="en-US" sz="2000" dirty="0" err="1" smtClean="0"/>
              <a:t>karakteristik</a:t>
            </a:r>
            <a:r>
              <a:rPr lang="en-US" sz="2000" dirty="0" smtClean="0"/>
              <a:t> DAS yang paling </a:t>
            </a:r>
            <a:r>
              <a:rPr lang="en-US" sz="2000" dirty="0" err="1" smtClean="0"/>
              <a:t>penting</a:t>
            </a:r>
            <a:r>
              <a:rPr lang="en-US" sz="2000" dirty="0" smtClean="0"/>
              <a:t> </a:t>
            </a:r>
            <a:r>
              <a:rPr lang="en-US" sz="2000" dirty="0" err="1" smtClean="0"/>
              <a:t>dalam</a:t>
            </a:r>
            <a:r>
              <a:rPr lang="en-US" sz="2000" dirty="0" smtClean="0"/>
              <a:t> </a:t>
            </a:r>
            <a:r>
              <a:rPr lang="en-US" sz="2000" dirty="0" err="1" smtClean="0"/>
              <a:t>pemodelan</a:t>
            </a:r>
            <a:r>
              <a:rPr lang="en-US" sz="2000" dirty="0" smtClean="0"/>
              <a:t> </a:t>
            </a:r>
            <a:r>
              <a:rPr lang="en-US" sz="2000" dirty="0" err="1" smtClean="0"/>
              <a:t>berbasis</a:t>
            </a:r>
            <a:r>
              <a:rPr lang="en-US" sz="2000" dirty="0" smtClean="0"/>
              <a:t> DAS. Daerah </a:t>
            </a:r>
            <a:r>
              <a:rPr lang="en-US" sz="2000" dirty="0" err="1" smtClean="0"/>
              <a:t>pengaliran</a:t>
            </a:r>
            <a:r>
              <a:rPr lang="en-US" sz="2000" dirty="0" smtClean="0"/>
              <a:t> </a:t>
            </a:r>
            <a:r>
              <a:rPr lang="en-US" sz="2000" dirty="0" err="1" smtClean="0"/>
              <a:t>mencerminkan</a:t>
            </a:r>
            <a:r>
              <a:rPr lang="en-US" sz="2000" dirty="0" smtClean="0"/>
              <a:t> volume air yang </a:t>
            </a:r>
            <a:r>
              <a:rPr lang="en-US" sz="2000" dirty="0" err="1" smtClean="0"/>
              <a:t>dapat</a:t>
            </a:r>
            <a:r>
              <a:rPr lang="en-US" sz="2000" dirty="0" smtClean="0"/>
              <a:t> </a:t>
            </a:r>
            <a:r>
              <a:rPr lang="en-US" sz="2000" dirty="0" err="1" smtClean="0"/>
              <a:t>dihasilkan</a:t>
            </a:r>
            <a:r>
              <a:rPr lang="en-US" sz="2000" dirty="0" smtClean="0"/>
              <a:t> </a:t>
            </a:r>
            <a:r>
              <a:rPr lang="en-US" sz="2000" dirty="0" err="1" smtClean="0"/>
              <a:t>dari</a:t>
            </a:r>
            <a:r>
              <a:rPr lang="en-US" sz="2000" dirty="0" smtClean="0"/>
              <a:t> </a:t>
            </a:r>
            <a:r>
              <a:rPr lang="en-US" sz="2000" dirty="0" err="1" smtClean="0"/>
              <a:t>curah</a:t>
            </a:r>
            <a:r>
              <a:rPr lang="en-US" sz="2000" dirty="0" smtClean="0"/>
              <a:t> </a:t>
            </a:r>
            <a:r>
              <a:rPr lang="en-US" sz="2000" dirty="0" err="1" smtClean="0"/>
              <a:t>hujan</a:t>
            </a:r>
            <a:r>
              <a:rPr lang="en-US" sz="2000" dirty="0" smtClean="0"/>
              <a:t> yang </a:t>
            </a:r>
            <a:r>
              <a:rPr lang="en-US" sz="2000" dirty="0" err="1" smtClean="0"/>
              <a:t>jatuh</a:t>
            </a:r>
            <a:r>
              <a:rPr lang="en-US" sz="2000" dirty="0" smtClean="0"/>
              <a:t> </a:t>
            </a:r>
            <a:r>
              <a:rPr lang="en-US" sz="2000" dirty="0" err="1" smtClean="0"/>
              <a:t>di</a:t>
            </a:r>
            <a:r>
              <a:rPr lang="en-US" sz="2000" dirty="0" smtClean="0"/>
              <a:t> </a:t>
            </a:r>
            <a:r>
              <a:rPr lang="en-US" sz="2000" dirty="0" err="1" smtClean="0"/>
              <a:t>daerah</a:t>
            </a:r>
            <a:r>
              <a:rPr lang="en-US" sz="2000" dirty="0" smtClean="0"/>
              <a:t> </a:t>
            </a:r>
            <a:r>
              <a:rPr lang="en-US" sz="2000" dirty="0" err="1" smtClean="0"/>
              <a:t>tersebut</a:t>
            </a:r>
            <a:r>
              <a:rPr lang="en-US" sz="2000" dirty="0" smtClean="0"/>
              <a:t>. </a:t>
            </a:r>
            <a:r>
              <a:rPr lang="en-US" sz="2000" dirty="0" err="1" smtClean="0"/>
              <a:t>Curah</a:t>
            </a:r>
            <a:r>
              <a:rPr lang="en-US" sz="2000" dirty="0" smtClean="0"/>
              <a:t> </a:t>
            </a:r>
            <a:r>
              <a:rPr lang="en-US" sz="2000" dirty="0" err="1" smtClean="0"/>
              <a:t>hujan</a:t>
            </a:r>
            <a:r>
              <a:rPr lang="en-US" sz="2000" dirty="0" smtClean="0"/>
              <a:t> yang </a:t>
            </a:r>
            <a:r>
              <a:rPr lang="en-US" sz="2000" dirty="0" err="1" smtClean="0"/>
              <a:t>konstan</a:t>
            </a:r>
            <a:r>
              <a:rPr lang="en-US" sz="2000" dirty="0" smtClean="0"/>
              <a:t> </a:t>
            </a:r>
            <a:r>
              <a:rPr lang="en-US" sz="2000" dirty="0" err="1" smtClean="0"/>
              <a:t>dan</a:t>
            </a:r>
            <a:r>
              <a:rPr lang="en-US" sz="2000" dirty="0" smtClean="0"/>
              <a:t> </a:t>
            </a:r>
            <a:r>
              <a:rPr lang="en-US" sz="2000" dirty="0" err="1" smtClean="0"/>
              <a:t>seragam</a:t>
            </a:r>
            <a:r>
              <a:rPr lang="en-US" sz="2000" dirty="0" smtClean="0"/>
              <a:t> </a:t>
            </a:r>
            <a:r>
              <a:rPr lang="en-US" sz="2000" dirty="0" err="1" smtClean="0"/>
              <a:t>untuk</a:t>
            </a:r>
            <a:r>
              <a:rPr lang="en-US" sz="2000" dirty="0" smtClean="0"/>
              <a:t> </a:t>
            </a:r>
            <a:r>
              <a:rPr lang="en-US" sz="2000" dirty="0" err="1" smtClean="0"/>
              <a:t>seluruh</a:t>
            </a:r>
            <a:r>
              <a:rPr lang="en-US" sz="2000" dirty="0" smtClean="0"/>
              <a:t> </a:t>
            </a:r>
            <a:r>
              <a:rPr lang="en-US" sz="2000" dirty="0" err="1" smtClean="0"/>
              <a:t>daerah</a:t>
            </a:r>
            <a:r>
              <a:rPr lang="en-US" sz="2000" dirty="0" smtClean="0"/>
              <a:t> </a:t>
            </a:r>
            <a:r>
              <a:rPr lang="en-US" sz="2000" dirty="0" err="1" smtClean="0"/>
              <a:t>pengaliran</a:t>
            </a:r>
            <a:r>
              <a:rPr lang="en-US" sz="2000" dirty="0" smtClean="0"/>
              <a:t> </a:t>
            </a:r>
            <a:r>
              <a:rPr lang="en-US" sz="2000" dirty="0" err="1" smtClean="0"/>
              <a:t>merupakan</a:t>
            </a:r>
            <a:r>
              <a:rPr lang="en-US" sz="2000" dirty="0" smtClean="0"/>
              <a:t> </a:t>
            </a:r>
            <a:r>
              <a:rPr lang="en-US" sz="2000" dirty="0" err="1" smtClean="0"/>
              <a:t>asumsi</a:t>
            </a:r>
            <a:r>
              <a:rPr lang="en-US" sz="2000" dirty="0" smtClean="0"/>
              <a:t> yang </a:t>
            </a:r>
            <a:r>
              <a:rPr lang="en-US" sz="2000" dirty="0" err="1" smtClean="0"/>
              <a:t>umum</a:t>
            </a:r>
            <a:r>
              <a:rPr lang="en-US" sz="2000" dirty="0" smtClean="0"/>
              <a:t> </a:t>
            </a:r>
            <a:r>
              <a:rPr lang="en-US" sz="2000" dirty="0" err="1" smtClean="0"/>
              <a:t>dalam</a:t>
            </a:r>
            <a:r>
              <a:rPr lang="en-US" sz="2000" dirty="0" smtClean="0"/>
              <a:t> </a:t>
            </a:r>
            <a:r>
              <a:rPr lang="en-US" sz="2000" dirty="0" err="1" smtClean="0"/>
              <a:t>pemodelan</a:t>
            </a:r>
            <a:r>
              <a:rPr lang="en-US" sz="2000" dirty="0" smtClean="0"/>
              <a:t> </a:t>
            </a:r>
            <a:r>
              <a:rPr lang="en-US" sz="2000" dirty="0" err="1" smtClean="0"/>
              <a:t>hidrologi</a:t>
            </a:r>
            <a:r>
              <a:rPr lang="en-US" sz="2000" dirty="0" smtClean="0"/>
              <a:t>.</a:t>
            </a:r>
          </a:p>
          <a:p>
            <a:pPr algn="just"/>
            <a:endParaRPr lang="en-US" sz="2000" dirty="0" smtClean="0"/>
          </a:p>
          <a:p>
            <a:pPr algn="just"/>
            <a:r>
              <a:rPr lang="en-US" sz="2800" dirty="0" smtClean="0">
                <a:effectLst>
                  <a:outerShdw blurRad="38100" dist="38100" dir="2700000" algn="tl">
                    <a:srgbClr val="000000">
                      <a:alpha val="43137"/>
                    </a:srgbClr>
                  </a:outerShdw>
                </a:effectLst>
              </a:rPr>
              <a:t>2. </a:t>
            </a:r>
            <a:r>
              <a:rPr lang="en-US" sz="2800" dirty="0" err="1" smtClean="0">
                <a:effectLst>
                  <a:outerShdw blurRad="38100" dist="38100" dir="2700000" algn="tl">
                    <a:srgbClr val="000000">
                      <a:alpha val="43137"/>
                    </a:srgbClr>
                  </a:outerShdw>
                </a:effectLst>
              </a:rPr>
              <a:t>Panjang</a:t>
            </a:r>
            <a:r>
              <a:rPr lang="en-US" sz="2800" dirty="0" smtClean="0">
                <a:effectLst>
                  <a:outerShdw blurRad="38100" dist="38100" dir="2700000" algn="tl">
                    <a:srgbClr val="000000">
                      <a:alpha val="43137"/>
                    </a:srgbClr>
                  </a:outerShdw>
                </a:effectLst>
              </a:rPr>
              <a:t> DAS/</a:t>
            </a:r>
            <a:r>
              <a:rPr lang="en-US" sz="2800" i="1" dirty="0" smtClean="0">
                <a:effectLst>
                  <a:outerShdw blurRad="38100" dist="38100" dir="2700000" algn="tl">
                    <a:srgbClr val="000000">
                      <a:alpha val="43137"/>
                    </a:srgbClr>
                  </a:outerShdw>
                </a:effectLst>
              </a:rPr>
              <a:t>Watershed Length </a:t>
            </a:r>
            <a:r>
              <a:rPr lang="en-US" sz="2800" dirty="0" smtClean="0">
                <a:effectLst>
                  <a:outerShdw blurRad="38100" dist="38100" dir="2700000" algn="tl">
                    <a:srgbClr val="000000">
                      <a:alpha val="43137"/>
                    </a:srgbClr>
                  </a:outerShdw>
                </a:effectLst>
              </a:rPr>
              <a:t>(L)</a:t>
            </a:r>
          </a:p>
          <a:p>
            <a:pPr algn="just"/>
            <a:r>
              <a:rPr lang="en-US" sz="2000" dirty="0" err="1" smtClean="0"/>
              <a:t>Panjang</a:t>
            </a:r>
            <a:r>
              <a:rPr lang="en-US" sz="2000" dirty="0" smtClean="0"/>
              <a:t> </a:t>
            </a:r>
            <a:r>
              <a:rPr lang="en-US" sz="2000" dirty="0" err="1" smtClean="0"/>
              <a:t>daerah</a:t>
            </a:r>
            <a:r>
              <a:rPr lang="en-US" sz="2000" dirty="0" smtClean="0"/>
              <a:t> </a:t>
            </a:r>
            <a:r>
              <a:rPr lang="en-US" sz="2000" dirty="0" err="1" smtClean="0"/>
              <a:t>aliran</a:t>
            </a:r>
            <a:r>
              <a:rPr lang="en-US" sz="2000" dirty="0" smtClean="0"/>
              <a:t> </a:t>
            </a:r>
            <a:r>
              <a:rPr lang="en-US" sz="2000" dirty="0" err="1" smtClean="0"/>
              <a:t>sungai</a:t>
            </a:r>
            <a:r>
              <a:rPr lang="en-US" sz="2000" dirty="0" smtClean="0"/>
              <a:t> </a:t>
            </a:r>
            <a:r>
              <a:rPr lang="en-US" sz="2000" dirty="0" err="1" smtClean="0"/>
              <a:t>biasanya</a:t>
            </a:r>
            <a:r>
              <a:rPr lang="en-US" sz="2000" dirty="0" smtClean="0"/>
              <a:t> </a:t>
            </a:r>
            <a:r>
              <a:rPr lang="en-US" sz="2000" dirty="0" err="1" smtClean="0"/>
              <a:t>didefinisikan</a:t>
            </a:r>
            <a:r>
              <a:rPr lang="en-US" sz="2000" dirty="0" smtClean="0"/>
              <a:t> </a:t>
            </a:r>
            <a:r>
              <a:rPr lang="en-US" sz="2000" dirty="0" err="1" smtClean="0"/>
              <a:t>sebagai</a:t>
            </a:r>
            <a:r>
              <a:rPr lang="en-US" sz="2000" dirty="0" smtClean="0"/>
              <a:t> </a:t>
            </a:r>
            <a:r>
              <a:rPr lang="en-US" sz="2000" dirty="0" err="1" smtClean="0"/>
              <a:t>jarak</a:t>
            </a:r>
            <a:r>
              <a:rPr lang="en-US" sz="2000" dirty="0" smtClean="0"/>
              <a:t> yang </a:t>
            </a:r>
            <a:r>
              <a:rPr lang="en-US" sz="2000" dirty="0" err="1" smtClean="0"/>
              <a:t>diukur</a:t>
            </a:r>
            <a:r>
              <a:rPr lang="en-US" sz="2000" dirty="0" smtClean="0"/>
              <a:t> </a:t>
            </a:r>
            <a:r>
              <a:rPr lang="en-US" sz="2000" dirty="0" err="1" smtClean="0"/>
              <a:t>sepanjang</a:t>
            </a:r>
            <a:r>
              <a:rPr lang="en-US" sz="2000" dirty="0" smtClean="0"/>
              <a:t> </a:t>
            </a:r>
            <a:r>
              <a:rPr lang="en-US" sz="2000" dirty="0" err="1" smtClean="0"/>
              <a:t>sungai</a:t>
            </a:r>
            <a:r>
              <a:rPr lang="en-US" sz="2000" dirty="0" smtClean="0"/>
              <a:t> </a:t>
            </a:r>
            <a:r>
              <a:rPr lang="en-US" sz="2000" dirty="0" err="1" smtClean="0"/>
              <a:t>utama</a:t>
            </a:r>
            <a:r>
              <a:rPr lang="en-US" sz="2000" dirty="0" smtClean="0"/>
              <a:t> </a:t>
            </a:r>
            <a:r>
              <a:rPr lang="en-US" sz="2000" dirty="0" err="1" smtClean="0"/>
              <a:t>dari</a:t>
            </a:r>
            <a:r>
              <a:rPr lang="en-US" sz="2000" dirty="0" smtClean="0"/>
              <a:t> </a:t>
            </a:r>
            <a:r>
              <a:rPr lang="en-US" sz="2000" i="1" dirty="0" smtClean="0"/>
              <a:t>outlet </a:t>
            </a:r>
            <a:r>
              <a:rPr lang="en-US" sz="2000" dirty="0" err="1" smtClean="0"/>
              <a:t>hingga</a:t>
            </a:r>
            <a:r>
              <a:rPr lang="en-US" sz="2000" dirty="0" smtClean="0"/>
              <a:t> </a:t>
            </a:r>
            <a:r>
              <a:rPr lang="en-US" sz="2000" dirty="0" err="1" smtClean="0"/>
              <a:t>batas</a:t>
            </a:r>
            <a:r>
              <a:rPr lang="en-US" sz="2000" dirty="0" smtClean="0"/>
              <a:t> DAS. Sungai </a:t>
            </a:r>
            <a:r>
              <a:rPr lang="en-US" sz="2000" dirty="0" err="1" smtClean="0"/>
              <a:t>biasanya</a:t>
            </a:r>
            <a:r>
              <a:rPr lang="en-US" sz="2000" dirty="0" smtClean="0"/>
              <a:t> </a:t>
            </a:r>
            <a:r>
              <a:rPr lang="en-US" sz="2000" dirty="0" err="1" smtClean="0"/>
              <a:t>tidak</a:t>
            </a:r>
            <a:r>
              <a:rPr lang="en-US" sz="2000" dirty="0" smtClean="0"/>
              <a:t> </a:t>
            </a:r>
            <a:r>
              <a:rPr lang="en-US" sz="2000" dirty="0" err="1" smtClean="0"/>
              <a:t>akan</a:t>
            </a:r>
            <a:r>
              <a:rPr lang="en-US" sz="2000" dirty="0" smtClean="0"/>
              <a:t> </a:t>
            </a:r>
            <a:r>
              <a:rPr lang="en-US" sz="2000" dirty="0" err="1" smtClean="0"/>
              <a:t>mencapai</a:t>
            </a:r>
            <a:r>
              <a:rPr lang="en-US" sz="2000" dirty="0" smtClean="0"/>
              <a:t> </a:t>
            </a:r>
            <a:r>
              <a:rPr lang="en-US" sz="2000" dirty="0" err="1" smtClean="0"/>
              <a:t>batas</a:t>
            </a:r>
            <a:r>
              <a:rPr lang="en-US" sz="2000" dirty="0" smtClean="0"/>
              <a:t> DAS, </a:t>
            </a:r>
            <a:r>
              <a:rPr lang="en-US" sz="2000" dirty="0" err="1" smtClean="0"/>
              <a:t>sehingga</a:t>
            </a:r>
            <a:r>
              <a:rPr lang="en-US" sz="2000" dirty="0" smtClean="0"/>
              <a:t> </a:t>
            </a:r>
            <a:r>
              <a:rPr lang="en-US" sz="2000" dirty="0" err="1" smtClean="0"/>
              <a:t>perlu</a:t>
            </a:r>
            <a:r>
              <a:rPr lang="en-US" sz="2000" dirty="0" smtClean="0"/>
              <a:t> </a:t>
            </a:r>
            <a:r>
              <a:rPr lang="en-US" sz="2000" dirty="0" err="1" smtClean="0"/>
              <a:t>ditarik</a:t>
            </a:r>
            <a:r>
              <a:rPr lang="en-US" sz="2000" dirty="0" smtClean="0"/>
              <a:t> </a:t>
            </a:r>
            <a:r>
              <a:rPr lang="en-US" sz="2000" dirty="0" err="1" smtClean="0"/>
              <a:t>garis</a:t>
            </a:r>
            <a:r>
              <a:rPr lang="en-US" sz="2000" dirty="0" smtClean="0"/>
              <a:t> </a:t>
            </a:r>
            <a:r>
              <a:rPr lang="en-US" sz="2000" dirty="0" err="1" smtClean="0"/>
              <a:t>perpanjangan</a:t>
            </a:r>
            <a:r>
              <a:rPr lang="en-US" sz="2000" dirty="0" smtClean="0"/>
              <a:t> </a:t>
            </a:r>
            <a:r>
              <a:rPr lang="en-US" sz="2000" dirty="0" err="1" smtClean="0"/>
              <a:t>mulai</a:t>
            </a:r>
            <a:r>
              <a:rPr lang="en-US" sz="2000" dirty="0" smtClean="0"/>
              <a:t> </a:t>
            </a:r>
            <a:r>
              <a:rPr lang="en-US" sz="2000" dirty="0" err="1" smtClean="0"/>
              <a:t>dari</a:t>
            </a:r>
            <a:r>
              <a:rPr lang="en-US" sz="2000" dirty="0" smtClean="0"/>
              <a:t> </a:t>
            </a:r>
            <a:r>
              <a:rPr lang="en-US" sz="2000" dirty="0" err="1" smtClean="0"/>
              <a:t>ujung</a:t>
            </a:r>
            <a:r>
              <a:rPr lang="en-US" sz="2000" dirty="0" smtClean="0"/>
              <a:t> </a:t>
            </a:r>
            <a:r>
              <a:rPr lang="en-US" sz="2000" dirty="0" err="1" smtClean="0"/>
              <a:t>sungai</a:t>
            </a:r>
            <a:r>
              <a:rPr lang="en-US" sz="2000" dirty="0" smtClean="0"/>
              <a:t> </a:t>
            </a:r>
            <a:r>
              <a:rPr lang="en-US" sz="2000" dirty="0" err="1" smtClean="0"/>
              <a:t>hingga</a:t>
            </a:r>
            <a:r>
              <a:rPr lang="en-US" sz="2000" dirty="0" smtClean="0"/>
              <a:t> </a:t>
            </a:r>
            <a:r>
              <a:rPr lang="en-US" sz="2000" dirty="0" err="1" smtClean="0"/>
              <a:t>batas</a:t>
            </a:r>
            <a:r>
              <a:rPr lang="en-US" sz="2000" dirty="0" smtClean="0"/>
              <a:t> DAS </a:t>
            </a:r>
            <a:r>
              <a:rPr lang="en-US" sz="2000" dirty="0" err="1" smtClean="0"/>
              <a:t>dengan</a:t>
            </a:r>
            <a:r>
              <a:rPr lang="en-US" sz="2000" dirty="0" smtClean="0"/>
              <a:t> </a:t>
            </a:r>
            <a:r>
              <a:rPr lang="en-US" sz="2000" dirty="0" err="1" smtClean="0"/>
              <a:t>memperhatikan</a:t>
            </a:r>
            <a:r>
              <a:rPr lang="en-US" sz="2000" dirty="0" smtClean="0"/>
              <a:t> </a:t>
            </a:r>
            <a:r>
              <a:rPr lang="en-US" sz="2000" dirty="0" err="1" smtClean="0"/>
              <a:t>arah</a:t>
            </a:r>
            <a:r>
              <a:rPr lang="en-US" sz="2000" dirty="0" smtClean="0"/>
              <a:t> </a:t>
            </a:r>
            <a:r>
              <a:rPr lang="en-US" sz="2000" dirty="0" err="1" smtClean="0"/>
              <a:t>aliran</a:t>
            </a:r>
            <a:r>
              <a:rPr lang="en-US" sz="2000" dirty="0" smtClean="0"/>
              <a:t>. </a:t>
            </a:r>
            <a:r>
              <a:rPr lang="en-US" sz="2000" dirty="0" err="1" smtClean="0"/>
              <a:t>Meskipun</a:t>
            </a:r>
            <a:r>
              <a:rPr lang="en-US" sz="2000" dirty="0" smtClean="0"/>
              <a:t> </a:t>
            </a:r>
            <a:r>
              <a:rPr lang="en-US" sz="2000" dirty="0" err="1" smtClean="0"/>
              <a:t>daerah</a:t>
            </a:r>
            <a:r>
              <a:rPr lang="en-US" sz="2000" dirty="0" smtClean="0"/>
              <a:t> </a:t>
            </a:r>
            <a:r>
              <a:rPr lang="en-US" sz="2000" dirty="0" err="1" smtClean="0"/>
              <a:t>pengaliran</a:t>
            </a:r>
            <a:r>
              <a:rPr lang="en-US" sz="2000" dirty="0" smtClean="0"/>
              <a:t> </a:t>
            </a:r>
            <a:r>
              <a:rPr lang="en-US" sz="2000" dirty="0" err="1" smtClean="0"/>
              <a:t>dan</a:t>
            </a:r>
            <a:r>
              <a:rPr lang="en-US" sz="2000" dirty="0" smtClean="0"/>
              <a:t> </a:t>
            </a:r>
            <a:r>
              <a:rPr lang="en-US" sz="2000" dirty="0" err="1" smtClean="0"/>
              <a:t>panjang</a:t>
            </a:r>
            <a:r>
              <a:rPr lang="en-US" sz="2000" dirty="0" smtClean="0"/>
              <a:t> DAS </a:t>
            </a:r>
            <a:r>
              <a:rPr lang="en-US" sz="2000" dirty="0" err="1" smtClean="0"/>
              <a:t>merupakan</a:t>
            </a:r>
            <a:r>
              <a:rPr lang="en-US" sz="2000" dirty="0" smtClean="0"/>
              <a:t> </a:t>
            </a:r>
            <a:r>
              <a:rPr lang="en-US" sz="2000" dirty="0" err="1" smtClean="0"/>
              <a:t>ukuran</a:t>
            </a:r>
            <a:r>
              <a:rPr lang="en-US" sz="2000" dirty="0" smtClean="0"/>
              <a:t> </a:t>
            </a:r>
            <a:r>
              <a:rPr lang="en-US" sz="2000" dirty="0" err="1" smtClean="0"/>
              <a:t>dari</a:t>
            </a:r>
            <a:r>
              <a:rPr lang="en-US" sz="2000" dirty="0" smtClean="0"/>
              <a:t> DAS </a:t>
            </a:r>
            <a:r>
              <a:rPr lang="en-US" sz="2000" dirty="0" err="1" smtClean="0"/>
              <a:t>tetapi</a:t>
            </a:r>
            <a:r>
              <a:rPr lang="en-US" sz="2000" dirty="0" smtClean="0"/>
              <a:t> </a:t>
            </a:r>
            <a:r>
              <a:rPr lang="en-US" sz="2000" dirty="0" err="1" smtClean="0"/>
              <a:t>keduanya</a:t>
            </a:r>
            <a:r>
              <a:rPr lang="en-US" sz="2000" dirty="0" smtClean="0"/>
              <a:t> </a:t>
            </a:r>
            <a:r>
              <a:rPr lang="en-US" sz="2000" dirty="0" err="1" smtClean="0"/>
              <a:t>mencerminkan</a:t>
            </a:r>
            <a:r>
              <a:rPr lang="en-US" sz="2000" dirty="0" smtClean="0"/>
              <a:t> </a:t>
            </a:r>
            <a:r>
              <a:rPr lang="en-US" sz="2000" dirty="0" err="1" smtClean="0"/>
              <a:t>aspek</a:t>
            </a:r>
            <a:r>
              <a:rPr lang="en-US" sz="2000" dirty="0" smtClean="0"/>
              <a:t> </a:t>
            </a:r>
            <a:r>
              <a:rPr lang="en-US" sz="2000" dirty="0" err="1" smtClean="0"/>
              <a:t>ukuran</a:t>
            </a:r>
            <a:r>
              <a:rPr lang="en-US" sz="2000" dirty="0" smtClean="0"/>
              <a:t> yang </a:t>
            </a:r>
            <a:r>
              <a:rPr lang="en-US" sz="2000" dirty="0" err="1" smtClean="0"/>
              <a:t>berbeda</a:t>
            </a:r>
            <a:r>
              <a:rPr lang="en-US" sz="2000" dirty="0" smtClean="0"/>
              <a:t>. Daerah </a:t>
            </a:r>
            <a:r>
              <a:rPr lang="en-US" sz="2000" dirty="0" err="1" smtClean="0"/>
              <a:t>pengaliran</a:t>
            </a:r>
            <a:r>
              <a:rPr lang="en-US" sz="2000" dirty="0" smtClean="0"/>
              <a:t> </a:t>
            </a:r>
            <a:r>
              <a:rPr lang="en-US" sz="2000" dirty="0" err="1" smtClean="0"/>
              <a:t>digunakan</a:t>
            </a:r>
            <a:r>
              <a:rPr lang="en-US" sz="2000" dirty="0" smtClean="0"/>
              <a:t> </a:t>
            </a:r>
            <a:r>
              <a:rPr lang="en-US" sz="2000" dirty="0" err="1" smtClean="0"/>
              <a:t>sebagai</a:t>
            </a:r>
            <a:r>
              <a:rPr lang="en-US" sz="2000" dirty="0" smtClean="0"/>
              <a:t> </a:t>
            </a:r>
            <a:r>
              <a:rPr lang="en-US" sz="2000" dirty="0" err="1" smtClean="0"/>
              <a:t>indikasi</a:t>
            </a:r>
            <a:r>
              <a:rPr lang="en-US" sz="2000" dirty="0" smtClean="0"/>
              <a:t> </a:t>
            </a:r>
            <a:r>
              <a:rPr lang="en-US" sz="2000" dirty="0" err="1" smtClean="0"/>
              <a:t>potensi</a:t>
            </a:r>
            <a:r>
              <a:rPr lang="en-US" sz="2000" dirty="0" smtClean="0"/>
              <a:t> </a:t>
            </a:r>
            <a:r>
              <a:rPr lang="en-US" sz="2000" dirty="0" err="1" smtClean="0"/>
              <a:t>hujan</a:t>
            </a:r>
            <a:r>
              <a:rPr lang="en-US" sz="2000" dirty="0" smtClean="0"/>
              <a:t> </a:t>
            </a:r>
            <a:r>
              <a:rPr lang="en-US" sz="2000" dirty="0" err="1" smtClean="0"/>
              <a:t>dalam</a:t>
            </a:r>
            <a:r>
              <a:rPr lang="en-US" sz="2000" dirty="0" smtClean="0"/>
              <a:t> </a:t>
            </a:r>
            <a:r>
              <a:rPr lang="en-US" sz="2000" dirty="0" err="1" smtClean="0"/>
              <a:t>menghasilkan</a:t>
            </a:r>
            <a:r>
              <a:rPr lang="en-US" sz="2000" dirty="0" smtClean="0"/>
              <a:t> </a:t>
            </a:r>
            <a:r>
              <a:rPr lang="en-US" sz="2000" dirty="0" err="1" smtClean="0"/>
              <a:t>sejumlah</a:t>
            </a:r>
            <a:r>
              <a:rPr lang="en-US" sz="2000" dirty="0" smtClean="0"/>
              <a:t> volume air, </a:t>
            </a:r>
            <a:r>
              <a:rPr lang="en-US" sz="2000" dirty="0" err="1" smtClean="0"/>
              <a:t>sedangkan</a:t>
            </a:r>
            <a:r>
              <a:rPr lang="en-US" sz="2000" dirty="0" smtClean="0"/>
              <a:t> </a:t>
            </a:r>
            <a:r>
              <a:rPr lang="en-US" sz="2000" dirty="0" err="1" smtClean="0"/>
              <a:t>panjang</a:t>
            </a:r>
            <a:r>
              <a:rPr lang="en-US" sz="2000" dirty="0" smtClean="0"/>
              <a:t> DAS </a:t>
            </a:r>
            <a:r>
              <a:rPr lang="en-US" sz="2000" dirty="0" err="1" smtClean="0"/>
              <a:t>biasanya</a:t>
            </a:r>
            <a:r>
              <a:rPr lang="en-US" sz="2000" dirty="0" smtClean="0"/>
              <a:t> </a:t>
            </a:r>
            <a:r>
              <a:rPr lang="en-US" sz="2000" dirty="0" err="1" smtClean="0"/>
              <a:t>digunakan</a:t>
            </a:r>
            <a:r>
              <a:rPr lang="en-US" sz="2000" dirty="0" smtClean="0"/>
              <a:t> </a:t>
            </a:r>
            <a:r>
              <a:rPr lang="en-US" sz="2000" dirty="0" err="1" smtClean="0"/>
              <a:t>dalam</a:t>
            </a:r>
            <a:r>
              <a:rPr lang="en-US" sz="2000" dirty="0" smtClean="0"/>
              <a:t> </a:t>
            </a:r>
            <a:r>
              <a:rPr lang="en-US" sz="2000" dirty="0" err="1" smtClean="0"/>
              <a:t>perhitungan</a:t>
            </a:r>
            <a:r>
              <a:rPr lang="en-US" sz="2000" dirty="0" smtClean="0"/>
              <a:t> </a:t>
            </a:r>
            <a:r>
              <a:rPr lang="en-US" sz="2000" dirty="0" err="1" smtClean="0"/>
              <a:t>waktu</a:t>
            </a:r>
            <a:r>
              <a:rPr lang="en-US" sz="2000" dirty="0" smtClean="0"/>
              <a:t> </a:t>
            </a:r>
            <a:r>
              <a:rPr lang="en-US" sz="2000" dirty="0" err="1" smtClean="0"/>
              <a:t>tempuh</a:t>
            </a:r>
            <a:r>
              <a:rPr lang="en-US" sz="2000" dirty="0" smtClean="0"/>
              <a:t> yang </a:t>
            </a:r>
            <a:r>
              <a:rPr lang="en-US" sz="2000" dirty="0" err="1" smtClean="0"/>
              <a:t>dibutuhkan</a:t>
            </a:r>
            <a:r>
              <a:rPr lang="en-US" sz="2000" dirty="0" smtClean="0"/>
              <a:t> </a:t>
            </a:r>
            <a:r>
              <a:rPr lang="en-US" sz="2000" dirty="0" err="1" smtClean="0"/>
              <a:t>oleh</a:t>
            </a:r>
            <a:r>
              <a:rPr lang="en-US" sz="2000" dirty="0" smtClean="0"/>
              <a:t> air </a:t>
            </a:r>
            <a:r>
              <a:rPr lang="en-US" sz="2000" dirty="0" err="1" smtClean="0"/>
              <a:t>untuk</a:t>
            </a:r>
            <a:r>
              <a:rPr lang="en-US" sz="2000" dirty="0" smtClean="0"/>
              <a:t> </a:t>
            </a:r>
            <a:r>
              <a:rPr lang="en-US" sz="2000" dirty="0" err="1" smtClean="0"/>
              <a:t>mengalir</a:t>
            </a:r>
            <a:r>
              <a:rPr lang="en-US" sz="2000" dirty="0" smtClean="0"/>
              <a:t> </a:t>
            </a:r>
            <a:r>
              <a:rPr lang="en-US" sz="2000" dirty="0" err="1" smtClean="0"/>
              <a:t>di</a:t>
            </a:r>
            <a:r>
              <a:rPr lang="en-US" sz="2000" dirty="0" smtClean="0"/>
              <a:t> </a:t>
            </a:r>
            <a:r>
              <a:rPr lang="en-US" sz="2000" dirty="0" err="1" smtClean="0"/>
              <a:t>dalam</a:t>
            </a:r>
            <a:r>
              <a:rPr lang="en-US" sz="2000" dirty="0" smtClean="0"/>
              <a:t> DAS.</a:t>
            </a:r>
            <a:endParaRPr lang="en-US"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838200"/>
            <a:ext cx="7696200" cy="3908762"/>
          </a:xfrm>
          <a:prstGeom prst="rect">
            <a:avLst/>
          </a:prstGeom>
        </p:spPr>
        <p:txBody>
          <a:bodyPr wrap="square">
            <a:spAutoFit/>
          </a:bodyPr>
          <a:lstStyle/>
          <a:p>
            <a:pPr algn="just"/>
            <a:r>
              <a:rPr lang="en-US" sz="2800" dirty="0" smtClean="0">
                <a:effectLst>
                  <a:outerShdw blurRad="38100" dist="38100" dir="2700000" algn="tl">
                    <a:srgbClr val="000000">
                      <a:alpha val="43137"/>
                    </a:srgbClr>
                  </a:outerShdw>
                </a:effectLst>
              </a:rPr>
              <a:t>3. </a:t>
            </a:r>
            <a:r>
              <a:rPr lang="en-US" sz="2800" dirty="0" err="1" smtClean="0">
                <a:effectLst>
                  <a:outerShdw blurRad="38100" dist="38100" dir="2700000" algn="tl">
                    <a:srgbClr val="000000">
                      <a:alpha val="43137"/>
                    </a:srgbClr>
                  </a:outerShdw>
                </a:effectLst>
              </a:rPr>
              <a:t>Kemiringan</a:t>
            </a:r>
            <a:r>
              <a:rPr lang="en-US" sz="2800" dirty="0" smtClean="0">
                <a:effectLst>
                  <a:outerShdw blurRad="38100" dist="38100" dir="2700000" algn="tl">
                    <a:srgbClr val="000000">
                      <a:alpha val="43137"/>
                    </a:srgbClr>
                  </a:outerShdw>
                </a:effectLst>
              </a:rPr>
              <a:t> DAS/</a:t>
            </a:r>
            <a:r>
              <a:rPr lang="en-US" sz="2800" i="1" dirty="0" smtClean="0">
                <a:effectLst>
                  <a:outerShdw blurRad="38100" dist="38100" dir="2700000" algn="tl">
                    <a:srgbClr val="000000">
                      <a:alpha val="43137"/>
                    </a:srgbClr>
                  </a:outerShdw>
                </a:effectLst>
              </a:rPr>
              <a:t>Watershed Slope </a:t>
            </a:r>
            <a:r>
              <a:rPr lang="en-US" sz="2800" dirty="0" smtClean="0">
                <a:effectLst>
                  <a:outerShdw blurRad="38100" dist="38100" dir="2700000" algn="tl">
                    <a:srgbClr val="000000">
                      <a:alpha val="43137"/>
                    </a:srgbClr>
                  </a:outerShdw>
                </a:effectLst>
              </a:rPr>
              <a:t>(S)</a:t>
            </a:r>
          </a:p>
          <a:p>
            <a:pPr algn="just"/>
            <a:r>
              <a:rPr lang="en-US" sz="2000" dirty="0" err="1" smtClean="0"/>
              <a:t>Banjir</a:t>
            </a:r>
            <a:r>
              <a:rPr lang="en-US" sz="2000" dirty="0" smtClean="0"/>
              <a:t> </a:t>
            </a:r>
            <a:r>
              <a:rPr lang="en-US" sz="2000" dirty="0" err="1" smtClean="0"/>
              <a:t>merupakan</a:t>
            </a:r>
            <a:r>
              <a:rPr lang="en-US" sz="2000" dirty="0" smtClean="0"/>
              <a:t> </a:t>
            </a:r>
            <a:r>
              <a:rPr lang="en-US" sz="2000" dirty="0" err="1" smtClean="0"/>
              <a:t>besaran</a:t>
            </a:r>
            <a:r>
              <a:rPr lang="en-US" sz="2000" dirty="0" smtClean="0"/>
              <a:t> yang </a:t>
            </a:r>
            <a:r>
              <a:rPr lang="en-US" sz="2000" dirty="0" err="1" smtClean="0"/>
              <a:t>mencerminkan</a:t>
            </a:r>
            <a:r>
              <a:rPr lang="en-US" sz="2000" dirty="0" smtClean="0"/>
              <a:t> momentum </a:t>
            </a:r>
            <a:r>
              <a:rPr lang="en-US" sz="2000" i="1" dirty="0" smtClean="0"/>
              <a:t>runoff </a:t>
            </a:r>
            <a:r>
              <a:rPr lang="en-US" sz="2000" dirty="0" err="1" smtClean="0"/>
              <a:t>dan</a:t>
            </a:r>
            <a:r>
              <a:rPr lang="en-US" sz="2000" dirty="0" smtClean="0"/>
              <a:t> </a:t>
            </a:r>
            <a:r>
              <a:rPr lang="en-US" sz="2000" dirty="0" err="1" smtClean="0"/>
              <a:t>lereng</a:t>
            </a:r>
            <a:r>
              <a:rPr lang="en-US" sz="2000" dirty="0" smtClean="0"/>
              <a:t> </a:t>
            </a:r>
            <a:r>
              <a:rPr lang="en-US" sz="2000" dirty="0" err="1" smtClean="0"/>
              <a:t>merupakan</a:t>
            </a:r>
            <a:r>
              <a:rPr lang="en-US" sz="2000" dirty="0" smtClean="0"/>
              <a:t> </a:t>
            </a:r>
            <a:r>
              <a:rPr lang="en-US" sz="2000" dirty="0" err="1" smtClean="0"/>
              <a:t>faktor</a:t>
            </a:r>
            <a:r>
              <a:rPr lang="en-US" sz="2000" dirty="0" smtClean="0"/>
              <a:t> </a:t>
            </a:r>
            <a:r>
              <a:rPr lang="en-US" sz="2000" dirty="0" err="1" smtClean="0"/>
              <a:t>penting</a:t>
            </a:r>
            <a:r>
              <a:rPr lang="en-US" sz="2000" dirty="0" smtClean="0"/>
              <a:t> </a:t>
            </a:r>
            <a:r>
              <a:rPr lang="en-US" sz="2000" dirty="0" err="1" smtClean="0"/>
              <a:t>dalam</a:t>
            </a:r>
            <a:r>
              <a:rPr lang="en-US" sz="2000" dirty="0" smtClean="0"/>
              <a:t> momentum </a:t>
            </a:r>
            <a:r>
              <a:rPr lang="en-US" sz="2000" dirty="0" err="1" smtClean="0"/>
              <a:t>tersebut</a:t>
            </a:r>
            <a:r>
              <a:rPr lang="en-US" sz="2000" dirty="0" smtClean="0"/>
              <a:t>. </a:t>
            </a:r>
            <a:r>
              <a:rPr lang="en-US" sz="2000" dirty="0" err="1" smtClean="0"/>
              <a:t>Lereng</a:t>
            </a:r>
            <a:r>
              <a:rPr lang="en-US" sz="2000" dirty="0" smtClean="0"/>
              <a:t> DAS </a:t>
            </a:r>
            <a:r>
              <a:rPr lang="en-US" sz="2000" dirty="0" err="1" smtClean="0"/>
              <a:t>mencerminkan</a:t>
            </a:r>
            <a:r>
              <a:rPr lang="en-US" sz="2000" dirty="0" smtClean="0"/>
              <a:t> </a:t>
            </a:r>
            <a:r>
              <a:rPr lang="en-US" sz="2000" dirty="0" err="1" smtClean="0"/>
              <a:t>tingkat</a:t>
            </a:r>
            <a:r>
              <a:rPr lang="en-US" sz="2000" dirty="0" smtClean="0"/>
              <a:t> </a:t>
            </a:r>
            <a:r>
              <a:rPr lang="en-US" sz="2000" dirty="0" err="1" smtClean="0"/>
              <a:t>perubahan</a:t>
            </a:r>
            <a:r>
              <a:rPr lang="en-US" sz="2000" dirty="0" smtClean="0"/>
              <a:t> </a:t>
            </a:r>
            <a:r>
              <a:rPr lang="en-US" sz="2000" dirty="0" err="1" smtClean="0"/>
              <a:t>elevasi</a:t>
            </a:r>
            <a:r>
              <a:rPr lang="en-US" sz="2000" dirty="0" smtClean="0"/>
              <a:t> </a:t>
            </a:r>
            <a:r>
              <a:rPr lang="en-US" sz="2000" dirty="0" err="1" smtClean="0"/>
              <a:t>dalam</a:t>
            </a:r>
            <a:r>
              <a:rPr lang="en-US" sz="2000" dirty="0" smtClean="0"/>
              <a:t> </a:t>
            </a:r>
            <a:r>
              <a:rPr lang="en-US" sz="2000" dirty="0" err="1" smtClean="0"/>
              <a:t>jarak</a:t>
            </a:r>
            <a:r>
              <a:rPr lang="en-US" sz="2000" dirty="0" smtClean="0"/>
              <a:t> </a:t>
            </a:r>
            <a:r>
              <a:rPr lang="en-US" sz="2000" dirty="0" err="1" smtClean="0"/>
              <a:t>tertentu</a:t>
            </a:r>
            <a:r>
              <a:rPr lang="en-US" sz="2000" dirty="0" smtClean="0"/>
              <a:t> </a:t>
            </a:r>
            <a:r>
              <a:rPr lang="en-US" sz="2000" dirty="0" err="1" smtClean="0"/>
              <a:t>sepanjang</a:t>
            </a:r>
            <a:r>
              <a:rPr lang="en-US" sz="2000" dirty="0" smtClean="0"/>
              <a:t> </a:t>
            </a:r>
            <a:r>
              <a:rPr lang="en-US" sz="2000" dirty="0" err="1" smtClean="0"/>
              <a:t>arah</a:t>
            </a:r>
            <a:r>
              <a:rPr lang="en-US" sz="2000" dirty="0" smtClean="0"/>
              <a:t> </a:t>
            </a:r>
            <a:r>
              <a:rPr lang="en-US" sz="2000" dirty="0" err="1" smtClean="0"/>
              <a:t>aliran</a:t>
            </a:r>
            <a:r>
              <a:rPr lang="en-US" sz="2000" dirty="0" smtClean="0"/>
              <a:t> </a:t>
            </a:r>
            <a:r>
              <a:rPr lang="en-US" sz="2000" dirty="0" err="1" smtClean="0"/>
              <a:t>utama</a:t>
            </a:r>
            <a:r>
              <a:rPr lang="en-US" sz="2000" dirty="0" smtClean="0"/>
              <a:t>. </a:t>
            </a:r>
            <a:r>
              <a:rPr lang="en-US" sz="2000" dirty="0" err="1" smtClean="0"/>
              <a:t>Lereng</a:t>
            </a:r>
            <a:r>
              <a:rPr lang="en-US" sz="2000" dirty="0" smtClean="0"/>
              <a:t> </a:t>
            </a:r>
            <a:r>
              <a:rPr lang="en-US" sz="2000" dirty="0" err="1" smtClean="0"/>
              <a:t>diukur</a:t>
            </a:r>
            <a:r>
              <a:rPr lang="en-US" sz="2000" dirty="0" smtClean="0"/>
              <a:t> </a:t>
            </a:r>
            <a:r>
              <a:rPr lang="en-US" sz="2000" dirty="0" err="1" smtClean="0"/>
              <a:t>berdasarkan</a:t>
            </a:r>
            <a:r>
              <a:rPr lang="en-US" sz="2000" dirty="0" smtClean="0"/>
              <a:t> </a:t>
            </a:r>
            <a:r>
              <a:rPr lang="en-US" sz="2000" dirty="0" err="1" smtClean="0"/>
              <a:t>perbedaan</a:t>
            </a:r>
            <a:r>
              <a:rPr lang="en-US" sz="2000" dirty="0" smtClean="0"/>
              <a:t> </a:t>
            </a:r>
            <a:r>
              <a:rPr lang="en-US" sz="2000" dirty="0" err="1" smtClean="0"/>
              <a:t>elevasi</a:t>
            </a:r>
            <a:r>
              <a:rPr lang="en-US" sz="2000" dirty="0" smtClean="0"/>
              <a:t> (</a:t>
            </a:r>
            <a:r>
              <a:rPr lang="el-GR" sz="2000" dirty="0" smtClean="0"/>
              <a:t>Δ</a:t>
            </a:r>
            <a:r>
              <a:rPr lang="en-US" sz="2000" dirty="0" smtClean="0"/>
              <a:t>E) </a:t>
            </a:r>
            <a:r>
              <a:rPr lang="en-US" sz="2000" dirty="0" err="1" smtClean="0"/>
              <a:t>antara</a:t>
            </a:r>
            <a:r>
              <a:rPr lang="en-US" sz="2000" dirty="0" smtClean="0"/>
              <a:t> </a:t>
            </a:r>
            <a:r>
              <a:rPr lang="en-US" sz="2000" dirty="0" err="1" smtClean="0"/>
              <a:t>kedua</a:t>
            </a:r>
            <a:r>
              <a:rPr lang="en-US" sz="2000" dirty="0" smtClean="0"/>
              <a:t> </a:t>
            </a:r>
            <a:r>
              <a:rPr lang="en-US" sz="2000" dirty="0" err="1" smtClean="0"/>
              <a:t>ujung</a:t>
            </a:r>
            <a:r>
              <a:rPr lang="en-US" sz="2000" dirty="0" smtClean="0"/>
              <a:t> </a:t>
            </a:r>
            <a:r>
              <a:rPr lang="en-US" sz="2000" dirty="0" err="1" smtClean="0"/>
              <a:t>sungai</a:t>
            </a:r>
            <a:r>
              <a:rPr lang="en-US" sz="2000" dirty="0" smtClean="0"/>
              <a:t> </a:t>
            </a:r>
            <a:r>
              <a:rPr lang="en-US" sz="2000" dirty="0" err="1" smtClean="0"/>
              <a:t>utama</a:t>
            </a:r>
            <a:r>
              <a:rPr lang="en-US" sz="2000" dirty="0" smtClean="0"/>
              <a:t> </a:t>
            </a:r>
            <a:r>
              <a:rPr lang="en-US" sz="2000" dirty="0" err="1" smtClean="0"/>
              <a:t>dibagi</a:t>
            </a:r>
            <a:r>
              <a:rPr lang="en-US" sz="2000" dirty="0" smtClean="0"/>
              <a:t> </a:t>
            </a:r>
            <a:r>
              <a:rPr lang="en-US" sz="2000" dirty="0" err="1" smtClean="0"/>
              <a:t>dengan</a:t>
            </a:r>
            <a:r>
              <a:rPr lang="en-US" sz="2000" dirty="0" smtClean="0"/>
              <a:t> </a:t>
            </a:r>
            <a:r>
              <a:rPr lang="en-US" sz="2000" dirty="0" err="1" smtClean="0"/>
              <a:t>panjang</a:t>
            </a:r>
            <a:r>
              <a:rPr lang="en-US" sz="2000" dirty="0" smtClean="0"/>
              <a:t> DAS </a:t>
            </a:r>
            <a:r>
              <a:rPr lang="en-US" sz="2000" dirty="0" err="1" smtClean="0"/>
              <a:t>atau</a:t>
            </a:r>
            <a:r>
              <a:rPr lang="en-US" sz="2000" dirty="0" smtClean="0"/>
              <a:t> </a:t>
            </a:r>
            <a:r>
              <a:rPr lang="en-US" sz="2000" dirty="0" err="1" smtClean="0"/>
              <a:t>dapat</a:t>
            </a:r>
            <a:r>
              <a:rPr lang="en-US" sz="2000" dirty="0" smtClean="0"/>
              <a:t> </a:t>
            </a:r>
            <a:r>
              <a:rPr lang="en-US" sz="2000" dirty="0" err="1" smtClean="0"/>
              <a:t>dituliskan</a:t>
            </a:r>
            <a:r>
              <a:rPr lang="en-US" sz="2000" dirty="0" smtClean="0"/>
              <a:t> </a:t>
            </a:r>
            <a:r>
              <a:rPr lang="en-US" sz="2000" dirty="0" err="1" smtClean="0"/>
              <a:t>dalam</a:t>
            </a:r>
            <a:r>
              <a:rPr lang="en-US" sz="2000" dirty="0" smtClean="0"/>
              <a:t> </a:t>
            </a:r>
            <a:r>
              <a:rPr lang="en-US" sz="2000" dirty="0" err="1" smtClean="0"/>
              <a:t>persamaan</a:t>
            </a:r>
            <a:r>
              <a:rPr lang="en-US" sz="2000" dirty="0" smtClean="0"/>
              <a:t>:</a:t>
            </a:r>
          </a:p>
          <a:p>
            <a:pPr algn="just"/>
            <a:r>
              <a:rPr lang="en-US" sz="2000" b="1" i="1" dirty="0" smtClean="0"/>
              <a:t>			S = </a:t>
            </a:r>
            <a:r>
              <a:rPr lang="el-GR" sz="2000" b="1" i="1" dirty="0" smtClean="0"/>
              <a:t>Δ</a:t>
            </a:r>
            <a:r>
              <a:rPr lang="en-US" sz="2000" b="1" i="1" dirty="0" smtClean="0"/>
              <a:t>E/L</a:t>
            </a:r>
            <a:endParaRPr lang="en-US" sz="2000" dirty="0" smtClean="0"/>
          </a:p>
          <a:p>
            <a:pPr algn="just"/>
            <a:r>
              <a:rPr lang="en-US" sz="2000" dirty="0" smtClean="0"/>
              <a:t>Beda </a:t>
            </a:r>
            <a:r>
              <a:rPr lang="en-US" sz="2000" dirty="0" err="1" smtClean="0"/>
              <a:t>elevasi</a:t>
            </a:r>
            <a:r>
              <a:rPr lang="en-US" sz="2000" dirty="0" smtClean="0"/>
              <a:t> (</a:t>
            </a:r>
            <a:r>
              <a:rPr lang="el-GR" sz="2000" dirty="0" smtClean="0"/>
              <a:t>Δ</a:t>
            </a:r>
            <a:r>
              <a:rPr lang="en-US" sz="2000" dirty="0" smtClean="0"/>
              <a:t>E) </a:t>
            </a:r>
            <a:r>
              <a:rPr lang="en-US" sz="2000" dirty="0" err="1" smtClean="0"/>
              <a:t>tidak</a:t>
            </a:r>
            <a:r>
              <a:rPr lang="en-US" sz="2000" dirty="0" smtClean="0"/>
              <a:t> </a:t>
            </a:r>
            <a:r>
              <a:rPr lang="en-US" sz="2000" dirty="0" err="1" smtClean="0"/>
              <a:t>selalu</a:t>
            </a:r>
            <a:r>
              <a:rPr lang="en-US" sz="2000" dirty="0" smtClean="0"/>
              <a:t> </a:t>
            </a:r>
            <a:r>
              <a:rPr lang="en-US" sz="2000" dirty="0" err="1" smtClean="0"/>
              <a:t>menjadi</a:t>
            </a:r>
            <a:r>
              <a:rPr lang="en-US" sz="2000" dirty="0" smtClean="0"/>
              <a:t> </a:t>
            </a:r>
            <a:r>
              <a:rPr lang="en-US" sz="2000" dirty="0" err="1" smtClean="0"/>
              <a:t>atau</a:t>
            </a:r>
            <a:r>
              <a:rPr lang="en-US" sz="2000" dirty="0" smtClean="0"/>
              <a:t> </a:t>
            </a:r>
            <a:r>
              <a:rPr lang="en-US" sz="2000" dirty="0" err="1" smtClean="0"/>
              <a:t>mencerminkan</a:t>
            </a:r>
            <a:r>
              <a:rPr lang="en-US" sz="2000" dirty="0" smtClean="0"/>
              <a:t> </a:t>
            </a:r>
            <a:r>
              <a:rPr lang="en-US" sz="2000" dirty="0" err="1" smtClean="0"/>
              <a:t>beda</a:t>
            </a:r>
            <a:r>
              <a:rPr lang="en-US" sz="2000" dirty="0" smtClean="0"/>
              <a:t> </a:t>
            </a:r>
            <a:r>
              <a:rPr lang="en-US" sz="2000" dirty="0" err="1" smtClean="0"/>
              <a:t>elevasi</a:t>
            </a:r>
            <a:r>
              <a:rPr lang="en-US" sz="2000" dirty="0" smtClean="0"/>
              <a:t> </a:t>
            </a:r>
            <a:r>
              <a:rPr lang="en-US" sz="2000" dirty="0" err="1" smtClean="0"/>
              <a:t>maksimum</a:t>
            </a:r>
            <a:r>
              <a:rPr lang="en-US" sz="2000" dirty="0" smtClean="0"/>
              <a:t> </a:t>
            </a:r>
            <a:r>
              <a:rPr lang="en-US" sz="2000" dirty="0" err="1" smtClean="0"/>
              <a:t>dalam</a:t>
            </a:r>
            <a:r>
              <a:rPr lang="en-US" sz="2000" dirty="0" smtClean="0"/>
              <a:t> DAS. </a:t>
            </a:r>
            <a:r>
              <a:rPr lang="en-US" sz="2000" dirty="0" err="1" smtClean="0"/>
              <a:t>Elevasi</a:t>
            </a:r>
            <a:r>
              <a:rPr lang="en-US" sz="2000" dirty="0" smtClean="0"/>
              <a:t> </a:t>
            </a:r>
            <a:r>
              <a:rPr lang="en-US" sz="2000" dirty="0" err="1" smtClean="0"/>
              <a:t>tertinggi</a:t>
            </a:r>
            <a:r>
              <a:rPr lang="en-US" sz="2000" dirty="0" smtClean="0"/>
              <a:t> </a:t>
            </a:r>
            <a:r>
              <a:rPr lang="en-US" sz="2000" dirty="0" err="1" smtClean="0"/>
              <a:t>biasanya</a:t>
            </a:r>
            <a:r>
              <a:rPr lang="en-US" sz="2000" dirty="0" smtClean="0"/>
              <a:t> </a:t>
            </a:r>
            <a:r>
              <a:rPr lang="en-US" sz="2000" dirty="0" err="1" smtClean="0"/>
              <a:t>terdapat</a:t>
            </a:r>
            <a:r>
              <a:rPr lang="en-US" sz="2000" dirty="0" smtClean="0"/>
              <a:t> </a:t>
            </a:r>
            <a:r>
              <a:rPr lang="en-US" sz="2000" dirty="0" err="1" smtClean="0"/>
              <a:t>sepanjang</a:t>
            </a:r>
            <a:r>
              <a:rPr lang="en-US" sz="2000" dirty="0" smtClean="0"/>
              <a:t> </a:t>
            </a:r>
            <a:r>
              <a:rPr lang="en-US" sz="2000" dirty="0" err="1" smtClean="0"/>
              <a:t>batas</a:t>
            </a:r>
            <a:r>
              <a:rPr lang="en-US" sz="2000" dirty="0" smtClean="0"/>
              <a:t> DAS </a:t>
            </a:r>
            <a:r>
              <a:rPr lang="en-US" sz="2000" dirty="0" err="1" smtClean="0"/>
              <a:t>dan</a:t>
            </a:r>
            <a:r>
              <a:rPr lang="en-US" sz="2000" dirty="0" smtClean="0"/>
              <a:t> </a:t>
            </a:r>
            <a:r>
              <a:rPr lang="en-US" sz="2000" dirty="0" err="1" smtClean="0"/>
              <a:t>ujung</a:t>
            </a:r>
            <a:r>
              <a:rPr lang="en-US" sz="2000" dirty="0" smtClean="0"/>
              <a:t> </a:t>
            </a:r>
            <a:r>
              <a:rPr lang="en-US" sz="2000" dirty="0" err="1" smtClean="0"/>
              <a:t>dari</a:t>
            </a:r>
            <a:r>
              <a:rPr lang="en-US" sz="2000" dirty="0" smtClean="0"/>
              <a:t> </a:t>
            </a:r>
            <a:r>
              <a:rPr lang="en-US" sz="2000" dirty="0" err="1" smtClean="0"/>
              <a:t>sungai</a:t>
            </a:r>
            <a:r>
              <a:rPr lang="en-US" sz="2000" dirty="0" smtClean="0"/>
              <a:t> </a:t>
            </a:r>
            <a:r>
              <a:rPr lang="en-US" sz="2000" dirty="0" err="1" smtClean="0"/>
              <a:t>atau</a:t>
            </a:r>
            <a:r>
              <a:rPr lang="en-US" sz="2000" dirty="0" smtClean="0"/>
              <a:t> </a:t>
            </a:r>
            <a:r>
              <a:rPr lang="en-US" sz="2000" dirty="0" err="1" smtClean="0"/>
              <a:t>aliran</a:t>
            </a:r>
            <a:r>
              <a:rPr lang="en-US" sz="2000" dirty="0" smtClean="0"/>
              <a:t> </a:t>
            </a:r>
            <a:r>
              <a:rPr lang="en-US" sz="2000" dirty="0" err="1" smtClean="0"/>
              <a:t>utama</a:t>
            </a:r>
            <a:r>
              <a:rPr lang="en-US" sz="2000" dirty="0" smtClean="0"/>
              <a:t> </a:t>
            </a:r>
            <a:r>
              <a:rPr lang="en-US" sz="2000" dirty="0" err="1" smtClean="0"/>
              <a:t>umumnya</a:t>
            </a:r>
            <a:r>
              <a:rPr lang="en-US" sz="2000" dirty="0" smtClean="0"/>
              <a:t> </a:t>
            </a:r>
            <a:r>
              <a:rPr lang="en-US" sz="2000" dirty="0" err="1" smtClean="0"/>
              <a:t>tidak</a:t>
            </a:r>
            <a:r>
              <a:rPr lang="en-US" sz="2000" dirty="0" smtClean="0"/>
              <a:t> </a:t>
            </a:r>
            <a:r>
              <a:rPr lang="en-US" sz="2000" dirty="0" err="1" smtClean="0"/>
              <a:t>mencapai</a:t>
            </a:r>
            <a:r>
              <a:rPr lang="en-US" sz="2000" dirty="0" smtClean="0"/>
              <a:t> </a:t>
            </a:r>
            <a:r>
              <a:rPr lang="en-US" sz="2000" dirty="0" err="1" smtClean="0"/>
              <a:t>batas</a:t>
            </a:r>
            <a:r>
              <a:rPr lang="en-US" sz="2000" dirty="0" smtClean="0"/>
              <a:t> DAS.</a:t>
            </a:r>
            <a:endParaRPr lang="en-US"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533400"/>
            <a:ext cx="8001000" cy="5447645"/>
          </a:xfrm>
          <a:prstGeom prst="rect">
            <a:avLst/>
          </a:prstGeom>
        </p:spPr>
        <p:txBody>
          <a:bodyPr wrap="square">
            <a:spAutoFit/>
          </a:bodyPr>
          <a:lstStyle/>
          <a:p>
            <a:pPr algn="just"/>
            <a:r>
              <a:rPr lang="en-US" sz="2800" dirty="0" smtClean="0">
                <a:effectLst>
                  <a:outerShdw blurRad="38100" dist="38100" dir="2700000" algn="tl">
                    <a:srgbClr val="000000">
                      <a:alpha val="43137"/>
                    </a:srgbClr>
                  </a:outerShdw>
                </a:effectLst>
              </a:rPr>
              <a:t>4. </a:t>
            </a:r>
            <a:r>
              <a:rPr lang="en-US" sz="2800" dirty="0" err="1" smtClean="0">
                <a:effectLst>
                  <a:outerShdw blurRad="38100" dist="38100" dir="2700000" algn="tl">
                    <a:srgbClr val="000000">
                      <a:alpha val="43137"/>
                    </a:srgbClr>
                  </a:outerShdw>
                </a:effectLst>
              </a:rPr>
              <a:t>Bentuk</a:t>
            </a:r>
            <a:r>
              <a:rPr lang="en-US" sz="2800" dirty="0" smtClean="0">
                <a:effectLst>
                  <a:outerShdw blurRad="38100" dist="38100" dir="2700000" algn="tl">
                    <a:srgbClr val="000000">
                      <a:alpha val="43137"/>
                    </a:srgbClr>
                  </a:outerShdw>
                </a:effectLst>
              </a:rPr>
              <a:t> DAS/Watershed </a:t>
            </a:r>
            <a:r>
              <a:rPr lang="en-US" sz="2800" i="1" dirty="0" smtClean="0">
                <a:effectLst>
                  <a:outerShdw blurRad="38100" dist="38100" dir="2700000" algn="tl">
                    <a:srgbClr val="000000">
                      <a:alpha val="43137"/>
                    </a:srgbClr>
                  </a:outerShdw>
                </a:effectLst>
              </a:rPr>
              <a:t>Shape </a:t>
            </a:r>
            <a:endParaRPr lang="en-US" sz="2800" dirty="0" smtClean="0">
              <a:effectLst>
                <a:outerShdw blurRad="38100" dist="38100" dir="2700000" algn="tl">
                  <a:srgbClr val="000000">
                    <a:alpha val="43137"/>
                  </a:srgbClr>
                </a:outerShdw>
              </a:effectLst>
            </a:endParaRPr>
          </a:p>
          <a:p>
            <a:pPr algn="just"/>
            <a:r>
              <a:rPr lang="en-US" sz="2000" dirty="0" err="1" smtClean="0"/>
              <a:t>Bentuk</a:t>
            </a:r>
            <a:r>
              <a:rPr lang="en-US" sz="2000" dirty="0" smtClean="0"/>
              <a:t> DAS </a:t>
            </a:r>
            <a:r>
              <a:rPr lang="en-US" sz="2000" dirty="0" err="1" smtClean="0"/>
              <a:t>mempunyai</a:t>
            </a:r>
            <a:r>
              <a:rPr lang="en-US" sz="2000" dirty="0" smtClean="0"/>
              <a:t> </a:t>
            </a:r>
            <a:r>
              <a:rPr lang="en-US" sz="2000" dirty="0" err="1" smtClean="0"/>
              <a:t>variasi</a:t>
            </a:r>
            <a:r>
              <a:rPr lang="en-US" sz="2000" dirty="0" smtClean="0"/>
              <a:t> yang </a:t>
            </a:r>
            <a:r>
              <a:rPr lang="en-US" sz="2000" dirty="0" err="1" smtClean="0"/>
              <a:t>tak</a:t>
            </a:r>
            <a:r>
              <a:rPr lang="en-US" sz="2000" dirty="0" smtClean="0"/>
              <a:t> </a:t>
            </a:r>
            <a:r>
              <a:rPr lang="en-US" sz="2000" dirty="0" err="1" smtClean="0"/>
              <a:t>terhingga</a:t>
            </a:r>
            <a:r>
              <a:rPr lang="en-US" sz="2000" dirty="0" smtClean="0"/>
              <a:t> </a:t>
            </a:r>
            <a:r>
              <a:rPr lang="en-US" sz="2000" dirty="0" err="1" smtClean="0"/>
              <a:t>dan</a:t>
            </a:r>
            <a:r>
              <a:rPr lang="en-US" sz="2000" dirty="0" smtClean="0"/>
              <a:t> </a:t>
            </a:r>
            <a:r>
              <a:rPr lang="en-US" sz="2000" dirty="0" err="1" smtClean="0"/>
              <a:t>bentuk</a:t>
            </a:r>
            <a:r>
              <a:rPr lang="en-US" sz="2000" dirty="0" smtClean="0"/>
              <a:t> </a:t>
            </a:r>
            <a:r>
              <a:rPr lang="en-US" sz="2000" dirty="0" err="1" smtClean="0"/>
              <a:t>ini</a:t>
            </a:r>
            <a:r>
              <a:rPr lang="en-US" sz="2000" dirty="0" smtClean="0"/>
              <a:t> </a:t>
            </a:r>
            <a:r>
              <a:rPr lang="en-US" sz="2000" dirty="0" err="1" smtClean="0"/>
              <a:t>dianggap</a:t>
            </a:r>
            <a:r>
              <a:rPr lang="en-US" sz="2000" dirty="0" smtClean="0"/>
              <a:t> </a:t>
            </a:r>
            <a:r>
              <a:rPr lang="en-US" sz="2000" dirty="0" err="1" smtClean="0"/>
              <a:t>mencerminkan</a:t>
            </a:r>
            <a:r>
              <a:rPr lang="en-US" sz="2000" dirty="0" smtClean="0"/>
              <a:t> </a:t>
            </a:r>
            <a:r>
              <a:rPr lang="en-US" sz="2000" dirty="0" err="1" smtClean="0"/>
              <a:t>bagaimana</a:t>
            </a:r>
            <a:r>
              <a:rPr lang="en-US" sz="2000" dirty="0" smtClean="0"/>
              <a:t> </a:t>
            </a:r>
            <a:r>
              <a:rPr lang="en-US" sz="2000" dirty="0" err="1" smtClean="0"/>
              <a:t>aliran</a:t>
            </a:r>
            <a:r>
              <a:rPr lang="en-US" sz="2000" dirty="0" smtClean="0"/>
              <a:t> air </a:t>
            </a:r>
            <a:r>
              <a:rPr lang="en-US" sz="2000" dirty="0" err="1" smtClean="0"/>
              <a:t>mencapai</a:t>
            </a:r>
            <a:r>
              <a:rPr lang="en-US" sz="2000" dirty="0" smtClean="0"/>
              <a:t> </a:t>
            </a:r>
            <a:r>
              <a:rPr lang="en-US" sz="2000" i="1" dirty="0" smtClean="0"/>
              <a:t>outlet</a:t>
            </a:r>
            <a:r>
              <a:rPr lang="en-US" sz="2000" dirty="0" smtClean="0"/>
              <a:t>. DAS yang </a:t>
            </a:r>
            <a:r>
              <a:rPr lang="en-US" sz="2000" dirty="0" err="1" smtClean="0"/>
              <a:t>berbentuk</a:t>
            </a:r>
            <a:r>
              <a:rPr lang="en-US" sz="2000" dirty="0" smtClean="0"/>
              <a:t> </a:t>
            </a:r>
            <a:r>
              <a:rPr lang="en-US" sz="2000" dirty="0" err="1" smtClean="0"/>
              <a:t>lingkaran</a:t>
            </a:r>
            <a:r>
              <a:rPr lang="en-US" sz="2000" dirty="0" smtClean="0"/>
              <a:t> </a:t>
            </a:r>
            <a:r>
              <a:rPr lang="en-US" sz="2000" dirty="0" err="1" smtClean="0"/>
              <a:t>akan</a:t>
            </a:r>
            <a:r>
              <a:rPr lang="en-US" sz="2000" dirty="0" smtClean="0"/>
              <a:t> </a:t>
            </a:r>
            <a:r>
              <a:rPr lang="en-US" sz="2000" dirty="0" err="1" smtClean="0"/>
              <a:t>menyebabkan</a:t>
            </a:r>
            <a:r>
              <a:rPr lang="en-US" sz="2000" dirty="0" smtClean="0"/>
              <a:t> air </a:t>
            </a:r>
            <a:r>
              <a:rPr lang="en-US" sz="2000" dirty="0" err="1" smtClean="0"/>
              <a:t>dari</a:t>
            </a:r>
            <a:r>
              <a:rPr lang="en-US" sz="2000" dirty="0" smtClean="0"/>
              <a:t> </a:t>
            </a:r>
            <a:r>
              <a:rPr lang="en-US" sz="2000" dirty="0" err="1" smtClean="0"/>
              <a:t>seluruh</a:t>
            </a:r>
            <a:r>
              <a:rPr lang="en-US" sz="2000" dirty="0" smtClean="0"/>
              <a:t> </a:t>
            </a:r>
            <a:r>
              <a:rPr lang="en-US" sz="2000" dirty="0" err="1" smtClean="0"/>
              <a:t>bagian</a:t>
            </a:r>
            <a:r>
              <a:rPr lang="en-US" sz="2000" dirty="0" smtClean="0"/>
              <a:t> DAS </a:t>
            </a:r>
            <a:r>
              <a:rPr lang="en-US" sz="2000" dirty="0" err="1" smtClean="0"/>
              <a:t>mencapai</a:t>
            </a:r>
            <a:r>
              <a:rPr lang="en-US" sz="2000" dirty="0" smtClean="0"/>
              <a:t> </a:t>
            </a:r>
            <a:r>
              <a:rPr lang="en-US" sz="2000" i="1" dirty="0" smtClean="0"/>
              <a:t>outlet </a:t>
            </a:r>
            <a:r>
              <a:rPr lang="en-US" sz="2000" dirty="0" err="1" smtClean="0"/>
              <a:t>dalam</a:t>
            </a:r>
            <a:r>
              <a:rPr lang="en-US" sz="2000" dirty="0" smtClean="0"/>
              <a:t> </a:t>
            </a:r>
            <a:r>
              <a:rPr lang="en-US" sz="2000" dirty="0" err="1" smtClean="0"/>
              <a:t>waktu</a:t>
            </a:r>
            <a:r>
              <a:rPr lang="en-US" sz="2000" dirty="0" smtClean="0"/>
              <a:t> yang </a:t>
            </a:r>
            <a:r>
              <a:rPr lang="en-US" sz="2000" dirty="0" err="1" smtClean="0"/>
              <a:t>relatif</a:t>
            </a:r>
            <a:r>
              <a:rPr lang="en-US" sz="2000" dirty="0" smtClean="0"/>
              <a:t> </a:t>
            </a:r>
            <a:r>
              <a:rPr lang="en-US" sz="2000" dirty="0" err="1" smtClean="0"/>
              <a:t>sama</a:t>
            </a:r>
            <a:r>
              <a:rPr lang="en-US" sz="2000" dirty="0" smtClean="0"/>
              <a:t>. </a:t>
            </a:r>
            <a:r>
              <a:rPr lang="en-US" sz="2000" dirty="0" err="1" smtClean="0"/>
              <a:t>Akibatnya</a:t>
            </a:r>
            <a:r>
              <a:rPr lang="en-US" sz="2000" dirty="0" smtClean="0"/>
              <a:t> </a:t>
            </a:r>
            <a:r>
              <a:rPr lang="en-US" sz="2000" dirty="0" err="1" smtClean="0"/>
              <a:t>puncak</a:t>
            </a:r>
            <a:r>
              <a:rPr lang="en-US" sz="2000" dirty="0" smtClean="0"/>
              <a:t> </a:t>
            </a:r>
            <a:r>
              <a:rPr lang="en-US" sz="2000" dirty="0" err="1" smtClean="0"/>
              <a:t>aliran</a:t>
            </a:r>
            <a:r>
              <a:rPr lang="en-US" sz="2000" dirty="0" smtClean="0"/>
              <a:t> </a:t>
            </a:r>
            <a:r>
              <a:rPr lang="en-US" sz="2000" dirty="0" err="1" smtClean="0"/>
              <a:t>terjadi</a:t>
            </a:r>
            <a:r>
              <a:rPr lang="en-US" sz="2000" dirty="0" smtClean="0"/>
              <a:t> </a:t>
            </a:r>
            <a:r>
              <a:rPr lang="en-US" sz="2000" dirty="0" err="1" smtClean="0"/>
              <a:t>dalam</a:t>
            </a:r>
            <a:r>
              <a:rPr lang="en-US" sz="2000" dirty="0" smtClean="0"/>
              <a:t> </a:t>
            </a:r>
            <a:r>
              <a:rPr lang="en-US" sz="2000" dirty="0" err="1" smtClean="0"/>
              <a:t>waktu</a:t>
            </a:r>
            <a:r>
              <a:rPr lang="en-US" sz="2000" dirty="0" smtClean="0"/>
              <a:t> yang </a:t>
            </a:r>
            <a:r>
              <a:rPr lang="en-US" sz="2000" dirty="0" err="1" smtClean="0"/>
              <a:t>relatif</a:t>
            </a:r>
            <a:r>
              <a:rPr lang="en-US" sz="2000" dirty="0" smtClean="0"/>
              <a:t> </a:t>
            </a:r>
            <a:r>
              <a:rPr lang="en-US" sz="2000" dirty="0" err="1" smtClean="0"/>
              <a:t>singkat</a:t>
            </a:r>
            <a:r>
              <a:rPr lang="en-US" sz="2000" dirty="0" smtClean="0"/>
              <a:t>. </a:t>
            </a:r>
            <a:r>
              <a:rPr lang="en-US" sz="2000" dirty="0" err="1" smtClean="0"/>
              <a:t>Sejumlah</a:t>
            </a:r>
            <a:r>
              <a:rPr lang="en-US" sz="2000" dirty="0" smtClean="0"/>
              <a:t> parameter </a:t>
            </a:r>
            <a:r>
              <a:rPr lang="en-US" sz="2000" dirty="0" err="1" smtClean="0"/>
              <a:t>telah</a:t>
            </a:r>
            <a:r>
              <a:rPr lang="en-US" sz="2000" dirty="0" smtClean="0"/>
              <a:t>  </a:t>
            </a:r>
            <a:r>
              <a:rPr lang="en-US" sz="2000" dirty="0" err="1" smtClean="0"/>
              <a:t>dikembangkan</a:t>
            </a:r>
            <a:r>
              <a:rPr lang="en-US" sz="2000" dirty="0" smtClean="0"/>
              <a:t> </a:t>
            </a:r>
            <a:r>
              <a:rPr lang="en-US" sz="2000" dirty="0" err="1" smtClean="0"/>
              <a:t>untuk</a:t>
            </a:r>
            <a:r>
              <a:rPr lang="en-US" sz="2000" dirty="0" smtClean="0"/>
              <a:t> </a:t>
            </a:r>
            <a:r>
              <a:rPr lang="en-US" sz="2000" dirty="0" err="1" smtClean="0"/>
              <a:t>menentukan</a:t>
            </a:r>
            <a:r>
              <a:rPr lang="en-US" sz="2000" dirty="0" smtClean="0"/>
              <a:t> </a:t>
            </a:r>
            <a:r>
              <a:rPr lang="en-US" sz="2000" dirty="0" err="1" smtClean="0"/>
              <a:t>bentuk</a:t>
            </a:r>
            <a:r>
              <a:rPr lang="en-US" sz="2000" dirty="0" smtClean="0"/>
              <a:t> DAS </a:t>
            </a:r>
            <a:r>
              <a:rPr lang="en-US" sz="2000" dirty="0" err="1" smtClean="0"/>
              <a:t>antara</a:t>
            </a:r>
            <a:r>
              <a:rPr lang="en-US" sz="2000" dirty="0" smtClean="0"/>
              <a:t> lain</a:t>
            </a:r>
          </a:p>
          <a:p>
            <a:pPr marL="341313" indent="-341313" algn="just">
              <a:buFont typeface="Wingdings" pitchFamily="2" charset="2"/>
              <a:buChar char="q"/>
            </a:pPr>
            <a:r>
              <a:rPr lang="en-US" sz="2000" dirty="0" err="1" smtClean="0"/>
              <a:t>Panjang</a:t>
            </a:r>
            <a:r>
              <a:rPr lang="en-US" sz="2000" dirty="0" smtClean="0"/>
              <a:t> </a:t>
            </a:r>
            <a:r>
              <a:rPr lang="en-US" sz="2000" dirty="0" err="1" smtClean="0"/>
              <a:t>terhadap</a:t>
            </a:r>
            <a:r>
              <a:rPr lang="en-US" sz="2000" dirty="0" smtClean="0"/>
              <a:t> </a:t>
            </a:r>
            <a:r>
              <a:rPr lang="en-US" sz="2000" dirty="0" err="1" smtClean="0"/>
              <a:t>pusat</a:t>
            </a:r>
            <a:r>
              <a:rPr lang="en-US" sz="2000" dirty="0" smtClean="0"/>
              <a:t> DAS (</a:t>
            </a:r>
            <a:r>
              <a:rPr lang="en-US" sz="2000" dirty="0" err="1" smtClean="0"/>
              <a:t>L</a:t>
            </a:r>
            <a:r>
              <a:rPr lang="en-US" sz="2000" baseline="-25000" dirty="0" err="1" smtClean="0"/>
              <a:t>ca</a:t>
            </a:r>
            <a:r>
              <a:rPr lang="en-US" sz="2000" dirty="0" smtClean="0"/>
              <a:t>): </a:t>
            </a:r>
            <a:r>
              <a:rPr lang="en-US" sz="2000" dirty="0" err="1" smtClean="0"/>
              <a:t>Jarak</a:t>
            </a:r>
            <a:r>
              <a:rPr lang="en-US" sz="2000" dirty="0" smtClean="0"/>
              <a:t> (</a:t>
            </a:r>
            <a:r>
              <a:rPr lang="en-US" sz="2000" dirty="0" err="1" smtClean="0"/>
              <a:t>dalam</a:t>
            </a:r>
            <a:r>
              <a:rPr lang="en-US" sz="2000" dirty="0" smtClean="0"/>
              <a:t> </a:t>
            </a:r>
            <a:r>
              <a:rPr lang="en-US" sz="2000" dirty="0" err="1" smtClean="0"/>
              <a:t>satuan</a:t>
            </a:r>
            <a:r>
              <a:rPr lang="en-US" sz="2000" dirty="0" smtClean="0"/>
              <a:t> mil) yang </a:t>
            </a:r>
            <a:r>
              <a:rPr lang="en-US" sz="2000" dirty="0" err="1" smtClean="0"/>
              <a:t>diukur</a:t>
            </a:r>
            <a:r>
              <a:rPr lang="en-US" sz="2000" dirty="0" smtClean="0"/>
              <a:t> </a:t>
            </a:r>
            <a:r>
              <a:rPr lang="en-US" sz="2000" dirty="0" err="1" smtClean="0"/>
              <a:t>sepanjang</a:t>
            </a:r>
            <a:r>
              <a:rPr lang="en-US" sz="2000" dirty="0" smtClean="0"/>
              <a:t> </a:t>
            </a:r>
            <a:r>
              <a:rPr lang="en-US" sz="2000" dirty="0" err="1" smtClean="0"/>
              <a:t>sungai</a:t>
            </a:r>
            <a:r>
              <a:rPr lang="en-US" sz="2000" dirty="0" smtClean="0"/>
              <a:t> </a:t>
            </a:r>
            <a:r>
              <a:rPr lang="en-US" sz="2000" dirty="0" err="1" smtClean="0"/>
              <a:t>utama</a:t>
            </a:r>
            <a:r>
              <a:rPr lang="en-US" sz="2000" dirty="0" smtClean="0"/>
              <a:t> </a:t>
            </a:r>
            <a:r>
              <a:rPr lang="en-US" sz="2000" dirty="0" err="1" smtClean="0"/>
              <a:t>dari</a:t>
            </a:r>
            <a:r>
              <a:rPr lang="en-US" sz="2000" dirty="0" smtClean="0"/>
              <a:t> </a:t>
            </a:r>
            <a:r>
              <a:rPr lang="en-US" sz="2000" i="1" dirty="0" smtClean="0"/>
              <a:t>outlet </a:t>
            </a:r>
            <a:r>
              <a:rPr lang="en-US" sz="2000" dirty="0" err="1" smtClean="0"/>
              <a:t>hingga</a:t>
            </a:r>
            <a:r>
              <a:rPr lang="en-US" sz="2000" dirty="0" smtClean="0"/>
              <a:t> </a:t>
            </a:r>
            <a:r>
              <a:rPr lang="en-US" sz="2000" dirty="0" err="1" smtClean="0"/>
              <a:t>kesuatu</a:t>
            </a:r>
            <a:r>
              <a:rPr lang="en-US" sz="2000" dirty="0" smtClean="0"/>
              <a:t> </a:t>
            </a:r>
            <a:r>
              <a:rPr lang="en-US" sz="2000" dirty="0" err="1" smtClean="0"/>
              <a:t>titik</a:t>
            </a:r>
            <a:r>
              <a:rPr lang="en-US" sz="2000" dirty="0" smtClean="0"/>
              <a:t> </a:t>
            </a:r>
            <a:r>
              <a:rPr lang="en-US" sz="2000" dirty="0" err="1" smtClean="0"/>
              <a:t>di</a:t>
            </a:r>
            <a:r>
              <a:rPr lang="en-US" sz="2000" dirty="0" smtClean="0"/>
              <a:t> </a:t>
            </a:r>
            <a:r>
              <a:rPr lang="en-US" sz="2000" dirty="0" err="1" smtClean="0"/>
              <a:t>pusat</a:t>
            </a:r>
            <a:r>
              <a:rPr lang="en-US" sz="2000" dirty="0" smtClean="0"/>
              <a:t> DAS.</a:t>
            </a:r>
          </a:p>
          <a:p>
            <a:pPr marL="341313" indent="-341313" algn="just">
              <a:buFont typeface="Wingdings" pitchFamily="2" charset="2"/>
              <a:buChar char="q"/>
            </a:pPr>
            <a:r>
              <a:rPr lang="en-US" sz="2000" dirty="0" err="1" smtClean="0"/>
              <a:t>Faktor</a:t>
            </a:r>
            <a:r>
              <a:rPr lang="en-US" sz="2000" dirty="0" smtClean="0"/>
              <a:t> </a:t>
            </a:r>
            <a:r>
              <a:rPr lang="en-US" sz="2000" dirty="0" err="1" smtClean="0"/>
              <a:t>bentuk</a:t>
            </a:r>
            <a:r>
              <a:rPr lang="en-US" sz="2000" dirty="0" smtClean="0"/>
              <a:t> /Shape </a:t>
            </a:r>
            <a:r>
              <a:rPr lang="en-US" sz="2000" i="1" dirty="0" smtClean="0"/>
              <a:t>Factor </a:t>
            </a:r>
            <a:r>
              <a:rPr lang="en-US" sz="2000" dirty="0" smtClean="0"/>
              <a:t>(</a:t>
            </a:r>
            <a:r>
              <a:rPr lang="en-US" sz="2000" dirty="0" err="1" smtClean="0"/>
              <a:t>L</a:t>
            </a:r>
            <a:r>
              <a:rPr lang="en-US" sz="2000" baseline="-25000" dirty="0" err="1" smtClean="0"/>
              <a:t>l</a:t>
            </a:r>
            <a:r>
              <a:rPr lang="en-US" sz="2000" dirty="0" smtClean="0"/>
              <a:t>) : </a:t>
            </a:r>
            <a:r>
              <a:rPr lang="en-US" sz="2000" b="1" i="1" dirty="0" err="1" smtClean="0"/>
              <a:t>L</a:t>
            </a:r>
            <a:r>
              <a:rPr lang="en-US" sz="2000" b="1" i="1" baseline="-25000" dirty="0" err="1" smtClean="0"/>
              <a:t>l</a:t>
            </a:r>
            <a:r>
              <a:rPr lang="en-US" sz="2000" b="1" i="1" baseline="-25000" dirty="0" smtClean="0"/>
              <a:t> </a:t>
            </a:r>
            <a:r>
              <a:rPr lang="en-US" sz="2000" b="1" i="1" dirty="0" smtClean="0"/>
              <a:t>= (</a:t>
            </a:r>
            <a:r>
              <a:rPr lang="en-US" sz="2000" b="1" i="1" dirty="0" err="1" smtClean="0"/>
              <a:t>LL</a:t>
            </a:r>
            <a:r>
              <a:rPr lang="en-US" sz="2000" b="1" i="1" baseline="-25000" dirty="0" err="1" smtClean="0"/>
              <a:t>ca</a:t>
            </a:r>
            <a:r>
              <a:rPr lang="en-US" sz="2000" b="1" i="1" dirty="0" smtClean="0"/>
              <a:t>)</a:t>
            </a:r>
            <a:r>
              <a:rPr lang="en-US" sz="2000" b="1" i="1" baseline="30000" dirty="0" smtClean="0"/>
              <a:t>0.3</a:t>
            </a:r>
            <a:r>
              <a:rPr lang="en-US" sz="2000" dirty="0" smtClean="0"/>
              <a:t> </a:t>
            </a:r>
            <a:r>
              <a:rPr lang="en-US" sz="2000" b="1" dirty="0" smtClean="0"/>
              <a:t>; </a:t>
            </a:r>
            <a:r>
              <a:rPr lang="en-US" sz="2000" dirty="0" smtClean="0"/>
              <a:t>L </a:t>
            </a:r>
            <a:r>
              <a:rPr lang="en-US" sz="2000" dirty="0" err="1" smtClean="0"/>
              <a:t>adalah</a:t>
            </a:r>
            <a:r>
              <a:rPr lang="en-US" sz="2000" dirty="0" smtClean="0"/>
              <a:t> </a:t>
            </a:r>
            <a:r>
              <a:rPr lang="en-US" sz="2000" dirty="0" err="1" smtClean="0"/>
              <a:t>panjang</a:t>
            </a:r>
            <a:r>
              <a:rPr lang="en-US" sz="2000" dirty="0" smtClean="0"/>
              <a:t> DAS (mil)</a:t>
            </a:r>
          </a:p>
          <a:p>
            <a:pPr marL="341313" indent="-341313" algn="just">
              <a:buFont typeface="Wingdings" pitchFamily="2" charset="2"/>
              <a:buChar char="q"/>
            </a:pPr>
            <a:r>
              <a:rPr lang="en-US" sz="2000" i="1" dirty="0" smtClean="0"/>
              <a:t>Circularity ratio </a:t>
            </a:r>
            <a:r>
              <a:rPr lang="en-US" sz="2000" dirty="0" smtClean="0"/>
              <a:t>(</a:t>
            </a:r>
            <a:r>
              <a:rPr lang="en-US" sz="2000" dirty="0" err="1" smtClean="0"/>
              <a:t>F</a:t>
            </a:r>
            <a:r>
              <a:rPr lang="en-US" sz="2000" baseline="-25000" dirty="0" err="1" smtClean="0"/>
              <a:t>c</a:t>
            </a:r>
            <a:r>
              <a:rPr lang="en-US" sz="2000" dirty="0" smtClean="0"/>
              <a:t>) : </a:t>
            </a:r>
            <a:r>
              <a:rPr lang="en-US" sz="2000" b="1" i="1" dirty="0" err="1" smtClean="0"/>
              <a:t>F</a:t>
            </a:r>
            <a:r>
              <a:rPr lang="en-US" sz="2000" b="1" i="1" baseline="-25000" dirty="0" err="1" smtClean="0"/>
              <a:t>c</a:t>
            </a:r>
            <a:r>
              <a:rPr lang="en-US" sz="2000" b="1" i="1" baseline="-25000" dirty="0" smtClean="0"/>
              <a:t> </a:t>
            </a:r>
            <a:r>
              <a:rPr lang="en-US" sz="2000" b="1" i="1" dirty="0" smtClean="0"/>
              <a:t>= P/(4</a:t>
            </a:r>
            <a:r>
              <a:rPr lang="el-GR" sz="2000" b="1" i="1" dirty="0" smtClean="0"/>
              <a:t>π</a:t>
            </a:r>
            <a:r>
              <a:rPr lang="en-US" sz="2000" b="1" i="1" dirty="0" smtClean="0"/>
              <a:t>A)</a:t>
            </a:r>
            <a:r>
              <a:rPr lang="en-US" sz="2000" b="1" i="1" baseline="30000" dirty="0" smtClean="0"/>
              <a:t>0.5 </a:t>
            </a:r>
            <a:r>
              <a:rPr lang="en-US" sz="2000" b="1" i="1" dirty="0" smtClean="0"/>
              <a:t>; </a:t>
            </a:r>
            <a:r>
              <a:rPr lang="en-US" sz="2000" dirty="0" smtClean="0"/>
              <a:t>P </a:t>
            </a:r>
            <a:r>
              <a:rPr lang="en-US" sz="2000" dirty="0" err="1" smtClean="0"/>
              <a:t>adalah</a:t>
            </a:r>
            <a:r>
              <a:rPr lang="en-US" sz="2000" dirty="0" smtClean="0"/>
              <a:t> </a:t>
            </a:r>
            <a:r>
              <a:rPr lang="en-US" sz="2000" dirty="0" err="1" smtClean="0"/>
              <a:t>keliling</a:t>
            </a:r>
            <a:r>
              <a:rPr lang="en-US" sz="2000" dirty="0" smtClean="0"/>
              <a:t> DAS (ft) </a:t>
            </a:r>
            <a:r>
              <a:rPr lang="en-US" sz="2000" dirty="0" err="1" smtClean="0"/>
              <a:t>dan</a:t>
            </a:r>
            <a:r>
              <a:rPr lang="en-US" sz="2000" dirty="0" smtClean="0"/>
              <a:t> A </a:t>
            </a:r>
            <a:r>
              <a:rPr lang="en-US" sz="2000" dirty="0" err="1" smtClean="0"/>
              <a:t>adalah</a:t>
            </a:r>
            <a:r>
              <a:rPr lang="en-US" sz="2000" dirty="0" smtClean="0"/>
              <a:t> </a:t>
            </a:r>
            <a:r>
              <a:rPr lang="en-US" sz="2000" dirty="0" err="1" smtClean="0"/>
              <a:t>luas</a:t>
            </a:r>
            <a:r>
              <a:rPr lang="en-US" sz="2000" dirty="0" smtClean="0"/>
              <a:t> DAS (ft</a:t>
            </a:r>
            <a:r>
              <a:rPr lang="en-US" sz="2000" baseline="30000" dirty="0" smtClean="0"/>
              <a:t>2</a:t>
            </a:r>
            <a:r>
              <a:rPr lang="en-US" sz="2000" dirty="0" smtClean="0"/>
              <a:t>)</a:t>
            </a:r>
          </a:p>
          <a:p>
            <a:pPr marL="341313" indent="-341313" algn="just">
              <a:buFont typeface="Wingdings" pitchFamily="2" charset="2"/>
              <a:buChar char="q"/>
            </a:pPr>
            <a:r>
              <a:rPr lang="en-US" sz="2000" i="1" dirty="0" smtClean="0"/>
              <a:t>Circularity ration </a:t>
            </a:r>
            <a:r>
              <a:rPr lang="en-US" sz="2000" dirty="0" smtClean="0"/>
              <a:t>(</a:t>
            </a:r>
            <a:r>
              <a:rPr lang="en-US" sz="2000" dirty="0" err="1" smtClean="0"/>
              <a:t>R</a:t>
            </a:r>
            <a:r>
              <a:rPr lang="en-US" sz="2000" baseline="-25000" dirty="0" err="1" smtClean="0"/>
              <a:t>c</a:t>
            </a:r>
            <a:r>
              <a:rPr lang="en-US" sz="2000" dirty="0" smtClean="0"/>
              <a:t>) : </a:t>
            </a:r>
            <a:r>
              <a:rPr lang="en-US" sz="2000" b="1" i="1" dirty="0" err="1" smtClean="0"/>
              <a:t>R</a:t>
            </a:r>
            <a:r>
              <a:rPr lang="en-US" sz="2000" b="1" i="1" baseline="-25000" dirty="0" err="1" smtClean="0"/>
              <a:t>c</a:t>
            </a:r>
            <a:r>
              <a:rPr lang="en-US" sz="2000" b="1" i="1" baseline="-25000" dirty="0" smtClean="0"/>
              <a:t> </a:t>
            </a:r>
            <a:r>
              <a:rPr lang="en-US" sz="2000" b="1" i="1" dirty="0" smtClean="0"/>
              <a:t>= A/A</a:t>
            </a:r>
            <a:r>
              <a:rPr lang="en-US" sz="2000" b="1" i="1" baseline="-25000" dirty="0" smtClean="0"/>
              <a:t>0</a:t>
            </a:r>
            <a:r>
              <a:rPr lang="en-US" sz="2000" b="1" i="1" dirty="0" smtClean="0"/>
              <a:t> ; </a:t>
            </a:r>
            <a:r>
              <a:rPr lang="en-US" sz="2000" dirty="0" smtClean="0"/>
              <a:t>A</a:t>
            </a:r>
            <a:r>
              <a:rPr lang="en-US" sz="2000" baseline="-25000" dirty="0" smtClean="0"/>
              <a:t>0 </a:t>
            </a:r>
            <a:r>
              <a:rPr lang="en-US" sz="2000" dirty="0" err="1" smtClean="0"/>
              <a:t>adalah</a:t>
            </a:r>
            <a:r>
              <a:rPr lang="en-US" sz="2000" dirty="0" smtClean="0"/>
              <a:t> </a:t>
            </a:r>
            <a:r>
              <a:rPr lang="en-US" sz="2000" dirty="0" err="1" smtClean="0"/>
              <a:t>luas</a:t>
            </a:r>
            <a:r>
              <a:rPr lang="en-US" sz="2000" dirty="0" smtClean="0"/>
              <a:t> </a:t>
            </a:r>
            <a:r>
              <a:rPr lang="en-US" sz="2000" dirty="0" err="1" smtClean="0"/>
              <a:t>suatu</a:t>
            </a:r>
            <a:r>
              <a:rPr lang="en-US" sz="2000" dirty="0" smtClean="0"/>
              <a:t> </a:t>
            </a:r>
            <a:r>
              <a:rPr lang="en-US" sz="2000" dirty="0" err="1" smtClean="0"/>
              <a:t>lingkaran</a:t>
            </a:r>
            <a:r>
              <a:rPr lang="en-US" sz="2000" dirty="0" smtClean="0"/>
              <a:t> yang </a:t>
            </a:r>
            <a:r>
              <a:rPr lang="en-US" sz="2000" dirty="0" err="1" smtClean="0"/>
              <a:t>mempunyai</a:t>
            </a:r>
            <a:r>
              <a:rPr lang="en-US" sz="2000" dirty="0" smtClean="0"/>
              <a:t> </a:t>
            </a:r>
            <a:r>
              <a:rPr lang="en-US" sz="2000" dirty="0" err="1" smtClean="0"/>
              <a:t>keliling</a:t>
            </a:r>
            <a:r>
              <a:rPr lang="en-US" sz="2000" dirty="0" smtClean="0"/>
              <a:t> </a:t>
            </a:r>
            <a:r>
              <a:rPr lang="en-US" sz="2000" dirty="0" err="1" smtClean="0"/>
              <a:t>sama</a:t>
            </a:r>
            <a:r>
              <a:rPr lang="en-US" sz="2000" dirty="0" smtClean="0"/>
              <a:t> </a:t>
            </a:r>
            <a:r>
              <a:rPr lang="en-US" sz="2000" dirty="0" err="1" smtClean="0"/>
              <a:t>dengan</a:t>
            </a:r>
            <a:r>
              <a:rPr lang="en-US" sz="2000" dirty="0" smtClean="0"/>
              <a:t> </a:t>
            </a:r>
            <a:r>
              <a:rPr lang="en-US" sz="2000" dirty="0" err="1" smtClean="0"/>
              <a:t>keliling</a:t>
            </a:r>
            <a:r>
              <a:rPr lang="en-US" sz="2000" dirty="0" smtClean="0"/>
              <a:t> DAS.</a:t>
            </a:r>
          </a:p>
          <a:p>
            <a:pPr marL="341313" indent="-341313" algn="just">
              <a:buFont typeface="Wingdings" pitchFamily="2" charset="2"/>
              <a:buChar char="q"/>
            </a:pPr>
            <a:r>
              <a:rPr lang="en-US" sz="2000" i="1" dirty="0" smtClean="0"/>
              <a:t>Elongation Ration </a:t>
            </a:r>
            <a:r>
              <a:rPr lang="en-US" sz="2000" dirty="0" smtClean="0"/>
              <a:t>(R</a:t>
            </a:r>
            <a:r>
              <a:rPr lang="en-US" sz="2000" baseline="-25000" dirty="0" smtClean="0"/>
              <a:t>e</a:t>
            </a:r>
            <a:r>
              <a:rPr lang="en-US" sz="2000" dirty="0" smtClean="0"/>
              <a:t>) : </a:t>
            </a:r>
            <a:r>
              <a:rPr lang="en-US" sz="2000" b="1" i="1" dirty="0" smtClean="0"/>
              <a:t>R</a:t>
            </a:r>
            <a:r>
              <a:rPr lang="en-US" sz="2000" b="1" i="1" baseline="-25000" dirty="0" smtClean="0"/>
              <a:t>e </a:t>
            </a:r>
            <a:r>
              <a:rPr lang="en-US" sz="2000" b="1" i="1" dirty="0" smtClean="0"/>
              <a:t>= 2/L</a:t>
            </a:r>
            <a:r>
              <a:rPr lang="en-US" sz="2000" b="1" i="1" baseline="-25000" dirty="0" smtClean="0"/>
              <a:t>m</a:t>
            </a:r>
            <a:r>
              <a:rPr lang="en-US" sz="2000" b="1" i="1" dirty="0" smtClean="0"/>
              <a:t>(A/</a:t>
            </a:r>
            <a:r>
              <a:rPr lang="el-GR" sz="2000" b="1" i="1" dirty="0" smtClean="0"/>
              <a:t>π)</a:t>
            </a:r>
            <a:r>
              <a:rPr lang="el-GR" sz="2000" b="1" i="1" baseline="30000" dirty="0" smtClean="0"/>
              <a:t>0.5 </a:t>
            </a:r>
            <a:r>
              <a:rPr lang="el-GR" sz="2000" b="1" i="1" dirty="0" smtClean="0"/>
              <a:t>; </a:t>
            </a:r>
            <a:r>
              <a:rPr lang="en-US" sz="2000" dirty="0" smtClean="0"/>
              <a:t>L</a:t>
            </a:r>
            <a:r>
              <a:rPr lang="en-US" sz="2000" baseline="-25000" dirty="0" smtClean="0"/>
              <a:t>m </a:t>
            </a:r>
            <a:r>
              <a:rPr lang="en-US" sz="2000" dirty="0" err="1" smtClean="0"/>
              <a:t>adalah</a:t>
            </a:r>
            <a:r>
              <a:rPr lang="en-US" sz="2000" dirty="0" smtClean="0"/>
              <a:t> </a:t>
            </a:r>
            <a:r>
              <a:rPr lang="en-US" sz="2000" dirty="0" err="1" smtClean="0"/>
              <a:t>panjang</a:t>
            </a:r>
            <a:r>
              <a:rPr lang="en-US" sz="2000" dirty="0" smtClean="0"/>
              <a:t> </a:t>
            </a:r>
            <a:r>
              <a:rPr lang="en-US" sz="2000" dirty="0" err="1" smtClean="0"/>
              <a:t>maksimum</a:t>
            </a:r>
            <a:r>
              <a:rPr lang="en-US" sz="2000" dirty="0" smtClean="0"/>
              <a:t> DAS (ft) yang </a:t>
            </a:r>
            <a:r>
              <a:rPr lang="en-US" sz="2000" dirty="0" err="1" smtClean="0"/>
              <a:t>sejajar</a:t>
            </a:r>
            <a:r>
              <a:rPr lang="en-US" sz="2000" dirty="0" smtClean="0"/>
              <a:t> </a:t>
            </a:r>
            <a:r>
              <a:rPr lang="en-US" sz="2000" dirty="0" err="1" smtClean="0"/>
              <a:t>dengan</a:t>
            </a:r>
            <a:r>
              <a:rPr lang="en-US" sz="2000" dirty="0" smtClean="0"/>
              <a:t> </a:t>
            </a:r>
            <a:r>
              <a:rPr lang="en-US" sz="2000" dirty="0" err="1" smtClean="0"/>
              <a:t>sungai</a:t>
            </a:r>
            <a:r>
              <a:rPr lang="en-US" sz="2000" dirty="0" smtClean="0"/>
              <a:t> </a:t>
            </a:r>
            <a:r>
              <a:rPr lang="en-US" sz="2000" dirty="0" err="1" smtClean="0"/>
              <a:t>utama</a:t>
            </a:r>
            <a:r>
              <a:rPr lang="en-US" sz="2000" dirty="0" smtClean="0"/>
              <a:t>.</a:t>
            </a:r>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228600"/>
            <a:ext cx="8229600" cy="5509200"/>
          </a:xfrm>
          <a:prstGeom prst="rect">
            <a:avLst/>
          </a:prstGeom>
        </p:spPr>
        <p:txBody>
          <a:bodyPr wrap="square">
            <a:spAutoFit/>
          </a:bodyPr>
          <a:lstStyle/>
          <a:p>
            <a:pPr algn="just"/>
            <a:r>
              <a:rPr lang="en-US" sz="2800" dirty="0" smtClean="0">
                <a:effectLst>
                  <a:outerShdw blurRad="38100" dist="38100" dir="2700000" algn="tl">
                    <a:srgbClr val="000000">
                      <a:alpha val="43137"/>
                    </a:srgbClr>
                  </a:outerShdw>
                </a:effectLst>
              </a:rPr>
              <a:t>5. </a:t>
            </a:r>
            <a:r>
              <a:rPr lang="en-US" sz="2800" dirty="0" err="1" smtClean="0">
                <a:effectLst>
                  <a:outerShdw blurRad="38100" dist="38100" dir="2700000" algn="tl">
                    <a:srgbClr val="000000">
                      <a:alpha val="43137"/>
                    </a:srgbClr>
                  </a:outerShdw>
                </a:effectLst>
              </a:rPr>
              <a:t>Kerapatan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aliran</a:t>
            </a:r>
            <a:r>
              <a:rPr lang="en-US" sz="2800" dirty="0" smtClean="0">
                <a:effectLst>
                  <a:outerShdw blurRad="38100" dist="38100" dir="2700000" algn="tl">
                    <a:srgbClr val="000000">
                      <a:alpha val="43137"/>
                    </a:srgbClr>
                  </a:outerShdw>
                </a:effectLst>
              </a:rPr>
              <a:t>/</a:t>
            </a:r>
            <a:r>
              <a:rPr lang="en-US" sz="2800" i="1" dirty="0" smtClean="0">
                <a:effectLst>
                  <a:outerShdw blurRad="38100" dist="38100" dir="2700000" algn="tl">
                    <a:srgbClr val="000000">
                      <a:alpha val="43137"/>
                    </a:srgbClr>
                  </a:outerShdw>
                </a:effectLst>
              </a:rPr>
              <a:t>Drainage density </a:t>
            </a:r>
            <a:r>
              <a:rPr lang="en-US" sz="2800" dirty="0" smtClean="0">
                <a:effectLst>
                  <a:outerShdw blurRad="38100" dist="38100" dir="2700000" algn="tl">
                    <a:srgbClr val="000000">
                      <a:alpha val="43137"/>
                    </a:srgbClr>
                  </a:outerShdw>
                </a:effectLst>
              </a:rPr>
              <a:t>(</a:t>
            </a:r>
            <a:r>
              <a:rPr lang="en-US" sz="2800" dirty="0" err="1" smtClean="0">
                <a:effectLst>
                  <a:outerShdw blurRad="38100" dist="38100" dir="2700000" algn="tl">
                    <a:srgbClr val="000000">
                      <a:alpha val="43137"/>
                    </a:srgbClr>
                  </a:outerShdw>
                </a:effectLst>
              </a:rPr>
              <a:t>Dd</a:t>
            </a:r>
            <a:r>
              <a:rPr lang="en-US" sz="2800" dirty="0" smtClean="0">
                <a:effectLst>
                  <a:outerShdw blurRad="38100" dist="38100" dir="2700000" algn="tl">
                    <a:srgbClr val="000000">
                      <a:alpha val="43137"/>
                    </a:srgbClr>
                  </a:outerShdw>
                </a:effectLst>
              </a:rPr>
              <a:t>)</a:t>
            </a:r>
          </a:p>
          <a:p>
            <a:pPr algn="just"/>
            <a:r>
              <a:rPr lang="en-US" dirty="0" err="1" smtClean="0"/>
              <a:t>Kerapatan</a:t>
            </a:r>
            <a:r>
              <a:rPr lang="en-US" dirty="0" smtClean="0"/>
              <a:t> </a:t>
            </a:r>
            <a:r>
              <a:rPr lang="en-US" dirty="0" err="1" smtClean="0"/>
              <a:t>aliran</a:t>
            </a:r>
            <a:r>
              <a:rPr lang="en-US" dirty="0" smtClean="0"/>
              <a:t> </a:t>
            </a:r>
            <a:r>
              <a:rPr lang="en-US" dirty="0" err="1" smtClean="0"/>
              <a:t>atau</a:t>
            </a:r>
            <a:r>
              <a:rPr lang="en-US" dirty="0" smtClean="0"/>
              <a:t> </a:t>
            </a:r>
            <a:r>
              <a:rPr lang="en-US" dirty="0" err="1" smtClean="0"/>
              <a:t>timbunan</a:t>
            </a:r>
            <a:r>
              <a:rPr lang="en-US" dirty="0" smtClean="0"/>
              <a:t> </a:t>
            </a:r>
            <a:r>
              <a:rPr lang="en-US" dirty="0" err="1" smtClean="0"/>
              <a:t>aliran</a:t>
            </a:r>
            <a:r>
              <a:rPr lang="en-US" dirty="0" smtClean="0"/>
              <a:t> </a:t>
            </a:r>
            <a:r>
              <a:rPr lang="en-US" dirty="0" err="1" smtClean="0"/>
              <a:t>permukaan</a:t>
            </a:r>
            <a:r>
              <a:rPr lang="en-US" dirty="0" smtClean="0"/>
              <a:t> </a:t>
            </a:r>
            <a:r>
              <a:rPr lang="en-US" dirty="0" err="1" smtClean="0"/>
              <a:t>merupakan</a:t>
            </a:r>
            <a:r>
              <a:rPr lang="en-US" dirty="0" smtClean="0"/>
              <a:t> </a:t>
            </a:r>
            <a:r>
              <a:rPr lang="en-US" dirty="0" err="1" smtClean="0"/>
              <a:t>panjang</a:t>
            </a:r>
            <a:r>
              <a:rPr lang="en-US" dirty="0" smtClean="0"/>
              <a:t> </a:t>
            </a:r>
            <a:r>
              <a:rPr lang="en-US" dirty="0" err="1" smtClean="0"/>
              <a:t>aliran</a:t>
            </a:r>
            <a:r>
              <a:rPr lang="en-US" dirty="0" smtClean="0"/>
              <a:t> </a:t>
            </a:r>
            <a:r>
              <a:rPr lang="en-US" dirty="0" err="1" smtClean="0"/>
              <a:t>sungai</a:t>
            </a:r>
            <a:r>
              <a:rPr lang="en-US" dirty="0" smtClean="0"/>
              <a:t> per kilometer </a:t>
            </a:r>
            <a:r>
              <a:rPr lang="en-US" dirty="0" err="1" smtClean="0"/>
              <a:t>persegi</a:t>
            </a:r>
            <a:r>
              <a:rPr lang="en-US" dirty="0" smtClean="0"/>
              <a:t> </a:t>
            </a:r>
            <a:r>
              <a:rPr lang="en-US" dirty="0" err="1" smtClean="0"/>
              <a:t>luas</a:t>
            </a:r>
            <a:r>
              <a:rPr lang="en-US" dirty="0" smtClean="0"/>
              <a:t> DAS (</a:t>
            </a:r>
            <a:r>
              <a:rPr lang="en-US" dirty="0" err="1" smtClean="0"/>
              <a:t>jumlah</a:t>
            </a:r>
            <a:r>
              <a:rPr lang="en-US" dirty="0" smtClean="0"/>
              <a:t> </a:t>
            </a:r>
            <a:r>
              <a:rPr lang="en-US" dirty="0" err="1" smtClean="0"/>
              <a:t>seluruh</a:t>
            </a:r>
            <a:r>
              <a:rPr lang="en-US" dirty="0" smtClean="0"/>
              <a:t> </a:t>
            </a:r>
            <a:r>
              <a:rPr lang="en-US" dirty="0" err="1" smtClean="0"/>
              <a:t>panjang</a:t>
            </a:r>
            <a:r>
              <a:rPr lang="en-US" dirty="0" smtClean="0"/>
              <a:t> </a:t>
            </a:r>
            <a:r>
              <a:rPr lang="en-US" dirty="0" err="1" smtClean="0"/>
              <a:t>alur</a:t>
            </a:r>
            <a:r>
              <a:rPr lang="en-US" dirty="0" smtClean="0"/>
              <a:t> </a:t>
            </a:r>
            <a:r>
              <a:rPr lang="en-US" dirty="0" err="1" smtClean="0"/>
              <a:t>sungai</a:t>
            </a:r>
            <a:r>
              <a:rPr lang="en-US" dirty="0" smtClean="0"/>
              <a:t> </a:t>
            </a:r>
            <a:r>
              <a:rPr lang="en-US" dirty="0" err="1" smtClean="0"/>
              <a:t>dalam</a:t>
            </a:r>
            <a:r>
              <a:rPr lang="en-US" dirty="0" smtClean="0"/>
              <a:t> </a:t>
            </a:r>
            <a:r>
              <a:rPr lang="en-US" dirty="0" err="1" smtClean="0"/>
              <a:t>luas</a:t>
            </a:r>
            <a:r>
              <a:rPr lang="en-US" dirty="0" smtClean="0"/>
              <a:t> DAS). </a:t>
            </a:r>
            <a:r>
              <a:rPr lang="en-US" dirty="0" err="1" smtClean="0"/>
              <a:t>Kerapatan</a:t>
            </a:r>
            <a:r>
              <a:rPr lang="en-US" dirty="0" smtClean="0"/>
              <a:t> </a:t>
            </a:r>
            <a:r>
              <a:rPr lang="en-US" dirty="0" err="1" smtClean="0"/>
              <a:t>aliran</a:t>
            </a:r>
            <a:r>
              <a:rPr lang="en-US" dirty="0" smtClean="0"/>
              <a:t> </a:t>
            </a:r>
            <a:r>
              <a:rPr lang="en-US" dirty="0" err="1" smtClean="0"/>
              <a:t>dapat</a:t>
            </a:r>
            <a:r>
              <a:rPr lang="en-US" dirty="0" smtClean="0"/>
              <a:t> </a:t>
            </a:r>
            <a:r>
              <a:rPr lang="en-US" dirty="0" err="1" smtClean="0"/>
              <a:t>dituliskan</a:t>
            </a:r>
            <a:r>
              <a:rPr lang="en-US" dirty="0" smtClean="0"/>
              <a:t> </a:t>
            </a:r>
            <a:r>
              <a:rPr lang="en-US" dirty="0" err="1" smtClean="0"/>
              <a:t>menggunakan</a:t>
            </a:r>
            <a:r>
              <a:rPr lang="en-US" dirty="0" smtClean="0"/>
              <a:t> </a:t>
            </a:r>
            <a:r>
              <a:rPr lang="en-US" dirty="0" err="1" smtClean="0"/>
              <a:t>persamaan</a:t>
            </a:r>
            <a:r>
              <a:rPr lang="en-US" dirty="0" smtClean="0"/>
              <a:t> :</a:t>
            </a:r>
          </a:p>
          <a:p>
            <a:pPr algn="just"/>
            <a:r>
              <a:rPr lang="en-US" b="1" i="1" dirty="0" smtClean="0"/>
              <a:t>                  </a:t>
            </a:r>
            <a:r>
              <a:rPr lang="en-US" b="1" i="1" dirty="0" err="1" smtClean="0"/>
              <a:t>Dd</a:t>
            </a:r>
            <a:r>
              <a:rPr lang="en-US" b="1" i="1" dirty="0" smtClean="0"/>
              <a:t>            = L/A</a:t>
            </a:r>
            <a:endParaRPr lang="en-US" dirty="0" smtClean="0"/>
          </a:p>
          <a:p>
            <a:pPr lvl="1" algn="just"/>
            <a:r>
              <a:rPr lang="en-US" dirty="0" err="1" smtClean="0"/>
              <a:t>Keterangan</a:t>
            </a:r>
            <a:r>
              <a:rPr lang="en-US" dirty="0" smtClean="0"/>
              <a:t> :</a:t>
            </a:r>
          </a:p>
          <a:p>
            <a:pPr lvl="1" algn="just"/>
            <a:r>
              <a:rPr lang="en-US" dirty="0" err="1" smtClean="0"/>
              <a:t>Dd</a:t>
            </a:r>
            <a:r>
              <a:rPr lang="en-US" dirty="0" smtClean="0"/>
              <a:t>        = </a:t>
            </a:r>
            <a:r>
              <a:rPr lang="en-US" dirty="0" err="1" smtClean="0"/>
              <a:t>Kerapatan</a:t>
            </a:r>
            <a:r>
              <a:rPr lang="en-US" dirty="0" smtClean="0"/>
              <a:t> </a:t>
            </a:r>
            <a:r>
              <a:rPr lang="en-US" dirty="0" err="1" smtClean="0"/>
              <a:t>Aliran</a:t>
            </a:r>
            <a:r>
              <a:rPr lang="en-US" dirty="0" smtClean="0"/>
              <a:t> (km/km</a:t>
            </a:r>
            <a:r>
              <a:rPr lang="en-US" baseline="30000" dirty="0" smtClean="0"/>
              <a:t>2</a:t>
            </a:r>
            <a:r>
              <a:rPr lang="en-US" dirty="0" smtClean="0"/>
              <a:t>)</a:t>
            </a:r>
          </a:p>
          <a:p>
            <a:pPr lvl="1" algn="just"/>
            <a:r>
              <a:rPr lang="en-US" dirty="0" smtClean="0"/>
              <a:t>L          = </a:t>
            </a:r>
            <a:r>
              <a:rPr lang="en-US" dirty="0" err="1" smtClean="0"/>
              <a:t>Jumlah</a:t>
            </a:r>
            <a:r>
              <a:rPr lang="en-US" dirty="0" smtClean="0"/>
              <a:t> </a:t>
            </a:r>
            <a:r>
              <a:rPr lang="en-US" dirty="0" err="1" smtClean="0"/>
              <a:t>Panjang</a:t>
            </a:r>
            <a:r>
              <a:rPr lang="en-US" dirty="0" smtClean="0"/>
              <a:t> </a:t>
            </a:r>
            <a:r>
              <a:rPr lang="en-US" dirty="0" err="1" smtClean="0"/>
              <a:t>Alur</a:t>
            </a:r>
            <a:r>
              <a:rPr lang="en-US" dirty="0" smtClean="0"/>
              <a:t> (km)</a:t>
            </a:r>
          </a:p>
          <a:p>
            <a:pPr lvl="1" algn="just"/>
            <a:r>
              <a:rPr lang="en-US" dirty="0" smtClean="0"/>
              <a:t>A         = </a:t>
            </a:r>
            <a:r>
              <a:rPr lang="en-US" dirty="0" err="1" smtClean="0"/>
              <a:t>Luas</a:t>
            </a:r>
            <a:r>
              <a:rPr lang="en-US" dirty="0" smtClean="0"/>
              <a:t> </a:t>
            </a:r>
            <a:r>
              <a:rPr lang="en-US" dirty="0" err="1" smtClean="0"/>
              <a:t>satuan</a:t>
            </a:r>
            <a:r>
              <a:rPr lang="en-US" dirty="0" smtClean="0"/>
              <a:t> </a:t>
            </a:r>
            <a:r>
              <a:rPr lang="en-US" dirty="0" err="1" smtClean="0"/>
              <a:t>pemetaan</a:t>
            </a:r>
            <a:r>
              <a:rPr lang="en-US" dirty="0" smtClean="0"/>
              <a:t> (km</a:t>
            </a:r>
            <a:r>
              <a:rPr lang="en-US" baseline="30000" dirty="0" smtClean="0"/>
              <a:t>2</a:t>
            </a:r>
            <a:r>
              <a:rPr lang="en-US" dirty="0" smtClean="0"/>
              <a:t>)</a:t>
            </a:r>
          </a:p>
          <a:p>
            <a:pPr algn="just"/>
            <a:r>
              <a:rPr lang="en-US" dirty="0" err="1" smtClean="0"/>
              <a:t>Selain</a:t>
            </a:r>
            <a:r>
              <a:rPr lang="en-US" dirty="0" smtClean="0"/>
              <a:t> </a:t>
            </a:r>
            <a:r>
              <a:rPr lang="en-US" dirty="0" err="1" smtClean="0"/>
              <a:t>karakteristik</a:t>
            </a:r>
            <a:r>
              <a:rPr lang="en-US" dirty="0" smtClean="0"/>
              <a:t> DAS </a:t>
            </a:r>
            <a:r>
              <a:rPr lang="en-US" dirty="0" err="1" smtClean="0"/>
              <a:t>seperti</a:t>
            </a:r>
            <a:r>
              <a:rPr lang="en-US" dirty="0" smtClean="0"/>
              <a:t> yang </a:t>
            </a:r>
            <a:r>
              <a:rPr lang="en-US" dirty="0" err="1" smtClean="0"/>
              <a:t>disebutkan</a:t>
            </a:r>
            <a:r>
              <a:rPr lang="en-US" dirty="0" smtClean="0"/>
              <a:t> </a:t>
            </a:r>
            <a:r>
              <a:rPr lang="en-US" dirty="0" err="1" smtClean="0"/>
              <a:t>di</a:t>
            </a:r>
            <a:r>
              <a:rPr lang="en-US" dirty="0" smtClean="0"/>
              <a:t> </a:t>
            </a:r>
            <a:r>
              <a:rPr lang="en-US" dirty="0" err="1" smtClean="0"/>
              <a:t>atas</a:t>
            </a:r>
            <a:r>
              <a:rPr lang="en-US" dirty="0" smtClean="0"/>
              <a:t>, </a:t>
            </a:r>
            <a:r>
              <a:rPr lang="en-US" dirty="0" err="1" smtClean="0"/>
              <a:t>penggunaan</a:t>
            </a:r>
            <a:r>
              <a:rPr lang="en-US" dirty="0" smtClean="0"/>
              <a:t> </a:t>
            </a:r>
            <a:r>
              <a:rPr lang="en-US" dirty="0" err="1" smtClean="0"/>
              <a:t>lahan</a:t>
            </a:r>
            <a:r>
              <a:rPr lang="en-US" dirty="0" smtClean="0"/>
              <a:t> </a:t>
            </a:r>
            <a:r>
              <a:rPr lang="en-US" dirty="0" err="1" smtClean="0"/>
              <a:t>dan</a:t>
            </a:r>
            <a:r>
              <a:rPr lang="en-US" dirty="0" smtClean="0"/>
              <a:t> </a:t>
            </a:r>
            <a:r>
              <a:rPr lang="en-US" dirty="0" err="1" smtClean="0"/>
              <a:t>curah</a:t>
            </a:r>
            <a:r>
              <a:rPr lang="en-US" dirty="0" smtClean="0"/>
              <a:t> </a:t>
            </a:r>
            <a:r>
              <a:rPr lang="en-US" dirty="0" err="1" smtClean="0"/>
              <a:t>hujan</a:t>
            </a:r>
            <a:r>
              <a:rPr lang="en-US" dirty="0" smtClean="0"/>
              <a:t> </a:t>
            </a:r>
            <a:r>
              <a:rPr lang="en-US" dirty="0" err="1" smtClean="0"/>
              <a:t>merupakan</a:t>
            </a:r>
            <a:r>
              <a:rPr lang="en-US" dirty="0" smtClean="0"/>
              <a:t> </a:t>
            </a:r>
            <a:r>
              <a:rPr lang="en-US" dirty="0" err="1" smtClean="0"/>
              <a:t>karakteristik</a:t>
            </a:r>
            <a:r>
              <a:rPr lang="en-US" dirty="0" smtClean="0"/>
              <a:t> DAS yang </a:t>
            </a:r>
            <a:r>
              <a:rPr lang="en-US" dirty="0" err="1" smtClean="0"/>
              <a:t>tidak</a:t>
            </a:r>
            <a:r>
              <a:rPr lang="en-US" dirty="0" smtClean="0"/>
              <a:t> </a:t>
            </a:r>
            <a:r>
              <a:rPr lang="en-US" dirty="0" err="1" smtClean="0"/>
              <a:t>kalah</a:t>
            </a:r>
            <a:r>
              <a:rPr lang="en-US" dirty="0" smtClean="0"/>
              <a:t> </a:t>
            </a:r>
            <a:r>
              <a:rPr lang="en-US" dirty="0" err="1" smtClean="0"/>
              <a:t>pentingnya</a:t>
            </a:r>
            <a:r>
              <a:rPr lang="en-US" dirty="0" smtClean="0"/>
              <a:t>. </a:t>
            </a:r>
            <a:r>
              <a:rPr lang="en-US" dirty="0" err="1" smtClean="0"/>
              <a:t>Penggunaan</a:t>
            </a:r>
            <a:r>
              <a:rPr lang="en-US" dirty="0" smtClean="0"/>
              <a:t> </a:t>
            </a:r>
            <a:r>
              <a:rPr lang="en-US" dirty="0" err="1" smtClean="0"/>
              <a:t>lahan</a:t>
            </a:r>
            <a:r>
              <a:rPr lang="en-US" dirty="0" smtClean="0"/>
              <a:t> </a:t>
            </a:r>
            <a:r>
              <a:rPr lang="en-US" dirty="0" err="1" smtClean="0"/>
              <a:t>dan</a:t>
            </a:r>
            <a:r>
              <a:rPr lang="en-US" dirty="0" smtClean="0"/>
              <a:t> </a:t>
            </a:r>
            <a:r>
              <a:rPr lang="en-US" dirty="0" err="1" smtClean="0"/>
              <a:t>curah</a:t>
            </a:r>
            <a:r>
              <a:rPr lang="en-US" dirty="0" smtClean="0"/>
              <a:t> </a:t>
            </a:r>
            <a:r>
              <a:rPr lang="en-US" dirty="0" err="1" smtClean="0"/>
              <a:t>hujan</a:t>
            </a:r>
            <a:r>
              <a:rPr lang="en-US" dirty="0" smtClean="0"/>
              <a:t> </a:t>
            </a:r>
            <a:r>
              <a:rPr lang="en-US" dirty="0" err="1" smtClean="0"/>
              <a:t>memang</a:t>
            </a:r>
            <a:r>
              <a:rPr lang="en-US" dirty="0" smtClean="0"/>
              <a:t> </a:t>
            </a:r>
            <a:r>
              <a:rPr lang="en-US" dirty="0" err="1" smtClean="0"/>
              <a:t>tidak</a:t>
            </a:r>
            <a:r>
              <a:rPr lang="en-US" dirty="0" smtClean="0"/>
              <a:t> </a:t>
            </a:r>
            <a:r>
              <a:rPr lang="en-US" dirty="0" err="1" smtClean="0"/>
              <a:t>terkait</a:t>
            </a:r>
            <a:r>
              <a:rPr lang="en-US" dirty="0" smtClean="0"/>
              <a:t> </a:t>
            </a:r>
            <a:r>
              <a:rPr lang="en-US" dirty="0" err="1" smtClean="0"/>
              <a:t>dengan</a:t>
            </a:r>
            <a:r>
              <a:rPr lang="en-US" dirty="0" smtClean="0"/>
              <a:t> </a:t>
            </a:r>
            <a:r>
              <a:rPr lang="en-US" dirty="0" err="1" smtClean="0"/>
              <a:t>morfometri</a:t>
            </a:r>
            <a:r>
              <a:rPr lang="en-US" dirty="0" smtClean="0"/>
              <a:t> DAS, </a:t>
            </a:r>
            <a:r>
              <a:rPr lang="en-US" dirty="0" err="1" smtClean="0"/>
              <a:t>namun</a:t>
            </a:r>
            <a:r>
              <a:rPr lang="en-US" dirty="0" smtClean="0"/>
              <a:t> </a:t>
            </a:r>
            <a:r>
              <a:rPr lang="en-US" dirty="0" err="1" smtClean="0"/>
              <a:t>dalam</a:t>
            </a:r>
            <a:r>
              <a:rPr lang="en-US" dirty="0" smtClean="0"/>
              <a:t> </a:t>
            </a:r>
            <a:r>
              <a:rPr lang="en-US" dirty="0" err="1" smtClean="0"/>
              <a:t>kajian</a:t>
            </a:r>
            <a:r>
              <a:rPr lang="en-US" dirty="0" smtClean="0"/>
              <a:t> </a:t>
            </a:r>
            <a:r>
              <a:rPr lang="en-US" dirty="0" err="1" smtClean="0"/>
              <a:t>tentang</a:t>
            </a:r>
            <a:r>
              <a:rPr lang="en-US" dirty="0" smtClean="0"/>
              <a:t> </a:t>
            </a:r>
            <a:r>
              <a:rPr lang="en-US" dirty="0" err="1" smtClean="0"/>
              <a:t>banjir</a:t>
            </a:r>
            <a:r>
              <a:rPr lang="en-US" dirty="0" smtClean="0"/>
              <a:t> </a:t>
            </a:r>
            <a:r>
              <a:rPr lang="en-US" dirty="0" err="1" smtClean="0"/>
              <a:t>dengan</a:t>
            </a:r>
            <a:r>
              <a:rPr lang="en-US" dirty="0" smtClean="0"/>
              <a:t> </a:t>
            </a:r>
            <a:r>
              <a:rPr lang="en-US" dirty="0" err="1" smtClean="0"/>
              <a:t>menggunakan</a:t>
            </a:r>
            <a:r>
              <a:rPr lang="en-US" dirty="0" smtClean="0"/>
              <a:t> DAS </a:t>
            </a:r>
            <a:r>
              <a:rPr lang="en-US" dirty="0" err="1" smtClean="0"/>
              <a:t>sebagai</a:t>
            </a:r>
            <a:r>
              <a:rPr lang="en-US" dirty="0" smtClean="0"/>
              <a:t> unit </a:t>
            </a:r>
            <a:r>
              <a:rPr lang="en-US" dirty="0" err="1" smtClean="0"/>
              <a:t>analisis</a:t>
            </a:r>
            <a:r>
              <a:rPr lang="en-US" dirty="0" smtClean="0"/>
              <a:t>, </a:t>
            </a:r>
            <a:r>
              <a:rPr lang="en-US" dirty="0" err="1" smtClean="0"/>
              <a:t>keduanya</a:t>
            </a:r>
            <a:r>
              <a:rPr lang="en-US" dirty="0" smtClean="0"/>
              <a:t> </a:t>
            </a:r>
            <a:r>
              <a:rPr lang="en-US" dirty="0" err="1" smtClean="0"/>
              <a:t>merupakan</a:t>
            </a:r>
            <a:r>
              <a:rPr lang="en-US" dirty="0" smtClean="0"/>
              <a:t> </a:t>
            </a:r>
            <a:r>
              <a:rPr lang="en-US" dirty="0" err="1" smtClean="0"/>
              <a:t>faktor</a:t>
            </a:r>
            <a:r>
              <a:rPr lang="en-US" dirty="0" smtClean="0"/>
              <a:t> yang </a:t>
            </a:r>
            <a:r>
              <a:rPr lang="en-US" dirty="0" err="1" smtClean="0"/>
              <a:t>sangat</a:t>
            </a:r>
            <a:r>
              <a:rPr lang="en-US" dirty="0" smtClean="0"/>
              <a:t> </a:t>
            </a:r>
            <a:r>
              <a:rPr lang="en-US" dirty="0" err="1" smtClean="0"/>
              <a:t>penting</a:t>
            </a:r>
            <a:r>
              <a:rPr lang="en-US" dirty="0" smtClean="0"/>
              <a:t>.</a:t>
            </a:r>
          </a:p>
          <a:p>
            <a:pPr algn="just"/>
            <a:r>
              <a:rPr lang="en-US" dirty="0" err="1" smtClean="0"/>
              <a:t>Semakin</a:t>
            </a:r>
            <a:r>
              <a:rPr lang="en-US" dirty="0" smtClean="0"/>
              <a:t> </a:t>
            </a:r>
            <a:r>
              <a:rPr lang="en-US" dirty="0" err="1" smtClean="0"/>
              <a:t>besar</a:t>
            </a:r>
            <a:r>
              <a:rPr lang="en-US" dirty="0" smtClean="0"/>
              <a:t> </a:t>
            </a:r>
            <a:r>
              <a:rPr lang="en-US" dirty="0" err="1" smtClean="0"/>
              <a:t>nilai</a:t>
            </a:r>
            <a:r>
              <a:rPr lang="en-US" dirty="0" smtClean="0"/>
              <a:t> </a:t>
            </a:r>
            <a:r>
              <a:rPr lang="en-US" dirty="0" err="1" smtClean="0"/>
              <a:t>kerapatan</a:t>
            </a:r>
            <a:r>
              <a:rPr lang="en-US" dirty="0" smtClean="0"/>
              <a:t> </a:t>
            </a:r>
            <a:r>
              <a:rPr lang="en-US" dirty="0" err="1" smtClean="0"/>
              <a:t>aliran</a:t>
            </a:r>
            <a:r>
              <a:rPr lang="en-US" b="1" i="1" dirty="0" smtClean="0"/>
              <a:t> </a:t>
            </a:r>
            <a:r>
              <a:rPr lang="en-US" dirty="0" err="1" smtClean="0"/>
              <a:t>semakin</a:t>
            </a:r>
            <a:r>
              <a:rPr lang="en-US" dirty="0" smtClean="0"/>
              <a:t> </a:t>
            </a:r>
            <a:r>
              <a:rPr lang="en-US" dirty="0" err="1" smtClean="0"/>
              <a:t>baik</a:t>
            </a:r>
            <a:r>
              <a:rPr lang="en-US" dirty="0" smtClean="0"/>
              <a:t> </a:t>
            </a:r>
            <a:r>
              <a:rPr lang="en-US" dirty="0" err="1" smtClean="0"/>
              <a:t>sistem</a:t>
            </a:r>
            <a:r>
              <a:rPr lang="en-US" dirty="0" smtClean="0"/>
              <a:t> </a:t>
            </a:r>
            <a:r>
              <a:rPr lang="en-US" dirty="0" err="1" smtClean="0"/>
              <a:t>pengaliran</a:t>
            </a:r>
            <a:r>
              <a:rPr lang="en-US" dirty="0" smtClean="0"/>
              <a:t> </a:t>
            </a:r>
            <a:r>
              <a:rPr lang="en-US" dirty="0" err="1" smtClean="0"/>
              <a:t>sehingga</a:t>
            </a:r>
            <a:r>
              <a:rPr lang="en-US" dirty="0" smtClean="0"/>
              <a:t> </a:t>
            </a:r>
            <a:r>
              <a:rPr lang="en-US" dirty="0" err="1" smtClean="0"/>
              <a:t>semakin</a:t>
            </a:r>
            <a:r>
              <a:rPr lang="en-US" dirty="0" smtClean="0"/>
              <a:t> </a:t>
            </a:r>
            <a:r>
              <a:rPr lang="en-US" dirty="0" err="1" smtClean="0"/>
              <a:t>besar</a:t>
            </a:r>
            <a:r>
              <a:rPr lang="en-US" dirty="0" smtClean="0"/>
              <a:t> air </a:t>
            </a:r>
            <a:r>
              <a:rPr lang="en-US" dirty="0" err="1" smtClean="0"/>
              <a:t>larian</a:t>
            </a:r>
            <a:r>
              <a:rPr lang="en-US" dirty="0" smtClean="0"/>
              <a:t> total (</a:t>
            </a:r>
            <a:r>
              <a:rPr lang="en-US" dirty="0" err="1" smtClean="0"/>
              <a:t>infiltrasi</a:t>
            </a:r>
            <a:r>
              <a:rPr lang="en-US" dirty="0" smtClean="0"/>
              <a:t> </a:t>
            </a:r>
            <a:r>
              <a:rPr lang="en-US" dirty="0" err="1" smtClean="0"/>
              <a:t>kecil</a:t>
            </a:r>
            <a:r>
              <a:rPr lang="en-US" dirty="0" smtClean="0"/>
              <a:t>) </a:t>
            </a:r>
            <a:r>
              <a:rPr lang="en-US" dirty="0" err="1" smtClean="0"/>
              <a:t>dan</a:t>
            </a:r>
            <a:r>
              <a:rPr lang="en-US" dirty="0" smtClean="0"/>
              <a:t> </a:t>
            </a:r>
            <a:r>
              <a:rPr lang="en-US" dirty="0" err="1" smtClean="0"/>
              <a:t>semakin</a:t>
            </a:r>
            <a:r>
              <a:rPr lang="en-US" dirty="0" smtClean="0"/>
              <a:t> </a:t>
            </a:r>
            <a:r>
              <a:rPr lang="en-US" dirty="0" err="1" smtClean="0"/>
              <a:t>kecil</a:t>
            </a:r>
            <a:r>
              <a:rPr lang="en-US" dirty="0" smtClean="0"/>
              <a:t> air </a:t>
            </a:r>
            <a:r>
              <a:rPr lang="en-US" dirty="0" err="1" smtClean="0"/>
              <a:t>tanah</a:t>
            </a:r>
            <a:r>
              <a:rPr lang="en-US" dirty="0" smtClean="0"/>
              <a:t> yang </a:t>
            </a:r>
            <a:r>
              <a:rPr lang="en-US" dirty="0" err="1" smtClean="0"/>
              <a:t>tersimpan</a:t>
            </a:r>
            <a:r>
              <a:rPr lang="en-US" dirty="0" smtClean="0"/>
              <a:t>. </a:t>
            </a:r>
            <a:r>
              <a:rPr lang="en-US" dirty="0" err="1" smtClean="0"/>
              <a:t>Kerapatan</a:t>
            </a:r>
            <a:r>
              <a:rPr lang="en-US" dirty="0" smtClean="0"/>
              <a:t> </a:t>
            </a:r>
            <a:r>
              <a:rPr lang="en-US" dirty="0" err="1" smtClean="0"/>
              <a:t>aliran</a:t>
            </a:r>
            <a:r>
              <a:rPr lang="en-US" dirty="0" smtClean="0"/>
              <a:t> </a:t>
            </a:r>
            <a:r>
              <a:rPr lang="en-US" dirty="0" err="1" smtClean="0"/>
              <a:t>mempunyai</a:t>
            </a:r>
            <a:r>
              <a:rPr lang="en-US" dirty="0" smtClean="0"/>
              <a:t> </a:t>
            </a:r>
            <a:r>
              <a:rPr lang="en-US" dirty="0" err="1" smtClean="0"/>
              <a:t>hubungan</a:t>
            </a:r>
            <a:r>
              <a:rPr lang="en-US" dirty="0" smtClean="0"/>
              <a:t> </a:t>
            </a:r>
            <a:r>
              <a:rPr lang="en-US" dirty="0" err="1" smtClean="0"/>
              <a:t>dengan</a:t>
            </a:r>
            <a:r>
              <a:rPr lang="en-US" dirty="0" smtClean="0"/>
              <a:t> </a:t>
            </a:r>
            <a:r>
              <a:rPr lang="en-US" dirty="0" err="1" smtClean="0"/>
              <a:t>perilaku</a:t>
            </a:r>
            <a:r>
              <a:rPr lang="en-US" dirty="0" smtClean="0"/>
              <a:t> </a:t>
            </a:r>
            <a:r>
              <a:rPr lang="en-US" dirty="0" err="1" smtClean="0"/>
              <a:t>laju</a:t>
            </a:r>
            <a:r>
              <a:rPr lang="en-US" dirty="0" smtClean="0"/>
              <a:t> air </a:t>
            </a:r>
            <a:r>
              <a:rPr lang="en-US" dirty="0" err="1" smtClean="0"/>
              <a:t>larian</a:t>
            </a:r>
            <a:r>
              <a:rPr lang="en-US" dirty="0" smtClean="0"/>
              <a:t>, </a:t>
            </a:r>
            <a:r>
              <a:rPr lang="en-US" dirty="0" err="1" smtClean="0"/>
              <a:t>jumlah</a:t>
            </a:r>
            <a:r>
              <a:rPr lang="en-US" dirty="0" smtClean="0"/>
              <a:t> total air </a:t>
            </a:r>
            <a:r>
              <a:rPr lang="en-US" dirty="0" err="1" smtClean="0"/>
              <a:t>larian</a:t>
            </a:r>
            <a:r>
              <a:rPr lang="en-US" dirty="0" smtClean="0"/>
              <a:t>, </a:t>
            </a:r>
            <a:r>
              <a:rPr lang="en-US" dirty="0" err="1" smtClean="0"/>
              <a:t>dan</a:t>
            </a:r>
            <a:r>
              <a:rPr lang="en-US" dirty="0" smtClean="0"/>
              <a:t> </a:t>
            </a:r>
            <a:r>
              <a:rPr lang="en-US" dirty="0" err="1" smtClean="0"/>
              <a:t>jumlah</a:t>
            </a:r>
            <a:r>
              <a:rPr lang="en-US" dirty="0" smtClean="0"/>
              <a:t> air </a:t>
            </a:r>
            <a:r>
              <a:rPr lang="en-US" dirty="0" err="1" smtClean="0"/>
              <a:t>tanah</a:t>
            </a:r>
            <a:r>
              <a:rPr lang="en-US" dirty="0" smtClean="0"/>
              <a:t> yang </a:t>
            </a:r>
            <a:r>
              <a:rPr lang="en-US" dirty="0" err="1" smtClean="0"/>
              <a:t>tersimpan</a:t>
            </a:r>
            <a:r>
              <a:rPr lang="en-US" dirty="0" smtClean="0"/>
              <a:t>. </a:t>
            </a:r>
            <a:r>
              <a:rPr lang="en-US" dirty="0" err="1" smtClean="0"/>
              <a:t>Tabel</a:t>
            </a:r>
            <a:r>
              <a:rPr lang="en-US" dirty="0" smtClean="0"/>
              <a:t> 3. </a:t>
            </a:r>
            <a:r>
              <a:rPr lang="en-US" dirty="0" err="1" smtClean="0"/>
              <a:t>merupakan</a:t>
            </a:r>
            <a:r>
              <a:rPr lang="en-US" dirty="0" smtClean="0"/>
              <a:t> </a:t>
            </a:r>
            <a:r>
              <a:rPr lang="en-US" dirty="0" err="1" smtClean="0"/>
              <a:t>pengaruh</a:t>
            </a:r>
            <a:r>
              <a:rPr lang="en-US" dirty="0" smtClean="0"/>
              <a:t> </a:t>
            </a:r>
            <a:r>
              <a:rPr lang="en-US" dirty="0" err="1" smtClean="0"/>
              <a:t>besar-kecilnya</a:t>
            </a:r>
            <a:r>
              <a:rPr lang="en-US" dirty="0" smtClean="0"/>
              <a:t> </a:t>
            </a:r>
            <a:r>
              <a:rPr lang="en-US" dirty="0" err="1" smtClean="0"/>
              <a:t>kerapatan</a:t>
            </a:r>
            <a:r>
              <a:rPr lang="en-US" dirty="0" smtClean="0"/>
              <a:t> </a:t>
            </a:r>
            <a:r>
              <a:rPr lang="en-US" dirty="0" err="1" smtClean="0"/>
              <a:t>aliran</a:t>
            </a:r>
            <a:r>
              <a:rPr lang="en-US" dirty="0" smtClean="0"/>
              <a:t> </a:t>
            </a:r>
            <a:r>
              <a:rPr lang="en-US" dirty="0" err="1" smtClean="0"/>
              <a:t>terhadap</a:t>
            </a:r>
            <a:r>
              <a:rPr lang="en-US" dirty="0" smtClean="0"/>
              <a:t> </a:t>
            </a:r>
            <a:r>
              <a:rPr lang="en-US" dirty="0" err="1" smtClean="0"/>
              <a:t>koefisien</a:t>
            </a:r>
            <a:r>
              <a:rPr lang="en-US" dirty="0" smtClean="0"/>
              <a:t> </a:t>
            </a:r>
            <a:r>
              <a:rPr lang="en-US" dirty="0" err="1" smtClean="0"/>
              <a:t>aliran</a:t>
            </a:r>
            <a:r>
              <a:rPr lang="en-US" dirty="0" smtClean="0"/>
              <a:t> </a:t>
            </a:r>
            <a:r>
              <a:rPr lang="en-US" dirty="0" err="1" smtClean="0"/>
              <a:t>permukaan</a:t>
            </a:r>
            <a:r>
              <a:rPr lang="en-US" dirty="0" smtClean="0"/>
              <a:t>.</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609600"/>
            <a:ext cx="8382000" cy="3754874"/>
          </a:xfrm>
          <a:prstGeom prst="rect">
            <a:avLst/>
          </a:prstGeom>
        </p:spPr>
        <p:txBody>
          <a:bodyPr wrap="square">
            <a:spAutoFit/>
          </a:bodyPr>
          <a:lstStyle/>
          <a:p>
            <a:pPr algn="just">
              <a:spcAft>
                <a:spcPts val="1200"/>
              </a:spcAft>
            </a:pPr>
            <a:r>
              <a:rPr lang="en-US" sz="3600" dirty="0" err="1" smtClean="0">
                <a:effectLst>
                  <a:outerShdw blurRad="38100" dist="38100" dir="2700000" algn="tl">
                    <a:srgbClr val="000000">
                      <a:alpha val="43137"/>
                    </a:srgbClr>
                  </a:outerShdw>
                </a:effectLst>
              </a:rPr>
              <a:t>Memperkirakan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Laju</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Aliran</a:t>
            </a:r>
            <a:r>
              <a:rPr lang="en-US" sz="3600" dirty="0" smtClean="0">
                <a:effectLst>
                  <a:outerShdw blurRad="38100" dist="38100" dir="2700000" algn="tl">
                    <a:srgbClr val="000000">
                      <a:alpha val="43137"/>
                    </a:srgbClr>
                  </a:outerShdw>
                </a:effectLst>
              </a:rPr>
              <a:t> </a:t>
            </a:r>
            <a:r>
              <a:rPr lang="en-US" sz="3600" dirty="0" err="1" smtClean="0">
                <a:effectLst>
                  <a:outerShdw blurRad="38100" dist="38100" dir="2700000" algn="tl">
                    <a:srgbClr val="000000">
                      <a:alpha val="43137"/>
                    </a:srgbClr>
                  </a:outerShdw>
                </a:effectLst>
              </a:rPr>
              <a:t>Puncak</a:t>
            </a:r>
            <a:endParaRPr lang="en-US" sz="3600" dirty="0" smtClean="0">
              <a:effectLst>
                <a:outerShdw blurRad="38100" dist="38100" dir="2700000" algn="tl">
                  <a:srgbClr val="000000">
                    <a:alpha val="43137"/>
                  </a:srgbClr>
                </a:outerShdw>
              </a:effectLst>
            </a:endParaRPr>
          </a:p>
          <a:p>
            <a:pPr algn="just"/>
            <a:r>
              <a:rPr lang="en-US" sz="2400" dirty="0" err="1" smtClean="0"/>
              <a:t>Ada</a:t>
            </a:r>
            <a:r>
              <a:rPr lang="en-US" sz="2400" dirty="0" smtClean="0"/>
              <a:t> </a:t>
            </a:r>
            <a:r>
              <a:rPr lang="en-US" sz="2400" dirty="0" err="1" smtClean="0"/>
              <a:t>beberapa</a:t>
            </a:r>
            <a:r>
              <a:rPr lang="en-US" sz="2400" dirty="0" smtClean="0"/>
              <a:t> </a:t>
            </a:r>
            <a:r>
              <a:rPr lang="en-US" sz="2400" dirty="0" err="1" smtClean="0"/>
              <a:t>metode</a:t>
            </a:r>
            <a:r>
              <a:rPr lang="en-US" sz="2400" dirty="0" smtClean="0"/>
              <a:t> </a:t>
            </a:r>
            <a:r>
              <a:rPr lang="en-US" sz="2400" dirty="0" err="1" smtClean="0"/>
              <a:t>untuk</a:t>
            </a:r>
            <a:r>
              <a:rPr lang="en-US" sz="2400" dirty="0" smtClean="0"/>
              <a:t> </a:t>
            </a:r>
            <a:r>
              <a:rPr lang="en-US" sz="2400" dirty="0" err="1" smtClean="0"/>
              <a:t>memperkirakan</a:t>
            </a:r>
            <a:r>
              <a:rPr lang="en-US" sz="2400" dirty="0" smtClean="0"/>
              <a:t> </a:t>
            </a:r>
            <a:r>
              <a:rPr lang="en-US" sz="2400" dirty="0" err="1" smtClean="0"/>
              <a:t>laju</a:t>
            </a:r>
            <a:r>
              <a:rPr lang="en-US" sz="2400" dirty="0" smtClean="0"/>
              <a:t> </a:t>
            </a:r>
            <a:r>
              <a:rPr lang="en-US" sz="2400" dirty="0" err="1" smtClean="0"/>
              <a:t>aliran</a:t>
            </a:r>
            <a:r>
              <a:rPr lang="en-US" sz="2400" dirty="0" smtClean="0"/>
              <a:t> </a:t>
            </a:r>
            <a:r>
              <a:rPr lang="en-US" sz="2400" dirty="0" err="1" smtClean="0"/>
              <a:t>puncak</a:t>
            </a:r>
            <a:r>
              <a:rPr lang="en-US" sz="2400" dirty="0" smtClean="0"/>
              <a:t> (debit </a:t>
            </a:r>
            <a:r>
              <a:rPr lang="en-US" sz="2400" dirty="0" err="1" smtClean="0"/>
              <a:t>banjir</a:t>
            </a:r>
            <a:r>
              <a:rPr lang="en-US" sz="2400" dirty="0" smtClean="0"/>
              <a:t>). </a:t>
            </a:r>
            <a:r>
              <a:rPr lang="en-US" sz="2400" dirty="0" err="1" smtClean="0"/>
              <a:t>Metode</a:t>
            </a:r>
            <a:r>
              <a:rPr lang="en-US" sz="2400" dirty="0" smtClean="0"/>
              <a:t> yang </a:t>
            </a:r>
            <a:r>
              <a:rPr lang="en-US" sz="2400" dirty="0" err="1" smtClean="0"/>
              <a:t>dipakai</a:t>
            </a:r>
            <a:r>
              <a:rPr lang="en-US" sz="2400" dirty="0" smtClean="0"/>
              <a:t> </a:t>
            </a:r>
            <a:r>
              <a:rPr lang="en-US" sz="2400" dirty="0" err="1" smtClean="0"/>
              <a:t>pada</a:t>
            </a:r>
            <a:r>
              <a:rPr lang="en-US" sz="2400" dirty="0" smtClean="0"/>
              <a:t> </a:t>
            </a:r>
            <a:r>
              <a:rPr lang="en-US" sz="2400" dirty="0" err="1" smtClean="0"/>
              <a:t>suatu</a:t>
            </a:r>
            <a:r>
              <a:rPr lang="en-US" sz="2400" dirty="0" smtClean="0"/>
              <a:t> </a:t>
            </a:r>
            <a:r>
              <a:rPr lang="en-US" sz="2400" dirty="0" err="1" smtClean="0"/>
              <a:t>lokasi</a:t>
            </a:r>
            <a:r>
              <a:rPr lang="en-US" sz="2400" dirty="0" smtClean="0"/>
              <a:t> </a:t>
            </a:r>
            <a:r>
              <a:rPr lang="en-US" sz="2400" dirty="0" err="1" smtClean="0"/>
              <a:t>lebih</a:t>
            </a:r>
            <a:r>
              <a:rPr lang="en-US" sz="2400" dirty="0" smtClean="0"/>
              <a:t> </a:t>
            </a:r>
            <a:r>
              <a:rPr lang="en-US" sz="2400" dirty="0" err="1" smtClean="0"/>
              <a:t>banyak</a:t>
            </a:r>
            <a:r>
              <a:rPr lang="en-US" sz="2400" dirty="0" smtClean="0"/>
              <a:t> </a:t>
            </a:r>
            <a:r>
              <a:rPr lang="en-US" sz="2400" dirty="0" err="1" smtClean="0"/>
              <a:t>ditentukan</a:t>
            </a:r>
            <a:r>
              <a:rPr lang="en-US" sz="2400" dirty="0" smtClean="0"/>
              <a:t> </a:t>
            </a:r>
            <a:r>
              <a:rPr lang="en-US" sz="2400" dirty="0" err="1" smtClean="0"/>
              <a:t>oleh</a:t>
            </a:r>
            <a:r>
              <a:rPr lang="en-US" sz="2400" dirty="0" smtClean="0"/>
              <a:t> </a:t>
            </a:r>
            <a:r>
              <a:rPr lang="en-US" sz="2400" dirty="0" err="1" smtClean="0"/>
              <a:t>ketersediaan</a:t>
            </a:r>
            <a:r>
              <a:rPr lang="en-US" sz="2400" dirty="0" smtClean="0"/>
              <a:t> data. </a:t>
            </a:r>
            <a:r>
              <a:rPr lang="en-US" sz="2400" dirty="0" err="1" smtClean="0"/>
              <a:t>Dalam</a:t>
            </a:r>
            <a:r>
              <a:rPr lang="en-US" sz="2400" dirty="0" smtClean="0"/>
              <a:t> </a:t>
            </a:r>
            <a:r>
              <a:rPr lang="en-US" sz="2400" dirty="0" err="1" smtClean="0"/>
              <a:t>praktek</a:t>
            </a:r>
            <a:r>
              <a:rPr lang="en-US" sz="2400" dirty="0" smtClean="0"/>
              <a:t>, </a:t>
            </a:r>
            <a:r>
              <a:rPr lang="en-US" sz="2400" dirty="0" err="1" smtClean="0"/>
              <a:t>perkiraan</a:t>
            </a:r>
            <a:r>
              <a:rPr lang="en-US" sz="2400" dirty="0" smtClean="0"/>
              <a:t> debit </a:t>
            </a:r>
            <a:r>
              <a:rPr lang="en-US" sz="2400" dirty="0" err="1" smtClean="0"/>
              <a:t>banjir</a:t>
            </a:r>
            <a:r>
              <a:rPr lang="en-US" sz="2400" dirty="0" smtClean="0"/>
              <a:t> </a:t>
            </a:r>
            <a:r>
              <a:rPr lang="en-US" sz="2400" dirty="0" err="1" smtClean="0"/>
              <a:t>dilakukan</a:t>
            </a:r>
            <a:r>
              <a:rPr lang="en-US" sz="2400" dirty="0" smtClean="0"/>
              <a:t> </a:t>
            </a:r>
            <a:r>
              <a:rPr lang="en-US" sz="2400" dirty="0" err="1" smtClean="0"/>
              <a:t>dengan</a:t>
            </a:r>
            <a:r>
              <a:rPr lang="en-US" sz="2400" dirty="0" smtClean="0"/>
              <a:t> </a:t>
            </a:r>
            <a:r>
              <a:rPr lang="en-US" sz="2400" dirty="0" err="1" smtClean="0"/>
              <a:t>beberapa</a:t>
            </a:r>
            <a:r>
              <a:rPr lang="en-US" sz="2400" dirty="0" smtClean="0"/>
              <a:t> </a:t>
            </a:r>
            <a:r>
              <a:rPr lang="en-US" sz="2400" dirty="0" err="1" smtClean="0"/>
              <a:t>metoda</a:t>
            </a:r>
            <a:r>
              <a:rPr lang="en-US" sz="2400" dirty="0" smtClean="0"/>
              <a:t> </a:t>
            </a:r>
            <a:r>
              <a:rPr lang="en-US" sz="2400" dirty="0" err="1" smtClean="0"/>
              <a:t>dan</a:t>
            </a:r>
            <a:r>
              <a:rPr lang="en-US" sz="2400" dirty="0" smtClean="0"/>
              <a:t> debit </a:t>
            </a:r>
            <a:r>
              <a:rPr lang="en-US" sz="2400" dirty="0" err="1" smtClean="0"/>
              <a:t>banjir</a:t>
            </a:r>
            <a:r>
              <a:rPr lang="en-US" sz="2400" dirty="0" smtClean="0"/>
              <a:t> </a:t>
            </a:r>
            <a:r>
              <a:rPr lang="en-US" sz="2400" dirty="0" err="1" smtClean="0"/>
              <a:t>rencana</a:t>
            </a:r>
            <a:r>
              <a:rPr lang="en-US" sz="2400" dirty="0" smtClean="0"/>
              <a:t> </a:t>
            </a:r>
            <a:r>
              <a:rPr lang="en-US" sz="2400" dirty="0" err="1" smtClean="0"/>
              <a:t>ditentukan</a:t>
            </a:r>
            <a:r>
              <a:rPr lang="en-US" sz="2400" dirty="0" smtClean="0"/>
              <a:t> </a:t>
            </a:r>
            <a:r>
              <a:rPr lang="en-US" sz="2400" dirty="0" err="1" smtClean="0"/>
              <a:t>berdasarkan</a:t>
            </a:r>
            <a:r>
              <a:rPr lang="en-US" sz="2400" dirty="0" smtClean="0"/>
              <a:t> </a:t>
            </a:r>
            <a:r>
              <a:rPr lang="en-US" sz="2400" dirty="0" err="1" smtClean="0"/>
              <a:t>pertimbangan</a:t>
            </a:r>
            <a:r>
              <a:rPr lang="en-US" sz="2400" dirty="0" smtClean="0"/>
              <a:t> </a:t>
            </a:r>
            <a:r>
              <a:rPr lang="en-US" sz="2400" dirty="0" err="1" smtClean="0"/>
              <a:t>teknis</a:t>
            </a:r>
            <a:r>
              <a:rPr lang="en-US" sz="2400" dirty="0" smtClean="0"/>
              <a:t> (engineering </a:t>
            </a:r>
            <a:r>
              <a:rPr lang="en-US" sz="2400" dirty="0" err="1" smtClean="0"/>
              <a:t>judgement</a:t>
            </a:r>
            <a:r>
              <a:rPr lang="en-US" sz="2400" dirty="0" smtClean="0"/>
              <a:t>). </a:t>
            </a:r>
            <a:r>
              <a:rPr lang="en-US" sz="2400" dirty="0" err="1" smtClean="0"/>
              <a:t>Secara</a:t>
            </a:r>
            <a:r>
              <a:rPr lang="en-US" sz="2400" dirty="0" smtClean="0"/>
              <a:t> </a:t>
            </a:r>
            <a:r>
              <a:rPr lang="en-US" sz="2400" dirty="0" err="1" smtClean="0"/>
              <a:t>umum</a:t>
            </a:r>
            <a:r>
              <a:rPr lang="en-US" sz="2400" dirty="0" smtClean="0"/>
              <a:t>, </a:t>
            </a:r>
            <a:r>
              <a:rPr lang="en-US" sz="2400" dirty="0" err="1" smtClean="0"/>
              <a:t>metode</a:t>
            </a:r>
            <a:r>
              <a:rPr lang="en-US" sz="2400" dirty="0" smtClean="0"/>
              <a:t> yang </a:t>
            </a:r>
            <a:r>
              <a:rPr lang="en-US" sz="2400" dirty="0" err="1" smtClean="0"/>
              <a:t>umum</a:t>
            </a:r>
            <a:r>
              <a:rPr lang="en-US" sz="2400" dirty="0" smtClean="0"/>
              <a:t> </a:t>
            </a:r>
            <a:r>
              <a:rPr lang="en-US" sz="2400" dirty="0" err="1" smtClean="0"/>
              <a:t>dipakai</a:t>
            </a:r>
            <a:r>
              <a:rPr lang="en-US" sz="2400" dirty="0" smtClean="0"/>
              <a:t> </a:t>
            </a:r>
            <a:r>
              <a:rPr lang="en-US" sz="2400" dirty="0" err="1" smtClean="0"/>
              <a:t>adalah</a:t>
            </a:r>
            <a:r>
              <a:rPr lang="en-US" sz="2400" dirty="0" smtClean="0"/>
              <a:t> (1) </a:t>
            </a:r>
            <a:r>
              <a:rPr lang="en-US" sz="2400" dirty="0" err="1" smtClean="0"/>
              <a:t>metode</a:t>
            </a:r>
            <a:r>
              <a:rPr lang="en-US" sz="2400" dirty="0" smtClean="0"/>
              <a:t> </a:t>
            </a:r>
            <a:r>
              <a:rPr lang="en-US" sz="2400" dirty="0" err="1" smtClean="0"/>
              <a:t>rasional</a:t>
            </a:r>
            <a:r>
              <a:rPr lang="en-US" sz="2400" dirty="0" smtClean="0"/>
              <a:t> </a:t>
            </a:r>
            <a:r>
              <a:rPr lang="en-US" sz="2400" dirty="0" err="1" smtClean="0"/>
              <a:t>dan</a:t>
            </a:r>
            <a:r>
              <a:rPr lang="en-US" sz="2400" dirty="0" smtClean="0"/>
              <a:t> (2) </a:t>
            </a:r>
            <a:r>
              <a:rPr lang="en-US" sz="2400" dirty="0" err="1" smtClean="0"/>
              <a:t>metode</a:t>
            </a:r>
            <a:r>
              <a:rPr lang="en-US" sz="2400" dirty="0" smtClean="0"/>
              <a:t> </a:t>
            </a:r>
            <a:r>
              <a:rPr lang="en-US" sz="2400" dirty="0" err="1" smtClean="0"/>
              <a:t>hidrograf</a:t>
            </a:r>
            <a:r>
              <a:rPr lang="en-US" sz="2400" dirty="0" smtClean="0"/>
              <a:t> </a:t>
            </a:r>
            <a:r>
              <a:rPr lang="en-US" sz="2400" dirty="0" err="1" smtClean="0"/>
              <a:t>banjir</a:t>
            </a:r>
            <a:r>
              <a:rPr lang="en-US" sz="2400" dirty="0" smtClean="0"/>
              <a:t>.</a:t>
            </a:r>
            <a:endParaRPr lang="en-US"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p:cNvPicPr>
            <a:picLocks noChangeAspect="1" noChangeArrowheads="1"/>
          </p:cNvPicPr>
          <p:nvPr/>
        </p:nvPicPr>
        <p:blipFill>
          <a:blip r:embed="rId2">
            <a:duotone>
              <a:prstClr val="black"/>
              <a:schemeClr val="accent3">
                <a:tint val="45000"/>
                <a:satMod val="400000"/>
              </a:schemeClr>
            </a:duotone>
          </a:blip>
          <a:srcRect/>
          <a:stretch>
            <a:fillRect/>
          </a:stretch>
        </p:blipFill>
        <p:spPr bwMode="auto">
          <a:xfrm>
            <a:off x="914400" y="0"/>
            <a:ext cx="7315200" cy="6858000"/>
          </a:xfrm>
          <a:prstGeom prst="rect">
            <a:avLst/>
          </a:prstGeom>
          <a:noFill/>
          <a:ln w="9525">
            <a:noFill/>
            <a:miter lim="800000"/>
            <a:headEnd/>
            <a:tailEnd/>
          </a:ln>
          <a:effectLst/>
        </p:spPr>
      </p:pic>
      <p:sp>
        <p:nvSpPr>
          <p:cNvPr id="3" name="Rectangle 2"/>
          <p:cNvSpPr/>
          <p:nvPr/>
        </p:nvSpPr>
        <p:spPr>
          <a:xfrm>
            <a:off x="0" y="5562600"/>
            <a:ext cx="3962400" cy="1015663"/>
          </a:xfrm>
          <a:prstGeom prst="rect">
            <a:avLst/>
          </a:prstGeom>
        </p:spPr>
        <p:txBody>
          <a:bodyPr wrap="square">
            <a:spAutoFit/>
          </a:bodyPr>
          <a:lstStyle/>
          <a:p>
            <a:r>
              <a:rPr lang="en-US" sz="2000" b="1" dirty="0" err="1" smtClean="0">
                <a:effectLst>
                  <a:outerShdw blurRad="38100" dist="38100" dir="2700000" algn="tl">
                    <a:srgbClr val="000000">
                      <a:alpha val="43137"/>
                    </a:srgbClr>
                  </a:outerShdw>
                </a:effectLst>
              </a:rPr>
              <a:t>Metoda</a:t>
            </a:r>
            <a:r>
              <a:rPr lang="en-US" sz="2000" b="1" dirty="0" smtClean="0">
                <a:effectLst>
                  <a:outerShdw blurRad="38100" dist="38100" dir="2700000" algn="tl">
                    <a:srgbClr val="000000">
                      <a:alpha val="43137"/>
                    </a:srgbClr>
                  </a:outerShdw>
                </a:effectLst>
              </a:rPr>
              <a:t> yang </a:t>
            </a:r>
            <a:r>
              <a:rPr lang="en-US" sz="2000" b="1" dirty="0" err="1" smtClean="0">
                <a:effectLst>
                  <a:outerShdw blurRad="38100" dist="38100" dir="2700000" algn="tl">
                    <a:srgbClr val="000000">
                      <a:alpha val="43137"/>
                    </a:srgbClr>
                  </a:outerShdw>
                </a:effectLst>
              </a:rPr>
              <a:t>digunakan</a:t>
            </a:r>
            <a:r>
              <a:rPr lang="en-US" sz="2000" b="1" dirty="0" smtClean="0">
                <a:effectLst>
                  <a:outerShdw blurRad="38100" dist="38100" dir="2700000" algn="tl">
                    <a:srgbClr val="000000">
                      <a:alpha val="43137"/>
                    </a:srgbClr>
                  </a:outerShdw>
                </a:effectLst>
              </a:rPr>
              <a:t> </a:t>
            </a:r>
            <a:r>
              <a:rPr lang="en-US" sz="2000" b="1" dirty="0" err="1" smtClean="0">
                <a:effectLst>
                  <a:outerShdw blurRad="38100" dist="38100" dir="2700000" algn="tl">
                    <a:srgbClr val="000000">
                      <a:alpha val="43137"/>
                    </a:srgbClr>
                  </a:outerShdw>
                </a:effectLst>
              </a:rPr>
              <a:t>dalam</a:t>
            </a:r>
            <a:r>
              <a:rPr lang="en-US" sz="2000" b="1" dirty="0" smtClean="0">
                <a:effectLst>
                  <a:outerShdw blurRad="38100" dist="38100" dir="2700000" algn="tl">
                    <a:srgbClr val="000000">
                      <a:alpha val="43137"/>
                    </a:srgbClr>
                  </a:outerShdw>
                </a:effectLst>
              </a:rPr>
              <a:t> </a:t>
            </a:r>
            <a:r>
              <a:rPr lang="en-US" sz="2000" b="1" dirty="0" err="1" smtClean="0">
                <a:effectLst>
                  <a:outerShdw blurRad="38100" dist="38100" dir="2700000" algn="tl">
                    <a:srgbClr val="000000">
                      <a:alpha val="43137"/>
                    </a:srgbClr>
                  </a:outerShdw>
                </a:effectLst>
              </a:rPr>
              <a:t>memperkirakan</a:t>
            </a:r>
            <a:r>
              <a:rPr lang="en-US" sz="2000" b="1" dirty="0" smtClean="0">
                <a:effectLst>
                  <a:outerShdw blurRad="38100" dist="38100" dir="2700000" algn="tl">
                    <a:srgbClr val="000000">
                      <a:alpha val="43137"/>
                    </a:srgbClr>
                  </a:outerShdw>
                </a:effectLst>
              </a:rPr>
              <a:t> debit </a:t>
            </a:r>
            <a:r>
              <a:rPr lang="en-US" sz="2000" b="1" dirty="0" err="1" smtClean="0">
                <a:effectLst>
                  <a:outerShdw blurRad="38100" dist="38100" dir="2700000" algn="tl">
                    <a:srgbClr val="000000">
                      <a:alpha val="43137"/>
                    </a:srgbClr>
                  </a:outerShdw>
                </a:effectLst>
              </a:rPr>
              <a:t>berdasarkan</a:t>
            </a:r>
            <a:r>
              <a:rPr lang="en-US" sz="2000" b="1" dirty="0" smtClean="0">
                <a:effectLst>
                  <a:outerShdw blurRad="38100" dist="38100" dir="2700000" algn="tl">
                    <a:srgbClr val="000000">
                      <a:alpha val="43137"/>
                    </a:srgbClr>
                  </a:outerShdw>
                </a:effectLst>
              </a:rPr>
              <a:t> </a:t>
            </a:r>
            <a:r>
              <a:rPr lang="en-US" sz="2000" b="1" dirty="0" err="1" smtClean="0">
                <a:effectLst>
                  <a:outerShdw blurRad="38100" dist="38100" dir="2700000" algn="tl">
                    <a:srgbClr val="000000">
                      <a:alpha val="43137"/>
                    </a:srgbClr>
                  </a:outerShdw>
                </a:effectLst>
              </a:rPr>
              <a:t>ketersediaan</a:t>
            </a:r>
            <a:r>
              <a:rPr lang="en-US" sz="2000" b="1" dirty="0" smtClean="0">
                <a:effectLst>
                  <a:outerShdw blurRad="38100" dist="38100" dir="2700000" algn="tl">
                    <a:srgbClr val="000000">
                      <a:alpha val="43137"/>
                    </a:srgbClr>
                  </a:outerShdw>
                </a:effectLst>
              </a:rPr>
              <a:t> data</a:t>
            </a:r>
            <a:endParaRPr lang="en-US" sz="20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228600"/>
            <a:ext cx="8763000" cy="5909310"/>
          </a:xfrm>
          <a:prstGeom prst="rect">
            <a:avLst/>
          </a:prstGeom>
        </p:spPr>
        <p:txBody>
          <a:bodyPr wrap="square">
            <a:spAutoFit/>
          </a:bodyPr>
          <a:lstStyle/>
          <a:p>
            <a:pPr algn="just"/>
            <a:r>
              <a:rPr lang="en-US" sz="3600" dirty="0" smtClean="0">
                <a:effectLst>
                  <a:outerShdw blurRad="38100" dist="38100" dir="2700000" algn="tl">
                    <a:srgbClr val="000000">
                      <a:alpha val="43137"/>
                    </a:srgbClr>
                  </a:outerShdw>
                </a:effectLst>
              </a:rPr>
              <a:t>METODE RASIONAL</a:t>
            </a:r>
          </a:p>
          <a:p>
            <a:pPr algn="just"/>
            <a:r>
              <a:rPr lang="en-US" dirty="0" err="1" smtClean="0"/>
              <a:t>Metode</a:t>
            </a:r>
            <a:r>
              <a:rPr lang="en-US" dirty="0" smtClean="0"/>
              <a:t> </a:t>
            </a:r>
            <a:r>
              <a:rPr lang="en-US" dirty="0" err="1" smtClean="0"/>
              <a:t>Rasional</a:t>
            </a:r>
            <a:r>
              <a:rPr lang="en-US" dirty="0" smtClean="0"/>
              <a:t> </a:t>
            </a:r>
            <a:r>
              <a:rPr lang="en-US" dirty="0" err="1" smtClean="0"/>
              <a:t>merupakan</a:t>
            </a:r>
            <a:r>
              <a:rPr lang="en-US" dirty="0" smtClean="0"/>
              <a:t> </a:t>
            </a:r>
            <a:r>
              <a:rPr lang="en-US" dirty="0" err="1" smtClean="0"/>
              <a:t>rumus</a:t>
            </a:r>
            <a:r>
              <a:rPr lang="en-US" dirty="0" smtClean="0"/>
              <a:t> yang </a:t>
            </a:r>
            <a:r>
              <a:rPr lang="en-US" dirty="0" err="1" smtClean="0"/>
              <a:t>tertua</a:t>
            </a:r>
            <a:r>
              <a:rPr lang="en-US" dirty="0" smtClean="0"/>
              <a:t> </a:t>
            </a:r>
            <a:r>
              <a:rPr lang="en-US" dirty="0" err="1" smtClean="0"/>
              <a:t>dan</a:t>
            </a:r>
            <a:r>
              <a:rPr lang="en-US" dirty="0" smtClean="0"/>
              <a:t> yang </a:t>
            </a:r>
            <a:r>
              <a:rPr lang="en-US" dirty="0" err="1" smtClean="0"/>
              <a:t>terkenal</a:t>
            </a:r>
            <a:r>
              <a:rPr lang="en-US" dirty="0" smtClean="0"/>
              <a:t> </a:t>
            </a:r>
            <a:r>
              <a:rPr lang="en-US" dirty="0" err="1" smtClean="0"/>
              <a:t>di</a:t>
            </a:r>
            <a:r>
              <a:rPr lang="en-US" dirty="0" smtClean="0"/>
              <a:t> </a:t>
            </a:r>
            <a:r>
              <a:rPr lang="en-US" dirty="0" err="1" smtClean="0"/>
              <a:t>antara</a:t>
            </a:r>
            <a:r>
              <a:rPr lang="en-US" dirty="0" smtClean="0"/>
              <a:t> </a:t>
            </a:r>
            <a:r>
              <a:rPr lang="en-US" dirty="0" err="1" smtClean="0"/>
              <a:t>rumus-rumus</a:t>
            </a:r>
            <a:r>
              <a:rPr lang="en-US" dirty="0" smtClean="0"/>
              <a:t> </a:t>
            </a:r>
            <a:r>
              <a:rPr lang="en-US" dirty="0" err="1" smtClean="0"/>
              <a:t>empiris</a:t>
            </a:r>
            <a:r>
              <a:rPr lang="en-US" dirty="0" smtClean="0"/>
              <a:t>. </a:t>
            </a:r>
            <a:r>
              <a:rPr lang="en-US" dirty="0" err="1" smtClean="0"/>
              <a:t>Metode</a:t>
            </a:r>
            <a:r>
              <a:rPr lang="en-US" dirty="0" smtClean="0"/>
              <a:t> </a:t>
            </a:r>
            <a:r>
              <a:rPr lang="en-US" dirty="0" err="1" smtClean="0"/>
              <a:t>Rasional</a:t>
            </a:r>
            <a:r>
              <a:rPr lang="en-US" dirty="0" smtClean="0"/>
              <a:t> </a:t>
            </a:r>
            <a:r>
              <a:rPr lang="en-US" dirty="0" err="1" smtClean="0"/>
              <a:t>dapat</a:t>
            </a:r>
            <a:r>
              <a:rPr lang="en-US" dirty="0" smtClean="0"/>
              <a:t> </a:t>
            </a:r>
            <a:r>
              <a:rPr lang="en-US" dirty="0" err="1" smtClean="0"/>
              <a:t>digunakan</a:t>
            </a:r>
            <a:r>
              <a:rPr lang="en-US" dirty="0" smtClean="0"/>
              <a:t> </a:t>
            </a:r>
            <a:r>
              <a:rPr lang="en-US" dirty="0" err="1" smtClean="0"/>
              <a:t>untuk</a:t>
            </a:r>
            <a:r>
              <a:rPr lang="en-US" dirty="0" smtClean="0"/>
              <a:t> </a:t>
            </a:r>
            <a:r>
              <a:rPr lang="en-US" dirty="0" err="1" smtClean="0"/>
              <a:t>menghitung</a:t>
            </a:r>
            <a:r>
              <a:rPr lang="en-US" dirty="0" smtClean="0"/>
              <a:t> debit </a:t>
            </a:r>
            <a:r>
              <a:rPr lang="en-US" dirty="0" err="1" smtClean="0"/>
              <a:t>puncak</a:t>
            </a:r>
            <a:r>
              <a:rPr lang="en-US" dirty="0" smtClean="0"/>
              <a:t> </a:t>
            </a:r>
            <a:r>
              <a:rPr lang="en-US" dirty="0" err="1" smtClean="0"/>
              <a:t>sungai</a:t>
            </a:r>
            <a:r>
              <a:rPr lang="en-US" dirty="0" smtClean="0"/>
              <a:t> </a:t>
            </a:r>
            <a:r>
              <a:rPr lang="en-US" dirty="0" err="1" smtClean="0"/>
              <a:t>atau</a:t>
            </a:r>
            <a:r>
              <a:rPr lang="en-US" dirty="0" smtClean="0"/>
              <a:t> </a:t>
            </a:r>
            <a:r>
              <a:rPr lang="en-US" dirty="0" err="1" smtClean="0"/>
              <a:t>saluran</a:t>
            </a:r>
            <a:r>
              <a:rPr lang="en-US" dirty="0" smtClean="0"/>
              <a:t> </a:t>
            </a:r>
            <a:r>
              <a:rPr lang="en-US" dirty="0" err="1" smtClean="0"/>
              <a:t>dengan</a:t>
            </a:r>
            <a:r>
              <a:rPr lang="en-US" dirty="0" smtClean="0"/>
              <a:t> </a:t>
            </a:r>
            <a:r>
              <a:rPr lang="en-US" dirty="0" err="1" smtClean="0"/>
              <a:t>daerah</a:t>
            </a:r>
            <a:r>
              <a:rPr lang="en-US" dirty="0" smtClean="0"/>
              <a:t> </a:t>
            </a:r>
            <a:r>
              <a:rPr lang="en-US" dirty="0" err="1" smtClean="0"/>
              <a:t>pengaliran</a:t>
            </a:r>
            <a:r>
              <a:rPr lang="en-US" dirty="0" smtClean="0"/>
              <a:t> yang </a:t>
            </a:r>
            <a:r>
              <a:rPr lang="en-US" dirty="0" err="1" smtClean="0"/>
              <a:t>terbatas</a:t>
            </a:r>
            <a:r>
              <a:rPr lang="en-US" dirty="0" smtClean="0"/>
              <a:t>. </a:t>
            </a:r>
          </a:p>
          <a:p>
            <a:pPr marL="341313" indent="-341313" algn="just">
              <a:buFont typeface="Wingdings" pitchFamily="2" charset="2"/>
              <a:buChar char="q"/>
            </a:pPr>
            <a:r>
              <a:rPr lang="sv-SE" dirty="0" smtClean="0"/>
              <a:t>Coldman (1986) dalam Suripin (2004), Metode Rasional </a:t>
            </a:r>
            <a:r>
              <a:rPr lang="en-US" dirty="0" err="1" smtClean="0"/>
              <a:t>dapat</a:t>
            </a:r>
            <a:r>
              <a:rPr lang="en-US" dirty="0" smtClean="0"/>
              <a:t> </a:t>
            </a:r>
            <a:r>
              <a:rPr lang="en-US" dirty="0" err="1" smtClean="0"/>
              <a:t>digunakan</a:t>
            </a:r>
            <a:r>
              <a:rPr lang="en-US" dirty="0" smtClean="0"/>
              <a:t> </a:t>
            </a:r>
            <a:r>
              <a:rPr lang="en-US" dirty="0" err="1" smtClean="0"/>
              <a:t>untuk</a:t>
            </a:r>
            <a:r>
              <a:rPr lang="en-US" dirty="0" smtClean="0"/>
              <a:t> </a:t>
            </a:r>
            <a:r>
              <a:rPr lang="en-US" dirty="0" err="1" smtClean="0"/>
              <a:t>daerah</a:t>
            </a:r>
            <a:r>
              <a:rPr lang="en-US" dirty="0" smtClean="0"/>
              <a:t> </a:t>
            </a:r>
            <a:r>
              <a:rPr lang="en-US" dirty="0" err="1" smtClean="0"/>
              <a:t>pengaliran</a:t>
            </a:r>
            <a:r>
              <a:rPr lang="en-US" dirty="0" smtClean="0"/>
              <a:t> &lt; 300 ha. </a:t>
            </a:r>
          </a:p>
          <a:p>
            <a:pPr marL="341313" indent="-341313" algn="just">
              <a:buFont typeface="Wingdings" pitchFamily="2" charset="2"/>
              <a:buChar char="q"/>
            </a:pPr>
            <a:r>
              <a:rPr lang="en-US" dirty="0" smtClean="0"/>
              <a:t>Ponce (1989) </a:t>
            </a:r>
            <a:r>
              <a:rPr lang="en-US" dirty="0" err="1" smtClean="0"/>
              <a:t>dalam</a:t>
            </a:r>
            <a:r>
              <a:rPr lang="en-US" dirty="0" smtClean="0"/>
              <a:t> </a:t>
            </a:r>
            <a:r>
              <a:rPr lang="en-US" dirty="0" err="1" smtClean="0"/>
              <a:t>Bambang</a:t>
            </a:r>
            <a:r>
              <a:rPr lang="en-US" dirty="0" smtClean="0"/>
              <a:t> T (2008), </a:t>
            </a:r>
            <a:r>
              <a:rPr lang="en-US" dirty="0" err="1" smtClean="0"/>
              <a:t>Metode</a:t>
            </a:r>
            <a:r>
              <a:rPr lang="en-US" dirty="0" smtClean="0"/>
              <a:t> </a:t>
            </a:r>
            <a:r>
              <a:rPr lang="en-US" dirty="0" err="1" smtClean="0"/>
              <a:t>Rasional</a:t>
            </a:r>
            <a:r>
              <a:rPr lang="en-US" dirty="0" smtClean="0"/>
              <a:t> </a:t>
            </a:r>
            <a:r>
              <a:rPr lang="en-US" dirty="0" err="1" smtClean="0"/>
              <a:t>dapat</a:t>
            </a:r>
            <a:r>
              <a:rPr lang="en-US" dirty="0" smtClean="0"/>
              <a:t> </a:t>
            </a:r>
            <a:r>
              <a:rPr lang="en-US" dirty="0" err="1" smtClean="0"/>
              <a:t>digunakan</a:t>
            </a:r>
            <a:r>
              <a:rPr lang="en-US" dirty="0" smtClean="0"/>
              <a:t> </a:t>
            </a:r>
            <a:r>
              <a:rPr lang="en-US" dirty="0" err="1" smtClean="0"/>
              <a:t>untuk</a:t>
            </a:r>
            <a:r>
              <a:rPr lang="en-US" dirty="0" smtClean="0"/>
              <a:t> </a:t>
            </a:r>
            <a:r>
              <a:rPr lang="en-US" dirty="0" err="1" smtClean="0"/>
              <a:t>daerah</a:t>
            </a:r>
            <a:r>
              <a:rPr lang="en-US" dirty="0" smtClean="0"/>
              <a:t> </a:t>
            </a:r>
            <a:r>
              <a:rPr lang="en-US" dirty="0" err="1" smtClean="0"/>
              <a:t>pengaliran</a:t>
            </a:r>
            <a:r>
              <a:rPr lang="en-US" dirty="0" smtClean="0"/>
              <a:t> &lt; 2,5 Km2. </a:t>
            </a:r>
          </a:p>
          <a:p>
            <a:pPr marL="341313" indent="-341313" algn="just">
              <a:buFont typeface="Wingdings" pitchFamily="2" charset="2"/>
              <a:buChar char="q"/>
            </a:pPr>
            <a:r>
              <a:rPr lang="en-US" dirty="0" err="1" smtClean="0"/>
              <a:t>Departemen</a:t>
            </a:r>
            <a:r>
              <a:rPr lang="en-US" dirty="0" smtClean="0"/>
              <a:t> PU, SKSNI M-l8-1989-F (1989), </a:t>
            </a:r>
            <a:r>
              <a:rPr lang="en-US" dirty="0" err="1" smtClean="0"/>
              <a:t>dijelaskan</a:t>
            </a:r>
            <a:r>
              <a:rPr lang="en-US" dirty="0" smtClean="0"/>
              <a:t> </a:t>
            </a:r>
            <a:r>
              <a:rPr lang="en-US" dirty="0" err="1" smtClean="0"/>
              <a:t>bahwa</a:t>
            </a:r>
            <a:r>
              <a:rPr lang="en-US" dirty="0" smtClean="0"/>
              <a:t> </a:t>
            </a:r>
            <a:r>
              <a:rPr lang="en-US" dirty="0" err="1" smtClean="0"/>
              <a:t>Metode</a:t>
            </a:r>
            <a:r>
              <a:rPr lang="en-US" dirty="0" smtClean="0"/>
              <a:t> </a:t>
            </a:r>
            <a:r>
              <a:rPr lang="en-US" dirty="0" err="1" smtClean="0"/>
              <a:t>Rasional</a:t>
            </a:r>
            <a:r>
              <a:rPr lang="en-US" dirty="0" smtClean="0"/>
              <a:t> </a:t>
            </a:r>
            <a:r>
              <a:rPr lang="en-US" dirty="0" err="1" smtClean="0"/>
              <a:t>dapat</a:t>
            </a:r>
            <a:r>
              <a:rPr lang="en-US" dirty="0" smtClean="0"/>
              <a:t> </a:t>
            </a:r>
            <a:r>
              <a:rPr lang="en-US" dirty="0" err="1" smtClean="0"/>
              <a:t>digunakan</a:t>
            </a:r>
            <a:r>
              <a:rPr lang="en-US" dirty="0" smtClean="0"/>
              <a:t> </a:t>
            </a:r>
            <a:r>
              <a:rPr lang="en-US" dirty="0" err="1" smtClean="0"/>
              <a:t>untuk</a:t>
            </a:r>
            <a:r>
              <a:rPr lang="en-US" dirty="0" smtClean="0"/>
              <a:t> </a:t>
            </a:r>
            <a:r>
              <a:rPr lang="en-US" dirty="0" err="1" smtClean="0"/>
              <a:t>ukuran</a:t>
            </a:r>
            <a:r>
              <a:rPr lang="en-US" dirty="0" smtClean="0"/>
              <a:t> </a:t>
            </a:r>
            <a:r>
              <a:rPr lang="en-US" dirty="0" err="1" smtClean="0"/>
              <a:t>daerah</a:t>
            </a:r>
            <a:r>
              <a:rPr lang="en-US" dirty="0" smtClean="0"/>
              <a:t> </a:t>
            </a:r>
            <a:r>
              <a:rPr lang="en-US" dirty="0" err="1" smtClean="0"/>
              <a:t>pengaliran</a:t>
            </a:r>
            <a:r>
              <a:rPr lang="en-US" dirty="0" smtClean="0"/>
              <a:t> &lt; 5000 Ha. </a:t>
            </a:r>
          </a:p>
          <a:p>
            <a:pPr marL="341313" indent="-341313" algn="just">
              <a:buFont typeface="Wingdings" pitchFamily="2" charset="2"/>
              <a:buChar char="q"/>
            </a:pPr>
            <a:r>
              <a:rPr lang="en-US" dirty="0" err="1" smtClean="0"/>
              <a:t>Asdak</a:t>
            </a:r>
            <a:r>
              <a:rPr lang="en-US" dirty="0" smtClean="0"/>
              <a:t> (2002), </a:t>
            </a:r>
            <a:r>
              <a:rPr lang="en-US" dirty="0" err="1" smtClean="0"/>
              <a:t>dijelaskan</a:t>
            </a:r>
            <a:r>
              <a:rPr lang="en-US" dirty="0" smtClean="0"/>
              <a:t> </a:t>
            </a:r>
            <a:r>
              <a:rPr lang="en-US" dirty="0" err="1" smtClean="0"/>
              <a:t>jika</a:t>
            </a:r>
            <a:r>
              <a:rPr lang="en-US" dirty="0" smtClean="0"/>
              <a:t> </a:t>
            </a:r>
            <a:r>
              <a:rPr lang="en-US" dirty="0" err="1" smtClean="0"/>
              <a:t>ukuran</a:t>
            </a:r>
            <a:r>
              <a:rPr lang="en-US" dirty="0" smtClean="0"/>
              <a:t> </a:t>
            </a:r>
            <a:r>
              <a:rPr lang="en-US" dirty="0" err="1" smtClean="0"/>
              <a:t>daerah</a:t>
            </a:r>
            <a:r>
              <a:rPr lang="en-US" dirty="0" smtClean="0"/>
              <a:t> </a:t>
            </a:r>
            <a:r>
              <a:rPr lang="en-US" dirty="0" err="1" smtClean="0"/>
              <a:t>pengaliran</a:t>
            </a:r>
            <a:r>
              <a:rPr lang="en-US" dirty="0" smtClean="0"/>
              <a:t> &gt; 300 ha, </a:t>
            </a:r>
            <a:r>
              <a:rPr lang="en-US" dirty="0" err="1" smtClean="0"/>
              <a:t>maka</a:t>
            </a:r>
            <a:r>
              <a:rPr lang="en-US" dirty="0" smtClean="0"/>
              <a:t> </a:t>
            </a:r>
            <a:r>
              <a:rPr lang="en-US" dirty="0" err="1" smtClean="0"/>
              <a:t>ukuran</a:t>
            </a:r>
            <a:r>
              <a:rPr lang="en-US" dirty="0" smtClean="0"/>
              <a:t> </a:t>
            </a:r>
            <a:r>
              <a:rPr lang="en-US" dirty="0" err="1" smtClean="0"/>
              <a:t>daerah</a:t>
            </a:r>
            <a:r>
              <a:rPr lang="en-US" dirty="0" smtClean="0"/>
              <a:t> </a:t>
            </a:r>
            <a:r>
              <a:rPr lang="en-US" dirty="0" err="1" smtClean="0"/>
              <a:t>pengaliran</a:t>
            </a:r>
            <a:r>
              <a:rPr lang="en-US" dirty="0" smtClean="0"/>
              <a:t> </a:t>
            </a:r>
            <a:r>
              <a:rPr lang="en-US" dirty="0" err="1" smtClean="0"/>
              <a:t>perlu</a:t>
            </a:r>
            <a:r>
              <a:rPr lang="en-US" dirty="0" smtClean="0"/>
              <a:t> </a:t>
            </a:r>
            <a:r>
              <a:rPr lang="en-US" dirty="0" err="1" smtClean="0"/>
              <a:t>dibagi</a:t>
            </a:r>
            <a:r>
              <a:rPr lang="en-US" dirty="0" smtClean="0"/>
              <a:t> </a:t>
            </a:r>
            <a:r>
              <a:rPr lang="en-US" dirty="0" err="1" smtClean="0"/>
              <a:t>menjadi</a:t>
            </a:r>
            <a:r>
              <a:rPr lang="en-US" dirty="0" smtClean="0"/>
              <a:t> </a:t>
            </a:r>
            <a:r>
              <a:rPr lang="en-US" dirty="0" err="1" smtClean="0"/>
              <a:t>beberapa</a:t>
            </a:r>
            <a:r>
              <a:rPr lang="en-US" dirty="0" smtClean="0"/>
              <a:t> </a:t>
            </a:r>
            <a:r>
              <a:rPr lang="en-US" dirty="0" err="1" smtClean="0"/>
              <a:t>bagian</a:t>
            </a:r>
            <a:r>
              <a:rPr lang="en-US" dirty="0" smtClean="0"/>
              <a:t> sub </a:t>
            </a:r>
            <a:r>
              <a:rPr lang="en-US" dirty="0" err="1" smtClean="0"/>
              <a:t>daerah</a:t>
            </a:r>
            <a:r>
              <a:rPr lang="en-US" dirty="0" smtClean="0"/>
              <a:t> </a:t>
            </a:r>
            <a:r>
              <a:rPr lang="en-US" dirty="0" err="1" smtClean="0"/>
              <a:t>pengaliran</a:t>
            </a:r>
            <a:r>
              <a:rPr lang="en-US" dirty="0" smtClean="0"/>
              <a:t> </a:t>
            </a:r>
            <a:r>
              <a:rPr lang="en-US" dirty="0" err="1" smtClean="0"/>
              <a:t>kemudian</a:t>
            </a:r>
            <a:r>
              <a:rPr lang="en-US" dirty="0" smtClean="0"/>
              <a:t> </a:t>
            </a:r>
            <a:r>
              <a:rPr lang="en-US" dirty="0" err="1" smtClean="0"/>
              <a:t>Rumus</a:t>
            </a:r>
            <a:r>
              <a:rPr lang="en-US" dirty="0" smtClean="0"/>
              <a:t> </a:t>
            </a:r>
            <a:r>
              <a:rPr lang="en-US" dirty="0" err="1" smtClean="0"/>
              <a:t>Rasional</a:t>
            </a:r>
            <a:r>
              <a:rPr lang="en-US" dirty="0" smtClean="0"/>
              <a:t> </a:t>
            </a:r>
            <a:r>
              <a:rPr lang="en-US" dirty="0" err="1" smtClean="0"/>
              <a:t>diaplikasikan</a:t>
            </a:r>
            <a:r>
              <a:rPr lang="en-US" dirty="0" smtClean="0"/>
              <a:t> </a:t>
            </a:r>
            <a:r>
              <a:rPr lang="en-US" dirty="0" err="1" smtClean="0"/>
              <a:t>pada</a:t>
            </a:r>
            <a:r>
              <a:rPr lang="en-US" dirty="0" smtClean="0"/>
              <a:t> </a:t>
            </a:r>
            <a:r>
              <a:rPr lang="en-US" dirty="0" err="1" smtClean="0"/>
              <a:t>masing-masing</a:t>
            </a:r>
            <a:r>
              <a:rPr lang="en-US" dirty="0" smtClean="0"/>
              <a:t> sub </a:t>
            </a:r>
            <a:r>
              <a:rPr lang="en-US" dirty="0" err="1" smtClean="0"/>
              <a:t>daerah</a:t>
            </a:r>
            <a:r>
              <a:rPr lang="en-US" dirty="0" smtClean="0"/>
              <a:t> </a:t>
            </a:r>
            <a:r>
              <a:rPr lang="en-US" dirty="0" err="1" smtClean="0"/>
              <a:t>pengaliran</a:t>
            </a:r>
            <a:r>
              <a:rPr lang="en-US" dirty="0" smtClean="0"/>
              <a:t>. </a:t>
            </a:r>
          </a:p>
          <a:p>
            <a:pPr marL="341313" indent="-341313" algn="just">
              <a:buFont typeface="Wingdings" pitchFamily="2" charset="2"/>
              <a:buChar char="q"/>
            </a:pPr>
            <a:r>
              <a:rPr lang="en-US" dirty="0" err="1" smtClean="0"/>
              <a:t>Montarcih</a:t>
            </a:r>
            <a:r>
              <a:rPr lang="en-US" dirty="0" smtClean="0"/>
              <a:t> (2009) </a:t>
            </a:r>
            <a:r>
              <a:rPr lang="en-US" dirty="0" err="1" smtClean="0"/>
              <a:t>dijelaskan</a:t>
            </a:r>
            <a:r>
              <a:rPr lang="en-US" dirty="0" smtClean="0"/>
              <a:t> </a:t>
            </a:r>
            <a:r>
              <a:rPr lang="en-US" dirty="0" err="1" smtClean="0"/>
              <a:t>jika</a:t>
            </a:r>
            <a:r>
              <a:rPr lang="en-US" dirty="0" smtClean="0"/>
              <a:t> </a:t>
            </a:r>
            <a:r>
              <a:rPr lang="en-US" dirty="0" err="1" smtClean="0"/>
              <a:t>ukuran</a:t>
            </a:r>
            <a:r>
              <a:rPr lang="en-US" dirty="0" smtClean="0"/>
              <a:t> </a:t>
            </a:r>
            <a:r>
              <a:rPr lang="en-US" dirty="0" err="1" smtClean="0"/>
              <a:t>daerah</a:t>
            </a:r>
            <a:r>
              <a:rPr lang="en-US" dirty="0" smtClean="0"/>
              <a:t> </a:t>
            </a:r>
            <a:r>
              <a:rPr lang="en-US" dirty="0" err="1" smtClean="0"/>
              <a:t>pengaliran</a:t>
            </a:r>
            <a:r>
              <a:rPr lang="en-US" dirty="0" smtClean="0"/>
              <a:t> </a:t>
            </a:r>
            <a:r>
              <a:rPr lang="sv-SE" dirty="0" smtClean="0"/>
              <a:t>) 5000 Ha maka koefisien pengaliran (C) bisa dipecah-pecah sesuai tata guna lahan dan luas lahan yang bersangkutan. </a:t>
            </a:r>
          </a:p>
          <a:p>
            <a:pPr marL="341313" indent="-341313" algn="just">
              <a:buFont typeface="Wingdings" pitchFamily="2" charset="2"/>
              <a:buChar char="q"/>
            </a:pPr>
            <a:r>
              <a:rPr lang="en-US" dirty="0" err="1" smtClean="0"/>
              <a:t>Suripin</a:t>
            </a:r>
            <a:r>
              <a:rPr lang="en-US" dirty="0" smtClean="0"/>
              <a:t> (2004) </a:t>
            </a:r>
            <a:r>
              <a:rPr lang="en-US" dirty="0" err="1" smtClean="0"/>
              <a:t>dijelaskan</a:t>
            </a:r>
            <a:r>
              <a:rPr lang="en-US" dirty="0" smtClean="0"/>
              <a:t> </a:t>
            </a:r>
            <a:r>
              <a:rPr lang="en-US" dirty="0" err="1" smtClean="0"/>
              <a:t>penggunaan</a:t>
            </a:r>
            <a:r>
              <a:rPr lang="en-US" dirty="0" smtClean="0"/>
              <a:t> </a:t>
            </a:r>
            <a:r>
              <a:rPr lang="en-US" dirty="0" err="1" smtClean="0"/>
              <a:t>Metode</a:t>
            </a:r>
            <a:r>
              <a:rPr lang="en-US" dirty="0" smtClean="0"/>
              <a:t> </a:t>
            </a:r>
            <a:r>
              <a:rPr lang="en-US" dirty="0" err="1" smtClean="0"/>
              <a:t>Rasional</a:t>
            </a:r>
            <a:r>
              <a:rPr lang="en-US" dirty="0" smtClean="0"/>
              <a:t> </a:t>
            </a:r>
            <a:r>
              <a:rPr lang="en-US" dirty="0" err="1" smtClean="0"/>
              <a:t>pada</a:t>
            </a:r>
            <a:r>
              <a:rPr lang="en-US" dirty="0" smtClean="0"/>
              <a:t> </a:t>
            </a:r>
            <a:r>
              <a:rPr lang="en-US" dirty="0" err="1" smtClean="0"/>
              <a:t>daerah</a:t>
            </a:r>
            <a:r>
              <a:rPr lang="en-US" dirty="0" smtClean="0"/>
              <a:t> </a:t>
            </a:r>
            <a:r>
              <a:rPr lang="en-US" dirty="0" err="1" smtClean="0"/>
              <a:t>pengaliran</a:t>
            </a:r>
            <a:r>
              <a:rPr lang="en-US" dirty="0" smtClean="0"/>
              <a:t> </a:t>
            </a:r>
            <a:r>
              <a:rPr lang="en-US" dirty="0" err="1" smtClean="0"/>
              <a:t>dengan</a:t>
            </a:r>
            <a:r>
              <a:rPr lang="en-US" dirty="0" smtClean="0"/>
              <a:t> </a:t>
            </a:r>
            <a:r>
              <a:rPr lang="en-US" dirty="0" err="1" smtClean="0"/>
              <a:t>beberapa</a:t>
            </a:r>
            <a:r>
              <a:rPr lang="en-US" dirty="0" smtClean="0"/>
              <a:t> sub </a:t>
            </a:r>
            <a:r>
              <a:rPr lang="en-US" dirty="0" err="1" smtClean="0"/>
              <a:t>daerah</a:t>
            </a:r>
            <a:r>
              <a:rPr lang="en-US" dirty="0" smtClean="0"/>
              <a:t> </a:t>
            </a:r>
            <a:r>
              <a:rPr lang="en-US" dirty="0" err="1" smtClean="0"/>
              <a:t>pengaliran</a:t>
            </a:r>
            <a:r>
              <a:rPr lang="en-US" dirty="0" smtClean="0"/>
              <a:t> </a:t>
            </a:r>
            <a:r>
              <a:rPr lang="en-US" dirty="0" err="1" smtClean="0"/>
              <a:t>dapat</a:t>
            </a:r>
            <a:r>
              <a:rPr lang="en-US" dirty="0" smtClean="0"/>
              <a:t> </a:t>
            </a:r>
            <a:r>
              <a:rPr lang="en-US" dirty="0" err="1" smtClean="0"/>
              <a:t>dilakukan</a:t>
            </a:r>
            <a:r>
              <a:rPr lang="en-US" dirty="0" smtClean="0"/>
              <a:t> </a:t>
            </a:r>
            <a:r>
              <a:rPr lang="en-US" dirty="0" err="1" smtClean="0"/>
              <a:t>dengan</a:t>
            </a:r>
            <a:r>
              <a:rPr lang="en-US" dirty="0" smtClean="0"/>
              <a:t> </a:t>
            </a:r>
            <a:r>
              <a:rPr lang="en-US" dirty="0" err="1" smtClean="0"/>
              <a:t>pendekatan</a:t>
            </a:r>
            <a:r>
              <a:rPr lang="en-US" dirty="0" smtClean="0"/>
              <a:t> </a:t>
            </a:r>
            <a:r>
              <a:rPr lang="en-US" dirty="0" err="1" smtClean="0"/>
              <a:t>nilai</a:t>
            </a:r>
            <a:r>
              <a:rPr lang="en-US" dirty="0" smtClean="0"/>
              <a:t> C </a:t>
            </a:r>
            <a:r>
              <a:rPr lang="en-US" dirty="0" err="1" smtClean="0"/>
              <a:t>gabungan</a:t>
            </a:r>
            <a:r>
              <a:rPr lang="en-US" dirty="0" smtClean="0"/>
              <a:t> </a:t>
            </a:r>
            <a:r>
              <a:rPr lang="en-US" dirty="0" err="1" smtClean="0"/>
              <a:t>atau</a:t>
            </a:r>
            <a:r>
              <a:rPr lang="en-US" dirty="0" smtClean="0"/>
              <a:t> C rata-rata </a:t>
            </a:r>
            <a:r>
              <a:rPr lang="en-US" dirty="0" err="1" smtClean="0"/>
              <a:t>dan</a:t>
            </a:r>
            <a:r>
              <a:rPr lang="en-US" dirty="0" smtClean="0"/>
              <a:t> </a:t>
            </a:r>
            <a:r>
              <a:rPr lang="en-US" dirty="0" err="1" smtClean="0"/>
              <a:t>intensitas</a:t>
            </a:r>
            <a:r>
              <a:rPr lang="en-US" dirty="0" smtClean="0"/>
              <a:t> </a:t>
            </a:r>
            <a:r>
              <a:rPr lang="en-US" dirty="0" err="1" smtClean="0"/>
              <a:t>hujan</a:t>
            </a:r>
            <a:r>
              <a:rPr lang="en-US" dirty="0" smtClean="0"/>
              <a:t> </a:t>
            </a:r>
            <a:r>
              <a:rPr lang="en-US" dirty="0" err="1" smtClean="0"/>
              <a:t>dihitung</a:t>
            </a:r>
            <a:r>
              <a:rPr lang="en-US" dirty="0" smtClean="0"/>
              <a:t> </a:t>
            </a:r>
            <a:r>
              <a:rPr lang="en-US" dirty="0" err="1" smtClean="0"/>
              <a:t>berdasarkan</a:t>
            </a:r>
            <a:r>
              <a:rPr lang="en-US" dirty="0" smtClean="0"/>
              <a:t> </a:t>
            </a:r>
            <a:r>
              <a:rPr lang="en-US" dirty="0" err="1" smtClean="0"/>
              <a:t>waktu</a:t>
            </a:r>
            <a:r>
              <a:rPr lang="en-US" dirty="0" smtClean="0"/>
              <a:t> </a:t>
            </a:r>
            <a:r>
              <a:rPr lang="en-US" dirty="0" err="1" smtClean="0"/>
              <a:t>konsentrasi</a:t>
            </a:r>
            <a:r>
              <a:rPr lang="en-US" dirty="0" smtClean="0"/>
              <a:t> yang  </a:t>
            </a:r>
            <a:r>
              <a:rPr lang="en-US" dirty="0" err="1" smtClean="0"/>
              <a:t>terpanjang</a:t>
            </a:r>
            <a:r>
              <a:rPr lang="en-US" dirty="0" smtClean="0"/>
              <a:t>.</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04800"/>
            <a:ext cx="8229600" cy="2554545"/>
          </a:xfrm>
          <a:prstGeom prst="rect">
            <a:avLst/>
          </a:prstGeom>
        </p:spPr>
        <p:txBody>
          <a:bodyPr wrap="square">
            <a:spAutoFit/>
          </a:bodyPr>
          <a:lstStyle/>
          <a:p>
            <a:pPr algn="just"/>
            <a:r>
              <a:rPr lang="en-US" sz="4000" dirty="0" smtClean="0">
                <a:effectLst>
                  <a:outerShdw blurRad="38100" dist="38100" dir="2700000" algn="tl">
                    <a:srgbClr val="000000">
                      <a:alpha val="43137"/>
                    </a:srgbClr>
                  </a:outerShdw>
                </a:effectLst>
              </a:rPr>
              <a:t>   Q = 0,278 . C . L . A</a:t>
            </a:r>
          </a:p>
          <a:p>
            <a:pPr algn="just"/>
            <a:r>
              <a:rPr lang="en-US" sz="2400" dirty="0" err="1" smtClean="0"/>
              <a:t>Dimana</a:t>
            </a:r>
            <a:r>
              <a:rPr lang="en-US" sz="2400" dirty="0" smtClean="0"/>
              <a:t>:</a:t>
            </a:r>
          </a:p>
          <a:p>
            <a:pPr lvl="1" algn="just"/>
            <a:r>
              <a:rPr lang="es-ES" sz="2400" dirty="0" smtClean="0"/>
              <a:t>Q : </a:t>
            </a:r>
            <a:r>
              <a:rPr lang="es-ES" sz="2400" dirty="0" err="1" smtClean="0"/>
              <a:t>debit</a:t>
            </a:r>
            <a:r>
              <a:rPr lang="es-ES" sz="2400" dirty="0" smtClean="0"/>
              <a:t> </a:t>
            </a:r>
            <a:r>
              <a:rPr lang="es-ES" sz="2400" dirty="0" err="1" smtClean="0"/>
              <a:t>puncak</a:t>
            </a:r>
            <a:r>
              <a:rPr lang="es-ES" sz="2400" dirty="0" smtClean="0"/>
              <a:t> </a:t>
            </a:r>
            <a:r>
              <a:rPr lang="es-ES" sz="2400" dirty="0" err="1" smtClean="0"/>
              <a:t>limpasan</a:t>
            </a:r>
            <a:r>
              <a:rPr lang="es-ES" sz="2400" dirty="0" smtClean="0"/>
              <a:t> </a:t>
            </a:r>
            <a:r>
              <a:rPr lang="es-ES" sz="2400" dirty="0" err="1" smtClean="0"/>
              <a:t>permukaan</a:t>
            </a:r>
            <a:r>
              <a:rPr lang="es-ES" sz="2400" dirty="0" smtClean="0"/>
              <a:t> (m3/</a:t>
            </a:r>
            <a:r>
              <a:rPr lang="es-ES" sz="2400" dirty="0" err="1" smtClean="0"/>
              <a:t>det</a:t>
            </a:r>
            <a:r>
              <a:rPr lang="es-ES" sz="2400" dirty="0" smtClean="0"/>
              <a:t>).</a:t>
            </a:r>
          </a:p>
          <a:p>
            <a:pPr lvl="1" algn="just"/>
            <a:r>
              <a:rPr lang="it-IT" sz="2400" dirty="0" smtClean="0"/>
              <a:t>C : angka pengaliran (tanpa dimensi).</a:t>
            </a:r>
          </a:p>
          <a:p>
            <a:pPr lvl="1" algn="just"/>
            <a:r>
              <a:rPr lang="pt-BR" sz="2400" dirty="0" smtClean="0"/>
              <a:t>A : luas daerah pengaliran (Kmt).</a:t>
            </a:r>
          </a:p>
          <a:p>
            <a:pPr lvl="1" algn="just"/>
            <a:r>
              <a:rPr lang="en-US" sz="2400" dirty="0" smtClean="0"/>
              <a:t>I : </a:t>
            </a:r>
            <a:r>
              <a:rPr lang="en-US" sz="2400" dirty="0" err="1" smtClean="0"/>
              <a:t>intensitas</a:t>
            </a:r>
            <a:r>
              <a:rPr lang="en-US" sz="2400" dirty="0" smtClean="0"/>
              <a:t> </a:t>
            </a:r>
            <a:r>
              <a:rPr lang="en-US" sz="2400" dirty="0" err="1" smtClean="0"/>
              <a:t>curah</a:t>
            </a:r>
            <a:r>
              <a:rPr lang="en-US" sz="2400" dirty="0" smtClean="0"/>
              <a:t> </a:t>
            </a:r>
            <a:r>
              <a:rPr lang="en-US" sz="2400" dirty="0" err="1" smtClean="0"/>
              <a:t>hujan</a:t>
            </a:r>
            <a:r>
              <a:rPr lang="en-US" sz="2400" dirty="0" smtClean="0"/>
              <a:t> (mm/jam).</a:t>
            </a:r>
            <a:endParaRPr lang="en-US" sz="2400" dirty="0"/>
          </a:p>
        </p:txBody>
      </p:sp>
      <p:sp>
        <p:nvSpPr>
          <p:cNvPr id="3" name="Rectangle 2"/>
          <p:cNvSpPr/>
          <p:nvPr/>
        </p:nvSpPr>
        <p:spPr>
          <a:xfrm>
            <a:off x="685800" y="3505200"/>
            <a:ext cx="7543800" cy="2554545"/>
          </a:xfrm>
          <a:prstGeom prst="rect">
            <a:avLst/>
          </a:prstGeom>
        </p:spPr>
        <p:txBody>
          <a:bodyPr wrap="square">
            <a:spAutoFit/>
          </a:bodyPr>
          <a:lstStyle/>
          <a:p>
            <a:pPr algn="just"/>
            <a:r>
              <a:rPr lang="en-US" sz="2000" dirty="0" err="1" smtClean="0">
                <a:effectLst>
                  <a:outerShdw blurRad="38100" dist="38100" dir="2700000" algn="tl">
                    <a:srgbClr val="000000">
                      <a:alpha val="43137"/>
                    </a:srgbClr>
                  </a:outerShdw>
                </a:effectLst>
              </a:rPr>
              <a:t>Metode</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Rasional</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atas</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dikembangkan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berdasarkan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asumsi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sebagai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berikut</a:t>
            </a:r>
            <a:r>
              <a:rPr lang="en-US" sz="2000" dirty="0" smtClean="0">
                <a:effectLst>
                  <a:outerShdw blurRad="38100" dist="38100" dir="2700000" algn="tl">
                    <a:srgbClr val="000000">
                      <a:alpha val="43137"/>
                    </a:srgbClr>
                  </a:outerShdw>
                </a:effectLst>
              </a:rPr>
              <a:t>:</a:t>
            </a:r>
          </a:p>
          <a:p>
            <a:pPr marL="342900" indent="-342900" algn="just">
              <a:buFont typeface="+mj-lt"/>
              <a:buAutoNum type="arabicPeriod"/>
            </a:pPr>
            <a:r>
              <a:rPr lang="en-US" sz="2000" dirty="0" err="1" smtClean="0">
                <a:effectLst>
                  <a:outerShdw blurRad="38100" dist="38100" dir="2700000" algn="tl">
                    <a:srgbClr val="000000">
                      <a:alpha val="43137"/>
                    </a:srgbClr>
                  </a:outerShdw>
                </a:effectLst>
              </a:rPr>
              <a:t>Hujan</a:t>
            </a:r>
            <a:r>
              <a:rPr lang="en-US" sz="2000" dirty="0" smtClean="0">
                <a:effectLst>
                  <a:outerShdw blurRad="38100" dist="38100" dir="2700000" algn="tl">
                    <a:srgbClr val="000000">
                      <a:alpha val="43137"/>
                    </a:srgbClr>
                  </a:outerShdw>
                </a:effectLst>
              </a:rPr>
              <a:t> yang </a:t>
            </a:r>
            <a:r>
              <a:rPr lang="en-US" sz="2000" dirty="0" err="1" smtClean="0">
                <a:effectLst>
                  <a:outerShdw blurRad="38100" dist="38100" dir="2700000" algn="tl">
                    <a:srgbClr val="000000">
                      <a:alpha val="43137"/>
                    </a:srgbClr>
                  </a:outerShdw>
                </a:effectLst>
              </a:rPr>
              <a:t>terjadi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mempunyai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intensitas</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seragam</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merata</a:t>
            </a:r>
            <a:r>
              <a:rPr lang="en-US" sz="2000" dirty="0" smtClean="0">
                <a:effectLst>
                  <a:outerShdw blurRad="38100" dist="38100" dir="2700000" algn="tl">
                    <a:srgbClr val="000000">
                      <a:alpha val="43137"/>
                    </a:srgbClr>
                  </a:outerShdw>
                </a:effectLst>
              </a:rPr>
              <a:t> </a:t>
            </a:r>
            <a:r>
              <a:rPr lang="it-IT" sz="2000" dirty="0" smtClean="0">
                <a:effectLst>
                  <a:outerShdw blurRad="38100" dist="38100" dir="2700000" algn="tl">
                    <a:srgbClr val="000000">
                      <a:alpha val="43137"/>
                    </a:srgbClr>
                  </a:outerShdw>
                </a:effectLst>
              </a:rPr>
              <a:t>di seluruh daerah pengaliran selama paling sedikit sama </a:t>
            </a:r>
            <a:r>
              <a:rPr lang="en-US" sz="2000" dirty="0" err="1" smtClean="0">
                <a:effectLst>
                  <a:outerShdw blurRad="38100" dist="38100" dir="2700000" algn="tl">
                    <a:srgbClr val="000000">
                      <a:alpha val="43137"/>
                    </a:srgbClr>
                  </a:outerShdw>
                </a:effectLst>
              </a:rPr>
              <a:t>dengan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waktu</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konsentrasi</a:t>
            </a:r>
            <a:r>
              <a:rPr lang="en-US" sz="2000" dirty="0" smtClean="0">
                <a:effectLst>
                  <a:outerShdw blurRad="38100" dist="38100" dir="2700000" algn="tl">
                    <a:srgbClr val="000000">
                      <a:alpha val="43137"/>
                    </a:srgbClr>
                  </a:outerShdw>
                </a:effectLst>
              </a:rPr>
              <a:t> (t.) </a:t>
            </a:r>
            <a:r>
              <a:rPr lang="en-US" sz="2000" dirty="0" err="1" smtClean="0">
                <a:effectLst>
                  <a:outerShdw blurRad="38100" dist="38100" dir="2700000" algn="tl">
                    <a:srgbClr val="000000">
                      <a:alpha val="43137"/>
                    </a:srgbClr>
                  </a:outerShdw>
                </a:effectLst>
              </a:rPr>
              <a:t>daerah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pengaliran</a:t>
            </a:r>
            <a:r>
              <a:rPr lang="en-US" sz="2000" dirty="0" smtClean="0">
                <a:effectLst>
                  <a:outerShdw blurRad="38100" dist="38100" dir="2700000" algn="tl">
                    <a:srgbClr val="000000">
                      <a:alpha val="43137"/>
                    </a:srgbClr>
                  </a:outerShdw>
                </a:effectLst>
              </a:rPr>
              <a:t>. </a:t>
            </a:r>
          </a:p>
          <a:p>
            <a:pPr marL="342900" indent="-342900" algn="just">
              <a:buFont typeface="+mj-lt"/>
              <a:buAutoNum type="arabicPeriod"/>
            </a:pPr>
            <a:r>
              <a:rPr lang="en-US" sz="2000" dirty="0" err="1" smtClean="0">
                <a:effectLst>
                  <a:outerShdw blurRad="38100" dist="38100" dir="2700000" algn="tl">
                    <a:srgbClr val="000000">
                      <a:alpha val="43137"/>
                    </a:srgbClr>
                  </a:outerShdw>
                </a:effectLst>
              </a:rPr>
              <a:t>Periode</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ulang</a:t>
            </a:r>
            <a:r>
              <a:rPr lang="en-US" sz="2000" dirty="0" smtClean="0">
                <a:effectLst>
                  <a:outerShdw blurRad="38100" dist="38100" dir="2700000" algn="tl">
                    <a:srgbClr val="000000">
                      <a:alpha val="43137"/>
                    </a:srgbClr>
                  </a:outerShdw>
                </a:effectLst>
              </a:rPr>
              <a:t> debit </a:t>
            </a:r>
            <a:r>
              <a:rPr lang="en-US" sz="2000" dirty="0" err="1" smtClean="0">
                <a:effectLst>
                  <a:outerShdw blurRad="38100" dist="38100" dir="2700000" algn="tl">
                    <a:srgbClr val="000000">
                      <a:alpha val="43137"/>
                    </a:srgbClr>
                  </a:outerShdw>
                </a:effectLst>
              </a:rPr>
              <a:t>sama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dengan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periode</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ulang</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hujan</a:t>
            </a:r>
            <a:r>
              <a:rPr lang="en-US" sz="2000" dirty="0" smtClean="0">
                <a:effectLst>
                  <a:outerShdw blurRad="38100" dist="38100" dir="2700000" algn="tl">
                    <a:srgbClr val="000000">
                      <a:alpha val="43137"/>
                    </a:srgbClr>
                  </a:outerShdw>
                </a:effectLst>
              </a:rPr>
              <a:t>.</a:t>
            </a:r>
          </a:p>
          <a:p>
            <a:pPr marL="342900" indent="-342900" algn="just">
              <a:buFont typeface="+mj-lt"/>
              <a:buAutoNum type="arabicPeriod"/>
            </a:pPr>
            <a:r>
              <a:rPr lang="en-US" sz="2000" dirty="0" err="1" smtClean="0">
                <a:effectLst>
                  <a:outerShdw blurRad="38100" dist="38100" dir="2700000" algn="tl">
                    <a:srgbClr val="000000">
                      <a:alpha val="43137"/>
                    </a:srgbClr>
                  </a:outerShdw>
                </a:effectLst>
              </a:rPr>
              <a:t>Koefisien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pengaliran</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dari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daerah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pengaliran</a:t>
            </a:r>
            <a:r>
              <a:rPr lang="en-US" sz="2000" dirty="0" smtClean="0">
                <a:effectLst>
                  <a:outerShdw blurRad="38100" dist="38100" dir="2700000" algn="tl">
                    <a:srgbClr val="000000">
                      <a:alpha val="43137"/>
                    </a:srgbClr>
                  </a:outerShdw>
                </a:effectLst>
              </a:rPr>
              <a:t> yang </a:t>
            </a:r>
            <a:r>
              <a:rPr lang="en-US" sz="2000" dirty="0" err="1" smtClean="0">
                <a:effectLst>
                  <a:outerShdw blurRad="38100" dist="38100" dir="2700000" algn="tl">
                    <a:srgbClr val="000000">
                      <a:alpha val="43137"/>
                    </a:srgbClr>
                  </a:outerShdw>
                </a:effectLst>
              </a:rPr>
              <a:t>sama</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adalah</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tetap</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untuk</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berbagai</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periode</a:t>
            </a:r>
            <a:r>
              <a:rPr lang="en-US" sz="2000" dirty="0" smtClean="0">
                <a:effectLst>
                  <a:outerShdw blurRad="38100" dist="38100" dir="2700000" algn="tl">
                    <a:srgbClr val="000000">
                      <a:alpha val="43137"/>
                    </a:srgbClr>
                  </a:outerShdw>
                </a:effectLst>
              </a:rPr>
              <a:t> </a:t>
            </a:r>
            <a:r>
              <a:rPr lang="en-US" sz="2000" dirty="0" err="1" smtClean="0">
                <a:effectLst>
                  <a:outerShdw blurRad="38100" dist="38100" dir="2700000" algn="tl">
                    <a:srgbClr val="000000">
                      <a:alpha val="43137"/>
                    </a:srgbClr>
                  </a:outerShdw>
                </a:effectLst>
              </a:rPr>
              <a:t>ulang</a:t>
            </a:r>
            <a:r>
              <a:rPr lang="en-US" sz="2000" dirty="0" smtClean="0">
                <a:effectLst>
                  <a:outerShdw blurRad="38100" dist="38100" dir="2700000" algn="tl">
                    <a:srgbClr val="000000">
                      <a:alpha val="43137"/>
                    </a:srgbClr>
                  </a:outerShdw>
                </a:effectLst>
              </a:rPr>
              <a:t>.</a:t>
            </a:r>
            <a:endParaRPr lang="en-US" sz="20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04800"/>
            <a:ext cx="6705600" cy="584775"/>
          </a:xfrm>
          <a:prstGeom prst="rect">
            <a:avLst/>
          </a:prstGeom>
        </p:spPr>
        <p:txBody>
          <a:bodyPr wrap="square">
            <a:spAutoFit/>
          </a:bodyPr>
          <a:lstStyle/>
          <a:p>
            <a:r>
              <a:rPr lang="en-US" sz="3200" b="1" dirty="0" err="1" smtClean="0">
                <a:effectLst>
                  <a:outerShdw blurRad="38100" dist="38100" dir="2700000" algn="tl">
                    <a:srgbClr val="000000">
                      <a:alpha val="43137"/>
                    </a:srgbClr>
                  </a:outerShdw>
                </a:effectLst>
              </a:rPr>
              <a:t>Menghitung</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waktu</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konsentrasi</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t</a:t>
            </a:r>
            <a:r>
              <a:rPr lang="en-US" sz="3200" b="1" baseline="-25000" dirty="0" err="1" smtClean="0">
                <a:effectLst>
                  <a:outerShdw blurRad="38100" dist="38100" dir="2700000" algn="tl">
                    <a:srgbClr val="000000">
                      <a:alpha val="43137"/>
                    </a:srgbClr>
                  </a:outerShdw>
                </a:effectLst>
              </a:rPr>
              <a:t>c</a:t>
            </a:r>
            <a:r>
              <a:rPr lang="en-US" sz="3200" b="1" dirty="0" smtClean="0">
                <a:effectLst>
                  <a:outerShdw blurRad="38100" dist="38100" dir="2700000" algn="tl">
                    <a:srgbClr val="000000">
                      <a:alpha val="43137"/>
                    </a:srgbClr>
                  </a:outerShdw>
                </a:effectLst>
              </a:rPr>
              <a:t> )</a:t>
            </a:r>
            <a:endParaRPr lang="en-US" sz="3200" b="1" dirty="0">
              <a:effectLst>
                <a:outerShdw blurRad="38100" dist="38100" dir="2700000" algn="tl">
                  <a:srgbClr val="000000">
                    <a:alpha val="43137"/>
                  </a:srgbClr>
                </a:outerShdw>
              </a:effectLst>
            </a:endParaRPr>
          </a:p>
        </p:txBody>
      </p:sp>
      <p:pic>
        <p:nvPicPr>
          <p:cNvPr id="21506" name="Picture 2"/>
          <p:cNvPicPr>
            <a:picLocks noChangeAspect="1" noChangeArrowheads="1"/>
          </p:cNvPicPr>
          <p:nvPr/>
        </p:nvPicPr>
        <p:blipFill>
          <a:blip r:embed="rId2">
            <a:lum bright="-20000" contrast="40000"/>
          </a:blip>
          <a:srcRect/>
          <a:stretch>
            <a:fillRect/>
          </a:stretch>
        </p:blipFill>
        <p:spPr bwMode="auto">
          <a:xfrm>
            <a:off x="914400" y="1295400"/>
            <a:ext cx="7668722" cy="3581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noChangeArrowheads="1"/>
          </p:cNvPicPr>
          <p:nvPr/>
        </p:nvPicPr>
        <p:blipFill>
          <a:blip r:embed="rId2">
            <a:lum bright="-20000" contrast="40000"/>
          </a:blip>
          <a:srcRect/>
          <a:stretch>
            <a:fillRect/>
          </a:stretch>
        </p:blipFill>
        <p:spPr bwMode="auto">
          <a:xfrm>
            <a:off x="990600" y="304800"/>
            <a:ext cx="7467600" cy="622300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p:cNvPicPr>
            <a:picLocks noChangeAspect="1" noChangeArrowheads="1"/>
          </p:cNvPicPr>
          <p:nvPr/>
        </p:nvPicPr>
        <p:blipFill>
          <a:blip r:embed="rId2">
            <a:lum bright="-10000" contrast="40000"/>
          </a:blip>
          <a:srcRect/>
          <a:stretch>
            <a:fillRect/>
          </a:stretch>
        </p:blipFill>
        <p:spPr bwMode="auto">
          <a:xfrm>
            <a:off x="0" y="914400"/>
            <a:ext cx="9144000" cy="5943600"/>
          </a:xfrm>
          <a:prstGeom prst="rect">
            <a:avLst/>
          </a:prstGeom>
          <a:noFill/>
          <a:ln w="9525">
            <a:noFill/>
            <a:miter lim="800000"/>
            <a:headEnd/>
            <a:tailEnd/>
          </a:ln>
          <a:effectLst/>
        </p:spPr>
      </p:pic>
      <p:sp>
        <p:nvSpPr>
          <p:cNvPr id="3" name="Rectangle 2"/>
          <p:cNvSpPr/>
          <p:nvPr/>
        </p:nvSpPr>
        <p:spPr>
          <a:xfrm>
            <a:off x="1524000" y="152400"/>
            <a:ext cx="6210739" cy="584775"/>
          </a:xfrm>
          <a:prstGeom prst="rect">
            <a:avLst/>
          </a:prstGeom>
        </p:spPr>
        <p:txBody>
          <a:bodyPr wrap="none">
            <a:spAutoFit/>
          </a:bodyPr>
          <a:lstStyle/>
          <a:p>
            <a:r>
              <a:rPr lang="en-US" sz="3200" b="1" dirty="0" err="1" smtClean="0">
                <a:effectLst>
                  <a:outerShdw blurRad="38100" dist="38100" dir="2700000" algn="tl">
                    <a:srgbClr val="000000">
                      <a:alpha val="43137"/>
                    </a:srgbClr>
                  </a:outerShdw>
                </a:effectLst>
              </a:rPr>
              <a:t>Angka</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Kekasaran</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Permukaan</a:t>
            </a:r>
            <a:r>
              <a:rPr lang="en-US" sz="3200" b="1" dirty="0" smtClean="0">
                <a:effectLst>
                  <a:outerShdw blurRad="38100" dist="38100" dir="2700000" algn="tl">
                    <a:srgbClr val="000000">
                      <a:alpha val="43137"/>
                    </a:srgbClr>
                  </a:outerShdw>
                </a:effectLst>
              </a:rPr>
              <a:t> </a:t>
            </a:r>
            <a:r>
              <a:rPr lang="en-US" sz="3200" b="1" dirty="0" err="1" smtClean="0">
                <a:effectLst>
                  <a:outerShdw blurRad="38100" dist="38100" dir="2700000" algn="tl">
                    <a:srgbClr val="000000">
                      <a:alpha val="43137"/>
                    </a:srgbClr>
                  </a:outerShdw>
                </a:effectLst>
              </a:rPr>
              <a:t>Lahan</a:t>
            </a:r>
            <a:endParaRPr lang="en-US" sz="32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97346"/>
            <a:ext cx="8534400" cy="3046988"/>
          </a:xfrm>
          <a:prstGeom prst="rect">
            <a:avLst/>
          </a:prstGeom>
        </p:spPr>
        <p:txBody>
          <a:bodyPr wrap="square">
            <a:spAutoFit/>
          </a:bodyPr>
          <a:lstStyle/>
          <a:p>
            <a:pPr algn="just">
              <a:spcAft>
                <a:spcPts val="1200"/>
              </a:spcAft>
            </a:pPr>
            <a:r>
              <a:rPr lang="en-US" dirty="0" err="1" smtClean="0"/>
              <a:t>Koefisien</a:t>
            </a:r>
            <a:r>
              <a:rPr lang="en-US" dirty="0" smtClean="0"/>
              <a:t> </a:t>
            </a:r>
            <a:r>
              <a:rPr lang="en-US" dirty="0" err="1" smtClean="0"/>
              <a:t>pengaliran</a:t>
            </a:r>
            <a:r>
              <a:rPr lang="en-US" dirty="0" smtClean="0"/>
              <a:t> (C), </a:t>
            </a:r>
            <a:r>
              <a:rPr lang="en-US" dirty="0" err="1" smtClean="0"/>
              <a:t>didefinisikan</a:t>
            </a:r>
            <a:r>
              <a:rPr lang="en-US" dirty="0" smtClean="0"/>
              <a:t> </a:t>
            </a:r>
            <a:r>
              <a:rPr lang="en-US" dirty="0" err="1" smtClean="0"/>
              <a:t>sebagai</a:t>
            </a:r>
            <a:r>
              <a:rPr lang="en-US" dirty="0" smtClean="0"/>
              <a:t> </a:t>
            </a:r>
            <a:r>
              <a:rPr lang="en-US" dirty="0" err="1" smtClean="0"/>
              <a:t>nisbah</a:t>
            </a:r>
            <a:r>
              <a:rPr lang="en-US" dirty="0" smtClean="0"/>
              <a:t> </a:t>
            </a:r>
            <a:r>
              <a:rPr lang="en-US" dirty="0" err="1" smtClean="0"/>
              <a:t>antara</a:t>
            </a:r>
            <a:r>
              <a:rPr lang="en-US" dirty="0" smtClean="0"/>
              <a:t> </a:t>
            </a:r>
            <a:r>
              <a:rPr lang="fi-FI" dirty="0" smtClean="0"/>
              <a:t>puncak aliran permukaan terhadap intensitas hujan. Perkiraan atau pemilihan nilai C secara tepat sulit dilakukan, karena koefisien ini </a:t>
            </a:r>
            <a:r>
              <a:rPr lang="en-US" dirty="0" err="1" smtClean="0"/>
              <a:t>antara</a:t>
            </a:r>
            <a:r>
              <a:rPr lang="en-US" dirty="0" smtClean="0"/>
              <a:t> lain </a:t>
            </a:r>
            <a:r>
              <a:rPr lang="en-US" dirty="0" err="1" smtClean="0"/>
              <a:t>bergantung</a:t>
            </a:r>
            <a:r>
              <a:rPr lang="en-US" dirty="0" smtClean="0"/>
              <a:t> </a:t>
            </a:r>
            <a:r>
              <a:rPr lang="en-US" dirty="0" err="1" smtClean="0"/>
              <a:t>dari</a:t>
            </a:r>
            <a:r>
              <a:rPr lang="en-US" dirty="0" smtClean="0"/>
              <a:t>:</a:t>
            </a:r>
          </a:p>
          <a:p>
            <a:pPr marL="287338" indent="-287338" algn="just">
              <a:spcAft>
                <a:spcPts val="1200"/>
              </a:spcAft>
              <a:buFont typeface="Wingdings" pitchFamily="2" charset="2"/>
              <a:buChar char="q"/>
            </a:pPr>
            <a:r>
              <a:rPr lang="en-US" dirty="0" err="1" smtClean="0"/>
              <a:t>Kehilangan</a:t>
            </a:r>
            <a:r>
              <a:rPr lang="en-US" dirty="0" smtClean="0"/>
              <a:t> air </a:t>
            </a:r>
            <a:r>
              <a:rPr lang="en-US" dirty="0" err="1" smtClean="0"/>
              <a:t>akibat</a:t>
            </a:r>
            <a:r>
              <a:rPr lang="en-US" dirty="0" smtClean="0"/>
              <a:t> </a:t>
            </a:r>
            <a:r>
              <a:rPr lang="en-US" dirty="0" err="1" smtClean="0"/>
              <a:t>infiltrasi</a:t>
            </a:r>
            <a:r>
              <a:rPr lang="en-US" dirty="0" smtClean="0"/>
              <a:t>, </a:t>
            </a:r>
            <a:r>
              <a:rPr lang="en-US" dirty="0" err="1" smtClean="0"/>
              <a:t>penguapan</a:t>
            </a:r>
            <a:r>
              <a:rPr lang="en-US" dirty="0" smtClean="0"/>
              <a:t>, </a:t>
            </a:r>
            <a:r>
              <a:rPr lang="en-US" dirty="0" err="1" smtClean="0"/>
              <a:t>tampungan</a:t>
            </a:r>
            <a:r>
              <a:rPr lang="en-US" dirty="0" smtClean="0"/>
              <a:t> </a:t>
            </a:r>
            <a:r>
              <a:rPr lang="en-US" dirty="0" err="1" smtClean="0"/>
              <a:t>permukaan</a:t>
            </a:r>
            <a:endParaRPr lang="en-US" dirty="0" smtClean="0"/>
          </a:p>
          <a:p>
            <a:pPr marL="287338" indent="-287338" algn="just">
              <a:spcAft>
                <a:spcPts val="1200"/>
              </a:spcAft>
              <a:buFont typeface="Wingdings" pitchFamily="2" charset="2"/>
              <a:buChar char="q"/>
            </a:pPr>
            <a:r>
              <a:rPr lang="es-ES" dirty="0" err="1" smtClean="0"/>
              <a:t>lntensitas</a:t>
            </a:r>
            <a:r>
              <a:rPr lang="es-ES" dirty="0" smtClean="0"/>
              <a:t> dan lama </a:t>
            </a:r>
            <a:r>
              <a:rPr lang="es-ES" dirty="0" err="1" smtClean="0"/>
              <a:t>hujan</a:t>
            </a:r>
            <a:r>
              <a:rPr lang="es-ES" dirty="0" smtClean="0"/>
              <a:t>.</a:t>
            </a:r>
          </a:p>
          <a:p>
            <a:pPr algn="just">
              <a:spcAft>
                <a:spcPts val="1200"/>
              </a:spcAft>
            </a:pPr>
            <a:r>
              <a:rPr lang="fi-FI" dirty="0" smtClean="0"/>
              <a:t>Dalam perhitungan drainase permukaan, penentuan nilai C </a:t>
            </a:r>
            <a:r>
              <a:rPr lang="en-US" dirty="0" err="1" smtClean="0"/>
              <a:t>dilakukan</a:t>
            </a:r>
            <a:r>
              <a:rPr lang="en-US" dirty="0" smtClean="0"/>
              <a:t> </a:t>
            </a:r>
            <a:r>
              <a:rPr lang="en-US" dirty="0" err="1" smtClean="0"/>
              <a:t>melalui</a:t>
            </a:r>
            <a:r>
              <a:rPr lang="en-US" dirty="0" smtClean="0"/>
              <a:t> </a:t>
            </a:r>
            <a:r>
              <a:rPr lang="en-US" dirty="0" err="1" smtClean="0"/>
              <a:t>pendekatan</a:t>
            </a:r>
            <a:r>
              <a:rPr lang="en-US" dirty="0" smtClean="0"/>
              <a:t> </a:t>
            </a:r>
            <a:r>
              <a:rPr lang="en-US" dirty="0" err="1" smtClean="0"/>
              <a:t>yaitu</a:t>
            </a:r>
            <a:r>
              <a:rPr lang="en-US" dirty="0" smtClean="0"/>
              <a:t> </a:t>
            </a:r>
            <a:r>
              <a:rPr lang="en-US" dirty="0" err="1" smtClean="0"/>
              <a:t>berdasarkan</a:t>
            </a:r>
            <a:r>
              <a:rPr lang="en-US" dirty="0" smtClean="0"/>
              <a:t> </a:t>
            </a:r>
            <a:r>
              <a:rPr lang="en-US" dirty="0" err="1" smtClean="0"/>
              <a:t>karakter</a:t>
            </a:r>
            <a:r>
              <a:rPr lang="en-US" dirty="0" smtClean="0"/>
              <a:t> </a:t>
            </a:r>
            <a:r>
              <a:rPr lang="en-US" dirty="0" err="1" smtClean="0"/>
              <a:t>permukaan</a:t>
            </a:r>
            <a:r>
              <a:rPr lang="en-US" dirty="0" smtClean="0"/>
              <a:t>. </a:t>
            </a:r>
            <a:r>
              <a:rPr lang="fi-FI" dirty="0" smtClean="0"/>
              <a:t>Kenyataan di lapangan sangat sulit menemukan daerah </a:t>
            </a:r>
            <a:r>
              <a:rPr lang="en-US" dirty="0" err="1" smtClean="0"/>
              <a:t>pengaliran</a:t>
            </a:r>
            <a:r>
              <a:rPr lang="en-US" dirty="0" smtClean="0"/>
              <a:t> yang </a:t>
            </a:r>
            <a:r>
              <a:rPr lang="en-US" dirty="0" err="1" smtClean="0"/>
              <a:t>homogen</a:t>
            </a:r>
            <a:r>
              <a:rPr lang="en-US" dirty="0" smtClean="0"/>
              <a:t>. </a:t>
            </a:r>
            <a:r>
              <a:rPr lang="en-US" dirty="0" err="1" smtClean="0"/>
              <a:t>Dalam</a:t>
            </a:r>
            <a:r>
              <a:rPr lang="en-US" dirty="0" smtClean="0"/>
              <a:t> </a:t>
            </a:r>
            <a:r>
              <a:rPr lang="en-US" dirty="0" err="1" smtClean="0"/>
              <a:t>kondisi</a:t>
            </a:r>
            <a:r>
              <a:rPr lang="en-US" dirty="0" smtClean="0"/>
              <a:t> yang </a:t>
            </a:r>
            <a:r>
              <a:rPr lang="en-US" dirty="0" err="1" smtClean="0"/>
              <a:t>demikian</a:t>
            </a:r>
            <a:r>
              <a:rPr lang="en-US" dirty="0" smtClean="0"/>
              <a:t>, </a:t>
            </a:r>
            <a:r>
              <a:rPr lang="en-US" dirty="0" err="1" smtClean="0"/>
              <a:t>maka</a:t>
            </a:r>
            <a:r>
              <a:rPr lang="en-US" dirty="0" smtClean="0"/>
              <a:t> </a:t>
            </a:r>
            <a:r>
              <a:rPr lang="es-ES" dirty="0" err="1" smtClean="0"/>
              <a:t>nilai</a:t>
            </a:r>
            <a:r>
              <a:rPr lang="es-ES" dirty="0" smtClean="0"/>
              <a:t> C </a:t>
            </a:r>
            <a:r>
              <a:rPr lang="es-ES" dirty="0" err="1" smtClean="0"/>
              <a:t>dihitung</a:t>
            </a:r>
            <a:r>
              <a:rPr lang="es-ES" dirty="0" smtClean="0"/>
              <a:t> </a:t>
            </a:r>
            <a:r>
              <a:rPr lang="es-ES" dirty="0" err="1" smtClean="0"/>
              <a:t>dengan</a:t>
            </a:r>
            <a:r>
              <a:rPr lang="es-ES" dirty="0" smtClean="0"/>
              <a:t> cara </a:t>
            </a:r>
            <a:r>
              <a:rPr lang="en-US" dirty="0" err="1" smtClean="0"/>
              <a:t>berikut</a:t>
            </a:r>
            <a:r>
              <a:rPr lang="en-US" dirty="0" smtClean="0"/>
              <a:t>:</a:t>
            </a:r>
            <a:endParaRPr lang="en-US" dirty="0"/>
          </a:p>
        </p:txBody>
      </p:sp>
      <p:pic>
        <p:nvPicPr>
          <p:cNvPr id="19458" name="Picture 2"/>
          <p:cNvPicPr>
            <a:picLocks noChangeAspect="1" noChangeArrowheads="1"/>
          </p:cNvPicPr>
          <p:nvPr/>
        </p:nvPicPr>
        <p:blipFill>
          <a:blip r:embed="rId2">
            <a:duotone>
              <a:prstClr val="black"/>
              <a:schemeClr val="accent6">
                <a:tint val="45000"/>
                <a:satMod val="400000"/>
              </a:schemeClr>
            </a:duotone>
          </a:blip>
          <a:srcRect/>
          <a:stretch>
            <a:fillRect/>
          </a:stretch>
        </p:blipFill>
        <p:spPr bwMode="auto">
          <a:xfrm>
            <a:off x="3276600" y="3276600"/>
            <a:ext cx="2736273" cy="1347716"/>
          </a:xfrm>
          <a:prstGeom prst="rect">
            <a:avLst/>
          </a:prstGeom>
          <a:noFill/>
          <a:ln w="9525">
            <a:solidFill>
              <a:schemeClr val="tx2">
                <a:lumMod val="60000"/>
                <a:lumOff val="40000"/>
              </a:schemeClr>
            </a:solidFill>
            <a:miter lim="800000"/>
            <a:headEnd/>
            <a:tailEnd/>
          </a:ln>
          <a:effectLst/>
        </p:spPr>
      </p:pic>
      <p:pic>
        <p:nvPicPr>
          <p:cNvPr id="19459" name="Picture 3"/>
          <p:cNvPicPr>
            <a:picLocks noChangeAspect="1" noChangeArrowheads="1"/>
          </p:cNvPicPr>
          <p:nvPr/>
        </p:nvPicPr>
        <p:blipFill>
          <a:blip r:embed="rId3">
            <a:duotone>
              <a:prstClr val="black"/>
              <a:schemeClr val="accent6">
                <a:tint val="45000"/>
                <a:satMod val="400000"/>
              </a:schemeClr>
            </a:duotone>
          </a:blip>
          <a:srcRect/>
          <a:stretch>
            <a:fillRect/>
          </a:stretch>
        </p:blipFill>
        <p:spPr bwMode="auto">
          <a:xfrm>
            <a:off x="1523999" y="4800600"/>
            <a:ext cx="6282047" cy="1752600"/>
          </a:xfrm>
          <a:prstGeom prst="rect">
            <a:avLst/>
          </a:prstGeom>
          <a:noFill/>
          <a:ln w="9525">
            <a:solidFill>
              <a:schemeClr val="tx2">
                <a:lumMod val="60000"/>
                <a:lumOff val="40000"/>
              </a:schemeClr>
            </a:solid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a:lum bright="-20000" contrast="40000"/>
          </a:blip>
          <a:srcRect t="5102"/>
          <a:stretch>
            <a:fillRect/>
          </a:stretch>
        </p:blipFill>
        <p:spPr bwMode="auto">
          <a:xfrm>
            <a:off x="1752600" y="609600"/>
            <a:ext cx="5943600" cy="6220858"/>
          </a:xfrm>
          <a:prstGeom prst="rect">
            <a:avLst/>
          </a:prstGeom>
          <a:noFill/>
          <a:ln w="9525">
            <a:noFill/>
            <a:miter lim="800000"/>
            <a:headEnd/>
            <a:tailEnd/>
          </a:ln>
          <a:effectLst/>
        </p:spPr>
      </p:pic>
      <p:sp>
        <p:nvSpPr>
          <p:cNvPr id="3" name="Rectangle 2"/>
          <p:cNvSpPr/>
          <p:nvPr/>
        </p:nvSpPr>
        <p:spPr>
          <a:xfrm>
            <a:off x="1219200" y="0"/>
            <a:ext cx="6928756" cy="523220"/>
          </a:xfrm>
          <a:prstGeom prst="rect">
            <a:avLst/>
          </a:prstGeom>
        </p:spPr>
        <p:txBody>
          <a:bodyPr wrap="none">
            <a:spAutoFit/>
          </a:bodyPr>
          <a:lstStyle/>
          <a:p>
            <a:r>
              <a:rPr lang="fi-FI" sz="2800" dirty="0" smtClean="0">
                <a:effectLst>
                  <a:outerShdw blurRad="38100" dist="38100" dir="2700000" algn="tl">
                    <a:srgbClr val="000000">
                      <a:alpha val="43137"/>
                    </a:srgbClr>
                  </a:outerShdw>
                </a:effectLst>
              </a:rPr>
              <a:t>Koefisien pengaliran (C) untuk Rumus Rasional</a:t>
            </a:r>
            <a:endParaRPr lang="en-US" sz="28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609600"/>
            <a:ext cx="7543800" cy="954107"/>
          </a:xfrm>
          <a:prstGeom prst="rect">
            <a:avLst/>
          </a:prstGeom>
        </p:spPr>
        <p:txBody>
          <a:bodyPr wrap="square">
            <a:spAutoFit/>
          </a:bodyPr>
          <a:lstStyle/>
          <a:p>
            <a:r>
              <a:rPr lang="en-US" sz="2800" dirty="0" err="1" smtClean="0">
                <a:effectLst>
                  <a:outerShdw blurRad="38100" dist="38100" dir="2700000" algn="tl">
                    <a:srgbClr val="000000">
                      <a:alpha val="43137"/>
                    </a:srgbClr>
                  </a:outerShdw>
                </a:effectLst>
              </a:rPr>
              <a:t>Perhitungan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intensitas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hujan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i</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menggunakan</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Rumus</a:t>
            </a:r>
            <a:r>
              <a:rPr lang="en-US" sz="2800" dirty="0" smtClean="0">
                <a:effectLst>
                  <a:outerShdw blurRad="38100" dist="38100" dir="2700000" algn="tl">
                    <a:srgbClr val="000000">
                      <a:alpha val="43137"/>
                    </a:srgbClr>
                  </a:outerShdw>
                </a:effectLst>
              </a:rPr>
              <a:t> </a:t>
            </a:r>
            <a:r>
              <a:rPr lang="en-US" sz="2800" dirty="0" err="1" smtClean="0">
                <a:effectLst>
                  <a:outerShdw blurRad="38100" dist="38100" dir="2700000" algn="tl">
                    <a:srgbClr val="000000">
                      <a:alpha val="43137"/>
                    </a:srgbClr>
                  </a:outerShdw>
                </a:effectLst>
              </a:rPr>
              <a:t>Mononobe</a:t>
            </a:r>
            <a:r>
              <a:rPr lang="en-US" sz="2800" dirty="0" smtClean="0">
                <a:effectLst>
                  <a:outerShdw blurRad="38100" dist="38100" dir="2700000" algn="tl">
                    <a:srgbClr val="000000">
                      <a:alpha val="43137"/>
                    </a:srgbClr>
                  </a:outerShdw>
                </a:effectLst>
              </a:rPr>
              <a:t>.</a:t>
            </a:r>
            <a:endParaRPr lang="en-US" sz="2800" dirty="0">
              <a:effectLst>
                <a:outerShdw blurRad="38100" dist="38100" dir="2700000" algn="tl">
                  <a:srgbClr val="000000">
                    <a:alpha val="43137"/>
                  </a:srgbClr>
                </a:outerShdw>
              </a:effectLst>
            </a:endParaRPr>
          </a:p>
        </p:txBody>
      </p:sp>
      <p:pic>
        <p:nvPicPr>
          <p:cNvPr id="17410" name="Picture 2"/>
          <p:cNvPicPr>
            <a:picLocks noChangeAspect="1" noChangeArrowheads="1"/>
          </p:cNvPicPr>
          <p:nvPr/>
        </p:nvPicPr>
        <p:blipFill>
          <a:blip r:embed="rId2">
            <a:lum bright="-20000" contrast="40000"/>
          </a:blip>
          <a:srcRect/>
          <a:stretch>
            <a:fillRect/>
          </a:stretch>
        </p:blipFill>
        <p:spPr bwMode="auto">
          <a:xfrm>
            <a:off x="1600200" y="1676400"/>
            <a:ext cx="6280597" cy="3352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304800"/>
            <a:ext cx="2438400" cy="523220"/>
          </a:xfrm>
          <a:prstGeom prst="rect">
            <a:avLst/>
          </a:prstGeom>
          <a:ln>
            <a:solidFill>
              <a:schemeClr val="tx1"/>
            </a:solidFill>
          </a:ln>
        </p:spPr>
        <p:txBody>
          <a:bodyPr wrap="square">
            <a:spAutoFit/>
          </a:bodyPr>
          <a:lstStyle/>
          <a:p>
            <a:pPr algn="ctr"/>
            <a:r>
              <a:rPr lang="en-US" sz="1400" dirty="0" smtClean="0">
                <a:effectLst>
                  <a:outerShdw blurRad="38100" dist="38100" dir="2700000" algn="tl">
                    <a:srgbClr val="000000">
                      <a:alpha val="43137"/>
                    </a:srgbClr>
                  </a:outerShdw>
                </a:effectLst>
              </a:rPr>
              <a:t>DAS </a:t>
            </a:r>
            <a:r>
              <a:rPr lang="en-US" sz="1400" dirty="0" err="1" smtClean="0">
                <a:effectLst>
                  <a:outerShdw blurRad="38100" dist="38100" dir="2700000" algn="tl">
                    <a:srgbClr val="000000">
                      <a:alpha val="43137"/>
                    </a:srgbClr>
                  </a:outerShdw>
                </a:effectLst>
              </a:rPr>
              <a:t>dengan</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tata</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guna</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lahan</a:t>
            </a:r>
            <a:endParaRPr lang="en-US" sz="1400" dirty="0" smtClean="0">
              <a:effectLst>
                <a:outerShdw blurRad="38100" dist="38100" dir="2700000" algn="tl">
                  <a:srgbClr val="000000">
                    <a:alpha val="43137"/>
                  </a:srgbClr>
                </a:outerShdw>
              </a:effectLst>
            </a:endParaRPr>
          </a:p>
          <a:p>
            <a:pPr algn="ctr"/>
            <a:r>
              <a:rPr lang="en-US" sz="1400" dirty="0" err="1" smtClean="0">
                <a:effectLst>
                  <a:outerShdw blurRad="38100" dist="38100" dir="2700000" algn="tl">
                    <a:srgbClr val="000000">
                      <a:alpha val="43137"/>
                    </a:srgbClr>
                  </a:outerShdw>
                </a:effectLst>
              </a:rPr>
              <a:t>tidak</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seragam</a:t>
            </a:r>
            <a:endParaRPr lang="en-US" sz="1400" dirty="0">
              <a:effectLst>
                <a:outerShdw blurRad="38100" dist="38100" dir="2700000" algn="tl">
                  <a:srgbClr val="000000">
                    <a:alpha val="43137"/>
                  </a:srgbClr>
                </a:outerShdw>
              </a:effectLst>
            </a:endParaRPr>
          </a:p>
        </p:txBody>
      </p:sp>
      <p:sp>
        <p:nvSpPr>
          <p:cNvPr id="6" name="Rectangle 5"/>
          <p:cNvSpPr/>
          <p:nvPr/>
        </p:nvSpPr>
        <p:spPr>
          <a:xfrm>
            <a:off x="533400" y="1066800"/>
            <a:ext cx="2438400" cy="738664"/>
          </a:xfrm>
          <a:prstGeom prst="rect">
            <a:avLst/>
          </a:prstGeom>
          <a:ln>
            <a:solidFill>
              <a:schemeClr val="tx1"/>
            </a:solidFill>
          </a:ln>
        </p:spPr>
        <p:txBody>
          <a:bodyPr wrap="square">
            <a:spAutoFit/>
          </a:bodyPr>
          <a:lstStyle/>
          <a:p>
            <a:pPr algn="ctr"/>
            <a:r>
              <a:rPr lang="en-US" sz="1400" dirty="0" err="1" smtClean="0">
                <a:effectLst>
                  <a:outerShdw blurRad="38100" dist="38100" dir="2700000" algn="tl">
                    <a:srgbClr val="000000">
                      <a:alpha val="43137"/>
                    </a:srgbClr>
                  </a:outerShdw>
                </a:effectLst>
              </a:rPr>
              <a:t>Dibagi-bagi</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menjadi</a:t>
            </a:r>
            <a:r>
              <a:rPr lang="en-US" sz="1400" dirty="0" smtClean="0">
                <a:effectLst>
                  <a:outerShdw blurRad="38100" dist="38100" dir="2700000" algn="tl">
                    <a:srgbClr val="000000">
                      <a:alpha val="43137"/>
                    </a:srgbClr>
                  </a:outerShdw>
                </a:effectLst>
              </a:rPr>
              <a:t> sub-DAS</a:t>
            </a:r>
          </a:p>
          <a:p>
            <a:pPr algn="ctr"/>
            <a:r>
              <a:rPr lang="en-US" sz="1400" dirty="0" err="1" smtClean="0">
                <a:effectLst>
                  <a:outerShdw blurRad="38100" dist="38100" dir="2700000" algn="tl">
                    <a:srgbClr val="000000">
                      <a:alpha val="43137"/>
                    </a:srgbClr>
                  </a:outerShdw>
                </a:effectLst>
              </a:rPr>
              <a:t>sesuai</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dengan</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tataguna</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Iahan</a:t>
            </a:r>
            <a:endParaRPr lang="en-US" sz="1400" dirty="0" smtClean="0">
              <a:effectLst>
                <a:outerShdw blurRad="38100" dist="38100" dir="2700000" algn="tl">
                  <a:srgbClr val="000000">
                    <a:alpha val="43137"/>
                  </a:srgbClr>
                </a:outerShdw>
              </a:effectLst>
            </a:endParaRPr>
          </a:p>
          <a:p>
            <a:pPr algn="ctr"/>
            <a:r>
              <a:rPr lang="en-US" sz="1400" dirty="0" smtClean="0">
                <a:effectLst>
                  <a:outerShdw blurRad="38100" dist="38100" dir="2700000" algn="tl">
                    <a:srgbClr val="000000">
                      <a:alpha val="43137"/>
                    </a:srgbClr>
                  </a:outerShdw>
                </a:effectLst>
              </a:rPr>
              <a:t>(</a:t>
            </a:r>
            <a:r>
              <a:rPr lang="en-US" sz="1400" dirty="0" err="1" smtClean="0">
                <a:effectLst>
                  <a:outerShdw blurRad="38100" dist="38100" dir="2700000" algn="tl">
                    <a:srgbClr val="000000">
                      <a:alpha val="43137"/>
                    </a:srgbClr>
                  </a:outerShdw>
                </a:effectLst>
              </a:rPr>
              <a:t>koef</a:t>
            </a:r>
            <a:r>
              <a:rPr lang="en-US" sz="1400" dirty="0" smtClean="0">
                <a:effectLst>
                  <a:outerShdw blurRad="38100" dist="38100" dir="2700000" algn="tl">
                    <a:srgbClr val="000000">
                      <a:alpha val="43137"/>
                    </a:srgbClr>
                  </a:outerShdw>
                </a:effectLst>
              </a:rPr>
              <a:t>. C </a:t>
            </a:r>
            <a:r>
              <a:rPr lang="en-US" sz="1400" dirty="0" err="1" smtClean="0">
                <a:effectLst>
                  <a:outerShdw blurRad="38100" dist="38100" dir="2700000" algn="tl">
                    <a:srgbClr val="000000">
                      <a:alpha val="43137"/>
                    </a:srgbClr>
                  </a:outerShdw>
                </a:effectLst>
              </a:rPr>
              <a:t>homogen</a:t>
            </a:r>
            <a:r>
              <a:rPr lang="en-US" sz="1400" dirty="0" smtClean="0">
                <a:effectLst>
                  <a:outerShdw blurRad="38100" dist="38100" dir="2700000" algn="tl">
                    <a:srgbClr val="000000">
                      <a:alpha val="43137"/>
                    </a:srgbClr>
                  </a:outerShdw>
                </a:effectLst>
              </a:rPr>
              <a:t>)</a:t>
            </a:r>
            <a:endParaRPr lang="en-US" sz="1400" b="1" dirty="0">
              <a:effectLst>
                <a:outerShdw blurRad="38100" dist="38100" dir="2700000" algn="tl">
                  <a:srgbClr val="000000">
                    <a:alpha val="43137"/>
                  </a:srgbClr>
                </a:outerShdw>
              </a:effectLst>
            </a:endParaRPr>
          </a:p>
        </p:txBody>
      </p:sp>
      <p:sp>
        <p:nvSpPr>
          <p:cNvPr id="9" name="Rectangle 8"/>
          <p:cNvSpPr/>
          <p:nvPr/>
        </p:nvSpPr>
        <p:spPr>
          <a:xfrm>
            <a:off x="533400" y="2130623"/>
            <a:ext cx="2438400" cy="307777"/>
          </a:xfrm>
          <a:prstGeom prst="rect">
            <a:avLst/>
          </a:prstGeom>
          <a:ln>
            <a:solidFill>
              <a:schemeClr val="tx1"/>
            </a:solidFill>
          </a:ln>
        </p:spPr>
        <p:txBody>
          <a:bodyPr wrap="square">
            <a:spAutoFit/>
          </a:bodyPr>
          <a:lstStyle/>
          <a:p>
            <a:pPr algn="ctr"/>
            <a:r>
              <a:rPr lang="en-US" sz="1400" dirty="0" err="1" smtClean="0">
                <a:effectLst>
                  <a:outerShdw blurRad="38100" dist="38100" dir="2700000" algn="tl">
                    <a:srgbClr val="000000">
                      <a:alpha val="43137"/>
                    </a:srgbClr>
                  </a:outerShdw>
                </a:effectLst>
              </a:rPr>
              <a:t>likur</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luas</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tiap-tiap</a:t>
            </a:r>
            <a:r>
              <a:rPr lang="en-US" sz="1400" dirty="0" smtClean="0">
                <a:effectLst>
                  <a:outerShdw blurRad="38100" dist="38100" dir="2700000" algn="tl">
                    <a:srgbClr val="000000">
                      <a:alpha val="43137"/>
                    </a:srgbClr>
                  </a:outerShdw>
                </a:effectLst>
              </a:rPr>
              <a:t> sub-DAS</a:t>
            </a:r>
            <a:endParaRPr lang="en-US" sz="1400" b="1" dirty="0">
              <a:effectLst>
                <a:outerShdw blurRad="38100" dist="38100" dir="2700000" algn="tl">
                  <a:srgbClr val="000000">
                    <a:alpha val="43137"/>
                  </a:srgbClr>
                </a:outerShdw>
              </a:effectLst>
            </a:endParaRPr>
          </a:p>
        </p:txBody>
      </p:sp>
      <p:sp>
        <p:nvSpPr>
          <p:cNvPr id="11" name="Rectangle 10"/>
          <p:cNvSpPr/>
          <p:nvPr/>
        </p:nvSpPr>
        <p:spPr>
          <a:xfrm>
            <a:off x="533400" y="4419600"/>
            <a:ext cx="2438400" cy="307777"/>
          </a:xfrm>
          <a:prstGeom prst="rect">
            <a:avLst/>
          </a:prstGeom>
          <a:ln>
            <a:solidFill>
              <a:schemeClr val="tx1"/>
            </a:solidFill>
          </a:ln>
        </p:spPr>
        <p:txBody>
          <a:bodyPr wrap="square">
            <a:spAutoFit/>
          </a:bodyPr>
          <a:lstStyle/>
          <a:p>
            <a:pPr algn="ctr"/>
            <a:r>
              <a:rPr lang="en-US" sz="1400" b="1" dirty="0" err="1" smtClean="0">
                <a:effectLst>
                  <a:outerShdw blurRad="38100" dist="38100" dir="2700000" algn="tl">
                    <a:srgbClr val="000000">
                      <a:alpha val="43137"/>
                    </a:srgbClr>
                  </a:outerShdw>
                </a:effectLst>
              </a:rPr>
              <a:t>Ukur</a:t>
            </a:r>
            <a:r>
              <a:rPr lang="en-US" sz="1400" b="1" dirty="0" smtClean="0">
                <a:effectLst>
                  <a:outerShdw blurRad="38100" dist="38100" dir="2700000" algn="tl">
                    <a:srgbClr val="000000">
                      <a:alpha val="43137"/>
                    </a:srgbClr>
                  </a:outerShdw>
                </a:effectLst>
              </a:rPr>
              <a:t> </a:t>
            </a:r>
            <a:r>
              <a:rPr lang="en-US" sz="1400" b="1" dirty="0" err="1" smtClean="0">
                <a:effectLst>
                  <a:outerShdw blurRad="38100" dist="38100" dir="2700000" algn="tl">
                    <a:srgbClr val="000000">
                      <a:alpha val="43137"/>
                    </a:srgbClr>
                  </a:outerShdw>
                </a:effectLst>
              </a:rPr>
              <a:t>jarak</a:t>
            </a:r>
            <a:r>
              <a:rPr lang="en-US" sz="1400" b="1" dirty="0" smtClean="0">
                <a:effectLst>
                  <a:outerShdw blurRad="38100" dist="38100" dir="2700000" algn="tl">
                    <a:srgbClr val="000000">
                      <a:alpha val="43137"/>
                    </a:srgbClr>
                  </a:outerShdw>
                </a:effectLst>
              </a:rPr>
              <a:t> </a:t>
            </a:r>
            <a:r>
              <a:rPr lang="en-US" sz="1400" b="1" dirty="0" err="1" smtClean="0">
                <a:effectLst>
                  <a:outerShdw blurRad="38100" dist="38100" dir="2700000" algn="tl">
                    <a:srgbClr val="000000">
                      <a:alpha val="43137"/>
                    </a:srgbClr>
                  </a:outerShdw>
                </a:effectLst>
              </a:rPr>
              <a:t>limpas</a:t>
            </a:r>
            <a:r>
              <a:rPr lang="en-US" sz="1400" b="1" dirty="0" smtClean="0">
                <a:effectLst>
                  <a:outerShdw blurRad="38100" dist="38100" dir="2700000" algn="tl">
                    <a:srgbClr val="000000">
                      <a:alpha val="43137"/>
                    </a:srgbClr>
                  </a:outerShdw>
                </a:effectLst>
              </a:rPr>
              <a:t> </a:t>
            </a:r>
            <a:r>
              <a:rPr lang="en-US" sz="1400" b="1" dirty="0" err="1" smtClean="0">
                <a:effectLst>
                  <a:outerShdw blurRad="38100" dist="38100" dir="2700000" algn="tl">
                    <a:srgbClr val="000000">
                      <a:alpha val="43137"/>
                    </a:srgbClr>
                  </a:outerShdw>
                </a:effectLst>
              </a:rPr>
              <a:t>permukaan</a:t>
            </a:r>
            <a:endParaRPr lang="en-US" sz="1400" b="1" dirty="0">
              <a:effectLst>
                <a:outerShdw blurRad="38100" dist="38100" dir="2700000" algn="tl">
                  <a:srgbClr val="000000">
                    <a:alpha val="43137"/>
                  </a:srgbClr>
                </a:outerShdw>
              </a:effectLst>
            </a:endParaRPr>
          </a:p>
        </p:txBody>
      </p:sp>
      <p:sp>
        <p:nvSpPr>
          <p:cNvPr id="12" name="Rectangle 11"/>
          <p:cNvSpPr/>
          <p:nvPr/>
        </p:nvSpPr>
        <p:spPr>
          <a:xfrm>
            <a:off x="533400" y="5257800"/>
            <a:ext cx="2590800" cy="307777"/>
          </a:xfrm>
          <a:prstGeom prst="rect">
            <a:avLst/>
          </a:prstGeom>
          <a:ln>
            <a:solidFill>
              <a:schemeClr val="tx1"/>
            </a:solidFill>
          </a:ln>
        </p:spPr>
        <p:txBody>
          <a:bodyPr wrap="square">
            <a:spAutoFit/>
          </a:bodyPr>
          <a:lstStyle/>
          <a:p>
            <a:pPr algn="ctr"/>
            <a:r>
              <a:rPr lang="en-US" sz="1400" dirty="0" err="1" smtClean="0">
                <a:effectLst>
                  <a:outerShdw blurRad="38100" dist="38100" dir="2700000" algn="tl">
                    <a:srgbClr val="000000">
                      <a:alpha val="43137"/>
                    </a:srgbClr>
                  </a:outerShdw>
                </a:effectLst>
              </a:rPr>
              <a:t>Ukuran</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panjang</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saluran</a:t>
            </a:r>
            <a:r>
              <a:rPr lang="en-US" sz="1400" dirty="0" smtClean="0">
                <a:effectLst>
                  <a:outerShdw blurRad="38100" dist="38100" dir="2700000" algn="tl">
                    <a:srgbClr val="000000">
                      <a:alpha val="43137"/>
                    </a:srgbClr>
                  </a:outerShdw>
                </a:effectLst>
              </a:rPr>
              <a:t>, QR (m)</a:t>
            </a:r>
            <a:endParaRPr lang="en-US" sz="1400" b="1" dirty="0">
              <a:effectLst>
                <a:outerShdw blurRad="38100" dist="38100" dir="2700000" algn="tl">
                  <a:srgbClr val="000000">
                    <a:alpha val="43137"/>
                  </a:srgbClr>
                </a:outerShdw>
              </a:effectLst>
            </a:endParaRPr>
          </a:p>
        </p:txBody>
      </p:sp>
      <p:sp>
        <p:nvSpPr>
          <p:cNvPr id="13" name="Rectangle 12"/>
          <p:cNvSpPr/>
          <p:nvPr/>
        </p:nvSpPr>
        <p:spPr>
          <a:xfrm>
            <a:off x="609600" y="6019800"/>
            <a:ext cx="2438400" cy="738664"/>
          </a:xfrm>
          <a:prstGeom prst="rect">
            <a:avLst/>
          </a:prstGeom>
          <a:ln>
            <a:solidFill>
              <a:schemeClr val="tx1"/>
            </a:solidFill>
          </a:ln>
        </p:spPr>
        <p:txBody>
          <a:bodyPr wrap="square">
            <a:spAutoFit/>
          </a:bodyPr>
          <a:lstStyle/>
          <a:p>
            <a:pPr algn="ctr"/>
            <a:r>
              <a:rPr lang="en-US" sz="1400" dirty="0" err="1" smtClean="0">
                <a:effectLst>
                  <a:outerShdw blurRad="38100" dist="38100" dir="2700000" algn="tl">
                    <a:srgbClr val="000000">
                      <a:alpha val="43137"/>
                    </a:srgbClr>
                  </a:outerShdw>
                </a:effectLst>
              </a:rPr>
              <a:t>Perkiraan</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kecepatan</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aliran</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dalam</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saluran</a:t>
            </a:r>
            <a:r>
              <a:rPr lang="en-US" sz="1400" dirty="0" smtClean="0">
                <a:effectLst>
                  <a:outerShdw blurRad="38100" dist="38100" dir="2700000" algn="tl">
                    <a:srgbClr val="000000">
                      <a:alpha val="43137"/>
                    </a:srgbClr>
                  </a:outerShdw>
                </a:effectLst>
              </a:rPr>
              <a:t> = V, </a:t>
            </a:r>
            <a:r>
              <a:rPr lang="en-US" sz="1400" dirty="0" err="1" smtClean="0">
                <a:effectLst>
                  <a:outerShdw blurRad="38100" dist="38100" dir="2700000" algn="tl">
                    <a:srgbClr val="000000">
                      <a:alpha val="43137"/>
                    </a:srgbClr>
                  </a:outerShdw>
                </a:effectLst>
              </a:rPr>
              <a:t>dan</a:t>
            </a:r>
            <a:r>
              <a:rPr lang="en-US" sz="1400" dirty="0" smtClean="0">
                <a:effectLst>
                  <a:outerShdw blurRad="38100" dist="38100" dir="2700000" algn="tl">
                    <a:srgbClr val="000000">
                      <a:alpha val="43137"/>
                    </a:srgbClr>
                  </a:outerShdw>
                </a:effectLst>
              </a:rPr>
              <a:t> </a:t>
            </a:r>
          </a:p>
          <a:p>
            <a:pPr algn="ctr"/>
            <a:r>
              <a:rPr lang="en-US" sz="1400" dirty="0" err="1" smtClean="0">
                <a:effectLst>
                  <a:outerShdw blurRad="38100" dist="38100" dir="2700000" algn="tl">
                    <a:srgbClr val="000000">
                      <a:alpha val="43137"/>
                    </a:srgbClr>
                  </a:outerShdw>
                </a:effectLst>
              </a:rPr>
              <a:t>hitung</a:t>
            </a:r>
            <a:r>
              <a:rPr lang="en-US" sz="1400" dirty="0" smtClean="0">
                <a:effectLst>
                  <a:outerShdw blurRad="38100" dist="38100" dir="2700000" algn="tl">
                    <a:srgbClr val="000000">
                      <a:alpha val="43137"/>
                    </a:srgbClr>
                  </a:outerShdw>
                </a:effectLst>
              </a:rPr>
              <a:t> </a:t>
            </a:r>
            <a:r>
              <a:rPr lang="en-US" sz="1400" dirty="0" err="1" smtClean="0">
                <a:effectLst>
                  <a:outerShdw blurRad="38100" dist="38100" dir="2700000" algn="tl">
                    <a:srgbClr val="000000">
                      <a:alpha val="43137"/>
                    </a:srgbClr>
                  </a:outerShdw>
                </a:effectLst>
              </a:rPr>
              <a:t>tc</a:t>
            </a:r>
            <a:r>
              <a:rPr lang="en-US" sz="1400" dirty="0" smtClean="0">
                <a:effectLst>
                  <a:outerShdw blurRad="38100" dist="38100" dir="2700000" algn="tl">
                    <a:srgbClr val="000000">
                      <a:alpha val="43137"/>
                    </a:srgbClr>
                  </a:outerShdw>
                </a:effectLst>
              </a:rPr>
              <a:t> = (Q/60V) (</a:t>
            </a:r>
            <a:r>
              <a:rPr lang="en-US" sz="1400" dirty="0" err="1" smtClean="0">
                <a:effectLst>
                  <a:outerShdw blurRad="38100" dist="38100" dir="2700000" algn="tl">
                    <a:srgbClr val="000000">
                      <a:alpha val="43137"/>
                    </a:srgbClr>
                  </a:outerShdw>
                </a:effectLst>
              </a:rPr>
              <a:t>menit</a:t>
            </a:r>
            <a:r>
              <a:rPr lang="en-US" sz="1400" dirty="0" smtClean="0">
                <a:effectLst>
                  <a:outerShdw blurRad="38100" dist="38100" dir="2700000" algn="tl">
                    <a:srgbClr val="000000">
                      <a:alpha val="43137"/>
                    </a:srgbClr>
                  </a:outerShdw>
                </a:effectLst>
              </a:rPr>
              <a:t>)</a:t>
            </a:r>
            <a:endParaRPr lang="en-US" sz="1400" b="1" dirty="0">
              <a:effectLst>
                <a:outerShdw blurRad="38100" dist="38100" dir="2700000" algn="tl">
                  <a:srgbClr val="000000">
                    <a:alpha val="43137"/>
                  </a:srgbClr>
                </a:outerShdw>
              </a:effectLst>
            </a:endParaRPr>
          </a:p>
        </p:txBody>
      </p:sp>
      <p:pic>
        <p:nvPicPr>
          <p:cNvPr id="15363" name="Picture 3"/>
          <p:cNvPicPr>
            <a:picLocks noChangeAspect="1" noChangeArrowheads="1"/>
          </p:cNvPicPr>
          <p:nvPr/>
        </p:nvPicPr>
        <p:blipFill>
          <a:blip r:embed="rId2"/>
          <a:srcRect/>
          <a:stretch>
            <a:fillRect/>
          </a:stretch>
        </p:blipFill>
        <p:spPr bwMode="auto">
          <a:xfrm>
            <a:off x="533399" y="2745104"/>
            <a:ext cx="2439811" cy="760095"/>
          </a:xfrm>
          <a:prstGeom prst="rect">
            <a:avLst/>
          </a:prstGeom>
          <a:noFill/>
          <a:ln w="9525">
            <a:noFill/>
            <a:miter lim="800000"/>
            <a:headEnd/>
            <a:tailEnd/>
          </a:ln>
          <a:effectLst/>
        </p:spPr>
      </p:pic>
      <p:pic>
        <p:nvPicPr>
          <p:cNvPr id="17" name="Picture 1"/>
          <p:cNvPicPr>
            <a:picLocks noChangeAspect="1" noChangeArrowheads="1"/>
          </p:cNvPicPr>
          <p:nvPr/>
        </p:nvPicPr>
        <p:blipFill>
          <a:blip r:embed="rId3">
            <a:lum bright="-40000" contrast="40000"/>
          </a:blip>
          <a:srcRect/>
          <a:stretch>
            <a:fillRect/>
          </a:stretch>
        </p:blipFill>
        <p:spPr bwMode="auto">
          <a:xfrm>
            <a:off x="0" y="0"/>
            <a:ext cx="7162800"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868</TotalTime>
  <Words>1957</Words>
  <Application>Microsoft Office PowerPoint</Application>
  <PresentationFormat>On-screen Show (4:3)</PresentationFormat>
  <Paragraphs>126</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Budi Santosa</dc:creator>
  <cp:lastModifiedBy>User</cp:lastModifiedBy>
  <cp:revision>71</cp:revision>
  <dcterms:created xsi:type="dcterms:W3CDTF">2013-01-19T14:47:46Z</dcterms:created>
  <dcterms:modified xsi:type="dcterms:W3CDTF">2016-09-03T09:39:10Z</dcterms:modified>
</cp:coreProperties>
</file>