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56" r:id="rId3"/>
    <p:sldId id="269" r:id="rId4"/>
    <p:sldId id="285" r:id="rId5"/>
    <p:sldId id="273" r:id="rId6"/>
    <p:sldId id="275"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280" r:id="rId21"/>
    <p:sldId id="271" r:id="rId22"/>
    <p:sldId id="272" r:id="rId23"/>
    <p:sldId id="283" r:id="rId24"/>
    <p:sldId id="289" r:id="rId25"/>
    <p:sldId id="288" r:id="rId26"/>
    <p:sldId id="281" r:id="rId27"/>
    <p:sldId id="278" r:id="rId28"/>
    <p:sldId id="286" r:id="rId29"/>
    <p:sldId id="287" r:id="rId30"/>
    <p:sldId id="290" r:id="rId31"/>
    <p:sldId id="291" r:id="rId32"/>
    <p:sldId id="292" r:id="rId33"/>
    <p:sldId id="293" r:id="rId34"/>
    <p:sldId id="29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A939"/>
    <a:srgbClr val="EB27B8"/>
    <a:srgbClr val="062215"/>
    <a:srgbClr val="81E4E9"/>
    <a:srgbClr val="F0FDA5"/>
    <a:srgbClr val="F8BAE2"/>
    <a:srgbClr val="F50B4E"/>
    <a:srgbClr val="BFABBD"/>
    <a:srgbClr val="86C7E4"/>
    <a:srgbClr val="82BFE8"/>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86" autoAdjust="0"/>
    <p:restoredTop sz="94624" autoAdjust="0"/>
  </p:normalViewPr>
  <p:slideViewPr>
    <p:cSldViewPr>
      <p:cViewPr>
        <p:scale>
          <a:sx n="60" d="100"/>
          <a:sy n="60" d="100"/>
        </p:scale>
        <p:origin x="-1716" y="-28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2FDC6A9-64B9-4B94-9439-68285653E253}" type="datetimeFigureOut">
              <a:rPr lang="en-US" smtClean="0"/>
              <a:pPr/>
              <a:t>4/11/2018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8C5BE218-58DE-4DDA-A926-2EDFBA147396}"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2FDC6A9-64B9-4B94-9439-68285653E253}" type="datetimeFigureOut">
              <a:rPr lang="en-US" smtClean="0"/>
              <a:pPr/>
              <a:t>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5BE218-58DE-4DDA-A926-2EDFBA147396}"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2FDC6A9-64B9-4B94-9439-68285653E253}" type="datetimeFigureOut">
              <a:rPr lang="en-US" smtClean="0"/>
              <a:pPr/>
              <a:t>4/11/2018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8C5BE218-58DE-4DDA-A926-2EDFBA14739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2FDC6A9-64B9-4B94-9439-68285653E253}" type="datetimeFigureOut">
              <a:rPr lang="en-US" smtClean="0"/>
              <a:pPr/>
              <a:t>4/11/2018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5BE218-58DE-4DDA-A926-2EDFBA147396}"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2FDC6A9-64B9-4B94-9439-68285653E253}" type="datetimeFigureOut">
              <a:rPr lang="en-US" smtClean="0"/>
              <a:pPr/>
              <a:t>4/11/2018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5BE218-58DE-4DDA-A926-2EDFBA147396}"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2FDC6A9-64B9-4B94-9439-68285653E253}" type="datetimeFigureOut">
              <a:rPr lang="en-US" smtClean="0"/>
              <a:pPr/>
              <a:t>4/11/2018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5BE218-58DE-4DDA-A926-2EDFBA1473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FDC6A9-64B9-4B94-9439-68285653E253}" type="datetimeFigureOut">
              <a:rPr lang="en-US" smtClean="0"/>
              <a:pPr/>
              <a:t>4/11/2018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5BE218-58DE-4DDA-A926-2EDFBA1473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2FDC6A9-64B9-4B94-9439-68285653E253}" type="datetimeFigureOut">
              <a:rPr lang="en-US" smtClean="0"/>
              <a:pPr/>
              <a:t>4/11/2018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5BE218-58DE-4DDA-A926-2EDFBA147396}"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2FDC6A9-64B9-4B94-9439-68285653E253}" type="datetimeFigureOut">
              <a:rPr lang="en-US" smtClean="0"/>
              <a:pPr/>
              <a:t>4/11/2018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8C5BE218-58DE-4DDA-A926-2EDFBA147396}"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2FDC6A9-64B9-4B94-9439-68285653E253}" type="datetimeFigureOut">
              <a:rPr lang="en-US" smtClean="0"/>
              <a:pPr/>
              <a:t>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5BE218-58DE-4DDA-A926-2EDFBA1473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2FDC6A9-64B9-4B94-9439-68285653E253}" type="datetimeFigureOut">
              <a:rPr lang="en-US" smtClean="0"/>
              <a:pPr/>
              <a:t>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5BE218-58DE-4DDA-A926-2EDFBA1473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2FDC6A9-64B9-4B94-9439-68285653E253}" type="datetimeFigureOut">
              <a:rPr lang="en-US" smtClean="0"/>
              <a:pPr/>
              <a:t>4/11/2018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C5BE218-58DE-4DDA-A926-2EDFBA1473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descr="Gambar-Kartun-Guru-Lucu.jpg"/>
          <p:cNvPicPr>
            <a:picLocks noGrp="1" noChangeAspect="1"/>
          </p:cNvPicPr>
          <p:nvPr>
            <p:ph sz="quarter" idx="1"/>
          </p:nvPr>
        </p:nvPicPr>
        <p:blipFill>
          <a:blip r:embed="rId2" cstate="print"/>
          <a:stretch>
            <a:fillRect/>
          </a:stretch>
        </p:blipFill>
        <p:spPr>
          <a:xfrm>
            <a:off x="1" y="0"/>
            <a:ext cx="9143999" cy="6858000"/>
          </a:xfrm>
          <a:ln>
            <a:solidFill>
              <a:schemeClr val="bg1"/>
            </a:solidFill>
          </a:ln>
        </p:spPr>
      </p:pic>
      <p:pic>
        <p:nvPicPr>
          <p:cNvPr id="9" name="Picture 8" descr="beaver.png"/>
          <p:cNvPicPr>
            <a:picLocks noChangeAspect="1"/>
          </p:cNvPicPr>
          <p:nvPr/>
        </p:nvPicPr>
        <p:blipFill>
          <a:blip r:embed="rId3" cstate="print"/>
          <a:stretch>
            <a:fillRect/>
          </a:stretch>
        </p:blipFill>
        <p:spPr>
          <a:xfrm>
            <a:off x="0" y="4071942"/>
            <a:ext cx="2069941" cy="2786058"/>
          </a:xfrm>
          <a:prstGeom prst="rect">
            <a:avLst/>
          </a:prstGeom>
        </p:spPr>
      </p:pic>
      <p:sp>
        <p:nvSpPr>
          <p:cNvPr id="6" name="TextBox 5"/>
          <p:cNvSpPr txBox="1"/>
          <p:nvPr/>
        </p:nvSpPr>
        <p:spPr>
          <a:xfrm rot="401388">
            <a:off x="4466180" y="1563470"/>
            <a:ext cx="3429000" cy="2308324"/>
          </a:xfrm>
          <a:prstGeom prst="rect">
            <a:avLst/>
          </a:prstGeom>
          <a:noFill/>
        </p:spPr>
        <p:txBody>
          <a:bodyPr wrap="square" rtlCol="0">
            <a:spAutoFit/>
          </a:bodyPr>
          <a:lstStyle/>
          <a:p>
            <a:r>
              <a:rPr lang="id-ID" sz="4800" b="1" dirty="0" smtClean="0">
                <a:solidFill>
                  <a:schemeClr val="bg1"/>
                </a:solidFill>
                <a:latin typeface="Agency FB" pitchFamily="34" charset="0"/>
              </a:rPr>
              <a:t>KONSEP DASAR dan BIMBINGAN KONSELING</a:t>
            </a:r>
            <a:endParaRPr lang="id-ID" sz="4800" b="1" dirty="0">
              <a:solidFill>
                <a:schemeClr val="bg1"/>
              </a:solidFill>
              <a:latin typeface="Agency FB" pitchFamily="34" charset="0"/>
            </a:endParaRPr>
          </a:p>
        </p:txBody>
      </p:sp>
      <p:pic>
        <p:nvPicPr>
          <p:cNvPr id="11266" name="Picture 2" descr="E:\ANIMASI\animasi-bergerak-balon-udara-0033.gif"/>
          <p:cNvPicPr>
            <a:picLocks noChangeAspect="1" noChangeArrowheads="1" noCrop="1"/>
          </p:cNvPicPr>
          <p:nvPr/>
        </p:nvPicPr>
        <p:blipFill>
          <a:blip r:embed="rId4" cstate="print"/>
          <a:srcRect/>
          <a:stretch>
            <a:fillRect/>
          </a:stretch>
        </p:blipFill>
        <p:spPr bwMode="auto">
          <a:xfrm rot="20645419">
            <a:off x="-17661" y="-1657351"/>
            <a:ext cx="771525" cy="3314700"/>
          </a:xfrm>
          <a:prstGeom prst="rect">
            <a:avLst/>
          </a:prstGeom>
          <a:noFill/>
        </p:spPr>
      </p:pic>
      <p:pic>
        <p:nvPicPr>
          <p:cNvPr id="7" name="Picture 2" descr="E:\ANIMASI\animasi-bergerak-balon-udara-0033.gif"/>
          <p:cNvPicPr>
            <a:picLocks noChangeAspect="1" noChangeArrowheads="1" noCrop="1"/>
          </p:cNvPicPr>
          <p:nvPr/>
        </p:nvPicPr>
        <p:blipFill>
          <a:blip r:embed="rId4" cstate="print"/>
          <a:srcRect/>
          <a:stretch>
            <a:fillRect/>
          </a:stretch>
        </p:blipFill>
        <p:spPr bwMode="auto">
          <a:xfrm rot="20922655">
            <a:off x="12178" y="-413750"/>
            <a:ext cx="771525" cy="3314700"/>
          </a:xfrm>
          <a:prstGeom prst="rect">
            <a:avLst/>
          </a:prstGeom>
          <a:noFill/>
        </p:spPr>
      </p:pic>
      <p:pic>
        <p:nvPicPr>
          <p:cNvPr id="8" name="Picture 2" descr="E:\ANIMASI\animasi-bergerak-balon-udara-0033.gif"/>
          <p:cNvPicPr>
            <a:picLocks noChangeAspect="1" noChangeArrowheads="1" noCrop="1"/>
          </p:cNvPicPr>
          <p:nvPr/>
        </p:nvPicPr>
        <p:blipFill>
          <a:blip r:embed="rId4" cstate="print"/>
          <a:srcRect/>
          <a:stretch>
            <a:fillRect/>
          </a:stretch>
        </p:blipFill>
        <p:spPr bwMode="auto">
          <a:xfrm rot="1236501">
            <a:off x="1599242" y="-1799337"/>
            <a:ext cx="771525" cy="3598674"/>
          </a:xfrm>
          <a:prstGeom prst="rect">
            <a:avLst/>
          </a:prstGeom>
          <a:noFill/>
        </p:spPr>
      </p:pic>
      <p:grpSp>
        <p:nvGrpSpPr>
          <p:cNvPr id="10" name="Group 9"/>
          <p:cNvGrpSpPr/>
          <p:nvPr/>
        </p:nvGrpSpPr>
        <p:grpSpPr>
          <a:xfrm>
            <a:off x="2971800" y="5562600"/>
            <a:ext cx="6172200" cy="685802"/>
            <a:chOff x="1600200" y="3886200"/>
            <a:chExt cx="4953000" cy="2971800"/>
          </a:xfrm>
          <a:solidFill>
            <a:srgbClr val="FFFF00"/>
          </a:solidFill>
        </p:grpSpPr>
        <p:pic>
          <p:nvPicPr>
            <p:cNvPr id="11" name="Picture 13" descr="E:\text-banner2.png"/>
            <p:cNvPicPr>
              <a:picLocks noChangeAspect="1" noChangeArrowheads="1"/>
            </p:cNvPicPr>
            <p:nvPr/>
          </p:nvPicPr>
          <p:blipFill>
            <a:blip r:embed="rId5" cstate="print"/>
            <a:srcRect/>
            <a:stretch>
              <a:fillRect/>
            </a:stretch>
          </p:blipFill>
          <p:spPr bwMode="auto">
            <a:xfrm>
              <a:off x="1600200" y="3886200"/>
              <a:ext cx="4953000" cy="2971800"/>
            </a:xfrm>
            <a:prstGeom prst="rect">
              <a:avLst/>
            </a:prstGeom>
            <a:grpFill/>
            <a:ln>
              <a:noFill/>
            </a:ln>
            <a:effectLst>
              <a:glow rad="228600">
                <a:srgbClr val="00B050">
                  <a:alpha val="40000"/>
                </a:srgbClr>
              </a:glow>
              <a:outerShdw blurRad="292100" dist="139700" dir="2700000" algn="tl" rotWithShape="0">
                <a:srgbClr val="333333">
                  <a:alpha val="65000"/>
                </a:srgbClr>
              </a:outerShdw>
              <a:reflection blurRad="6350" stA="50000" endA="300" endPos="90000" dir="5400000" sy="-100000" algn="bl" rotWithShape="0"/>
            </a:effectLst>
          </p:spPr>
        </p:pic>
        <p:sp>
          <p:nvSpPr>
            <p:cNvPr id="12" name="TextBox 11"/>
            <p:cNvSpPr txBox="1"/>
            <p:nvPr/>
          </p:nvSpPr>
          <p:spPr>
            <a:xfrm>
              <a:off x="2128520" y="4585442"/>
              <a:ext cx="3962400" cy="2267280"/>
            </a:xfrm>
            <a:prstGeom prst="rect">
              <a:avLst/>
            </a:prstGeom>
            <a:grpFill/>
          </p:spPr>
          <p:txBody>
            <a:bodyPr wrap="square" rtlCol="0">
              <a:spAutoFit/>
            </a:bodyPr>
            <a:lstStyle/>
            <a:p>
              <a:pPr algn="ctr"/>
              <a:r>
                <a:rPr lang="id-ID" sz="2800" b="1" dirty="0" smtClean="0">
                  <a:latin typeface="Agency FB" pitchFamily="34" charset="0"/>
                </a:rPr>
                <a:t>Eka Sari </a:t>
              </a:r>
              <a:r>
                <a:rPr lang="id-ID" sz="2800" b="1" dirty="0" smtClean="0">
                  <a:latin typeface="Agency FB" pitchFamily="34" charset="0"/>
                </a:rPr>
                <a:t>Setianingsih, S.Pd., M.Pd.</a:t>
              </a:r>
              <a:endParaRPr lang="id-ID" sz="2800" b="1" dirty="0">
                <a:latin typeface="Agency FB" pitchFamily="34" charset="0"/>
              </a:endParaRPr>
            </a:p>
          </p:txBody>
        </p:sp>
      </p:gr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381000"/>
            <a:ext cx="6034118" cy="709634"/>
          </a:xfrm>
          <a:prstGeom prst="rect">
            <a:avLst/>
          </a:prstGeom>
          <a:solidFill>
            <a:srgbClr val="F0FDA5"/>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r>
              <a:rPr lang="id-ID" sz="2400" b="1" dirty="0" smtClean="0">
                <a:solidFill>
                  <a:schemeClr val="tx1"/>
                </a:solidFill>
                <a:latin typeface="Georgia" pitchFamily="18" charset="0"/>
              </a:rPr>
              <a:t>A. </a:t>
            </a:r>
            <a:r>
              <a:rPr lang="en-US" sz="2400" b="1" dirty="0" err="1" smtClean="0">
                <a:solidFill>
                  <a:schemeClr val="tx1"/>
                </a:solidFill>
                <a:latin typeface="Georgia" pitchFamily="18" charset="0"/>
              </a:rPr>
              <a:t>Definisi</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Bimbingan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dan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cxnSp>
        <p:nvCxnSpPr>
          <p:cNvPr id="8" name="Straight Connector 7"/>
          <p:cNvCxnSpPr/>
          <p:nvPr/>
        </p:nvCxnSpPr>
        <p:spPr>
          <a:xfrm rot="10800000" flipV="1">
            <a:off x="1752600" y="2462234"/>
            <a:ext cx="2781300" cy="1119166"/>
          </a:xfrm>
          <a:prstGeom prst="line">
            <a:avLst/>
          </a:prstGeom>
          <a:ln w="1270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0" y="5943600"/>
            <a:ext cx="9144000" cy="533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Rounded Rectangle 23"/>
          <p:cNvSpPr/>
          <p:nvPr/>
        </p:nvSpPr>
        <p:spPr>
          <a:xfrm>
            <a:off x="838200" y="3505200"/>
            <a:ext cx="2362200" cy="2590800"/>
          </a:xfrm>
          <a:prstGeom prst="roundRect">
            <a:avLst/>
          </a:prstGeom>
          <a:solidFill>
            <a:schemeClr val="bg1"/>
          </a:solidFill>
          <a:ln>
            <a:solidFill>
              <a:srgbClr val="FF0000"/>
            </a:solidFill>
          </a:ln>
        </p:spPr>
        <p:style>
          <a:lnRef idx="3">
            <a:schemeClr val="lt1"/>
          </a:lnRef>
          <a:fillRef idx="1">
            <a:schemeClr val="accent2"/>
          </a:fillRef>
          <a:effectRef idx="1">
            <a:schemeClr val="accent2"/>
          </a:effectRef>
          <a:fontRef idx="minor">
            <a:schemeClr val="lt1"/>
          </a:fontRef>
        </p:style>
        <p:txBody>
          <a:bodyPr rtlCol="0" anchor="ctr"/>
          <a:lstStyle/>
          <a:p>
            <a:pPr algn="ctr"/>
            <a:r>
              <a:rPr lang="en-US" sz="2200" b="1" dirty="0" err="1" smtClean="0">
                <a:solidFill>
                  <a:schemeClr val="tx1"/>
                </a:solidFill>
              </a:rPr>
              <a:t>Secara</a:t>
            </a:r>
            <a:r>
              <a:rPr lang="en-US" sz="2200" b="1" dirty="0" smtClean="0">
                <a:solidFill>
                  <a:schemeClr val="tx1"/>
                </a:solidFill>
              </a:rPr>
              <a:t> </a:t>
            </a:r>
            <a:r>
              <a:rPr lang="en-US" sz="2200" b="1" dirty="0" err="1" smtClean="0">
                <a:solidFill>
                  <a:schemeClr val="tx1"/>
                </a:solidFill>
              </a:rPr>
              <a:t>etimologis</a:t>
            </a:r>
            <a:r>
              <a:rPr lang="en-US" sz="2200" b="1" dirty="0" smtClean="0">
                <a:solidFill>
                  <a:schemeClr val="tx1"/>
                </a:solidFill>
              </a:rPr>
              <a:t> </a:t>
            </a:r>
            <a:r>
              <a:rPr lang="en-US" sz="2200" b="1" dirty="0" err="1" smtClean="0">
                <a:solidFill>
                  <a:schemeClr val="tx1"/>
                </a:solidFill>
              </a:rPr>
              <a:t>merupakan</a:t>
            </a:r>
            <a:r>
              <a:rPr lang="en-US" sz="2200" b="1" dirty="0" smtClean="0">
                <a:solidFill>
                  <a:schemeClr val="tx1"/>
                </a:solidFill>
              </a:rPr>
              <a:t> </a:t>
            </a:r>
            <a:r>
              <a:rPr lang="en-US" sz="2200" b="1" dirty="0" err="1" smtClean="0">
                <a:solidFill>
                  <a:schemeClr val="tx1"/>
                </a:solidFill>
              </a:rPr>
              <a:t>terjemahan</a:t>
            </a:r>
            <a:r>
              <a:rPr lang="en-US" sz="2200" b="1" dirty="0" smtClean="0">
                <a:solidFill>
                  <a:schemeClr val="tx1"/>
                </a:solidFill>
              </a:rPr>
              <a:t> </a:t>
            </a:r>
            <a:r>
              <a:rPr lang="en-US" sz="2200" b="1" dirty="0" err="1" smtClean="0">
                <a:solidFill>
                  <a:schemeClr val="tx1"/>
                </a:solidFill>
              </a:rPr>
              <a:t>dari</a:t>
            </a:r>
            <a:r>
              <a:rPr lang="en-US" sz="2200" b="1" dirty="0" smtClean="0">
                <a:solidFill>
                  <a:schemeClr val="tx1"/>
                </a:solidFill>
              </a:rPr>
              <a:t> </a:t>
            </a:r>
            <a:r>
              <a:rPr lang="en-US" sz="2200" b="1" dirty="0" err="1" smtClean="0">
                <a:solidFill>
                  <a:schemeClr val="tx1"/>
                </a:solidFill>
              </a:rPr>
              <a:t>kata</a:t>
            </a:r>
            <a:r>
              <a:rPr lang="en-US" sz="2200" b="1" dirty="0" smtClean="0">
                <a:solidFill>
                  <a:schemeClr val="tx1"/>
                </a:solidFill>
              </a:rPr>
              <a:t> </a:t>
            </a:r>
            <a:r>
              <a:rPr lang="en-US" sz="2200" b="1" i="1" dirty="0" smtClean="0">
                <a:solidFill>
                  <a:srgbClr val="FF0000"/>
                </a:solidFill>
              </a:rPr>
              <a:t>“Guidance”</a:t>
            </a:r>
          </a:p>
          <a:p>
            <a:pPr algn="ctr"/>
            <a:r>
              <a:rPr lang="en-US" sz="2200" b="1" dirty="0" err="1" smtClean="0">
                <a:solidFill>
                  <a:schemeClr val="tx1"/>
                </a:solidFill>
              </a:rPr>
              <a:t>Berasal</a:t>
            </a:r>
            <a:r>
              <a:rPr lang="en-US" sz="2200" b="1" dirty="0" smtClean="0">
                <a:solidFill>
                  <a:schemeClr val="tx1"/>
                </a:solidFill>
              </a:rPr>
              <a:t> </a:t>
            </a:r>
            <a:r>
              <a:rPr lang="en-US" sz="2200" b="1" dirty="0" err="1" smtClean="0">
                <a:solidFill>
                  <a:schemeClr val="tx1"/>
                </a:solidFill>
              </a:rPr>
              <a:t>dari</a:t>
            </a:r>
            <a:r>
              <a:rPr lang="en-US" sz="2200" b="1" dirty="0" smtClean="0">
                <a:solidFill>
                  <a:schemeClr val="tx1"/>
                </a:solidFill>
              </a:rPr>
              <a:t> </a:t>
            </a:r>
            <a:r>
              <a:rPr lang="en-US" sz="2200" b="1" dirty="0" err="1" smtClean="0">
                <a:solidFill>
                  <a:schemeClr val="tx1"/>
                </a:solidFill>
              </a:rPr>
              <a:t>kata</a:t>
            </a:r>
            <a:r>
              <a:rPr lang="en-US" sz="2200" b="1" dirty="0" smtClean="0">
                <a:solidFill>
                  <a:schemeClr val="tx1"/>
                </a:solidFill>
              </a:rPr>
              <a:t> </a:t>
            </a:r>
            <a:endParaRPr lang="id-ID" sz="2200" b="1" dirty="0" smtClean="0">
              <a:solidFill>
                <a:schemeClr val="tx1"/>
              </a:solidFill>
            </a:endParaRPr>
          </a:p>
          <a:p>
            <a:pPr algn="ctr"/>
            <a:r>
              <a:rPr lang="en-US" sz="2200" b="1" i="1" dirty="0" smtClean="0">
                <a:solidFill>
                  <a:srgbClr val="FF0000"/>
                </a:solidFill>
              </a:rPr>
              <a:t>“to guide”</a:t>
            </a:r>
            <a:endParaRPr lang="en-US" sz="2200" b="1" i="1" dirty="0">
              <a:solidFill>
                <a:srgbClr val="FF0000"/>
              </a:solidFill>
            </a:endParaRPr>
          </a:p>
        </p:txBody>
      </p:sp>
      <p:pic>
        <p:nvPicPr>
          <p:cNvPr id="17" name="Picture 3" descr="D:\Untitled-1.png"/>
          <p:cNvPicPr>
            <a:picLocks noChangeAspect="1" noChangeArrowheads="1"/>
          </p:cNvPicPr>
          <p:nvPr/>
        </p:nvPicPr>
        <p:blipFill>
          <a:blip r:embed="rId2" cstate="print">
            <a:duotone>
              <a:prstClr val="black"/>
              <a:srgbClr val="92D050">
                <a:tint val="45000"/>
                <a:satMod val="400000"/>
              </a:srgbClr>
            </a:duotone>
          </a:blip>
          <a:srcRect/>
          <a:stretch>
            <a:fillRect/>
          </a:stretch>
        </p:blipFill>
        <p:spPr bwMode="auto">
          <a:xfrm>
            <a:off x="-152400" y="0"/>
            <a:ext cx="1676400" cy="838200"/>
          </a:xfrm>
          <a:prstGeom prst="rect">
            <a:avLst/>
          </a:prstGeom>
          <a:noFill/>
          <a:effectLst>
            <a:glow rad="228600">
              <a:schemeClr val="accent3">
                <a:satMod val="175000"/>
                <a:alpha val="40000"/>
              </a:schemeClr>
            </a:glow>
            <a:reflection blurRad="6350" stA="50000" endA="300" endPos="90000" dir="5400000" sy="-100000" algn="bl" rotWithShape="0"/>
          </a:effectLst>
        </p:spPr>
      </p:pic>
      <p:pic>
        <p:nvPicPr>
          <p:cNvPr id="18" name="Picture 3" descr="D:\Untitled-1.png"/>
          <p:cNvPicPr>
            <a:picLocks noChangeAspect="1" noChangeArrowheads="1"/>
          </p:cNvPicPr>
          <p:nvPr/>
        </p:nvPicPr>
        <p:blipFill>
          <a:blip r:embed="rId2" cstate="print">
            <a:duotone>
              <a:prstClr val="black"/>
              <a:srgbClr val="92D050">
                <a:tint val="45000"/>
                <a:satMod val="400000"/>
              </a:srgbClr>
            </a:duotone>
          </a:blip>
          <a:srcRect/>
          <a:stretch>
            <a:fillRect/>
          </a:stretch>
        </p:blipFill>
        <p:spPr bwMode="auto">
          <a:xfrm>
            <a:off x="7620000" y="0"/>
            <a:ext cx="1676400" cy="838200"/>
          </a:xfrm>
          <a:prstGeom prst="rect">
            <a:avLst/>
          </a:prstGeom>
          <a:noFill/>
          <a:effectLst>
            <a:glow rad="228600">
              <a:schemeClr val="accent3">
                <a:satMod val="175000"/>
                <a:alpha val="40000"/>
              </a:schemeClr>
            </a:glow>
            <a:reflection blurRad="6350" stA="50000" endA="300" endPos="90000" dir="5400000" sy="-100000" algn="bl" rotWithShape="0"/>
          </a:effectLst>
        </p:spPr>
      </p:pic>
      <p:cxnSp>
        <p:nvCxnSpPr>
          <p:cNvPr id="13" name="Straight Connector 12"/>
          <p:cNvCxnSpPr/>
          <p:nvPr/>
        </p:nvCxnSpPr>
        <p:spPr>
          <a:xfrm rot="10800000">
            <a:off x="4533900" y="2462234"/>
            <a:ext cx="2781300" cy="1042966"/>
          </a:xfrm>
          <a:prstGeom prst="line">
            <a:avLst/>
          </a:prstGeom>
          <a:ln w="1270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Right Arrow 19"/>
          <p:cNvSpPr/>
          <p:nvPr/>
        </p:nvSpPr>
        <p:spPr>
          <a:xfrm>
            <a:off x="3733800" y="4191000"/>
            <a:ext cx="1676400" cy="1066800"/>
          </a:xfrm>
          <a:prstGeom prst="rightArrow">
            <a:avLst/>
          </a:prstGeom>
          <a:solidFill>
            <a:srgbClr val="FF0000"/>
          </a:solidFill>
          <a:ln>
            <a:solidFill>
              <a:schemeClr val="bg1"/>
            </a:solidFill>
          </a:ln>
          <a:effectLst>
            <a:glow rad="228600">
              <a:schemeClr val="accent3">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26" name="Picture 2" descr="E:\ANIMASI\animasi-bergerak-balon-udara-0030.gif"/>
          <p:cNvPicPr>
            <a:picLocks noChangeAspect="1" noChangeArrowheads="1" noCrop="1"/>
          </p:cNvPicPr>
          <p:nvPr/>
        </p:nvPicPr>
        <p:blipFill>
          <a:blip r:embed="rId3" cstate="print"/>
          <a:srcRect/>
          <a:stretch>
            <a:fillRect/>
          </a:stretch>
        </p:blipFill>
        <p:spPr bwMode="auto">
          <a:xfrm>
            <a:off x="152400" y="228600"/>
            <a:ext cx="1143001" cy="1600200"/>
          </a:xfrm>
          <a:prstGeom prst="rect">
            <a:avLst/>
          </a:prstGeom>
          <a:noFill/>
        </p:spPr>
      </p:pic>
      <p:pic>
        <p:nvPicPr>
          <p:cNvPr id="27" name="Picture 2" descr="E:\ANIMASI\animasi-bergerak-balon-udara-0030.gif"/>
          <p:cNvPicPr>
            <a:picLocks noChangeAspect="1" noChangeArrowheads="1" noCrop="1"/>
          </p:cNvPicPr>
          <p:nvPr/>
        </p:nvPicPr>
        <p:blipFill>
          <a:blip r:embed="rId3" cstate="print"/>
          <a:srcRect/>
          <a:stretch>
            <a:fillRect/>
          </a:stretch>
        </p:blipFill>
        <p:spPr bwMode="auto">
          <a:xfrm>
            <a:off x="8000999" y="228600"/>
            <a:ext cx="1143001" cy="1600200"/>
          </a:xfrm>
          <a:prstGeom prst="rect">
            <a:avLst/>
          </a:prstGeom>
          <a:noFill/>
        </p:spPr>
      </p:pic>
      <p:sp>
        <p:nvSpPr>
          <p:cNvPr id="22" name="Rounded Rectangle 21"/>
          <p:cNvSpPr/>
          <p:nvPr/>
        </p:nvSpPr>
        <p:spPr>
          <a:xfrm>
            <a:off x="5943600" y="3429000"/>
            <a:ext cx="2362200" cy="2590800"/>
          </a:xfrm>
          <a:prstGeom prst="roundRect">
            <a:avLst/>
          </a:prstGeom>
          <a:solidFill>
            <a:schemeClr val="bg1"/>
          </a:solidFill>
          <a:ln>
            <a:solidFill>
              <a:srgbClr val="FF0000"/>
            </a:solidFill>
          </a:ln>
        </p:spPr>
        <p:style>
          <a:lnRef idx="3">
            <a:schemeClr val="lt1"/>
          </a:lnRef>
          <a:fillRef idx="1">
            <a:schemeClr val="accent2"/>
          </a:fillRef>
          <a:effectRef idx="1">
            <a:schemeClr val="accent2"/>
          </a:effectRef>
          <a:fontRef idx="minor">
            <a:schemeClr val="lt1"/>
          </a:fontRef>
        </p:style>
        <p:txBody>
          <a:bodyPr rtlCol="0" anchor="ctr"/>
          <a:lstStyle/>
          <a:p>
            <a:pPr algn="ctr"/>
            <a:r>
              <a:rPr lang="en-US" sz="2400" b="1" dirty="0" err="1" smtClean="0">
                <a:solidFill>
                  <a:schemeClr val="tx1"/>
                </a:solidFill>
              </a:rPr>
              <a:t>Menunjukkan</a:t>
            </a:r>
            <a:r>
              <a:rPr lang="en-US" sz="2400" b="1" dirty="0" smtClean="0">
                <a:solidFill>
                  <a:schemeClr val="tx1"/>
                </a:solidFill>
              </a:rPr>
              <a:t>, </a:t>
            </a:r>
            <a:r>
              <a:rPr lang="en-US" sz="2400" b="1" dirty="0" err="1" smtClean="0">
                <a:solidFill>
                  <a:schemeClr val="tx1"/>
                </a:solidFill>
              </a:rPr>
              <a:t>membimbing</a:t>
            </a:r>
            <a:r>
              <a:rPr lang="en-US" sz="2400" b="1" dirty="0" smtClean="0">
                <a:solidFill>
                  <a:schemeClr val="tx1"/>
                </a:solidFill>
              </a:rPr>
              <a:t>, </a:t>
            </a:r>
            <a:r>
              <a:rPr lang="en-US" sz="2400" b="1" dirty="0" err="1" smtClean="0">
                <a:solidFill>
                  <a:schemeClr val="tx1"/>
                </a:solidFill>
              </a:rPr>
              <a:t>menuntun</a:t>
            </a:r>
            <a:r>
              <a:rPr lang="en-US" sz="2400" b="1" dirty="0" smtClean="0">
                <a:solidFill>
                  <a:schemeClr val="tx1"/>
                </a:solidFill>
              </a:rPr>
              <a:t>, </a:t>
            </a:r>
            <a:r>
              <a:rPr lang="en-US" sz="2400" b="1" dirty="0" err="1" smtClean="0">
                <a:solidFill>
                  <a:schemeClr val="tx1"/>
                </a:solidFill>
              </a:rPr>
              <a:t>ataupun</a:t>
            </a:r>
            <a:r>
              <a:rPr lang="en-US" sz="2400" b="1" dirty="0" smtClean="0">
                <a:solidFill>
                  <a:schemeClr val="tx1"/>
                </a:solidFill>
              </a:rPr>
              <a:t> </a:t>
            </a:r>
            <a:r>
              <a:rPr lang="en-US" sz="2400" b="1" dirty="0" err="1" smtClean="0">
                <a:solidFill>
                  <a:schemeClr val="tx1"/>
                </a:solidFill>
              </a:rPr>
              <a:t>membantu</a:t>
            </a:r>
            <a:endParaRPr lang="en-US" sz="2400" b="1" dirty="0">
              <a:solidFill>
                <a:schemeClr val="tx1"/>
              </a:solidFill>
            </a:endParaRPr>
          </a:p>
        </p:txBody>
      </p:sp>
      <p:sp>
        <p:nvSpPr>
          <p:cNvPr id="28" name="Rectangle 27"/>
          <p:cNvSpPr/>
          <p:nvPr/>
        </p:nvSpPr>
        <p:spPr>
          <a:xfrm>
            <a:off x="2286000" y="1752600"/>
            <a:ext cx="4572000" cy="709634"/>
          </a:xfrm>
          <a:prstGeom prst="rect">
            <a:avLst/>
          </a:prstGeom>
          <a:solidFill>
            <a:schemeClr val="bg1"/>
          </a:solidFill>
          <a:ln>
            <a:solidFill>
              <a:srgbClr val="FFFF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id-ID" sz="2400" b="1" dirty="0" smtClean="0">
              <a:latin typeface="Georgia" pitchFamily="18" charset="0"/>
            </a:endParaRPr>
          </a:p>
          <a:p>
            <a:pPr algn="ctr"/>
            <a:r>
              <a:rPr lang="id-ID" sz="2400" b="1" dirty="0" smtClean="0">
                <a:solidFill>
                  <a:schemeClr val="tx1"/>
                </a:solidFill>
                <a:latin typeface="Georgia" pitchFamily="18" charset="0"/>
              </a:rPr>
              <a:t>Arti kata </a:t>
            </a:r>
            <a:r>
              <a:rPr lang="id-ID" sz="2400" b="1" dirty="0" smtClean="0">
                <a:solidFill>
                  <a:schemeClr val="tx1"/>
                </a:solidFill>
                <a:latin typeface="Georgia" pitchFamily="18" charset="0"/>
              </a:rPr>
              <a:t>Bimbingan</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5715000" cy="990600"/>
          </a:xfrm>
          <a:prstGeom prst="rect">
            <a:avLst/>
          </a:prstGeom>
          <a:solidFill>
            <a:schemeClr val="bg1"/>
          </a:solidFill>
          <a:ln>
            <a:solidFill>
              <a:srgbClr val="FF0000"/>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id-ID" sz="2400" b="1" dirty="0" smtClean="0">
                <a:solidFill>
                  <a:schemeClr val="tx1"/>
                </a:solidFill>
                <a:latin typeface="Georgia" pitchFamily="18" charset="0"/>
              </a:rPr>
              <a:t>DEFINISI </a:t>
            </a:r>
            <a:r>
              <a:rPr lang="en-US" sz="2400" b="1" dirty="0" smtClean="0">
                <a:solidFill>
                  <a:schemeClr val="tx1"/>
                </a:solidFill>
                <a:latin typeface="Georgia" pitchFamily="18" charset="0"/>
              </a:rPr>
              <a:t>BIMBINGAN</a:t>
            </a:r>
            <a:endParaRPr lang="id-ID" sz="2400" b="1" dirty="0" smtClean="0">
              <a:solidFill>
                <a:schemeClr val="tx1"/>
              </a:solidFill>
              <a:latin typeface="Georgia" pitchFamily="18" charset="0"/>
            </a:endParaRPr>
          </a:p>
          <a:p>
            <a:pPr algn="ctr"/>
            <a:r>
              <a:rPr lang="en-US" sz="2400" b="1" dirty="0" err="1" smtClean="0">
                <a:solidFill>
                  <a:schemeClr val="tx1"/>
                </a:solidFill>
                <a:latin typeface="Georgia" pitchFamily="18" charset="0"/>
              </a:rPr>
              <a:t>menurut</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Ahli</a:t>
            </a:r>
            <a:endParaRPr lang="en-US" sz="2400" b="1" dirty="0">
              <a:solidFill>
                <a:schemeClr val="tx1"/>
              </a:solidFill>
              <a:latin typeface="Georgia" pitchFamily="18" charset="0"/>
            </a:endParaRPr>
          </a:p>
        </p:txBody>
      </p:sp>
      <p:sp>
        <p:nvSpPr>
          <p:cNvPr id="7" name="Right Arrow 6"/>
          <p:cNvSpPr/>
          <p:nvPr/>
        </p:nvSpPr>
        <p:spPr>
          <a:xfrm rot="8086995">
            <a:off x="1900251" y="1370147"/>
            <a:ext cx="1268617" cy="993783"/>
          </a:xfrm>
          <a:prstGeom prst="rightArrow">
            <a:avLst/>
          </a:prstGeom>
          <a:solidFill>
            <a:srgbClr val="FFFF00"/>
          </a:solidFill>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0" name="Oval 9"/>
          <p:cNvSpPr/>
          <p:nvPr/>
        </p:nvSpPr>
        <p:spPr>
          <a:xfrm>
            <a:off x="914400" y="2514600"/>
            <a:ext cx="2057400" cy="990600"/>
          </a:xfrm>
          <a:prstGeom prst="ellipse">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chemeClr val="tx1"/>
                </a:solidFill>
                <a:latin typeface="Georgia" pitchFamily="18" charset="0"/>
              </a:rPr>
              <a:t>DEWA KETUT </a:t>
            </a:r>
            <a:r>
              <a:rPr lang="en-US" b="1" dirty="0" smtClean="0">
                <a:solidFill>
                  <a:schemeClr val="tx1"/>
                </a:solidFill>
                <a:latin typeface="Georgia" pitchFamily="18" charset="0"/>
              </a:rPr>
              <a:t>SUKARDI</a:t>
            </a:r>
            <a:endParaRPr lang="en-US" b="1" dirty="0">
              <a:solidFill>
                <a:schemeClr val="tx1"/>
              </a:solidFill>
              <a:latin typeface="Georgia" pitchFamily="18" charset="0"/>
            </a:endParaRPr>
          </a:p>
        </p:txBody>
      </p:sp>
      <p:sp>
        <p:nvSpPr>
          <p:cNvPr id="12" name="Right Arrow 11"/>
          <p:cNvSpPr/>
          <p:nvPr/>
        </p:nvSpPr>
        <p:spPr>
          <a:xfrm rot="13486995" flipH="1" flipV="1">
            <a:off x="5627049" y="1430780"/>
            <a:ext cx="1442845" cy="993783"/>
          </a:xfrm>
          <a:prstGeom prst="rightArrow">
            <a:avLst/>
          </a:prstGeom>
          <a:solidFill>
            <a:srgbClr val="FFFF00"/>
          </a:solidFill>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3" name="Oval 12"/>
          <p:cNvSpPr/>
          <p:nvPr/>
        </p:nvSpPr>
        <p:spPr>
          <a:xfrm>
            <a:off x="6019800" y="2514600"/>
            <a:ext cx="2133600" cy="1066800"/>
          </a:xfrm>
          <a:prstGeom prst="ellipse">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chemeClr val="tx1"/>
                </a:solidFill>
                <a:latin typeface="Georgia" pitchFamily="18" charset="0"/>
              </a:rPr>
              <a:t>PRAYITNO</a:t>
            </a:r>
            <a:endParaRPr lang="en-US" b="1" dirty="0">
              <a:solidFill>
                <a:schemeClr val="tx1"/>
              </a:solidFill>
              <a:latin typeface="Georgia" pitchFamily="18" charset="0"/>
            </a:endParaRPr>
          </a:p>
        </p:txBody>
      </p:sp>
      <p:pic>
        <p:nvPicPr>
          <p:cNvPr id="17" name="Picture 3" descr="D:\Untitled-1.png"/>
          <p:cNvPicPr>
            <a:picLocks noChangeAspect="1" noChangeArrowheads="1"/>
          </p:cNvPicPr>
          <p:nvPr/>
        </p:nvPicPr>
        <p:blipFill>
          <a:blip r:embed="rId2" cstate="print">
            <a:duotone>
              <a:prstClr val="black"/>
              <a:srgbClr val="FF0000">
                <a:tint val="45000"/>
                <a:satMod val="400000"/>
              </a:srgbClr>
            </a:duotone>
          </a:blip>
          <a:srcRect/>
          <a:stretch>
            <a:fillRect/>
          </a:stretch>
        </p:blipFill>
        <p:spPr bwMode="auto">
          <a:xfrm>
            <a:off x="-152400" y="0"/>
            <a:ext cx="1676400" cy="838200"/>
          </a:xfrm>
          <a:prstGeom prst="rect">
            <a:avLst/>
          </a:prstGeom>
          <a:noFill/>
          <a:effectLst>
            <a:glow rad="228600">
              <a:schemeClr val="accent2">
                <a:satMod val="175000"/>
                <a:alpha val="40000"/>
              </a:schemeClr>
            </a:glow>
            <a:reflection blurRad="6350" stA="50000" endA="300" endPos="90000" dir="5400000" sy="-100000" algn="bl" rotWithShape="0"/>
          </a:effectLst>
        </p:spPr>
      </p:pic>
      <p:pic>
        <p:nvPicPr>
          <p:cNvPr id="18" name="Picture 3" descr="D:\Untitled-1.png"/>
          <p:cNvPicPr>
            <a:picLocks noChangeAspect="1" noChangeArrowheads="1"/>
          </p:cNvPicPr>
          <p:nvPr/>
        </p:nvPicPr>
        <p:blipFill>
          <a:blip r:embed="rId2" cstate="print">
            <a:duotone>
              <a:prstClr val="black"/>
              <a:srgbClr val="FF0000">
                <a:tint val="45000"/>
                <a:satMod val="400000"/>
              </a:srgbClr>
            </a:duotone>
          </a:blip>
          <a:srcRect/>
          <a:stretch>
            <a:fillRect/>
          </a:stretch>
        </p:blipFill>
        <p:spPr bwMode="auto">
          <a:xfrm>
            <a:off x="7620000" y="0"/>
            <a:ext cx="1676400" cy="838200"/>
          </a:xfrm>
          <a:prstGeom prst="rect">
            <a:avLst/>
          </a:prstGeom>
          <a:noFill/>
          <a:effectLst>
            <a:glow rad="228600">
              <a:schemeClr val="accent2">
                <a:satMod val="175000"/>
                <a:alpha val="40000"/>
              </a:schemeClr>
            </a:glow>
            <a:reflection blurRad="6350" stA="50000" endA="300" endPos="90000" dir="5400000" sy="-100000" algn="bl" rotWithShape="0"/>
          </a:effectLst>
        </p:spPr>
      </p:pic>
      <p:pic>
        <p:nvPicPr>
          <p:cNvPr id="10242" name="Picture 2" descr="E:\ANIMASI\animasi-bergerak-balon-udara-0030.gif"/>
          <p:cNvPicPr>
            <a:picLocks noChangeAspect="1" noChangeArrowheads="1" noCrop="1"/>
          </p:cNvPicPr>
          <p:nvPr/>
        </p:nvPicPr>
        <p:blipFill>
          <a:blip r:embed="rId3" cstate="print"/>
          <a:srcRect/>
          <a:stretch>
            <a:fillRect/>
          </a:stretch>
        </p:blipFill>
        <p:spPr bwMode="auto">
          <a:xfrm>
            <a:off x="152400" y="228600"/>
            <a:ext cx="1143001" cy="1600200"/>
          </a:xfrm>
          <a:prstGeom prst="rect">
            <a:avLst/>
          </a:prstGeom>
          <a:noFill/>
        </p:spPr>
      </p:pic>
      <p:pic>
        <p:nvPicPr>
          <p:cNvPr id="19" name="Picture 2" descr="E:\ANIMASI\animasi-bergerak-balon-udara-0030.gif"/>
          <p:cNvPicPr>
            <a:picLocks noChangeAspect="1" noChangeArrowheads="1" noCrop="1"/>
          </p:cNvPicPr>
          <p:nvPr/>
        </p:nvPicPr>
        <p:blipFill>
          <a:blip r:embed="rId3" cstate="print"/>
          <a:srcRect/>
          <a:stretch>
            <a:fillRect/>
          </a:stretch>
        </p:blipFill>
        <p:spPr bwMode="auto">
          <a:xfrm>
            <a:off x="8000999" y="228600"/>
            <a:ext cx="1143001" cy="1600200"/>
          </a:xfrm>
          <a:prstGeom prst="rect">
            <a:avLst/>
          </a:prstGeom>
          <a:noFill/>
        </p:spPr>
      </p:pic>
      <p:pic>
        <p:nvPicPr>
          <p:cNvPr id="10243" name="Picture 3" descr="C:\Users\Samsung\Downloads\graduation-149646_960_720.png"/>
          <p:cNvPicPr>
            <a:picLocks noChangeAspect="1" noChangeArrowheads="1"/>
          </p:cNvPicPr>
          <p:nvPr/>
        </p:nvPicPr>
        <p:blipFill>
          <a:blip r:embed="rId4" cstate="print"/>
          <a:srcRect l="14328" r="31940"/>
          <a:stretch>
            <a:fillRect/>
          </a:stretch>
        </p:blipFill>
        <p:spPr bwMode="auto">
          <a:xfrm>
            <a:off x="3124200" y="2133600"/>
            <a:ext cx="2667000" cy="4724400"/>
          </a:xfrm>
          <a:prstGeom prst="rect">
            <a:avLst/>
          </a:prstGeom>
          <a:noFill/>
          <a:effectLst>
            <a:reflection blurRad="6350" stA="50000" endA="300" endPos="90000" dir="5400000" sy="-100000" algn="bl" rotWithShape="0"/>
          </a:effectLst>
        </p:spPr>
      </p:pic>
      <p:grpSp>
        <p:nvGrpSpPr>
          <p:cNvPr id="22" name="Group 21"/>
          <p:cNvGrpSpPr/>
          <p:nvPr/>
        </p:nvGrpSpPr>
        <p:grpSpPr>
          <a:xfrm>
            <a:off x="228600" y="3429001"/>
            <a:ext cx="3505200" cy="3536648"/>
            <a:chOff x="228600" y="3657600"/>
            <a:chExt cx="3505200" cy="3321077"/>
          </a:xfrm>
        </p:grpSpPr>
        <p:pic>
          <p:nvPicPr>
            <p:cNvPr id="23" name="Picture 2" descr="E:\text-banner2.png"/>
            <p:cNvPicPr>
              <a:picLocks noChangeAspect="1" noChangeArrowheads="1"/>
            </p:cNvPicPr>
            <p:nvPr/>
          </p:nvPicPr>
          <p:blipFill>
            <a:blip r:embed="rId5" cstate="print"/>
            <a:srcRect/>
            <a:stretch>
              <a:fillRect/>
            </a:stretch>
          </p:blipFill>
          <p:spPr bwMode="auto">
            <a:xfrm>
              <a:off x="228600" y="3657600"/>
              <a:ext cx="3505200" cy="3200400"/>
            </a:xfrm>
            <a:prstGeom prst="rect">
              <a:avLst/>
            </a:prstGeom>
            <a:noFill/>
            <a:effectLst>
              <a:glow rad="228600">
                <a:schemeClr val="accent3">
                  <a:satMod val="175000"/>
                  <a:alpha val="40000"/>
                </a:schemeClr>
              </a:glow>
              <a:reflection blurRad="6350" stA="50000" endA="300" endPos="90000" dir="5400000" sy="-100000" algn="bl" rotWithShape="0"/>
            </a:effectLst>
          </p:spPr>
        </p:pic>
        <p:sp>
          <p:nvSpPr>
            <p:cNvPr id="24" name="TextBox 23"/>
            <p:cNvSpPr txBox="1"/>
            <p:nvPr/>
          </p:nvSpPr>
          <p:spPr>
            <a:xfrm>
              <a:off x="457200" y="3886200"/>
              <a:ext cx="2971800" cy="3092477"/>
            </a:xfrm>
            <a:prstGeom prst="rect">
              <a:avLst/>
            </a:prstGeom>
            <a:solidFill>
              <a:schemeClr val="bg1"/>
            </a:solidFill>
          </p:spPr>
          <p:txBody>
            <a:bodyPr wrap="square" rtlCol="0">
              <a:spAutoFit/>
            </a:bodyPr>
            <a:lstStyle/>
            <a:p>
              <a:pPr algn="ctr"/>
              <a:r>
                <a:rPr lang="id-ID" sz="1900" dirty="0" err="1" smtClean="0">
                  <a:latin typeface="Georgia" pitchFamily="18" charset="0"/>
                </a:rPr>
                <a:t>S</a:t>
              </a:r>
              <a:r>
                <a:rPr lang="en-US" sz="1900" dirty="0" err="1" smtClean="0">
                  <a:latin typeface="Georgia" pitchFamily="18" charset="0"/>
                </a:rPr>
                <a:t>uatu</a:t>
              </a:r>
              <a:r>
                <a:rPr lang="en-US" sz="1900" dirty="0" smtClean="0">
                  <a:latin typeface="Georgia" pitchFamily="18" charset="0"/>
                </a:rPr>
                <a:t> </a:t>
              </a:r>
              <a:r>
                <a:rPr lang="en-US" sz="1900" dirty="0" err="1" smtClean="0">
                  <a:latin typeface="Georgia" pitchFamily="18" charset="0"/>
                </a:rPr>
                <a:t>proses</a:t>
              </a:r>
              <a:r>
                <a:rPr lang="en-US" sz="1900" dirty="0" smtClean="0">
                  <a:latin typeface="Georgia" pitchFamily="18" charset="0"/>
                </a:rPr>
                <a:t> </a:t>
              </a:r>
              <a:r>
                <a:rPr lang="en-US" sz="1900" dirty="0" err="1" smtClean="0">
                  <a:latin typeface="Georgia" pitchFamily="18" charset="0"/>
                </a:rPr>
                <a:t>pemberian</a:t>
              </a:r>
              <a:r>
                <a:rPr lang="en-US" sz="1900" dirty="0" smtClean="0">
                  <a:latin typeface="Georgia" pitchFamily="18" charset="0"/>
                </a:rPr>
                <a:t> </a:t>
              </a:r>
              <a:r>
                <a:rPr lang="en-US" sz="1900" dirty="0" err="1" smtClean="0">
                  <a:latin typeface="Georgia" pitchFamily="18" charset="0"/>
                </a:rPr>
                <a:t>bantuan</a:t>
              </a:r>
              <a:r>
                <a:rPr lang="en-US" sz="1900" dirty="0" smtClean="0">
                  <a:latin typeface="Georgia" pitchFamily="18" charset="0"/>
                </a:rPr>
                <a:t> </a:t>
              </a:r>
              <a:r>
                <a:rPr lang="en-US" sz="1900" dirty="0" err="1" smtClean="0">
                  <a:latin typeface="Georgia" pitchFamily="18" charset="0"/>
                </a:rPr>
                <a:t>kepada</a:t>
              </a:r>
              <a:r>
                <a:rPr lang="en-US" sz="1900" dirty="0" smtClean="0">
                  <a:latin typeface="Georgia" pitchFamily="18" charset="0"/>
                </a:rPr>
                <a:t> </a:t>
              </a:r>
              <a:r>
                <a:rPr lang="en-US" sz="1900" dirty="0" err="1" smtClean="0">
                  <a:latin typeface="Georgia" pitchFamily="18" charset="0"/>
                </a:rPr>
                <a:t>seseorang</a:t>
              </a:r>
              <a:r>
                <a:rPr lang="en-US" sz="1900" dirty="0" smtClean="0">
                  <a:latin typeface="Georgia" pitchFamily="18" charset="0"/>
                </a:rPr>
                <a:t> </a:t>
              </a:r>
              <a:r>
                <a:rPr lang="en-US" sz="1900" dirty="0" err="1" smtClean="0">
                  <a:latin typeface="Georgia" pitchFamily="18" charset="0"/>
                </a:rPr>
                <a:t>atau</a:t>
              </a:r>
              <a:r>
                <a:rPr lang="en-US" sz="1900" dirty="0" smtClean="0">
                  <a:latin typeface="Georgia" pitchFamily="18" charset="0"/>
                </a:rPr>
                <a:t> </a:t>
              </a:r>
              <a:r>
                <a:rPr lang="en-US" sz="1900" dirty="0" err="1" smtClean="0">
                  <a:latin typeface="Georgia" pitchFamily="18" charset="0"/>
                </a:rPr>
                <a:t>sekelompok</a:t>
              </a:r>
              <a:r>
                <a:rPr lang="en-US" sz="1900" dirty="0" smtClean="0">
                  <a:latin typeface="Georgia" pitchFamily="18" charset="0"/>
                </a:rPr>
                <a:t> </a:t>
              </a:r>
              <a:r>
                <a:rPr lang="en-US" sz="1900" dirty="0" err="1" smtClean="0">
                  <a:latin typeface="Georgia" pitchFamily="18" charset="0"/>
                </a:rPr>
                <a:t>orang</a:t>
              </a:r>
              <a:r>
                <a:rPr lang="en-US" sz="1900" dirty="0" smtClean="0">
                  <a:latin typeface="Georgia" pitchFamily="18" charset="0"/>
                </a:rPr>
                <a:t> </a:t>
              </a:r>
              <a:r>
                <a:rPr lang="en-US" sz="1900" dirty="0" err="1" smtClean="0">
                  <a:latin typeface="Georgia" pitchFamily="18" charset="0"/>
                </a:rPr>
                <a:t>secara</a:t>
              </a:r>
              <a:r>
                <a:rPr lang="en-US" sz="1900" dirty="0" smtClean="0">
                  <a:latin typeface="Georgia" pitchFamily="18" charset="0"/>
                </a:rPr>
                <a:t> </a:t>
              </a:r>
              <a:r>
                <a:rPr lang="en-US" sz="1900" dirty="0" err="1" smtClean="0">
                  <a:latin typeface="Georgia" pitchFamily="18" charset="0"/>
                </a:rPr>
                <a:t>terus</a:t>
              </a:r>
              <a:r>
                <a:rPr lang="en-US" sz="1900" dirty="0" smtClean="0">
                  <a:latin typeface="Georgia" pitchFamily="18" charset="0"/>
                </a:rPr>
                <a:t> </a:t>
              </a:r>
              <a:r>
                <a:rPr lang="en-US" sz="1900" dirty="0" err="1" smtClean="0">
                  <a:latin typeface="Georgia" pitchFamily="18" charset="0"/>
                </a:rPr>
                <a:t>menerus</a:t>
              </a:r>
              <a:r>
                <a:rPr lang="en-US" sz="1900" dirty="0" smtClean="0">
                  <a:latin typeface="Georgia" pitchFamily="18" charset="0"/>
                </a:rPr>
                <a:t> </a:t>
              </a:r>
              <a:r>
                <a:rPr lang="en-US" sz="1900" dirty="0" err="1" smtClean="0">
                  <a:latin typeface="Georgia" pitchFamily="18" charset="0"/>
                </a:rPr>
                <a:t>dan</a:t>
              </a:r>
              <a:r>
                <a:rPr lang="en-US" sz="1900" dirty="0" smtClean="0">
                  <a:latin typeface="Georgia" pitchFamily="18" charset="0"/>
                </a:rPr>
                <a:t> </a:t>
              </a:r>
              <a:r>
                <a:rPr lang="en-US" sz="1900" dirty="0" err="1" smtClean="0">
                  <a:latin typeface="Georgia" pitchFamily="18" charset="0"/>
                </a:rPr>
                <a:t>sistematis</a:t>
              </a:r>
              <a:r>
                <a:rPr lang="en-US" sz="1900" dirty="0" smtClean="0">
                  <a:latin typeface="Georgia" pitchFamily="18" charset="0"/>
                </a:rPr>
                <a:t> </a:t>
              </a:r>
              <a:r>
                <a:rPr lang="en-US" sz="1900" dirty="0" err="1" smtClean="0">
                  <a:latin typeface="Georgia" pitchFamily="18" charset="0"/>
                </a:rPr>
                <a:t>oleh</a:t>
              </a:r>
              <a:r>
                <a:rPr lang="en-US" sz="1900" dirty="0" smtClean="0">
                  <a:latin typeface="Georgia" pitchFamily="18" charset="0"/>
                </a:rPr>
                <a:t> </a:t>
              </a:r>
              <a:r>
                <a:rPr lang="en-US" sz="1900" dirty="0" err="1" smtClean="0">
                  <a:latin typeface="Georgia" pitchFamily="18" charset="0"/>
                </a:rPr>
                <a:t>konselor</a:t>
              </a:r>
              <a:r>
                <a:rPr lang="en-US" sz="1900" dirty="0" smtClean="0">
                  <a:latin typeface="Georgia" pitchFamily="18" charset="0"/>
                </a:rPr>
                <a:t> </a:t>
              </a:r>
              <a:r>
                <a:rPr lang="en-US" sz="1900" dirty="0" smtClean="0">
                  <a:solidFill>
                    <a:srgbClr val="FF0000"/>
                  </a:solidFill>
                  <a:latin typeface="Georgia" pitchFamily="18" charset="0"/>
                </a:rPr>
                <a:t>agar </a:t>
              </a:r>
              <a:r>
                <a:rPr lang="en-US" sz="1900" dirty="0" err="1" smtClean="0">
                  <a:solidFill>
                    <a:srgbClr val="FF0000"/>
                  </a:solidFill>
                  <a:latin typeface="Georgia" pitchFamily="18" charset="0"/>
                </a:rPr>
                <a:t>individu</a:t>
              </a:r>
              <a:r>
                <a:rPr lang="en-US" sz="1900" dirty="0" smtClean="0">
                  <a:solidFill>
                    <a:srgbClr val="FF0000"/>
                  </a:solidFill>
                  <a:latin typeface="Georgia" pitchFamily="18" charset="0"/>
                </a:rPr>
                <a:t> </a:t>
              </a:r>
              <a:r>
                <a:rPr lang="en-US" sz="1900" dirty="0" err="1" smtClean="0">
                  <a:solidFill>
                    <a:srgbClr val="FF0000"/>
                  </a:solidFill>
                  <a:latin typeface="Georgia" pitchFamily="18" charset="0"/>
                </a:rPr>
                <a:t>atau</a:t>
              </a:r>
              <a:r>
                <a:rPr lang="en-US" sz="1900" dirty="0" smtClean="0">
                  <a:solidFill>
                    <a:srgbClr val="FF0000"/>
                  </a:solidFill>
                  <a:latin typeface="Georgia" pitchFamily="18" charset="0"/>
                </a:rPr>
                <a:t> </a:t>
              </a:r>
              <a:r>
                <a:rPr lang="en-US" sz="1900" dirty="0" err="1" smtClean="0">
                  <a:solidFill>
                    <a:srgbClr val="FF0000"/>
                  </a:solidFill>
                  <a:latin typeface="Georgia" pitchFamily="18" charset="0"/>
                </a:rPr>
                <a:t>sekelompok</a:t>
              </a:r>
              <a:r>
                <a:rPr lang="en-US" sz="1900" dirty="0" smtClean="0">
                  <a:solidFill>
                    <a:srgbClr val="FF0000"/>
                  </a:solidFill>
                  <a:latin typeface="Georgia" pitchFamily="18" charset="0"/>
                </a:rPr>
                <a:t>  </a:t>
              </a:r>
              <a:r>
                <a:rPr lang="en-US" sz="1900" dirty="0" err="1" smtClean="0">
                  <a:solidFill>
                    <a:srgbClr val="FF0000"/>
                  </a:solidFill>
                  <a:latin typeface="Georgia" pitchFamily="18" charset="0"/>
                </a:rPr>
                <a:t>individu</a:t>
              </a:r>
              <a:r>
                <a:rPr lang="en-US" sz="1900" dirty="0" smtClean="0">
                  <a:solidFill>
                    <a:srgbClr val="FF0000"/>
                  </a:solidFill>
                  <a:latin typeface="Georgia" pitchFamily="18" charset="0"/>
                </a:rPr>
                <a:t> </a:t>
              </a:r>
              <a:r>
                <a:rPr lang="en-US" sz="1900" u="sng" dirty="0" err="1" smtClean="0">
                  <a:solidFill>
                    <a:srgbClr val="FF0000"/>
                  </a:solidFill>
                  <a:latin typeface="Georgia" pitchFamily="18" charset="0"/>
                </a:rPr>
                <a:t>menjadi</a:t>
              </a:r>
              <a:r>
                <a:rPr lang="en-US" sz="1900" u="sng" dirty="0" smtClean="0">
                  <a:solidFill>
                    <a:srgbClr val="FF0000"/>
                  </a:solidFill>
                  <a:latin typeface="Georgia" pitchFamily="18" charset="0"/>
                </a:rPr>
                <a:t> </a:t>
              </a:r>
              <a:r>
                <a:rPr lang="en-US" sz="1900" u="sng" dirty="0" err="1" smtClean="0">
                  <a:solidFill>
                    <a:srgbClr val="FF0000"/>
                  </a:solidFill>
                  <a:latin typeface="Georgia" pitchFamily="18" charset="0"/>
                </a:rPr>
                <a:t>pribadi</a:t>
              </a:r>
              <a:r>
                <a:rPr lang="en-US" sz="1900" u="sng" dirty="0" smtClean="0">
                  <a:solidFill>
                    <a:srgbClr val="FF0000"/>
                  </a:solidFill>
                  <a:latin typeface="Georgia" pitchFamily="18" charset="0"/>
                </a:rPr>
                <a:t> yang </a:t>
              </a:r>
              <a:r>
                <a:rPr lang="en-US" sz="1900" u="sng" dirty="0" err="1" smtClean="0">
                  <a:solidFill>
                    <a:srgbClr val="FF0000"/>
                  </a:solidFill>
                  <a:latin typeface="Georgia" pitchFamily="18" charset="0"/>
                </a:rPr>
                <a:t>mandiri</a:t>
              </a:r>
              <a:r>
                <a:rPr lang="en-US" sz="1900" dirty="0" smtClean="0">
                  <a:solidFill>
                    <a:srgbClr val="FF0000"/>
                  </a:solidFill>
                  <a:latin typeface="Georgia" pitchFamily="18" charset="0"/>
                </a:rPr>
                <a:t>. </a:t>
              </a:r>
            </a:p>
            <a:p>
              <a:endParaRPr lang="id-ID" b="1" dirty="0"/>
            </a:p>
          </p:txBody>
        </p:sp>
      </p:grpSp>
      <p:grpSp>
        <p:nvGrpSpPr>
          <p:cNvPr id="26" name="Group 25"/>
          <p:cNvGrpSpPr/>
          <p:nvPr/>
        </p:nvGrpSpPr>
        <p:grpSpPr>
          <a:xfrm>
            <a:off x="5334000" y="3428999"/>
            <a:ext cx="3810000" cy="3429000"/>
            <a:chOff x="5334000" y="3793787"/>
            <a:chExt cx="3429000" cy="3064213"/>
          </a:xfrm>
        </p:grpSpPr>
        <p:pic>
          <p:nvPicPr>
            <p:cNvPr id="27" name="Picture 2" descr="E:\text-banner2.png"/>
            <p:cNvPicPr>
              <a:picLocks noChangeAspect="1" noChangeArrowheads="1"/>
            </p:cNvPicPr>
            <p:nvPr/>
          </p:nvPicPr>
          <p:blipFill>
            <a:blip r:embed="rId5" cstate="print"/>
            <a:srcRect/>
            <a:stretch>
              <a:fillRect/>
            </a:stretch>
          </p:blipFill>
          <p:spPr bwMode="auto">
            <a:xfrm>
              <a:off x="5334000" y="3793787"/>
              <a:ext cx="3429000" cy="3064213"/>
            </a:xfrm>
            <a:prstGeom prst="rect">
              <a:avLst/>
            </a:prstGeom>
            <a:noFill/>
            <a:effectLst>
              <a:glow rad="228600">
                <a:schemeClr val="accent3">
                  <a:satMod val="175000"/>
                  <a:alpha val="40000"/>
                </a:schemeClr>
              </a:glow>
              <a:reflection blurRad="6350" stA="50000" endA="300" endPos="90000" dir="5400000" sy="-100000" algn="bl" rotWithShape="0"/>
            </a:effectLst>
          </p:spPr>
        </p:pic>
        <p:sp>
          <p:nvSpPr>
            <p:cNvPr id="28" name="TextBox 27"/>
            <p:cNvSpPr txBox="1"/>
            <p:nvPr/>
          </p:nvSpPr>
          <p:spPr>
            <a:xfrm rot="10800000" flipV="1">
              <a:off x="5402580" y="4066162"/>
              <a:ext cx="3200401" cy="2557820"/>
            </a:xfrm>
            <a:prstGeom prst="rect">
              <a:avLst/>
            </a:prstGeom>
            <a:solidFill>
              <a:schemeClr val="bg1"/>
            </a:solidFill>
            <a:effectLst>
              <a:glow rad="228600">
                <a:schemeClr val="accent3">
                  <a:satMod val="175000"/>
                  <a:alpha val="40000"/>
                </a:schemeClr>
              </a:glow>
            </a:effectLst>
          </p:spPr>
          <p:txBody>
            <a:bodyPr wrap="square" rtlCol="0">
              <a:spAutoFit/>
            </a:bodyPr>
            <a:lstStyle/>
            <a:p>
              <a:pPr algn="ctr"/>
              <a:r>
                <a:rPr lang="id-ID" dirty="0" err="1" smtClean="0">
                  <a:latin typeface="Georgia" pitchFamily="18" charset="0"/>
                </a:rPr>
                <a:t>P</a:t>
              </a:r>
              <a:r>
                <a:rPr lang="en-US" dirty="0" smtClean="0">
                  <a:latin typeface="Georgia" pitchFamily="18" charset="0"/>
                </a:rPr>
                <a:t>roses </a:t>
              </a:r>
              <a:r>
                <a:rPr lang="en-US" dirty="0" err="1" smtClean="0">
                  <a:latin typeface="Georgia" pitchFamily="18" charset="0"/>
                </a:rPr>
                <a:t>pemberian</a:t>
              </a:r>
              <a:r>
                <a:rPr lang="en-US" dirty="0" smtClean="0">
                  <a:latin typeface="Georgia" pitchFamily="18" charset="0"/>
                </a:rPr>
                <a:t> </a:t>
              </a:r>
              <a:r>
                <a:rPr lang="en-US" dirty="0" err="1" smtClean="0">
                  <a:latin typeface="Georgia" pitchFamily="18" charset="0"/>
                </a:rPr>
                <a:t>bantuan</a:t>
              </a:r>
              <a:r>
                <a:rPr lang="id-ID" dirty="0" smtClean="0">
                  <a:latin typeface="Georgia" pitchFamily="18" charset="0"/>
                </a:rPr>
                <a:t> yang dilakukan orang ahli kepada seorang atau beberapa individu baik anak-anak, remaja maupun dewasa agar orang yang dibimbing </a:t>
              </a:r>
              <a:r>
                <a:rPr lang="id-ID" dirty="0" smtClean="0">
                  <a:solidFill>
                    <a:srgbClr val="FF0000"/>
                  </a:solidFill>
                  <a:latin typeface="Georgia" pitchFamily="18" charset="0"/>
                </a:rPr>
                <a:t>dapat mengembangkan </a:t>
              </a:r>
              <a:r>
                <a:rPr lang="id-ID" u="sng" dirty="0" smtClean="0">
                  <a:solidFill>
                    <a:srgbClr val="FF0000"/>
                  </a:solidFill>
                  <a:latin typeface="Georgia" pitchFamily="18" charset="0"/>
                </a:rPr>
                <a:t>kemampuan dirinya sendiri</a:t>
              </a:r>
              <a:r>
                <a:rPr lang="id-ID" dirty="0" smtClean="0">
                  <a:solidFill>
                    <a:srgbClr val="FF0000"/>
                  </a:solidFill>
                  <a:latin typeface="Georgia" pitchFamily="18" charset="0"/>
                </a:rPr>
                <a:t> dan dapat dikembangkan berdasarkan </a:t>
              </a:r>
              <a:r>
                <a:rPr lang="id-ID" u="sng" dirty="0" smtClean="0">
                  <a:solidFill>
                    <a:srgbClr val="FF0000"/>
                  </a:solidFill>
                  <a:latin typeface="Georgia" pitchFamily="18" charset="0"/>
                </a:rPr>
                <a:t>norma-norma yang berlaku</a:t>
              </a:r>
              <a:endParaRPr lang="id-ID" u="sng" dirty="0">
                <a:solidFill>
                  <a:srgbClr val="FF0000"/>
                </a:solidFill>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57400" y="381000"/>
            <a:ext cx="4648200" cy="685800"/>
          </a:xfrm>
          <a:prstGeom prst="rect">
            <a:avLst/>
          </a:prstGeom>
          <a:solidFill>
            <a:schemeClr val="bg1"/>
          </a:solidFill>
          <a:ln>
            <a:solidFill>
              <a:srgbClr val="FF0000"/>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err="1" smtClean="0">
                <a:solidFill>
                  <a:schemeClr val="tx1"/>
                </a:solidFill>
                <a:latin typeface="Georgia" pitchFamily="18" charset="0"/>
              </a:rPr>
              <a:t>Pengertian</a:t>
            </a:r>
            <a:r>
              <a:rPr lang="en-US" sz="2400" b="1" dirty="0" smtClean="0">
                <a:solidFill>
                  <a:schemeClr val="tx1"/>
                </a:solidFill>
                <a:latin typeface="Georgia" pitchFamily="18" charset="0"/>
              </a:rPr>
              <a:t> KONSELING</a:t>
            </a:r>
            <a:endParaRPr lang="en-US" sz="2400" b="1" dirty="0">
              <a:solidFill>
                <a:schemeClr val="tx1"/>
              </a:solidFill>
              <a:latin typeface="Georgia" pitchFamily="18" charset="0"/>
            </a:endParaRPr>
          </a:p>
        </p:txBody>
      </p:sp>
      <p:sp>
        <p:nvSpPr>
          <p:cNvPr id="6" name="Right Arrow 5"/>
          <p:cNvSpPr/>
          <p:nvPr/>
        </p:nvSpPr>
        <p:spPr>
          <a:xfrm rot="8086995">
            <a:off x="1628932" y="1514867"/>
            <a:ext cx="1676400" cy="993783"/>
          </a:xfrm>
          <a:prstGeom prst="rightArrow">
            <a:avLst/>
          </a:prstGeom>
          <a:solidFill>
            <a:srgbClr val="FFFF00"/>
          </a:solidFill>
          <a:ln>
            <a:solidFill>
              <a:schemeClr val="bg1"/>
            </a:solidFill>
          </a:ln>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7" name="Oval 6"/>
          <p:cNvSpPr/>
          <p:nvPr/>
        </p:nvSpPr>
        <p:spPr>
          <a:xfrm>
            <a:off x="914400" y="2819400"/>
            <a:ext cx="2133600" cy="762000"/>
          </a:xfrm>
          <a:prstGeom prst="ellipse">
            <a:avLst/>
          </a:prstGeom>
          <a:solidFill>
            <a:schemeClr val="bg1">
              <a:lumMod val="95000"/>
            </a:schemeClr>
          </a:solidFill>
          <a:ln>
            <a:solidFill>
              <a:srgbClr val="0070C0"/>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rgbClr val="FF0000"/>
                </a:solidFill>
                <a:latin typeface="Georgia" pitchFamily="18" charset="0"/>
              </a:rPr>
              <a:t>PRAYITNO</a:t>
            </a:r>
            <a:endParaRPr lang="en-US" b="1" dirty="0">
              <a:solidFill>
                <a:srgbClr val="FF0000"/>
              </a:solidFill>
              <a:latin typeface="Georgia" pitchFamily="18" charset="0"/>
            </a:endParaRPr>
          </a:p>
        </p:txBody>
      </p:sp>
      <p:sp>
        <p:nvSpPr>
          <p:cNvPr id="14" name="Right Arrow 13"/>
          <p:cNvSpPr/>
          <p:nvPr/>
        </p:nvSpPr>
        <p:spPr>
          <a:xfrm rot="13486995" flipH="1" flipV="1">
            <a:off x="5593158" y="1513041"/>
            <a:ext cx="1676400" cy="993783"/>
          </a:xfrm>
          <a:prstGeom prst="rightArrow">
            <a:avLst/>
          </a:prstGeom>
          <a:solidFill>
            <a:srgbClr val="FFFF00"/>
          </a:solidFill>
          <a:ln>
            <a:solidFill>
              <a:schemeClr val="bg1"/>
            </a:solidFill>
          </a:ln>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5" name="Oval 14"/>
          <p:cNvSpPr/>
          <p:nvPr/>
        </p:nvSpPr>
        <p:spPr>
          <a:xfrm>
            <a:off x="5943600" y="2819400"/>
            <a:ext cx="2057400" cy="762000"/>
          </a:xfrm>
          <a:prstGeom prst="ellipse">
            <a:avLst/>
          </a:prstGeom>
          <a:solidFill>
            <a:schemeClr val="bg1">
              <a:lumMod val="95000"/>
            </a:schemeClr>
          </a:solidFill>
          <a:ln>
            <a:solidFill>
              <a:srgbClr val="0070C0"/>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rgbClr val="FF0000"/>
                </a:solidFill>
                <a:latin typeface="Georgia" pitchFamily="18" charset="0"/>
              </a:rPr>
              <a:t>BIMO WALGITO</a:t>
            </a:r>
            <a:endParaRPr lang="en-US" b="1" dirty="0">
              <a:solidFill>
                <a:srgbClr val="FF0000"/>
              </a:solidFill>
              <a:latin typeface="Georgia" pitchFamily="18" charset="0"/>
            </a:endParaRPr>
          </a:p>
        </p:txBody>
      </p:sp>
      <p:pic>
        <p:nvPicPr>
          <p:cNvPr id="13" name="Picture 3" descr="D:\Untitled-1.png"/>
          <p:cNvPicPr>
            <a:picLocks noChangeAspect="1" noChangeArrowheads="1"/>
          </p:cNvPicPr>
          <p:nvPr/>
        </p:nvPicPr>
        <p:blipFill>
          <a:blip r:embed="rId2" cstate="print">
            <a:duotone>
              <a:prstClr val="black"/>
              <a:srgbClr val="FF0000">
                <a:tint val="45000"/>
                <a:satMod val="400000"/>
              </a:srgbClr>
            </a:duotone>
          </a:blip>
          <a:srcRect/>
          <a:stretch>
            <a:fillRect/>
          </a:stretch>
        </p:blipFill>
        <p:spPr bwMode="auto">
          <a:xfrm>
            <a:off x="-152400" y="0"/>
            <a:ext cx="1676400" cy="838200"/>
          </a:xfrm>
          <a:prstGeom prst="rect">
            <a:avLst/>
          </a:prstGeom>
          <a:noFill/>
          <a:effectLst>
            <a:glow rad="228600">
              <a:schemeClr val="accent2">
                <a:satMod val="175000"/>
                <a:alpha val="40000"/>
              </a:schemeClr>
            </a:glow>
            <a:reflection blurRad="6350" stA="50000" endA="300" endPos="90000" dir="5400000" sy="-100000" algn="bl" rotWithShape="0"/>
          </a:effectLst>
        </p:spPr>
      </p:pic>
      <p:pic>
        <p:nvPicPr>
          <p:cNvPr id="16" name="Picture 3" descr="D:\Untitled-1.png"/>
          <p:cNvPicPr>
            <a:picLocks noChangeAspect="1" noChangeArrowheads="1"/>
          </p:cNvPicPr>
          <p:nvPr/>
        </p:nvPicPr>
        <p:blipFill>
          <a:blip r:embed="rId2" cstate="print">
            <a:duotone>
              <a:prstClr val="black"/>
              <a:srgbClr val="FF0000">
                <a:tint val="45000"/>
                <a:satMod val="400000"/>
              </a:srgbClr>
            </a:duotone>
          </a:blip>
          <a:srcRect/>
          <a:stretch>
            <a:fillRect/>
          </a:stretch>
        </p:blipFill>
        <p:spPr bwMode="auto">
          <a:xfrm>
            <a:off x="7620000" y="0"/>
            <a:ext cx="1676400" cy="838200"/>
          </a:xfrm>
          <a:prstGeom prst="rect">
            <a:avLst/>
          </a:prstGeom>
          <a:noFill/>
          <a:effectLst>
            <a:glow rad="228600">
              <a:schemeClr val="accent2">
                <a:satMod val="175000"/>
                <a:alpha val="40000"/>
              </a:schemeClr>
            </a:glow>
            <a:reflection blurRad="6350" stA="50000" endA="300" endPos="90000" dir="5400000" sy="-100000" algn="bl" rotWithShape="0"/>
          </a:effectLst>
        </p:spPr>
      </p:pic>
      <p:pic>
        <p:nvPicPr>
          <p:cNvPr id="17" name="Picture 2" descr="E:\ANIMASI\animasi-bergerak-balon-udara-0030.gif"/>
          <p:cNvPicPr>
            <a:picLocks noChangeAspect="1" noChangeArrowheads="1" noCrop="1"/>
          </p:cNvPicPr>
          <p:nvPr/>
        </p:nvPicPr>
        <p:blipFill>
          <a:blip r:embed="rId3" cstate="print"/>
          <a:srcRect/>
          <a:stretch>
            <a:fillRect/>
          </a:stretch>
        </p:blipFill>
        <p:spPr bwMode="auto">
          <a:xfrm>
            <a:off x="152400" y="228600"/>
            <a:ext cx="1143001" cy="1600200"/>
          </a:xfrm>
          <a:prstGeom prst="rect">
            <a:avLst/>
          </a:prstGeom>
          <a:noFill/>
        </p:spPr>
      </p:pic>
      <p:pic>
        <p:nvPicPr>
          <p:cNvPr id="18" name="Picture 2" descr="E:\ANIMASI\animasi-bergerak-balon-udara-0030.gif"/>
          <p:cNvPicPr>
            <a:picLocks noChangeAspect="1" noChangeArrowheads="1" noCrop="1"/>
          </p:cNvPicPr>
          <p:nvPr/>
        </p:nvPicPr>
        <p:blipFill>
          <a:blip r:embed="rId3" cstate="print"/>
          <a:srcRect/>
          <a:stretch>
            <a:fillRect/>
          </a:stretch>
        </p:blipFill>
        <p:spPr bwMode="auto">
          <a:xfrm>
            <a:off x="8000999" y="228600"/>
            <a:ext cx="1143001" cy="1600200"/>
          </a:xfrm>
          <a:prstGeom prst="rect">
            <a:avLst/>
          </a:prstGeom>
          <a:noFill/>
        </p:spPr>
      </p:pic>
      <p:pic>
        <p:nvPicPr>
          <p:cNvPr id="13314" name="Picture 2" descr="E:\GAMBAR VEKTOR\nlyl_reading_man_with_glasses.png"/>
          <p:cNvPicPr>
            <a:picLocks noChangeAspect="1" noChangeArrowheads="1"/>
          </p:cNvPicPr>
          <p:nvPr/>
        </p:nvPicPr>
        <p:blipFill>
          <a:blip r:embed="rId4" cstate="print"/>
          <a:srcRect/>
          <a:stretch>
            <a:fillRect/>
          </a:stretch>
        </p:blipFill>
        <p:spPr bwMode="auto">
          <a:xfrm>
            <a:off x="3429000" y="2590800"/>
            <a:ext cx="2133601" cy="4038600"/>
          </a:xfrm>
          <a:prstGeom prst="rect">
            <a:avLst/>
          </a:prstGeom>
          <a:noFill/>
          <a:effectLst>
            <a:reflection blurRad="6350" stA="50000" endA="300" endPos="90000" dir="5400000" sy="-100000" algn="bl" rotWithShape="0"/>
          </a:effectLst>
        </p:spPr>
      </p:pic>
      <p:grpSp>
        <p:nvGrpSpPr>
          <p:cNvPr id="21" name="Group 20"/>
          <p:cNvGrpSpPr/>
          <p:nvPr/>
        </p:nvGrpSpPr>
        <p:grpSpPr>
          <a:xfrm>
            <a:off x="228600" y="3657600"/>
            <a:ext cx="3505200" cy="3014722"/>
            <a:chOff x="228600" y="3657600"/>
            <a:chExt cx="3505200" cy="3014722"/>
          </a:xfrm>
        </p:grpSpPr>
        <p:pic>
          <p:nvPicPr>
            <p:cNvPr id="22" name="Picture 2" descr="E:\text-banner2.png"/>
            <p:cNvPicPr>
              <a:picLocks noChangeAspect="1" noChangeArrowheads="1"/>
            </p:cNvPicPr>
            <p:nvPr/>
          </p:nvPicPr>
          <p:blipFill>
            <a:blip r:embed="rId5" cstate="print"/>
            <a:srcRect/>
            <a:stretch>
              <a:fillRect/>
            </a:stretch>
          </p:blipFill>
          <p:spPr bwMode="auto">
            <a:xfrm>
              <a:off x="228600" y="3657600"/>
              <a:ext cx="3505200" cy="2971800"/>
            </a:xfrm>
            <a:prstGeom prst="rect">
              <a:avLst/>
            </a:prstGeom>
            <a:noFill/>
            <a:ln>
              <a:solidFill>
                <a:schemeClr val="bg1"/>
              </a:solidFill>
            </a:ln>
            <a:effectLst>
              <a:glow rad="228600">
                <a:schemeClr val="accent3">
                  <a:satMod val="175000"/>
                  <a:alpha val="40000"/>
                </a:schemeClr>
              </a:glow>
              <a:reflection blurRad="6350" stA="50000" endA="300" endPos="90000" dir="5400000" sy="-100000" algn="bl" rotWithShape="0"/>
            </a:effectLst>
          </p:spPr>
        </p:pic>
        <p:sp>
          <p:nvSpPr>
            <p:cNvPr id="23" name="TextBox 22"/>
            <p:cNvSpPr txBox="1"/>
            <p:nvPr/>
          </p:nvSpPr>
          <p:spPr>
            <a:xfrm>
              <a:off x="381000" y="3810000"/>
              <a:ext cx="3200400" cy="2862322"/>
            </a:xfrm>
            <a:prstGeom prst="rect">
              <a:avLst/>
            </a:prstGeom>
            <a:solidFill>
              <a:schemeClr val="bg1"/>
            </a:solidFill>
            <a:ln>
              <a:solidFill>
                <a:schemeClr val="bg1"/>
              </a:solidFill>
            </a:ln>
          </p:spPr>
          <p:txBody>
            <a:bodyPr wrap="square" rtlCol="0">
              <a:spAutoFit/>
            </a:bodyPr>
            <a:lstStyle/>
            <a:p>
              <a:pPr algn="ctr"/>
              <a:r>
                <a:rPr lang="id-ID" dirty="0" err="1" smtClean="0">
                  <a:latin typeface="Georgia" pitchFamily="18" charset="0"/>
                </a:rPr>
                <a:t>P</a:t>
              </a:r>
              <a:r>
                <a:rPr lang="en-US" dirty="0" smtClean="0">
                  <a:latin typeface="Georgia" pitchFamily="18" charset="0"/>
                </a:rPr>
                <a:t>roses </a:t>
              </a:r>
              <a:r>
                <a:rPr lang="en-US" dirty="0" err="1" smtClean="0">
                  <a:latin typeface="Georgia" pitchFamily="18" charset="0"/>
                </a:rPr>
                <a:t>pemberian</a:t>
              </a:r>
              <a:r>
                <a:rPr lang="en-US" dirty="0" smtClean="0">
                  <a:latin typeface="Georgia" pitchFamily="18" charset="0"/>
                </a:rPr>
                <a:t> </a:t>
              </a:r>
              <a:r>
                <a:rPr lang="en-US" dirty="0" err="1" smtClean="0">
                  <a:latin typeface="Georgia" pitchFamily="18" charset="0"/>
                </a:rPr>
                <a:t>bantuan</a:t>
              </a:r>
              <a:r>
                <a:rPr lang="en-US" dirty="0" smtClean="0">
                  <a:latin typeface="Georgia" pitchFamily="18" charset="0"/>
                </a:rPr>
                <a:t> yang </a:t>
              </a:r>
              <a:r>
                <a:rPr lang="en-US" dirty="0" err="1" smtClean="0">
                  <a:latin typeface="Georgia" pitchFamily="18" charset="0"/>
                </a:rPr>
                <a:t>dilakukan</a:t>
              </a:r>
              <a:r>
                <a:rPr lang="en-US" dirty="0" smtClean="0">
                  <a:latin typeface="Georgia" pitchFamily="18" charset="0"/>
                </a:rPr>
                <a:t> </a:t>
              </a:r>
              <a:r>
                <a:rPr lang="en-US" dirty="0" err="1" smtClean="0">
                  <a:solidFill>
                    <a:srgbClr val="FF0000"/>
                  </a:solidFill>
                  <a:latin typeface="Georgia" pitchFamily="18" charset="0"/>
                </a:rPr>
                <a:t>melalui</a:t>
              </a:r>
              <a:r>
                <a:rPr lang="en-US" dirty="0" smtClean="0">
                  <a:solidFill>
                    <a:srgbClr val="FF0000"/>
                  </a:solidFill>
                  <a:latin typeface="Georgia" pitchFamily="18" charset="0"/>
                </a:rPr>
                <a:t> </a:t>
              </a:r>
              <a:r>
                <a:rPr lang="en-US" dirty="0" err="1" smtClean="0">
                  <a:solidFill>
                    <a:srgbClr val="FF0000"/>
                  </a:solidFill>
                  <a:latin typeface="Georgia" pitchFamily="18" charset="0"/>
                </a:rPr>
                <a:t>wawancara</a:t>
              </a:r>
              <a:r>
                <a:rPr lang="en-US" dirty="0" smtClean="0">
                  <a:latin typeface="Georgia" pitchFamily="18" charset="0"/>
                </a:rPr>
                <a:t> </a:t>
              </a:r>
              <a:r>
                <a:rPr lang="en-US" dirty="0" err="1" smtClean="0">
                  <a:latin typeface="Georgia" pitchFamily="18" charset="0"/>
                </a:rPr>
                <a:t>konseling</a:t>
              </a:r>
              <a:r>
                <a:rPr lang="en-US" dirty="0" smtClean="0">
                  <a:latin typeface="Georgia" pitchFamily="18" charset="0"/>
                </a:rPr>
                <a:t> </a:t>
              </a:r>
              <a:r>
                <a:rPr lang="en-US" dirty="0" err="1" smtClean="0">
                  <a:latin typeface="Georgia" pitchFamily="18" charset="0"/>
                </a:rPr>
                <a:t>oleh</a:t>
              </a:r>
              <a:r>
                <a:rPr lang="en-US" dirty="0" smtClean="0">
                  <a:latin typeface="Georgia" pitchFamily="18" charset="0"/>
                </a:rPr>
                <a:t> </a:t>
              </a:r>
              <a:r>
                <a:rPr lang="en-US" dirty="0" err="1" smtClean="0">
                  <a:latin typeface="Georgia" pitchFamily="18" charset="0"/>
                </a:rPr>
                <a:t>seseorang</a:t>
              </a:r>
              <a:r>
                <a:rPr lang="en-US" dirty="0" smtClean="0">
                  <a:latin typeface="Georgia" pitchFamily="18" charset="0"/>
                </a:rPr>
                <a:t> </a:t>
              </a:r>
              <a:r>
                <a:rPr lang="en-US" dirty="0" err="1" smtClean="0">
                  <a:latin typeface="Georgia" pitchFamily="18" charset="0"/>
                </a:rPr>
                <a:t>ahli</a:t>
              </a:r>
              <a:r>
                <a:rPr lang="en-US" dirty="0" smtClean="0">
                  <a:latin typeface="Georgia" pitchFamily="18" charset="0"/>
                </a:rPr>
                <a:t> (</a:t>
              </a:r>
              <a:r>
                <a:rPr lang="en-US" dirty="0" err="1" smtClean="0">
                  <a:latin typeface="Georgia" pitchFamily="18" charset="0"/>
                </a:rPr>
                <a:t>konselor</a:t>
              </a:r>
              <a:r>
                <a:rPr lang="en-US" dirty="0" smtClean="0">
                  <a:latin typeface="Georgia" pitchFamily="18" charset="0"/>
                </a:rPr>
                <a:t>) </a:t>
              </a:r>
              <a:r>
                <a:rPr lang="en-US" dirty="0" err="1" smtClean="0">
                  <a:latin typeface="Georgia" pitchFamily="18" charset="0"/>
                </a:rPr>
                <a:t>kepada</a:t>
              </a:r>
              <a:r>
                <a:rPr lang="en-US" dirty="0" smtClean="0">
                  <a:latin typeface="Georgia" pitchFamily="18" charset="0"/>
                </a:rPr>
                <a:t> </a:t>
              </a:r>
              <a:r>
                <a:rPr lang="en-US" dirty="0" err="1" smtClean="0">
                  <a:latin typeface="Georgia" pitchFamily="18" charset="0"/>
                </a:rPr>
                <a:t>individu</a:t>
              </a:r>
              <a:r>
                <a:rPr lang="en-US" dirty="0" smtClean="0">
                  <a:latin typeface="Georgia" pitchFamily="18" charset="0"/>
                </a:rPr>
                <a:t> yang </a:t>
              </a:r>
              <a:r>
                <a:rPr lang="en-US" dirty="0" err="1" smtClean="0">
                  <a:latin typeface="Georgia" pitchFamily="18" charset="0"/>
                </a:rPr>
                <a:t>sedang</a:t>
              </a:r>
              <a:r>
                <a:rPr lang="en-US" dirty="0" smtClean="0">
                  <a:latin typeface="Georgia" pitchFamily="18" charset="0"/>
                </a:rPr>
                <a:t> </a:t>
              </a:r>
              <a:r>
                <a:rPr lang="en-US" dirty="0" err="1" smtClean="0">
                  <a:solidFill>
                    <a:srgbClr val="FF0000"/>
                  </a:solidFill>
                  <a:latin typeface="Georgia" pitchFamily="18" charset="0"/>
                </a:rPr>
                <a:t>mengalami</a:t>
              </a:r>
              <a:r>
                <a:rPr lang="en-US" dirty="0" smtClean="0">
                  <a:solidFill>
                    <a:srgbClr val="FF0000"/>
                  </a:solidFill>
                  <a:latin typeface="Georgia" pitchFamily="18" charset="0"/>
                </a:rPr>
                <a:t> </a:t>
              </a:r>
              <a:r>
                <a:rPr lang="en-US" dirty="0" err="1" smtClean="0">
                  <a:solidFill>
                    <a:srgbClr val="FF0000"/>
                  </a:solidFill>
                  <a:latin typeface="Georgia" pitchFamily="18" charset="0"/>
                </a:rPr>
                <a:t>suatu</a:t>
              </a:r>
              <a:r>
                <a:rPr lang="en-US" dirty="0" smtClean="0">
                  <a:solidFill>
                    <a:srgbClr val="FF0000"/>
                  </a:solidFill>
                  <a:latin typeface="Georgia" pitchFamily="18" charset="0"/>
                </a:rPr>
                <a:t> </a:t>
              </a:r>
              <a:r>
                <a:rPr lang="en-US" dirty="0" err="1" smtClean="0">
                  <a:solidFill>
                    <a:srgbClr val="FF0000"/>
                  </a:solidFill>
                  <a:latin typeface="Georgia" pitchFamily="18" charset="0"/>
                </a:rPr>
                <a:t>masalah</a:t>
              </a:r>
              <a:r>
                <a:rPr lang="en-US" dirty="0" smtClean="0">
                  <a:solidFill>
                    <a:srgbClr val="FF0000"/>
                  </a:solidFill>
                  <a:latin typeface="Georgia" pitchFamily="18" charset="0"/>
                </a:rPr>
                <a:t> </a:t>
              </a:r>
              <a:r>
                <a:rPr lang="en-US" dirty="0" smtClean="0">
                  <a:latin typeface="Georgia" pitchFamily="18" charset="0"/>
                </a:rPr>
                <a:t>(</a:t>
              </a:r>
              <a:r>
                <a:rPr lang="en-US" dirty="0" err="1" smtClean="0">
                  <a:latin typeface="Georgia" pitchFamily="18" charset="0"/>
                </a:rPr>
                <a:t>klien</a:t>
              </a:r>
              <a:r>
                <a:rPr lang="en-US" dirty="0" smtClean="0">
                  <a:latin typeface="Georgia" pitchFamily="18" charset="0"/>
                </a:rPr>
                <a:t>) yang </a:t>
              </a:r>
              <a:r>
                <a:rPr lang="en-US" dirty="0" err="1" smtClean="0">
                  <a:latin typeface="Georgia" pitchFamily="18" charset="0"/>
                </a:rPr>
                <a:t>bermuara</a:t>
              </a:r>
              <a:r>
                <a:rPr lang="en-US" dirty="0" smtClean="0">
                  <a:latin typeface="Georgia" pitchFamily="18" charset="0"/>
                </a:rPr>
                <a:t> </a:t>
              </a:r>
              <a:r>
                <a:rPr lang="en-US" dirty="0" err="1" smtClean="0">
                  <a:latin typeface="Georgia" pitchFamily="18" charset="0"/>
                </a:rPr>
                <a:t>pada</a:t>
              </a:r>
              <a:r>
                <a:rPr lang="en-US" dirty="0" smtClean="0">
                  <a:latin typeface="Georgia" pitchFamily="18" charset="0"/>
                </a:rPr>
                <a:t> </a:t>
              </a:r>
              <a:r>
                <a:rPr lang="en-US" dirty="0" err="1" smtClean="0">
                  <a:solidFill>
                    <a:srgbClr val="FF0000"/>
                  </a:solidFill>
                  <a:latin typeface="Georgia" pitchFamily="18" charset="0"/>
                </a:rPr>
                <a:t>teratasinya</a:t>
              </a:r>
              <a:r>
                <a:rPr lang="en-US" dirty="0" smtClean="0">
                  <a:solidFill>
                    <a:srgbClr val="FF0000"/>
                  </a:solidFill>
                  <a:latin typeface="Georgia" pitchFamily="18" charset="0"/>
                </a:rPr>
                <a:t> </a:t>
              </a:r>
              <a:r>
                <a:rPr lang="en-US" dirty="0" err="1" smtClean="0">
                  <a:solidFill>
                    <a:srgbClr val="FF0000"/>
                  </a:solidFill>
                  <a:latin typeface="Georgia" pitchFamily="18" charset="0"/>
                </a:rPr>
                <a:t>masalah</a:t>
              </a:r>
              <a:r>
                <a:rPr lang="en-US" dirty="0" smtClean="0">
                  <a:latin typeface="Georgia" pitchFamily="18" charset="0"/>
                </a:rPr>
                <a:t> yang </a:t>
              </a:r>
              <a:r>
                <a:rPr lang="en-US" dirty="0" err="1" smtClean="0">
                  <a:latin typeface="Georgia" pitchFamily="18" charset="0"/>
                </a:rPr>
                <a:t>dihadapi</a:t>
              </a:r>
              <a:r>
                <a:rPr lang="en-US" dirty="0" smtClean="0">
                  <a:latin typeface="Georgia" pitchFamily="18" charset="0"/>
                </a:rPr>
                <a:t> </a:t>
              </a:r>
              <a:r>
                <a:rPr lang="en-US" dirty="0" err="1" smtClean="0">
                  <a:latin typeface="Georgia" pitchFamily="18" charset="0"/>
                </a:rPr>
                <a:t>klien</a:t>
              </a:r>
              <a:r>
                <a:rPr lang="en-US" dirty="0" smtClean="0">
                  <a:latin typeface="Georgia" pitchFamily="18" charset="0"/>
                </a:rPr>
                <a:t>.</a:t>
              </a:r>
            </a:p>
            <a:p>
              <a:pPr algn="ctr"/>
              <a:endParaRPr lang="id-ID" dirty="0"/>
            </a:p>
          </p:txBody>
        </p:sp>
      </p:grpSp>
      <p:grpSp>
        <p:nvGrpSpPr>
          <p:cNvPr id="26" name="Group 25"/>
          <p:cNvGrpSpPr/>
          <p:nvPr/>
        </p:nvGrpSpPr>
        <p:grpSpPr>
          <a:xfrm>
            <a:off x="5257800" y="3657600"/>
            <a:ext cx="3505200" cy="2895600"/>
            <a:chOff x="5257800" y="3657600"/>
            <a:chExt cx="3505200" cy="2895600"/>
          </a:xfrm>
        </p:grpSpPr>
        <p:pic>
          <p:nvPicPr>
            <p:cNvPr id="27" name="Picture 2" descr="E:\text-banner2.png"/>
            <p:cNvPicPr>
              <a:picLocks noChangeAspect="1" noChangeArrowheads="1"/>
            </p:cNvPicPr>
            <p:nvPr/>
          </p:nvPicPr>
          <p:blipFill>
            <a:blip r:embed="rId5" cstate="print"/>
            <a:srcRect/>
            <a:stretch>
              <a:fillRect/>
            </a:stretch>
          </p:blipFill>
          <p:spPr bwMode="auto">
            <a:xfrm>
              <a:off x="5257800" y="3657600"/>
              <a:ext cx="3505200" cy="2895600"/>
            </a:xfrm>
            <a:prstGeom prst="rect">
              <a:avLst/>
            </a:prstGeom>
            <a:noFill/>
            <a:ln>
              <a:solidFill>
                <a:schemeClr val="bg1"/>
              </a:solidFill>
            </a:ln>
            <a:effectLst>
              <a:glow rad="228600">
                <a:schemeClr val="accent3">
                  <a:satMod val="175000"/>
                  <a:alpha val="40000"/>
                </a:schemeClr>
              </a:glow>
              <a:reflection blurRad="6350" stA="50000" endA="300" endPos="90000" dir="5400000" sy="-100000" algn="bl" rotWithShape="0"/>
            </a:effectLst>
          </p:spPr>
        </p:pic>
        <p:sp>
          <p:nvSpPr>
            <p:cNvPr id="28" name="TextBox 27"/>
            <p:cNvSpPr txBox="1"/>
            <p:nvPr/>
          </p:nvSpPr>
          <p:spPr>
            <a:xfrm>
              <a:off x="5410200" y="3810000"/>
              <a:ext cx="3200400" cy="2585323"/>
            </a:xfrm>
            <a:prstGeom prst="rect">
              <a:avLst/>
            </a:prstGeom>
            <a:solidFill>
              <a:schemeClr val="bg1"/>
            </a:solidFill>
            <a:ln>
              <a:solidFill>
                <a:schemeClr val="bg1"/>
              </a:solidFill>
            </a:ln>
          </p:spPr>
          <p:txBody>
            <a:bodyPr wrap="square" rtlCol="0">
              <a:spAutoFit/>
            </a:bodyPr>
            <a:lstStyle/>
            <a:p>
              <a:pPr algn="ctr"/>
              <a:r>
                <a:rPr lang="id-ID" dirty="0" smtClean="0">
                  <a:latin typeface="Georgia" pitchFamily="18" charset="0"/>
                </a:rPr>
                <a:t>Bantuan yang diberikan kepada individu dalam </a:t>
              </a:r>
              <a:r>
                <a:rPr lang="id-ID" dirty="0" smtClean="0">
                  <a:solidFill>
                    <a:srgbClr val="FF0000"/>
                  </a:solidFill>
                  <a:latin typeface="Georgia" pitchFamily="18" charset="0"/>
                </a:rPr>
                <a:t>memecahkan masalah </a:t>
              </a:r>
              <a:r>
                <a:rPr lang="id-ID" dirty="0" smtClean="0">
                  <a:latin typeface="Georgia" pitchFamily="18" charset="0"/>
                </a:rPr>
                <a:t>kehidupannya dengan wawancara dan cara yang sesuai dengan keadaan yang dihadapi individu untuk </a:t>
              </a:r>
              <a:r>
                <a:rPr lang="id-ID" dirty="0" smtClean="0">
                  <a:solidFill>
                    <a:srgbClr val="FF0000"/>
                  </a:solidFill>
                  <a:latin typeface="Georgia" pitchFamily="18" charset="0"/>
                </a:rPr>
                <a:t>mencapai kesejahteraan hidupnya</a:t>
              </a:r>
              <a:endParaRPr lang="id-ID" dirty="0">
                <a:solidFill>
                  <a:srgbClr val="FF0000"/>
                </a:solidFill>
                <a:latin typeface="Georgia" pitchFamily="18" charset="0"/>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447800" y="381000"/>
            <a:ext cx="6262718" cy="709634"/>
          </a:xfrm>
          <a:prstGeom prst="rect">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pPr algn="ctr"/>
            <a:r>
              <a:rPr lang="id-ID" sz="2400" b="1" dirty="0" smtClean="0">
                <a:solidFill>
                  <a:schemeClr val="tx1"/>
                </a:solidFill>
                <a:latin typeface="Georgia" pitchFamily="18" charset="0"/>
              </a:rPr>
              <a:t>B. Tujuan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Bimbingan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dan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
        <p:nvSpPr>
          <p:cNvPr id="7" name="Right Arrow 6"/>
          <p:cNvSpPr/>
          <p:nvPr/>
        </p:nvSpPr>
        <p:spPr>
          <a:xfrm rot="5400000">
            <a:off x="3621091" y="1636709"/>
            <a:ext cx="1676400" cy="993783"/>
          </a:xfrm>
          <a:prstGeom prst="rightArrow">
            <a:avLst/>
          </a:prstGeom>
          <a:solidFill>
            <a:srgbClr val="7030A0"/>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11" name="Picture 3" descr="D:\Untitled-1.png"/>
          <p:cNvPicPr>
            <a:picLocks noChangeAspect="1" noChangeArrowheads="1"/>
          </p:cNvPicPr>
          <p:nvPr/>
        </p:nvPicPr>
        <p:blipFill>
          <a:blip r:embed="rId2" cstate="print"/>
          <a:srcRect/>
          <a:stretch>
            <a:fillRect/>
          </a:stretch>
        </p:blipFill>
        <p:spPr bwMode="auto">
          <a:xfrm>
            <a:off x="-152400" y="0"/>
            <a:ext cx="1752599" cy="838200"/>
          </a:xfrm>
          <a:prstGeom prst="rect">
            <a:avLst/>
          </a:prstGeom>
          <a:noFill/>
          <a:effectLst>
            <a:glow rad="228600">
              <a:schemeClr val="accent6">
                <a:satMod val="175000"/>
                <a:alpha val="40000"/>
              </a:schemeClr>
            </a:glow>
            <a:reflection blurRad="6350" stA="50000" endA="300" endPos="90000" dir="5400000" sy="-100000" algn="bl" rotWithShape="0"/>
          </a:effectLst>
        </p:spPr>
      </p:pic>
      <p:pic>
        <p:nvPicPr>
          <p:cNvPr id="12" name="Picture 3" descr="D:\Untitled-1.png"/>
          <p:cNvPicPr>
            <a:picLocks noChangeAspect="1" noChangeArrowheads="1"/>
          </p:cNvPicPr>
          <p:nvPr/>
        </p:nvPicPr>
        <p:blipFill>
          <a:blip r:embed="rId2" cstate="print"/>
          <a:srcRect/>
          <a:stretch>
            <a:fillRect/>
          </a:stretch>
        </p:blipFill>
        <p:spPr bwMode="auto">
          <a:xfrm>
            <a:off x="7543800" y="0"/>
            <a:ext cx="1752599" cy="838200"/>
          </a:xfrm>
          <a:prstGeom prst="rect">
            <a:avLst/>
          </a:prstGeom>
          <a:noFill/>
          <a:effectLst>
            <a:glow rad="228600">
              <a:schemeClr val="accent6">
                <a:satMod val="175000"/>
                <a:alpha val="40000"/>
              </a:schemeClr>
            </a:glow>
            <a:reflection blurRad="6350" stA="50000" endA="300" endPos="90000" dir="5400000" sy="-100000" algn="bl" rotWithShape="0"/>
          </a:effectLst>
        </p:spPr>
      </p:pic>
      <p:pic>
        <p:nvPicPr>
          <p:cNvPr id="14" name="Picture 2" descr="E:\waiting-in-line.png"/>
          <p:cNvPicPr>
            <a:picLocks noChangeAspect="1" noChangeArrowheads="1"/>
          </p:cNvPicPr>
          <p:nvPr/>
        </p:nvPicPr>
        <p:blipFill>
          <a:blip r:embed="rId3" cstate="print"/>
          <a:srcRect/>
          <a:stretch>
            <a:fillRect/>
          </a:stretch>
        </p:blipFill>
        <p:spPr bwMode="auto">
          <a:xfrm>
            <a:off x="0" y="1447800"/>
            <a:ext cx="6348413" cy="5410200"/>
          </a:xfrm>
          <a:prstGeom prst="rect">
            <a:avLst/>
          </a:prstGeom>
          <a:noFill/>
        </p:spPr>
      </p:pic>
      <p:sp>
        <p:nvSpPr>
          <p:cNvPr id="15" name="Oval 14"/>
          <p:cNvSpPr/>
          <p:nvPr/>
        </p:nvSpPr>
        <p:spPr>
          <a:xfrm>
            <a:off x="1066800" y="3048000"/>
            <a:ext cx="6934200" cy="3657600"/>
          </a:xfrm>
          <a:prstGeom prst="ellipse">
            <a:avLst/>
          </a:prstGeom>
          <a:solidFill>
            <a:schemeClr val="bg1">
              <a:lumMod val="95000"/>
            </a:schemeClr>
          </a:solidFill>
          <a:ln>
            <a:solidFill>
              <a:srgbClr val="FF0000"/>
            </a:solidFill>
          </a:ln>
          <a:effectLst>
            <a:glow rad="228600">
              <a:schemeClr val="accent6">
                <a:satMod val="175000"/>
                <a:alpha val="40000"/>
              </a:schemeClr>
            </a:glow>
            <a:outerShdw blurRad="40000" dist="20000" dir="5400000" rotWithShape="0">
              <a:srgbClr val="000000">
                <a:alpha val="38000"/>
              </a:srgbClr>
            </a:outerShdw>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id-ID" sz="2200" b="1" dirty="0" smtClean="0">
                <a:solidFill>
                  <a:schemeClr val="tx1"/>
                </a:solidFill>
                <a:latin typeface="Georgia" pitchFamily="18" charset="0"/>
              </a:rPr>
              <a:t>Tujuan utama bimbingan dan konseling yaitu untuk mengarahkan peserta didik untuk mengembangkan diri dan menggali potensi yang ada sehingga setiap peserta didik berhak mendapatkan layanan guna </a:t>
            </a:r>
            <a:r>
              <a:rPr lang="id-ID" sz="2200" b="1" dirty="0" smtClean="0">
                <a:solidFill>
                  <a:srgbClr val="FF0000"/>
                </a:solidFill>
                <a:latin typeface="Georgia" pitchFamily="18" charset="0"/>
              </a:rPr>
              <a:t>optimalisasi potensi</a:t>
            </a:r>
            <a:endParaRPr lang="id-ID" sz="2200" b="1" dirty="0">
              <a:solidFill>
                <a:srgbClr val="FF0000"/>
              </a:solidFill>
              <a:latin typeface="Georgia"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0" y="5943600"/>
            <a:ext cx="91440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ectangle 16"/>
          <p:cNvSpPr/>
          <p:nvPr/>
        </p:nvSpPr>
        <p:spPr>
          <a:xfrm>
            <a:off x="1676400" y="381000"/>
            <a:ext cx="6034118" cy="709634"/>
          </a:xfrm>
          <a:prstGeom prst="rect">
            <a:avLst/>
          </a:prstGeom>
          <a:solidFill>
            <a:srgbClr val="FFFF00"/>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r>
              <a:rPr lang="id-ID" sz="2400" b="1" dirty="0" smtClean="0">
                <a:solidFill>
                  <a:schemeClr val="tx1"/>
                </a:solidFill>
                <a:latin typeface="Georgia" pitchFamily="18" charset="0"/>
              </a:rPr>
              <a:t>C. Tugas</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Bimbingan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dan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
        <p:nvSpPr>
          <p:cNvPr id="18" name="Right Arrow 17"/>
          <p:cNvSpPr/>
          <p:nvPr/>
        </p:nvSpPr>
        <p:spPr>
          <a:xfrm rot="8224425">
            <a:off x="1616099" y="1355762"/>
            <a:ext cx="1375561" cy="832342"/>
          </a:xfrm>
          <a:prstGeom prst="rightArrow">
            <a:avLst/>
          </a:prstGeom>
          <a:solidFill>
            <a:srgbClr val="FFFF00"/>
          </a:solidFill>
          <a:ln>
            <a:solidFill>
              <a:schemeClr val="bg1"/>
            </a:solidFill>
          </a:ln>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19" name="Straight Connector 18"/>
          <p:cNvCxnSpPr/>
          <p:nvPr/>
        </p:nvCxnSpPr>
        <p:spPr>
          <a:xfrm rot="5400000">
            <a:off x="1600994" y="3580606"/>
            <a:ext cx="762000" cy="1588"/>
          </a:xfrm>
          <a:prstGeom prst="line">
            <a:avLst/>
          </a:prstGeom>
          <a:ln w="127000">
            <a:solidFill>
              <a:schemeClr val="bg1"/>
            </a:solidFill>
          </a:ln>
          <a:effectLst>
            <a:glow rad="228600">
              <a:schemeClr val="accent2">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22" name="Rounded Rectangle 21"/>
          <p:cNvSpPr/>
          <p:nvPr/>
        </p:nvSpPr>
        <p:spPr>
          <a:xfrm>
            <a:off x="228600" y="3733800"/>
            <a:ext cx="3733800" cy="2743200"/>
          </a:xfrm>
          <a:prstGeom prst="roundRect">
            <a:avLst/>
          </a:prstGeom>
          <a:solidFill>
            <a:schemeClr val="bg1"/>
          </a:solidFill>
          <a:ln>
            <a:noFill/>
          </a:ln>
          <a:effectLst>
            <a:glow rad="228600">
              <a:schemeClr val="accent6">
                <a:satMod val="175000"/>
                <a:alpha val="40000"/>
              </a:schemeClr>
            </a:glow>
            <a:outerShdw blurRad="40000" dist="20000" dir="5400000" rotWithShape="0">
              <a:srgbClr val="000000">
                <a:alpha val="38000"/>
              </a:srgbClr>
            </a:outerShdw>
            <a:reflection blurRad="6350" stA="52000" endA="300" endPos="3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endParaRPr lang="id-ID" dirty="0" smtClean="0"/>
          </a:p>
          <a:p>
            <a:pPr algn="ctr"/>
            <a:r>
              <a:rPr lang="en-US" dirty="0" err="1" smtClean="0">
                <a:solidFill>
                  <a:schemeClr val="tx1"/>
                </a:solidFill>
                <a:latin typeface="Georgia" pitchFamily="18" charset="0"/>
              </a:rPr>
              <a:t>Menyusun</a:t>
            </a:r>
            <a:r>
              <a:rPr lang="en-US" dirty="0" smtClean="0">
                <a:solidFill>
                  <a:schemeClr val="tx1"/>
                </a:solidFill>
                <a:latin typeface="Georgia" pitchFamily="18" charset="0"/>
              </a:rPr>
              <a:t> program </a:t>
            </a:r>
            <a:r>
              <a:rPr lang="en-US" dirty="0" err="1" smtClean="0">
                <a:solidFill>
                  <a:schemeClr val="tx1"/>
                </a:solidFill>
                <a:latin typeface="Georgia" pitchFamily="18" charset="0"/>
              </a:rPr>
              <a:t>bimbingan</a:t>
            </a:r>
            <a:r>
              <a:rPr lang="en-US" dirty="0" smtClean="0">
                <a:solidFill>
                  <a:schemeClr val="tx1"/>
                </a:solidFill>
                <a:latin typeface="Georgia" pitchFamily="18" charset="0"/>
              </a:rPr>
              <a:t> , </a:t>
            </a:r>
            <a:r>
              <a:rPr lang="en-US" dirty="0" err="1" smtClean="0">
                <a:solidFill>
                  <a:schemeClr val="tx1"/>
                </a:solidFill>
                <a:latin typeface="Georgia" pitchFamily="18" charset="0"/>
              </a:rPr>
              <a:t>pelaksanaan</a:t>
            </a:r>
            <a:r>
              <a:rPr lang="en-US" dirty="0" smtClean="0">
                <a:solidFill>
                  <a:schemeClr val="tx1"/>
                </a:solidFill>
                <a:latin typeface="Georgia" pitchFamily="18" charset="0"/>
              </a:rPr>
              <a:t> program </a:t>
            </a:r>
            <a:r>
              <a:rPr lang="en-US" dirty="0" err="1" smtClean="0">
                <a:solidFill>
                  <a:schemeClr val="tx1"/>
                </a:solidFill>
                <a:latin typeface="Georgia" pitchFamily="18" charset="0"/>
              </a:rPr>
              <a:t>bimbingan</a:t>
            </a:r>
            <a:r>
              <a:rPr lang="en-US" dirty="0" smtClean="0">
                <a:solidFill>
                  <a:schemeClr val="tx1"/>
                </a:solidFill>
                <a:latin typeface="Georgia" pitchFamily="18" charset="0"/>
              </a:rPr>
              <a:t> ,</a:t>
            </a:r>
            <a:r>
              <a:rPr lang="en-US" dirty="0" err="1" smtClean="0">
                <a:solidFill>
                  <a:schemeClr val="tx1"/>
                </a:solidFill>
                <a:latin typeface="Georgia" pitchFamily="18" charset="0"/>
              </a:rPr>
              <a:t>evaluasi</a:t>
            </a:r>
            <a:r>
              <a:rPr lang="en-US" dirty="0" smtClean="0">
                <a:solidFill>
                  <a:schemeClr val="tx1"/>
                </a:solidFill>
                <a:latin typeface="Georgia" pitchFamily="18" charset="0"/>
              </a:rPr>
              <a:t> </a:t>
            </a:r>
            <a:r>
              <a:rPr lang="en-US" dirty="0" err="1" smtClean="0">
                <a:solidFill>
                  <a:schemeClr val="tx1"/>
                </a:solidFill>
                <a:latin typeface="Georgia" pitchFamily="18" charset="0"/>
              </a:rPr>
              <a:t>pelaksanaan</a:t>
            </a:r>
            <a:r>
              <a:rPr lang="en-US" dirty="0" smtClean="0">
                <a:solidFill>
                  <a:schemeClr val="tx1"/>
                </a:solidFill>
                <a:latin typeface="Georgia" pitchFamily="18" charset="0"/>
              </a:rPr>
              <a:t> </a:t>
            </a:r>
            <a:r>
              <a:rPr lang="en-US" dirty="0" err="1" smtClean="0">
                <a:solidFill>
                  <a:schemeClr val="tx1"/>
                </a:solidFill>
                <a:latin typeface="Georgia" pitchFamily="18" charset="0"/>
              </a:rPr>
              <a:t>bimbingan</a:t>
            </a:r>
            <a:r>
              <a:rPr lang="en-US" dirty="0" smtClean="0">
                <a:solidFill>
                  <a:schemeClr val="tx1"/>
                </a:solidFill>
                <a:latin typeface="Georgia" pitchFamily="18" charset="0"/>
              </a:rPr>
              <a:t>, </a:t>
            </a:r>
            <a:r>
              <a:rPr lang="en-US" dirty="0" err="1" smtClean="0">
                <a:solidFill>
                  <a:schemeClr val="tx1"/>
                </a:solidFill>
                <a:latin typeface="Georgia" pitchFamily="18" charset="0"/>
              </a:rPr>
              <a:t>analisis</a:t>
            </a:r>
            <a:r>
              <a:rPr lang="en-US" dirty="0" smtClean="0">
                <a:solidFill>
                  <a:schemeClr val="tx1"/>
                </a:solidFill>
                <a:latin typeface="Georgia" pitchFamily="18" charset="0"/>
              </a:rPr>
              <a:t> </a:t>
            </a:r>
            <a:r>
              <a:rPr lang="en-US" dirty="0" err="1" smtClean="0">
                <a:solidFill>
                  <a:schemeClr val="tx1"/>
                </a:solidFill>
                <a:latin typeface="Georgia" pitchFamily="18" charset="0"/>
              </a:rPr>
              <a:t>hasil</a:t>
            </a:r>
            <a:r>
              <a:rPr lang="en-US" dirty="0" smtClean="0">
                <a:solidFill>
                  <a:schemeClr val="tx1"/>
                </a:solidFill>
                <a:latin typeface="Georgia" pitchFamily="18" charset="0"/>
              </a:rPr>
              <a:t> </a:t>
            </a:r>
            <a:r>
              <a:rPr lang="en-US" dirty="0" err="1" smtClean="0">
                <a:solidFill>
                  <a:schemeClr val="tx1"/>
                </a:solidFill>
                <a:latin typeface="Georgia" pitchFamily="18" charset="0"/>
              </a:rPr>
              <a:t>pelaksanaan</a:t>
            </a:r>
            <a:r>
              <a:rPr lang="en-US" dirty="0" smtClean="0">
                <a:solidFill>
                  <a:schemeClr val="tx1"/>
                </a:solidFill>
                <a:latin typeface="Georgia" pitchFamily="18" charset="0"/>
              </a:rPr>
              <a:t> </a:t>
            </a:r>
            <a:r>
              <a:rPr lang="en-US" dirty="0" err="1" smtClean="0">
                <a:solidFill>
                  <a:schemeClr val="tx1"/>
                </a:solidFill>
                <a:latin typeface="Georgia" pitchFamily="18" charset="0"/>
              </a:rPr>
              <a:t>bimbingan</a:t>
            </a:r>
            <a:r>
              <a:rPr lang="en-US" dirty="0" smtClean="0">
                <a:solidFill>
                  <a:schemeClr val="tx1"/>
                </a:solidFill>
                <a:latin typeface="Georgia" pitchFamily="18" charset="0"/>
              </a:rPr>
              <a:t> </a:t>
            </a:r>
            <a:r>
              <a:rPr lang="en-US" dirty="0" err="1" smtClean="0">
                <a:solidFill>
                  <a:schemeClr val="tx1"/>
                </a:solidFill>
                <a:latin typeface="Georgia" pitchFamily="18" charset="0"/>
              </a:rPr>
              <a:t>dan</a:t>
            </a:r>
            <a:r>
              <a:rPr lang="en-US" dirty="0" smtClean="0">
                <a:solidFill>
                  <a:schemeClr val="tx1"/>
                </a:solidFill>
                <a:latin typeface="Georgia" pitchFamily="18" charset="0"/>
              </a:rPr>
              <a:t> </a:t>
            </a:r>
            <a:r>
              <a:rPr lang="en-US" dirty="0" err="1" smtClean="0">
                <a:solidFill>
                  <a:schemeClr val="tx1"/>
                </a:solidFill>
                <a:latin typeface="Georgia" pitchFamily="18" charset="0"/>
              </a:rPr>
              <a:t>tindak</a:t>
            </a:r>
            <a:r>
              <a:rPr lang="en-US" dirty="0" smtClean="0">
                <a:solidFill>
                  <a:schemeClr val="tx1"/>
                </a:solidFill>
                <a:latin typeface="Georgia" pitchFamily="18" charset="0"/>
              </a:rPr>
              <a:t> </a:t>
            </a:r>
            <a:r>
              <a:rPr lang="en-US" dirty="0" err="1" smtClean="0">
                <a:solidFill>
                  <a:schemeClr val="tx1"/>
                </a:solidFill>
                <a:latin typeface="Georgia" pitchFamily="18" charset="0"/>
              </a:rPr>
              <a:t>lanjut</a:t>
            </a:r>
            <a:r>
              <a:rPr lang="en-US" dirty="0" smtClean="0">
                <a:solidFill>
                  <a:schemeClr val="tx1"/>
                </a:solidFill>
                <a:latin typeface="Georgia" pitchFamily="18" charset="0"/>
              </a:rPr>
              <a:t> </a:t>
            </a:r>
            <a:r>
              <a:rPr lang="en-US" dirty="0" err="1" smtClean="0">
                <a:solidFill>
                  <a:schemeClr val="tx1"/>
                </a:solidFill>
                <a:latin typeface="Georgia" pitchFamily="18" charset="0"/>
              </a:rPr>
              <a:t>dalam</a:t>
            </a:r>
            <a:r>
              <a:rPr lang="en-US" dirty="0" smtClean="0">
                <a:solidFill>
                  <a:schemeClr val="tx1"/>
                </a:solidFill>
                <a:latin typeface="Georgia" pitchFamily="18" charset="0"/>
              </a:rPr>
              <a:t> program </a:t>
            </a:r>
            <a:r>
              <a:rPr lang="en-US" dirty="0" err="1" smtClean="0">
                <a:solidFill>
                  <a:schemeClr val="tx1"/>
                </a:solidFill>
                <a:latin typeface="Georgia" pitchFamily="18" charset="0"/>
              </a:rPr>
              <a:t>bimbingan</a:t>
            </a:r>
            <a:r>
              <a:rPr lang="en-US" dirty="0" smtClean="0">
                <a:solidFill>
                  <a:schemeClr val="tx1"/>
                </a:solidFill>
                <a:latin typeface="Georgia" pitchFamily="18" charset="0"/>
              </a:rPr>
              <a:t> </a:t>
            </a:r>
            <a:r>
              <a:rPr lang="en-US" dirty="0" err="1" smtClean="0">
                <a:solidFill>
                  <a:schemeClr val="tx1"/>
                </a:solidFill>
                <a:latin typeface="Georgia" pitchFamily="18" charset="0"/>
              </a:rPr>
              <a:t>terhadap</a:t>
            </a:r>
            <a:r>
              <a:rPr lang="en-US" dirty="0" smtClean="0">
                <a:solidFill>
                  <a:schemeClr val="tx1"/>
                </a:solidFill>
                <a:latin typeface="Georgia" pitchFamily="18" charset="0"/>
              </a:rPr>
              <a:t> </a:t>
            </a:r>
            <a:r>
              <a:rPr lang="en-US" dirty="0" err="1" smtClean="0">
                <a:solidFill>
                  <a:schemeClr val="tx1"/>
                </a:solidFill>
                <a:latin typeface="Georgia" pitchFamily="18" charset="0"/>
              </a:rPr>
              <a:t>peserta</a:t>
            </a:r>
            <a:r>
              <a:rPr lang="en-US" dirty="0" smtClean="0">
                <a:solidFill>
                  <a:schemeClr val="tx1"/>
                </a:solidFill>
                <a:latin typeface="Georgia" pitchFamily="18" charset="0"/>
              </a:rPr>
              <a:t> </a:t>
            </a:r>
            <a:r>
              <a:rPr lang="en-US" dirty="0" err="1" smtClean="0">
                <a:solidFill>
                  <a:schemeClr val="tx1"/>
                </a:solidFill>
                <a:latin typeface="Georgia" pitchFamily="18" charset="0"/>
              </a:rPr>
              <a:t>didik</a:t>
            </a:r>
            <a:r>
              <a:rPr lang="en-US" dirty="0" smtClean="0">
                <a:solidFill>
                  <a:schemeClr val="tx1"/>
                </a:solidFill>
                <a:latin typeface="Georgia" pitchFamily="18" charset="0"/>
              </a:rPr>
              <a:t> yang </a:t>
            </a:r>
            <a:r>
              <a:rPr lang="en-US" dirty="0" err="1" smtClean="0">
                <a:solidFill>
                  <a:schemeClr val="tx1"/>
                </a:solidFill>
                <a:latin typeface="Georgia" pitchFamily="18" charset="0"/>
              </a:rPr>
              <a:t>menjadi</a:t>
            </a:r>
            <a:r>
              <a:rPr lang="en-US" dirty="0" smtClean="0">
                <a:solidFill>
                  <a:schemeClr val="tx1"/>
                </a:solidFill>
                <a:latin typeface="Georgia" pitchFamily="18" charset="0"/>
              </a:rPr>
              <a:t> </a:t>
            </a:r>
            <a:r>
              <a:rPr lang="en-US" dirty="0" err="1" smtClean="0">
                <a:solidFill>
                  <a:schemeClr val="tx1"/>
                </a:solidFill>
                <a:latin typeface="Georgia" pitchFamily="18" charset="0"/>
              </a:rPr>
              <a:t>tanggung</a:t>
            </a:r>
            <a:r>
              <a:rPr lang="en-US" dirty="0" smtClean="0">
                <a:solidFill>
                  <a:schemeClr val="tx1"/>
                </a:solidFill>
                <a:latin typeface="Georgia" pitchFamily="18" charset="0"/>
              </a:rPr>
              <a:t> </a:t>
            </a:r>
            <a:r>
              <a:rPr lang="en-US" dirty="0" err="1" smtClean="0">
                <a:solidFill>
                  <a:schemeClr val="tx1"/>
                </a:solidFill>
                <a:latin typeface="Georgia" pitchFamily="18" charset="0"/>
              </a:rPr>
              <a:t>jawabnya</a:t>
            </a:r>
            <a:r>
              <a:rPr lang="en-US" dirty="0" smtClean="0">
                <a:solidFill>
                  <a:schemeClr val="tx1"/>
                </a:solidFill>
                <a:latin typeface="Georgia" pitchFamily="18" charset="0"/>
              </a:rPr>
              <a:t>.</a:t>
            </a:r>
          </a:p>
          <a:p>
            <a:pPr algn="ctr"/>
            <a:endParaRPr lang="id-ID" dirty="0"/>
          </a:p>
        </p:txBody>
      </p:sp>
      <p:sp>
        <p:nvSpPr>
          <p:cNvPr id="23" name="Right Arrow 22"/>
          <p:cNvSpPr/>
          <p:nvPr/>
        </p:nvSpPr>
        <p:spPr>
          <a:xfrm rot="13570298" flipH="1" flipV="1">
            <a:off x="6323486" y="1359924"/>
            <a:ext cx="1349590" cy="815034"/>
          </a:xfrm>
          <a:prstGeom prst="rightArrow">
            <a:avLst/>
          </a:prstGeom>
          <a:solidFill>
            <a:srgbClr val="FFFF00"/>
          </a:solidFill>
          <a:ln>
            <a:solidFill>
              <a:schemeClr val="bg1"/>
            </a:solidFill>
          </a:ln>
          <a:effectLst>
            <a:glow rad="228600">
              <a:schemeClr val="accent2">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24" name="Straight Connector 23"/>
          <p:cNvCxnSpPr/>
          <p:nvPr/>
        </p:nvCxnSpPr>
        <p:spPr>
          <a:xfrm rot="5400000">
            <a:off x="6782594" y="3352006"/>
            <a:ext cx="762000" cy="1588"/>
          </a:xfrm>
          <a:prstGeom prst="line">
            <a:avLst/>
          </a:prstGeom>
          <a:ln w="127000">
            <a:solidFill>
              <a:schemeClr val="bg1"/>
            </a:solidFill>
          </a:ln>
          <a:effectLst>
            <a:glow rad="228600">
              <a:schemeClr val="accent2">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5334000" y="2362200"/>
            <a:ext cx="3581400" cy="914400"/>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latin typeface="Georgia" pitchFamily="18" charset="0"/>
              </a:rPr>
              <a:t>Tugas</a:t>
            </a:r>
            <a:r>
              <a:rPr lang="en-US" dirty="0" smtClean="0">
                <a:solidFill>
                  <a:schemeClr val="tx1"/>
                </a:solidFill>
                <a:latin typeface="Georgia" pitchFamily="18" charset="0"/>
              </a:rPr>
              <a:t> </a:t>
            </a:r>
            <a:r>
              <a:rPr lang="en-US" dirty="0" err="1" smtClean="0">
                <a:solidFill>
                  <a:schemeClr val="tx1"/>
                </a:solidFill>
                <a:latin typeface="Georgia" pitchFamily="18" charset="0"/>
              </a:rPr>
              <a:t>dan</a:t>
            </a:r>
            <a:r>
              <a:rPr lang="en-US" dirty="0" smtClean="0">
                <a:solidFill>
                  <a:schemeClr val="tx1"/>
                </a:solidFill>
                <a:latin typeface="Georgia" pitchFamily="18" charset="0"/>
              </a:rPr>
              <a:t> </a:t>
            </a:r>
            <a:r>
              <a:rPr lang="en-US" dirty="0" err="1" smtClean="0">
                <a:solidFill>
                  <a:schemeClr val="tx1"/>
                </a:solidFill>
                <a:latin typeface="Georgia" pitchFamily="18" charset="0"/>
              </a:rPr>
              <a:t>kegiatan</a:t>
            </a:r>
            <a:r>
              <a:rPr lang="en-US" dirty="0" smtClean="0">
                <a:solidFill>
                  <a:schemeClr val="tx1"/>
                </a:solidFill>
                <a:latin typeface="Georgia" pitchFamily="18" charset="0"/>
              </a:rPr>
              <a:t> </a:t>
            </a:r>
            <a:r>
              <a:rPr lang="en-US" dirty="0" err="1" smtClean="0">
                <a:solidFill>
                  <a:schemeClr val="tx1"/>
                </a:solidFill>
                <a:latin typeface="Georgia" pitchFamily="18" charset="0"/>
              </a:rPr>
              <a:t>profesi</a:t>
            </a:r>
            <a:r>
              <a:rPr lang="en-US" dirty="0" smtClean="0">
                <a:solidFill>
                  <a:schemeClr val="tx1"/>
                </a:solidFill>
                <a:latin typeface="Georgia" pitchFamily="18" charset="0"/>
              </a:rPr>
              <a:t> </a:t>
            </a:r>
            <a:r>
              <a:rPr lang="en-US" dirty="0" err="1" smtClean="0">
                <a:solidFill>
                  <a:schemeClr val="tx1"/>
                </a:solidFill>
                <a:latin typeface="Georgia" pitchFamily="18" charset="0"/>
              </a:rPr>
              <a:t>Konseling</a:t>
            </a:r>
            <a:r>
              <a:rPr lang="en-US" dirty="0" smtClean="0">
                <a:solidFill>
                  <a:schemeClr val="tx1"/>
                </a:solidFill>
                <a:latin typeface="Georgia" pitchFamily="18" charset="0"/>
              </a:rPr>
              <a:t> , </a:t>
            </a:r>
            <a:r>
              <a:rPr lang="en-US" dirty="0" err="1" smtClean="0">
                <a:solidFill>
                  <a:schemeClr val="tx1"/>
                </a:solidFill>
                <a:latin typeface="Georgia" pitchFamily="18" charset="0"/>
              </a:rPr>
              <a:t>menurut</a:t>
            </a:r>
            <a:r>
              <a:rPr lang="en-US" dirty="0" smtClean="0">
                <a:solidFill>
                  <a:schemeClr val="tx1"/>
                </a:solidFill>
                <a:latin typeface="Georgia" pitchFamily="18" charset="0"/>
              </a:rPr>
              <a:t> </a:t>
            </a:r>
            <a:r>
              <a:rPr lang="en-US" b="1" dirty="0" smtClean="0">
                <a:solidFill>
                  <a:srgbClr val="FF0000"/>
                </a:solidFill>
                <a:latin typeface="Georgia" pitchFamily="18" charset="0"/>
              </a:rPr>
              <a:t>DEPDIKNAS</a:t>
            </a:r>
            <a:endParaRPr lang="en-US" b="1" dirty="0">
              <a:solidFill>
                <a:srgbClr val="FF0000"/>
              </a:solidFill>
              <a:latin typeface="Georgia" pitchFamily="18" charset="0"/>
            </a:endParaRPr>
          </a:p>
        </p:txBody>
      </p:sp>
      <p:sp>
        <p:nvSpPr>
          <p:cNvPr id="28" name="Rounded Rectangle 27"/>
          <p:cNvSpPr/>
          <p:nvPr/>
        </p:nvSpPr>
        <p:spPr>
          <a:xfrm>
            <a:off x="5181600" y="3733800"/>
            <a:ext cx="3733800" cy="2743200"/>
          </a:xfrm>
          <a:prstGeom prst="roundRect">
            <a:avLst/>
          </a:prstGeom>
          <a:solidFill>
            <a:schemeClr val="bg1"/>
          </a:solidFill>
          <a:ln>
            <a:noFill/>
          </a:ln>
          <a:effectLst>
            <a:glow rad="228600">
              <a:schemeClr val="accent6">
                <a:satMod val="175000"/>
                <a:alpha val="40000"/>
              </a:schemeClr>
            </a:glow>
            <a:outerShdw blurRad="40000" dist="20000" dir="5400000" rotWithShape="0">
              <a:srgbClr val="000000">
                <a:alpha val="38000"/>
              </a:srgbClr>
            </a:outerShdw>
            <a:reflection blurRad="6350" stA="52000" endA="300" endPos="3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err="1" smtClean="0">
                <a:latin typeface="Georgia" pitchFamily="18" charset="0"/>
              </a:rPr>
              <a:t>Melaksanakan</a:t>
            </a:r>
            <a:r>
              <a:rPr lang="en-US" dirty="0" smtClean="0">
                <a:latin typeface="Georgia" pitchFamily="18" charset="0"/>
              </a:rPr>
              <a:t> </a:t>
            </a:r>
            <a:r>
              <a:rPr lang="en-US" dirty="0" err="1" smtClean="0">
                <a:latin typeface="Georgia" pitchFamily="18" charset="0"/>
              </a:rPr>
              <a:t>layanan</a:t>
            </a:r>
            <a:r>
              <a:rPr lang="en-US" dirty="0" smtClean="0">
                <a:latin typeface="Georgia" pitchFamily="18" charset="0"/>
              </a:rPr>
              <a:t> </a:t>
            </a:r>
            <a:r>
              <a:rPr lang="en-US" dirty="0" err="1" smtClean="0">
                <a:latin typeface="Georgia" pitchFamily="18" charset="0"/>
              </a:rPr>
              <a:t>konseling</a:t>
            </a:r>
            <a:r>
              <a:rPr lang="en-US" dirty="0" smtClean="0">
                <a:latin typeface="Georgia" pitchFamily="18" charset="0"/>
              </a:rPr>
              <a:t> yang </a:t>
            </a:r>
            <a:r>
              <a:rPr lang="en-US" dirty="0" err="1" smtClean="0">
                <a:latin typeface="Georgia" pitchFamily="18" charset="0"/>
              </a:rPr>
              <a:t>mendukung</a:t>
            </a:r>
            <a:r>
              <a:rPr lang="en-US" dirty="0" smtClean="0">
                <a:latin typeface="Georgia" pitchFamily="18" charset="0"/>
              </a:rPr>
              <a:t> </a:t>
            </a:r>
            <a:r>
              <a:rPr lang="en-US" dirty="0" err="1" smtClean="0">
                <a:latin typeface="Georgia" pitchFamily="18" charset="0"/>
              </a:rPr>
              <a:t>terlaksananya</a:t>
            </a:r>
            <a:r>
              <a:rPr lang="en-US" dirty="0" smtClean="0">
                <a:latin typeface="Georgia" pitchFamily="18" charset="0"/>
              </a:rPr>
              <a:t> </a:t>
            </a:r>
            <a:r>
              <a:rPr lang="en-US" dirty="0" err="1" smtClean="0">
                <a:latin typeface="Georgia" pitchFamily="18" charset="0"/>
              </a:rPr>
              <a:t>fungsi-fungsi</a:t>
            </a:r>
            <a:r>
              <a:rPr lang="en-US" dirty="0" smtClean="0">
                <a:latin typeface="Georgia" pitchFamily="18" charset="0"/>
              </a:rPr>
              <a:t> </a:t>
            </a:r>
            <a:r>
              <a:rPr lang="en-US" dirty="0" err="1" smtClean="0">
                <a:latin typeface="Georgia" pitchFamily="18" charset="0"/>
              </a:rPr>
              <a:t>konseling</a:t>
            </a:r>
            <a:r>
              <a:rPr lang="en-US" dirty="0" smtClean="0">
                <a:latin typeface="Georgia" pitchFamily="18" charset="0"/>
              </a:rPr>
              <a:t>. </a:t>
            </a:r>
            <a:r>
              <a:rPr lang="en-US" b="1" u="sng" dirty="0" err="1" smtClean="0">
                <a:latin typeface="Georgia" pitchFamily="18" charset="0"/>
              </a:rPr>
              <a:t>Meliputi</a:t>
            </a:r>
            <a:r>
              <a:rPr lang="en-US" b="1" u="sng" dirty="0" smtClean="0">
                <a:latin typeface="Georgia" pitchFamily="18" charset="0"/>
              </a:rPr>
              <a:t> :</a:t>
            </a:r>
          </a:p>
          <a:p>
            <a:pPr marL="342900" indent="-342900" algn="ctr"/>
            <a:r>
              <a:rPr lang="id-ID" dirty="0" err="1" smtClean="0">
                <a:latin typeface="Georgia" pitchFamily="18" charset="0"/>
              </a:rPr>
              <a:t>k</a:t>
            </a:r>
            <a:r>
              <a:rPr lang="en-US" dirty="0" err="1" smtClean="0">
                <a:latin typeface="Georgia" pitchFamily="18" charset="0"/>
              </a:rPr>
              <a:t>egiatan</a:t>
            </a:r>
            <a:r>
              <a:rPr lang="en-US" dirty="0" smtClean="0">
                <a:latin typeface="Georgia" pitchFamily="18" charset="0"/>
              </a:rPr>
              <a:t> </a:t>
            </a:r>
            <a:r>
              <a:rPr lang="en-US" dirty="0" err="1" smtClean="0">
                <a:latin typeface="Georgia" pitchFamily="18" charset="0"/>
              </a:rPr>
              <a:t>pelayanan</a:t>
            </a:r>
            <a:r>
              <a:rPr lang="en-US" dirty="0" smtClean="0">
                <a:latin typeface="Georgia" pitchFamily="18" charset="0"/>
              </a:rPr>
              <a:t> </a:t>
            </a:r>
            <a:r>
              <a:rPr lang="en-US" dirty="0" err="1" smtClean="0">
                <a:latin typeface="Georgia" pitchFamily="18" charset="0"/>
              </a:rPr>
              <a:t>konseling</a:t>
            </a:r>
            <a:r>
              <a:rPr lang="en-US" dirty="0" smtClean="0">
                <a:latin typeface="Georgia" pitchFamily="18" charset="0"/>
              </a:rPr>
              <a:t> yang </a:t>
            </a:r>
            <a:r>
              <a:rPr lang="en-US" dirty="0" err="1" smtClean="0">
                <a:latin typeface="Georgia" pitchFamily="18" charset="0"/>
              </a:rPr>
              <a:t>mendukung</a:t>
            </a:r>
            <a:r>
              <a:rPr lang="en-US" dirty="0" smtClean="0">
                <a:latin typeface="Georgia" pitchFamily="18" charset="0"/>
              </a:rPr>
              <a:t> </a:t>
            </a:r>
            <a:r>
              <a:rPr lang="en-US" dirty="0" err="1" smtClean="0">
                <a:latin typeface="Georgia" pitchFamily="18" charset="0"/>
              </a:rPr>
              <a:t>fungsi</a:t>
            </a:r>
            <a:r>
              <a:rPr lang="en-US" dirty="0" smtClean="0">
                <a:latin typeface="Georgia" pitchFamily="18" charset="0"/>
              </a:rPr>
              <a:t> </a:t>
            </a:r>
            <a:r>
              <a:rPr lang="en-US" dirty="0" err="1" smtClean="0">
                <a:latin typeface="Georgia" pitchFamily="18" charset="0"/>
              </a:rPr>
              <a:t>pemahaman</a:t>
            </a:r>
            <a:r>
              <a:rPr lang="id-ID" dirty="0" smtClean="0">
                <a:latin typeface="Georgia" pitchFamily="18" charset="0"/>
              </a:rPr>
              <a:t>, k</a:t>
            </a:r>
            <a:r>
              <a:rPr lang="en-US" dirty="0" err="1" smtClean="0">
                <a:latin typeface="Georgia" pitchFamily="18" charset="0"/>
              </a:rPr>
              <a:t>egiatan</a:t>
            </a:r>
            <a:r>
              <a:rPr lang="id-ID" dirty="0" smtClean="0">
                <a:latin typeface="Georgia" pitchFamily="18" charset="0"/>
              </a:rPr>
              <a:t> </a:t>
            </a:r>
            <a:r>
              <a:rPr lang="en-US" dirty="0" err="1" smtClean="0">
                <a:latin typeface="Georgia" pitchFamily="18" charset="0"/>
              </a:rPr>
              <a:t>pengelolaan</a:t>
            </a:r>
            <a:r>
              <a:rPr lang="id-ID" dirty="0" smtClean="0">
                <a:latin typeface="Georgia" pitchFamily="18" charset="0"/>
              </a:rPr>
              <a:t>, k</a:t>
            </a:r>
            <a:r>
              <a:rPr lang="en-US" dirty="0" err="1" smtClean="0">
                <a:latin typeface="Georgia" pitchFamily="18" charset="0"/>
              </a:rPr>
              <a:t>egiatan</a:t>
            </a:r>
            <a:r>
              <a:rPr lang="en-US" dirty="0" smtClean="0">
                <a:latin typeface="Georgia" pitchFamily="18" charset="0"/>
              </a:rPr>
              <a:t> </a:t>
            </a:r>
            <a:r>
              <a:rPr lang="en-US" dirty="0" err="1" smtClean="0">
                <a:latin typeface="Georgia" pitchFamily="18" charset="0"/>
              </a:rPr>
              <a:t>kolaborasi</a:t>
            </a:r>
            <a:r>
              <a:rPr lang="en-US" dirty="0" smtClean="0">
                <a:latin typeface="Georgia" pitchFamily="18" charset="0"/>
              </a:rPr>
              <a:t> professional</a:t>
            </a:r>
          </a:p>
          <a:p>
            <a:pPr marL="342900" indent="-342900" algn="ctr"/>
            <a:r>
              <a:rPr lang="id-ID" dirty="0" smtClean="0">
                <a:latin typeface="Georgia" pitchFamily="18" charset="0"/>
              </a:rPr>
              <a:t>       dan k</a:t>
            </a:r>
            <a:r>
              <a:rPr lang="en-US" dirty="0" err="1" smtClean="0">
                <a:latin typeface="Georgia" pitchFamily="18" charset="0"/>
              </a:rPr>
              <a:t>egiatan</a:t>
            </a:r>
            <a:r>
              <a:rPr lang="en-US" dirty="0" smtClean="0">
                <a:latin typeface="Georgia" pitchFamily="18" charset="0"/>
              </a:rPr>
              <a:t> </a:t>
            </a:r>
            <a:r>
              <a:rPr lang="en-US" dirty="0" err="1" smtClean="0">
                <a:latin typeface="Georgia" pitchFamily="18" charset="0"/>
              </a:rPr>
              <a:t>keorganisasian</a:t>
            </a:r>
            <a:endParaRPr lang="id-ID" dirty="0" smtClean="0">
              <a:latin typeface="Georgia" pitchFamily="18" charset="0"/>
            </a:endParaRPr>
          </a:p>
        </p:txBody>
      </p:sp>
      <p:sp>
        <p:nvSpPr>
          <p:cNvPr id="29" name="Rounded Rectangle 28"/>
          <p:cNvSpPr/>
          <p:nvPr/>
        </p:nvSpPr>
        <p:spPr>
          <a:xfrm>
            <a:off x="228600" y="2362200"/>
            <a:ext cx="3581400" cy="914400"/>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latin typeface="Georgia" pitchFamily="18" charset="0"/>
              </a:rPr>
              <a:t>Tugas pokok guru pembimbing b</a:t>
            </a:r>
            <a:r>
              <a:rPr lang="en-US" dirty="0" err="1" smtClean="0">
                <a:solidFill>
                  <a:schemeClr val="tx1"/>
                </a:solidFill>
                <a:latin typeface="Georgia" pitchFamily="18" charset="0"/>
              </a:rPr>
              <a:t>erdasarkan</a:t>
            </a:r>
            <a:r>
              <a:rPr lang="en-US" dirty="0" smtClean="0">
                <a:solidFill>
                  <a:schemeClr val="tx1"/>
                </a:solidFill>
                <a:latin typeface="Georgia" pitchFamily="18" charset="0"/>
              </a:rPr>
              <a:t> </a:t>
            </a:r>
            <a:r>
              <a:rPr lang="en-US" b="1" dirty="0" smtClean="0">
                <a:solidFill>
                  <a:srgbClr val="FF0000"/>
                </a:solidFill>
                <a:latin typeface="Georgia" pitchFamily="18" charset="0"/>
              </a:rPr>
              <a:t>SK MENPAN </a:t>
            </a:r>
            <a:r>
              <a:rPr lang="en-US" dirty="0" smtClean="0">
                <a:solidFill>
                  <a:schemeClr val="tx1"/>
                </a:solidFill>
                <a:latin typeface="Georgia" pitchFamily="18" charset="0"/>
              </a:rPr>
              <a:t>No.84 </a:t>
            </a:r>
            <a:r>
              <a:rPr lang="en-US" dirty="0" err="1" smtClean="0">
                <a:solidFill>
                  <a:schemeClr val="tx1"/>
                </a:solidFill>
                <a:latin typeface="Georgia" pitchFamily="18" charset="0"/>
              </a:rPr>
              <a:t>tahun</a:t>
            </a:r>
            <a:r>
              <a:rPr lang="en-US" dirty="0" smtClean="0">
                <a:solidFill>
                  <a:schemeClr val="tx1"/>
                </a:solidFill>
                <a:latin typeface="Georgia" pitchFamily="18" charset="0"/>
              </a:rPr>
              <a:t> 1994 </a:t>
            </a:r>
            <a:r>
              <a:rPr lang="en-US" dirty="0" err="1" smtClean="0">
                <a:solidFill>
                  <a:schemeClr val="tx1"/>
                </a:solidFill>
                <a:latin typeface="Georgia" pitchFamily="18" charset="0"/>
              </a:rPr>
              <a:t>pasal</a:t>
            </a:r>
            <a:r>
              <a:rPr lang="en-US" dirty="0" smtClean="0">
                <a:solidFill>
                  <a:schemeClr val="tx1"/>
                </a:solidFill>
                <a:latin typeface="Georgia" pitchFamily="18" charset="0"/>
              </a:rPr>
              <a:t> 3 </a:t>
            </a:r>
            <a:r>
              <a:rPr lang="en-US" dirty="0" err="1" smtClean="0">
                <a:solidFill>
                  <a:schemeClr val="tx1"/>
                </a:solidFill>
                <a:latin typeface="Georgia" pitchFamily="18" charset="0"/>
              </a:rPr>
              <a:t>ayat</a:t>
            </a:r>
            <a:r>
              <a:rPr lang="en-US" dirty="0" smtClean="0">
                <a:solidFill>
                  <a:schemeClr val="tx1"/>
                </a:solidFill>
                <a:latin typeface="Georgia" pitchFamily="18" charset="0"/>
              </a:rPr>
              <a:t> 2</a:t>
            </a:r>
            <a:endParaRPr lang="en-US" dirty="0">
              <a:solidFill>
                <a:schemeClr val="tx1"/>
              </a:solidFill>
              <a:latin typeface="Georgia"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685800"/>
            <a:ext cx="6324600" cy="868362"/>
          </a:xfrm>
          <a:ln>
            <a:solidFill>
              <a:srgbClr val="FF0000"/>
            </a:solidFill>
          </a:ln>
        </p:spPr>
        <p:txBody>
          <a:bodyPr>
            <a:noAutofit/>
          </a:bodyPr>
          <a:lstStyle/>
          <a:p>
            <a:pPr algn="ctr"/>
            <a:r>
              <a:rPr lang="en-US" sz="5400" b="1" dirty="0" smtClean="0">
                <a:solidFill>
                  <a:srgbClr val="7030A0"/>
                </a:solidFill>
                <a:latin typeface="Algerian" pitchFamily="82" charset="0"/>
              </a:rPr>
              <a:t>BK POLA 1</a:t>
            </a:r>
            <a:r>
              <a:rPr lang="id-ID" sz="5400" b="1" dirty="0" smtClean="0">
                <a:solidFill>
                  <a:srgbClr val="7030A0"/>
                </a:solidFill>
                <a:latin typeface="Algerian" pitchFamily="82" charset="0"/>
              </a:rPr>
              <a:t>7+</a:t>
            </a:r>
            <a:endParaRPr lang="en-US" sz="5400" b="1" dirty="0">
              <a:solidFill>
                <a:srgbClr val="7030A0"/>
              </a:solidFill>
              <a:latin typeface="Algerian" pitchFamily="82" charset="0"/>
            </a:endParaRPr>
          </a:p>
        </p:txBody>
      </p:sp>
      <p:sp>
        <p:nvSpPr>
          <p:cNvPr id="3" name="Content Placeholder 2"/>
          <p:cNvSpPr>
            <a:spLocks noGrp="1"/>
          </p:cNvSpPr>
          <p:nvPr>
            <p:ph sz="quarter" idx="1"/>
          </p:nvPr>
        </p:nvSpPr>
        <p:spPr>
          <a:xfrm>
            <a:off x="457200" y="2133600"/>
            <a:ext cx="8458200" cy="3886200"/>
          </a:xfrm>
        </p:spPr>
        <p:txBody>
          <a:bodyPr>
            <a:normAutofit/>
          </a:bodyPr>
          <a:lstStyle/>
          <a:p>
            <a:r>
              <a:rPr lang="en-US" sz="4000" b="1" dirty="0" smtClean="0">
                <a:solidFill>
                  <a:srgbClr val="FF0000"/>
                </a:solidFill>
              </a:rPr>
              <a:t>4 </a:t>
            </a:r>
            <a:r>
              <a:rPr lang="en-US" sz="4000" b="1" dirty="0" err="1" smtClean="0">
                <a:solidFill>
                  <a:srgbClr val="FF0000"/>
                </a:solidFill>
              </a:rPr>
              <a:t>Bidang</a:t>
            </a:r>
            <a:r>
              <a:rPr lang="en-US" sz="4000" b="1" dirty="0" smtClean="0">
                <a:solidFill>
                  <a:srgbClr val="FF0000"/>
                </a:solidFill>
              </a:rPr>
              <a:t> </a:t>
            </a:r>
            <a:r>
              <a:rPr lang="en-US" sz="4000" b="1" dirty="0" err="1" smtClean="0">
                <a:solidFill>
                  <a:srgbClr val="FF0000"/>
                </a:solidFill>
              </a:rPr>
              <a:t>Bimbingan</a:t>
            </a:r>
            <a:endParaRPr lang="en-US" sz="4000" b="1" dirty="0" smtClean="0">
              <a:solidFill>
                <a:srgbClr val="FF0000"/>
              </a:solidFill>
            </a:endParaRPr>
          </a:p>
          <a:p>
            <a:r>
              <a:rPr lang="en-US" sz="4000" b="1" dirty="0" smtClean="0">
                <a:solidFill>
                  <a:srgbClr val="0070C0"/>
                </a:solidFill>
              </a:rPr>
              <a:t>7 </a:t>
            </a:r>
            <a:r>
              <a:rPr lang="en-US" sz="4000" b="1" dirty="0" err="1" smtClean="0">
                <a:solidFill>
                  <a:srgbClr val="0070C0"/>
                </a:solidFill>
              </a:rPr>
              <a:t>Layanan</a:t>
            </a:r>
            <a:r>
              <a:rPr lang="en-US" sz="4000" b="1" dirty="0" smtClean="0">
                <a:solidFill>
                  <a:srgbClr val="0070C0"/>
                </a:solidFill>
              </a:rPr>
              <a:t> </a:t>
            </a:r>
            <a:r>
              <a:rPr lang="en-US" sz="4000" b="1" dirty="0" smtClean="0">
                <a:solidFill>
                  <a:srgbClr val="0070C0"/>
                </a:solidFill>
              </a:rPr>
              <a:t>B</a:t>
            </a:r>
            <a:r>
              <a:rPr lang="id-ID" sz="4000" b="1" dirty="0" smtClean="0">
                <a:solidFill>
                  <a:srgbClr val="0070C0"/>
                </a:solidFill>
              </a:rPr>
              <a:t>imbingan dan </a:t>
            </a:r>
            <a:r>
              <a:rPr lang="en-US" sz="4000" b="1" dirty="0" smtClean="0">
                <a:solidFill>
                  <a:srgbClr val="0070C0"/>
                </a:solidFill>
              </a:rPr>
              <a:t>K</a:t>
            </a:r>
            <a:r>
              <a:rPr lang="id-ID" sz="4000" b="1" dirty="0" smtClean="0">
                <a:solidFill>
                  <a:srgbClr val="0070C0"/>
                </a:solidFill>
              </a:rPr>
              <a:t>onseling</a:t>
            </a:r>
            <a:endParaRPr lang="en-US" sz="4000" b="1" dirty="0" smtClean="0">
              <a:solidFill>
                <a:srgbClr val="0070C0"/>
              </a:solidFill>
            </a:endParaRPr>
          </a:p>
          <a:p>
            <a:r>
              <a:rPr lang="en-US" sz="4000" b="1" dirty="0" smtClean="0">
                <a:solidFill>
                  <a:srgbClr val="07A939"/>
                </a:solidFill>
              </a:rPr>
              <a:t>6 </a:t>
            </a:r>
            <a:r>
              <a:rPr lang="en-US" sz="4000" b="1" dirty="0" err="1" smtClean="0">
                <a:solidFill>
                  <a:srgbClr val="07A939"/>
                </a:solidFill>
              </a:rPr>
              <a:t>Kegiatan</a:t>
            </a:r>
            <a:r>
              <a:rPr lang="en-US" sz="4000" b="1" dirty="0" smtClean="0">
                <a:solidFill>
                  <a:srgbClr val="07A939"/>
                </a:solidFill>
              </a:rPr>
              <a:t> </a:t>
            </a:r>
            <a:r>
              <a:rPr lang="en-US" sz="4000" b="1" dirty="0" err="1" smtClean="0">
                <a:solidFill>
                  <a:srgbClr val="07A939"/>
                </a:solidFill>
              </a:rPr>
              <a:t>Pendukung</a:t>
            </a:r>
            <a:endParaRPr lang="id-ID" sz="4000" b="1" dirty="0" smtClean="0">
              <a:solidFill>
                <a:srgbClr val="07A939"/>
              </a:solidFill>
            </a:endParaRPr>
          </a:p>
          <a:p>
            <a:pPr>
              <a:buNone/>
            </a:pPr>
            <a:endParaRPr lang="id-ID" sz="4000" b="1" dirty="0" smtClean="0">
              <a:solidFill>
                <a:srgbClr val="07A939"/>
              </a:solidFill>
            </a:endParaRPr>
          </a:p>
          <a:p>
            <a:r>
              <a:rPr lang="id-ID" sz="4000" b="1" dirty="0" smtClean="0">
                <a:solidFill>
                  <a:srgbClr val="EB27B8"/>
                </a:solidFill>
              </a:rPr>
              <a:t>+	: </a:t>
            </a:r>
            <a:r>
              <a:rPr lang="id-ID" sz="4000" dirty="0" smtClean="0">
                <a:solidFill>
                  <a:srgbClr val="EB27B8"/>
                </a:solidFill>
              </a:rPr>
              <a:t>Layanan Mediasi, Konsultasi, Advokasi</a:t>
            </a:r>
            <a:endParaRPr lang="en-US" sz="4000" dirty="0">
              <a:solidFill>
                <a:srgbClr val="EB27B8"/>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ambar terkait"/>
          <p:cNvPicPr>
            <a:picLocks noChangeAspect="1" noChangeArrowheads="1"/>
          </p:cNvPicPr>
          <p:nvPr/>
        </p:nvPicPr>
        <p:blipFill>
          <a:blip r:embed="rId2" cstate="print"/>
          <a:srcRect/>
          <a:stretch>
            <a:fillRect/>
          </a:stretch>
        </p:blipFill>
        <p:spPr bwMode="auto">
          <a:xfrm>
            <a:off x="0" y="0"/>
            <a:ext cx="9144000" cy="686516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990600"/>
            <a:ext cx="8458200" cy="5638800"/>
          </a:xfrm>
          <a:solidFill>
            <a:schemeClr val="bg1"/>
          </a:solidFill>
        </p:spPr>
        <p:txBody>
          <a:bodyPr>
            <a:normAutofit fontScale="32500" lnSpcReduction="20000"/>
          </a:bodyPr>
          <a:lstStyle/>
          <a:p>
            <a:pPr>
              <a:buNone/>
            </a:pPr>
            <a:r>
              <a:rPr lang="id-ID" sz="4600" dirty="0" smtClean="0">
                <a:latin typeface="Arial Black" pitchFamily="34" charset="0"/>
              </a:rPr>
              <a:t>		</a:t>
            </a:r>
            <a:r>
              <a:rPr lang="id-ID" sz="7400" dirty="0" smtClean="0"/>
              <a:t>Dalam bidang bimbingan pribadi, pelayanan bimbingan konseling membantu siswa menemukan dan mengembangkan pribadi yang beriman dan bertakwa terhadap Tuhan Yang Maha Esa, mantap dan mandiri serta sehat jasmani dan rohani. Bidang bimbingan pribadi ini dapat dirinci menjadi pokok-pokok berikut:</a:t>
            </a:r>
          </a:p>
          <a:p>
            <a:r>
              <a:rPr lang="id-ID" sz="7400" u="sng" dirty="0" smtClean="0"/>
              <a:t>Pemantapan sikap dan kebiasaan </a:t>
            </a:r>
            <a:r>
              <a:rPr lang="id-ID" sz="7400" dirty="0" smtClean="0"/>
              <a:t>serta pengembangan wawasan dalam </a:t>
            </a:r>
            <a:r>
              <a:rPr lang="id-ID" sz="7400" u="sng" dirty="0" smtClean="0"/>
              <a:t>beriman dan bertaqwa terhadap Tuhan Yang Maha Esa</a:t>
            </a:r>
            <a:r>
              <a:rPr lang="id-ID" sz="7400" dirty="0" smtClean="0"/>
              <a:t>.</a:t>
            </a:r>
          </a:p>
          <a:p>
            <a:r>
              <a:rPr lang="id-ID" sz="7400" dirty="0" smtClean="0"/>
              <a:t>Pemantapan pemahaman tentang </a:t>
            </a:r>
            <a:r>
              <a:rPr lang="id-ID" sz="7400" u="sng" dirty="0" smtClean="0"/>
              <a:t>kekuatan diri dan pengembangannya </a:t>
            </a:r>
            <a:r>
              <a:rPr lang="id-ID" sz="7400" dirty="0" smtClean="0"/>
              <a:t>untuk kegiatan-kegiatan yang kreatif dan produktif.</a:t>
            </a:r>
          </a:p>
          <a:p>
            <a:r>
              <a:rPr lang="id-ID" sz="7400" dirty="0" smtClean="0"/>
              <a:t>Pemantapan </a:t>
            </a:r>
            <a:r>
              <a:rPr lang="id-ID" sz="7400" u="sng" dirty="0" smtClean="0"/>
              <a:t>pemahaman tentang bakat dan minat</a:t>
            </a:r>
            <a:r>
              <a:rPr lang="id-ID" sz="7400" dirty="0" smtClean="0"/>
              <a:t> pribadi serta penyaluran dan pengembangan.</a:t>
            </a:r>
          </a:p>
          <a:p>
            <a:r>
              <a:rPr lang="id-ID" sz="7400" dirty="0" smtClean="0"/>
              <a:t>Pemantapan </a:t>
            </a:r>
            <a:r>
              <a:rPr lang="id-ID" sz="7400" u="sng" dirty="0" smtClean="0"/>
              <a:t>pemahaman tentang kelemahan diri </a:t>
            </a:r>
            <a:r>
              <a:rPr lang="id-ID" sz="7400" dirty="0" smtClean="0"/>
              <a:t>dan usaha-usaha penanggulangannya.</a:t>
            </a:r>
          </a:p>
          <a:p>
            <a:r>
              <a:rPr lang="id-ID" sz="7400" dirty="0" smtClean="0"/>
              <a:t>Pemantapan </a:t>
            </a:r>
            <a:r>
              <a:rPr lang="id-ID" sz="7400" u="sng" dirty="0" smtClean="0"/>
              <a:t>kemampuan mengambil keputusan</a:t>
            </a:r>
          </a:p>
          <a:p>
            <a:r>
              <a:rPr lang="id-ID" sz="7400" dirty="0" smtClean="0"/>
              <a:t>Pengembangan </a:t>
            </a:r>
            <a:r>
              <a:rPr lang="id-ID" sz="7400" u="sng" dirty="0" smtClean="0"/>
              <a:t>kemampuan mengarahkan diri </a:t>
            </a:r>
            <a:r>
              <a:rPr lang="id-ID" sz="7400" dirty="0" smtClean="0"/>
              <a:t>sesuai dengan keputusan yang diambil</a:t>
            </a:r>
          </a:p>
          <a:p>
            <a:r>
              <a:rPr lang="id-ID" sz="7400" dirty="0" smtClean="0"/>
              <a:t>Pemantapan dalam </a:t>
            </a:r>
            <a:r>
              <a:rPr lang="id-ID" sz="7400" u="sng" dirty="0" smtClean="0"/>
              <a:t>perencanaan dan penyelenggaraan hidup sehat</a:t>
            </a:r>
            <a:r>
              <a:rPr lang="id-ID" sz="7400" dirty="0" smtClean="0"/>
              <a:t>.</a:t>
            </a:r>
          </a:p>
          <a:p>
            <a:endParaRPr lang="id-ID" dirty="0"/>
          </a:p>
        </p:txBody>
      </p:sp>
      <p:sp>
        <p:nvSpPr>
          <p:cNvPr id="4" name="Rectangle 3"/>
          <p:cNvSpPr/>
          <p:nvPr/>
        </p:nvSpPr>
        <p:spPr>
          <a:xfrm>
            <a:off x="2438400" y="304800"/>
            <a:ext cx="4300088" cy="369332"/>
          </a:xfrm>
          <a:prstGeom prst="rect">
            <a:avLst/>
          </a:prstGeom>
          <a:solidFill>
            <a:srgbClr val="FFC000"/>
          </a:solidFill>
        </p:spPr>
        <p:txBody>
          <a:bodyPr wrap="none">
            <a:spAutoFit/>
          </a:bodyPr>
          <a:lstStyle/>
          <a:p>
            <a:pPr marL="914400" indent="-914400" algn="ctr">
              <a:buNone/>
            </a:pPr>
            <a:r>
              <a:rPr lang="id-ID" u="sng" dirty="0" smtClean="0">
                <a:latin typeface="Arial Black" pitchFamily="34" charset="0"/>
              </a:rPr>
              <a:t>1.  BIDANG BIMBINGAN PRIBADI</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838200"/>
            <a:ext cx="8686800" cy="5715000"/>
          </a:xfrm>
          <a:solidFill>
            <a:schemeClr val="bg1"/>
          </a:solidFill>
        </p:spPr>
        <p:txBody>
          <a:bodyPr>
            <a:normAutofit fontScale="92500" lnSpcReduction="10000"/>
          </a:bodyPr>
          <a:lstStyle/>
          <a:p>
            <a:pPr>
              <a:buNone/>
            </a:pPr>
            <a:r>
              <a:rPr lang="id-ID" sz="3600" dirty="0" smtClean="0">
                <a:latin typeface="Arial Black" pitchFamily="34" charset="0"/>
              </a:rPr>
              <a:t>		</a:t>
            </a:r>
            <a:r>
              <a:rPr lang="id-ID" dirty="0" smtClean="0"/>
              <a:t>Dalam bidang bimbingan sosial, pelayanan bimbingan konseling di sekolah berusaha membantu peserta didik mengenal dan berhubungan dengan lingkungan sosialnya. Bidang ini dirinci menjadi pokok-pokok berikut:</a:t>
            </a:r>
          </a:p>
          <a:p>
            <a:r>
              <a:rPr lang="id-ID" dirty="0" smtClean="0"/>
              <a:t>Pemantapan kemampuan berkomunikasi baik melalui lisan maupun tulisan.</a:t>
            </a:r>
          </a:p>
          <a:p>
            <a:r>
              <a:rPr lang="id-ID" dirty="0" smtClean="0"/>
              <a:t>Pengembangan kemampuan bertingkah laku dan berhubungan sosial, baik di rumah, di sekolah maupun di masyarakat.</a:t>
            </a:r>
          </a:p>
          <a:p>
            <a:r>
              <a:rPr lang="id-ID" dirty="0" smtClean="0"/>
              <a:t>Pemantapan hubungan yang dinamis, harmonis dan produktif dengan teman sebaya.</a:t>
            </a:r>
          </a:p>
          <a:p>
            <a:r>
              <a:rPr lang="id-ID" dirty="0" smtClean="0"/>
              <a:t>Pemantapan tentang peraturan, kondisi dan tuntutan sekolah, rumah dan lingkungan.</a:t>
            </a:r>
          </a:p>
          <a:p>
            <a:r>
              <a:rPr lang="id-ID" dirty="0" smtClean="0"/>
              <a:t>Pemantapan kemampuan menerima dan mengemukakan pendapat serta berargumentasi.</a:t>
            </a:r>
          </a:p>
          <a:p>
            <a:r>
              <a:rPr lang="id-ID" dirty="0" smtClean="0"/>
              <a:t>Orientasi tentang hidup berkeluarga.</a:t>
            </a:r>
            <a:endParaRPr lang="id-ID" dirty="0"/>
          </a:p>
        </p:txBody>
      </p:sp>
      <p:sp>
        <p:nvSpPr>
          <p:cNvPr id="4" name="Rectangle 3"/>
          <p:cNvSpPr/>
          <p:nvPr/>
        </p:nvSpPr>
        <p:spPr>
          <a:xfrm>
            <a:off x="2438400" y="381000"/>
            <a:ext cx="4188647" cy="369332"/>
          </a:xfrm>
          <a:prstGeom prst="rect">
            <a:avLst/>
          </a:prstGeom>
          <a:solidFill>
            <a:srgbClr val="FFC000"/>
          </a:solidFill>
        </p:spPr>
        <p:txBody>
          <a:bodyPr wrap="none">
            <a:spAutoFit/>
          </a:bodyPr>
          <a:lstStyle/>
          <a:p>
            <a:r>
              <a:rPr lang="id-ID" u="sng" dirty="0" smtClean="0">
                <a:latin typeface="Arial Black" pitchFamily="34" charset="0"/>
              </a:rPr>
              <a:t>2.  BIDANG BIMBINGAN SOSIAL</a:t>
            </a:r>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838200"/>
            <a:ext cx="8534400" cy="5715000"/>
          </a:xfrm>
          <a:solidFill>
            <a:schemeClr val="bg1"/>
          </a:solidFill>
        </p:spPr>
        <p:txBody>
          <a:bodyPr>
            <a:normAutofit/>
          </a:bodyPr>
          <a:lstStyle/>
          <a:p>
            <a:pPr>
              <a:buNone/>
            </a:pPr>
            <a:r>
              <a:rPr lang="id-ID" sz="3000" dirty="0" smtClean="0">
                <a:latin typeface="Arial Black" pitchFamily="34" charset="0"/>
              </a:rPr>
              <a:t>		</a:t>
            </a:r>
            <a:r>
              <a:rPr lang="id-ID" dirty="0" smtClean="0"/>
              <a:t>Dalam bidang bimbingan belajar, pelayanan bimbingan konseling membantu peserta didik untuk menumbuhkan dan mengembangkan sikap dan kebiasaan belajar yang baik. Bidang bimbingan ini memuat pokok-pokok berikut:</a:t>
            </a:r>
          </a:p>
          <a:p>
            <a:r>
              <a:rPr lang="id-ID" dirty="0" smtClean="0"/>
              <a:t>Pengembangan sikap dan kebiasaan belajar untuk mencari informasi dari berbagai sumber belajar.</a:t>
            </a:r>
          </a:p>
          <a:p>
            <a:r>
              <a:rPr lang="id-ID" dirty="0" smtClean="0"/>
              <a:t>Pemantapan disiplin belajar dan berlatih baik secara mandiri atau kelompok.</a:t>
            </a:r>
          </a:p>
          <a:p>
            <a:r>
              <a:rPr lang="id-ID" dirty="0" smtClean="0"/>
              <a:t>Pemantapan penguasaan materi program belajar di sekolah.</a:t>
            </a:r>
          </a:p>
          <a:p>
            <a:r>
              <a:rPr lang="id-ID" dirty="0" smtClean="0"/>
              <a:t>Pemantapan pemahaman dan pemanfaatan kondisi fisik, sosial dan budaya yang di lingkungan sekitar dan masyarakat.</a:t>
            </a:r>
          </a:p>
          <a:p>
            <a:r>
              <a:rPr lang="id-ID" dirty="0" smtClean="0"/>
              <a:t>Orientasi dan informasi tentang pendidikan yang lebih tinggi.</a:t>
            </a:r>
          </a:p>
          <a:p>
            <a:endParaRPr lang="id-ID" dirty="0"/>
          </a:p>
        </p:txBody>
      </p:sp>
      <p:sp>
        <p:nvSpPr>
          <p:cNvPr id="4" name="Rectangle 3"/>
          <p:cNvSpPr/>
          <p:nvPr/>
        </p:nvSpPr>
        <p:spPr>
          <a:xfrm>
            <a:off x="2133600" y="304800"/>
            <a:ext cx="4426340" cy="369332"/>
          </a:xfrm>
          <a:prstGeom prst="rect">
            <a:avLst/>
          </a:prstGeom>
          <a:solidFill>
            <a:srgbClr val="FFC000"/>
          </a:solidFill>
        </p:spPr>
        <p:txBody>
          <a:bodyPr wrap="none">
            <a:spAutoFit/>
          </a:bodyPr>
          <a:lstStyle/>
          <a:p>
            <a:r>
              <a:rPr lang="id-ID" u="sng" dirty="0" smtClean="0">
                <a:latin typeface="Arial Black" pitchFamily="34" charset="0"/>
              </a:rPr>
              <a:t>3.  BIDANG BIMBINGAN BELAJAR</a:t>
            </a:r>
            <a:endParaRPr lang="id-ID"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990600"/>
            <a:ext cx="8458200" cy="5486400"/>
          </a:xfrm>
          <a:solidFill>
            <a:schemeClr val="bg1"/>
          </a:solidFill>
        </p:spPr>
        <p:txBody>
          <a:bodyPr>
            <a:normAutofit/>
          </a:bodyPr>
          <a:lstStyle/>
          <a:p>
            <a:pPr>
              <a:buNone/>
            </a:pPr>
            <a:r>
              <a:rPr lang="id-ID" sz="3000" dirty="0" smtClean="0">
                <a:latin typeface="Arial Black" pitchFamily="34" charset="0"/>
              </a:rPr>
              <a:t>		</a:t>
            </a:r>
            <a:r>
              <a:rPr lang="id-ID" dirty="0" smtClean="0"/>
              <a:t>Dalam bidang bimbingan karier ini, pelayanan bimbingan konseling ditujukan untuk mengenal potensi diri, mengembangkan dan memantapkan pilihan karier. Bimbingan ini memuat pokok-pokok berikut:</a:t>
            </a:r>
          </a:p>
          <a:p>
            <a:r>
              <a:rPr lang="id-ID" dirty="0" smtClean="0"/>
              <a:t>Pengenalan terhadap dunia kerja dan usaha untuk memperoleh penghasilan untuk memenuhi kebutuhan hidup</a:t>
            </a:r>
          </a:p>
          <a:p>
            <a:r>
              <a:rPr lang="id-ID" dirty="0" smtClean="0"/>
              <a:t>Pemantapan pemahaman diri berkenaan dengan kecenderungan karier yang hendak dikembangkan.</a:t>
            </a:r>
          </a:p>
          <a:p>
            <a:r>
              <a:rPr lang="id-ID" dirty="0" smtClean="0"/>
              <a:t>Pemantapan informasi tentang kondisi tuntutan dunia kerja, jenis-jenis pekerjaan.</a:t>
            </a:r>
          </a:p>
          <a:p>
            <a:r>
              <a:rPr lang="id-ID" dirty="0" smtClean="0"/>
              <a:t>Pemanfaatan cita-cita karier sesuai dengan bakat minat dan kemampuan.</a:t>
            </a:r>
          </a:p>
          <a:p>
            <a:endParaRPr lang="id-ID" dirty="0"/>
          </a:p>
        </p:txBody>
      </p:sp>
      <p:sp>
        <p:nvSpPr>
          <p:cNvPr id="4" name="Rectangle 3"/>
          <p:cNvSpPr/>
          <p:nvPr/>
        </p:nvSpPr>
        <p:spPr>
          <a:xfrm>
            <a:off x="2362200" y="381000"/>
            <a:ext cx="4227118" cy="369332"/>
          </a:xfrm>
          <a:prstGeom prst="rect">
            <a:avLst/>
          </a:prstGeom>
          <a:solidFill>
            <a:srgbClr val="FFC000"/>
          </a:solidFill>
        </p:spPr>
        <p:txBody>
          <a:bodyPr wrap="none">
            <a:spAutoFit/>
          </a:bodyPr>
          <a:lstStyle/>
          <a:p>
            <a:pPr marL="514350" indent="-514350" algn="ctr">
              <a:buNone/>
            </a:pPr>
            <a:r>
              <a:rPr lang="id-ID" b="1" u="sng" dirty="0" smtClean="0">
                <a:latin typeface="Arial Black" pitchFamily="34" charset="0"/>
              </a:rPr>
              <a:t>4.  BIDANG BIMBINGAN KARIER</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0" y="381000"/>
            <a:ext cx="6392969" cy="523220"/>
          </a:xfrm>
          <a:prstGeom prst="rect">
            <a:avLst/>
          </a:prstGeom>
          <a:solidFill>
            <a:srgbClr val="81E4E9"/>
          </a:solidFill>
        </p:spPr>
        <p:txBody>
          <a:bodyPr wrap="none">
            <a:spAutoFit/>
          </a:bodyPr>
          <a:lstStyle/>
          <a:p>
            <a:r>
              <a:rPr lang="id-ID" sz="2800" b="1" dirty="0" smtClean="0"/>
              <a:t>7 Layanan Bimbingan dan Konseling Plus</a:t>
            </a:r>
            <a:endParaRPr lang="id-ID" sz="2800" dirty="0"/>
          </a:p>
        </p:txBody>
      </p:sp>
      <p:sp>
        <p:nvSpPr>
          <p:cNvPr id="5" name="Rectangle 4"/>
          <p:cNvSpPr/>
          <p:nvPr/>
        </p:nvSpPr>
        <p:spPr>
          <a:xfrm>
            <a:off x="381000" y="1225689"/>
            <a:ext cx="8305800" cy="5262979"/>
          </a:xfrm>
          <a:prstGeom prst="rect">
            <a:avLst/>
          </a:prstGeom>
          <a:solidFill>
            <a:schemeClr val="bg1"/>
          </a:solidFill>
        </p:spPr>
        <p:txBody>
          <a:bodyPr wrap="square">
            <a:spAutoFit/>
          </a:bodyPr>
          <a:lstStyle/>
          <a:p>
            <a:pPr marL="342900" indent="-342900">
              <a:buAutoNum type="arabicPeriod"/>
            </a:pPr>
            <a:r>
              <a:rPr lang="id-ID" sz="2400" b="1" dirty="0" smtClean="0"/>
              <a:t>Layanan orientasi</a:t>
            </a:r>
          </a:p>
          <a:p>
            <a:pPr marL="342900" indent="-342900"/>
            <a:r>
              <a:rPr lang="id-ID" sz="2400" dirty="0" smtClean="0"/>
              <a:t>	adalah layanan bimbingan yang dilakukan untuk memperkenalkan siswa baru dan atau seseorang terhadap lingkungan yang baru dimasukinya. Hasil yang diharapkan dari layanan orientasi adalah dipermudahnya penyesuaian diri siswa terhadap pola kehidupan sosial, kegiatan belajar dan kegiatan lain yang mendukung keberhasilan siswa. Fungsi utama layanan orientasi ialah fungsi pemahaman dan pencegahan.</a:t>
            </a:r>
          </a:p>
          <a:p>
            <a:pPr marL="342900" indent="-342900"/>
            <a:endParaRPr lang="id-ID" sz="2400" dirty="0" smtClean="0"/>
          </a:p>
          <a:p>
            <a:pPr marL="342900" indent="-342900">
              <a:buAutoNum type="arabicPeriod" startAt="2"/>
            </a:pPr>
            <a:r>
              <a:rPr lang="id-ID" sz="2400" b="1" dirty="0" smtClean="0"/>
              <a:t>Layanan Informasi</a:t>
            </a:r>
          </a:p>
          <a:p>
            <a:pPr marL="342900" indent="-342900"/>
            <a:r>
              <a:rPr lang="id-ID" sz="2400" dirty="0" smtClean="0"/>
              <a:t>	Bertujuan untuk membekali individu dengan berbagai pengetahuan dan pemahaman tentang berbagai hal yang berguna untuk mengenal diri, merencanakan dan mengembangkan pola kehidupan sebagai pelajar, anggota keluarga dan masyarakat. Fungsi utama layanan informasi ialah fungsi pemahaman dan pencegahan.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1"/>
            <a:ext cx="8610600" cy="6555641"/>
          </a:xfrm>
          <a:prstGeom prst="rect">
            <a:avLst/>
          </a:prstGeom>
          <a:solidFill>
            <a:schemeClr val="bg1"/>
          </a:solidFill>
        </p:spPr>
        <p:txBody>
          <a:bodyPr wrap="square">
            <a:spAutoFit/>
          </a:bodyPr>
          <a:lstStyle/>
          <a:p>
            <a:pPr marL="342900" indent="-342900">
              <a:buAutoNum type="arabicPeriod" startAt="3"/>
            </a:pPr>
            <a:r>
              <a:rPr lang="id-ID" sz="2800" b="1" dirty="0" smtClean="0"/>
              <a:t>Layanan Konseling Individu</a:t>
            </a:r>
          </a:p>
          <a:p>
            <a:pPr marL="342900" indent="-342900"/>
            <a:r>
              <a:rPr lang="id-ID" sz="2800" dirty="0" smtClean="0"/>
              <a:t>	Tujuan dan fungsi layanan konseling perorangan dimaksudkan untuk memungkinkan siswa mendapatkan layanan langsung, tatap muka dengan konselor sekolah dalam rangka pembahasan dan pengentasan permasalahannya. Fungsi utama bimbingan yang didukung oleh layanan konseling perorangan ialah fungsi pengentasan.</a:t>
            </a:r>
          </a:p>
          <a:p>
            <a:pPr marL="342900" indent="-342900"/>
            <a:endParaRPr lang="id-ID" sz="2800" dirty="0" smtClean="0"/>
          </a:p>
          <a:p>
            <a:pPr marL="342900" indent="-342900"/>
            <a:r>
              <a:rPr lang="id-ID" sz="2800" b="1" dirty="0" smtClean="0"/>
              <a:t>4. Layanan Konseling Kelompok</a:t>
            </a:r>
          </a:p>
          <a:p>
            <a:pPr marL="342900" indent="-342900"/>
            <a:r>
              <a:rPr lang="id-ID" sz="2800" dirty="0" smtClean="0"/>
              <a:t>	Layanan konseling kelompok adalah suatu upaya pembimbing atau konselor membantu memecahkan masalah-masalah pribadi yang dialami oleh masing-masing anggota kelompok melalui kegiatan kelompok agar tercapai perkembangan yang optimal. Tujuannya adalah agar berkembangnya kemampuan sosialisasi siswa, khususnya kemampuan berkomunikasi siswa.</a:t>
            </a:r>
            <a:endParaRPr lang="id-ID"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304800"/>
            <a:ext cx="8458200" cy="6324600"/>
          </a:xfrm>
          <a:solidFill>
            <a:schemeClr val="bg1"/>
          </a:solidFill>
        </p:spPr>
        <p:txBody>
          <a:bodyPr>
            <a:noAutofit/>
          </a:bodyPr>
          <a:lstStyle/>
          <a:p>
            <a:pPr>
              <a:buNone/>
            </a:pPr>
            <a:r>
              <a:rPr lang="id-ID" sz="2100" b="1" dirty="0" smtClean="0"/>
              <a:t>5. Layanan Bimbingan Kelompok</a:t>
            </a:r>
          </a:p>
          <a:p>
            <a:pPr>
              <a:buNone/>
            </a:pPr>
            <a:r>
              <a:rPr lang="id-ID" sz="2100" dirty="0" smtClean="0"/>
              <a:t>	Merupakan suatu cara memberikan bantuan (bimbingan) kepada individu (siswa) melalui kegiatan kelompok. Tujuannya adalah untuk pengembangan kemampuan bersosialisasi, khususnya kemampuan berkomunikasi peserta layanan (siawa). Secara khusus layanan ini bertujuan untuk mendorong pengembangan perasaan, pikiran, persepsi, wawasan dan sikap yang menunjang perwujudan tingkah laku yang lebih efektif, yakni peningkatan kemampuan berkomunikasi baik verbal maupun nonverbal para siswa.</a:t>
            </a:r>
          </a:p>
          <a:p>
            <a:pPr>
              <a:buNone/>
            </a:pPr>
            <a:endParaRPr lang="id-ID" sz="2100" dirty="0" smtClean="0"/>
          </a:p>
          <a:p>
            <a:pPr>
              <a:buNone/>
            </a:pPr>
            <a:r>
              <a:rPr lang="id-ID" sz="2100" b="1" dirty="0" smtClean="0"/>
              <a:t>6. Layanan Konsultasi</a:t>
            </a:r>
          </a:p>
          <a:p>
            <a:pPr>
              <a:buNone/>
            </a:pPr>
            <a:r>
              <a:rPr lang="id-ID" sz="2100" dirty="0" smtClean="0"/>
              <a:t>	Merupakan   layanan  koseling yang dilaksanakan oleh  konselor (pembimbing) terhadap seorang konsulti yang memungkinkan dirinya memperoleh wawasan, pemahaman dan cara-cara yang  perlu dilaksanakannya   dalam   menangani   kondisi    atau  permasalahan   pihalk  ketiga.  Bertujuan agar klien (siswa) dengan kemampuannya sendiri dapat menangani kondisi atau permasalahan yang dialami oleh pihak ketiga. Pihak ketiga adalah orang yang mempunyai hubungan baik dengan kosulti, sehigga permasalahan yang dialami oleh pihak ketiga setidak-tidaknya sebahagian menjadi tanggung jawab konsulti.</a:t>
            </a:r>
            <a:endParaRPr lang="id-ID" sz="2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610600" cy="6324600"/>
          </a:xfrm>
          <a:solidFill>
            <a:schemeClr val="bg1"/>
          </a:solidFill>
        </p:spPr>
        <p:txBody>
          <a:bodyPr>
            <a:normAutofit fontScale="92500" lnSpcReduction="10000"/>
          </a:bodyPr>
          <a:lstStyle/>
          <a:p>
            <a:pPr>
              <a:buNone/>
            </a:pPr>
            <a:r>
              <a:rPr lang="id-ID" b="1" dirty="0" smtClean="0"/>
              <a:t>7. Layanan Mediasi</a:t>
            </a:r>
          </a:p>
          <a:p>
            <a:pPr>
              <a:buNone/>
            </a:pPr>
            <a:r>
              <a:rPr lang="id-ID" dirty="0" smtClean="0"/>
              <a:t>	Merupakan layanan konseling yang dilaksanakan konselor terhadap dua pihak atau lebih yang sedang dalam keadaan saling tidak menemukan kecocokan. Layanan ini bertujuan agar tercapai hubungan yang positif dan kondusif diantara para klien atau pihak-pihak yang bertikai atau bermusuhan</a:t>
            </a:r>
          </a:p>
          <a:p>
            <a:pPr>
              <a:buNone/>
            </a:pPr>
            <a:r>
              <a:rPr lang="id-ID" b="1" dirty="0" smtClean="0"/>
              <a:t>8. Layanan Advokasi</a:t>
            </a:r>
          </a:p>
          <a:p>
            <a:pPr>
              <a:buNone/>
            </a:pPr>
            <a:r>
              <a:rPr lang="id-ID" dirty="0" smtClean="0"/>
              <a:t>	Layanan advokasi adalah layanan BK yang membantu peserta didik untuk memperoleh kembali hak-hak dirinya yang tidak diperhatikan dan atau mendapatkan perlakuan yang salah sesuai dengan tuntutan karakter-cerdas dan terpuji</a:t>
            </a:r>
          </a:p>
          <a:p>
            <a:pPr>
              <a:buNone/>
            </a:pPr>
            <a:r>
              <a:rPr lang="id-ID" b="1" dirty="0" smtClean="0"/>
              <a:t>9. Layanan Pembelajaran</a:t>
            </a:r>
          </a:p>
          <a:p>
            <a:pPr>
              <a:buNone/>
            </a:pPr>
            <a:r>
              <a:rPr lang="id-ID" dirty="0" smtClean="0"/>
              <a:t>	Layanan pembelajaran adalah layanan yang diberikan kepada siswa agar siswa mampu mengembangkan sikap dan kebiasaan baik. Pembelajaran adalah proses yang dirancang untuk membawa siswa aktif dalam suasana belajar yang penuh makna, merangsang siswa untuk menggali, menemukan dan menguasai materi pelajaran</a:t>
            </a:r>
          </a:p>
          <a:p>
            <a:pPr>
              <a:buNone/>
            </a:pPr>
            <a:endParaRPr lang="id-ID" dirty="0" smtClean="0"/>
          </a:p>
          <a:p>
            <a:pPr>
              <a:buNone/>
            </a:pPr>
            <a:endParaRPr lang="id-ID"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92162"/>
          </a:xfrm>
          <a:solidFill>
            <a:srgbClr val="FFFF00"/>
          </a:solidFill>
        </p:spPr>
        <p:txBody>
          <a:bodyPr/>
          <a:lstStyle/>
          <a:p>
            <a:pPr algn="ctr"/>
            <a:r>
              <a:rPr lang="id-ID" b="1" dirty="0" smtClean="0">
                <a:solidFill>
                  <a:schemeClr val="tx1"/>
                </a:solidFill>
              </a:rPr>
              <a:t>6 Kegiatan Pendukung BK</a:t>
            </a:r>
            <a:endParaRPr lang="id-ID" b="1" dirty="0">
              <a:solidFill>
                <a:schemeClr val="tx1"/>
              </a:solidFill>
            </a:endParaRPr>
          </a:p>
        </p:txBody>
      </p:sp>
      <p:sp>
        <p:nvSpPr>
          <p:cNvPr id="3" name="Content Placeholder 2"/>
          <p:cNvSpPr>
            <a:spLocks noGrp="1"/>
          </p:cNvSpPr>
          <p:nvPr>
            <p:ph sz="quarter" idx="1"/>
          </p:nvPr>
        </p:nvSpPr>
        <p:spPr>
          <a:xfrm>
            <a:off x="228600" y="1447800"/>
            <a:ext cx="8686800" cy="5181600"/>
          </a:xfrm>
          <a:solidFill>
            <a:schemeClr val="bg1"/>
          </a:solidFill>
        </p:spPr>
        <p:txBody>
          <a:bodyPr>
            <a:normAutofit fontScale="92500"/>
          </a:bodyPr>
          <a:lstStyle/>
          <a:p>
            <a:pPr marL="514350" indent="-514350">
              <a:buNone/>
            </a:pPr>
            <a:r>
              <a:rPr lang="id-ID" b="1" dirty="0" smtClean="0"/>
              <a:t>1.   Instrumen BK</a:t>
            </a:r>
          </a:p>
          <a:p>
            <a:pPr marL="514350" indent="-514350">
              <a:buNone/>
            </a:pPr>
            <a:r>
              <a:rPr lang="id-ID" b="1" dirty="0" smtClean="0"/>
              <a:t>	</a:t>
            </a:r>
            <a:r>
              <a:rPr lang="id-ID" dirty="0" smtClean="0"/>
              <a:t>Aplikasi instrumentasi yaitu kegiatan pendukung dalam bimbingan dan konseling dimana mengumpulkan data dan keterangan tentang peserta didik (klien), keterangan mengenai lingkungan peserta didik dan lingkungan yang lebih luas. Pengumpulan data ini dapat dilakukan dengan berbagai instrumen baik instrumen Tes maupun Non Tes.</a:t>
            </a:r>
            <a:endParaRPr lang="id-ID" b="1" dirty="0" smtClean="0"/>
          </a:p>
          <a:p>
            <a:pPr marL="514350" indent="-514350">
              <a:buNone/>
            </a:pPr>
            <a:r>
              <a:rPr lang="id-ID" b="1" dirty="0" smtClean="0"/>
              <a:t>2.  Himpunan Data</a:t>
            </a:r>
          </a:p>
          <a:p>
            <a:pPr marL="514350" indent="-514350">
              <a:buNone/>
            </a:pPr>
            <a:r>
              <a:rPr lang="id-ID" dirty="0" smtClean="0"/>
              <a:t>	Himpunan data yaitu kegiatan pendukung dalam bimbingan dan konseling dimana menghimpun seluruh data dan keterangan yang berkaitan dengan peserta didik (klien) yang dihimpun secara relevan dan harus sesuai dengan pengembangan peserta didik di sekolah. Himpunan data diselenggarakan secara sistematik, berkelanjutan, komprehensif, terpadu, dan tertutup (rahasia)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381000"/>
            <a:ext cx="8610600" cy="6172200"/>
          </a:xfrm>
          <a:solidFill>
            <a:schemeClr val="bg1"/>
          </a:solidFill>
        </p:spPr>
        <p:txBody>
          <a:bodyPr>
            <a:normAutofit lnSpcReduction="10000"/>
          </a:bodyPr>
          <a:lstStyle/>
          <a:p>
            <a:pPr>
              <a:buNone/>
            </a:pPr>
            <a:r>
              <a:rPr lang="id-ID" b="1" dirty="0" smtClean="0"/>
              <a:t>3.   Alih Tangan Kasus/Referal</a:t>
            </a:r>
          </a:p>
          <a:p>
            <a:pPr>
              <a:buNone/>
            </a:pPr>
            <a:r>
              <a:rPr lang="id-ID" dirty="0" smtClean="0"/>
              <a:t>	Alih tangan kasus yaitu kegiatan pendukung dalam bimbingan dan konseling dimana memindahkan penanganan kasus atau masalah peserta didik dari satu pihak ke pihak lainnya sesuai dengan keahlian dan kewenangannya, baik di sekolah maupun di luar sekolah sehingga masalah yang dihadapi oleh peserta didik mendapatkan penanganan yang lebih tepat, efektif dan dapat terentaskan dengan baik.</a:t>
            </a:r>
          </a:p>
          <a:p>
            <a:pPr>
              <a:buNone/>
            </a:pPr>
            <a:endParaRPr lang="id-ID" dirty="0" smtClean="0"/>
          </a:p>
          <a:p>
            <a:pPr>
              <a:buNone/>
            </a:pPr>
            <a:r>
              <a:rPr lang="id-ID" b="1" dirty="0" smtClean="0"/>
              <a:t>4. </a:t>
            </a:r>
            <a:r>
              <a:rPr lang="en-US" b="1" dirty="0" err="1" smtClean="0"/>
              <a:t>Konferensi</a:t>
            </a:r>
            <a:r>
              <a:rPr lang="en-US" b="1" dirty="0" smtClean="0"/>
              <a:t> </a:t>
            </a:r>
            <a:r>
              <a:rPr lang="en-US" b="1" dirty="0" err="1" smtClean="0"/>
              <a:t>Kasus</a:t>
            </a:r>
            <a:r>
              <a:rPr lang="en-US" b="1" dirty="0" smtClean="0"/>
              <a:t> </a:t>
            </a:r>
            <a:r>
              <a:rPr lang="en-US" dirty="0" smtClean="0"/>
              <a:t/>
            </a:r>
            <a:br>
              <a:rPr lang="en-US" dirty="0" smtClean="0"/>
            </a:br>
            <a:r>
              <a:rPr lang="id-ID" dirty="0" smtClean="0"/>
              <a:t>Konferensi kasus yaitu kegiatan pendukung dalam bimbingan dan konseling untuk membahas permasalahan yang dialami oleh peserta didik (klien) dalam suatu pertemuan khusus yang dihadiri oleh pihak-pihak yang diharapkan dapat memberikan data, keterangan, kemudahan dan komitmen bagi terentaskannya permasalahan tersebut.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228600"/>
            <a:ext cx="8305800" cy="6324600"/>
          </a:xfrm>
          <a:solidFill>
            <a:schemeClr val="bg1"/>
          </a:solidFill>
        </p:spPr>
        <p:txBody>
          <a:bodyPr>
            <a:normAutofit lnSpcReduction="10000"/>
          </a:bodyPr>
          <a:lstStyle/>
          <a:p>
            <a:pPr>
              <a:buNone/>
            </a:pPr>
            <a:r>
              <a:rPr lang="id-ID" b="1" dirty="0" smtClean="0"/>
              <a:t>5.   Kunjungan Rumah/Home Visite</a:t>
            </a:r>
          </a:p>
          <a:p>
            <a:pPr>
              <a:buNone/>
            </a:pPr>
            <a:r>
              <a:rPr lang="id-ID" dirty="0" smtClean="0"/>
              <a:t>	Kunjungan rumah yaitu kegiatan pendukung dalam bimbingan dan konseling dimana memperoleh dan mengumpulkan data dan keterangan dengan cara melakukan kunjungan ke rumah peserta didik dan melakukan pertemuan dengan orang tua atau keluarga lainnya untuk membantu mengentaskan permasalahan yang sedang dihadapi peserta didik (klien) serta untuk melengkapi data peserta didik yang sudah diperoleh dengan teknik lain</a:t>
            </a:r>
          </a:p>
          <a:p>
            <a:pPr>
              <a:buNone/>
            </a:pPr>
            <a:endParaRPr lang="id-ID" dirty="0" smtClean="0"/>
          </a:p>
          <a:p>
            <a:pPr marL="514350" indent="-514350">
              <a:buNone/>
            </a:pPr>
            <a:r>
              <a:rPr lang="id-ID" b="1" dirty="0" smtClean="0"/>
              <a:t>6.   Terapi Pustaka</a:t>
            </a:r>
          </a:p>
          <a:p>
            <a:pPr marL="514350" indent="-514350">
              <a:buNone/>
            </a:pPr>
            <a:r>
              <a:rPr lang="id-ID" dirty="0" smtClean="0"/>
              <a:t>	yaitu kegiatan pendukung dalam bimbingan dan konseling dimana memberikan bantuan layanan dengan menyediakan berbagai bahan pustaka yang dapat digunakan peserta didik dalam pengembangan pribadi, kemampuan sosial, kegiatan belajar, dan karier atau jabatan.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sz="quarter" idx="1"/>
          </p:nvPr>
        </p:nvSpPr>
        <p:spPr/>
        <p:txBody>
          <a:bodyPr/>
          <a:lstStyle/>
          <a:p>
            <a:endParaRPr lang="id-ID"/>
          </a:p>
        </p:txBody>
      </p:sp>
      <p:sp>
        <p:nvSpPr>
          <p:cNvPr id="4" name="Rectangle 3"/>
          <p:cNvSpPr/>
          <p:nvPr/>
        </p:nvSpPr>
        <p:spPr>
          <a:xfrm>
            <a:off x="0" y="0"/>
            <a:ext cx="9144000" cy="6858000"/>
          </a:xfrm>
          <a:prstGeom prst="rect">
            <a:avLst/>
          </a:prstGeom>
          <a:solidFill>
            <a:schemeClr val="bg1"/>
          </a:solid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lphaLcPeriod"/>
            </a:pPr>
            <a:endParaRPr lang="en-US" dirty="0"/>
          </a:p>
        </p:txBody>
      </p:sp>
      <p:sp>
        <p:nvSpPr>
          <p:cNvPr id="5" name="Rectangle 4"/>
          <p:cNvSpPr/>
          <p:nvPr/>
        </p:nvSpPr>
        <p:spPr>
          <a:xfrm>
            <a:off x="0" y="5943600"/>
            <a:ext cx="9144000" cy="533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43000" y="381000"/>
            <a:ext cx="6567518" cy="709634"/>
          </a:xfrm>
          <a:prstGeom prst="rect">
            <a:avLst/>
          </a:prstGeom>
          <a:solidFill>
            <a:schemeClr val="bg1"/>
          </a:solidFill>
          <a:ln>
            <a:solidFill>
              <a:srgbClr val="FFFF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r>
              <a:rPr lang="id-ID" sz="2400" b="1" dirty="0" smtClean="0">
                <a:solidFill>
                  <a:schemeClr val="tx1"/>
                </a:solidFill>
                <a:latin typeface="Georgia" pitchFamily="18" charset="0"/>
              </a:rPr>
              <a:t>D. Fungsi</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Bimbingan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dan</a:t>
            </a:r>
            <a:r>
              <a:rPr lang="en-US" sz="2400" b="1" dirty="0" smtClean="0">
                <a:solidFill>
                  <a:schemeClr val="tx1"/>
                </a:solidFill>
                <a:latin typeface="Georgia" pitchFamily="18" charset="0"/>
              </a:rPr>
              <a:t> </a:t>
            </a:r>
            <a:r>
              <a:rPr lang="en-US" sz="2400" b="1" dirty="0" err="1" smtClean="0">
                <a:solidFill>
                  <a:schemeClr val="tx1"/>
                </a:solidFill>
                <a:latin typeface="Georgia" pitchFamily="18" charset="0"/>
              </a:rPr>
              <a:t>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cxnSp>
        <p:nvCxnSpPr>
          <p:cNvPr id="13" name="Straight Connector 12"/>
          <p:cNvCxnSpPr/>
          <p:nvPr/>
        </p:nvCxnSpPr>
        <p:spPr>
          <a:xfrm flipV="1">
            <a:off x="1752600" y="1905000"/>
            <a:ext cx="1752600" cy="1600200"/>
          </a:xfrm>
          <a:prstGeom prst="line">
            <a:avLst/>
          </a:prstGeom>
          <a:ln w="101600">
            <a:solidFill>
              <a:srgbClr val="062215"/>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1905001" y="3048000"/>
            <a:ext cx="1676401" cy="372800"/>
          </a:xfrm>
          <a:prstGeom prst="line">
            <a:avLst/>
          </a:prstGeom>
          <a:ln w="101600">
            <a:solidFill>
              <a:srgbClr val="06221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676400" y="3581400"/>
            <a:ext cx="1905000" cy="1600200"/>
          </a:xfrm>
          <a:prstGeom prst="line">
            <a:avLst/>
          </a:prstGeom>
          <a:ln w="101600">
            <a:solidFill>
              <a:srgbClr val="06221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905000" y="3429000"/>
            <a:ext cx="1752600" cy="762000"/>
          </a:xfrm>
          <a:prstGeom prst="line">
            <a:avLst/>
          </a:prstGeom>
          <a:ln w="101600">
            <a:solidFill>
              <a:srgbClr val="062215"/>
            </a:solidFill>
          </a:ln>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2895600" y="1524000"/>
            <a:ext cx="2362200" cy="914400"/>
          </a:xfrm>
          <a:prstGeom prst="ellipse">
            <a:avLst/>
          </a:prstGeom>
          <a:solidFill>
            <a:srgbClr val="BFABBD"/>
          </a:solidFill>
          <a:ln>
            <a:solidFill>
              <a:schemeClr val="bg1"/>
            </a:solidFill>
          </a:ln>
          <a:effectLst>
            <a:glow rad="228600">
              <a:schemeClr val="accent6">
                <a:satMod val="175000"/>
                <a:alpha val="40000"/>
              </a:schemeClr>
            </a:glow>
          </a:effectLst>
        </p:spPr>
        <p:style>
          <a:lnRef idx="2">
            <a:schemeClr val="accent4"/>
          </a:lnRef>
          <a:fillRef idx="1">
            <a:schemeClr val="lt1"/>
          </a:fillRef>
          <a:effectRef idx="0">
            <a:schemeClr val="accent4"/>
          </a:effectRef>
          <a:fontRef idx="minor">
            <a:schemeClr val="dk1"/>
          </a:fontRef>
        </p:style>
        <p:txBody>
          <a:bodyPr rtlCol="0" anchor="ctr"/>
          <a:lstStyle/>
          <a:p>
            <a:pPr algn="ctr"/>
            <a:r>
              <a:rPr lang="id-ID" b="1" dirty="0" smtClean="0">
                <a:latin typeface="Aharoni" pitchFamily="2" charset="-79"/>
                <a:cs typeface="Aharoni" pitchFamily="2" charset="-79"/>
              </a:rPr>
              <a:t>Fungsi Pemahaman </a:t>
            </a:r>
            <a:endParaRPr lang="id-ID" b="1" dirty="0">
              <a:latin typeface="Aharoni" pitchFamily="2" charset="-79"/>
              <a:cs typeface="Aharoni" pitchFamily="2" charset="-79"/>
            </a:endParaRPr>
          </a:p>
        </p:txBody>
      </p:sp>
      <p:sp>
        <p:nvSpPr>
          <p:cNvPr id="24" name="Oval 23"/>
          <p:cNvSpPr/>
          <p:nvPr/>
        </p:nvSpPr>
        <p:spPr>
          <a:xfrm>
            <a:off x="3276600" y="2590800"/>
            <a:ext cx="2286000" cy="914400"/>
          </a:xfrm>
          <a:prstGeom prst="ellipse">
            <a:avLst/>
          </a:prstGeom>
          <a:solidFill>
            <a:srgbClr val="FFFF00"/>
          </a:solidFill>
          <a:ln>
            <a:solidFill>
              <a:schemeClr val="bg1"/>
            </a:solidFill>
          </a:ln>
          <a:effectLst>
            <a:glow rad="228600">
              <a:schemeClr val="accent6">
                <a:satMod val="175000"/>
                <a:alpha val="40000"/>
              </a:schemeClr>
            </a:glow>
          </a:effectLst>
        </p:spPr>
        <p:style>
          <a:lnRef idx="2">
            <a:schemeClr val="accent4"/>
          </a:lnRef>
          <a:fillRef idx="1">
            <a:schemeClr val="lt1"/>
          </a:fillRef>
          <a:effectRef idx="0">
            <a:schemeClr val="accent4"/>
          </a:effectRef>
          <a:fontRef idx="minor">
            <a:schemeClr val="dk1"/>
          </a:fontRef>
        </p:style>
        <p:txBody>
          <a:bodyPr rtlCol="0" anchor="ctr"/>
          <a:lstStyle/>
          <a:p>
            <a:pPr algn="ctr"/>
            <a:r>
              <a:rPr lang="id-ID" b="1" dirty="0" smtClean="0">
                <a:latin typeface="Aharoni" pitchFamily="2" charset="-79"/>
                <a:cs typeface="Aharoni" pitchFamily="2" charset="-79"/>
              </a:rPr>
              <a:t>Fungsi Pencegahan </a:t>
            </a:r>
            <a:endParaRPr lang="id-ID" b="1" dirty="0">
              <a:latin typeface="Aharoni" pitchFamily="2" charset="-79"/>
              <a:cs typeface="Aharoni" pitchFamily="2" charset="-79"/>
            </a:endParaRPr>
          </a:p>
        </p:txBody>
      </p:sp>
      <p:sp>
        <p:nvSpPr>
          <p:cNvPr id="28" name="Oval 27"/>
          <p:cNvSpPr/>
          <p:nvPr/>
        </p:nvSpPr>
        <p:spPr>
          <a:xfrm>
            <a:off x="3200400" y="3657600"/>
            <a:ext cx="2667000" cy="990600"/>
          </a:xfrm>
          <a:prstGeom prst="ellipse">
            <a:avLst/>
          </a:prstGeom>
          <a:solidFill>
            <a:srgbClr val="00B050"/>
          </a:solidFill>
          <a:ln>
            <a:solidFill>
              <a:schemeClr val="bg1"/>
            </a:solidFill>
          </a:ln>
          <a:effectLst>
            <a:glow rad="228600">
              <a:schemeClr val="accent6">
                <a:satMod val="175000"/>
                <a:alpha val="40000"/>
              </a:schemeClr>
            </a:glow>
          </a:effectLst>
        </p:spPr>
        <p:style>
          <a:lnRef idx="2">
            <a:schemeClr val="accent5"/>
          </a:lnRef>
          <a:fillRef idx="1">
            <a:schemeClr val="lt1"/>
          </a:fillRef>
          <a:effectRef idx="0">
            <a:schemeClr val="accent5"/>
          </a:effectRef>
          <a:fontRef idx="minor">
            <a:schemeClr val="dk1"/>
          </a:fontRef>
        </p:style>
        <p:txBody>
          <a:bodyPr rtlCol="0" anchor="ctr"/>
          <a:lstStyle/>
          <a:p>
            <a:pPr algn="ctr"/>
            <a:r>
              <a:rPr lang="id-ID" b="1" dirty="0" smtClean="0">
                <a:latin typeface="Aharoni" pitchFamily="2" charset="-79"/>
                <a:cs typeface="Aharoni" pitchFamily="2" charset="-79"/>
              </a:rPr>
              <a:t>Fungsi Pengentasan</a:t>
            </a:r>
            <a:endParaRPr lang="id-ID" b="1" dirty="0">
              <a:latin typeface="Aharoni" pitchFamily="2" charset="-79"/>
              <a:cs typeface="Aharoni" pitchFamily="2" charset="-79"/>
            </a:endParaRPr>
          </a:p>
        </p:txBody>
      </p:sp>
      <p:sp>
        <p:nvSpPr>
          <p:cNvPr id="44" name="Oval 43"/>
          <p:cNvSpPr/>
          <p:nvPr/>
        </p:nvSpPr>
        <p:spPr>
          <a:xfrm>
            <a:off x="3276600" y="4724400"/>
            <a:ext cx="3124200" cy="1143000"/>
          </a:xfrm>
          <a:prstGeom prst="ellipse">
            <a:avLst/>
          </a:prstGeom>
          <a:solidFill>
            <a:srgbClr val="FF0000"/>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accent5"/>
          </a:lnRef>
          <a:fillRef idx="1">
            <a:schemeClr val="lt1"/>
          </a:fillRef>
          <a:effectRef idx="0">
            <a:schemeClr val="accent5"/>
          </a:effectRef>
          <a:fontRef idx="minor">
            <a:schemeClr val="dk1"/>
          </a:fontRef>
        </p:style>
        <p:txBody>
          <a:bodyPr rtlCol="0" anchor="ctr"/>
          <a:lstStyle/>
          <a:p>
            <a:pPr algn="ctr"/>
            <a:r>
              <a:rPr lang="id-ID" b="1" dirty="0" smtClean="0">
                <a:solidFill>
                  <a:schemeClr val="bg1"/>
                </a:solidFill>
                <a:latin typeface="Aharoni" pitchFamily="2" charset="-79"/>
                <a:cs typeface="Aharoni" pitchFamily="2" charset="-79"/>
              </a:rPr>
              <a:t>Fungsi </a:t>
            </a:r>
            <a:r>
              <a:rPr lang="en-US" b="1" dirty="0" err="1" smtClean="0">
                <a:solidFill>
                  <a:schemeClr val="bg1"/>
                </a:solidFill>
                <a:latin typeface="Aharoni" pitchFamily="2" charset="-79"/>
                <a:cs typeface="Aharoni" pitchFamily="2" charset="-79"/>
              </a:rPr>
              <a:t>Pemeliharaan</a:t>
            </a:r>
            <a:r>
              <a:rPr lang="en-US" b="1" dirty="0" smtClean="0">
                <a:solidFill>
                  <a:schemeClr val="bg1"/>
                </a:solidFill>
                <a:latin typeface="Aharoni" pitchFamily="2" charset="-79"/>
                <a:cs typeface="Aharoni" pitchFamily="2" charset="-79"/>
              </a:rPr>
              <a:t> </a:t>
            </a:r>
            <a:r>
              <a:rPr lang="en-US" b="1" dirty="0" err="1" smtClean="0">
                <a:solidFill>
                  <a:schemeClr val="bg1"/>
                </a:solidFill>
                <a:latin typeface="Aharoni" pitchFamily="2" charset="-79"/>
                <a:cs typeface="Aharoni" pitchFamily="2" charset="-79"/>
              </a:rPr>
              <a:t>dan</a:t>
            </a:r>
            <a:r>
              <a:rPr lang="en-US" b="1" dirty="0" smtClean="0">
                <a:solidFill>
                  <a:schemeClr val="bg1"/>
                </a:solidFill>
                <a:latin typeface="Aharoni" pitchFamily="2" charset="-79"/>
                <a:cs typeface="Aharoni" pitchFamily="2" charset="-79"/>
              </a:rPr>
              <a:t> </a:t>
            </a:r>
            <a:r>
              <a:rPr lang="en-US" b="1" dirty="0" err="1" smtClean="0">
                <a:solidFill>
                  <a:schemeClr val="bg1"/>
                </a:solidFill>
                <a:latin typeface="Aharoni" pitchFamily="2" charset="-79"/>
                <a:cs typeface="Aharoni" pitchFamily="2" charset="-79"/>
              </a:rPr>
              <a:t>Pengembangan</a:t>
            </a:r>
            <a:r>
              <a:rPr lang="id-ID" b="1" dirty="0" smtClean="0">
                <a:solidFill>
                  <a:schemeClr val="bg1"/>
                </a:solidFill>
                <a:latin typeface="Aharoni" pitchFamily="2" charset="-79"/>
                <a:cs typeface="Aharoni" pitchFamily="2" charset="-79"/>
              </a:rPr>
              <a:t> </a:t>
            </a:r>
            <a:endParaRPr lang="id-ID" b="1" dirty="0">
              <a:solidFill>
                <a:schemeClr val="bg1"/>
              </a:solidFill>
              <a:latin typeface="Aharoni" pitchFamily="2" charset="-79"/>
              <a:cs typeface="Aharoni" pitchFamily="2" charset="-79"/>
            </a:endParaRPr>
          </a:p>
        </p:txBody>
      </p:sp>
      <p:sp>
        <p:nvSpPr>
          <p:cNvPr id="48" name="Rounded Rectangle 47"/>
          <p:cNvSpPr/>
          <p:nvPr/>
        </p:nvSpPr>
        <p:spPr>
          <a:xfrm>
            <a:off x="228600" y="2362200"/>
            <a:ext cx="1752600" cy="2286000"/>
          </a:xfrm>
          <a:prstGeom prst="roundRect">
            <a:avLst/>
          </a:prstGeom>
          <a:solidFill>
            <a:srgbClr val="062215"/>
          </a:solidFill>
          <a:ln w="57150">
            <a:solidFill>
              <a:srgbClr val="EB27B8"/>
            </a:solidFill>
          </a:ln>
          <a:effectLst>
            <a:glow rad="228600">
              <a:schemeClr val="accent3">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id-ID" b="1" dirty="0" smtClean="0">
                <a:solidFill>
                  <a:schemeClr val="bg1"/>
                </a:solidFill>
                <a:effectLst>
                  <a:glow rad="139700">
                    <a:schemeClr val="accent2">
                      <a:satMod val="175000"/>
                      <a:alpha val="40000"/>
                    </a:schemeClr>
                  </a:glow>
                </a:effectLst>
                <a:latin typeface="Georgia" pitchFamily="18" charset="0"/>
              </a:rPr>
              <a:t>PRAYITNO</a:t>
            </a:r>
            <a:endParaRPr lang="id-ID" b="1" dirty="0">
              <a:solidFill>
                <a:schemeClr val="bg1"/>
              </a:solidFill>
              <a:effectLst>
                <a:glow rad="139700">
                  <a:schemeClr val="accent2">
                    <a:satMod val="175000"/>
                    <a:alpha val="40000"/>
                  </a:schemeClr>
                </a:glow>
              </a:effectLst>
              <a:latin typeface="Georgia" pitchFamily="18" charset="0"/>
            </a:endParaRPr>
          </a:p>
        </p:txBody>
      </p:sp>
      <p:grpSp>
        <p:nvGrpSpPr>
          <p:cNvPr id="56" name="Group 55"/>
          <p:cNvGrpSpPr/>
          <p:nvPr/>
        </p:nvGrpSpPr>
        <p:grpSpPr>
          <a:xfrm>
            <a:off x="6096000" y="1371600"/>
            <a:ext cx="2895600" cy="3606821"/>
            <a:chOff x="6019800" y="1143000"/>
            <a:chExt cx="2971800" cy="2885457"/>
          </a:xfrm>
        </p:grpSpPr>
        <p:pic>
          <p:nvPicPr>
            <p:cNvPr id="53" name="Picture 2" descr="E:\text-banner2.png"/>
            <p:cNvPicPr>
              <a:picLocks noChangeAspect="1" noChangeArrowheads="1"/>
            </p:cNvPicPr>
            <p:nvPr/>
          </p:nvPicPr>
          <p:blipFill>
            <a:blip r:embed="rId2" cstate="print"/>
            <a:srcRect/>
            <a:stretch>
              <a:fillRect/>
            </a:stretch>
          </p:blipFill>
          <p:spPr bwMode="auto">
            <a:xfrm>
              <a:off x="6019800" y="1143000"/>
              <a:ext cx="2971800" cy="2865120"/>
            </a:xfrm>
            <a:prstGeom prst="rect">
              <a:avLst/>
            </a:prstGeom>
            <a:noFill/>
            <a:effectLst>
              <a:reflection blurRad="6350" stA="50000" endA="300" endPos="90000" dir="5400000" sy="-100000" algn="bl" rotWithShape="0"/>
            </a:effectLst>
          </p:spPr>
        </p:pic>
        <p:sp>
          <p:nvSpPr>
            <p:cNvPr id="54" name="TextBox 53"/>
            <p:cNvSpPr txBox="1"/>
            <p:nvPr/>
          </p:nvSpPr>
          <p:spPr>
            <a:xfrm>
              <a:off x="6096000" y="1295401"/>
              <a:ext cx="2590800" cy="2733056"/>
            </a:xfrm>
            <a:prstGeom prst="rect">
              <a:avLst/>
            </a:prstGeom>
            <a:noFill/>
          </p:spPr>
          <p:txBody>
            <a:bodyPr wrap="square" rtlCol="0">
              <a:spAutoFit/>
            </a:bodyPr>
            <a:lstStyle/>
            <a:p>
              <a:pPr marL="342900" indent="-342900" algn="ctr"/>
              <a:endParaRPr lang="id-ID" dirty="0" smtClean="0">
                <a:latin typeface="Georgia" pitchFamily="18" charset="0"/>
              </a:endParaRPr>
            </a:p>
            <a:p>
              <a:pPr marL="342900" indent="-342900" algn="ctr"/>
              <a:endParaRPr lang="id-ID" dirty="0" smtClean="0">
                <a:latin typeface="Georgia" pitchFamily="18" charset="0"/>
              </a:endParaRPr>
            </a:p>
            <a:p>
              <a:pPr marL="342900" indent="-342900" algn="ctr"/>
              <a:r>
                <a:rPr lang="id-ID" dirty="0" smtClean="0">
                  <a:latin typeface="Georgia" pitchFamily="18" charset="0"/>
                </a:rPr>
                <a:t>a.  </a:t>
              </a:r>
              <a:r>
                <a:rPr lang="en-US" dirty="0" err="1" smtClean="0">
                  <a:latin typeface="Georgia" pitchFamily="18" charset="0"/>
                </a:rPr>
                <a:t>Pemahaman</a:t>
              </a:r>
              <a:r>
                <a:rPr lang="en-US" dirty="0" smtClean="0">
                  <a:latin typeface="Georgia" pitchFamily="18" charset="0"/>
                </a:rPr>
                <a:t> </a:t>
              </a:r>
              <a:r>
                <a:rPr lang="en-US" dirty="0" err="1" smtClean="0">
                  <a:latin typeface="Georgia" pitchFamily="18" charset="0"/>
                </a:rPr>
                <a:t>tentang</a:t>
              </a:r>
              <a:r>
                <a:rPr lang="en-US" dirty="0" smtClean="0">
                  <a:latin typeface="Georgia" pitchFamily="18" charset="0"/>
                </a:rPr>
                <a:t> </a:t>
              </a:r>
              <a:r>
                <a:rPr lang="en-US" dirty="0" err="1" smtClean="0">
                  <a:latin typeface="Georgia" pitchFamily="18" charset="0"/>
                </a:rPr>
                <a:t>peserta</a:t>
              </a:r>
              <a:r>
                <a:rPr lang="en-US" dirty="0" smtClean="0">
                  <a:latin typeface="Georgia" pitchFamily="18" charset="0"/>
                </a:rPr>
                <a:t> </a:t>
              </a:r>
              <a:r>
                <a:rPr lang="en-US" dirty="0" err="1" smtClean="0">
                  <a:latin typeface="Georgia" pitchFamily="18" charset="0"/>
                </a:rPr>
                <a:t>didik</a:t>
              </a:r>
              <a:endParaRPr lang="en-US" dirty="0" smtClean="0">
                <a:latin typeface="Georgia" pitchFamily="18" charset="0"/>
              </a:endParaRPr>
            </a:p>
            <a:p>
              <a:pPr marL="342900" indent="-342900" algn="ctr"/>
              <a:r>
                <a:rPr lang="id-ID" dirty="0" smtClean="0">
                  <a:latin typeface="Georgia" pitchFamily="18" charset="0"/>
                </a:rPr>
                <a:t>b. </a:t>
              </a:r>
              <a:r>
                <a:rPr lang="en-US" dirty="0" err="1" smtClean="0">
                  <a:latin typeface="Georgia" pitchFamily="18" charset="0"/>
                </a:rPr>
                <a:t>Pemahaman</a:t>
              </a:r>
              <a:r>
                <a:rPr lang="en-US" dirty="0" smtClean="0">
                  <a:latin typeface="Georgia" pitchFamily="18" charset="0"/>
                </a:rPr>
                <a:t> </a:t>
              </a:r>
              <a:r>
                <a:rPr lang="en-US" dirty="0" err="1" smtClean="0">
                  <a:latin typeface="Georgia" pitchFamily="18" charset="0"/>
                </a:rPr>
                <a:t>tentang</a:t>
              </a:r>
              <a:r>
                <a:rPr lang="en-US" dirty="0" smtClean="0">
                  <a:latin typeface="Georgia" pitchFamily="18" charset="0"/>
                </a:rPr>
                <a:t> </a:t>
              </a:r>
              <a:r>
                <a:rPr lang="en-US" dirty="0" err="1" smtClean="0">
                  <a:latin typeface="Georgia" pitchFamily="18" charset="0"/>
                </a:rPr>
                <a:t>lingkungan</a:t>
              </a:r>
              <a:r>
                <a:rPr lang="en-US" dirty="0" smtClean="0">
                  <a:latin typeface="Georgia" pitchFamily="18" charset="0"/>
                </a:rPr>
                <a:t> </a:t>
              </a:r>
              <a:r>
                <a:rPr lang="en-US" dirty="0" err="1" smtClean="0">
                  <a:latin typeface="Georgia" pitchFamily="18" charset="0"/>
                </a:rPr>
                <a:t>peserta</a:t>
              </a:r>
              <a:r>
                <a:rPr lang="en-US" dirty="0" smtClean="0">
                  <a:latin typeface="Georgia" pitchFamily="18" charset="0"/>
                </a:rPr>
                <a:t> </a:t>
              </a:r>
              <a:r>
                <a:rPr lang="en-US" dirty="0" err="1" smtClean="0">
                  <a:latin typeface="Georgia" pitchFamily="18" charset="0"/>
                </a:rPr>
                <a:t>didik</a:t>
              </a:r>
              <a:endParaRPr lang="en-US" dirty="0" smtClean="0">
                <a:latin typeface="Georgia" pitchFamily="18" charset="0"/>
              </a:endParaRPr>
            </a:p>
            <a:p>
              <a:pPr marL="342900" indent="-342900" algn="ctr"/>
              <a:r>
                <a:rPr lang="id-ID" dirty="0" smtClean="0">
                  <a:latin typeface="Georgia" pitchFamily="18" charset="0"/>
                </a:rPr>
                <a:t>c. </a:t>
              </a:r>
              <a:r>
                <a:rPr lang="en-US" dirty="0" err="1" smtClean="0">
                  <a:latin typeface="Georgia" pitchFamily="18" charset="0"/>
                </a:rPr>
                <a:t>Pem</a:t>
              </a:r>
              <a:r>
                <a:rPr lang="id-ID" dirty="0" smtClean="0">
                  <a:latin typeface="Georgia" pitchFamily="18" charset="0"/>
                </a:rPr>
                <a:t>a</a:t>
              </a:r>
              <a:r>
                <a:rPr lang="en-US" dirty="0" err="1" smtClean="0">
                  <a:latin typeface="Georgia" pitchFamily="18" charset="0"/>
                </a:rPr>
                <a:t>haman</a:t>
              </a:r>
              <a:r>
                <a:rPr lang="en-US" dirty="0" smtClean="0">
                  <a:latin typeface="Georgia" pitchFamily="18" charset="0"/>
                </a:rPr>
                <a:t> </a:t>
              </a:r>
              <a:r>
                <a:rPr lang="en-US" dirty="0" err="1" smtClean="0">
                  <a:latin typeface="Georgia" pitchFamily="18" charset="0"/>
                </a:rPr>
                <a:t>tentang</a:t>
              </a:r>
              <a:r>
                <a:rPr lang="en-US" dirty="0" smtClean="0">
                  <a:latin typeface="Georgia" pitchFamily="18" charset="0"/>
                </a:rPr>
                <a:t> </a:t>
              </a:r>
              <a:r>
                <a:rPr lang="en-US" dirty="0" err="1" smtClean="0">
                  <a:latin typeface="Georgia" pitchFamily="18" charset="0"/>
                </a:rPr>
                <a:t>lingkungan</a:t>
              </a:r>
              <a:r>
                <a:rPr lang="en-US" dirty="0" smtClean="0">
                  <a:latin typeface="Georgia" pitchFamily="18" charset="0"/>
                </a:rPr>
                <a:t> yang </a:t>
              </a:r>
              <a:r>
                <a:rPr lang="en-US" dirty="0" err="1" smtClean="0">
                  <a:latin typeface="Georgia" pitchFamily="18" charset="0"/>
                </a:rPr>
                <a:t>lebih</a:t>
              </a:r>
              <a:r>
                <a:rPr lang="en-US" dirty="0" smtClean="0">
                  <a:latin typeface="Georgia" pitchFamily="18" charset="0"/>
                </a:rPr>
                <a:t> </a:t>
              </a:r>
              <a:r>
                <a:rPr lang="en-US" dirty="0" err="1" smtClean="0">
                  <a:latin typeface="Georgia" pitchFamily="18" charset="0"/>
                </a:rPr>
                <a:t>luas</a:t>
              </a:r>
              <a:endParaRPr lang="en-US" dirty="0" smtClean="0">
                <a:latin typeface="Georgia" pitchFamily="18" charset="0"/>
              </a:endParaRPr>
            </a:p>
            <a:p>
              <a:endParaRPr lang="id-ID" dirty="0"/>
            </a:p>
          </p:txBody>
        </p:sp>
      </p:grpSp>
      <p:sp>
        <p:nvSpPr>
          <p:cNvPr id="55" name="Right Arrow 54"/>
          <p:cNvSpPr/>
          <p:nvPr/>
        </p:nvSpPr>
        <p:spPr>
          <a:xfrm rot="10800000" flipH="1" flipV="1">
            <a:off x="5334000" y="1676400"/>
            <a:ext cx="762000" cy="533400"/>
          </a:xfrm>
          <a:prstGeom prst="rightArrow">
            <a:avLst/>
          </a:prstGeom>
          <a:solidFill>
            <a:srgbClr val="FF0000"/>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5943600"/>
            <a:ext cx="9144000" cy="533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914400" y="381000"/>
            <a:ext cx="7253318" cy="709634"/>
          </a:xfrm>
          <a:prstGeom prst="rect">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pPr algn="ctr"/>
            <a:r>
              <a:rPr lang="id-ID" sz="2400" b="1" dirty="0" smtClean="0">
                <a:solidFill>
                  <a:schemeClr val="tx1"/>
                </a:solidFill>
                <a:latin typeface="Georgia" pitchFamily="18" charset="0"/>
              </a:rPr>
              <a:t>F. Teknik-Teknik Pemahaman Peserta Didik</a:t>
            </a:r>
          </a:p>
          <a:p>
            <a:pPr algn="ctr"/>
            <a:r>
              <a:rPr lang="id-ID" sz="2400" b="1" dirty="0" smtClean="0">
                <a:solidFill>
                  <a:schemeClr val="tx1"/>
                </a:solidFill>
                <a:latin typeface="Georgia" pitchFamily="18" charset="0"/>
              </a:rPr>
              <a:t>Dalam Bimbingan dan 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
        <p:nvSpPr>
          <p:cNvPr id="7" name="Right Arrow 6"/>
          <p:cNvSpPr/>
          <p:nvPr/>
        </p:nvSpPr>
        <p:spPr>
          <a:xfrm rot="5400000">
            <a:off x="1219198" y="1371600"/>
            <a:ext cx="1295399" cy="838201"/>
          </a:xfrm>
          <a:prstGeom prst="rightArrow">
            <a:avLst/>
          </a:prstGeom>
          <a:solidFill>
            <a:srgbClr val="FFFF00"/>
          </a:solidFill>
          <a:ln>
            <a:solidFill>
              <a:schemeClr val="bg1"/>
            </a:solidFill>
          </a:ln>
          <a:effectLst>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1" name="Right Arrow 10"/>
          <p:cNvSpPr/>
          <p:nvPr/>
        </p:nvSpPr>
        <p:spPr>
          <a:xfrm rot="5400000">
            <a:off x="6553200" y="1371600"/>
            <a:ext cx="1219200" cy="762001"/>
          </a:xfrm>
          <a:prstGeom prst="rightArrow">
            <a:avLst/>
          </a:prstGeom>
          <a:solidFill>
            <a:srgbClr val="FFFF00"/>
          </a:solidFill>
          <a:ln>
            <a:solidFill>
              <a:schemeClr val="bg1"/>
            </a:solidFill>
          </a:ln>
          <a:effectLst>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7" name="Oval 16"/>
          <p:cNvSpPr/>
          <p:nvPr/>
        </p:nvSpPr>
        <p:spPr>
          <a:xfrm>
            <a:off x="990600" y="2438400"/>
            <a:ext cx="1752600" cy="762000"/>
          </a:xfrm>
          <a:prstGeom prst="ellipse">
            <a:avLst/>
          </a:prstGeom>
          <a:solidFill>
            <a:srgbClr val="81E4E9"/>
          </a:solidFill>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chemeClr val="tx1"/>
                </a:solidFill>
                <a:latin typeface="Georgia" pitchFamily="18" charset="0"/>
              </a:rPr>
              <a:t>TEKNIK TES</a:t>
            </a:r>
            <a:endParaRPr lang="en-US" b="1" dirty="0">
              <a:solidFill>
                <a:schemeClr val="tx1"/>
              </a:solidFill>
              <a:latin typeface="Georgia" pitchFamily="18" charset="0"/>
            </a:endParaRPr>
          </a:p>
        </p:txBody>
      </p:sp>
      <p:sp>
        <p:nvSpPr>
          <p:cNvPr id="18" name="Oval 17"/>
          <p:cNvSpPr/>
          <p:nvPr/>
        </p:nvSpPr>
        <p:spPr>
          <a:xfrm>
            <a:off x="6172200" y="2362200"/>
            <a:ext cx="1905000" cy="762000"/>
          </a:xfrm>
          <a:prstGeom prst="ellipse">
            <a:avLst/>
          </a:prstGeom>
          <a:solidFill>
            <a:srgbClr val="81E4E9"/>
          </a:solidFill>
        </p:spPr>
        <p:style>
          <a:lnRef idx="3">
            <a:schemeClr val="lt1"/>
          </a:lnRef>
          <a:fillRef idx="1">
            <a:schemeClr val="accent5"/>
          </a:fillRef>
          <a:effectRef idx="1">
            <a:schemeClr val="accent5"/>
          </a:effectRef>
          <a:fontRef idx="minor">
            <a:schemeClr val="lt1"/>
          </a:fontRef>
        </p:style>
        <p:txBody>
          <a:bodyPr rtlCol="0" anchor="ctr"/>
          <a:lstStyle/>
          <a:p>
            <a:pPr algn="ctr"/>
            <a:r>
              <a:rPr lang="id-ID" b="1" dirty="0" smtClean="0">
                <a:solidFill>
                  <a:schemeClr val="tx1"/>
                </a:solidFill>
                <a:latin typeface="Georgia" pitchFamily="18" charset="0"/>
              </a:rPr>
              <a:t>TEKNIK NON-TES</a:t>
            </a:r>
            <a:endParaRPr lang="en-US" b="1" dirty="0">
              <a:solidFill>
                <a:schemeClr val="tx1"/>
              </a:solidFill>
              <a:latin typeface="Georgia" pitchFamily="18" charset="0"/>
            </a:endParaRPr>
          </a:p>
        </p:txBody>
      </p:sp>
      <p:sp>
        <p:nvSpPr>
          <p:cNvPr id="46" name="Curved Left Arrow 45"/>
          <p:cNvSpPr/>
          <p:nvPr/>
        </p:nvSpPr>
        <p:spPr>
          <a:xfrm rot="10800000" flipV="1">
            <a:off x="5105400" y="2743200"/>
            <a:ext cx="762000" cy="1066800"/>
          </a:xfrm>
          <a:prstGeom prst="curvedLeftArrow">
            <a:avLst/>
          </a:prstGeom>
          <a:solidFill>
            <a:srgbClr val="FF0000"/>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id-ID">
              <a:solidFill>
                <a:schemeClr val="tx1"/>
              </a:solidFill>
            </a:endParaRPr>
          </a:p>
        </p:txBody>
      </p:sp>
      <p:sp>
        <p:nvSpPr>
          <p:cNvPr id="47" name="Curved Left Arrow 46"/>
          <p:cNvSpPr/>
          <p:nvPr/>
        </p:nvSpPr>
        <p:spPr>
          <a:xfrm>
            <a:off x="3048000" y="2743200"/>
            <a:ext cx="762000" cy="1066800"/>
          </a:xfrm>
          <a:prstGeom prst="curvedLeftArrow">
            <a:avLst/>
          </a:prstGeom>
          <a:solidFill>
            <a:srgbClr val="FF0000"/>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id-ID">
              <a:solidFill>
                <a:schemeClr val="tx1"/>
              </a:solidFill>
            </a:endParaRPr>
          </a:p>
        </p:txBody>
      </p:sp>
      <p:pic>
        <p:nvPicPr>
          <p:cNvPr id="22" name="Picture 2" descr="D:\Untitled-1.png"/>
          <p:cNvPicPr>
            <a:picLocks noChangeAspect="1" noChangeArrowheads="1"/>
          </p:cNvPicPr>
          <p:nvPr/>
        </p:nvPicPr>
        <p:blipFill>
          <a:blip r:embed="rId2" cstate="print"/>
          <a:srcRect/>
          <a:stretch>
            <a:fillRect/>
          </a:stretch>
        </p:blipFill>
        <p:spPr bwMode="auto">
          <a:xfrm>
            <a:off x="3048000" y="3124200"/>
            <a:ext cx="3200400" cy="3429000"/>
          </a:xfrm>
          <a:prstGeom prst="rect">
            <a:avLst/>
          </a:prstGeom>
          <a:noFill/>
          <a:effectLst>
            <a:reflection blurRad="6350" stA="50000" endA="300" endPos="90000" dir="5400000" sy="-100000" algn="bl" rotWithShape="0"/>
          </a:effectLst>
        </p:spPr>
      </p:pic>
      <p:grpSp>
        <p:nvGrpSpPr>
          <p:cNvPr id="23" name="Group 22"/>
          <p:cNvGrpSpPr/>
          <p:nvPr/>
        </p:nvGrpSpPr>
        <p:grpSpPr>
          <a:xfrm>
            <a:off x="0" y="3429003"/>
            <a:ext cx="3166183" cy="3014720"/>
            <a:chOff x="4909127" y="3667376"/>
            <a:chExt cx="2974293" cy="2627926"/>
          </a:xfrm>
          <a:effectLst>
            <a:glow rad="228600">
              <a:schemeClr val="accent3">
                <a:satMod val="175000"/>
                <a:alpha val="40000"/>
              </a:schemeClr>
            </a:glow>
          </a:effectLst>
        </p:grpSpPr>
        <p:pic>
          <p:nvPicPr>
            <p:cNvPr id="24" name="Picture 3" descr="E:\text-banner2.png"/>
            <p:cNvPicPr>
              <a:picLocks noChangeAspect="1" noChangeArrowheads="1"/>
            </p:cNvPicPr>
            <p:nvPr/>
          </p:nvPicPr>
          <p:blipFill>
            <a:blip r:embed="rId3" cstate="print"/>
            <a:srcRect/>
            <a:stretch>
              <a:fillRect/>
            </a:stretch>
          </p:blipFill>
          <p:spPr bwMode="auto">
            <a:xfrm>
              <a:off x="4909127" y="3667376"/>
              <a:ext cx="2974293" cy="2590514"/>
            </a:xfrm>
            <a:prstGeom prst="rect">
              <a:avLst/>
            </a:prstGeom>
            <a:noFill/>
            <a:effectLst>
              <a:glow rad="101600">
                <a:srgbClr val="92D050">
                  <a:alpha val="60000"/>
                </a:srgbClr>
              </a:glow>
            </a:effectLst>
          </p:spPr>
        </p:pic>
        <p:sp>
          <p:nvSpPr>
            <p:cNvPr id="25" name="TextBox 24"/>
            <p:cNvSpPr txBox="1"/>
            <p:nvPr/>
          </p:nvSpPr>
          <p:spPr>
            <a:xfrm>
              <a:off x="5195454" y="3800221"/>
              <a:ext cx="2505364" cy="2495081"/>
            </a:xfrm>
            <a:prstGeom prst="rect">
              <a:avLst/>
            </a:prstGeom>
            <a:noFill/>
          </p:spPr>
          <p:txBody>
            <a:bodyPr wrap="square" rtlCol="0">
              <a:spAutoFit/>
            </a:bodyPr>
            <a:lstStyle/>
            <a:p>
              <a:pPr algn="ctr"/>
              <a:r>
                <a:rPr lang="en-US" dirty="0" smtClean="0">
                  <a:latin typeface="Georgia" pitchFamily="18" charset="0"/>
                </a:rPr>
                <a:t>I</a:t>
              </a:r>
              <a:r>
                <a:rPr lang="id-ID" dirty="0" smtClean="0">
                  <a:latin typeface="Georgia" pitchFamily="18" charset="0"/>
                </a:rPr>
                <a:t>nstrumen tes terstandar</a:t>
              </a:r>
              <a:r>
                <a:rPr lang="en-US" dirty="0" smtClean="0">
                  <a:latin typeface="Georgia" pitchFamily="18" charset="0"/>
                </a:rPr>
                <a:t>.</a:t>
              </a:r>
            </a:p>
            <a:p>
              <a:pPr algn="ctr"/>
              <a:r>
                <a:rPr lang="en-US" dirty="0" smtClean="0">
                  <a:latin typeface="Georgia" pitchFamily="18" charset="0"/>
                </a:rPr>
                <a:t/>
              </a:r>
              <a:br>
                <a:rPr lang="en-US" dirty="0" smtClean="0">
                  <a:latin typeface="Georgia" pitchFamily="18" charset="0"/>
                </a:rPr>
              </a:b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kecerdasan</a:t>
              </a:r>
              <a:r>
                <a:rPr lang="en-US" b="1" dirty="0" smtClean="0">
                  <a:latin typeface="Georgia" pitchFamily="18" charset="0"/>
                </a:rPr>
                <a:t>/IQ, </a:t>
              </a: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Bakat</a:t>
              </a:r>
              <a:r>
                <a:rPr lang="en-US" b="1" dirty="0" smtClean="0">
                  <a:latin typeface="Georgia" pitchFamily="18" charset="0"/>
                </a:rPr>
                <a:t>,</a:t>
              </a:r>
            </a:p>
            <a:p>
              <a:pPr algn="ct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Minat</a:t>
              </a:r>
              <a:r>
                <a:rPr lang="en-US" b="1" dirty="0" smtClean="0">
                  <a:latin typeface="Georgia" pitchFamily="18" charset="0"/>
                </a:rPr>
                <a:t>,</a:t>
              </a:r>
            </a:p>
            <a:p>
              <a:pPr algn="ct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Kepribadian</a:t>
              </a:r>
              <a:r>
                <a:rPr lang="en-US" b="1" dirty="0" smtClean="0">
                  <a:latin typeface="Georgia" pitchFamily="18" charset="0"/>
                </a:rPr>
                <a:t>,</a:t>
              </a:r>
            </a:p>
            <a:p>
              <a:pPr algn="ct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Kreativitas</a:t>
              </a:r>
              <a:r>
                <a:rPr lang="en-US" b="1" dirty="0" smtClean="0">
                  <a:latin typeface="Georgia" pitchFamily="18" charset="0"/>
                </a:rPr>
                <a:t>,</a:t>
              </a:r>
            </a:p>
            <a:p>
              <a:pPr algn="ctr"/>
              <a:r>
                <a:rPr lang="en-US" b="1" dirty="0" err="1" smtClean="0">
                  <a:latin typeface="Georgia" pitchFamily="18" charset="0"/>
                </a:rPr>
                <a:t>Tes</a:t>
              </a:r>
              <a:r>
                <a:rPr lang="en-US" b="1" dirty="0" smtClean="0">
                  <a:latin typeface="Georgia" pitchFamily="18" charset="0"/>
                </a:rPr>
                <a:t>  </a:t>
              </a:r>
              <a:r>
                <a:rPr lang="en-US" b="1" dirty="0" err="1" smtClean="0">
                  <a:latin typeface="Georgia" pitchFamily="18" charset="0"/>
                </a:rPr>
                <a:t>Prestasi</a:t>
              </a:r>
              <a:r>
                <a:rPr lang="en-US" b="1" dirty="0" smtClean="0">
                  <a:latin typeface="Georgia" pitchFamily="18" charset="0"/>
                </a:rPr>
                <a:t> </a:t>
              </a:r>
              <a:r>
                <a:rPr lang="en-US" b="1" dirty="0" err="1" smtClean="0">
                  <a:latin typeface="Georgia" pitchFamily="18" charset="0"/>
                </a:rPr>
                <a:t>Belajar</a:t>
              </a:r>
              <a:endParaRPr lang="id-ID" b="1" dirty="0" smtClean="0">
                <a:latin typeface="Georgia" pitchFamily="18" charset="0"/>
              </a:endParaRPr>
            </a:p>
            <a:p>
              <a:pPr algn="ctr"/>
              <a:endParaRPr lang="id-ID" dirty="0">
                <a:latin typeface="Georgia" pitchFamily="18" charset="0"/>
              </a:endParaRPr>
            </a:p>
          </p:txBody>
        </p:sp>
      </p:grpSp>
      <p:grpSp>
        <p:nvGrpSpPr>
          <p:cNvPr id="26" name="Group 25"/>
          <p:cNvGrpSpPr/>
          <p:nvPr/>
        </p:nvGrpSpPr>
        <p:grpSpPr>
          <a:xfrm>
            <a:off x="6019800" y="3505201"/>
            <a:ext cx="3124200" cy="3124200"/>
            <a:chOff x="5410200" y="3733800"/>
            <a:chExt cx="2362200" cy="2057400"/>
          </a:xfrm>
          <a:effectLst>
            <a:glow rad="228600">
              <a:schemeClr val="accent3">
                <a:satMod val="175000"/>
                <a:alpha val="40000"/>
              </a:schemeClr>
            </a:glow>
          </a:effectLst>
        </p:grpSpPr>
        <p:pic>
          <p:nvPicPr>
            <p:cNvPr id="27" name="Picture 3" descr="E:\text-banner2.png"/>
            <p:cNvPicPr>
              <a:picLocks noChangeAspect="1" noChangeArrowheads="1"/>
            </p:cNvPicPr>
            <p:nvPr/>
          </p:nvPicPr>
          <p:blipFill>
            <a:blip r:embed="rId3" cstate="print"/>
            <a:srcRect/>
            <a:stretch>
              <a:fillRect/>
            </a:stretch>
          </p:blipFill>
          <p:spPr bwMode="auto">
            <a:xfrm>
              <a:off x="5410200" y="3733800"/>
              <a:ext cx="2362200" cy="2057400"/>
            </a:xfrm>
            <a:prstGeom prst="rect">
              <a:avLst/>
            </a:prstGeom>
            <a:noFill/>
            <a:effectLst>
              <a:glow rad="101600">
                <a:srgbClr val="92D050">
                  <a:alpha val="60000"/>
                </a:srgbClr>
              </a:glow>
            </a:effectLst>
          </p:spPr>
        </p:pic>
        <p:sp>
          <p:nvSpPr>
            <p:cNvPr id="28" name="TextBox 27"/>
            <p:cNvSpPr txBox="1"/>
            <p:nvPr/>
          </p:nvSpPr>
          <p:spPr>
            <a:xfrm>
              <a:off x="5583044" y="4085063"/>
              <a:ext cx="2057400" cy="1155288"/>
            </a:xfrm>
            <a:prstGeom prst="rect">
              <a:avLst/>
            </a:prstGeom>
            <a:noFill/>
          </p:spPr>
          <p:txBody>
            <a:bodyPr wrap="square" rtlCol="0">
              <a:spAutoFit/>
            </a:bodyPr>
            <a:lstStyle/>
            <a:p>
              <a:pPr algn="ctr">
                <a:lnSpc>
                  <a:spcPct val="150000"/>
                </a:lnSpc>
              </a:pPr>
              <a:r>
                <a:rPr lang="en-US" dirty="0" err="1" smtClean="0">
                  <a:latin typeface="Georgia" pitchFamily="18" charset="0"/>
                </a:rPr>
                <a:t>instrumen</a:t>
              </a:r>
              <a:r>
                <a:rPr lang="en-US" dirty="0" smtClean="0">
                  <a:latin typeface="Georgia" pitchFamily="18" charset="0"/>
                </a:rPr>
                <a:t> yang </a:t>
              </a:r>
              <a:r>
                <a:rPr lang="en-US" b="1" dirty="0" err="1" smtClean="0">
                  <a:latin typeface="Georgia" pitchFamily="18" charset="0"/>
                </a:rPr>
                <a:t>tidak</a:t>
              </a:r>
              <a:r>
                <a:rPr lang="en-US" b="1" dirty="0" smtClean="0">
                  <a:latin typeface="Georgia" pitchFamily="18" charset="0"/>
                </a:rPr>
                <a:t> </a:t>
              </a:r>
              <a:r>
                <a:rPr lang="en-US" b="1" dirty="0" err="1" smtClean="0">
                  <a:latin typeface="Georgia" pitchFamily="18" charset="0"/>
                </a:rPr>
                <a:t>terstandar</a:t>
              </a:r>
              <a:r>
                <a:rPr lang="id-ID" b="1" dirty="0" smtClean="0">
                  <a:latin typeface="Georgia" pitchFamily="18" charset="0"/>
                </a:rPr>
                <a:t>/Non Tes:</a:t>
              </a:r>
            </a:p>
            <a:p>
              <a:pPr algn="ctr">
                <a:lnSpc>
                  <a:spcPct val="150000"/>
                </a:lnSpc>
              </a:pPr>
              <a:r>
                <a:rPr lang="id-ID" b="1" dirty="0" smtClean="0">
                  <a:latin typeface="Georgia" pitchFamily="18" charset="0"/>
                </a:rPr>
                <a:t>Observasi, Angket, Wawancara dll</a:t>
              </a:r>
              <a:endParaRPr lang="id-ID" b="1" dirty="0">
                <a:latin typeface="Georgia" pitchFamily="18"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p:cNvSpPr/>
          <p:nvPr/>
        </p:nvSpPr>
        <p:spPr>
          <a:xfrm>
            <a:off x="2723962" y="3244334"/>
            <a:ext cx="184731" cy="369332"/>
          </a:xfrm>
          <a:prstGeom prst="rect">
            <a:avLst/>
          </a:prstGeom>
        </p:spPr>
        <p:txBody>
          <a:bodyPr wrap="none">
            <a:spAutoFit/>
          </a:bodyPr>
          <a:lstStyle/>
          <a:p>
            <a:pPr algn="just"/>
            <a:endParaRPr lang="en-US" dirty="0"/>
          </a:p>
        </p:txBody>
      </p:sp>
      <p:cxnSp>
        <p:nvCxnSpPr>
          <p:cNvPr id="8" name="Straight Connector 7"/>
          <p:cNvCxnSpPr/>
          <p:nvPr/>
        </p:nvCxnSpPr>
        <p:spPr>
          <a:xfrm rot="5400000">
            <a:off x="4153694" y="1561306"/>
            <a:ext cx="685800" cy="1588"/>
          </a:xfrm>
          <a:prstGeom prst="line">
            <a:avLst/>
          </a:prstGeom>
          <a:ln w="127000">
            <a:solidFill>
              <a:schemeClr val="tx2"/>
            </a:solidFill>
          </a:ln>
          <a:effectLst>
            <a:glow rad="228600">
              <a:schemeClr val="bg1">
                <a:alpha val="40000"/>
              </a:schemeClr>
            </a:glow>
          </a:effectLst>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a:off x="685800" y="1905000"/>
            <a:ext cx="7696200" cy="1588"/>
          </a:xfrm>
          <a:prstGeom prst="bentConnector3">
            <a:avLst>
              <a:gd name="adj1" fmla="val 50000"/>
            </a:avLst>
          </a:prstGeom>
          <a:ln w="127000">
            <a:solidFill>
              <a:schemeClr val="tx2"/>
            </a:solidFill>
          </a:ln>
          <a:effectLst>
            <a:glow rad="228600">
              <a:schemeClr val="bg1">
                <a:alpha val="40000"/>
              </a:schemeClr>
            </a:glow>
            <a:reflection blurRad="6350" stA="50000" endA="300" endPos="90000" dir="5400000" sy="-100000" algn="bl" rotWithShape="0"/>
          </a:effectLst>
        </p:spPr>
        <p:style>
          <a:lnRef idx="1">
            <a:schemeClr val="accent1"/>
          </a:lnRef>
          <a:fillRef idx="0">
            <a:schemeClr val="accent1"/>
          </a:fillRef>
          <a:effectRef idx="0">
            <a:schemeClr val="accent1"/>
          </a:effectRef>
          <a:fontRef idx="minor">
            <a:schemeClr val="tx1"/>
          </a:fontRef>
        </p:style>
      </p:cxnSp>
      <p:sp>
        <p:nvSpPr>
          <p:cNvPr id="13" name="Right Arrow 12"/>
          <p:cNvSpPr/>
          <p:nvPr/>
        </p:nvSpPr>
        <p:spPr>
          <a:xfrm rot="5400000">
            <a:off x="-228601" y="2743200"/>
            <a:ext cx="2209801" cy="685800"/>
          </a:xfrm>
          <a:prstGeom prst="rightArrow">
            <a:avLst/>
          </a:prstGeom>
          <a:solidFill>
            <a:schemeClr val="tx2"/>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4" name="Right Arrow 13"/>
          <p:cNvSpPr/>
          <p:nvPr/>
        </p:nvSpPr>
        <p:spPr>
          <a:xfrm rot="5400000">
            <a:off x="2171699" y="2247901"/>
            <a:ext cx="1219201" cy="685800"/>
          </a:xfrm>
          <a:prstGeom prst="rightArrow">
            <a:avLst/>
          </a:prstGeom>
          <a:solidFill>
            <a:schemeClr val="tx2"/>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6" name="Right Arrow 15"/>
          <p:cNvSpPr/>
          <p:nvPr/>
        </p:nvSpPr>
        <p:spPr>
          <a:xfrm rot="5400000">
            <a:off x="5829299" y="2247901"/>
            <a:ext cx="1219201" cy="685800"/>
          </a:xfrm>
          <a:prstGeom prst="rightArrow">
            <a:avLst/>
          </a:prstGeom>
          <a:solidFill>
            <a:schemeClr val="tx2"/>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26" name="Right Arrow 25"/>
          <p:cNvSpPr/>
          <p:nvPr/>
        </p:nvSpPr>
        <p:spPr>
          <a:xfrm rot="5400000">
            <a:off x="3428999" y="2743201"/>
            <a:ext cx="2209801" cy="685800"/>
          </a:xfrm>
          <a:prstGeom prst="rightArrow">
            <a:avLst/>
          </a:prstGeom>
          <a:solidFill>
            <a:schemeClr val="tx2"/>
          </a:solidFill>
          <a:ln>
            <a:solidFill>
              <a:schemeClr val="bg1"/>
            </a:solidFill>
          </a:ln>
          <a:effectLst>
            <a:glow rad="228600">
              <a:schemeClr val="bg1">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29" name="Oval 28"/>
          <p:cNvSpPr/>
          <p:nvPr/>
        </p:nvSpPr>
        <p:spPr>
          <a:xfrm>
            <a:off x="0" y="4572000"/>
            <a:ext cx="2057400" cy="838200"/>
          </a:xfrm>
          <a:prstGeom prst="ellipse">
            <a:avLst/>
          </a:prstGeom>
          <a:solidFill>
            <a:srgbClr val="81E4E9"/>
          </a:solidFill>
          <a:effectLst>
            <a:outerShdw blurRad="40000" dist="20000" dir="5400000" rotWithShape="0">
              <a:srgbClr val="000000">
                <a:alpha val="38000"/>
              </a:srgbClr>
            </a:outerShdw>
            <a:reflection blurRad="6350" stA="50000" endA="300" endPos="38500" dist="50800" dir="5400000" sy="-100000" algn="bl" rotWithShape="0"/>
          </a:effectLst>
        </p:spPr>
        <p:style>
          <a:lnRef idx="3">
            <a:schemeClr val="lt1"/>
          </a:lnRef>
          <a:fillRef idx="1">
            <a:schemeClr val="accent6"/>
          </a:fillRef>
          <a:effectRef idx="1">
            <a:schemeClr val="accent6"/>
          </a:effectRef>
          <a:fontRef idx="minor">
            <a:schemeClr val="lt1"/>
          </a:fontRef>
        </p:style>
        <p:txBody>
          <a:bodyPr rtlCol="0" anchor="ctr"/>
          <a:lstStyle/>
          <a:p>
            <a:pPr algn="ctr"/>
            <a:r>
              <a:rPr lang="id-ID" b="1" dirty="0" smtClean="0">
                <a:solidFill>
                  <a:schemeClr val="tx1"/>
                </a:solidFill>
                <a:latin typeface="Georgia" pitchFamily="18" charset="0"/>
              </a:rPr>
              <a:t>Observasi</a:t>
            </a:r>
          </a:p>
        </p:txBody>
      </p:sp>
      <p:sp>
        <p:nvSpPr>
          <p:cNvPr id="31" name="Oval 30"/>
          <p:cNvSpPr/>
          <p:nvPr/>
        </p:nvSpPr>
        <p:spPr>
          <a:xfrm>
            <a:off x="3429000" y="4343400"/>
            <a:ext cx="2209800" cy="1066800"/>
          </a:xfrm>
          <a:prstGeom prst="ellipse">
            <a:avLst/>
          </a:prstGeom>
          <a:solidFill>
            <a:srgbClr val="FF0000"/>
          </a:solidFill>
          <a:effectLst>
            <a:outerShdw blurRad="40000" dist="20000" dir="5400000" rotWithShape="0">
              <a:srgbClr val="000000">
                <a:alpha val="38000"/>
              </a:srgbClr>
            </a:outerShdw>
            <a:reflection blurRad="6350" stA="50000" endA="300" endPos="38500" dist="50800" dir="5400000" sy="-100000" algn="bl" rotWithShape="0"/>
          </a:effectLst>
        </p:spPr>
        <p:style>
          <a:lnRef idx="3">
            <a:schemeClr val="lt1"/>
          </a:lnRef>
          <a:fillRef idx="1">
            <a:schemeClr val="accent6"/>
          </a:fillRef>
          <a:effectRef idx="1">
            <a:schemeClr val="accent6"/>
          </a:effectRef>
          <a:fontRef idx="minor">
            <a:schemeClr val="lt1"/>
          </a:fontRef>
        </p:style>
        <p:txBody>
          <a:bodyPr rtlCol="0" anchor="ctr"/>
          <a:lstStyle/>
          <a:p>
            <a:pPr algn="ctr"/>
            <a:r>
              <a:rPr lang="id-ID" sz="2000" b="1" dirty="0" smtClean="0">
                <a:solidFill>
                  <a:schemeClr val="bg1"/>
                </a:solidFill>
                <a:latin typeface="Georgia" pitchFamily="18" charset="0"/>
              </a:rPr>
              <a:t>Angket</a:t>
            </a:r>
            <a:endParaRPr lang="en-US" sz="2000" b="1" dirty="0" smtClean="0">
              <a:solidFill>
                <a:schemeClr val="bg1"/>
              </a:solidFill>
              <a:latin typeface="Georgia" pitchFamily="18" charset="0"/>
            </a:endParaRPr>
          </a:p>
        </p:txBody>
      </p:sp>
      <p:sp>
        <p:nvSpPr>
          <p:cNvPr id="32" name="Oval 31"/>
          <p:cNvSpPr/>
          <p:nvPr/>
        </p:nvSpPr>
        <p:spPr>
          <a:xfrm>
            <a:off x="5334000" y="3276600"/>
            <a:ext cx="2286000" cy="990600"/>
          </a:xfrm>
          <a:prstGeom prst="ellipse">
            <a:avLst/>
          </a:prstGeom>
          <a:solidFill>
            <a:srgbClr val="92D050"/>
          </a:solidFill>
          <a:effectLst>
            <a:outerShdw blurRad="40000" dist="20000" dir="5400000" rotWithShape="0">
              <a:srgbClr val="000000">
                <a:alpha val="38000"/>
              </a:srgbClr>
            </a:outerShdw>
            <a:reflection blurRad="6350" stA="50000" endA="300" endPos="38500" dist="50800" dir="5400000" sy="-100000" algn="bl" rotWithShape="0"/>
          </a:effectLst>
        </p:spPr>
        <p:style>
          <a:lnRef idx="3">
            <a:schemeClr val="lt1"/>
          </a:lnRef>
          <a:fillRef idx="1">
            <a:schemeClr val="accent6"/>
          </a:fillRef>
          <a:effectRef idx="1">
            <a:schemeClr val="accent6"/>
          </a:effectRef>
          <a:fontRef idx="minor">
            <a:schemeClr val="lt1"/>
          </a:fontRef>
        </p:style>
        <p:txBody>
          <a:bodyPr rtlCol="0" anchor="ctr"/>
          <a:lstStyle/>
          <a:p>
            <a:pPr algn="ctr"/>
            <a:r>
              <a:rPr lang="id-ID" sz="1600" b="1" dirty="0" smtClean="0">
                <a:solidFill>
                  <a:schemeClr val="tx1"/>
                </a:solidFill>
                <a:latin typeface="Georgia" pitchFamily="18" charset="0"/>
              </a:rPr>
              <a:t>Studi Dokumentasi</a:t>
            </a:r>
            <a:endParaRPr lang="en-US" sz="1600" b="1" dirty="0" smtClean="0">
              <a:solidFill>
                <a:schemeClr val="tx1"/>
              </a:solidFill>
              <a:latin typeface="Georgia" pitchFamily="18" charset="0"/>
            </a:endParaRPr>
          </a:p>
        </p:txBody>
      </p:sp>
      <p:sp>
        <p:nvSpPr>
          <p:cNvPr id="34" name="Right Arrow 33"/>
          <p:cNvSpPr/>
          <p:nvPr/>
        </p:nvSpPr>
        <p:spPr>
          <a:xfrm rot="5400000">
            <a:off x="7086599" y="2743201"/>
            <a:ext cx="2209801" cy="685800"/>
          </a:xfrm>
          <a:prstGeom prst="rightArrow">
            <a:avLst/>
          </a:prstGeom>
          <a:solidFill>
            <a:schemeClr val="tx2"/>
          </a:solidFill>
          <a:ln>
            <a:solidFill>
              <a:schemeClr val="bg1"/>
            </a:solidFill>
          </a:ln>
          <a:effectLst>
            <a:glow rad="228600">
              <a:schemeClr val="bg1">
                <a:alpha val="40000"/>
              </a:schemeClr>
            </a:glow>
            <a:reflection blurRad="6350" stA="50000" endA="300" endPos="38500" dist="508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7" name="Oval 36"/>
          <p:cNvSpPr/>
          <p:nvPr/>
        </p:nvSpPr>
        <p:spPr>
          <a:xfrm>
            <a:off x="1676400" y="3276600"/>
            <a:ext cx="2209800" cy="990600"/>
          </a:xfrm>
          <a:prstGeom prst="ellipse">
            <a:avLst/>
          </a:prstGeom>
          <a:solidFill>
            <a:srgbClr val="F8BAE2"/>
          </a:solidFill>
          <a:effectLst>
            <a:outerShdw blurRad="40000" dist="20000" dir="5400000" rotWithShape="0">
              <a:srgbClr val="000000">
                <a:alpha val="38000"/>
              </a:srgbClr>
            </a:outerShdw>
            <a:reflection blurRad="6350" stA="50000" endA="300" endPos="38500" dist="50800" dir="5400000" sy="-100000" algn="bl" rotWithShape="0"/>
          </a:effectLst>
        </p:spPr>
        <p:style>
          <a:lnRef idx="3">
            <a:schemeClr val="lt1"/>
          </a:lnRef>
          <a:fillRef idx="1">
            <a:schemeClr val="accent6"/>
          </a:fillRef>
          <a:effectRef idx="1">
            <a:schemeClr val="accent6"/>
          </a:effectRef>
          <a:fontRef idx="minor">
            <a:schemeClr val="lt1"/>
          </a:fontRef>
        </p:style>
        <p:txBody>
          <a:bodyPr rtlCol="0" anchor="ctr"/>
          <a:lstStyle/>
          <a:p>
            <a:pPr algn="ctr"/>
            <a:r>
              <a:rPr lang="id-ID" sz="1700" b="1" dirty="0" smtClean="0">
                <a:solidFill>
                  <a:schemeClr val="tx1"/>
                </a:solidFill>
                <a:latin typeface="Georgia" pitchFamily="18" charset="0"/>
              </a:rPr>
              <a:t>Wawancara</a:t>
            </a:r>
            <a:endParaRPr lang="en-US" sz="1700" b="1" dirty="0" smtClean="0">
              <a:solidFill>
                <a:schemeClr val="tx1"/>
              </a:solidFill>
              <a:latin typeface="Georgia" pitchFamily="18" charset="0"/>
            </a:endParaRPr>
          </a:p>
        </p:txBody>
      </p:sp>
      <p:sp>
        <p:nvSpPr>
          <p:cNvPr id="40" name="Rectangle 39"/>
          <p:cNvSpPr/>
          <p:nvPr/>
        </p:nvSpPr>
        <p:spPr>
          <a:xfrm>
            <a:off x="990600" y="304800"/>
            <a:ext cx="7162800" cy="938234"/>
          </a:xfrm>
          <a:prstGeom prst="rect">
            <a:avLst/>
          </a:prstGeom>
          <a:solidFill>
            <a:schemeClr val="bg1"/>
          </a:solidFill>
          <a:ln>
            <a:solidFill>
              <a:srgbClr val="FF0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id-ID" sz="2400" dirty="0" smtClean="0"/>
          </a:p>
          <a:p>
            <a:pPr algn="ctr"/>
            <a:r>
              <a:rPr lang="id-ID" sz="2400" dirty="0" smtClean="0">
                <a:solidFill>
                  <a:schemeClr val="tx1"/>
                </a:solidFill>
                <a:latin typeface="Georgia" pitchFamily="18" charset="0"/>
              </a:rPr>
              <a:t>D</a:t>
            </a:r>
            <a:r>
              <a:rPr lang="en-US" sz="2400" dirty="0" err="1" smtClean="0">
                <a:solidFill>
                  <a:schemeClr val="tx1"/>
                </a:solidFill>
                <a:latin typeface="Georgia" pitchFamily="18" charset="0"/>
              </a:rPr>
              <a:t>ata</a:t>
            </a:r>
            <a:r>
              <a:rPr lang="en-US" sz="2400" dirty="0" smtClean="0">
                <a:solidFill>
                  <a:schemeClr val="tx1"/>
                </a:solidFill>
                <a:latin typeface="Georgia" pitchFamily="18" charset="0"/>
              </a:rPr>
              <a:t> </a:t>
            </a:r>
            <a:r>
              <a:rPr lang="en-US" sz="2400" dirty="0" err="1" smtClean="0">
                <a:solidFill>
                  <a:schemeClr val="tx1"/>
                </a:solidFill>
                <a:latin typeface="Georgia" pitchFamily="18" charset="0"/>
              </a:rPr>
              <a:t>dan</a:t>
            </a:r>
            <a:r>
              <a:rPr lang="en-US" sz="2400" dirty="0" smtClean="0">
                <a:solidFill>
                  <a:schemeClr val="tx1"/>
                </a:solidFill>
                <a:latin typeface="Georgia" pitchFamily="18" charset="0"/>
              </a:rPr>
              <a:t> </a:t>
            </a:r>
            <a:r>
              <a:rPr lang="en-US" sz="2400" dirty="0" err="1" smtClean="0">
                <a:solidFill>
                  <a:schemeClr val="tx1"/>
                </a:solidFill>
                <a:latin typeface="Georgia" pitchFamily="18" charset="0"/>
              </a:rPr>
              <a:t>teknik</a:t>
            </a:r>
            <a:r>
              <a:rPr lang="en-US" sz="2400" dirty="0" smtClean="0">
                <a:solidFill>
                  <a:schemeClr val="tx1"/>
                </a:solidFill>
                <a:latin typeface="Georgia" pitchFamily="18" charset="0"/>
              </a:rPr>
              <a:t> </a:t>
            </a:r>
            <a:r>
              <a:rPr lang="en-US" sz="2400" dirty="0" err="1" smtClean="0">
                <a:solidFill>
                  <a:schemeClr val="tx1"/>
                </a:solidFill>
                <a:latin typeface="Georgia" pitchFamily="18" charset="0"/>
              </a:rPr>
              <a:t>pengumpulan</a:t>
            </a:r>
            <a:r>
              <a:rPr lang="en-US" sz="2400" dirty="0" smtClean="0">
                <a:solidFill>
                  <a:schemeClr val="tx1"/>
                </a:solidFill>
                <a:latin typeface="Georgia" pitchFamily="18" charset="0"/>
              </a:rPr>
              <a:t> data</a:t>
            </a:r>
          </a:p>
          <a:p>
            <a:pPr algn="ctr"/>
            <a:r>
              <a:rPr lang="en-US" sz="2400" b="1" dirty="0" smtClean="0">
                <a:solidFill>
                  <a:schemeClr val="tx1"/>
                </a:solidFill>
                <a:latin typeface="Georgia" pitchFamily="18" charset="0"/>
              </a:rPr>
              <a:t>NON TES </a:t>
            </a:r>
            <a:r>
              <a:rPr lang="en-US" sz="2400" dirty="0" err="1" smtClean="0">
                <a:solidFill>
                  <a:schemeClr val="tx1"/>
                </a:solidFill>
                <a:latin typeface="Georgia" pitchFamily="18" charset="0"/>
              </a:rPr>
              <a:t>oleh</a:t>
            </a:r>
            <a:r>
              <a:rPr lang="en-US" sz="2400" dirty="0" smtClean="0">
                <a:solidFill>
                  <a:schemeClr val="tx1"/>
                </a:solidFill>
                <a:latin typeface="Georgia" pitchFamily="18" charset="0"/>
              </a:rPr>
              <a:t> guru </a:t>
            </a:r>
            <a:r>
              <a:rPr lang="en-US" sz="2400" dirty="0" err="1" smtClean="0">
                <a:solidFill>
                  <a:schemeClr val="tx1"/>
                </a:solidFill>
                <a:latin typeface="Georgia" pitchFamily="18" charset="0"/>
              </a:rPr>
              <a:t>kelas</a:t>
            </a:r>
            <a:r>
              <a:rPr lang="en-US" sz="2400" dirty="0" smtClean="0">
                <a:solidFill>
                  <a:schemeClr val="tx1"/>
                </a:solidFill>
                <a:latin typeface="Georgia" pitchFamily="18" charset="0"/>
              </a:rPr>
              <a:t> </a:t>
            </a:r>
            <a:r>
              <a:rPr lang="en-US" sz="2400" dirty="0" err="1" smtClean="0">
                <a:solidFill>
                  <a:schemeClr val="tx1"/>
                </a:solidFill>
                <a:latin typeface="Georgia" pitchFamily="18" charset="0"/>
              </a:rPr>
              <a:t>meliputi</a:t>
            </a:r>
            <a:r>
              <a:rPr lang="en-US" sz="2400" dirty="0" smtClean="0">
                <a:solidFill>
                  <a:schemeClr val="tx1"/>
                </a:solidFill>
                <a:latin typeface="Georgia" pitchFamily="18" charset="0"/>
              </a:rPr>
              <a:t>:</a:t>
            </a:r>
            <a:endParaRPr lang="id-ID" sz="2400"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
        <p:nvSpPr>
          <p:cNvPr id="23" name="Rectangle 22"/>
          <p:cNvSpPr/>
          <p:nvPr/>
        </p:nvSpPr>
        <p:spPr>
          <a:xfrm>
            <a:off x="0" y="5943600"/>
            <a:ext cx="9144000" cy="533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4" name="Oval 23"/>
          <p:cNvSpPr/>
          <p:nvPr/>
        </p:nvSpPr>
        <p:spPr>
          <a:xfrm>
            <a:off x="7010400" y="4419600"/>
            <a:ext cx="1981200" cy="990600"/>
          </a:xfrm>
          <a:prstGeom prst="ellipse">
            <a:avLst/>
          </a:prstGeom>
          <a:solidFill>
            <a:schemeClr val="accent6">
              <a:lumMod val="60000"/>
              <a:lumOff val="40000"/>
            </a:schemeClr>
          </a:solidFill>
          <a:effectLst>
            <a:outerShdw blurRad="40000" dist="20000" dir="5400000" rotWithShape="0">
              <a:srgbClr val="000000">
                <a:alpha val="38000"/>
              </a:srgbClr>
            </a:outerShdw>
            <a:reflection blurRad="6350" stA="50000" endA="300" endPos="38500" dist="50800" dir="5400000" sy="-100000" algn="bl" rotWithShape="0"/>
          </a:effectLst>
        </p:spPr>
        <p:style>
          <a:lnRef idx="3">
            <a:schemeClr val="lt1"/>
          </a:lnRef>
          <a:fillRef idx="1">
            <a:schemeClr val="accent6"/>
          </a:fillRef>
          <a:effectRef idx="1">
            <a:schemeClr val="accent6"/>
          </a:effectRef>
          <a:fontRef idx="minor">
            <a:schemeClr val="lt1"/>
          </a:fontRef>
        </p:style>
        <p:txBody>
          <a:bodyPr rtlCol="0" anchor="ctr"/>
          <a:lstStyle/>
          <a:p>
            <a:pPr algn="ctr"/>
            <a:r>
              <a:rPr lang="id-ID" sz="1700" b="1" dirty="0" smtClean="0">
                <a:solidFill>
                  <a:schemeClr val="tx1"/>
                </a:solidFill>
                <a:latin typeface="Georgia" pitchFamily="18" charset="0"/>
              </a:rPr>
              <a:t>Catatan Anekdot</a:t>
            </a:r>
            <a:endParaRPr lang="en-US" sz="1700" b="1" dirty="0" smtClean="0">
              <a:solidFill>
                <a:schemeClr val="tx1"/>
              </a:solidFill>
              <a:latin typeface="Georgia"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6" name="Rectangle 5"/>
          <p:cNvSpPr/>
          <p:nvPr/>
        </p:nvSpPr>
        <p:spPr>
          <a:xfrm>
            <a:off x="914400" y="381000"/>
            <a:ext cx="7253318" cy="914400"/>
          </a:xfrm>
          <a:prstGeom prst="rect">
            <a:avLst/>
          </a:prstGeom>
          <a:solidFill>
            <a:schemeClr val="bg1"/>
          </a:solidFill>
          <a:ln>
            <a:solidFill>
              <a:srgbClr val="FFFF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pPr marL="442913" indent="-442913"/>
            <a:r>
              <a:rPr lang="id-ID" sz="2400" b="1" dirty="0" smtClean="0">
                <a:solidFill>
                  <a:schemeClr val="tx1"/>
                </a:solidFill>
                <a:latin typeface="Georgia" pitchFamily="18" charset="0"/>
              </a:rPr>
              <a:t>G. Persamaan dan Perbedaan Bimbingan dengan Konseling</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graphicFrame>
        <p:nvGraphicFramePr>
          <p:cNvPr id="9" name="Table 8"/>
          <p:cNvGraphicFramePr>
            <a:graphicFrameLocks noGrp="1"/>
          </p:cNvGraphicFramePr>
          <p:nvPr/>
        </p:nvGraphicFramePr>
        <p:xfrm>
          <a:off x="457200" y="1600200"/>
          <a:ext cx="8305800" cy="4876800"/>
        </p:xfrm>
        <a:graphic>
          <a:graphicData uri="http://schemas.openxmlformats.org/drawingml/2006/table">
            <a:tbl>
              <a:tblPr firstRow="1" bandRow="1">
                <a:effectLst>
                  <a:innerShdw blurRad="63500" dist="50800" dir="18900000">
                    <a:prstClr val="black">
                      <a:alpha val="50000"/>
                    </a:prstClr>
                  </a:innerShdw>
                </a:effectLst>
                <a:tableStyleId>{21E4AEA4-8DFA-4A89-87EB-49C32662AFE0}</a:tableStyleId>
              </a:tblPr>
              <a:tblGrid>
                <a:gridCol w="2209800"/>
                <a:gridCol w="3327400"/>
                <a:gridCol w="2768600"/>
              </a:tblGrid>
              <a:tr h="609600">
                <a:tc>
                  <a:txBody>
                    <a:bodyPr/>
                    <a:lstStyle/>
                    <a:p>
                      <a:pPr algn="ctr" rtl="0">
                        <a:lnSpc>
                          <a:spcPct val="150000"/>
                        </a:lnSpc>
                        <a:spcAft>
                          <a:spcPts val="0"/>
                        </a:spcAft>
                      </a:pPr>
                      <a:r>
                        <a:rPr lang="id-ID" sz="2000" dirty="0" smtClean="0">
                          <a:solidFill>
                            <a:schemeClr val="tx1"/>
                          </a:solidFill>
                          <a:latin typeface="Times New Roman" pitchFamily="18" charset="0"/>
                          <a:cs typeface="Times New Roman" pitchFamily="18" charset="0"/>
                        </a:rPr>
                        <a:t>Aspek</a:t>
                      </a:r>
                      <a:endParaRPr lang="en-US" sz="2000" dirty="0">
                        <a:solidFill>
                          <a:schemeClr val="tx1"/>
                        </a:solidFill>
                        <a:latin typeface="Times New Roman" pitchFamily="18" charset="0"/>
                        <a:ea typeface="Times New Roman"/>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lnSpc>
                          <a:spcPct val="150000"/>
                        </a:lnSpc>
                        <a:spcAft>
                          <a:spcPts val="0"/>
                        </a:spcAft>
                      </a:pPr>
                      <a:r>
                        <a:rPr lang="en-US" sz="2000" dirty="0" err="1">
                          <a:solidFill>
                            <a:schemeClr val="tx1"/>
                          </a:solidFill>
                          <a:latin typeface="Times New Roman" pitchFamily="18" charset="0"/>
                          <a:cs typeface="Times New Roman" pitchFamily="18" charset="0"/>
                        </a:rPr>
                        <a:t>Bimbingan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Kelompok</a:t>
                      </a:r>
                      <a:endParaRPr lang="id-ID" sz="2000" dirty="0">
                        <a:solidFill>
                          <a:schemeClr val="tx1"/>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lnSpc>
                          <a:spcPct val="150000"/>
                        </a:lnSpc>
                        <a:spcAft>
                          <a:spcPts val="0"/>
                        </a:spcAft>
                      </a:pPr>
                      <a:r>
                        <a:rPr lang="en-US" sz="2000" dirty="0" err="1" smtClean="0">
                          <a:solidFill>
                            <a:schemeClr val="tx1"/>
                          </a:solidFill>
                          <a:latin typeface="Times New Roman" pitchFamily="18" charset="0"/>
                          <a:cs typeface="Times New Roman" pitchFamily="18" charset="0"/>
                        </a:rPr>
                        <a:t>Konseling</a:t>
                      </a:r>
                      <a:r>
                        <a:rPr lang="en-US" sz="2000" dirty="0" smtClean="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Kelompok</a:t>
                      </a:r>
                      <a:endParaRPr lang="id-ID" sz="2000" dirty="0">
                        <a:solidFill>
                          <a:schemeClr val="tx1"/>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l">
                        <a:lnSpc>
                          <a:spcPct val="115000"/>
                        </a:lnSpc>
                        <a:spcAft>
                          <a:spcPts val="0"/>
                        </a:spcAft>
                      </a:pPr>
                      <a:r>
                        <a:rPr lang="en-US" sz="2000" dirty="0" err="1">
                          <a:latin typeface="Times New Roman" pitchFamily="18" charset="0"/>
                          <a:cs typeface="Times New Roman" pitchFamily="18" charset="0"/>
                        </a:rPr>
                        <a:t>Tujuan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khusus</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indent="-179705" algn="l">
                        <a:lnSpc>
                          <a:spcPct val="100000"/>
                        </a:lnSpc>
                        <a:spcAft>
                          <a:spcPts val="0"/>
                        </a:spcAft>
                      </a:pPr>
                      <a:r>
                        <a:rPr lang="en-US" sz="2000" dirty="0" err="1" smtClean="0">
                          <a:latin typeface="Times New Roman" pitchFamily="18" charset="0"/>
                          <a:cs typeface="Times New Roman" pitchFamily="18" charset="0"/>
                        </a:rPr>
                        <a:t>Pembahasan</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masalah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atau</a:t>
                      </a:r>
                      <a:r>
                        <a:rPr lang="en-US" sz="2000" dirty="0">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topik-topik</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umum</a:t>
                      </a:r>
                      <a:r>
                        <a:rPr lang="en-US" sz="2000" b="1" dirty="0">
                          <a:solidFill>
                            <a:srgbClr val="FF0000"/>
                          </a:solidFill>
                          <a:latin typeface="Times New Roman" pitchFamily="18" charset="0"/>
                          <a:cs typeface="Times New Roman" pitchFamily="18" charset="0"/>
                        </a:rPr>
                        <a:t> </a:t>
                      </a:r>
                      <a:r>
                        <a:rPr lang="en-US" sz="2000" dirty="0" err="1">
                          <a:latin typeface="Times New Roman" pitchFamily="18" charset="0"/>
                          <a:cs typeface="Times New Roman" pitchFamily="18" charset="0"/>
                        </a:rPr>
                        <a:t>secara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luas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mendalam</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bermnanfaat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para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indent="-180340" algn="l">
                        <a:lnSpc>
                          <a:spcPct val="100000"/>
                        </a:lnSpc>
                        <a:spcAft>
                          <a:spcPts val="0"/>
                        </a:spcAft>
                      </a:pPr>
                      <a:r>
                        <a:rPr lang="en-US" sz="2000" dirty="0" err="1" smtClean="0">
                          <a:latin typeface="Times New Roman" pitchFamily="18" charset="0"/>
                          <a:cs typeface="Times New Roman" pitchFamily="18" charset="0"/>
                        </a:rPr>
                        <a:t>Pengembangan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pribadi</a:t>
                      </a:r>
                      <a:r>
                        <a:rPr lang="id-ID" sz="2000" baseline="0" dirty="0" smtClean="0">
                          <a:latin typeface="Times New Roman" pitchFamily="18" charset="0"/>
                          <a:cs typeface="Times New Roman" pitchFamily="18" charset="0"/>
                        </a:rPr>
                        <a:t> p</a:t>
                      </a:r>
                      <a:r>
                        <a:rPr lang="en-US" sz="2000" dirty="0" err="1" smtClean="0">
                          <a:latin typeface="Times New Roman" pitchFamily="18" charset="0"/>
                          <a:cs typeface="Times New Roman" pitchFamily="18" charset="0"/>
                        </a:rPr>
                        <a:t>embahasan</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dan</a:t>
                      </a:r>
                      <a:r>
                        <a:rPr lang="en-US" sz="2000" dirty="0">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pemecahan</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masalah</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pribadi</a:t>
                      </a:r>
                      <a:r>
                        <a:rPr lang="en-US" sz="2000" b="1" dirty="0">
                          <a:solidFill>
                            <a:srgbClr val="FF0000"/>
                          </a:solidFill>
                          <a:latin typeface="Times New Roman" pitchFamily="18" charset="0"/>
                          <a:cs typeface="Times New Roman" pitchFamily="18" charset="0"/>
                        </a:rPr>
                        <a:t> </a:t>
                      </a:r>
                      <a:r>
                        <a:rPr lang="en-US" sz="2000" dirty="0">
                          <a:latin typeface="Times New Roman" pitchFamily="18" charset="0"/>
                          <a:cs typeface="Times New Roman" pitchFamily="18" charset="0"/>
                        </a:rPr>
                        <a:t>yang </a:t>
                      </a:r>
                      <a:r>
                        <a:rPr lang="en-US" sz="2000" dirty="0" err="1">
                          <a:latin typeface="Times New Roman" pitchFamily="18" charset="0"/>
                          <a:cs typeface="Times New Roman" pitchFamily="18" charset="0"/>
                        </a:rPr>
                        <a:t>dialami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oleh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masing-masing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370840">
                <a:tc>
                  <a:txBody>
                    <a:bodyPr/>
                    <a:lstStyle/>
                    <a:p>
                      <a:pPr algn="l">
                        <a:lnSpc>
                          <a:spcPct val="100000"/>
                        </a:lnSpc>
                        <a:spcAft>
                          <a:spcPts val="0"/>
                        </a:spcAft>
                      </a:pPr>
                      <a:r>
                        <a:rPr lang="en-US" sz="2000" dirty="0" err="1">
                          <a:latin typeface="Times New Roman" pitchFamily="18" charset="0"/>
                          <a:cs typeface="Times New Roman" pitchFamily="18" charset="0"/>
                        </a:rPr>
                        <a:t>Jumlah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err="1">
                          <a:latin typeface="Times New Roman" pitchFamily="18" charset="0"/>
                          <a:cs typeface="Times New Roman" pitchFamily="18" charset="0"/>
                        </a:rPr>
                        <a:t>Dibatasi</a:t>
                      </a:r>
                      <a:r>
                        <a:rPr lang="en-US" sz="2000" dirty="0">
                          <a:latin typeface="Times New Roman" pitchFamily="18" charset="0"/>
                          <a:cs typeface="Times New Roman" pitchFamily="18" charset="0"/>
                        </a:rPr>
                        <a:t> </a:t>
                      </a:r>
                      <a:r>
                        <a:rPr lang="en-US" sz="2000" b="1" dirty="0">
                          <a:solidFill>
                            <a:srgbClr val="FF0000"/>
                          </a:solidFill>
                          <a:latin typeface="Times New Roman" pitchFamily="18" charset="0"/>
                          <a:cs typeface="Times New Roman" pitchFamily="18" charset="0"/>
                        </a:rPr>
                        <a:t>10-15 </a:t>
                      </a:r>
                      <a:r>
                        <a:rPr lang="en-US" sz="2000" b="1" dirty="0" err="1">
                          <a:solidFill>
                            <a:srgbClr val="FF0000"/>
                          </a:solidFill>
                          <a:latin typeface="Times New Roman" pitchFamily="18" charset="0"/>
                          <a:cs typeface="Times New Roman" pitchFamily="18" charset="0"/>
                        </a:rPr>
                        <a:t>orang</a:t>
                      </a:r>
                      <a:endParaRPr lang="id-ID" sz="20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err="1">
                          <a:latin typeface="Times New Roman" pitchFamily="18" charset="0"/>
                          <a:cs typeface="Times New Roman" pitchFamily="18" charset="0"/>
                        </a:rPr>
                        <a:t>Dibatasi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sampai</a:t>
                      </a:r>
                      <a:r>
                        <a:rPr lang="en-US" sz="2000" dirty="0">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sekitar</a:t>
                      </a:r>
                      <a:r>
                        <a:rPr lang="en-US" sz="2000" b="1" dirty="0">
                          <a:solidFill>
                            <a:srgbClr val="FF0000"/>
                          </a:solidFill>
                          <a:latin typeface="Times New Roman" pitchFamily="18" charset="0"/>
                          <a:cs typeface="Times New Roman" pitchFamily="18" charset="0"/>
                        </a:rPr>
                        <a:t> 10 </a:t>
                      </a:r>
                      <a:r>
                        <a:rPr lang="en-US" sz="2000" b="1" dirty="0" err="1">
                          <a:solidFill>
                            <a:srgbClr val="FF0000"/>
                          </a:solidFill>
                          <a:latin typeface="Times New Roman" pitchFamily="18" charset="0"/>
                          <a:cs typeface="Times New Roman" pitchFamily="18" charset="0"/>
                        </a:rPr>
                        <a:t>orang</a:t>
                      </a:r>
                      <a:endParaRPr lang="id-ID" sz="20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370840">
                <a:tc>
                  <a:txBody>
                    <a:bodyPr/>
                    <a:lstStyle/>
                    <a:p>
                      <a:pPr algn="l">
                        <a:lnSpc>
                          <a:spcPct val="100000"/>
                        </a:lnSpc>
                        <a:spcAft>
                          <a:spcPts val="0"/>
                        </a:spcAft>
                      </a:pPr>
                      <a:r>
                        <a:rPr lang="en-US" sz="2000" dirty="0" err="1">
                          <a:latin typeface="Times New Roman" pitchFamily="18" charset="0"/>
                          <a:cs typeface="Times New Roman" pitchFamily="18" charset="0"/>
                        </a:rPr>
                        <a:t>Fungsi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layanan</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b="1" dirty="0" err="1" smtClean="0">
                          <a:solidFill>
                            <a:srgbClr val="FF0000"/>
                          </a:solidFill>
                          <a:latin typeface="Times New Roman" pitchFamily="18" charset="0"/>
                          <a:cs typeface="Times New Roman" pitchFamily="18" charset="0"/>
                        </a:rPr>
                        <a:t>Pemahaman</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Pencegahan</a:t>
                      </a:r>
                      <a:r>
                        <a:rPr lang="en-US" sz="2000" b="1" baseline="0" dirty="0" smtClean="0">
                          <a:solidFill>
                            <a:srgbClr val="FF0000"/>
                          </a:solidFill>
                          <a:latin typeface="Times New Roman" pitchFamily="18" charset="0"/>
                          <a:cs typeface="Times New Roman" pitchFamily="18" charset="0"/>
                        </a:rPr>
                        <a:t> </a:t>
                      </a:r>
                      <a:r>
                        <a:rPr lang="en-US" sz="2000" b="1" dirty="0" smtClean="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dan</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pengembangan</a:t>
                      </a:r>
                      <a:endParaRPr lang="id-ID" sz="20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b="1" dirty="0" err="1">
                          <a:solidFill>
                            <a:srgbClr val="FF0000"/>
                          </a:solidFill>
                          <a:latin typeface="Times New Roman" pitchFamily="18" charset="0"/>
                          <a:cs typeface="Times New Roman" pitchFamily="18" charset="0"/>
                        </a:rPr>
                        <a:t>Pengentasan</a:t>
                      </a:r>
                      <a:r>
                        <a:rPr lang="en-US" sz="2000" b="1" dirty="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Masalah</a:t>
                      </a:r>
                      <a:endParaRPr lang="id-ID" sz="20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370840">
                <a:tc>
                  <a:txBody>
                    <a:bodyPr/>
                    <a:lstStyle/>
                    <a:p>
                      <a:pPr algn="l">
                        <a:lnSpc>
                          <a:spcPct val="100000"/>
                        </a:lnSpc>
                        <a:spcAft>
                          <a:spcPts val="0"/>
                        </a:spcAft>
                      </a:pPr>
                      <a:r>
                        <a:rPr lang="en-US" sz="2000" dirty="0" err="1">
                          <a:latin typeface="Times New Roman" pitchFamily="18" charset="0"/>
                          <a:cs typeface="Times New Roman" pitchFamily="18" charset="0"/>
                        </a:rPr>
                        <a:t>Materi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layanan</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a:latin typeface="Times New Roman" pitchFamily="18" charset="0"/>
                          <a:cs typeface="Times New Roman" pitchFamily="18" charset="0"/>
                        </a:rPr>
                        <a:t>Topic </a:t>
                      </a:r>
                      <a:r>
                        <a:rPr lang="en-US" sz="2000" dirty="0" err="1" smtClean="0">
                          <a:latin typeface="Times New Roman" pitchFamily="18" charset="0"/>
                          <a:cs typeface="Times New Roman" pitchFamily="18" charset="0"/>
                        </a:rPr>
                        <a:t>bahasan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umum</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err="1">
                          <a:latin typeface="Times New Roman" pitchFamily="18" charset="0"/>
                          <a:cs typeface="Times New Roman" pitchFamily="18" charset="0"/>
                        </a:rPr>
                        <a:t>Masalah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pribadi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370840">
                <a:tc>
                  <a:txBody>
                    <a:bodyPr/>
                    <a:lstStyle/>
                    <a:p>
                      <a:pPr algn="l">
                        <a:lnSpc>
                          <a:spcPct val="100000"/>
                        </a:lnSpc>
                        <a:spcAft>
                          <a:spcPts val="0"/>
                        </a:spcAft>
                      </a:pPr>
                      <a:r>
                        <a:rPr lang="en-US" sz="2000" dirty="0" err="1" smtClean="0">
                          <a:latin typeface="Times New Roman" pitchFamily="18" charset="0"/>
                          <a:cs typeface="Times New Roman" pitchFamily="18" charset="0"/>
                        </a:rPr>
                        <a:t>Pengaruh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layanan</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err="1">
                          <a:latin typeface="Times New Roman" pitchFamily="18" charset="0"/>
                          <a:cs typeface="Times New Roman" pitchFamily="18" charset="0"/>
                        </a:rPr>
                        <a:t>Memanfaatkan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dinamika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US" sz="2000" dirty="0" err="1">
                          <a:latin typeface="Times New Roman" pitchFamily="18" charset="0"/>
                          <a:cs typeface="Times New Roman" pitchFamily="18" charset="0"/>
                        </a:rPr>
                        <a:t>Memanfaatkan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dinamika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endParaRPr lang="id-ID" sz="20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11"/>
          <p:cNvGraphicFramePr>
            <a:graphicFrameLocks/>
          </p:cNvGraphicFramePr>
          <p:nvPr/>
        </p:nvGraphicFramePr>
        <p:xfrm>
          <a:off x="0" y="152400"/>
          <a:ext cx="9144000" cy="6502275"/>
        </p:xfrm>
        <a:graphic>
          <a:graphicData uri="http://schemas.openxmlformats.org/drawingml/2006/table">
            <a:tbl>
              <a:tblPr firstRow="1" bandRow="1">
                <a:effectLst>
                  <a:innerShdw blurRad="63500" dist="50800" dir="18900000">
                    <a:prstClr val="black">
                      <a:alpha val="50000"/>
                    </a:prstClr>
                  </a:innerShdw>
                </a:effectLst>
                <a:tableStyleId>{21E4AEA4-8DFA-4A89-87EB-49C32662AFE0}</a:tableStyleId>
              </a:tblPr>
              <a:tblGrid>
                <a:gridCol w="2819400"/>
                <a:gridCol w="3200400"/>
                <a:gridCol w="3124200"/>
              </a:tblGrid>
              <a:tr h="496565">
                <a:tc>
                  <a:txBody>
                    <a:bodyPr/>
                    <a:lstStyle/>
                    <a:p>
                      <a:pPr algn="ctr" rtl="0">
                        <a:lnSpc>
                          <a:spcPct val="150000"/>
                        </a:lnSpc>
                        <a:spcAft>
                          <a:spcPts val="0"/>
                        </a:spcAft>
                      </a:pPr>
                      <a:r>
                        <a:rPr lang="id-ID" sz="1800" dirty="0" smtClean="0">
                          <a:solidFill>
                            <a:schemeClr val="tx1"/>
                          </a:solidFill>
                          <a:latin typeface="Times New Roman" pitchFamily="18" charset="0"/>
                          <a:cs typeface="Times New Roman" pitchFamily="18" charset="0"/>
                        </a:rPr>
                        <a:t>Aspek</a:t>
                      </a:r>
                      <a:endParaRPr lang="en-US" sz="1800" dirty="0">
                        <a:solidFill>
                          <a:schemeClr val="tx1"/>
                        </a:solidFill>
                        <a:latin typeface="Times New Roman" pitchFamily="18" charset="0"/>
                        <a:ea typeface="Times New Roman"/>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50000"/>
                        </a:lnSpc>
                        <a:spcAft>
                          <a:spcPts val="0"/>
                        </a:spcAft>
                      </a:pPr>
                      <a:r>
                        <a:rPr lang="en-US" sz="1800" dirty="0" err="1">
                          <a:solidFill>
                            <a:schemeClr val="tx1"/>
                          </a:solidFill>
                          <a:latin typeface="Times New Roman" pitchFamily="18" charset="0"/>
                          <a:cs typeface="Times New Roman" pitchFamily="18" charset="0"/>
                        </a:rPr>
                        <a:t>Bimbingan</a:t>
                      </a:r>
                      <a:r>
                        <a:rPr lang="en-US" sz="1800" dirty="0">
                          <a:solidFill>
                            <a:schemeClr val="tx1"/>
                          </a:solidFill>
                          <a:latin typeface="Times New Roman" pitchFamily="18" charset="0"/>
                          <a:cs typeface="Times New Roman" pitchFamily="18" charset="0"/>
                        </a:rPr>
                        <a:t> </a:t>
                      </a:r>
                      <a:r>
                        <a:rPr lang="en-US" sz="1800" dirty="0" err="1">
                          <a:solidFill>
                            <a:schemeClr val="tx1"/>
                          </a:solidFill>
                          <a:latin typeface="Times New Roman" pitchFamily="18" charset="0"/>
                          <a:cs typeface="Times New Roman" pitchFamily="18" charset="0"/>
                        </a:rPr>
                        <a:t>Kelompok</a:t>
                      </a:r>
                      <a:endParaRPr lang="id-ID" sz="1800" dirty="0">
                        <a:solidFill>
                          <a:schemeClr val="tx1"/>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50000"/>
                        </a:lnSpc>
                        <a:spcAft>
                          <a:spcPts val="0"/>
                        </a:spcAft>
                      </a:pPr>
                      <a:r>
                        <a:rPr lang="en-US" sz="1800" dirty="0" err="1" smtClean="0">
                          <a:solidFill>
                            <a:schemeClr val="tx1"/>
                          </a:solidFill>
                          <a:latin typeface="Times New Roman" pitchFamily="18" charset="0"/>
                          <a:cs typeface="Times New Roman" pitchFamily="18" charset="0"/>
                        </a:rPr>
                        <a:t>Konseling</a:t>
                      </a:r>
                      <a:r>
                        <a:rPr lang="en-US" sz="1800" dirty="0" smtClean="0">
                          <a:solidFill>
                            <a:schemeClr val="tx1"/>
                          </a:solidFill>
                          <a:latin typeface="Times New Roman" pitchFamily="18" charset="0"/>
                          <a:cs typeface="Times New Roman" pitchFamily="18" charset="0"/>
                        </a:rPr>
                        <a:t> </a:t>
                      </a:r>
                      <a:r>
                        <a:rPr lang="en-US" sz="1800" dirty="0" err="1">
                          <a:solidFill>
                            <a:schemeClr val="tx1"/>
                          </a:solidFill>
                          <a:latin typeface="Times New Roman" pitchFamily="18" charset="0"/>
                          <a:cs typeface="Times New Roman" pitchFamily="18" charset="0"/>
                        </a:rPr>
                        <a:t>Kelompok</a:t>
                      </a:r>
                      <a:endParaRPr lang="id-ID" sz="1800" dirty="0">
                        <a:solidFill>
                          <a:schemeClr val="tx1"/>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40000"/>
                        <a:lumOff val="60000"/>
                      </a:schemeClr>
                    </a:solidFill>
                  </a:tcPr>
                </a:tc>
              </a:tr>
              <a:tr h="536003">
                <a:tc>
                  <a:txBody>
                    <a:bodyPr/>
                    <a:lstStyle/>
                    <a:p>
                      <a:pPr>
                        <a:lnSpc>
                          <a:spcPct val="100000"/>
                        </a:lnSpc>
                        <a:spcAft>
                          <a:spcPts val="0"/>
                        </a:spcAft>
                      </a:pPr>
                      <a:r>
                        <a:rPr lang="en-US" sz="1800" dirty="0" err="1">
                          <a:latin typeface="Times New Roman" pitchFamily="18" charset="0"/>
                          <a:cs typeface="Times New Roman" pitchFamily="18" charset="0"/>
                        </a:rPr>
                        <a:t>Azaz</a:t>
                      </a:r>
                      <a:r>
                        <a:rPr lang="en-US" sz="1800" dirty="0">
                          <a:latin typeface="Times New Roman" pitchFamily="18" charset="0"/>
                          <a:cs typeface="Times New Roman" pitchFamily="18" charset="0"/>
                        </a:rPr>
                        <a:t> </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Menekankan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pada</a:t>
                      </a:r>
                      <a:r>
                        <a:rPr lang="en-US" sz="1800" dirty="0">
                          <a:latin typeface="Times New Roman" pitchFamily="18" charset="0"/>
                          <a:cs typeface="Times New Roman" pitchFamily="18" charset="0"/>
                        </a:rPr>
                        <a:t> </a:t>
                      </a:r>
                      <a:r>
                        <a:rPr lang="en-US" sz="1800" b="1" dirty="0" err="1">
                          <a:solidFill>
                            <a:srgbClr val="FF0000"/>
                          </a:solidFill>
                          <a:latin typeface="Times New Roman" pitchFamily="18" charset="0"/>
                          <a:cs typeface="Times New Roman" pitchFamily="18" charset="0"/>
                        </a:rPr>
                        <a:t>azaz</a:t>
                      </a:r>
                      <a:r>
                        <a:rPr lang="en-US" sz="1800" b="1" dirty="0">
                          <a:solidFill>
                            <a:srgbClr val="FF0000"/>
                          </a:solidFill>
                          <a:latin typeface="Times New Roman" pitchFamily="18" charset="0"/>
                          <a:cs typeface="Times New Roman" pitchFamily="18" charset="0"/>
                        </a:rPr>
                        <a:t> </a:t>
                      </a:r>
                      <a:r>
                        <a:rPr lang="en-US" sz="1800" b="1" dirty="0" err="1">
                          <a:solidFill>
                            <a:srgbClr val="FF0000"/>
                          </a:solidFill>
                          <a:latin typeface="Times New Roman" pitchFamily="18" charset="0"/>
                          <a:cs typeface="Times New Roman" pitchFamily="18" charset="0"/>
                        </a:rPr>
                        <a:t>kesukarelaan</a:t>
                      </a:r>
                      <a:endParaRPr lang="id-ID" sz="18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Menekankan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pada</a:t>
                      </a:r>
                      <a:r>
                        <a:rPr lang="en-US" sz="1800" dirty="0">
                          <a:latin typeface="Times New Roman" pitchFamily="18" charset="0"/>
                          <a:cs typeface="Times New Roman" pitchFamily="18" charset="0"/>
                        </a:rPr>
                        <a:t> </a:t>
                      </a:r>
                      <a:r>
                        <a:rPr lang="en-US" sz="1800" b="1" dirty="0" err="1">
                          <a:solidFill>
                            <a:srgbClr val="FF0000"/>
                          </a:solidFill>
                          <a:latin typeface="Times New Roman" pitchFamily="18" charset="0"/>
                          <a:cs typeface="Times New Roman" pitchFamily="18" charset="0"/>
                        </a:rPr>
                        <a:t>azaz</a:t>
                      </a:r>
                      <a:r>
                        <a:rPr lang="en-US" sz="1800" b="1" dirty="0">
                          <a:solidFill>
                            <a:srgbClr val="FF0000"/>
                          </a:solidFill>
                          <a:latin typeface="Times New Roman" pitchFamily="18" charset="0"/>
                          <a:cs typeface="Times New Roman" pitchFamily="18" charset="0"/>
                        </a:rPr>
                        <a:t> </a:t>
                      </a:r>
                      <a:r>
                        <a:rPr lang="en-US" sz="1800" b="1" dirty="0" err="1">
                          <a:solidFill>
                            <a:srgbClr val="FF0000"/>
                          </a:solidFill>
                          <a:latin typeface="Times New Roman" pitchFamily="18" charset="0"/>
                          <a:cs typeface="Times New Roman" pitchFamily="18" charset="0"/>
                        </a:rPr>
                        <a:t>kerahasian</a:t>
                      </a:r>
                      <a:endParaRPr lang="id-ID" sz="1800" b="1" dirty="0">
                        <a:solidFill>
                          <a:srgbClr val="FF0000"/>
                        </a:solidFill>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361570">
                <a:tc>
                  <a:txBody>
                    <a:bodyPr/>
                    <a:lstStyle/>
                    <a:p>
                      <a:pPr>
                        <a:lnSpc>
                          <a:spcPct val="100000"/>
                        </a:lnSpc>
                        <a:spcAft>
                          <a:spcPts val="0"/>
                        </a:spcAft>
                      </a:pPr>
                      <a:r>
                        <a:rPr lang="id-ID" sz="1800" dirty="0">
                          <a:latin typeface="Times New Roman" pitchFamily="18" charset="0"/>
                          <a:cs typeface="Times New Roman" pitchFamily="18" charset="0"/>
                        </a:rPr>
                        <a:t>K</a:t>
                      </a:r>
                      <a:r>
                        <a:rPr lang="en-US" sz="1800" dirty="0" err="1">
                          <a:latin typeface="Times New Roman" pitchFamily="18" charset="0"/>
                          <a:cs typeface="Times New Roman" pitchFamily="18" charset="0"/>
                        </a:rPr>
                        <a:t>riteria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anggota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kelompok</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Homogen</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Homogen</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536003">
                <a:tc>
                  <a:txBody>
                    <a:bodyPr/>
                    <a:lstStyle/>
                    <a:p>
                      <a:pPr>
                        <a:lnSpc>
                          <a:spcPct val="100000"/>
                        </a:lnSpc>
                        <a:spcAft>
                          <a:spcPts val="0"/>
                        </a:spcAft>
                      </a:pPr>
                      <a:r>
                        <a:rPr lang="en-US" sz="1800" dirty="0">
                          <a:latin typeface="Times New Roman" pitchFamily="18" charset="0"/>
                          <a:cs typeface="Times New Roman" pitchFamily="18" charset="0"/>
                        </a:rPr>
                        <a:t>Format </a:t>
                      </a:r>
                      <a:r>
                        <a:rPr lang="en-US" sz="1800" dirty="0" err="1">
                          <a:latin typeface="Times New Roman" pitchFamily="18" charset="0"/>
                          <a:cs typeface="Times New Roman" pitchFamily="18" charset="0"/>
                        </a:rPr>
                        <a:t>Kegiatan</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Kelompok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kecil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dengan</a:t>
                      </a:r>
                      <a:r>
                        <a:rPr lang="en-US" sz="1800" dirty="0">
                          <a:latin typeface="Times New Roman" pitchFamily="18" charset="0"/>
                          <a:cs typeface="Times New Roman" pitchFamily="18" charset="0"/>
                        </a:rPr>
                        <a:t> 4 </a:t>
                      </a:r>
                      <a:r>
                        <a:rPr lang="en-US" sz="1800" dirty="0" err="1">
                          <a:latin typeface="Times New Roman" pitchFamily="18" charset="0"/>
                          <a:cs typeface="Times New Roman" pitchFamily="18" charset="0"/>
                        </a:rPr>
                        <a:t>tahap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kegiatan</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Kelompok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kecil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dengan</a:t>
                      </a:r>
                      <a:r>
                        <a:rPr lang="en-US" sz="1800" dirty="0">
                          <a:latin typeface="Times New Roman" pitchFamily="18" charset="0"/>
                          <a:cs typeface="Times New Roman" pitchFamily="18" charset="0"/>
                        </a:rPr>
                        <a:t> 4 </a:t>
                      </a:r>
                      <a:r>
                        <a:rPr lang="en-US" sz="1800" dirty="0" err="1">
                          <a:latin typeface="Times New Roman" pitchFamily="18" charset="0"/>
                          <a:cs typeface="Times New Roman" pitchFamily="18" charset="0"/>
                        </a:rPr>
                        <a:t>tahap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kegiatan</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r h="4546860">
                <a:tc>
                  <a:txBody>
                    <a:bodyPr/>
                    <a:lstStyle/>
                    <a:p>
                      <a:pPr>
                        <a:lnSpc>
                          <a:spcPct val="100000"/>
                        </a:lnSpc>
                        <a:spcAft>
                          <a:spcPts val="0"/>
                        </a:spcAft>
                      </a:pPr>
                      <a:r>
                        <a:rPr lang="en-US" sz="1800" dirty="0" err="1">
                          <a:latin typeface="Times New Roman" pitchFamily="18" charset="0"/>
                          <a:cs typeface="Times New Roman" pitchFamily="18" charset="0"/>
                        </a:rPr>
                        <a:t>Peranan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anggota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kelompok</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Aktif</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membahas</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permas</a:t>
                      </a:r>
                      <a:r>
                        <a:rPr lang="id-ID" sz="1800" dirty="0" smtClean="0">
                          <a:latin typeface="Times New Roman" pitchFamily="18" charset="0"/>
                          <a:cs typeface="Times New Roman" pitchFamily="18" charset="0"/>
                        </a:rPr>
                        <a:t>a</a:t>
                      </a:r>
                      <a:r>
                        <a:rPr lang="en-US" sz="1800" dirty="0" err="1" smtClean="0">
                          <a:latin typeface="Times New Roman" pitchFamily="18" charset="0"/>
                          <a:cs typeface="Times New Roman" pitchFamily="18" charset="0"/>
                        </a:rPr>
                        <a:t>lahan</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atau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topik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umum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tertentu</a:t>
                      </a:r>
                      <a:r>
                        <a:rPr lang="en-US" sz="1800" dirty="0">
                          <a:latin typeface="Times New Roman" pitchFamily="18" charset="0"/>
                          <a:cs typeface="Times New Roman" pitchFamily="18" charset="0"/>
                        </a:rPr>
                        <a:t> yang </a:t>
                      </a:r>
                      <a:r>
                        <a:rPr lang="en-US" sz="1800" dirty="0" err="1">
                          <a:latin typeface="Times New Roman" pitchFamily="18" charset="0"/>
                          <a:cs typeface="Times New Roman" pitchFamily="18" charset="0"/>
                        </a:rPr>
                        <a:t>hasil</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pembah</a:t>
                      </a:r>
                      <a:r>
                        <a:rPr lang="id-ID" sz="1800" dirty="0" smtClean="0">
                          <a:latin typeface="Times New Roman" pitchFamily="18" charset="0"/>
                          <a:cs typeface="Times New Roman" pitchFamily="18" charset="0"/>
                        </a:rPr>
                        <a:t>a</a:t>
                      </a:r>
                      <a:r>
                        <a:rPr lang="en-US" sz="1800" dirty="0" err="1" smtClean="0">
                          <a:latin typeface="Times New Roman" pitchFamily="18" charset="0"/>
                          <a:cs typeface="Times New Roman" pitchFamily="18" charset="0"/>
                        </a:rPr>
                        <a:t>sannya</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itu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berguna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anggota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kelompok</a:t>
                      </a:r>
                      <a:r>
                        <a:rPr lang="en-US" sz="1800" dirty="0">
                          <a:latin typeface="Times New Roman" pitchFamily="18" charset="0"/>
                          <a:cs typeface="Times New Roman" pitchFamily="18" charset="0"/>
                        </a:rPr>
                        <a:t> : </a:t>
                      </a:r>
                      <a:endParaRPr lang="id-ID" sz="1800" dirty="0">
                        <a:latin typeface="Times New Roman" pitchFamily="18" charset="0"/>
                        <a:cs typeface="Times New Roman" pitchFamily="18" charset="0"/>
                      </a:endParaRPr>
                    </a:p>
                    <a:p>
                      <a:pPr indent="-179705">
                        <a:lnSpc>
                          <a:spcPct val="100000"/>
                        </a:lnSpc>
                        <a:spcAft>
                          <a:spcPts val="0"/>
                        </a:spcAft>
                      </a:pPr>
                      <a:r>
                        <a:rPr lang="en-US" sz="1800" dirty="0">
                          <a:latin typeface="Times New Roman" pitchFamily="18" charset="0"/>
                          <a:cs typeface="Times New Roman" pitchFamily="18" charset="0"/>
                        </a:rPr>
                        <a:t>1. </a:t>
                      </a:r>
                      <a:r>
                        <a:rPr lang="en-US" sz="1800" dirty="0" err="1" smtClean="0">
                          <a:latin typeface="Times New Roman" pitchFamily="18" charset="0"/>
                          <a:cs typeface="Times New Roman" pitchFamily="18" charset="0"/>
                        </a:rPr>
                        <a:t>Berpartisipasi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aktif</a:t>
                      </a:r>
                      <a:r>
                        <a:rPr lang="en-US" sz="1800" dirty="0">
                          <a:latin typeface="Times New Roman" pitchFamily="18" charset="0"/>
                          <a:cs typeface="Times New Roman" pitchFamily="18" charset="0"/>
                        </a:rPr>
                        <a:t> </a:t>
                      </a:r>
                      <a:r>
                        <a:rPr lang="id-ID" sz="1800" dirty="0" smtClean="0">
                          <a:latin typeface="Times New Roman" pitchFamily="18" charset="0"/>
                          <a:cs typeface="Times New Roman" pitchFamily="18" charset="0"/>
                        </a:rPr>
                        <a:t>   </a:t>
                      </a:r>
                    </a:p>
                    <a:p>
                      <a:pPr indent="-179705">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dalam</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dinamika</a:t>
                      </a:r>
                      <a:r>
                        <a:rPr lang="en-US" sz="1800" dirty="0">
                          <a:latin typeface="Times New Roman" pitchFamily="18" charset="0"/>
                          <a:cs typeface="Times New Roman" pitchFamily="18" charset="0"/>
                        </a:rPr>
                        <a:t> </a:t>
                      </a:r>
                      <a:r>
                        <a:rPr lang="id-ID" sz="1800" dirty="0" smtClean="0">
                          <a:latin typeface="Times New Roman" pitchFamily="18" charset="0"/>
                          <a:cs typeface="Times New Roman" pitchFamily="18" charset="0"/>
                        </a:rPr>
                        <a:t>   </a:t>
                      </a:r>
                    </a:p>
                    <a:p>
                      <a:pPr indent="-179705">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interaksi</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social</a:t>
                      </a:r>
                      <a:endParaRPr lang="id-ID" sz="1800" dirty="0">
                        <a:latin typeface="Times New Roman" pitchFamily="18" charset="0"/>
                        <a:cs typeface="Times New Roman" pitchFamily="18" charset="0"/>
                      </a:endParaRPr>
                    </a:p>
                    <a:p>
                      <a:pPr indent="-179705">
                        <a:lnSpc>
                          <a:spcPct val="100000"/>
                        </a:lnSpc>
                        <a:spcAft>
                          <a:spcPts val="0"/>
                        </a:spcAft>
                      </a:pPr>
                      <a:r>
                        <a:rPr lang="en-US" sz="1800" dirty="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Menyumbang</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bagi</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79705">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pembahasan</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masalah</a:t>
                      </a:r>
                      <a:endParaRPr lang="id-ID" sz="1800" dirty="0">
                        <a:latin typeface="Times New Roman" pitchFamily="18" charset="0"/>
                        <a:cs typeface="Times New Roman" pitchFamily="18" charset="0"/>
                      </a:endParaRPr>
                    </a:p>
                    <a:p>
                      <a:pPr indent="-179705">
                        <a:lnSpc>
                          <a:spcPct val="100000"/>
                        </a:lnSpc>
                        <a:spcAft>
                          <a:spcPts val="0"/>
                        </a:spcAft>
                      </a:pPr>
                      <a:r>
                        <a:rPr lang="en-US" sz="1800" dirty="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Menyerap</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berbagai</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79705">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informasi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untuk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diri</a:t>
                      </a:r>
                      <a:r>
                        <a:rPr lang="en-US" sz="1800" dirty="0">
                          <a:latin typeface="Times New Roman" pitchFamily="18" charset="0"/>
                          <a:cs typeface="Times New Roman" pitchFamily="18" charset="0"/>
                        </a:rPr>
                        <a:t> </a:t>
                      </a:r>
                      <a:r>
                        <a:rPr lang="id-ID" sz="1800" dirty="0" smtClean="0">
                          <a:latin typeface="Times New Roman" pitchFamily="18" charset="0"/>
                          <a:cs typeface="Times New Roman" pitchFamily="18" charset="0"/>
                        </a:rPr>
                        <a:t> </a:t>
                      </a:r>
                    </a:p>
                    <a:p>
                      <a:pPr indent="-179705">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sendiri</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cs typeface="Times New Roman" pitchFamily="18" charset="0"/>
                        </a:rPr>
                        <a:t>Aktif</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membahas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permasalahan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tertentu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masalah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pribadi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dalam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membantu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memecahkan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masalah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kawan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sekelompok</a:t>
                      </a:r>
                      <a:r>
                        <a:rPr lang="en-US" sz="1800" dirty="0">
                          <a:latin typeface="Times New Roman" pitchFamily="18" charset="0"/>
                          <a:cs typeface="Times New Roman" pitchFamily="18" charset="0"/>
                        </a:rPr>
                        <a:t>: </a:t>
                      </a:r>
                      <a:endParaRPr lang="id-ID" sz="1800" dirty="0">
                        <a:latin typeface="Times New Roman" pitchFamily="18" charset="0"/>
                        <a:cs typeface="Times New Roman" pitchFamily="18" charset="0"/>
                      </a:endParaRPr>
                    </a:p>
                    <a:p>
                      <a:pPr indent="-180340">
                        <a:lnSpc>
                          <a:spcPct val="100000"/>
                        </a:lnSpc>
                        <a:spcAft>
                          <a:spcPts val="0"/>
                        </a:spcAft>
                      </a:pPr>
                      <a:r>
                        <a:rPr lang="en-US" sz="1800" dirty="0">
                          <a:latin typeface="Times New Roman" pitchFamily="18" charset="0"/>
                          <a:cs typeface="Times New Roman" pitchFamily="18" charset="0"/>
                        </a:rPr>
                        <a:t>1. </a:t>
                      </a:r>
                      <a:r>
                        <a:rPr lang="en-US" sz="1800" dirty="0" err="1" smtClean="0">
                          <a:latin typeface="Times New Roman" pitchFamily="18" charset="0"/>
                          <a:cs typeface="Times New Roman" pitchFamily="18" charset="0"/>
                        </a:rPr>
                        <a:t>Berpartisipasi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aktif</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dalam</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dinamika</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interaksi</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social</a:t>
                      </a:r>
                      <a:endParaRPr lang="id-ID" sz="1800" dirty="0">
                        <a:latin typeface="Times New Roman" pitchFamily="18" charset="0"/>
                        <a:cs typeface="Times New Roman" pitchFamily="18" charset="0"/>
                      </a:endParaRPr>
                    </a:p>
                    <a:p>
                      <a:pPr indent="-180340">
                        <a:lnSpc>
                          <a:spcPct val="100000"/>
                        </a:lnSpc>
                        <a:spcAft>
                          <a:spcPts val="0"/>
                        </a:spcAft>
                      </a:pPr>
                      <a:r>
                        <a:rPr lang="en-US" sz="1800" dirty="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Menyumbang</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bagi</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pemecahan</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masalah</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pribadi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kawan</a:t>
                      </a:r>
                      <a:r>
                        <a:rPr lang="id-ID" sz="1800" baseline="0" dirty="0" smtClean="0">
                          <a:latin typeface="Times New Roman" pitchFamily="18" charset="0"/>
                          <a:cs typeface="Times New Roman" pitchFamily="18" charset="0"/>
                        </a:rPr>
                        <a:t>  </a:t>
                      </a:r>
                    </a:p>
                    <a:p>
                      <a:pPr indent="-180340">
                        <a:lnSpc>
                          <a:spcPct val="100000"/>
                        </a:lnSpc>
                        <a:spcAft>
                          <a:spcPts val="0"/>
                        </a:spcAft>
                      </a:pPr>
                      <a:r>
                        <a:rPr lang="id-ID" sz="1800" baseline="0" dirty="0" smtClean="0">
                          <a:latin typeface="Times New Roman" pitchFamily="18" charset="0"/>
                          <a:cs typeface="Times New Roman" pitchFamily="18" charset="0"/>
                        </a:rPr>
                        <a:t>    s</a:t>
                      </a:r>
                      <a:r>
                        <a:rPr lang="en-US" sz="1800" dirty="0" err="1" smtClean="0">
                          <a:latin typeface="Times New Roman" pitchFamily="18" charset="0"/>
                          <a:cs typeface="Times New Roman" pitchFamily="18" charset="0"/>
                        </a:rPr>
                        <a:t>ekelompok</a:t>
                      </a:r>
                      <a:endParaRPr lang="id-ID" sz="1800" dirty="0">
                        <a:latin typeface="Times New Roman" pitchFamily="18" charset="0"/>
                        <a:cs typeface="Times New Roman" pitchFamily="18" charset="0"/>
                      </a:endParaRPr>
                    </a:p>
                    <a:p>
                      <a:pPr indent="-180340">
                        <a:lnSpc>
                          <a:spcPct val="100000"/>
                        </a:lnSpc>
                        <a:spcAft>
                          <a:spcPts val="0"/>
                        </a:spcAft>
                      </a:pPr>
                      <a:r>
                        <a:rPr lang="en-US" sz="1800" dirty="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Menyerap</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berbagai</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informasi</a:t>
                      </a:r>
                      <a:r>
                        <a:rPr lang="en-US" sz="1800" dirty="0">
                          <a:latin typeface="Times New Roman" pitchFamily="18" charset="0"/>
                          <a:cs typeface="Times New Roman" pitchFamily="18" charset="0"/>
                        </a:rPr>
                        <a:t>, saran, </a:t>
                      </a:r>
                      <a:r>
                        <a:rPr lang="en-US" sz="1800" dirty="0" err="1">
                          <a:latin typeface="Times New Roman" pitchFamily="18" charset="0"/>
                          <a:cs typeface="Times New Roman" pitchFamily="18" charset="0"/>
                        </a:rPr>
                        <a:t>dan</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berbagai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alternatif</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untuk</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memecahkan</a:t>
                      </a:r>
                      <a:r>
                        <a:rPr lang="en-US" sz="1800" dirty="0">
                          <a:latin typeface="Times New Roman" pitchFamily="18" charset="0"/>
                          <a:cs typeface="Times New Roman" pitchFamily="18" charset="0"/>
                        </a:rPr>
                        <a:t> </a:t>
                      </a:r>
                      <a:endParaRPr lang="id-ID" sz="1800" dirty="0" smtClean="0">
                        <a:latin typeface="Times New Roman" pitchFamily="18" charset="0"/>
                        <a:cs typeface="Times New Roman" pitchFamily="18" charset="0"/>
                      </a:endParaRPr>
                    </a:p>
                    <a:p>
                      <a:pPr indent="-180340">
                        <a:lnSpc>
                          <a:spcPct val="100000"/>
                        </a:lnSpc>
                        <a:spcAft>
                          <a:spcPts val="0"/>
                        </a:spcAft>
                      </a:pPr>
                      <a:r>
                        <a:rPr lang="id-ID" sz="1800" baseline="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masalahnya</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sendiri</a:t>
                      </a:r>
                      <a:endParaRPr lang="id-ID" sz="1800" dirty="0">
                        <a:latin typeface="Times New Roman" pitchFamily="18" charset="0"/>
                        <a:ea typeface="Calibri"/>
                        <a:cs typeface="Times New Roman" pitchFamily="18" charset="0"/>
                      </a:endParaRPr>
                    </a:p>
                  </a:txBody>
                  <a:tcPr marL="68580" marR="6858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18" name="Content Placeholder 17"/>
          <p:cNvSpPr>
            <a:spLocks noGrp="1"/>
          </p:cNvSpPr>
          <p:nvPr>
            <p:ph sz="quarter" idx="1"/>
          </p:nvPr>
        </p:nvSpPr>
        <p:spPr/>
        <p:txBody>
          <a:bodyPr/>
          <a:lstStyle/>
          <a:p>
            <a:endParaRPr lang="id-ID" dirty="0"/>
          </a:p>
        </p:txBody>
      </p:sp>
      <p:graphicFrame>
        <p:nvGraphicFramePr>
          <p:cNvPr id="20" name="Table 19"/>
          <p:cNvGraphicFramePr>
            <a:graphicFrameLocks noGrp="1"/>
          </p:cNvGraphicFramePr>
          <p:nvPr/>
        </p:nvGraphicFramePr>
        <p:xfrm>
          <a:off x="381000" y="457200"/>
          <a:ext cx="8534399" cy="6096000"/>
        </p:xfrm>
        <a:graphic>
          <a:graphicData uri="http://schemas.openxmlformats.org/drawingml/2006/table">
            <a:tbl>
              <a:tblPr firstRow="1" bandRow="1">
                <a:effectLst>
                  <a:innerShdw blurRad="63500" dist="50800" dir="18900000">
                    <a:prstClr val="black">
                      <a:alpha val="50000"/>
                    </a:prstClr>
                  </a:innerShdw>
                </a:effectLst>
                <a:tableStyleId>{21E4AEA4-8DFA-4A89-87EB-49C32662AFE0}</a:tableStyleId>
              </a:tblPr>
              <a:tblGrid>
                <a:gridCol w="2383481"/>
                <a:gridCol w="3075459"/>
                <a:gridCol w="3075459"/>
              </a:tblGrid>
              <a:tr h="658434">
                <a:tc>
                  <a:txBody>
                    <a:bodyPr/>
                    <a:lstStyle/>
                    <a:p>
                      <a:pPr algn="ctr" rtl="0">
                        <a:lnSpc>
                          <a:spcPct val="150000"/>
                        </a:lnSpc>
                        <a:spcAft>
                          <a:spcPts val="0"/>
                        </a:spcAft>
                      </a:pPr>
                      <a:r>
                        <a:rPr lang="id-ID" sz="2000" dirty="0" smtClean="0">
                          <a:solidFill>
                            <a:schemeClr val="tx1"/>
                          </a:solidFill>
                          <a:latin typeface="Times New Roman" pitchFamily="18" charset="0"/>
                          <a:cs typeface="Times New Roman" pitchFamily="18" charset="0"/>
                        </a:rPr>
                        <a:t>Aspek</a:t>
                      </a:r>
                      <a:endParaRPr lang="en-US" sz="2000" dirty="0">
                        <a:solidFill>
                          <a:schemeClr val="tx1"/>
                        </a:solidFill>
                        <a:latin typeface="Times New Roman" pitchFamily="18" charset="0"/>
                        <a:ea typeface="Times New Roman"/>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50000"/>
                        </a:lnSpc>
                        <a:spcAft>
                          <a:spcPts val="0"/>
                        </a:spcAft>
                      </a:pPr>
                      <a:r>
                        <a:rPr lang="en-US" sz="2000" dirty="0" err="1" smtClean="0">
                          <a:solidFill>
                            <a:schemeClr val="tx1"/>
                          </a:solidFill>
                          <a:latin typeface="Times New Roman" pitchFamily="18" charset="0"/>
                          <a:cs typeface="Times New Roman" pitchFamily="18" charset="0"/>
                        </a:rPr>
                        <a:t>Bimbingan</a:t>
                      </a:r>
                      <a:r>
                        <a:rPr lang="en-US" sz="2000" dirty="0" smtClean="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Kelompok</a:t>
                      </a:r>
                      <a:endParaRPr lang="id-ID" sz="2000" dirty="0">
                        <a:solidFill>
                          <a:schemeClr val="tx1"/>
                        </a:solidFill>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50000"/>
                        </a:lnSpc>
                        <a:spcAft>
                          <a:spcPts val="0"/>
                        </a:spcAft>
                      </a:pPr>
                      <a:r>
                        <a:rPr lang="en-US" sz="2000" dirty="0" err="1" smtClean="0">
                          <a:solidFill>
                            <a:schemeClr val="tx1"/>
                          </a:solidFill>
                          <a:latin typeface="Times New Roman" pitchFamily="18" charset="0"/>
                          <a:cs typeface="Times New Roman" pitchFamily="18" charset="0"/>
                        </a:rPr>
                        <a:t>Konseling</a:t>
                      </a:r>
                      <a:r>
                        <a:rPr lang="en-US" sz="2000" dirty="0" smtClean="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Kelompok</a:t>
                      </a:r>
                      <a:endParaRPr lang="id-ID" sz="2000" dirty="0">
                        <a:solidFill>
                          <a:schemeClr val="tx1"/>
                        </a:solidFill>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r>
              <a:tr h="592590">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Sifat</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isi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pembicaraan</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179705">
                        <a:lnSpc>
                          <a:spcPct val="100000"/>
                        </a:lnSpc>
                        <a:spcAft>
                          <a:spcPts val="0"/>
                        </a:spcAft>
                      </a:pPr>
                      <a:r>
                        <a:rPr lang="en-US" sz="1800" b="1" dirty="0">
                          <a:solidFill>
                            <a:srgbClr val="FF0000"/>
                          </a:solidFill>
                          <a:latin typeface="Times New Roman" pitchFamily="18" charset="0"/>
                          <a:ea typeface="Times New Roman"/>
                          <a:cs typeface="Times New Roman" pitchFamily="18" charset="0"/>
                        </a:rPr>
                        <a:t>1.    </a:t>
                      </a:r>
                      <a:r>
                        <a:rPr lang="en-US" sz="1800" b="1" dirty="0" err="1">
                          <a:solidFill>
                            <a:srgbClr val="FF0000"/>
                          </a:solidFill>
                          <a:latin typeface="Times New Roman" pitchFamily="18" charset="0"/>
                          <a:ea typeface="Times New Roman"/>
                          <a:cs typeface="Times New Roman" pitchFamily="18" charset="0"/>
                        </a:rPr>
                        <a:t>Umum</a:t>
                      </a:r>
                      <a:endParaRPr lang="id-ID" sz="1800" b="1" dirty="0">
                        <a:solidFill>
                          <a:srgbClr val="FF0000"/>
                        </a:solidFill>
                        <a:latin typeface="Times New Roman" pitchFamily="18" charset="0"/>
                        <a:ea typeface="Calibri"/>
                        <a:cs typeface="Times New Roman" pitchFamily="18" charset="0"/>
                      </a:endParaRPr>
                    </a:p>
                    <a:p>
                      <a:pPr indent="-179705">
                        <a:lnSpc>
                          <a:spcPct val="100000"/>
                        </a:lnSpc>
                        <a:spcAft>
                          <a:spcPts val="0"/>
                        </a:spcAft>
                      </a:pPr>
                      <a:r>
                        <a:rPr lang="en-US" sz="1800" b="1" dirty="0">
                          <a:solidFill>
                            <a:srgbClr val="FF0000"/>
                          </a:solidFill>
                          <a:latin typeface="Times New Roman" pitchFamily="18" charset="0"/>
                          <a:ea typeface="Times New Roman"/>
                          <a:cs typeface="Times New Roman" pitchFamily="18" charset="0"/>
                        </a:rPr>
                        <a:t>2.    </a:t>
                      </a:r>
                      <a:r>
                        <a:rPr lang="en-US" sz="1800" b="1" dirty="0" err="1">
                          <a:solidFill>
                            <a:srgbClr val="FF0000"/>
                          </a:solidFill>
                          <a:latin typeface="Times New Roman" pitchFamily="18" charset="0"/>
                          <a:ea typeface="Times New Roman"/>
                          <a:cs typeface="Times New Roman" pitchFamily="18" charset="0"/>
                        </a:rPr>
                        <a:t>Tidak</a:t>
                      </a:r>
                      <a:r>
                        <a:rPr lang="en-US" sz="1800" b="1" dirty="0">
                          <a:solidFill>
                            <a:srgbClr val="FF0000"/>
                          </a:solidFill>
                          <a:latin typeface="Times New Roman" pitchFamily="18" charset="0"/>
                          <a:ea typeface="Times New Roman"/>
                          <a:cs typeface="Times New Roman" pitchFamily="18" charset="0"/>
                        </a:rPr>
                        <a:t> </a:t>
                      </a:r>
                      <a:r>
                        <a:rPr lang="en-US" sz="1800" b="1" dirty="0" err="1">
                          <a:solidFill>
                            <a:srgbClr val="FF0000"/>
                          </a:solidFill>
                          <a:latin typeface="Times New Roman" pitchFamily="18" charset="0"/>
                          <a:ea typeface="Times New Roman"/>
                          <a:cs typeface="Times New Roman" pitchFamily="18" charset="0"/>
                        </a:rPr>
                        <a:t>rahasia</a:t>
                      </a:r>
                      <a:r>
                        <a:rPr lang="en-US" sz="1800" b="1" dirty="0">
                          <a:solidFill>
                            <a:srgbClr val="FF0000"/>
                          </a:solidFill>
                          <a:latin typeface="Times New Roman" pitchFamily="18" charset="0"/>
                          <a:ea typeface="Times New Roman"/>
                          <a:cs typeface="Times New Roman" pitchFamily="18" charset="0"/>
                        </a:rPr>
                        <a:t> </a:t>
                      </a:r>
                      <a:endParaRPr lang="id-ID" sz="1800" b="1" dirty="0">
                        <a:solidFill>
                          <a:srgbClr val="FF0000"/>
                        </a:solidFill>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180340">
                        <a:lnSpc>
                          <a:spcPct val="100000"/>
                        </a:lnSpc>
                        <a:spcAft>
                          <a:spcPts val="0"/>
                        </a:spcAft>
                      </a:pPr>
                      <a:r>
                        <a:rPr lang="en-US" sz="1800" b="1" dirty="0">
                          <a:solidFill>
                            <a:srgbClr val="FF0000"/>
                          </a:solidFill>
                          <a:latin typeface="Times New Roman" pitchFamily="18" charset="0"/>
                          <a:ea typeface="Times New Roman"/>
                          <a:cs typeface="Times New Roman" pitchFamily="18" charset="0"/>
                        </a:rPr>
                        <a:t>1.    </a:t>
                      </a:r>
                      <a:r>
                        <a:rPr lang="en-US" sz="1800" b="1" dirty="0" err="1">
                          <a:solidFill>
                            <a:srgbClr val="FF0000"/>
                          </a:solidFill>
                          <a:latin typeface="Times New Roman" pitchFamily="18" charset="0"/>
                          <a:ea typeface="Times New Roman"/>
                          <a:cs typeface="Times New Roman" pitchFamily="18" charset="0"/>
                        </a:rPr>
                        <a:t>Pribadi</a:t>
                      </a:r>
                      <a:r>
                        <a:rPr lang="en-US" sz="1800" b="1" dirty="0">
                          <a:solidFill>
                            <a:srgbClr val="FF0000"/>
                          </a:solidFill>
                          <a:latin typeface="Times New Roman" pitchFamily="18" charset="0"/>
                          <a:ea typeface="Times New Roman"/>
                          <a:cs typeface="Times New Roman" pitchFamily="18" charset="0"/>
                        </a:rPr>
                        <a:t> </a:t>
                      </a:r>
                      <a:endParaRPr lang="id-ID" sz="1800" b="1" dirty="0">
                        <a:solidFill>
                          <a:srgbClr val="FF0000"/>
                        </a:solidFill>
                        <a:latin typeface="Times New Roman" pitchFamily="18" charset="0"/>
                        <a:ea typeface="Calibri"/>
                        <a:cs typeface="Times New Roman" pitchFamily="18" charset="0"/>
                      </a:endParaRPr>
                    </a:p>
                    <a:p>
                      <a:pPr indent="-180340">
                        <a:lnSpc>
                          <a:spcPct val="100000"/>
                        </a:lnSpc>
                        <a:spcAft>
                          <a:spcPts val="0"/>
                        </a:spcAft>
                      </a:pPr>
                      <a:r>
                        <a:rPr lang="en-US" sz="1800" b="1" dirty="0">
                          <a:solidFill>
                            <a:srgbClr val="FF0000"/>
                          </a:solidFill>
                          <a:latin typeface="Times New Roman" pitchFamily="18" charset="0"/>
                          <a:ea typeface="Times New Roman"/>
                          <a:cs typeface="Times New Roman" pitchFamily="18" charset="0"/>
                        </a:rPr>
                        <a:t>2.    </a:t>
                      </a:r>
                      <a:r>
                        <a:rPr lang="id-ID" sz="1800" b="1" dirty="0" smtClean="0">
                          <a:solidFill>
                            <a:srgbClr val="FF0000"/>
                          </a:solidFill>
                          <a:latin typeface="Times New Roman" pitchFamily="18" charset="0"/>
                          <a:ea typeface="Times New Roman"/>
                          <a:cs typeface="Times New Roman" pitchFamily="18" charset="0"/>
                        </a:rPr>
                        <a:t>R</a:t>
                      </a:r>
                      <a:r>
                        <a:rPr lang="en-US" sz="1800" b="1" dirty="0" err="1" smtClean="0">
                          <a:solidFill>
                            <a:srgbClr val="FF0000"/>
                          </a:solidFill>
                          <a:latin typeface="Times New Roman" pitchFamily="18" charset="0"/>
                          <a:ea typeface="Times New Roman"/>
                          <a:cs typeface="Times New Roman" pitchFamily="18" charset="0"/>
                        </a:rPr>
                        <a:t>ahasia</a:t>
                      </a:r>
                      <a:endParaRPr lang="id-ID" sz="1800" b="1" dirty="0">
                        <a:solidFill>
                          <a:srgbClr val="FF0000"/>
                        </a:solidFill>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85181">
                <a:tc>
                  <a:txBody>
                    <a:bodyPr/>
                    <a:lstStyle/>
                    <a:p>
                      <a:pPr>
                        <a:lnSpc>
                          <a:spcPct val="100000"/>
                        </a:lnSpc>
                        <a:spcAft>
                          <a:spcPts val="0"/>
                        </a:spcAft>
                      </a:pPr>
                      <a:r>
                        <a:rPr lang="en-US" sz="1800" dirty="0">
                          <a:latin typeface="Times New Roman" pitchFamily="18" charset="0"/>
                          <a:ea typeface="Times New Roman"/>
                          <a:cs typeface="Times New Roman" pitchFamily="18" charset="0"/>
                        </a:rPr>
                        <a:t>Lama </a:t>
                      </a:r>
                      <a:r>
                        <a:rPr lang="en-US" sz="1800" dirty="0" err="1">
                          <a:latin typeface="Times New Roman" pitchFamily="18" charset="0"/>
                          <a:ea typeface="Times New Roman"/>
                          <a:cs typeface="Times New Roman" pitchFamily="18" charset="0"/>
                        </a:rPr>
                        <a:t>dan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frekuensi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kegiatan</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Kegiatan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berkembang</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sesuai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dengan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tingkat</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perubahan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pendalaman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masalah</a:t>
                      </a:r>
                      <a:r>
                        <a:rPr lang="en-US" sz="1800" dirty="0">
                          <a:latin typeface="Times New Roman" pitchFamily="18" charset="0"/>
                          <a:ea typeface="Times New Roman"/>
                          <a:cs typeface="Times New Roman" pitchFamily="18" charset="0"/>
                        </a:rPr>
                        <a:t> </a:t>
                      </a:r>
                      <a:r>
                        <a:rPr lang="en-US" sz="1800" dirty="0" smtClean="0">
                          <a:latin typeface="Times New Roman" pitchFamily="18" charset="0"/>
                          <a:ea typeface="Times New Roman"/>
                          <a:cs typeface="Times New Roman" pitchFamily="18" charset="0"/>
                        </a:rPr>
                        <a:t>/</a:t>
                      </a:r>
                      <a:r>
                        <a:rPr lang="id-ID" sz="180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topik</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Kegiatan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berkembang</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sesuai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dengan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tingkat</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pendalaman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penuntasan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pemecahan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masalah</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259248">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Evaluasi</a:t>
                      </a:r>
                      <a:r>
                        <a:rPr lang="en-US" sz="1800" dirty="0">
                          <a:latin typeface="Times New Roman" pitchFamily="18" charset="0"/>
                          <a:ea typeface="Times New Roman"/>
                          <a:cs typeface="Times New Roman" pitchFamily="18" charset="0"/>
                        </a:rPr>
                        <a:t> </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179705">
                        <a:lnSpc>
                          <a:spcPct val="100000"/>
                        </a:lnSpc>
                        <a:spcAft>
                          <a:spcPts val="0"/>
                        </a:spcAft>
                      </a:pPr>
                      <a:r>
                        <a:rPr lang="en-US" sz="1800" dirty="0">
                          <a:latin typeface="Times New Roman" pitchFamily="18" charset="0"/>
                          <a:ea typeface="Times New Roman"/>
                          <a:cs typeface="Times New Roman" pitchFamily="18" charset="0"/>
                        </a:rPr>
                        <a:t>1. 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proses</a:t>
                      </a:r>
                      <a:r>
                        <a:rPr lang="en-US" sz="1800" dirty="0">
                          <a:latin typeface="Times New Roman" pitchFamily="18" charset="0"/>
                          <a:ea typeface="Times New Roman"/>
                          <a:cs typeface="Times New Roman" pitchFamily="18" charset="0"/>
                        </a:rPr>
                        <a:t> : </a:t>
                      </a:r>
                      <a:r>
                        <a:rPr lang="id-ID" sz="1800" dirty="0" smtClean="0">
                          <a:latin typeface="Times New Roman" pitchFamily="18" charset="0"/>
                          <a:ea typeface="Times New Roman"/>
                          <a:cs typeface="Times New Roman" pitchFamily="18" charset="0"/>
                        </a:rPr>
                        <a:t> </a:t>
                      </a: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keterlibatan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anggota</a:t>
                      </a:r>
                      <a:endParaRPr lang="id-ID" sz="1800" dirty="0">
                        <a:latin typeface="Times New Roman" pitchFamily="18" charset="0"/>
                        <a:ea typeface="Calibri"/>
                        <a:cs typeface="Times New Roman" pitchFamily="18" charset="0"/>
                      </a:endParaRPr>
                    </a:p>
                    <a:p>
                      <a:pPr indent="-179705">
                        <a:lnSpc>
                          <a:spcPct val="100000"/>
                        </a:lnSpc>
                        <a:spcAft>
                          <a:spcPts val="0"/>
                        </a:spcAft>
                      </a:pPr>
                      <a:r>
                        <a:rPr lang="en-US" sz="1800" dirty="0">
                          <a:latin typeface="Times New Roman" pitchFamily="18" charset="0"/>
                          <a:ea typeface="Times New Roman"/>
                          <a:cs typeface="Times New Roman" pitchFamily="18" charset="0"/>
                        </a:rPr>
                        <a:t>2. 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isi</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kedalaman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pembahasan</a:t>
                      </a:r>
                      <a:r>
                        <a:rPr lang="en-US" sz="1800" dirty="0">
                          <a:latin typeface="Times New Roman" pitchFamily="18" charset="0"/>
                          <a:ea typeface="Times New Roman"/>
                          <a:cs typeface="Times New Roman" pitchFamily="18" charset="0"/>
                        </a:rPr>
                        <a:t> </a:t>
                      </a:r>
                      <a:endParaRPr lang="id-ID" sz="1800" dirty="0">
                        <a:latin typeface="Times New Roman" pitchFamily="18" charset="0"/>
                        <a:ea typeface="Calibri"/>
                        <a:cs typeface="Times New Roman" pitchFamily="18" charset="0"/>
                      </a:endParaRPr>
                    </a:p>
                    <a:p>
                      <a:pPr indent="-179705">
                        <a:lnSpc>
                          <a:spcPct val="100000"/>
                        </a:lnSpc>
                        <a:spcAft>
                          <a:spcPts val="0"/>
                        </a:spcAft>
                      </a:pPr>
                      <a:r>
                        <a:rPr lang="en-US" sz="1800" dirty="0">
                          <a:latin typeface="Times New Roman" pitchFamily="18" charset="0"/>
                          <a:ea typeface="Times New Roman"/>
                          <a:cs typeface="Times New Roman" pitchFamily="18" charset="0"/>
                        </a:rPr>
                        <a:t>3. 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dampak</a:t>
                      </a:r>
                      <a:r>
                        <a:rPr lang="en-US" sz="1800" dirty="0">
                          <a:latin typeface="Times New Roman" pitchFamily="18" charset="0"/>
                          <a:ea typeface="Times New Roman"/>
                          <a:cs typeface="Times New Roman" pitchFamily="18" charset="0"/>
                        </a:rPr>
                        <a:t>: </a:t>
                      </a:r>
                      <a:r>
                        <a:rPr lang="id-ID" sz="1800" dirty="0" smtClean="0">
                          <a:latin typeface="Times New Roman" pitchFamily="18" charset="0"/>
                          <a:ea typeface="Times New Roman"/>
                          <a:cs typeface="Times New Roman" pitchFamily="18" charset="0"/>
                        </a:rPr>
                        <a:t> </a:t>
                      </a: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pemahaman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dan</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dampak</a:t>
                      </a:r>
                      <a:r>
                        <a:rPr lang="en-US" sz="1800" dirty="0">
                          <a:latin typeface="Times New Roman" pitchFamily="18" charset="0"/>
                          <a:ea typeface="Times New Roman"/>
                          <a:cs typeface="Times New Roman" pitchFamily="18" charset="0"/>
                        </a:rPr>
                        <a:t> </a:t>
                      </a:r>
                      <a:r>
                        <a:rPr lang="id-ID" sz="1800" dirty="0" smtClean="0">
                          <a:latin typeface="Times New Roman" pitchFamily="18" charset="0"/>
                          <a:ea typeface="Times New Roman"/>
                          <a:cs typeface="Times New Roman" pitchFamily="18" charset="0"/>
                        </a:rPr>
                        <a:t>   </a:t>
                      </a: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kegiatan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terhadap</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anggota</a:t>
                      </a:r>
                      <a:r>
                        <a:rPr lang="en-US" sz="1800" dirty="0">
                          <a:latin typeface="Times New Roman" pitchFamily="18" charset="0"/>
                          <a:ea typeface="Times New Roman"/>
                          <a:cs typeface="Times New Roman" pitchFamily="18" charset="0"/>
                        </a:rPr>
                        <a:t> </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62560" indent="-342900">
                        <a:lnSpc>
                          <a:spcPct val="100000"/>
                        </a:lnSpc>
                        <a:spcAft>
                          <a:spcPts val="0"/>
                        </a:spcAft>
                        <a:buNone/>
                      </a:pPr>
                      <a:r>
                        <a:rPr lang="id-ID" sz="1800" dirty="0" smtClean="0">
                          <a:latin typeface="Times New Roman" pitchFamily="18" charset="0"/>
                          <a:ea typeface="Times New Roman"/>
                          <a:cs typeface="Times New Roman" pitchFamily="18" charset="0"/>
                        </a:rPr>
                        <a:t>1.</a:t>
                      </a:r>
                      <a:r>
                        <a:rPr lang="id-ID" sz="1800" baseline="0" dirty="0" smtClean="0">
                          <a:latin typeface="Times New Roman" pitchFamily="18" charset="0"/>
                          <a:ea typeface="Times New Roman"/>
                          <a:cs typeface="Times New Roman" pitchFamily="18" charset="0"/>
                        </a:rPr>
                        <a:t>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proses</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marL="162560" indent="-342900">
                        <a:lnSpc>
                          <a:spcPct val="100000"/>
                        </a:lnSpc>
                        <a:spcAft>
                          <a:spcPts val="0"/>
                        </a:spcAft>
                        <a:buNone/>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keterlibatan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anggota</a:t>
                      </a:r>
                      <a:endParaRPr lang="id-ID" sz="1800" dirty="0">
                        <a:latin typeface="Times New Roman" pitchFamily="18" charset="0"/>
                        <a:ea typeface="Calibri"/>
                        <a:cs typeface="Times New Roman" pitchFamily="18" charset="0"/>
                      </a:endParaRPr>
                    </a:p>
                    <a:p>
                      <a:pPr indent="-179705">
                        <a:lnSpc>
                          <a:spcPct val="100000"/>
                        </a:lnSpc>
                        <a:spcAft>
                          <a:spcPts val="0"/>
                        </a:spcAft>
                      </a:pPr>
                      <a:r>
                        <a:rPr lang="en-US" sz="1800" dirty="0">
                          <a:latin typeface="Times New Roman" pitchFamily="18" charset="0"/>
                          <a:ea typeface="Times New Roman"/>
                          <a:cs typeface="Times New Roman" pitchFamily="18" charset="0"/>
                        </a:rPr>
                        <a:t>2. 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isi</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kedalaman</a:t>
                      </a:r>
                      <a:r>
                        <a:rPr lang="en-US" sz="180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da</a:t>
                      </a:r>
                      <a:r>
                        <a:rPr lang="id-ID" sz="1800" baseline="0" dirty="0" smtClean="0">
                          <a:latin typeface="Times New Roman" pitchFamily="18" charset="0"/>
                          <a:ea typeface="Times New Roman"/>
                          <a:cs typeface="Times New Roman" pitchFamily="18" charset="0"/>
                        </a:rPr>
                        <a:t>n   </a:t>
                      </a: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ketuntasan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pembahasan</a:t>
                      </a:r>
                      <a:r>
                        <a:rPr lang="en-US" sz="1800" dirty="0">
                          <a:latin typeface="Times New Roman" pitchFamily="18" charset="0"/>
                          <a:ea typeface="Times New Roman"/>
                          <a:cs typeface="Times New Roman" pitchFamily="18" charset="0"/>
                        </a:rPr>
                        <a:t> </a:t>
                      </a:r>
                      <a:endParaRPr lang="id-ID" sz="1800" dirty="0">
                        <a:latin typeface="Times New Roman" pitchFamily="18" charset="0"/>
                        <a:ea typeface="Calibri"/>
                        <a:cs typeface="Times New Roman" pitchFamily="18" charset="0"/>
                      </a:endParaRPr>
                    </a:p>
                    <a:p>
                      <a:pPr indent="-179705">
                        <a:lnSpc>
                          <a:spcPct val="100000"/>
                        </a:lnSpc>
                        <a:spcAft>
                          <a:spcPts val="0"/>
                        </a:spcAft>
                      </a:pPr>
                      <a:r>
                        <a:rPr lang="en-US" sz="1800" dirty="0">
                          <a:latin typeface="Times New Roman" pitchFamily="18" charset="0"/>
                          <a:ea typeface="Times New Roman"/>
                          <a:cs typeface="Times New Roman" pitchFamily="18" charset="0"/>
                        </a:rPr>
                        <a:t>3. </a:t>
                      </a:r>
                      <a:r>
                        <a:rPr lang="id-ID" sz="1800" dirty="0" smtClean="0">
                          <a:latin typeface="Times New Roman" pitchFamily="18" charset="0"/>
                          <a:ea typeface="Times New Roman"/>
                          <a:cs typeface="Times New Roman" pitchFamily="18" charset="0"/>
                        </a:rPr>
                        <a:t>E</a:t>
                      </a:r>
                      <a:r>
                        <a:rPr lang="en-US" sz="1800" dirty="0" err="1" smtClean="0">
                          <a:latin typeface="Times New Roman" pitchFamily="18" charset="0"/>
                          <a:ea typeface="Times New Roman"/>
                          <a:cs typeface="Times New Roman" pitchFamily="18" charset="0"/>
                        </a:rPr>
                        <a:t>valuasi</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dampak</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dirty="0" smtClean="0">
                          <a:latin typeface="Times New Roman" pitchFamily="18" charset="0"/>
                          <a:ea typeface="Times New Roman"/>
                          <a:cs typeface="Times New Roman" pitchFamily="18" charset="0"/>
                        </a:rPr>
                        <a:t>    </a:t>
                      </a:r>
                      <a:r>
                        <a:rPr lang="en-US" sz="1800" dirty="0" smtClean="0">
                          <a:latin typeface="Times New Roman" pitchFamily="18" charset="0"/>
                          <a:ea typeface="Times New Roman"/>
                          <a:cs typeface="Times New Roman" pitchFamily="18" charset="0"/>
                        </a:rPr>
                        <a:t>se</a:t>
                      </a:r>
                      <a:r>
                        <a:rPr lang="id-ID" sz="1800" dirty="0" smtClean="0">
                          <a:latin typeface="Times New Roman" pitchFamily="18" charset="0"/>
                          <a:ea typeface="Times New Roman"/>
                          <a:cs typeface="Times New Roman" pitchFamily="18" charset="0"/>
                        </a:rPr>
                        <a:t>j</a:t>
                      </a:r>
                      <a:r>
                        <a:rPr lang="en-US" sz="1800" dirty="0" err="1" smtClean="0">
                          <a:latin typeface="Times New Roman" pitchFamily="18" charset="0"/>
                          <a:ea typeface="Times New Roman"/>
                          <a:cs typeface="Times New Roman" pitchFamily="18" charset="0"/>
                        </a:rPr>
                        <a:t>auh</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mana</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anggota</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smtClean="0">
                          <a:latin typeface="Times New Roman" pitchFamily="18" charset="0"/>
                          <a:ea typeface="Times New Roman"/>
                          <a:cs typeface="Times New Roman" pitchFamily="18" charset="0"/>
                        </a:rPr>
                        <a:t>yang </a:t>
                      </a:r>
                      <a:r>
                        <a:rPr lang="en-US" sz="1800" dirty="0" err="1">
                          <a:latin typeface="Times New Roman" pitchFamily="18" charset="0"/>
                          <a:ea typeface="Times New Roman"/>
                          <a:cs typeface="Times New Roman" pitchFamily="18" charset="0"/>
                        </a:rPr>
                        <a:t>masalah</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pribadinya</a:t>
                      </a:r>
                      <a:r>
                        <a:rPr lang="en-US" sz="1800" dirty="0">
                          <a:latin typeface="Times New Roman" pitchFamily="18" charset="0"/>
                          <a:ea typeface="Times New Roman"/>
                          <a:cs typeface="Times New Roman" pitchFamily="18" charset="0"/>
                        </a:rPr>
                        <a:t> </a:t>
                      </a:r>
                      <a:r>
                        <a:rPr lang="id-ID" sz="1800" dirty="0" smtClean="0">
                          <a:latin typeface="Times New Roman" pitchFamily="18" charset="0"/>
                          <a:ea typeface="Times New Roman"/>
                          <a:cs typeface="Times New Roman" pitchFamily="18" charset="0"/>
                        </a:rPr>
                        <a:t> </a:t>
                      </a: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dibahas</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merasa</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mendapatkan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alternatif</a:t>
                      </a:r>
                      <a:r>
                        <a:rPr lang="en-US" sz="1800" dirty="0">
                          <a:latin typeface="Times New Roman" pitchFamily="18" charset="0"/>
                          <a:ea typeface="Times New Roman"/>
                          <a:cs typeface="Times New Roman" pitchFamily="18" charset="0"/>
                        </a:rPr>
                        <a:t> </a:t>
                      </a:r>
                      <a:endParaRPr lang="id-ID" sz="1800" dirty="0" smtClean="0">
                        <a:latin typeface="Times New Roman" pitchFamily="18" charset="0"/>
                        <a:ea typeface="Times New Roman"/>
                        <a:cs typeface="Times New Roman" pitchFamily="18" charset="0"/>
                      </a:endParaRPr>
                    </a:p>
                    <a:p>
                      <a:pPr indent="-179705">
                        <a:lnSpc>
                          <a:spcPct val="100000"/>
                        </a:lnSpc>
                        <a:spcAft>
                          <a:spcPts val="0"/>
                        </a:spcAft>
                      </a:pPr>
                      <a:r>
                        <a:rPr lang="id-ID" sz="1800" baseline="0" dirty="0" smtClean="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pemecahan</a:t>
                      </a:r>
                      <a:r>
                        <a:rPr lang="en-US" sz="1800" dirty="0" smtClean="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masalahnya</a:t>
                      </a:r>
                      <a:r>
                        <a:rPr lang="en-US" sz="1800" dirty="0">
                          <a:latin typeface="Times New Roman" pitchFamily="18" charset="0"/>
                          <a:ea typeface="Times New Roman"/>
                          <a:cs typeface="Times New Roman" pitchFamily="18" charset="0"/>
                        </a:rPr>
                        <a:t>.</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0547">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Pelaksana</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id-ID" sz="1800" dirty="0" smtClean="0">
                          <a:latin typeface="Times New Roman" pitchFamily="18" charset="0"/>
                          <a:ea typeface="Times New Roman"/>
                          <a:cs typeface="Times New Roman" pitchFamily="18" charset="0"/>
                        </a:rPr>
                        <a:t>K</a:t>
                      </a:r>
                      <a:r>
                        <a:rPr lang="en-US" sz="1800" dirty="0" err="1" smtClean="0">
                          <a:latin typeface="Times New Roman" pitchFamily="18" charset="0"/>
                          <a:ea typeface="Times New Roman"/>
                          <a:cs typeface="Times New Roman" pitchFamily="18" charset="0"/>
                        </a:rPr>
                        <a:t>onselor</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US" sz="1800" dirty="0" err="1">
                          <a:latin typeface="Times New Roman" pitchFamily="18" charset="0"/>
                          <a:ea typeface="Times New Roman"/>
                          <a:cs typeface="Times New Roman" pitchFamily="18" charset="0"/>
                        </a:rPr>
                        <a:t>Konselor</a:t>
                      </a:r>
                      <a:endParaRPr lang="id-ID" sz="1800" dirty="0">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14400" y="381000"/>
            <a:ext cx="7253318" cy="914400"/>
          </a:xfrm>
          <a:prstGeom prst="rect">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pPr marL="442913" indent="-442913" algn="ctr"/>
            <a:r>
              <a:rPr lang="id-ID" sz="2400" b="1" dirty="0" smtClean="0">
                <a:solidFill>
                  <a:schemeClr val="tx1"/>
                </a:solidFill>
                <a:latin typeface="Georgia" pitchFamily="18" charset="0"/>
              </a:rPr>
              <a:t>H. Kesalahpahaman Terhadap Bimbingan  dan Konseling (Miss Konsepsi)</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cxnSp>
        <p:nvCxnSpPr>
          <p:cNvPr id="8" name="Straight Connector 7"/>
          <p:cNvCxnSpPr/>
          <p:nvPr/>
        </p:nvCxnSpPr>
        <p:spPr>
          <a:xfrm rot="5400000" flipH="1" flipV="1">
            <a:off x="1409700" y="2247900"/>
            <a:ext cx="1828800" cy="1143000"/>
          </a:xfrm>
          <a:prstGeom prst="line">
            <a:avLst/>
          </a:prstGeom>
          <a:ln w="1016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981200" y="2819400"/>
            <a:ext cx="1371600" cy="838200"/>
          </a:xfrm>
          <a:prstGeom prst="line">
            <a:avLst/>
          </a:prstGeom>
          <a:ln w="1016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57400" y="3657600"/>
            <a:ext cx="1828800" cy="914400"/>
          </a:xfrm>
          <a:prstGeom prst="line">
            <a:avLst/>
          </a:prstGeom>
          <a:ln w="1016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19" idx="1"/>
          </p:cNvCxnSpPr>
          <p:nvPr/>
        </p:nvCxnSpPr>
        <p:spPr>
          <a:xfrm>
            <a:off x="1981200" y="3657600"/>
            <a:ext cx="1600200" cy="1588"/>
          </a:xfrm>
          <a:prstGeom prst="line">
            <a:avLst/>
          </a:prstGeom>
          <a:ln w="1016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2819400" y="1447800"/>
            <a:ext cx="4648200" cy="762000"/>
          </a:xfrm>
          <a:prstGeom prst="roundRect">
            <a:avLst/>
          </a:prstGeom>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Bimbingan dan koseling </a:t>
            </a:r>
            <a:r>
              <a:rPr lang="id-ID" sz="1600" b="1" dirty="0" smtClean="0">
                <a:solidFill>
                  <a:srgbClr val="FF0000"/>
                </a:solidFill>
                <a:latin typeface="Georgia" pitchFamily="18" charset="0"/>
              </a:rPr>
              <a:t>disamakan atau dipisahkan sama sekali dari pendidikan</a:t>
            </a:r>
            <a:endParaRPr lang="id-ID" sz="1600" b="1" dirty="0">
              <a:solidFill>
                <a:srgbClr val="FF0000"/>
              </a:solidFill>
              <a:latin typeface="Georgia" pitchFamily="18" charset="0"/>
            </a:endParaRPr>
          </a:p>
        </p:txBody>
      </p:sp>
      <p:sp>
        <p:nvSpPr>
          <p:cNvPr id="18" name="Rounded Rectangle 17"/>
          <p:cNvSpPr/>
          <p:nvPr/>
        </p:nvSpPr>
        <p:spPr>
          <a:xfrm>
            <a:off x="3276600" y="2362200"/>
            <a:ext cx="5486400" cy="762000"/>
          </a:xfrm>
          <a:prstGeom prst="roundRect">
            <a:avLst/>
          </a:prstGeom>
          <a:solidFill>
            <a:srgbClr val="BFABBD"/>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Konselor di sekolah dianggap sebagai </a:t>
            </a:r>
            <a:r>
              <a:rPr lang="id-ID" sz="1600" b="1" dirty="0" smtClean="0">
                <a:solidFill>
                  <a:srgbClr val="FF0000"/>
                </a:solidFill>
                <a:latin typeface="Georgia" pitchFamily="18" charset="0"/>
              </a:rPr>
              <a:t>polisi sekolah </a:t>
            </a:r>
            <a:endParaRPr lang="id-ID" sz="1600" b="1" dirty="0">
              <a:solidFill>
                <a:srgbClr val="FF0000"/>
              </a:solidFill>
              <a:latin typeface="Georgia" pitchFamily="18" charset="0"/>
            </a:endParaRPr>
          </a:p>
        </p:txBody>
      </p:sp>
      <p:sp>
        <p:nvSpPr>
          <p:cNvPr id="19" name="Rounded Rectangle 18"/>
          <p:cNvSpPr/>
          <p:nvPr/>
        </p:nvSpPr>
        <p:spPr>
          <a:xfrm>
            <a:off x="3581400" y="3276600"/>
            <a:ext cx="4876800" cy="762000"/>
          </a:xfrm>
          <a:prstGeom prst="roundRect">
            <a:avLst/>
          </a:prstGeom>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Bimbingan konseling dianggap sebagai </a:t>
            </a:r>
            <a:r>
              <a:rPr lang="id-ID" sz="1600" b="1" dirty="0" smtClean="0">
                <a:solidFill>
                  <a:srgbClr val="FF0000"/>
                </a:solidFill>
                <a:latin typeface="Georgia" pitchFamily="18" charset="0"/>
              </a:rPr>
              <a:t>proses pemberian nasihat</a:t>
            </a:r>
            <a:endParaRPr lang="id-ID" sz="1600" b="1" dirty="0">
              <a:solidFill>
                <a:srgbClr val="FF0000"/>
              </a:solidFill>
              <a:latin typeface="Georgia" pitchFamily="18" charset="0"/>
            </a:endParaRPr>
          </a:p>
        </p:txBody>
      </p:sp>
      <p:sp>
        <p:nvSpPr>
          <p:cNvPr id="29" name="Rounded Rectangle 28"/>
          <p:cNvSpPr/>
          <p:nvPr/>
        </p:nvSpPr>
        <p:spPr>
          <a:xfrm>
            <a:off x="3733800" y="4191000"/>
            <a:ext cx="5181600" cy="838200"/>
          </a:xfrm>
          <a:prstGeom prst="roundRect">
            <a:avLst/>
          </a:prstGeom>
          <a:solidFill>
            <a:schemeClr val="accent6">
              <a:lumMod val="60000"/>
              <a:lumOff val="40000"/>
            </a:schemeClr>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Bimbingan dan konseling </a:t>
            </a:r>
            <a:r>
              <a:rPr lang="id-ID" sz="1600" b="1" dirty="0" smtClean="0">
                <a:solidFill>
                  <a:srgbClr val="FF0000"/>
                </a:solidFill>
                <a:latin typeface="Georgia" pitchFamily="18" charset="0"/>
              </a:rPr>
              <a:t>dibatasi </a:t>
            </a:r>
            <a:r>
              <a:rPr lang="id-ID" sz="1600" dirty="0" smtClean="0">
                <a:latin typeface="Georgia" pitchFamily="18" charset="0"/>
              </a:rPr>
              <a:t>hanya menangani masalah-masalah yang </a:t>
            </a:r>
            <a:r>
              <a:rPr lang="id-ID" sz="1600" b="1" dirty="0" smtClean="0">
                <a:solidFill>
                  <a:srgbClr val="FF0000"/>
                </a:solidFill>
                <a:latin typeface="Georgia" pitchFamily="18" charset="0"/>
              </a:rPr>
              <a:t>bersifat incidental</a:t>
            </a:r>
            <a:endParaRPr lang="id-ID" sz="1600" b="1" dirty="0">
              <a:solidFill>
                <a:srgbClr val="FF0000"/>
              </a:solidFill>
              <a:latin typeface="Georgia" pitchFamily="18" charset="0"/>
            </a:endParaRPr>
          </a:p>
        </p:txBody>
      </p:sp>
      <p:cxnSp>
        <p:nvCxnSpPr>
          <p:cNvPr id="31" name="Straight Connector 30"/>
          <p:cNvCxnSpPr/>
          <p:nvPr/>
        </p:nvCxnSpPr>
        <p:spPr>
          <a:xfrm rot="16200000" flipH="1">
            <a:off x="1638300" y="3924300"/>
            <a:ext cx="1752600" cy="1219200"/>
          </a:xfrm>
          <a:prstGeom prst="line">
            <a:avLst/>
          </a:prstGeom>
          <a:ln w="1016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a:xfrm>
            <a:off x="3048000" y="5181600"/>
            <a:ext cx="5410200" cy="762000"/>
          </a:xfrm>
          <a:prstGeom prst="roundRect">
            <a:avLst/>
          </a:prstGeom>
          <a:solidFill>
            <a:srgbClr val="92D050"/>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Bimbingan dan konseling </a:t>
            </a:r>
            <a:r>
              <a:rPr lang="id-ID" sz="1600" b="1" dirty="0" smtClean="0">
                <a:solidFill>
                  <a:srgbClr val="FF0000"/>
                </a:solidFill>
                <a:latin typeface="Georgia" pitchFamily="18" charset="0"/>
              </a:rPr>
              <a:t>dibatasi hanya untuk siswa tertentu saja </a:t>
            </a:r>
            <a:endParaRPr lang="id-ID" sz="1600" b="1" dirty="0">
              <a:solidFill>
                <a:srgbClr val="FF0000"/>
              </a:solidFill>
              <a:latin typeface="Georgia" pitchFamily="18" charset="0"/>
            </a:endParaRPr>
          </a:p>
        </p:txBody>
      </p:sp>
      <p:sp>
        <p:nvSpPr>
          <p:cNvPr id="38" name="Rounded Rectangle 37"/>
          <p:cNvSpPr/>
          <p:nvPr/>
        </p:nvSpPr>
        <p:spPr>
          <a:xfrm>
            <a:off x="228600" y="2362200"/>
            <a:ext cx="1752600" cy="2286000"/>
          </a:xfrm>
          <a:prstGeom prst="roundRect">
            <a:avLst/>
          </a:prstGeom>
          <a:solidFill>
            <a:srgbClr val="FFFF00"/>
          </a:solidFill>
          <a:ln w="57150">
            <a:solidFill>
              <a:schemeClr val="bg1"/>
            </a:solidFill>
          </a:ln>
          <a:effectLst>
            <a:glow rad="228600">
              <a:schemeClr val="accent3">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id-ID" b="1" dirty="0" smtClean="0">
                <a:solidFill>
                  <a:schemeClr val="tx1"/>
                </a:solidFill>
                <a:latin typeface="Georgia" pitchFamily="18" charset="0"/>
              </a:rPr>
              <a:t>PRAYITNO</a:t>
            </a:r>
            <a:endParaRPr lang="id-ID" b="1" dirty="0">
              <a:solidFill>
                <a:schemeClr val="tx1"/>
              </a:solidFill>
              <a:latin typeface="Georgia" pitchFamily="18" charset="0"/>
            </a:endParaRPr>
          </a:p>
        </p:txBody>
      </p:sp>
      <p:pic>
        <p:nvPicPr>
          <p:cNvPr id="7170" name="Picture 2" descr="C:\Users\Samsung\Downloads\animasi-bergerak-membaca-keras-0005.gif"/>
          <p:cNvPicPr>
            <a:picLocks noChangeAspect="1" noChangeArrowheads="1"/>
          </p:cNvPicPr>
          <p:nvPr/>
        </p:nvPicPr>
        <p:blipFill>
          <a:blip r:embed="rId2" cstate="print"/>
          <a:srcRect/>
          <a:stretch>
            <a:fillRect/>
          </a:stretch>
        </p:blipFill>
        <p:spPr bwMode="auto">
          <a:xfrm>
            <a:off x="533400" y="4724400"/>
            <a:ext cx="1828800" cy="2133600"/>
          </a:xfrm>
          <a:prstGeom prst="rect">
            <a:avLst/>
          </a:prstGeom>
          <a:noFill/>
          <a:effectLst>
            <a:glow rad="228600">
              <a:schemeClr val="accent3">
                <a:satMod val="175000"/>
                <a:alpha val="40000"/>
              </a:schemeClr>
            </a:glow>
            <a:reflection blurRad="6350" stA="50000" endA="300" endPos="90000" dir="5400000" sy="-100000" algn="bl" rotWithShape="0"/>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rot="5400000" flipH="1" flipV="1">
            <a:off x="1562100" y="2247900"/>
            <a:ext cx="1676400" cy="12954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981200" y="2667000"/>
            <a:ext cx="2438400" cy="9906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57400" y="3657600"/>
            <a:ext cx="1295400" cy="9906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14" idx="1"/>
          </p:cNvCxnSpPr>
          <p:nvPr/>
        </p:nvCxnSpPr>
        <p:spPr>
          <a:xfrm>
            <a:off x="1905000" y="3657600"/>
            <a:ext cx="1295400" cy="1588"/>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ounded Rectangle 12"/>
          <p:cNvSpPr/>
          <p:nvPr/>
        </p:nvSpPr>
        <p:spPr>
          <a:xfrm>
            <a:off x="4267200" y="2362200"/>
            <a:ext cx="4191000" cy="762000"/>
          </a:xfrm>
          <a:prstGeom prst="roundRect">
            <a:avLst/>
          </a:prstGeom>
          <a:solidFill>
            <a:srgbClr val="CEA132"/>
          </a:solidFill>
          <a:ln>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1600" dirty="0" smtClean="0">
                <a:latin typeface="Georgia" pitchFamily="18" charset="0"/>
              </a:rPr>
              <a:t>Bimbingan dan Konseling bekerja sendiri</a:t>
            </a:r>
            <a:endParaRPr lang="id-ID" sz="1600" dirty="0">
              <a:latin typeface="Georgia" pitchFamily="18" charset="0"/>
            </a:endParaRPr>
          </a:p>
        </p:txBody>
      </p:sp>
      <p:sp>
        <p:nvSpPr>
          <p:cNvPr id="14" name="Rounded Rectangle 13"/>
          <p:cNvSpPr/>
          <p:nvPr/>
        </p:nvSpPr>
        <p:spPr>
          <a:xfrm>
            <a:off x="3200400" y="3276600"/>
            <a:ext cx="5562600" cy="762000"/>
          </a:xfrm>
          <a:prstGeom prst="roundRect">
            <a:avLst/>
          </a:prstGeom>
          <a:solidFill>
            <a:srgbClr val="81E4E9"/>
          </a:solidFill>
          <a:ln>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1600" b="1" dirty="0" smtClean="0">
                <a:solidFill>
                  <a:srgbClr val="FF0000"/>
                </a:solidFill>
                <a:latin typeface="Georgia" pitchFamily="18" charset="0"/>
              </a:rPr>
              <a:t>Konselor harus aktif </a:t>
            </a:r>
            <a:r>
              <a:rPr lang="id-ID" sz="1600" dirty="0" smtClean="0">
                <a:latin typeface="Georgia" pitchFamily="18" charset="0"/>
              </a:rPr>
              <a:t>, sedangkan pihak lain harus pasif </a:t>
            </a:r>
            <a:endParaRPr lang="id-ID" sz="1600" dirty="0">
              <a:latin typeface="Georgia" pitchFamily="18" charset="0"/>
            </a:endParaRPr>
          </a:p>
        </p:txBody>
      </p:sp>
      <p:sp>
        <p:nvSpPr>
          <p:cNvPr id="15" name="Rounded Rectangle 14"/>
          <p:cNvSpPr/>
          <p:nvPr/>
        </p:nvSpPr>
        <p:spPr>
          <a:xfrm>
            <a:off x="3276600" y="4191000"/>
            <a:ext cx="4724400" cy="838200"/>
          </a:xfrm>
          <a:prstGeom prst="roundRect">
            <a:avLst/>
          </a:prstGeom>
          <a:solidFill>
            <a:schemeClr val="bg1"/>
          </a:solidFill>
          <a:ln>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1600" dirty="0" smtClean="0">
                <a:latin typeface="Georgia" pitchFamily="18" charset="0"/>
              </a:rPr>
              <a:t>Menganggap pekerjaan Bimbingan dan Konseling </a:t>
            </a:r>
            <a:r>
              <a:rPr lang="id-ID" sz="1600" b="1" dirty="0" smtClean="0">
                <a:solidFill>
                  <a:srgbClr val="FF0000"/>
                </a:solidFill>
                <a:latin typeface="Georgia" pitchFamily="18" charset="0"/>
              </a:rPr>
              <a:t>dapat dilakukan oleh siapa saja</a:t>
            </a:r>
            <a:endParaRPr lang="id-ID" sz="1600" b="1" dirty="0">
              <a:solidFill>
                <a:srgbClr val="FF0000"/>
              </a:solidFill>
              <a:latin typeface="Georgia" pitchFamily="18" charset="0"/>
            </a:endParaRPr>
          </a:p>
        </p:txBody>
      </p:sp>
      <p:cxnSp>
        <p:nvCxnSpPr>
          <p:cNvPr id="16" name="Straight Connector 15"/>
          <p:cNvCxnSpPr/>
          <p:nvPr/>
        </p:nvCxnSpPr>
        <p:spPr>
          <a:xfrm rot="16200000" flipH="1">
            <a:off x="1562100" y="4000500"/>
            <a:ext cx="1600200" cy="9144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2743200" y="5181600"/>
            <a:ext cx="5715000" cy="762000"/>
          </a:xfrm>
          <a:prstGeom prst="roundRect">
            <a:avLst/>
          </a:prstGeom>
          <a:solidFill>
            <a:srgbClr val="FFFF00"/>
          </a:solidFill>
          <a:ln>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1600" dirty="0" smtClean="0">
                <a:latin typeface="Georgia" pitchFamily="18" charset="0"/>
              </a:rPr>
              <a:t>Pelayanan Bimbingan dan Konseling </a:t>
            </a:r>
            <a:r>
              <a:rPr lang="id-ID" sz="1600" b="1" dirty="0" smtClean="0">
                <a:solidFill>
                  <a:srgbClr val="FF0000"/>
                </a:solidFill>
                <a:latin typeface="Georgia" pitchFamily="18" charset="0"/>
              </a:rPr>
              <a:t>berpusat pada keluhan pertama saja</a:t>
            </a:r>
            <a:endParaRPr lang="id-ID" sz="1600" b="1" dirty="0">
              <a:solidFill>
                <a:srgbClr val="FF0000"/>
              </a:solidFill>
              <a:latin typeface="Georgia" pitchFamily="18" charset="0"/>
            </a:endParaRPr>
          </a:p>
        </p:txBody>
      </p:sp>
      <p:sp>
        <p:nvSpPr>
          <p:cNvPr id="18" name="Rounded Rectangle 17"/>
          <p:cNvSpPr/>
          <p:nvPr/>
        </p:nvSpPr>
        <p:spPr>
          <a:xfrm>
            <a:off x="228600" y="2362200"/>
            <a:ext cx="1752600" cy="2286000"/>
          </a:xfrm>
          <a:prstGeom prst="roundRect">
            <a:avLst/>
          </a:prstGeom>
          <a:solidFill>
            <a:srgbClr val="FFFF00"/>
          </a:solidFill>
          <a:ln w="57150">
            <a:solidFill>
              <a:schemeClr val="bg1"/>
            </a:solidFill>
          </a:ln>
          <a:effectLst>
            <a:glow rad="228600">
              <a:schemeClr val="accent3">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id-ID" b="1" dirty="0" smtClean="0">
                <a:solidFill>
                  <a:schemeClr val="tx1"/>
                </a:solidFill>
                <a:latin typeface="Georgia" pitchFamily="18" charset="0"/>
              </a:rPr>
              <a:t>PRAYITNO</a:t>
            </a:r>
            <a:endParaRPr lang="id-ID" b="1" dirty="0">
              <a:solidFill>
                <a:schemeClr val="tx1"/>
              </a:solidFill>
              <a:latin typeface="Georgia" pitchFamily="18" charset="0"/>
            </a:endParaRPr>
          </a:p>
        </p:txBody>
      </p:sp>
      <p:pic>
        <p:nvPicPr>
          <p:cNvPr id="5122" name="Picture 2" descr="C:\Users\Samsung\Downloads\animasi-bergerak-sekolah-0035.gif"/>
          <p:cNvPicPr>
            <a:picLocks noChangeAspect="1" noChangeArrowheads="1" noCrop="1"/>
          </p:cNvPicPr>
          <p:nvPr/>
        </p:nvPicPr>
        <p:blipFill>
          <a:blip r:embed="rId2" cstate="print"/>
          <a:srcRect/>
          <a:stretch>
            <a:fillRect/>
          </a:stretch>
        </p:blipFill>
        <p:spPr bwMode="auto">
          <a:xfrm>
            <a:off x="5334000" y="0"/>
            <a:ext cx="3276600" cy="1600200"/>
          </a:xfrm>
          <a:prstGeom prst="rect">
            <a:avLst/>
          </a:prstGeom>
          <a:noFill/>
        </p:spPr>
      </p:pic>
      <p:sp>
        <p:nvSpPr>
          <p:cNvPr id="19" name="Rounded Rectangle 18"/>
          <p:cNvSpPr/>
          <p:nvPr/>
        </p:nvSpPr>
        <p:spPr>
          <a:xfrm>
            <a:off x="2895600" y="1447800"/>
            <a:ext cx="5562600" cy="762000"/>
          </a:xfrm>
          <a:prstGeom prst="roundRect">
            <a:avLst/>
          </a:prstGeom>
          <a:solidFill>
            <a:srgbClr val="F8BAE2"/>
          </a:solidFill>
          <a:ln>
            <a:solidFill>
              <a:schemeClr val="bg1"/>
            </a:solidFill>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1600" dirty="0" smtClean="0">
                <a:latin typeface="Georgia" pitchFamily="18" charset="0"/>
              </a:rPr>
              <a:t>Bimbingan dan Koseling melayani orang </a:t>
            </a:r>
            <a:r>
              <a:rPr lang="id-ID" sz="1600" b="1" dirty="0" smtClean="0">
                <a:solidFill>
                  <a:srgbClr val="FF0000"/>
                </a:solidFill>
                <a:latin typeface="Georgia" pitchFamily="18" charset="0"/>
              </a:rPr>
              <a:t>sakit atau kurang normal</a:t>
            </a:r>
            <a:endParaRPr lang="id-ID" sz="1600" b="1" dirty="0">
              <a:solidFill>
                <a:srgbClr val="FF0000"/>
              </a:solidFill>
              <a:latin typeface="Georgia" pitchFamily="18" charset="0"/>
            </a:endParaRPr>
          </a:p>
        </p:txBody>
      </p:sp>
      <p:grpSp>
        <p:nvGrpSpPr>
          <p:cNvPr id="20" name="Group 19"/>
          <p:cNvGrpSpPr/>
          <p:nvPr/>
        </p:nvGrpSpPr>
        <p:grpSpPr>
          <a:xfrm>
            <a:off x="-152400" y="4724400"/>
            <a:ext cx="1619250" cy="1905000"/>
            <a:chOff x="228600" y="4648200"/>
            <a:chExt cx="1619250" cy="1905000"/>
          </a:xfrm>
          <a:effectLst>
            <a:glow rad="228600">
              <a:schemeClr val="accent3">
                <a:satMod val="175000"/>
                <a:alpha val="40000"/>
              </a:schemeClr>
            </a:glow>
            <a:reflection blurRad="6350" stA="50000" endA="300" endPos="90000" dir="5400000" sy="-100000" algn="bl" rotWithShape="0"/>
          </a:effectLst>
        </p:grpSpPr>
        <p:pic>
          <p:nvPicPr>
            <p:cNvPr id="21" name="Picture 2" descr="C:\Users\Samsung\Downloads\animasi-bergerak-sekolah-0063.gif"/>
            <p:cNvPicPr>
              <a:picLocks noChangeAspect="1" noChangeArrowheads="1" noCrop="1"/>
            </p:cNvPicPr>
            <p:nvPr/>
          </p:nvPicPr>
          <p:blipFill>
            <a:blip r:embed="rId3" cstate="print"/>
            <a:srcRect/>
            <a:stretch>
              <a:fillRect/>
            </a:stretch>
          </p:blipFill>
          <p:spPr bwMode="auto">
            <a:xfrm>
              <a:off x="228600" y="4648200"/>
              <a:ext cx="781050" cy="1866900"/>
            </a:xfrm>
            <a:prstGeom prst="rect">
              <a:avLst/>
            </a:prstGeom>
            <a:noFill/>
          </p:spPr>
        </p:pic>
        <p:pic>
          <p:nvPicPr>
            <p:cNvPr id="22" name="Picture 2" descr="C:\Users\Samsung\Downloads\animasi-bergerak-sekolah-0063.gif"/>
            <p:cNvPicPr>
              <a:picLocks noChangeAspect="1" noChangeArrowheads="1" noCrop="1"/>
            </p:cNvPicPr>
            <p:nvPr/>
          </p:nvPicPr>
          <p:blipFill>
            <a:blip r:embed="rId3" cstate="print"/>
            <a:srcRect/>
            <a:stretch>
              <a:fillRect/>
            </a:stretch>
          </p:blipFill>
          <p:spPr bwMode="auto">
            <a:xfrm>
              <a:off x="609600" y="4953000"/>
              <a:ext cx="781050" cy="1562100"/>
            </a:xfrm>
            <a:prstGeom prst="rect">
              <a:avLst/>
            </a:prstGeom>
            <a:noFill/>
          </p:spPr>
        </p:pic>
        <p:pic>
          <p:nvPicPr>
            <p:cNvPr id="23" name="Picture 2" descr="C:\Users\Samsung\Downloads\animasi-bergerak-sekolah-0063.gif"/>
            <p:cNvPicPr>
              <a:picLocks noChangeAspect="1" noChangeArrowheads="1" noCrop="1"/>
            </p:cNvPicPr>
            <p:nvPr/>
          </p:nvPicPr>
          <p:blipFill>
            <a:blip r:embed="rId3" cstate="print"/>
            <a:srcRect/>
            <a:stretch>
              <a:fillRect/>
            </a:stretch>
          </p:blipFill>
          <p:spPr bwMode="auto">
            <a:xfrm>
              <a:off x="1066800" y="5334000"/>
              <a:ext cx="781050" cy="1219200"/>
            </a:xfrm>
            <a:prstGeom prst="rect">
              <a:avLst/>
            </a:prstGeom>
            <a:noFill/>
          </p:spPr>
        </p:pic>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rot="5400000" flipH="1" flipV="1">
            <a:off x="1409700" y="2247900"/>
            <a:ext cx="1828800" cy="11430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endCxn id="13" idx="1"/>
          </p:cNvCxnSpPr>
          <p:nvPr/>
        </p:nvCxnSpPr>
        <p:spPr>
          <a:xfrm flipV="1">
            <a:off x="1981200" y="2743200"/>
            <a:ext cx="1371600" cy="9144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57400" y="3657600"/>
            <a:ext cx="2438400" cy="10287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14" idx="1"/>
          </p:cNvCxnSpPr>
          <p:nvPr/>
        </p:nvCxnSpPr>
        <p:spPr>
          <a:xfrm>
            <a:off x="1981200" y="3657600"/>
            <a:ext cx="1752600" cy="1588"/>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ounded Rectangle 12"/>
          <p:cNvSpPr/>
          <p:nvPr/>
        </p:nvSpPr>
        <p:spPr>
          <a:xfrm>
            <a:off x="3352800" y="2362200"/>
            <a:ext cx="5105400" cy="762000"/>
          </a:xfrm>
          <a:prstGeom prst="roundRect">
            <a:avLst/>
          </a:prstGeom>
          <a:solidFill>
            <a:srgbClr val="81E4E9"/>
          </a:solidFill>
          <a:ln>
            <a:solidFill>
              <a:schemeClr val="bg1"/>
            </a:solidFill>
          </a:ln>
          <a:effectLst>
            <a:outerShdw blurRad="76200" dir="18900000" sy="23000" kx="-1200000" algn="bl" rotWithShape="0">
              <a:prstClr val="black">
                <a:alpha val="2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Menganggap hasil pekerjaan Bimbingan dan Konseling </a:t>
            </a:r>
            <a:r>
              <a:rPr lang="id-ID" sz="1600" b="1" dirty="0" smtClean="0">
                <a:solidFill>
                  <a:srgbClr val="FF0000"/>
                </a:solidFill>
                <a:latin typeface="Georgia" pitchFamily="18" charset="0"/>
              </a:rPr>
              <a:t>harus segera terlihat</a:t>
            </a:r>
            <a:endParaRPr lang="id-ID" sz="1600" b="1" dirty="0">
              <a:solidFill>
                <a:srgbClr val="FF0000"/>
              </a:solidFill>
              <a:latin typeface="Georgia" pitchFamily="18" charset="0"/>
            </a:endParaRPr>
          </a:p>
        </p:txBody>
      </p:sp>
      <p:sp>
        <p:nvSpPr>
          <p:cNvPr id="14" name="Rounded Rectangle 13"/>
          <p:cNvSpPr/>
          <p:nvPr/>
        </p:nvSpPr>
        <p:spPr>
          <a:xfrm>
            <a:off x="3733800" y="3276600"/>
            <a:ext cx="5181600" cy="762000"/>
          </a:xfrm>
          <a:prstGeom prst="roundRect">
            <a:avLst/>
          </a:prstGeom>
          <a:solidFill>
            <a:srgbClr val="92D050"/>
          </a:solidFill>
          <a:ln>
            <a:solidFill>
              <a:schemeClr val="bg1"/>
            </a:solidFill>
          </a:ln>
          <a:effectLst>
            <a:outerShdw blurRad="76200" dir="18900000" sy="23000" kx="-1200000" algn="bl" rotWithShape="0">
              <a:prstClr val="black">
                <a:alpha val="2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b="1" dirty="0" smtClean="0">
                <a:solidFill>
                  <a:srgbClr val="FF0000"/>
                </a:solidFill>
                <a:latin typeface="Georgia" pitchFamily="18" charset="0"/>
              </a:rPr>
              <a:t>Menyamaratakan cara </a:t>
            </a:r>
            <a:r>
              <a:rPr lang="id-ID" sz="1600" dirty="0" smtClean="0">
                <a:latin typeface="Georgia" pitchFamily="18" charset="0"/>
              </a:rPr>
              <a:t>pemecahan masalah bagi semua klien </a:t>
            </a:r>
            <a:endParaRPr lang="id-ID" sz="1600" dirty="0">
              <a:latin typeface="Georgia" pitchFamily="18" charset="0"/>
            </a:endParaRPr>
          </a:p>
        </p:txBody>
      </p:sp>
      <p:sp>
        <p:nvSpPr>
          <p:cNvPr id="15" name="Rounded Rectangle 14"/>
          <p:cNvSpPr/>
          <p:nvPr/>
        </p:nvSpPr>
        <p:spPr>
          <a:xfrm>
            <a:off x="4038600" y="4191000"/>
            <a:ext cx="5105400" cy="838200"/>
          </a:xfrm>
          <a:prstGeom prst="roundRect">
            <a:avLst/>
          </a:prstGeom>
          <a:solidFill>
            <a:srgbClr val="F0FDA5"/>
          </a:solidFill>
          <a:ln>
            <a:solidFill>
              <a:schemeClr val="bg1"/>
            </a:solidFill>
          </a:ln>
          <a:effectLst>
            <a:outerShdw blurRad="76200" dir="18900000" sy="23000" kx="-1200000" algn="bl" rotWithShape="0">
              <a:prstClr val="black">
                <a:alpha val="2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Memusatkan usaha Bimbingan dan Konseling  hanya pada </a:t>
            </a:r>
            <a:r>
              <a:rPr lang="id-ID" sz="1600" b="1" dirty="0" smtClean="0">
                <a:solidFill>
                  <a:srgbClr val="FF0000"/>
                </a:solidFill>
                <a:latin typeface="Georgia" pitchFamily="18" charset="0"/>
              </a:rPr>
              <a:t>penggunaan instrumentasi</a:t>
            </a:r>
            <a:endParaRPr lang="id-ID" sz="1600" b="1" dirty="0">
              <a:solidFill>
                <a:srgbClr val="FF0000"/>
              </a:solidFill>
              <a:latin typeface="Georgia" pitchFamily="18" charset="0"/>
            </a:endParaRPr>
          </a:p>
        </p:txBody>
      </p:sp>
      <p:cxnSp>
        <p:nvCxnSpPr>
          <p:cNvPr id="16" name="Straight Connector 15"/>
          <p:cNvCxnSpPr/>
          <p:nvPr/>
        </p:nvCxnSpPr>
        <p:spPr>
          <a:xfrm rot="16200000" flipH="1">
            <a:off x="1752600" y="3810000"/>
            <a:ext cx="1752600" cy="144780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3276600" y="5181600"/>
            <a:ext cx="5486400" cy="762000"/>
          </a:xfrm>
          <a:prstGeom prst="roundRect">
            <a:avLst/>
          </a:prstGeom>
          <a:solidFill>
            <a:srgbClr val="BFABBD"/>
          </a:solidFill>
          <a:ln>
            <a:solidFill>
              <a:schemeClr val="bg1"/>
            </a:solidFill>
          </a:ln>
          <a:effectLst>
            <a:outerShdw blurRad="76200" dir="18900000" sy="23000" kx="-1200000" algn="bl" rotWithShape="0">
              <a:prstClr val="black">
                <a:alpha val="2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dirty="0" smtClean="0">
                <a:latin typeface="Georgia" pitchFamily="18" charset="0"/>
              </a:rPr>
              <a:t>Bimbingan dan Konseling dibatasi </a:t>
            </a:r>
            <a:r>
              <a:rPr lang="id-ID" sz="1600" b="1" dirty="0" smtClean="0">
                <a:solidFill>
                  <a:srgbClr val="FF0000"/>
                </a:solidFill>
                <a:latin typeface="Georgia" pitchFamily="18" charset="0"/>
              </a:rPr>
              <a:t>hanya menangani masalah-masalah yang ringan saja</a:t>
            </a:r>
            <a:endParaRPr lang="id-ID" sz="1600" b="1" dirty="0">
              <a:solidFill>
                <a:srgbClr val="FF0000"/>
              </a:solidFill>
              <a:latin typeface="Georgia" pitchFamily="18" charset="0"/>
            </a:endParaRPr>
          </a:p>
        </p:txBody>
      </p:sp>
      <p:sp>
        <p:nvSpPr>
          <p:cNvPr id="18" name="Rounded Rectangle 17"/>
          <p:cNvSpPr/>
          <p:nvPr/>
        </p:nvSpPr>
        <p:spPr>
          <a:xfrm>
            <a:off x="228600" y="2362200"/>
            <a:ext cx="1752600" cy="2286000"/>
          </a:xfrm>
          <a:prstGeom prst="roundRect">
            <a:avLst/>
          </a:prstGeom>
          <a:solidFill>
            <a:srgbClr val="FFFF00"/>
          </a:solidFill>
          <a:ln w="57150">
            <a:solidFill>
              <a:schemeClr val="bg1"/>
            </a:solidFill>
          </a:ln>
          <a:effectLst>
            <a:glow rad="228600">
              <a:schemeClr val="accent3">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id-ID" b="1" dirty="0" smtClean="0">
                <a:solidFill>
                  <a:schemeClr val="tx1"/>
                </a:solidFill>
                <a:latin typeface="Georgia" pitchFamily="18" charset="0"/>
              </a:rPr>
              <a:t>PRAYITNO</a:t>
            </a:r>
            <a:endParaRPr lang="id-ID" b="1" dirty="0">
              <a:solidFill>
                <a:schemeClr val="tx1"/>
              </a:solidFill>
              <a:latin typeface="Georgia" pitchFamily="18" charset="0"/>
            </a:endParaRPr>
          </a:p>
        </p:txBody>
      </p:sp>
      <p:pic>
        <p:nvPicPr>
          <p:cNvPr id="20" name="Picture 3" descr="D:\kop.png"/>
          <p:cNvPicPr>
            <a:picLocks noChangeAspect="1" noChangeArrowheads="1"/>
          </p:cNvPicPr>
          <p:nvPr/>
        </p:nvPicPr>
        <p:blipFill>
          <a:blip r:embed="rId2" cstate="print"/>
          <a:srcRect/>
          <a:stretch>
            <a:fillRect/>
          </a:stretch>
        </p:blipFill>
        <p:spPr bwMode="auto">
          <a:xfrm>
            <a:off x="4876800" y="-304800"/>
            <a:ext cx="4267200" cy="1905000"/>
          </a:xfrm>
          <a:prstGeom prst="rect">
            <a:avLst/>
          </a:prstGeom>
          <a:noFill/>
        </p:spPr>
      </p:pic>
      <p:sp>
        <p:nvSpPr>
          <p:cNvPr id="21" name="Rounded Rectangle 20"/>
          <p:cNvSpPr/>
          <p:nvPr/>
        </p:nvSpPr>
        <p:spPr>
          <a:xfrm>
            <a:off x="2819400" y="1447800"/>
            <a:ext cx="5105400" cy="762000"/>
          </a:xfrm>
          <a:prstGeom prst="roundRect">
            <a:avLst/>
          </a:prstGeom>
          <a:solidFill>
            <a:srgbClr val="FFFF00"/>
          </a:solidFill>
          <a:ln>
            <a:solidFill>
              <a:schemeClr val="bg1"/>
            </a:solidFill>
          </a:ln>
          <a:effectLst>
            <a:outerShdw blurRad="76200" dir="18900000" sy="23000" kx="-1200000" algn="bl"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id-ID" sz="1600" dirty="0" smtClean="0">
                <a:latin typeface="Georgia" pitchFamily="18" charset="0"/>
              </a:rPr>
              <a:t>Menyamakan pekerjaan Bimbingan dan Konseling dengan </a:t>
            </a:r>
            <a:r>
              <a:rPr lang="id-ID" sz="1600" b="1" dirty="0" smtClean="0">
                <a:solidFill>
                  <a:srgbClr val="FF0000"/>
                </a:solidFill>
                <a:latin typeface="Georgia" pitchFamily="18" charset="0"/>
              </a:rPr>
              <a:t>pekerjaan dokter dan psikiater</a:t>
            </a:r>
            <a:endParaRPr lang="id-ID" sz="1600" b="1" dirty="0">
              <a:solidFill>
                <a:srgbClr val="FF0000"/>
              </a:solidFill>
              <a:latin typeface="Georgia" pitchFamily="18" charset="0"/>
            </a:endParaRPr>
          </a:p>
        </p:txBody>
      </p:sp>
      <p:grpSp>
        <p:nvGrpSpPr>
          <p:cNvPr id="24" name="Group 23"/>
          <p:cNvGrpSpPr/>
          <p:nvPr/>
        </p:nvGrpSpPr>
        <p:grpSpPr>
          <a:xfrm>
            <a:off x="228600" y="4648200"/>
            <a:ext cx="1619250" cy="1905000"/>
            <a:chOff x="228600" y="4648200"/>
            <a:chExt cx="1619250" cy="1905000"/>
          </a:xfrm>
          <a:effectLst>
            <a:glow rad="228600">
              <a:schemeClr val="accent3">
                <a:satMod val="175000"/>
                <a:alpha val="40000"/>
              </a:schemeClr>
            </a:glow>
            <a:reflection blurRad="6350" stA="50000" endA="300" endPos="90000" dir="5400000" sy="-100000" algn="bl" rotWithShape="0"/>
          </a:effectLst>
        </p:grpSpPr>
        <p:pic>
          <p:nvPicPr>
            <p:cNvPr id="3074" name="Picture 2" descr="C:\Users\Samsung\Downloads\animasi-bergerak-sekolah-0063.gif"/>
            <p:cNvPicPr>
              <a:picLocks noChangeAspect="1" noChangeArrowheads="1" noCrop="1"/>
            </p:cNvPicPr>
            <p:nvPr/>
          </p:nvPicPr>
          <p:blipFill>
            <a:blip r:embed="rId3" cstate="print"/>
            <a:srcRect/>
            <a:stretch>
              <a:fillRect/>
            </a:stretch>
          </p:blipFill>
          <p:spPr bwMode="auto">
            <a:xfrm>
              <a:off x="228600" y="4648200"/>
              <a:ext cx="781050" cy="1866900"/>
            </a:xfrm>
            <a:prstGeom prst="rect">
              <a:avLst/>
            </a:prstGeom>
            <a:noFill/>
          </p:spPr>
        </p:pic>
        <p:pic>
          <p:nvPicPr>
            <p:cNvPr id="22" name="Picture 2" descr="C:\Users\Samsung\Downloads\animasi-bergerak-sekolah-0063.gif"/>
            <p:cNvPicPr>
              <a:picLocks noChangeAspect="1" noChangeArrowheads="1" noCrop="1"/>
            </p:cNvPicPr>
            <p:nvPr/>
          </p:nvPicPr>
          <p:blipFill>
            <a:blip r:embed="rId3" cstate="print"/>
            <a:srcRect/>
            <a:stretch>
              <a:fillRect/>
            </a:stretch>
          </p:blipFill>
          <p:spPr bwMode="auto">
            <a:xfrm>
              <a:off x="609600" y="4953000"/>
              <a:ext cx="781050" cy="1562100"/>
            </a:xfrm>
            <a:prstGeom prst="rect">
              <a:avLst/>
            </a:prstGeom>
            <a:noFill/>
          </p:spPr>
        </p:pic>
        <p:pic>
          <p:nvPicPr>
            <p:cNvPr id="23" name="Picture 2" descr="C:\Users\Samsung\Downloads\animasi-bergerak-sekolah-0063.gif"/>
            <p:cNvPicPr>
              <a:picLocks noChangeAspect="1" noChangeArrowheads="1" noCrop="1"/>
            </p:cNvPicPr>
            <p:nvPr/>
          </p:nvPicPr>
          <p:blipFill>
            <a:blip r:embed="rId3" cstate="print"/>
            <a:srcRect/>
            <a:stretch>
              <a:fillRect/>
            </a:stretch>
          </p:blipFill>
          <p:spPr bwMode="auto">
            <a:xfrm>
              <a:off x="1066800" y="5334000"/>
              <a:ext cx="781050" cy="1219200"/>
            </a:xfrm>
            <a:prstGeom prst="rect">
              <a:avLst/>
            </a:prstGeom>
            <a:noFill/>
          </p:spPr>
        </p:pic>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5943600"/>
            <a:ext cx="9144000" cy="533400"/>
          </a:xfrm>
          <a:prstGeom prst="rect">
            <a:avLst/>
          </a:prstGeom>
          <a:solidFill>
            <a:srgbClr val="CEA1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914400" y="381000"/>
            <a:ext cx="7253318" cy="914400"/>
          </a:xfrm>
          <a:prstGeom prst="rect">
            <a:avLst/>
          </a:prstGeom>
          <a:solidFill>
            <a:schemeClr val="bg1"/>
          </a:solidFill>
          <a:ln>
            <a:solidFill>
              <a:srgbClr val="FF000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id-ID" sz="2400" dirty="0" smtClean="0">
              <a:latin typeface="Georgia" pitchFamily="18" charset="0"/>
            </a:endParaRPr>
          </a:p>
          <a:p>
            <a:pPr marL="265113" indent="-265113">
              <a:buAutoNum type="romanUcPeriod"/>
              <a:tabLst>
                <a:tab pos="354013" algn="l"/>
              </a:tabLst>
            </a:pPr>
            <a:r>
              <a:rPr lang="id-ID" sz="2400" b="1" dirty="0" smtClean="0">
                <a:solidFill>
                  <a:schemeClr val="tx1"/>
                </a:solidFill>
                <a:latin typeface="Georgia" pitchFamily="18" charset="0"/>
              </a:rPr>
              <a:t> Karakteristik dan Peran Guru Kelas dalam   </a:t>
            </a:r>
          </a:p>
          <a:p>
            <a:pPr marL="265113" indent="-265113">
              <a:tabLst>
                <a:tab pos="354013" algn="l"/>
              </a:tabLst>
            </a:pPr>
            <a:r>
              <a:rPr lang="id-ID" sz="2400" b="1" dirty="0" smtClean="0">
                <a:solidFill>
                  <a:schemeClr val="tx1"/>
                </a:solidFill>
                <a:latin typeface="Georgia" pitchFamily="18" charset="0"/>
              </a:rPr>
              <a:t>     Layanan Bimbingan dan Konseling di SD</a:t>
            </a:r>
            <a:endParaRPr lang="en-US" sz="2400" b="1" dirty="0" smtClean="0">
              <a:solidFill>
                <a:schemeClr val="tx1"/>
              </a:solidFill>
              <a:latin typeface="Georgia" pitchFamily="18" charset="0"/>
            </a:endParaRPr>
          </a:p>
          <a:p>
            <a:pPr algn="ctr"/>
            <a:endParaRPr lang="id-ID" sz="2400" b="1" dirty="0">
              <a:solidFill>
                <a:schemeClr val="tx1"/>
              </a:solidFill>
              <a:latin typeface="Georgia" pitchFamily="18" charset="0"/>
            </a:endParaRPr>
          </a:p>
        </p:txBody>
      </p:sp>
      <p:sp>
        <p:nvSpPr>
          <p:cNvPr id="7" name="Right Arrow 6"/>
          <p:cNvSpPr/>
          <p:nvPr/>
        </p:nvSpPr>
        <p:spPr>
          <a:xfrm rot="8224425">
            <a:off x="937469" y="1652379"/>
            <a:ext cx="1375561" cy="832342"/>
          </a:xfrm>
          <a:prstGeom prst="rightArrow">
            <a:avLst/>
          </a:prstGeom>
          <a:solidFill>
            <a:srgbClr val="FFFF00"/>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8" name="Right Arrow 7"/>
          <p:cNvSpPr/>
          <p:nvPr/>
        </p:nvSpPr>
        <p:spPr>
          <a:xfrm rot="5400000">
            <a:off x="2435471" y="2212729"/>
            <a:ext cx="2209800" cy="832342"/>
          </a:xfrm>
          <a:prstGeom prst="rightArrow">
            <a:avLst/>
          </a:prstGeom>
          <a:solidFill>
            <a:srgbClr val="81E4E9"/>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9" name="Oval 8"/>
          <p:cNvSpPr/>
          <p:nvPr/>
        </p:nvSpPr>
        <p:spPr>
          <a:xfrm>
            <a:off x="0" y="2819400"/>
            <a:ext cx="2209800" cy="1447800"/>
          </a:xfrm>
          <a:prstGeom prst="ellipse">
            <a:avLst/>
          </a:prstGeom>
          <a:solidFill>
            <a:srgbClr val="FFFF00"/>
          </a:solidFill>
          <a:ln w="38100">
            <a:solidFill>
              <a:schemeClr val="bg1"/>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latin typeface="Georgia" pitchFamily="18" charset="0"/>
              </a:rPr>
              <a:t>Karakteristik Bimbingan di Sekolah Dasar</a:t>
            </a:r>
            <a:endParaRPr lang="id-ID" dirty="0">
              <a:solidFill>
                <a:schemeClr val="tx1"/>
              </a:solidFill>
              <a:latin typeface="Georgia" pitchFamily="18" charset="0"/>
            </a:endParaRPr>
          </a:p>
        </p:txBody>
      </p:sp>
      <p:sp>
        <p:nvSpPr>
          <p:cNvPr id="10" name="Oval 9"/>
          <p:cNvSpPr/>
          <p:nvPr/>
        </p:nvSpPr>
        <p:spPr>
          <a:xfrm>
            <a:off x="2362200" y="3886200"/>
            <a:ext cx="2362200" cy="1524000"/>
          </a:xfrm>
          <a:prstGeom prst="ellipse">
            <a:avLst/>
          </a:prstGeom>
          <a:solidFill>
            <a:srgbClr val="81E4E9"/>
          </a:solidFill>
          <a:ln w="38100">
            <a:solidFill>
              <a:schemeClr val="bg1"/>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latin typeface="Georgia" pitchFamily="18" charset="0"/>
              </a:rPr>
              <a:t>Pelaksana Pelayanan Bimbingan </a:t>
            </a:r>
          </a:p>
          <a:p>
            <a:pPr algn="ctr"/>
            <a:r>
              <a:rPr lang="id-ID" dirty="0" smtClean="0">
                <a:solidFill>
                  <a:schemeClr val="tx1"/>
                </a:solidFill>
                <a:latin typeface="Georgia" pitchFamily="18" charset="0"/>
              </a:rPr>
              <a:t>dan Konseling</a:t>
            </a:r>
            <a:endParaRPr lang="id-ID" dirty="0">
              <a:solidFill>
                <a:schemeClr val="tx1"/>
              </a:solidFill>
              <a:latin typeface="Georgia" pitchFamily="18" charset="0"/>
            </a:endParaRPr>
          </a:p>
        </p:txBody>
      </p:sp>
      <p:sp>
        <p:nvSpPr>
          <p:cNvPr id="13" name="Right Arrow 12"/>
          <p:cNvSpPr/>
          <p:nvPr/>
        </p:nvSpPr>
        <p:spPr>
          <a:xfrm rot="5400000">
            <a:off x="4264271" y="2517529"/>
            <a:ext cx="2971800" cy="832342"/>
          </a:xfrm>
          <a:prstGeom prst="rightArrow">
            <a:avLst/>
          </a:prstGeom>
          <a:solidFill>
            <a:srgbClr val="F8BAE2"/>
          </a:solidFill>
          <a:ln>
            <a:solidFill>
              <a:schemeClr val="bg1"/>
            </a:solidFill>
          </a:ln>
          <a:effectLst>
            <a:glow rad="228600">
              <a:schemeClr val="accent6">
                <a:satMod val="175000"/>
                <a:alpha val="40000"/>
              </a:schemeClr>
            </a:glow>
            <a:reflection blurRad="6350" stA="50000" endA="300" endPos="38500" dist="508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4" name="Right Arrow 13"/>
          <p:cNvSpPr/>
          <p:nvPr/>
        </p:nvSpPr>
        <p:spPr>
          <a:xfrm rot="3638441">
            <a:off x="6798634" y="1648682"/>
            <a:ext cx="1327497" cy="832342"/>
          </a:xfrm>
          <a:prstGeom prst="rightArrow">
            <a:avLst/>
          </a:prstGeom>
          <a:solidFill>
            <a:srgbClr val="FF0000"/>
          </a:solidFill>
          <a:ln>
            <a:solidFill>
              <a:schemeClr val="bg1"/>
            </a:solidFill>
          </a:ln>
          <a:effectLst>
            <a:glow rad="228600">
              <a:schemeClr val="accent6">
                <a:satMod val="175000"/>
                <a:alpha val="40000"/>
              </a:schemeClr>
            </a:glow>
            <a:reflection blurRad="6350" stA="50000" endA="300" endPos="55000" dir="5400000" sy="-100000" algn="bl" rotWithShape="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6147" name="Picture 3" descr="D:\mk.png"/>
          <p:cNvPicPr>
            <a:picLocks noChangeAspect="1" noChangeArrowheads="1"/>
          </p:cNvPicPr>
          <p:nvPr/>
        </p:nvPicPr>
        <p:blipFill>
          <a:blip r:embed="rId2" cstate="print"/>
          <a:srcRect/>
          <a:stretch>
            <a:fillRect/>
          </a:stretch>
        </p:blipFill>
        <p:spPr bwMode="auto">
          <a:xfrm>
            <a:off x="0" y="4648200"/>
            <a:ext cx="2438400" cy="2209800"/>
          </a:xfrm>
          <a:prstGeom prst="rect">
            <a:avLst/>
          </a:prstGeom>
          <a:noFill/>
          <a:effectLst>
            <a:glow rad="228600">
              <a:schemeClr val="accent6">
                <a:satMod val="175000"/>
                <a:alpha val="40000"/>
              </a:schemeClr>
            </a:glow>
          </a:effectLst>
        </p:spPr>
      </p:pic>
      <p:sp>
        <p:nvSpPr>
          <p:cNvPr id="16" name="Oval 15"/>
          <p:cNvSpPr/>
          <p:nvPr/>
        </p:nvSpPr>
        <p:spPr>
          <a:xfrm>
            <a:off x="4648200" y="4495800"/>
            <a:ext cx="2133600" cy="1447800"/>
          </a:xfrm>
          <a:prstGeom prst="ellipse">
            <a:avLst/>
          </a:prstGeom>
          <a:solidFill>
            <a:srgbClr val="F8BAE2"/>
          </a:solidFill>
          <a:ln w="38100">
            <a:solidFill>
              <a:schemeClr val="bg1"/>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latin typeface="Georgia" pitchFamily="18" charset="0"/>
              </a:rPr>
              <a:t>Peran Guru Kelas dalam Kegiatan BK di SD</a:t>
            </a:r>
            <a:endParaRPr lang="id-ID" dirty="0">
              <a:solidFill>
                <a:schemeClr val="tx1"/>
              </a:solidFill>
              <a:latin typeface="Georgia" pitchFamily="18" charset="0"/>
            </a:endParaRPr>
          </a:p>
        </p:txBody>
      </p:sp>
      <p:sp>
        <p:nvSpPr>
          <p:cNvPr id="17" name="Oval 16"/>
          <p:cNvSpPr/>
          <p:nvPr/>
        </p:nvSpPr>
        <p:spPr>
          <a:xfrm>
            <a:off x="6781800" y="3048000"/>
            <a:ext cx="2133600" cy="1371600"/>
          </a:xfrm>
          <a:prstGeom prst="ellipse">
            <a:avLst/>
          </a:prstGeom>
          <a:solidFill>
            <a:srgbClr val="F50B4E"/>
          </a:solidFill>
          <a:ln w="38100">
            <a:solidFill>
              <a:schemeClr val="bg1"/>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latin typeface="Georgia" pitchFamily="18" charset="0"/>
              </a:rPr>
              <a:t>Fungsi dan Bimbingan Konseling di SD</a:t>
            </a:r>
            <a:endParaRPr lang="id-ID" dirty="0">
              <a:solidFill>
                <a:schemeClr val="tx1"/>
              </a:solidFill>
              <a:latin typeface="Georgia"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524000"/>
            <a:ext cx="8458200" cy="5078313"/>
          </a:xfrm>
          <a:prstGeom prst="rect">
            <a:avLst/>
          </a:prstGeom>
          <a:solidFill>
            <a:schemeClr val="bg1"/>
          </a:solidFill>
        </p:spPr>
        <p:txBody>
          <a:bodyPr wrap="square">
            <a:spAutoFit/>
          </a:bodyPr>
          <a:lstStyle/>
          <a:p>
            <a:pPr marL="64008" indent="0">
              <a:lnSpc>
                <a:spcPct val="120000"/>
              </a:lnSpc>
              <a:buNone/>
            </a:pP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acuan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pelaksanaan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konseling</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dengan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Peraturan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Pemerintah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Nomor</a:t>
            </a:r>
            <a:r>
              <a:rPr lang="en-ID" dirty="0" smtClean="0">
                <a:solidFill>
                  <a:schemeClr val="tx2">
                    <a:lumMod val="25000"/>
                  </a:schemeClr>
                </a:solidFill>
                <a:latin typeface="Times New Roman" panose="02020603050405020304" pitchFamily="18" charset="0"/>
                <a:cs typeface="Times New Roman" panose="02020603050405020304" pitchFamily="18" charset="0"/>
              </a:rPr>
              <a:t> 28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Tahun</a:t>
            </a:r>
            <a:r>
              <a:rPr lang="en-ID" dirty="0" smtClean="0">
                <a:solidFill>
                  <a:schemeClr val="tx2">
                    <a:lumMod val="25000"/>
                  </a:schemeClr>
                </a:solidFill>
                <a:latin typeface="Times New Roman" panose="02020603050405020304" pitchFamily="18" charset="0"/>
                <a:cs typeface="Times New Roman" panose="02020603050405020304" pitchFamily="18" charset="0"/>
              </a:rPr>
              <a:t> 1990.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Beberapa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faktor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penting</a:t>
            </a:r>
            <a:r>
              <a:rPr lang="en-ID" dirty="0" smtClean="0">
                <a:solidFill>
                  <a:schemeClr val="tx2">
                    <a:lumMod val="25000"/>
                  </a:schemeClr>
                </a:solidFill>
                <a:latin typeface="Times New Roman" panose="02020603050405020304" pitchFamily="18" charset="0"/>
                <a:cs typeface="Times New Roman" panose="02020603050405020304" pitchFamily="18" charset="0"/>
              </a:rPr>
              <a:t> yang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membedakan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konseling</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dengan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menengah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menurut</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Dinkmeer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dan</a:t>
            </a:r>
            <a:r>
              <a:rPr lang="en-ID" dirty="0" smtClean="0">
                <a:solidFill>
                  <a:schemeClr val="tx2">
                    <a:lumMod val="25000"/>
                  </a:schemeClr>
                </a:solidFill>
                <a:latin typeface="Times New Roman" panose="02020603050405020304" pitchFamily="18" charset="0"/>
                <a:cs typeface="Times New Roman" panose="02020603050405020304" pitchFamily="18" charset="0"/>
              </a:rPr>
              <a:t> Caldwell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Suherman</a:t>
            </a:r>
            <a:r>
              <a:rPr lang="en-ID" dirty="0" smtClean="0">
                <a:solidFill>
                  <a:schemeClr val="tx2">
                    <a:lumMod val="25000"/>
                  </a:schemeClr>
                </a:solidFill>
                <a:latin typeface="Times New Roman" panose="02020603050405020304" pitchFamily="18" charset="0"/>
                <a:cs typeface="Times New Roman" panose="02020603050405020304" pitchFamily="18" charset="0"/>
              </a:rPr>
              <a:t> AS, 200:21-23)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yaitu</a:t>
            </a:r>
            <a:r>
              <a:rPr lang="en-ID" dirty="0" smtClean="0">
                <a:solidFill>
                  <a:schemeClr val="tx2">
                    <a:lumMod val="25000"/>
                  </a:schemeClr>
                </a:solidFill>
                <a:latin typeface="Times New Roman" panose="02020603050405020304" pitchFamily="18" charset="0"/>
                <a:cs typeface="Times New Roman" panose="02020603050405020304" pitchFamily="18" charset="0"/>
              </a:rPr>
              <a:t>:</a:t>
            </a:r>
          </a:p>
          <a:p>
            <a:pPr marL="850900" indent="-514350">
              <a:lnSpc>
                <a:spcPct val="120000"/>
              </a:lnSpc>
              <a:buAutoNum type="alphaLcPeriod"/>
            </a:pP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lebih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menekankan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peranan</a:t>
            </a:r>
            <a:r>
              <a:rPr lang="en-ID" dirty="0" smtClean="0">
                <a:solidFill>
                  <a:schemeClr val="tx2">
                    <a:lumMod val="25000"/>
                  </a:schemeClr>
                </a:solidFill>
                <a:latin typeface="Times New Roman" panose="02020603050405020304" pitchFamily="18" charset="0"/>
                <a:cs typeface="Times New Roman" panose="02020603050405020304" pitchFamily="18" charset="0"/>
              </a:rPr>
              <a:t> guru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dalam</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fungsi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a:t>
            </a:r>
          </a:p>
          <a:p>
            <a:pPr marL="850900" indent="-514350">
              <a:lnSpc>
                <a:spcPct val="120000"/>
              </a:lnSpc>
              <a:buAutoNum type="alphaLcPeriod"/>
            </a:pPr>
            <a:r>
              <a:rPr lang="en-ID" dirty="0" err="1" smtClean="0">
                <a:solidFill>
                  <a:schemeClr val="tx2">
                    <a:lumMod val="25000"/>
                  </a:schemeClr>
                </a:solidFill>
                <a:latin typeface="Times New Roman" panose="02020603050405020304" pitchFamily="18" charset="0"/>
                <a:cs typeface="Times New Roman" panose="02020603050405020304" pitchFamily="18" charset="0"/>
              </a:rPr>
              <a:t>Fokus</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lebih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menekan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pada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pengembangan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pemahaman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diri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pemecahan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masalah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kemampuan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hubungan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secara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efektif</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dengan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orang</a:t>
            </a:r>
            <a:r>
              <a:rPr lang="en-ID" dirty="0" smtClean="0">
                <a:solidFill>
                  <a:schemeClr val="tx2">
                    <a:lumMod val="25000"/>
                  </a:schemeClr>
                </a:solidFill>
                <a:latin typeface="Times New Roman" panose="02020603050405020304" pitchFamily="18" charset="0"/>
                <a:cs typeface="Times New Roman" panose="02020603050405020304" pitchFamily="18" charset="0"/>
              </a:rPr>
              <a:t> lain.</a:t>
            </a:r>
          </a:p>
          <a:p>
            <a:pPr marL="850900" indent="-514350">
              <a:lnSpc>
                <a:spcPct val="120000"/>
              </a:lnSpc>
              <a:buAutoNum type="alphaLcPeriod"/>
            </a:pP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lebih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banyak</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melibatkan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orang</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tua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murid</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mengingat</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pentingnya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pengaruh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orang</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tua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dalam</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kehidupan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anak</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selama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a:t>
            </a:r>
          </a:p>
          <a:p>
            <a:pPr marL="850900" indent="-514350">
              <a:lnSpc>
                <a:spcPct val="120000"/>
              </a:lnSpc>
              <a:buAutoNum type="alphaLcPeriod"/>
            </a:pP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hendaknya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memahami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kehidupan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anak</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secara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unik</a:t>
            </a:r>
            <a:r>
              <a:rPr lang="en-ID" dirty="0" smtClean="0">
                <a:solidFill>
                  <a:schemeClr val="tx2">
                    <a:lumMod val="25000"/>
                  </a:schemeClr>
                </a:solidFill>
                <a:latin typeface="Times New Roman" panose="02020603050405020304" pitchFamily="18" charset="0"/>
                <a:cs typeface="Times New Roman" panose="02020603050405020304" pitchFamily="18" charset="0"/>
              </a:rPr>
              <a:t>.</a:t>
            </a:r>
          </a:p>
          <a:p>
            <a:pPr marL="850900" indent="-514350">
              <a:lnSpc>
                <a:spcPct val="120000"/>
              </a:lnSpc>
              <a:buAutoNum type="alphaLcPeriod"/>
            </a:pPr>
            <a:r>
              <a:rPr lang="en-ID" dirty="0" smtClean="0">
                <a:solidFill>
                  <a:schemeClr val="tx2">
                    <a:lumMod val="25000"/>
                  </a:schemeClr>
                </a:solidFill>
                <a:latin typeface="Times New Roman" panose="02020603050405020304" pitchFamily="18" charset="0"/>
                <a:cs typeface="Times New Roman" panose="02020603050405020304" pitchFamily="18" charset="0"/>
              </a:rPr>
              <a:t>Program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sekolah</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hendaknya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peduli</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pada</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kebutuhan</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dasar</a:t>
            </a:r>
            <a:r>
              <a:rPr lang="en-ID" dirty="0" smtClean="0">
                <a:solidFill>
                  <a:schemeClr val="tx2">
                    <a:lumMod val="25000"/>
                  </a:schemeClr>
                </a:solidFill>
                <a:latin typeface="Times New Roman" panose="02020603050405020304" pitchFamily="18" charset="0"/>
                <a:cs typeface="Times New Roman" panose="02020603050405020304" pitchFamily="18" charset="0"/>
              </a:rPr>
              <a:t> </a:t>
            </a:r>
            <a:r>
              <a:rPr lang="en-ID" dirty="0" err="1" smtClean="0">
                <a:solidFill>
                  <a:schemeClr val="tx2">
                    <a:lumMod val="25000"/>
                  </a:schemeClr>
                </a:solidFill>
                <a:latin typeface="Times New Roman" panose="02020603050405020304" pitchFamily="18" charset="0"/>
                <a:cs typeface="Times New Roman" panose="02020603050405020304" pitchFamily="18" charset="0"/>
              </a:rPr>
              <a:t>anak</a:t>
            </a:r>
            <a:r>
              <a:rPr lang="en-ID" dirty="0" smtClean="0">
                <a:solidFill>
                  <a:schemeClr val="tx2">
                    <a:lumMod val="25000"/>
                  </a:schemeClr>
                </a:solidFill>
                <a:latin typeface="Times New Roman" panose="02020603050405020304" pitchFamily="18" charset="0"/>
                <a:cs typeface="Times New Roman" panose="02020603050405020304" pitchFamily="18" charset="0"/>
              </a:rPr>
              <a:t>.</a:t>
            </a:r>
            <a:endParaRPr lang="en-US" dirty="0">
              <a:solidFill>
                <a:schemeClr val="tx2">
                  <a:lumMod val="25000"/>
                </a:schemeClr>
              </a:solidFill>
            </a:endParaRPr>
          </a:p>
        </p:txBody>
      </p:sp>
      <p:sp>
        <p:nvSpPr>
          <p:cNvPr id="5" name="Rectangle 4"/>
          <p:cNvSpPr/>
          <p:nvPr/>
        </p:nvSpPr>
        <p:spPr>
          <a:xfrm>
            <a:off x="1524000" y="457200"/>
            <a:ext cx="6404317" cy="646331"/>
          </a:xfrm>
          <a:prstGeom prst="rect">
            <a:avLst/>
          </a:prstGeom>
          <a:solidFill>
            <a:srgbClr val="81E4E9"/>
          </a:solidFill>
          <a:ln>
            <a:solidFill>
              <a:srgbClr val="FF0000"/>
            </a:solidFill>
          </a:ln>
        </p:spPr>
        <p:txBody>
          <a:bodyPr wrap="none">
            <a:spAutoFit/>
          </a:bodyPr>
          <a:lstStyle/>
          <a:p>
            <a:r>
              <a:rPr lang="en-ID" sz="3600" dirty="0" smtClean="0">
                <a:solidFill>
                  <a:schemeClr val="tx2">
                    <a:lumMod val="25000"/>
                  </a:schemeClr>
                </a:solidFill>
                <a:latin typeface="Times New Roman" panose="02020603050405020304" pitchFamily="18" charset="0"/>
                <a:cs typeface="Times New Roman" panose="02020603050405020304" pitchFamily="18" charset="0"/>
              </a:rPr>
              <a:t>1. </a:t>
            </a:r>
            <a:r>
              <a:rPr lang="en-ID" sz="3600" dirty="0" err="1" smtClean="0">
                <a:solidFill>
                  <a:schemeClr val="tx2">
                    <a:lumMod val="25000"/>
                  </a:schemeClr>
                </a:solidFill>
                <a:latin typeface="Times New Roman" panose="02020603050405020304" pitchFamily="18" charset="0"/>
                <a:cs typeface="Times New Roman" panose="02020603050405020304" pitchFamily="18" charset="0"/>
              </a:rPr>
              <a:t>Karakteristik</a:t>
            </a:r>
            <a:r>
              <a:rPr lang="en-ID" sz="3600"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sz="3600"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dirty="0" err="1" smtClean="0">
                <a:solidFill>
                  <a:schemeClr val="tx2">
                    <a:lumMod val="25000"/>
                  </a:schemeClr>
                </a:solidFill>
                <a:latin typeface="Times New Roman" panose="02020603050405020304" pitchFamily="18" charset="0"/>
                <a:cs typeface="Times New Roman" panose="02020603050405020304" pitchFamily="18" charset="0"/>
              </a:rPr>
              <a:t>di</a:t>
            </a:r>
            <a:r>
              <a:rPr lang="en-ID" sz="3600" dirty="0" smtClean="0">
                <a:solidFill>
                  <a:schemeClr val="tx2">
                    <a:lumMod val="25000"/>
                  </a:schemeClr>
                </a:solidFill>
                <a:latin typeface="Times New Roman" panose="02020603050405020304" pitchFamily="18" charset="0"/>
                <a:cs typeface="Times New Roman" panose="02020603050405020304" pitchFamily="18" charset="0"/>
              </a:rPr>
              <a:t> SD</a:t>
            </a:r>
            <a:endParaRPr lang="en-US" sz="36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779687"/>
            <a:ext cx="8458200" cy="5078313"/>
          </a:xfrm>
          <a:prstGeom prst="rect">
            <a:avLst/>
          </a:prstGeom>
          <a:solidFill>
            <a:schemeClr val="bg1"/>
          </a:solidFill>
        </p:spPr>
        <p:txBody>
          <a:bodyPr wrap="square">
            <a:spAutoFit/>
          </a:bodyPr>
          <a:lstStyle/>
          <a:p>
            <a:pPr marL="625475" indent="-342900">
              <a:lnSpc>
                <a:spcPct val="150000"/>
              </a:lnSpc>
              <a:buAutoNum type="alphaLcPeriod"/>
              <a:tabLst>
                <a:tab pos="463550" algn="l"/>
              </a:tabLst>
            </a:pPr>
            <a:r>
              <a:rPr lang="en-ID" sz="2400" b="1" dirty="0" smtClean="0">
                <a:solidFill>
                  <a:srgbClr val="FF0000"/>
                </a:solidFill>
                <a:latin typeface="Times New Roman" panose="02020603050405020304" pitchFamily="18" charset="0"/>
                <a:cs typeface="Times New Roman" panose="02020603050405020304" pitchFamily="18" charset="0"/>
              </a:rPr>
              <a:t>Guru </a:t>
            </a:r>
            <a:r>
              <a:rPr lang="en-ID" sz="2400" b="1" dirty="0" err="1" smtClean="0">
                <a:solidFill>
                  <a:srgbClr val="FF0000"/>
                </a:solidFill>
                <a:latin typeface="Times New Roman" panose="02020603050405020304" pitchFamily="18" charset="0"/>
                <a:cs typeface="Times New Roman" panose="02020603050405020304" pitchFamily="18" charset="0"/>
              </a:rPr>
              <a:t>wali</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kelas</a:t>
            </a:r>
            <a:r>
              <a:rPr lang="en-ID" sz="2400" b="1" dirty="0" smtClean="0">
                <a:solidFill>
                  <a:srgbClr val="FF0000"/>
                </a:solidFill>
                <a:latin typeface="Times New Roman" panose="02020603050405020304" pitchFamily="18" charset="0"/>
                <a:cs typeface="Times New Roman" panose="02020603050405020304" pitchFamily="18" charset="0"/>
              </a:rPr>
              <a:t> yang </a:t>
            </a:r>
            <a:r>
              <a:rPr lang="en-ID" sz="2400" b="1" dirty="0" err="1" smtClean="0">
                <a:solidFill>
                  <a:srgbClr val="FF0000"/>
                </a:solidFill>
                <a:latin typeface="Times New Roman" panose="02020603050405020304" pitchFamily="18" charset="0"/>
                <a:cs typeface="Times New Roman" panose="02020603050405020304" pitchFamily="18" charset="0"/>
              </a:rPr>
              <a:t>diserahi</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tugas</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dan</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tanggung</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jawab</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sebagai</a:t>
            </a:r>
            <a:r>
              <a:rPr lang="en-ID" sz="2400" b="1" dirty="0" smtClean="0">
                <a:solidFill>
                  <a:srgbClr val="FF0000"/>
                </a:solidFill>
                <a:latin typeface="Times New Roman" panose="02020603050405020304" pitchFamily="18" charset="0"/>
                <a:cs typeface="Times New Roman" panose="02020603050405020304" pitchFamily="18" charset="0"/>
              </a:rPr>
              <a:t> </a:t>
            </a:r>
            <a:r>
              <a:rPr lang="en-ID" sz="2400" b="1" dirty="0" err="1" smtClean="0">
                <a:solidFill>
                  <a:srgbClr val="FF0000"/>
                </a:solidFill>
                <a:latin typeface="Times New Roman" panose="02020603050405020304" pitchFamily="18" charset="0"/>
                <a:cs typeface="Times New Roman" panose="02020603050405020304" pitchFamily="18" charset="0"/>
              </a:rPr>
              <a:t>seorang</a:t>
            </a:r>
            <a:r>
              <a:rPr lang="en-ID" sz="2400" b="1" dirty="0" smtClean="0">
                <a:solidFill>
                  <a:srgbClr val="FF0000"/>
                </a:solidFill>
                <a:latin typeface="Times New Roman" panose="02020603050405020304" pitchFamily="18" charset="0"/>
                <a:cs typeface="Times New Roman" panose="02020603050405020304" pitchFamily="18" charset="0"/>
              </a:rPr>
              <a:t> guru BK.</a:t>
            </a:r>
          </a:p>
          <a:p>
            <a:pPr marL="625475" indent="-342900">
              <a:lnSpc>
                <a:spcPct val="150000"/>
              </a:lnSpc>
              <a:buAutoNum type="alphaLcPeriod"/>
              <a:tabLst>
                <a:tab pos="463550" algn="l"/>
              </a:tabLst>
            </a:pPr>
            <a:r>
              <a:rPr lang="en-ID" sz="2400" b="1" dirty="0" smtClean="0">
                <a:solidFill>
                  <a:srgbClr val="0070C0"/>
                </a:solidFill>
                <a:latin typeface="Times New Roman" panose="02020603050405020304" pitchFamily="18" charset="0"/>
                <a:cs typeface="Times New Roman" panose="02020603050405020304" pitchFamily="18" charset="0"/>
              </a:rPr>
              <a:t>Guru </a:t>
            </a:r>
            <a:r>
              <a:rPr lang="en-ID" sz="2400" b="1" dirty="0" err="1" smtClean="0">
                <a:solidFill>
                  <a:srgbClr val="0070C0"/>
                </a:solidFill>
                <a:latin typeface="Times New Roman" panose="02020603050405020304" pitchFamily="18" charset="0"/>
                <a:cs typeface="Times New Roman" panose="02020603050405020304" pitchFamily="18" charset="0"/>
              </a:rPr>
              <a:t>pembimbing</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yaitu</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seorang</a:t>
            </a:r>
            <a:r>
              <a:rPr lang="en-ID" sz="2400" b="1" dirty="0" smtClean="0">
                <a:solidFill>
                  <a:srgbClr val="0070C0"/>
                </a:solidFill>
                <a:latin typeface="Times New Roman" panose="02020603050405020304" pitchFamily="18" charset="0"/>
                <a:cs typeface="Times New Roman" panose="02020603050405020304" pitchFamily="18" charset="0"/>
              </a:rPr>
              <a:t> yang </a:t>
            </a:r>
            <a:r>
              <a:rPr lang="en-ID" sz="2400" b="1" dirty="0" err="1" smtClean="0">
                <a:solidFill>
                  <a:srgbClr val="0070C0"/>
                </a:solidFill>
                <a:latin typeface="Times New Roman" panose="02020603050405020304" pitchFamily="18" charset="0"/>
                <a:cs typeface="Times New Roman" panose="02020603050405020304" pitchFamily="18" charset="0"/>
              </a:rPr>
              <a:t>selain</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mengajar</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mata</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pelajaran</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tertentu</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terlibat</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juga</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dalam</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pelayanan</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bimbingan</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dan</a:t>
            </a:r>
            <a:r>
              <a:rPr lang="en-ID" sz="2400" b="1" dirty="0" smtClean="0">
                <a:solidFill>
                  <a:srgbClr val="0070C0"/>
                </a:solidFill>
                <a:latin typeface="Times New Roman" panose="02020603050405020304" pitchFamily="18" charset="0"/>
                <a:cs typeface="Times New Roman" panose="02020603050405020304" pitchFamily="18" charset="0"/>
              </a:rPr>
              <a:t> </a:t>
            </a:r>
            <a:r>
              <a:rPr lang="en-ID" sz="2400" b="1" dirty="0" err="1" smtClean="0">
                <a:solidFill>
                  <a:srgbClr val="0070C0"/>
                </a:solidFill>
                <a:latin typeface="Times New Roman" panose="02020603050405020304" pitchFamily="18" charset="0"/>
                <a:cs typeface="Times New Roman" panose="02020603050405020304" pitchFamily="18" charset="0"/>
              </a:rPr>
              <a:t>konseling</a:t>
            </a:r>
            <a:r>
              <a:rPr lang="en-ID" sz="2400" b="1" dirty="0" smtClean="0">
                <a:solidFill>
                  <a:srgbClr val="0070C0"/>
                </a:solidFill>
                <a:latin typeface="Times New Roman" panose="02020603050405020304" pitchFamily="18" charset="0"/>
                <a:cs typeface="Times New Roman" panose="02020603050405020304" pitchFamily="18" charset="0"/>
              </a:rPr>
              <a:t>.</a:t>
            </a:r>
          </a:p>
          <a:p>
            <a:pPr marL="625475" indent="-342900">
              <a:lnSpc>
                <a:spcPct val="150000"/>
              </a:lnSpc>
              <a:buAutoNum type="alphaLcPeriod"/>
              <a:tabLst>
                <a:tab pos="463550" algn="l"/>
              </a:tabLst>
            </a:pPr>
            <a:r>
              <a:rPr lang="en-ID" sz="2400" b="1" dirty="0" smtClean="0">
                <a:solidFill>
                  <a:srgbClr val="7030A0"/>
                </a:solidFill>
                <a:latin typeface="Times New Roman" panose="02020603050405020304" pitchFamily="18" charset="0"/>
                <a:cs typeface="Times New Roman" panose="02020603050405020304" pitchFamily="18" charset="0"/>
              </a:rPr>
              <a:t>Guru </a:t>
            </a:r>
            <a:r>
              <a:rPr lang="en-ID" sz="2400" b="1" dirty="0" err="1" smtClean="0">
                <a:solidFill>
                  <a:srgbClr val="7030A0"/>
                </a:solidFill>
                <a:latin typeface="Times New Roman" panose="02020603050405020304" pitchFamily="18" charset="0"/>
                <a:cs typeface="Times New Roman" panose="02020603050405020304" pitchFamily="18" charset="0"/>
              </a:rPr>
              <a:t>mata</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pelajaran</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tertentu</a:t>
            </a:r>
            <a:r>
              <a:rPr lang="en-ID" sz="2400" b="1" dirty="0" smtClean="0">
                <a:solidFill>
                  <a:srgbClr val="7030A0"/>
                </a:solidFill>
                <a:latin typeface="Times New Roman" panose="02020603050405020304" pitchFamily="18" charset="0"/>
                <a:cs typeface="Times New Roman" panose="02020603050405020304" pitchFamily="18" charset="0"/>
              </a:rPr>
              <a:t> yang </a:t>
            </a:r>
            <a:r>
              <a:rPr lang="en-ID" sz="2400" b="1" dirty="0" err="1" smtClean="0">
                <a:solidFill>
                  <a:srgbClr val="7030A0"/>
                </a:solidFill>
                <a:latin typeface="Times New Roman" panose="02020603050405020304" pitchFamily="18" charset="0"/>
                <a:cs typeface="Times New Roman" panose="02020603050405020304" pitchFamily="18" charset="0"/>
              </a:rPr>
              <a:t>diserahi</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tugas</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khusus</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sebagai</a:t>
            </a:r>
            <a:r>
              <a:rPr lang="en-ID" sz="2400" b="1" dirty="0" smtClean="0">
                <a:solidFill>
                  <a:srgbClr val="7030A0"/>
                </a:solidFill>
                <a:latin typeface="Times New Roman" panose="02020603050405020304" pitchFamily="18" charset="0"/>
                <a:cs typeface="Times New Roman" panose="02020603050405020304" pitchFamily="18" charset="0"/>
              </a:rPr>
              <a:t> </a:t>
            </a:r>
            <a:r>
              <a:rPr lang="en-ID" sz="2400" b="1" dirty="0" err="1" smtClean="0">
                <a:solidFill>
                  <a:srgbClr val="7030A0"/>
                </a:solidFill>
                <a:latin typeface="Times New Roman" panose="02020603050405020304" pitchFamily="18" charset="0"/>
                <a:cs typeface="Times New Roman" panose="02020603050405020304" pitchFamily="18" charset="0"/>
              </a:rPr>
              <a:t>petugas</a:t>
            </a:r>
            <a:r>
              <a:rPr lang="en-ID" sz="2400" b="1" dirty="0" smtClean="0">
                <a:solidFill>
                  <a:srgbClr val="7030A0"/>
                </a:solidFill>
                <a:latin typeface="Times New Roman" panose="02020603050405020304" pitchFamily="18" charset="0"/>
                <a:cs typeface="Times New Roman" panose="02020603050405020304" pitchFamily="18" charset="0"/>
              </a:rPr>
              <a:t> BK.</a:t>
            </a:r>
          </a:p>
          <a:p>
            <a:pPr marL="625475" indent="-342900">
              <a:lnSpc>
                <a:spcPct val="150000"/>
              </a:lnSpc>
              <a:buAutoNum type="alphaLcPeriod"/>
              <a:tabLst>
                <a:tab pos="463550" algn="l"/>
              </a:tabLst>
            </a:pPr>
            <a:r>
              <a:rPr lang="en-ID" sz="2400" b="1" dirty="0" err="1" smtClean="0">
                <a:solidFill>
                  <a:srgbClr val="00B050"/>
                </a:solidFill>
                <a:latin typeface="Times New Roman" panose="02020603050405020304" pitchFamily="18" charset="0"/>
                <a:cs typeface="Times New Roman" panose="02020603050405020304" pitchFamily="18" charset="0"/>
              </a:rPr>
              <a:t>Kepala</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sekolah</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atau</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madsrasah</a:t>
            </a:r>
            <a:r>
              <a:rPr lang="en-ID" sz="2400" b="1" dirty="0" smtClean="0">
                <a:solidFill>
                  <a:srgbClr val="00B050"/>
                </a:solidFill>
                <a:latin typeface="Times New Roman" panose="02020603050405020304" pitchFamily="18" charset="0"/>
                <a:cs typeface="Times New Roman" panose="02020603050405020304" pitchFamily="18" charset="0"/>
              </a:rPr>
              <a:t> yang </a:t>
            </a:r>
            <a:r>
              <a:rPr lang="en-ID" sz="2400" b="1" dirty="0" err="1" smtClean="0">
                <a:solidFill>
                  <a:srgbClr val="00B050"/>
                </a:solidFill>
                <a:latin typeface="Times New Roman" panose="02020603050405020304" pitchFamily="18" charset="0"/>
                <a:cs typeface="Times New Roman" panose="02020603050405020304" pitchFamily="18" charset="0"/>
              </a:rPr>
              <a:t>bertanggung</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jawab</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atas</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sekurang</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kurangnya</a:t>
            </a:r>
            <a:r>
              <a:rPr lang="en-ID" sz="2400" b="1" dirty="0" smtClean="0">
                <a:solidFill>
                  <a:srgbClr val="00B050"/>
                </a:solidFill>
                <a:latin typeface="Times New Roman" panose="02020603050405020304" pitchFamily="18" charset="0"/>
                <a:cs typeface="Times New Roman" panose="02020603050405020304" pitchFamily="18" charset="0"/>
              </a:rPr>
              <a:t> 40 </a:t>
            </a:r>
            <a:r>
              <a:rPr lang="en-ID" sz="2400" b="1" dirty="0" err="1" smtClean="0">
                <a:solidFill>
                  <a:srgbClr val="00B050"/>
                </a:solidFill>
                <a:latin typeface="Times New Roman" panose="02020603050405020304" pitchFamily="18" charset="0"/>
                <a:cs typeface="Times New Roman" panose="02020603050405020304" pitchFamily="18" charset="0"/>
              </a:rPr>
              <a:t>orang</a:t>
            </a:r>
            <a:r>
              <a:rPr lang="en-ID" sz="2400" b="1" dirty="0" smtClean="0">
                <a:solidFill>
                  <a:srgbClr val="00B050"/>
                </a:solidFill>
                <a:latin typeface="Times New Roman" panose="02020603050405020304" pitchFamily="18" charset="0"/>
                <a:cs typeface="Times New Roman" panose="02020603050405020304" pitchFamily="18" charset="0"/>
              </a:rPr>
              <a:t> </a:t>
            </a:r>
            <a:r>
              <a:rPr lang="en-ID" sz="2400" b="1" dirty="0" err="1" smtClean="0">
                <a:solidFill>
                  <a:srgbClr val="00B050"/>
                </a:solidFill>
                <a:latin typeface="Times New Roman" panose="02020603050405020304" pitchFamily="18" charset="0"/>
                <a:cs typeface="Times New Roman" panose="02020603050405020304" pitchFamily="18" charset="0"/>
              </a:rPr>
              <a:t>siswa</a:t>
            </a:r>
            <a:r>
              <a:rPr lang="en-ID" sz="2400" b="1" dirty="0" smtClean="0">
                <a:solidFill>
                  <a:srgbClr val="00B050"/>
                </a:solidFill>
                <a:latin typeface="Times New Roman" panose="02020603050405020304" pitchFamily="18" charset="0"/>
                <a:cs typeface="Times New Roman" panose="02020603050405020304" pitchFamily="18" charset="0"/>
              </a:rPr>
              <a:t>.</a:t>
            </a:r>
            <a:endParaRPr lang="en-US" sz="2400" b="1" dirty="0">
              <a:solidFill>
                <a:srgbClr val="00B050"/>
              </a:solidFill>
            </a:endParaRPr>
          </a:p>
        </p:txBody>
      </p:sp>
      <p:sp>
        <p:nvSpPr>
          <p:cNvPr id="5" name="Rectangle 4"/>
          <p:cNvSpPr/>
          <p:nvPr/>
        </p:nvSpPr>
        <p:spPr>
          <a:xfrm>
            <a:off x="609600" y="304800"/>
            <a:ext cx="8077200" cy="1200329"/>
          </a:xfrm>
          <a:prstGeom prst="rect">
            <a:avLst/>
          </a:prstGeom>
          <a:solidFill>
            <a:srgbClr val="FFFF00"/>
          </a:solidFill>
        </p:spPr>
        <p:txBody>
          <a:bodyPr wrap="square">
            <a:spAutoFit/>
          </a:bodyPr>
          <a:lstStyle/>
          <a:p>
            <a:pPr marL="64008" indent="0" algn="ctr">
              <a:buNone/>
            </a:pP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2.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Pelaksana</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Pelayanan</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Bimbingan</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dan</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Konseling</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a:t>
            </a:r>
            <a:r>
              <a:rPr lang="en-ID" sz="3600" b="1" dirty="0" err="1" smtClean="0">
                <a:solidFill>
                  <a:schemeClr val="tx2">
                    <a:lumMod val="25000"/>
                  </a:schemeClr>
                </a:solidFill>
                <a:latin typeface="Times New Roman" panose="02020603050405020304" pitchFamily="18" charset="0"/>
                <a:cs typeface="Times New Roman" panose="02020603050405020304" pitchFamily="18" charset="0"/>
              </a:rPr>
              <a:t>Pada</a:t>
            </a:r>
            <a:r>
              <a:rPr lang="en-ID" sz="3600" b="1" dirty="0" smtClean="0">
                <a:solidFill>
                  <a:schemeClr val="tx2">
                    <a:lumMod val="25000"/>
                  </a:schemeClr>
                </a:solidFill>
                <a:latin typeface="Times New Roman" panose="02020603050405020304" pitchFamily="18" charset="0"/>
                <a:cs typeface="Times New Roman" panose="02020603050405020304" pitchFamily="18" charset="0"/>
              </a:rPr>
              <a:t> SD/MI</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sz="quarter" idx="1"/>
          </p:nvPr>
        </p:nvSpPr>
        <p:spPr>
          <a:xfrm>
            <a:off x="457200" y="457200"/>
            <a:ext cx="8229600" cy="1447800"/>
          </a:xfrm>
          <a:solidFill>
            <a:srgbClr val="F0FDA5"/>
          </a:solidFill>
        </p:spPr>
        <p:txBody>
          <a:bodyPr>
            <a:normAutofit/>
          </a:bodyPr>
          <a:lstStyle/>
          <a:p>
            <a:pPr marL="287338" indent="-287338">
              <a:buNone/>
            </a:pPr>
            <a:r>
              <a:rPr lang="en-ID" dirty="0" smtClean="0">
                <a:latin typeface="Times New Roman" panose="02020603050405020304" pitchFamily="18" charset="0"/>
                <a:cs typeface="Times New Roman" panose="02020603050405020304" pitchFamily="18" charset="0"/>
              </a:rPr>
              <a:t>3. </a:t>
            </a:r>
            <a:r>
              <a:rPr lang="en-ID" dirty="0" err="1" smtClean="0">
                <a:latin typeface="Times New Roman" panose="02020603050405020304" pitchFamily="18" charset="0"/>
                <a:cs typeface="Times New Roman" panose="02020603050405020304" pitchFamily="18" charset="0"/>
              </a:rPr>
              <a:t>Peran</a:t>
            </a:r>
            <a:r>
              <a:rPr lang="en-ID" dirty="0" smtClean="0">
                <a:latin typeface="Times New Roman" panose="02020603050405020304" pitchFamily="18" charset="0"/>
                <a:cs typeface="Times New Roman" panose="02020603050405020304" pitchFamily="18" charset="0"/>
              </a:rPr>
              <a:t> Guru </a:t>
            </a:r>
            <a:r>
              <a:rPr lang="en-ID" dirty="0" err="1" smtClean="0">
                <a:latin typeface="Times New Roman" panose="02020603050405020304" pitchFamily="18" charset="0"/>
                <a:cs typeface="Times New Roman" panose="02020603050405020304" pitchFamily="18" charset="0"/>
              </a:rPr>
              <a:t>Kelas</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dalam</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Kegiatan</a:t>
            </a:r>
            <a:r>
              <a:rPr lang="en-ID" dirty="0" smtClean="0">
                <a:latin typeface="Times New Roman" panose="02020603050405020304" pitchFamily="18" charset="0"/>
                <a:cs typeface="Times New Roman" panose="02020603050405020304" pitchFamily="18" charset="0"/>
              </a:rPr>
              <a:t> BK di SD</a:t>
            </a:r>
            <a:br>
              <a:rPr lang="en-ID" dirty="0" smtClean="0">
                <a:latin typeface="Times New Roman" panose="02020603050405020304" pitchFamily="18" charset="0"/>
                <a:cs typeface="Times New Roman" panose="02020603050405020304" pitchFamily="18" charset="0"/>
              </a:rPr>
            </a:br>
            <a:r>
              <a:rPr lang="en-ID" dirty="0" err="1" smtClean="0">
                <a:latin typeface="Times New Roman" panose="02020603050405020304" pitchFamily="18" charset="0"/>
                <a:cs typeface="Times New Roman" panose="02020603050405020304" pitchFamily="18" charset="0"/>
              </a:rPr>
              <a:t>Sardirman</a:t>
            </a:r>
            <a:r>
              <a:rPr lang="en-ID" dirty="0" smtClean="0">
                <a:latin typeface="Times New Roman" panose="02020603050405020304" pitchFamily="18" charset="0"/>
                <a:cs typeface="Times New Roman" panose="02020603050405020304" pitchFamily="18" charset="0"/>
              </a:rPr>
              <a:t> (2001:142) </a:t>
            </a:r>
            <a:r>
              <a:rPr lang="en-ID" dirty="0" err="1" smtClean="0">
                <a:latin typeface="Times New Roman" panose="02020603050405020304" pitchFamily="18" charset="0"/>
                <a:cs typeface="Times New Roman" panose="02020603050405020304" pitchFamily="18" charset="0"/>
              </a:rPr>
              <a:t>menyatakan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bahwa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ada</a:t>
            </a:r>
            <a:r>
              <a:rPr lang="en-ID" dirty="0" smtClean="0">
                <a:latin typeface="Times New Roman" panose="02020603050405020304" pitchFamily="18" charset="0"/>
                <a:cs typeface="Times New Roman" panose="02020603050405020304" pitchFamily="18" charset="0"/>
              </a:rPr>
              <a:t> 9 </a:t>
            </a:r>
            <a:r>
              <a:rPr lang="en-ID" dirty="0" err="1" smtClean="0">
                <a:latin typeface="Times New Roman" panose="02020603050405020304" pitchFamily="18" charset="0"/>
                <a:cs typeface="Times New Roman" panose="02020603050405020304" pitchFamily="18" charset="0"/>
              </a:rPr>
              <a:t>peran</a:t>
            </a:r>
            <a:r>
              <a:rPr lang="en-ID" dirty="0" smtClean="0">
                <a:latin typeface="Times New Roman" panose="02020603050405020304" pitchFamily="18" charset="0"/>
                <a:cs typeface="Times New Roman" panose="02020603050405020304" pitchFamily="18" charset="0"/>
              </a:rPr>
              <a:t> guru </a:t>
            </a:r>
            <a:r>
              <a:rPr lang="en-ID" dirty="0" err="1" smtClean="0">
                <a:latin typeface="Times New Roman" panose="02020603050405020304" pitchFamily="18" charset="0"/>
                <a:cs typeface="Times New Roman" panose="02020603050405020304" pitchFamily="18" charset="0"/>
              </a:rPr>
              <a:t>dalam</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kegiatan</a:t>
            </a:r>
            <a:r>
              <a:rPr lang="en-ID" dirty="0" smtClean="0">
                <a:latin typeface="Times New Roman" panose="02020603050405020304" pitchFamily="18" charset="0"/>
                <a:cs typeface="Times New Roman" panose="02020603050405020304" pitchFamily="18" charset="0"/>
              </a:rPr>
              <a:t> BK, </a:t>
            </a:r>
            <a:r>
              <a:rPr lang="en-ID" dirty="0" err="1" smtClean="0">
                <a:latin typeface="Times New Roman" panose="02020603050405020304" pitchFamily="18" charset="0"/>
                <a:cs typeface="Times New Roman" panose="02020603050405020304" pitchFamily="18" charset="0"/>
              </a:rPr>
              <a:t>yaitu</a:t>
            </a:r>
            <a:r>
              <a:rPr lang="en-ID" dirty="0" smtClean="0">
                <a:latin typeface="Times New Roman" panose="02020603050405020304" pitchFamily="18" charset="0"/>
                <a:cs typeface="Times New Roman" panose="02020603050405020304" pitchFamily="18" charset="0"/>
              </a:rPr>
              <a:t>:</a:t>
            </a:r>
          </a:p>
        </p:txBody>
      </p:sp>
      <p:sp>
        <p:nvSpPr>
          <p:cNvPr id="5" name="Rectangle 4"/>
          <p:cNvSpPr/>
          <p:nvPr/>
        </p:nvSpPr>
        <p:spPr>
          <a:xfrm>
            <a:off x="2971800" y="2057400"/>
            <a:ext cx="3124200" cy="4524315"/>
          </a:xfrm>
          <a:prstGeom prst="rect">
            <a:avLst/>
          </a:prstGeom>
        </p:spPr>
        <p:txBody>
          <a:bodyPr wrap="square">
            <a:spAutoFit/>
          </a:bodyPr>
          <a:lstStyle/>
          <a:p>
            <a:pPr marL="514350" indent="-514350">
              <a:buFont typeface="+mj-lt"/>
              <a:buAutoNum type="alphaLcPeriod"/>
            </a:pPr>
            <a:r>
              <a:rPr lang="en-ID" sz="3200" dirty="0" err="1" smtClean="0">
                <a:solidFill>
                  <a:srgbClr val="FF0000"/>
                </a:solidFill>
                <a:latin typeface="Times New Roman" panose="02020603050405020304" pitchFamily="18" charset="0"/>
                <a:cs typeface="Times New Roman" panose="02020603050405020304" pitchFamily="18" charset="0"/>
              </a:rPr>
              <a:t>Informator</a:t>
            </a:r>
            <a:endParaRPr lang="en-ID" sz="3200" dirty="0" smtClean="0">
              <a:solidFill>
                <a:srgbClr val="FF0000"/>
              </a:solidFill>
              <a:latin typeface="Times New Roman" panose="02020603050405020304" pitchFamily="18" charset="0"/>
              <a:cs typeface="Times New Roman" panose="02020603050405020304" pitchFamily="18" charset="0"/>
            </a:endParaRPr>
          </a:p>
          <a:p>
            <a:pPr marL="514350" indent="-514350">
              <a:buFont typeface="+mj-lt"/>
              <a:buAutoNum type="alphaLcPeriod"/>
            </a:pPr>
            <a:r>
              <a:rPr lang="en-ID" sz="3200" dirty="0" err="1" smtClean="0">
                <a:solidFill>
                  <a:srgbClr val="FF0000"/>
                </a:solidFill>
                <a:latin typeface="Times New Roman" panose="02020603050405020304" pitchFamily="18" charset="0"/>
                <a:cs typeface="Times New Roman" panose="02020603050405020304" pitchFamily="18" charset="0"/>
              </a:rPr>
              <a:t>Organisator</a:t>
            </a:r>
            <a:endParaRPr lang="en-ID" sz="3200" dirty="0" smtClean="0">
              <a:solidFill>
                <a:srgbClr val="FF0000"/>
              </a:solidFill>
              <a:latin typeface="Times New Roman" panose="02020603050405020304" pitchFamily="18" charset="0"/>
              <a:cs typeface="Times New Roman" panose="02020603050405020304" pitchFamily="18" charset="0"/>
            </a:endParaRPr>
          </a:p>
          <a:p>
            <a:pPr marL="514350" indent="-514350">
              <a:buFont typeface="+mj-lt"/>
              <a:buAutoNum type="alphaLcPeriod"/>
            </a:pPr>
            <a:r>
              <a:rPr lang="en-ID" sz="3200" dirty="0" smtClean="0">
                <a:solidFill>
                  <a:srgbClr val="FF0000"/>
                </a:solidFill>
                <a:latin typeface="Times New Roman" panose="02020603050405020304" pitchFamily="18" charset="0"/>
                <a:cs typeface="Times New Roman" panose="02020603050405020304" pitchFamily="18" charset="0"/>
              </a:rPr>
              <a:t>Motivator</a:t>
            </a:r>
          </a:p>
          <a:p>
            <a:pPr marL="514350" indent="-514350">
              <a:buFont typeface="+mj-lt"/>
              <a:buAutoNum type="alphaLcPeriod"/>
            </a:pPr>
            <a:r>
              <a:rPr lang="en-ID" sz="3200" dirty="0" smtClean="0">
                <a:solidFill>
                  <a:srgbClr val="FF0000"/>
                </a:solidFill>
                <a:latin typeface="Times New Roman" panose="02020603050405020304" pitchFamily="18" charset="0"/>
                <a:cs typeface="Times New Roman" panose="02020603050405020304" pitchFamily="18" charset="0"/>
              </a:rPr>
              <a:t>Director</a:t>
            </a:r>
          </a:p>
          <a:p>
            <a:pPr marL="514350" indent="-514350">
              <a:buFont typeface="+mj-lt"/>
              <a:buAutoNum type="alphaLcPeriod"/>
            </a:pPr>
            <a:r>
              <a:rPr lang="en-ID" sz="3200" dirty="0" err="1" smtClean="0">
                <a:solidFill>
                  <a:srgbClr val="FF0000"/>
                </a:solidFill>
                <a:latin typeface="Times New Roman" panose="02020603050405020304" pitchFamily="18" charset="0"/>
                <a:cs typeface="Times New Roman" panose="02020603050405020304" pitchFamily="18" charset="0"/>
              </a:rPr>
              <a:t>Inisiator</a:t>
            </a:r>
            <a:endParaRPr lang="en-ID" sz="3200" dirty="0" smtClean="0">
              <a:solidFill>
                <a:srgbClr val="FF0000"/>
              </a:solidFill>
              <a:latin typeface="Times New Roman" panose="02020603050405020304" pitchFamily="18" charset="0"/>
              <a:cs typeface="Times New Roman" panose="02020603050405020304" pitchFamily="18" charset="0"/>
            </a:endParaRPr>
          </a:p>
          <a:p>
            <a:pPr marL="514350" indent="-514350">
              <a:buFont typeface="+mj-lt"/>
              <a:buAutoNum type="alphaLcPeriod"/>
            </a:pPr>
            <a:r>
              <a:rPr lang="en-ID" sz="3200" dirty="0" smtClean="0">
                <a:solidFill>
                  <a:srgbClr val="FF0000"/>
                </a:solidFill>
                <a:latin typeface="Times New Roman" panose="02020603050405020304" pitchFamily="18" charset="0"/>
                <a:cs typeface="Times New Roman" panose="02020603050405020304" pitchFamily="18" charset="0"/>
              </a:rPr>
              <a:t>Transmitter</a:t>
            </a:r>
          </a:p>
          <a:p>
            <a:pPr marL="514350" indent="-514350">
              <a:buFont typeface="+mj-lt"/>
              <a:buAutoNum type="alphaLcPeriod"/>
            </a:pPr>
            <a:r>
              <a:rPr lang="en-ID" sz="3200" dirty="0" err="1" smtClean="0">
                <a:solidFill>
                  <a:srgbClr val="FF0000"/>
                </a:solidFill>
                <a:latin typeface="Times New Roman" panose="02020603050405020304" pitchFamily="18" charset="0"/>
                <a:cs typeface="Times New Roman" panose="02020603050405020304" pitchFamily="18" charset="0"/>
              </a:rPr>
              <a:t>Fasilitator</a:t>
            </a:r>
            <a:endParaRPr lang="en-ID" sz="3200" dirty="0" smtClean="0">
              <a:solidFill>
                <a:srgbClr val="FF0000"/>
              </a:solidFill>
              <a:latin typeface="Times New Roman" panose="02020603050405020304" pitchFamily="18" charset="0"/>
              <a:cs typeface="Times New Roman" panose="02020603050405020304" pitchFamily="18" charset="0"/>
            </a:endParaRPr>
          </a:p>
          <a:p>
            <a:pPr marL="514350" indent="-514350">
              <a:buFont typeface="+mj-lt"/>
              <a:buAutoNum type="alphaLcPeriod"/>
            </a:pPr>
            <a:r>
              <a:rPr lang="en-ID" sz="3200" dirty="0" smtClean="0">
                <a:solidFill>
                  <a:srgbClr val="FF0000"/>
                </a:solidFill>
                <a:latin typeface="Times New Roman" panose="02020603050405020304" pitchFamily="18" charset="0"/>
                <a:cs typeface="Times New Roman" panose="02020603050405020304" pitchFamily="18" charset="0"/>
              </a:rPr>
              <a:t>Mediator</a:t>
            </a:r>
          </a:p>
          <a:p>
            <a:pPr marL="514350" indent="-514350">
              <a:buFont typeface="+mj-lt"/>
              <a:buAutoNum type="alphaLcPeriod"/>
            </a:pPr>
            <a:r>
              <a:rPr lang="en-ID" sz="3200" dirty="0" smtClean="0">
                <a:solidFill>
                  <a:srgbClr val="FF0000"/>
                </a:solidFill>
                <a:latin typeface="Times New Roman" panose="02020603050405020304" pitchFamily="18" charset="0"/>
                <a:cs typeface="Times New Roman" panose="02020603050405020304" pitchFamily="18" charset="0"/>
              </a:rPr>
              <a:t>Evaluator</a:t>
            </a:r>
            <a:endParaRPr lang="en-US" sz="32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1000"/>
            <a:ext cx="7772400" cy="1143000"/>
          </a:xfrm>
          <a:solidFill>
            <a:srgbClr val="F8BAE2"/>
          </a:solidFill>
        </p:spPr>
        <p:txBody>
          <a:bodyPr>
            <a:noAutofit/>
          </a:bodyPr>
          <a:lstStyle/>
          <a:p>
            <a:pPr algn="ctr"/>
            <a:r>
              <a:rPr lang="en-ID" sz="3800" dirty="0" smtClean="0">
                <a:solidFill>
                  <a:schemeClr val="tx1"/>
                </a:solidFill>
                <a:latin typeface="Times New Roman" panose="02020603050405020304" pitchFamily="18" charset="0"/>
                <a:cs typeface="Times New Roman" panose="02020603050405020304" pitchFamily="18" charset="0"/>
              </a:rPr>
              <a:t>4. </a:t>
            </a:r>
            <a:r>
              <a:rPr lang="en-ID" sz="3800" dirty="0" err="1" smtClean="0">
                <a:solidFill>
                  <a:schemeClr val="tx1"/>
                </a:solidFill>
                <a:latin typeface="Times New Roman" panose="02020603050405020304" pitchFamily="18" charset="0"/>
                <a:cs typeface="Times New Roman" panose="02020603050405020304" pitchFamily="18" charset="0"/>
              </a:rPr>
              <a:t>Fungsi</a:t>
            </a:r>
            <a:r>
              <a:rPr lang="en-ID" sz="3800" dirty="0" smtClean="0">
                <a:solidFill>
                  <a:schemeClr val="tx1"/>
                </a:solidFill>
                <a:latin typeface="Times New Roman" panose="02020603050405020304" pitchFamily="18" charset="0"/>
                <a:cs typeface="Times New Roman" panose="02020603050405020304" pitchFamily="18" charset="0"/>
              </a:rPr>
              <a:t> </a:t>
            </a:r>
            <a:r>
              <a:rPr lang="en-ID" sz="3800" dirty="0" err="1" smtClean="0">
                <a:solidFill>
                  <a:schemeClr val="tx1"/>
                </a:solidFill>
                <a:latin typeface="Times New Roman" panose="02020603050405020304" pitchFamily="18" charset="0"/>
                <a:cs typeface="Times New Roman" panose="02020603050405020304" pitchFamily="18" charset="0"/>
              </a:rPr>
              <a:t>Bimbingan</a:t>
            </a:r>
            <a:r>
              <a:rPr lang="en-ID" sz="3800" dirty="0" smtClean="0">
                <a:solidFill>
                  <a:schemeClr val="tx1"/>
                </a:solidFill>
                <a:latin typeface="Times New Roman" panose="02020603050405020304" pitchFamily="18" charset="0"/>
                <a:cs typeface="Times New Roman" panose="02020603050405020304" pitchFamily="18" charset="0"/>
              </a:rPr>
              <a:t> </a:t>
            </a:r>
            <a:r>
              <a:rPr lang="en-ID" sz="3800" dirty="0" err="1" smtClean="0">
                <a:solidFill>
                  <a:schemeClr val="tx1"/>
                </a:solidFill>
                <a:latin typeface="Times New Roman" panose="02020603050405020304" pitchFamily="18" charset="0"/>
                <a:cs typeface="Times New Roman" panose="02020603050405020304" pitchFamily="18" charset="0"/>
              </a:rPr>
              <a:t>dan</a:t>
            </a:r>
            <a:r>
              <a:rPr lang="en-ID" sz="3800" dirty="0" smtClean="0">
                <a:solidFill>
                  <a:schemeClr val="tx1"/>
                </a:solidFill>
                <a:latin typeface="Times New Roman" panose="02020603050405020304" pitchFamily="18" charset="0"/>
                <a:cs typeface="Times New Roman" panose="02020603050405020304" pitchFamily="18" charset="0"/>
              </a:rPr>
              <a:t> </a:t>
            </a:r>
            <a:r>
              <a:rPr lang="en-ID" sz="3800" dirty="0" err="1" smtClean="0">
                <a:solidFill>
                  <a:schemeClr val="tx1"/>
                </a:solidFill>
                <a:latin typeface="Times New Roman" panose="02020603050405020304" pitchFamily="18" charset="0"/>
                <a:cs typeface="Times New Roman" panose="02020603050405020304" pitchFamily="18" charset="0"/>
              </a:rPr>
              <a:t>Konseling</a:t>
            </a:r>
            <a:r>
              <a:rPr lang="en-ID" sz="3800" dirty="0" smtClean="0">
                <a:solidFill>
                  <a:schemeClr val="tx1"/>
                </a:solidFill>
                <a:latin typeface="Times New Roman" panose="02020603050405020304" pitchFamily="18" charset="0"/>
                <a:cs typeface="Times New Roman" panose="02020603050405020304" pitchFamily="18" charset="0"/>
              </a:rPr>
              <a:t> </a:t>
            </a:r>
            <a:r>
              <a:rPr lang="en-ID" sz="3800" dirty="0" err="1" smtClean="0">
                <a:solidFill>
                  <a:schemeClr val="tx1"/>
                </a:solidFill>
                <a:latin typeface="Times New Roman" panose="02020603050405020304" pitchFamily="18" charset="0"/>
                <a:cs typeface="Times New Roman" panose="02020603050405020304" pitchFamily="18" charset="0"/>
              </a:rPr>
              <a:t>di</a:t>
            </a:r>
            <a:r>
              <a:rPr lang="en-ID" sz="3800" dirty="0" smtClean="0">
                <a:solidFill>
                  <a:schemeClr val="tx1"/>
                </a:solidFill>
                <a:latin typeface="Times New Roman" panose="02020603050405020304" pitchFamily="18" charset="0"/>
                <a:cs typeface="Times New Roman" panose="02020603050405020304" pitchFamily="18" charset="0"/>
              </a:rPr>
              <a:t> SD</a:t>
            </a:r>
            <a:endParaRPr lang="en-US" sz="3800" dirty="0">
              <a:solidFill>
                <a:schemeClr val="tx1"/>
              </a:solidFill>
            </a:endParaRPr>
          </a:p>
        </p:txBody>
      </p:sp>
      <p:sp>
        <p:nvSpPr>
          <p:cNvPr id="3" name="Content Placeholder 2"/>
          <p:cNvSpPr>
            <a:spLocks noGrp="1"/>
          </p:cNvSpPr>
          <p:nvPr>
            <p:ph sz="quarter" idx="1"/>
          </p:nvPr>
        </p:nvSpPr>
        <p:spPr>
          <a:xfrm>
            <a:off x="457200" y="1981200"/>
            <a:ext cx="8229600" cy="3733800"/>
          </a:xfrm>
        </p:spPr>
        <p:txBody>
          <a:bodyPr/>
          <a:lstStyle/>
          <a:p>
            <a:pPr algn="just">
              <a:buNone/>
            </a:pPr>
            <a:r>
              <a:rPr lang="en-ID" dirty="0" smtClean="0">
                <a:latin typeface="Times New Roman" panose="02020603050405020304" pitchFamily="18" charset="0"/>
                <a:cs typeface="Times New Roman" panose="02020603050405020304" pitchFamily="18" charset="0"/>
              </a:rPr>
              <a:t>	</a:t>
            </a:r>
            <a:r>
              <a:rPr lang="en-ID" dirty="0" err="1" smtClean="0">
                <a:solidFill>
                  <a:srgbClr val="FF0000"/>
                </a:solidFill>
                <a:latin typeface="Times New Roman" panose="02020603050405020304" pitchFamily="18" charset="0"/>
                <a:cs typeface="Times New Roman" panose="02020603050405020304" pitchFamily="18" charset="0"/>
              </a:rPr>
              <a:t>Fungsi</a:t>
            </a:r>
            <a:r>
              <a:rPr lang="en-ID" dirty="0" smtClean="0">
                <a:solidFill>
                  <a:srgbClr val="FF0000"/>
                </a:solidFill>
                <a:latin typeface="Times New Roman" panose="02020603050405020304" pitchFamily="18" charset="0"/>
                <a:cs typeface="Times New Roman" panose="02020603050405020304" pitchFamily="18" charset="0"/>
              </a:rPr>
              <a:t> </a:t>
            </a:r>
            <a:r>
              <a:rPr lang="en-ID" dirty="0" err="1" smtClean="0">
                <a:solidFill>
                  <a:srgbClr val="FF0000"/>
                </a:solidFill>
                <a:latin typeface="Times New Roman" panose="02020603050405020304" pitchFamily="18" charset="0"/>
                <a:cs typeface="Times New Roman" panose="02020603050405020304" pitchFamily="18" charset="0"/>
              </a:rPr>
              <a:t>penyaluran</a:t>
            </a:r>
            <a:r>
              <a:rPr lang="en-ID" dirty="0" smtClean="0">
                <a:solidFill>
                  <a:srgbClr val="FF0000"/>
                </a:solidFill>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ialah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fungsi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bimbingan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dalam</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membantu</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menyalurkan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siswa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siswa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dalam</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memilih</a:t>
            </a:r>
            <a:r>
              <a:rPr lang="en-ID" dirty="0" smtClean="0">
                <a:latin typeface="Times New Roman" panose="02020603050405020304" pitchFamily="18" charset="0"/>
                <a:cs typeface="Times New Roman" panose="02020603050405020304" pitchFamily="18" charset="0"/>
              </a:rPr>
              <a:t> program </a:t>
            </a:r>
            <a:r>
              <a:rPr lang="en-ID" dirty="0" err="1" smtClean="0">
                <a:latin typeface="Times New Roman" panose="02020603050405020304" pitchFamily="18" charset="0"/>
                <a:cs typeface="Times New Roman" panose="02020603050405020304" pitchFamily="18" charset="0"/>
              </a:rPr>
              <a:t>program</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pendidikan</a:t>
            </a:r>
            <a:r>
              <a:rPr lang="en-ID" dirty="0" smtClean="0">
                <a:latin typeface="Times New Roman" panose="02020603050405020304" pitchFamily="18" charset="0"/>
                <a:cs typeface="Times New Roman" panose="02020603050405020304" pitchFamily="18" charset="0"/>
              </a:rPr>
              <a:t> yang </a:t>
            </a:r>
            <a:r>
              <a:rPr lang="en-ID" dirty="0" err="1" smtClean="0">
                <a:latin typeface="Times New Roman" panose="02020603050405020304" pitchFamily="18" charset="0"/>
                <a:cs typeface="Times New Roman" panose="02020603050405020304" pitchFamily="18" charset="0"/>
              </a:rPr>
              <a:t>ada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sekolah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memilih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jurusan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sekolah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memilih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jenis</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sekolah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sambungan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ataupun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lapangan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kerja</a:t>
            </a:r>
            <a:r>
              <a:rPr lang="en-ID" dirty="0" smtClean="0">
                <a:latin typeface="Times New Roman" panose="02020603050405020304" pitchFamily="18" charset="0"/>
                <a:cs typeface="Times New Roman" panose="02020603050405020304" pitchFamily="18" charset="0"/>
              </a:rPr>
              <a:t> yang </a:t>
            </a:r>
            <a:r>
              <a:rPr lang="en-ID" dirty="0" err="1" smtClean="0">
                <a:latin typeface="Times New Roman" panose="02020603050405020304" pitchFamily="18" charset="0"/>
                <a:cs typeface="Times New Roman" panose="02020603050405020304" pitchFamily="18" charset="0"/>
              </a:rPr>
              <a:t>sesuai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dengan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bakat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minat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cita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cita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ciri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ciri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kepribadiannya</a:t>
            </a:r>
            <a:r>
              <a:rPr lang="en-ID" dirty="0" smtClean="0">
                <a:latin typeface="Times New Roman" panose="02020603050405020304" pitchFamily="18" charset="0"/>
                <a:cs typeface="Times New Roman" panose="02020603050405020304" pitchFamily="18" charset="0"/>
              </a:rPr>
              <a:t>.</a:t>
            </a:r>
            <a:endParaRPr lang="en-US" dirty="0" smtClean="0"/>
          </a:p>
          <a:p>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pic>
        <p:nvPicPr>
          <p:cNvPr id="4" name="Picture 3" descr="d97689eeeff5f1dcf3a2e52a5e1d8277bd5b4cec_hq.gif"/>
          <p:cNvPicPr>
            <a:picLocks noChangeAspect="1"/>
          </p:cNvPicPr>
          <p:nvPr/>
        </p:nvPicPr>
        <p:blipFill>
          <a:blip r:embed="rId2" cstate="print"/>
          <a:stretch>
            <a:fillRect/>
          </a:stretch>
        </p:blipFill>
        <p:spPr>
          <a:xfrm>
            <a:off x="0" y="0"/>
            <a:ext cx="9144000" cy="6858000"/>
          </a:xfrm>
          <a:prstGeom prst="rect">
            <a:avLst/>
          </a:prstGeom>
        </p:spPr>
      </p:pic>
      <p:pic>
        <p:nvPicPr>
          <p:cNvPr id="5" name="Content Placeholder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24200" y="685800"/>
            <a:ext cx="3124200" cy="1314450"/>
          </a:xfrm>
          <a:prstGeom prst="rect">
            <a:avLst/>
          </a:prstGeom>
        </p:spPr>
      </p:pic>
      <p:pic>
        <p:nvPicPr>
          <p:cNvPr id="6" name="Content Placeholder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4800" y="4038600"/>
            <a:ext cx="3124200" cy="1314450"/>
          </a:xfrm>
          <a:prstGeom prst="rect">
            <a:avLst/>
          </a:prstGeom>
        </p:spPr>
      </p:pic>
      <p:pic>
        <p:nvPicPr>
          <p:cNvPr id="7" name="Content Placeholder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715000" y="4114800"/>
            <a:ext cx="3048000" cy="13144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repeatCount="indefinite" accel="50000" decel="50000" fill="hold" nodeType="withEffect">
                                  <p:stCondLst>
                                    <p:cond delay="0"/>
                                  </p:stCondLst>
                                  <p:childTnLst>
                                    <p:animMotion origin="layout" path="M 0 0 L -0.25 0 E" pathEditMode="relative" ptsTypes="">
                                      <p:cBhvr>
                                        <p:cTn id="6" dur="5000" fill="hold"/>
                                        <p:tgtEl>
                                          <p:spTgt spid="5"/>
                                        </p:tgtEl>
                                        <p:attrNameLst>
                                          <p:attrName>ppt_x</p:attrName>
                                          <p:attrName>ppt_y</p:attrName>
                                        </p:attrNameLst>
                                      </p:cBhvr>
                                    </p:animMotion>
                                  </p:childTnLst>
                                </p:cTn>
                              </p:par>
                              <p:par>
                                <p:cTn id="7" presetID="35" presetClass="path" presetSubtype="0" repeatCount="indefinite" accel="50000" decel="50000" fill="hold" nodeType="withEffect">
                                  <p:stCondLst>
                                    <p:cond delay="0"/>
                                  </p:stCondLst>
                                  <p:childTnLst>
                                    <p:animMotion origin="layout" path="M 0 0 L -0.25 0 E" pathEditMode="relative" ptsTypes="">
                                      <p:cBhvr>
                                        <p:cTn id="8" dur="5000" fill="hold"/>
                                        <p:tgtEl>
                                          <p:spTgt spid="6"/>
                                        </p:tgtEl>
                                        <p:attrNameLst>
                                          <p:attrName>ppt_x</p:attrName>
                                          <p:attrName>ppt_y</p:attrName>
                                        </p:attrNameLst>
                                      </p:cBhvr>
                                    </p:animMotion>
                                  </p:childTnLst>
                                </p:cTn>
                              </p:par>
                              <p:par>
                                <p:cTn id="9" presetID="35" presetClass="path" presetSubtype="0" repeatCount="indefinite" accel="50000" decel="50000" fill="hold" nodeType="withEffect">
                                  <p:stCondLst>
                                    <p:cond delay="0"/>
                                  </p:stCondLst>
                                  <p:childTnLst>
                                    <p:animMotion origin="layout" path="M 0 0 L -0.25 0 E" pathEditMode="relative" ptsTypes="">
                                      <p:cBhvr>
                                        <p:cTn id="10" dur="5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6215</TotalTime>
  <Words>1093</Words>
  <Application>Microsoft Office PowerPoint</Application>
  <PresentationFormat>On-screen Show (4:3)</PresentationFormat>
  <Paragraphs>278</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Equity</vt:lpstr>
      <vt:lpstr>Slide 1</vt:lpstr>
      <vt:lpstr>Slide 2</vt:lpstr>
      <vt:lpstr>Slide 3</vt:lpstr>
      <vt:lpstr>Slide 4</vt:lpstr>
      <vt:lpstr>Slide 5</vt:lpstr>
      <vt:lpstr>Slide 6</vt:lpstr>
      <vt:lpstr>BK POLA 17+</vt:lpstr>
      <vt:lpstr>Slide 8</vt:lpstr>
      <vt:lpstr>Slide 9</vt:lpstr>
      <vt:lpstr>Slide 10</vt:lpstr>
      <vt:lpstr>Slide 11</vt:lpstr>
      <vt:lpstr>Slide 12</vt:lpstr>
      <vt:lpstr>Slide 13</vt:lpstr>
      <vt:lpstr>Slide 14</vt:lpstr>
      <vt:lpstr>Slide 15</vt:lpstr>
      <vt:lpstr>Slide 16</vt:lpstr>
      <vt:lpstr>6 Kegiatan Pendukung BK</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4. Fungsi Bimbingan dan Konseling di SD</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neon</dc:creator>
  <cp:lastModifiedBy>Windows User</cp:lastModifiedBy>
  <cp:revision>171</cp:revision>
  <dcterms:created xsi:type="dcterms:W3CDTF">2016-11-26T14:36:26Z</dcterms:created>
  <dcterms:modified xsi:type="dcterms:W3CDTF">2018-04-11T07:57:08Z</dcterms:modified>
</cp:coreProperties>
</file>