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</p:sldIdLst>
  <p:sldSz cx="14401800" cy="9004300"/>
  <p:notesSz cx="14401800" cy="90043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684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192270" y="519810"/>
            <a:ext cx="6017259" cy="8794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160270" y="5042408"/>
            <a:ext cx="10081260" cy="2251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400" b="0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0090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416927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5836822" y="6735514"/>
            <a:ext cx="5923981" cy="5296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913376" y="7239000"/>
            <a:ext cx="7752588" cy="6614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6835140" y="7679435"/>
            <a:ext cx="3916679" cy="8991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434588" y="673099"/>
            <a:ext cx="7532623" cy="8794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253232" y="2784754"/>
            <a:ext cx="9451975" cy="5156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400" b="0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896612" y="8373999"/>
            <a:ext cx="4608576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20090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369296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rahm4dani@gmail.com" TargetMode="External"/><Relationship Id="rId2" Type="http://schemas.openxmlformats.org/officeDocument/2006/relationships/hyperlink" Target="http://www.rahmadani.net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5"/>
          <p:cNvSpPr/>
          <p:nvPr/>
        </p:nvSpPr>
        <p:spPr>
          <a:xfrm>
            <a:off x="0" y="264564"/>
            <a:ext cx="14401800" cy="62172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2"/>
          <p:cNvSpPr txBox="1"/>
          <p:nvPr/>
        </p:nvSpPr>
        <p:spPr>
          <a:xfrm>
            <a:off x="5812663" y="6511493"/>
            <a:ext cx="593217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b="1" dirty="0">
                <a:solidFill>
                  <a:srgbClr val="6F2F9F"/>
                </a:solidFill>
                <a:latin typeface="Rockwell"/>
                <a:cs typeface="Rockwell"/>
              </a:rPr>
              <a:t>Komunikasi</a:t>
            </a:r>
            <a:r>
              <a:rPr sz="5400" b="1" spc="-75" dirty="0">
                <a:solidFill>
                  <a:srgbClr val="6F2F9F"/>
                </a:solidFill>
                <a:latin typeface="Rockwell"/>
                <a:cs typeface="Rockwell"/>
              </a:rPr>
              <a:t> </a:t>
            </a:r>
            <a:r>
              <a:rPr sz="5400" b="1" dirty="0">
                <a:solidFill>
                  <a:srgbClr val="6F2F9F"/>
                </a:solidFill>
                <a:latin typeface="Rockwell"/>
                <a:cs typeface="Rockwell"/>
              </a:rPr>
              <a:t>Data</a:t>
            </a:r>
            <a:endParaRPr sz="5400" dirty="0">
              <a:latin typeface="Rockwell"/>
              <a:cs typeface="Rockwell"/>
            </a:endParaRPr>
          </a:p>
        </p:txBody>
      </p:sp>
      <p:sp>
        <p:nvSpPr>
          <p:cNvPr id="6" name="object 3"/>
          <p:cNvSpPr txBox="1"/>
          <p:nvPr/>
        </p:nvSpPr>
        <p:spPr>
          <a:xfrm>
            <a:off x="2171700" y="7343952"/>
            <a:ext cx="10221595" cy="11798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3815"/>
              </a:lnSpc>
              <a:spcBef>
                <a:spcPts val="100"/>
              </a:spcBef>
            </a:pPr>
            <a:r>
              <a:rPr sz="3200" b="1" dirty="0">
                <a:solidFill>
                  <a:srgbClr val="CC0000"/>
                </a:solidFill>
                <a:latin typeface="Rockwell"/>
                <a:cs typeface="Rockwell"/>
              </a:rPr>
              <a:t>Pengantar dan Kontrak</a:t>
            </a:r>
            <a:r>
              <a:rPr sz="3200" b="1" spc="-100" dirty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3200" b="1" dirty="0">
                <a:solidFill>
                  <a:srgbClr val="CC0000"/>
                </a:solidFill>
                <a:latin typeface="Rockwell"/>
                <a:cs typeface="Rockwell"/>
              </a:rPr>
              <a:t>Perkuliahan</a:t>
            </a:r>
            <a:endParaRPr sz="3200" dirty="0">
              <a:latin typeface="Rockwell"/>
              <a:cs typeface="Rockwell"/>
            </a:endParaRPr>
          </a:p>
          <a:p>
            <a:pPr marL="3175" algn="ctr">
              <a:lnSpc>
                <a:spcPts val="5255"/>
              </a:lnSpc>
            </a:pPr>
            <a:r>
              <a:rPr sz="4400" b="1" dirty="0" err="1" smtClean="0">
                <a:latin typeface="Rockwell"/>
                <a:cs typeface="Rockwell"/>
              </a:rPr>
              <a:t>Rahmat</a:t>
            </a:r>
            <a:r>
              <a:rPr sz="4400" b="1" dirty="0" smtClean="0">
                <a:latin typeface="Rockwell"/>
                <a:cs typeface="Rockwell"/>
              </a:rPr>
              <a:t> </a:t>
            </a:r>
            <a:r>
              <a:rPr sz="4400" b="1" dirty="0" err="1" smtClean="0">
                <a:latin typeface="Rockwell"/>
                <a:cs typeface="Rockwell"/>
              </a:rPr>
              <a:t>Robi</a:t>
            </a:r>
            <a:r>
              <a:rPr sz="4400" b="1" dirty="0" smtClean="0">
                <a:latin typeface="Rockwell"/>
                <a:cs typeface="Rockwell"/>
              </a:rPr>
              <a:t> </a:t>
            </a:r>
            <a:r>
              <a:rPr sz="4400" b="1" dirty="0" err="1" smtClean="0">
                <a:latin typeface="Rockwell"/>
                <a:cs typeface="Rockwell"/>
              </a:rPr>
              <a:t>Waliyansyah</a:t>
            </a:r>
            <a:r>
              <a:rPr sz="4400" b="1" dirty="0" smtClean="0">
                <a:latin typeface="Rockwell"/>
                <a:cs typeface="Rockwell"/>
              </a:rPr>
              <a:t>, </a:t>
            </a:r>
            <a:r>
              <a:rPr sz="4400" b="1" dirty="0" err="1" smtClean="0">
                <a:latin typeface="Rockwell"/>
                <a:cs typeface="Rockwell"/>
              </a:rPr>
              <a:t>M.Kom</a:t>
            </a:r>
            <a:r>
              <a:rPr sz="4400" b="1" dirty="0" smtClean="0">
                <a:latin typeface="Rockwell"/>
                <a:cs typeface="Rockwell"/>
              </a:rPr>
              <a:t>.</a:t>
            </a:r>
            <a:endParaRPr sz="4400" dirty="0">
              <a:latin typeface="Rockwell"/>
              <a:cs typeface="Rockwell"/>
            </a:endParaRPr>
          </a:p>
        </p:txBody>
      </p:sp>
    </p:spTree>
    <p:extLst>
      <p:ext uri="{BB962C8B-B14F-4D97-AF65-F5344CB8AC3E}">
        <p14:creationId xmlns:p14="http://schemas.microsoft.com/office/powerpoint/2010/main" val="26419444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22249" y="2047138"/>
            <a:ext cx="5884545" cy="2037714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58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Semester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48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Satuan Kredit</a:t>
            </a:r>
            <a:r>
              <a:rPr sz="4000" spc="-3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Semester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48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Jumlah Jam Tatap</a:t>
            </a:r>
            <a:r>
              <a:rPr sz="4000" spc="-6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Muka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273290" y="2047138"/>
            <a:ext cx="5046980" cy="2037714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4000" spc="-5">
                <a:latin typeface="Rockwell"/>
                <a:cs typeface="Rockwell"/>
              </a:rPr>
              <a:t>:</a:t>
            </a:r>
            <a:r>
              <a:rPr sz="4000" spc="-25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3</a:t>
            </a:r>
            <a:endParaRPr sz="40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4000" spc="-5" dirty="0">
                <a:latin typeface="Rockwell"/>
                <a:cs typeface="Rockwell"/>
              </a:rPr>
              <a:t>: 2</a:t>
            </a:r>
            <a:r>
              <a:rPr sz="4000" spc="-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SKS</a:t>
            </a:r>
            <a:endParaRPr sz="4000" dirty="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4000" spc="-5" dirty="0">
                <a:latin typeface="Rockwell"/>
                <a:cs typeface="Rockwell"/>
              </a:rPr>
              <a:t>: </a:t>
            </a:r>
            <a:r>
              <a:rPr sz="4000" spc="-10" dirty="0">
                <a:latin typeface="Rockwell"/>
                <a:cs typeface="Rockwell"/>
              </a:rPr>
              <a:t>90</a:t>
            </a:r>
            <a:r>
              <a:rPr sz="4000" spc="-7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Menit/Pertemuan</a:t>
            </a:r>
            <a:endParaRPr sz="4000" dirty="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22249" y="4120641"/>
            <a:ext cx="1271714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Syarat Minimum Kehadiran : 75 % dari 16</a:t>
            </a:r>
            <a:r>
              <a:rPr sz="4000" spc="-17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Pertemuan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22249" y="4729592"/>
            <a:ext cx="5543550" cy="2049279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58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Jika </a:t>
            </a:r>
            <a:r>
              <a:rPr sz="4000" spc="-10" dirty="0">
                <a:latin typeface="Rockwell"/>
                <a:cs typeface="Rockwell"/>
              </a:rPr>
              <a:t>Telat </a:t>
            </a:r>
            <a:r>
              <a:rPr sz="4000" spc="-5" dirty="0">
                <a:latin typeface="Rockwell"/>
                <a:cs typeface="Rockwell"/>
              </a:rPr>
              <a:t>(max</a:t>
            </a:r>
            <a:r>
              <a:rPr sz="4000" spc="-35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menit)</a:t>
            </a:r>
            <a:endParaRPr sz="4000" dirty="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484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Izin</a:t>
            </a:r>
            <a:endParaRPr sz="4000" dirty="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48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 err="1" smtClean="0">
                <a:latin typeface="Rockwell"/>
                <a:cs typeface="Rockwell"/>
              </a:rPr>
              <a:t>Sakit</a:t>
            </a:r>
            <a:endParaRPr sz="4000" dirty="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273290" y="4729592"/>
            <a:ext cx="6479540" cy="2708275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4000" spc="-5" dirty="0">
                <a:latin typeface="Rockwell"/>
                <a:cs typeface="Rockwell"/>
              </a:rPr>
              <a:t>: 15</a:t>
            </a:r>
            <a:r>
              <a:rPr sz="4000" spc="-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Menit</a:t>
            </a:r>
            <a:endParaRPr sz="4000" dirty="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484"/>
              </a:spcBef>
            </a:pPr>
            <a:r>
              <a:rPr sz="4000" spc="-5" dirty="0">
                <a:latin typeface="Rockwell"/>
                <a:cs typeface="Rockwell"/>
              </a:rPr>
              <a:t>: SMS </a:t>
            </a:r>
            <a:r>
              <a:rPr sz="4000" spc="-10" dirty="0" err="1" smtClean="0">
                <a:latin typeface="Rockwell"/>
                <a:cs typeface="Rockwell"/>
              </a:rPr>
              <a:t>komting</a:t>
            </a:r>
            <a:r>
              <a:rPr sz="4000" spc="-10" dirty="0" smtClean="0">
                <a:latin typeface="Rockwell"/>
                <a:cs typeface="Rockwell"/>
              </a:rPr>
              <a:t> </a:t>
            </a:r>
            <a:r>
              <a:rPr sz="4000" spc="-5" dirty="0" err="1" smtClean="0">
                <a:latin typeface="Rockwell"/>
                <a:cs typeface="Rockwell"/>
              </a:rPr>
              <a:t>dan</a:t>
            </a:r>
            <a:r>
              <a:rPr sz="4000" spc="-20" dirty="0" smtClean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lapor</a:t>
            </a:r>
            <a:endParaRPr sz="4000" dirty="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4000" spc="-5" dirty="0">
                <a:latin typeface="Rockwell"/>
                <a:cs typeface="Rockwell"/>
              </a:rPr>
              <a:t>: Surat</a:t>
            </a:r>
            <a:r>
              <a:rPr sz="4000" spc="-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Dokter</a:t>
            </a:r>
            <a:endParaRPr sz="4000" dirty="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endParaRPr sz="4000" dirty="0">
              <a:latin typeface="Rockwell"/>
              <a:cs typeface="Rockwel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130166" y="519810"/>
            <a:ext cx="6148070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Komunikasi</a:t>
            </a:r>
            <a:r>
              <a:rPr spc="-95" dirty="0"/>
              <a:t> </a:t>
            </a:r>
            <a:r>
              <a:rPr dirty="0"/>
              <a:t>Data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9625"/>
            <a:ext cx="14401800" cy="1498600"/>
          </a:xfrm>
          <a:custGeom>
            <a:avLst/>
            <a:gdLst/>
            <a:ahLst/>
            <a:cxnLst/>
            <a:rect l="l" t="t" r="r" b="b"/>
            <a:pathLst>
              <a:path w="14401800" h="1498600">
                <a:moveTo>
                  <a:pt x="0" y="1498600"/>
                </a:moveTo>
                <a:lnTo>
                  <a:pt x="14401800" y="1498600"/>
                </a:lnTo>
                <a:lnTo>
                  <a:pt x="14401800" y="0"/>
                </a:lnTo>
                <a:lnTo>
                  <a:pt x="0" y="0"/>
                </a:lnTo>
                <a:lnTo>
                  <a:pt x="0" y="1498600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844922" y="595070"/>
            <a:ext cx="471741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Tentang</a:t>
            </a:r>
            <a:r>
              <a:rPr spc="-100" dirty="0"/>
              <a:t> </a:t>
            </a:r>
            <a:r>
              <a:rPr dirty="0"/>
              <a:t>Saya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69974" y="1921001"/>
            <a:ext cx="9888525" cy="8745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600" b="1" u="heavy" dirty="0" err="1" smtClean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Rahmat</a:t>
            </a:r>
            <a:r>
              <a:rPr sz="5600" b="1" u="heavy" dirty="0" smtClean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 </a:t>
            </a:r>
            <a:r>
              <a:rPr sz="5600" b="1" u="heavy" dirty="0" err="1" smtClean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Robi</a:t>
            </a:r>
            <a:r>
              <a:rPr sz="5600" b="1" u="heavy" dirty="0" smtClean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 </a:t>
            </a:r>
            <a:r>
              <a:rPr sz="5600" b="1" u="heavy" dirty="0" err="1" smtClean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Waliyansyah</a:t>
            </a:r>
            <a:endParaRPr sz="5600" dirty="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69975" y="2784754"/>
            <a:ext cx="1416685" cy="1425134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505"/>
              </a:spcBef>
            </a:pPr>
            <a:r>
              <a:rPr sz="3400" spc="-10" dirty="0">
                <a:solidFill>
                  <a:srgbClr val="CC0000"/>
                </a:solidFill>
                <a:latin typeface="Rockwell"/>
                <a:cs typeface="Rockwell"/>
              </a:rPr>
              <a:t>HP</a:t>
            </a:r>
            <a:endParaRPr sz="3400" dirty="0">
              <a:latin typeface="Rockwell"/>
              <a:cs typeface="Rockwell"/>
            </a:endParaRPr>
          </a:p>
          <a:p>
            <a:pPr marL="12700" marR="115570">
              <a:lnSpc>
                <a:spcPct val="110000"/>
              </a:lnSpc>
            </a:pPr>
            <a:r>
              <a:rPr sz="3400" spc="-5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3400" spc="-10" dirty="0" smtClean="0">
                <a:solidFill>
                  <a:srgbClr val="CC0000"/>
                </a:solidFill>
                <a:latin typeface="Rockwell"/>
                <a:cs typeface="Rockwell"/>
              </a:rPr>
              <a:t>-</a:t>
            </a:r>
            <a:r>
              <a:rPr sz="3400" spc="-5" dirty="0" smtClean="0">
                <a:solidFill>
                  <a:srgbClr val="CC0000"/>
                </a:solidFill>
                <a:latin typeface="Rockwell"/>
                <a:cs typeface="Rockwell"/>
              </a:rPr>
              <a:t>Mail  </a:t>
            </a:r>
            <a:endParaRPr sz="3400" dirty="0">
              <a:latin typeface="Rockwell"/>
              <a:cs typeface="Rockwel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body" idx="1"/>
          </p:nvPr>
        </p:nvSpPr>
        <p:spPr>
          <a:xfrm>
            <a:off x="3253232" y="2784754"/>
            <a:ext cx="9451975" cy="1952458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5"/>
              </a:spcBef>
            </a:pPr>
            <a:r>
              <a:rPr spc="-5" dirty="0"/>
              <a:t>: </a:t>
            </a:r>
            <a:r>
              <a:rPr spc="-10" dirty="0" smtClean="0"/>
              <a:t>+62 853-7747--9974</a:t>
            </a:r>
            <a:endParaRPr u="heavy" spc="-5" dirty="0">
              <a:solidFill>
                <a:srgbClr val="009999"/>
              </a:solidFill>
              <a:uFill>
                <a:solidFill>
                  <a:srgbClr val="009999"/>
                </a:solidFill>
              </a:uFill>
              <a:hlinkClick r:id="rId2"/>
            </a:endParaRPr>
          </a:p>
          <a:p>
            <a:pPr marL="12700">
              <a:lnSpc>
                <a:spcPct val="100000"/>
              </a:lnSpc>
              <a:spcBef>
                <a:spcPts val="409"/>
              </a:spcBef>
            </a:pPr>
            <a:r>
              <a:rPr sz="3600" spc="-5" dirty="0" smtClean="0"/>
              <a:t>:</a:t>
            </a:r>
            <a:r>
              <a:rPr sz="4400" spc="-5" dirty="0" smtClean="0"/>
              <a:t> </a:t>
            </a:r>
            <a:r>
              <a:rPr sz="3200" u="heavy" spc="-5" dirty="0" smtClean="0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hlinkClick r:id="rId3"/>
              </a:rPr>
              <a:t>rahmat.robi.waliyansyah@gmail.com</a:t>
            </a:r>
            <a:r>
              <a:rPr sz="3200" spc="-5" dirty="0" smtClean="0">
                <a:solidFill>
                  <a:srgbClr val="009999"/>
                </a:solidFill>
                <a:hlinkClick r:id="rId3"/>
              </a:rPr>
              <a:t> </a:t>
            </a:r>
            <a:endParaRPr sz="3200" u="heavy" spc="-5" dirty="0">
              <a:solidFill>
                <a:srgbClr val="009999"/>
              </a:solidFill>
              <a:uFill>
                <a:solidFill>
                  <a:srgbClr val="009999"/>
                </a:solidFill>
              </a:uFill>
            </a:endParaRPr>
          </a:p>
          <a:p>
            <a:pPr marL="12700">
              <a:lnSpc>
                <a:spcPct val="100000"/>
              </a:lnSpc>
              <a:spcBef>
                <a:spcPts val="409"/>
              </a:spcBef>
            </a:pPr>
            <a:endParaRPr spc="-1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44500" y="2242819"/>
            <a:ext cx="13293725" cy="3684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1325" algn="l"/>
                <a:tab pos="3188335" algn="l"/>
                <a:tab pos="3816985" algn="l"/>
                <a:tab pos="3850004" algn="l"/>
                <a:tab pos="5181600" algn="l"/>
                <a:tab pos="5277485" algn="l"/>
                <a:tab pos="7181215" algn="l"/>
                <a:tab pos="8406130" algn="l"/>
                <a:tab pos="9105900" algn="l"/>
                <a:tab pos="11767185" algn="l"/>
              </a:tabLst>
            </a:pPr>
            <a:r>
              <a:rPr sz="4800" spc="-5" dirty="0">
                <a:latin typeface="Rockwell"/>
                <a:cs typeface="Rockwell"/>
              </a:rPr>
              <a:t>Komunikasi		</a:t>
            </a:r>
            <a:r>
              <a:rPr sz="4800" dirty="0">
                <a:latin typeface="Rockwell"/>
                <a:cs typeface="Rockwell"/>
              </a:rPr>
              <a:t>Data		berisi penjelasan tentang  </a:t>
            </a:r>
            <a:r>
              <a:rPr sz="4800" spc="-5" dirty="0">
                <a:latin typeface="Rockwell"/>
                <a:cs typeface="Rockwell"/>
              </a:rPr>
              <a:t>berbagai	</a:t>
            </a:r>
            <a:r>
              <a:rPr sz="4800" spc="-10" dirty="0">
                <a:latin typeface="Rockwell"/>
                <a:cs typeface="Rockwell"/>
              </a:rPr>
              <a:t>macam</a:t>
            </a:r>
            <a:r>
              <a:rPr sz="4800" dirty="0">
                <a:latin typeface="Rockwell"/>
                <a:cs typeface="Rockwell"/>
              </a:rPr>
              <a:t> perangkat	dan</a:t>
            </a:r>
            <a:r>
              <a:rPr sz="4800" spc="1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prinsip	</a:t>
            </a:r>
            <a:r>
              <a:rPr sz="4800" spc="-5" dirty="0">
                <a:latin typeface="Rockwell"/>
                <a:cs typeface="Rockwell"/>
              </a:rPr>
              <a:t>kerja  berbagai sistem yang </a:t>
            </a:r>
            <a:r>
              <a:rPr sz="4800" dirty="0">
                <a:latin typeface="Rockwell"/>
                <a:cs typeface="Rockwell"/>
              </a:rPr>
              <a:t>terkait </a:t>
            </a:r>
            <a:r>
              <a:rPr sz="4800" spc="-5" dirty="0">
                <a:latin typeface="Rockwell"/>
                <a:cs typeface="Rockwell"/>
              </a:rPr>
              <a:t>dengan sistem  </a:t>
            </a:r>
            <a:r>
              <a:rPr sz="4800" spc="-10" dirty="0">
                <a:latin typeface="Rockwell"/>
                <a:cs typeface="Rockwell"/>
              </a:rPr>
              <a:t>komunikasi	</a:t>
            </a:r>
            <a:r>
              <a:rPr sz="4800" dirty="0">
                <a:latin typeface="Rockwell"/>
                <a:cs typeface="Rockwell"/>
              </a:rPr>
              <a:t>data	</a:t>
            </a:r>
            <a:r>
              <a:rPr sz="4800" spc="-5" dirty="0">
                <a:latin typeface="Rockwell"/>
                <a:cs typeface="Rockwell"/>
              </a:rPr>
              <a:t>secara	</a:t>
            </a:r>
            <a:r>
              <a:rPr sz="4800" dirty="0">
                <a:latin typeface="Rockwell"/>
                <a:cs typeface="Rockwell"/>
              </a:rPr>
              <a:t>detail,	termasuk</a:t>
            </a:r>
            <a:r>
              <a:rPr sz="4800" spc="-10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pada  </a:t>
            </a:r>
            <a:r>
              <a:rPr sz="4800" spc="-5" dirty="0">
                <a:latin typeface="Rockwell"/>
                <a:cs typeface="Rockwell"/>
              </a:rPr>
              <a:t>sistem aplikasi </a:t>
            </a:r>
            <a:r>
              <a:rPr sz="4800" dirty="0">
                <a:latin typeface="Rockwell"/>
                <a:cs typeface="Rockwell"/>
              </a:rPr>
              <a:t>yang</a:t>
            </a:r>
            <a:r>
              <a:rPr sz="4800" spc="-15" dirty="0">
                <a:latin typeface="Rockwell"/>
                <a:cs typeface="Rockwell"/>
              </a:rPr>
              <a:t> </a:t>
            </a:r>
            <a:r>
              <a:rPr sz="4800" spc="-10" dirty="0" err="1" smtClean="0">
                <a:latin typeface="Rockwell"/>
                <a:cs typeface="Rockwell"/>
              </a:rPr>
              <a:t>memanfaatkannya</a:t>
            </a:r>
            <a:endParaRPr sz="4800" dirty="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343402" y="519810"/>
            <a:ext cx="7719059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Deskripsi</a:t>
            </a:r>
            <a:r>
              <a:rPr spc="-85" dirty="0"/>
              <a:t> </a:t>
            </a:r>
            <a:r>
              <a:rPr dirty="0"/>
              <a:t>Matakuliah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125217"/>
            <a:ext cx="12501880" cy="44157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1325" algn="l"/>
                <a:tab pos="3816985" algn="l"/>
                <a:tab pos="4949190" algn="l"/>
                <a:tab pos="5642610" algn="l"/>
                <a:tab pos="6673850" algn="l"/>
                <a:tab pos="7469505" algn="l"/>
                <a:tab pos="9174480" algn="l"/>
                <a:tab pos="10032365" algn="l"/>
              </a:tabLst>
            </a:pPr>
            <a:r>
              <a:rPr sz="4800" dirty="0">
                <a:latin typeface="Rockwell"/>
                <a:cs typeface="Rockwell"/>
              </a:rPr>
              <a:t>Setelah</a:t>
            </a:r>
            <a:r>
              <a:rPr sz="4800" spc="5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mengikuti	</a:t>
            </a:r>
            <a:r>
              <a:rPr sz="4800" dirty="0">
                <a:latin typeface="Rockwell"/>
                <a:cs typeface="Rockwell"/>
              </a:rPr>
              <a:t>perkuliahan	ini	</a:t>
            </a:r>
            <a:r>
              <a:rPr sz="4800" spc="-5" dirty="0">
                <a:latin typeface="Rockwell"/>
                <a:cs typeface="Rockwell"/>
              </a:rPr>
              <a:t>pada  </a:t>
            </a:r>
            <a:r>
              <a:rPr sz="4800" dirty="0">
                <a:latin typeface="Rockwell"/>
                <a:cs typeface="Rockwell"/>
              </a:rPr>
              <a:t>akhir</a:t>
            </a:r>
            <a:r>
              <a:rPr sz="4800" spc="-20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semester,	</a:t>
            </a:r>
            <a:r>
              <a:rPr sz="4800" spc="-10" dirty="0">
                <a:latin typeface="Rockwell"/>
                <a:cs typeface="Rockwell"/>
              </a:rPr>
              <a:t>mahasiswa </a:t>
            </a:r>
            <a:r>
              <a:rPr sz="4800" dirty="0">
                <a:latin typeface="Rockwell"/>
                <a:cs typeface="Rockwell"/>
              </a:rPr>
              <a:t>dapat  </a:t>
            </a:r>
            <a:r>
              <a:rPr sz="4800" spc="-5" dirty="0">
                <a:latin typeface="Rockwell"/>
                <a:cs typeface="Rockwell"/>
              </a:rPr>
              <a:t>mendeskripsikan</a:t>
            </a:r>
            <a:r>
              <a:rPr sz="4800" spc="-2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dan	</a:t>
            </a:r>
            <a:r>
              <a:rPr sz="4800" spc="-5" dirty="0">
                <a:latin typeface="Rockwell"/>
                <a:cs typeface="Rockwell"/>
              </a:rPr>
              <a:t>mampu</a:t>
            </a:r>
            <a:r>
              <a:rPr sz="4800" spc="-85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menganalisa  </a:t>
            </a:r>
            <a:r>
              <a:rPr sz="4800" dirty="0">
                <a:latin typeface="Rockwell"/>
                <a:cs typeface="Rockwell"/>
              </a:rPr>
              <a:t>cara </a:t>
            </a:r>
            <a:r>
              <a:rPr sz="4800" spc="-5" dirty="0">
                <a:latin typeface="Rockwell"/>
                <a:cs typeface="Rockwell"/>
              </a:rPr>
              <a:t>kerja sistem </a:t>
            </a:r>
            <a:r>
              <a:rPr sz="4800" dirty="0">
                <a:latin typeface="Rockwell"/>
                <a:cs typeface="Rockwell"/>
              </a:rPr>
              <a:t>dan </a:t>
            </a:r>
            <a:r>
              <a:rPr sz="4800" spc="-5" dirty="0">
                <a:latin typeface="Rockwell"/>
                <a:cs typeface="Rockwell"/>
              </a:rPr>
              <a:t>sistem aplikasi  </a:t>
            </a:r>
            <a:r>
              <a:rPr sz="4800" spc="-10" dirty="0">
                <a:latin typeface="Rockwell"/>
                <a:cs typeface="Rockwell"/>
              </a:rPr>
              <a:t>komunikasi	</a:t>
            </a:r>
            <a:r>
              <a:rPr sz="4800" dirty="0">
                <a:latin typeface="Rockwell"/>
                <a:cs typeface="Rockwell"/>
              </a:rPr>
              <a:t>data</a:t>
            </a:r>
            <a:r>
              <a:rPr sz="4800" spc="1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beserta	</a:t>
            </a:r>
            <a:r>
              <a:rPr sz="4800" spc="-5" dirty="0">
                <a:latin typeface="Rockwell"/>
                <a:cs typeface="Rockwell"/>
              </a:rPr>
              <a:t>pemanfaatannya  </a:t>
            </a:r>
            <a:r>
              <a:rPr sz="4800" dirty="0">
                <a:latin typeface="Rockwell"/>
                <a:cs typeface="Rockwell"/>
              </a:rPr>
              <a:t>pada </a:t>
            </a:r>
            <a:r>
              <a:rPr sz="4800" spc="-5" dirty="0">
                <a:latin typeface="Rockwell"/>
                <a:cs typeface="Rockwell"/>
              </a:rPr>
              <a:t>sistem jaringan</a:t>
            </a:r>
            <a:r>
              <a:rPr sz="4800" spc="-15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komputer.</a:t>
            </a:r>
            <a:endParaRPr sz="48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652773" y="519810"/>
            <a:ext cx="7099934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Standar</a:t>
            </a:r>
            <a:r>
              <a:rPr spc="-75" dirty="0"/>
              <a:t> </a:t>
            </a:r>
            <a:r>
              <a:rPr dirty="0"/>
              <a:t>Kompetensi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91257" y="519810"/>
            <a:ext cx="1002093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Tujuan Pokok</a:t>
            </a:r>
            <a:r>
              <a:rPr spc="-114" dirty="0"/>
              <a:t> </a:t>
            </a:r>
            <a:r>
              <a:rPr dirty="0"/>
              <a:t>Pembelajaran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68300" y="2317190"/>
            <a:ext cx="13338810" cy="49891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Pengetahuan Mengenai Konsep </a:t>
            </a:r>
            <a:r>
              <a:rPr sz="4400" dirty="0">
                <a:latin typeface="Rockwell"/>
                <a:cs typeface="Rockwell"/>
              </a:rPr>
              <a:t>Dasar </a:t>
            </a:r>
            <a:r>
              <a:rPr sz="4400" spc="-5" dirty="0">
                <a:latin typeface="Rockwell"/>
                <a:cs typeface="Rockwell"/>
              </a:rPr>
              <a:t>Komunikasi  </a:t>
            </a:r>
            <a:r>
              <a:rPr sz="4400" dirty="0">
                <a:latin typeface="Rockwell"/>
                <a:cs typeface="Rockwell"/>
              </a:rPr>
              <a:t>Data</a:t>
            </a:r>
            <a:endParaRPr sz="4400">
              <a:latin typeface="Rockwell"/>
              <a:cs typeface="Rockwell"/>
            </a:endParaRPr>
          </a:p>
          <a:p>
            <a:pPr marL="440690" marR="612775" indent="-428625">
              <a:lnSpc>
                <a:spcPct val="100000"/>
              </a:lnSpc>
              <a:spcBef>
                <a:spcPts val="1060"/>
              </a:spcBef>
              <a:buFont typeface="Rockwell"/>
              <a:buChar char="•"/>
              <a:tabLst>
                <a:tab pos="579120" algn="l"/>
                <a:tab pos="579755" algn="l"/>
              </a:tabLst>
            </a:pPr>
            <a:r>
              <a:rPr dirty="0"/>
              <a:t>	</a:t>
            </a:r>
            <a:r>
              <a:rPr sz="4400" dirty="0">
                <a:latin typeface="Rockwell"/>
                <a:cs typeface="Rockwell"/>
              </a:rPr>
              <a:t>Kemampuan </a:t>
            </a:r>
            <a:r>
              <a:rPr sz="4400" spc="-5" dirty="0">
                <a:latin typeface="Rockwell"/>
                <a:cs typeface="Rockwell"/>
              </a:rPr>
              <a:t>melakukan </a:t>
            </a:r>
            <a:r>
              <a:rPr sz="4400" dirty="0">
                <a:latin typeface="Rockwell"/>
                <a:cs typeface="Rockwell"/>
              </a:rPr>
              <a:t>untuk  </a:t>
            </a:r>
            <a:r>
              <a:rPr sz="4400" spc="-5" dirty="0">
                <a:latin typeface="Rockwell"/>
                <a:cs typeface="Rockwell"/>
              </a:rPr>
              <a:t>mengimplementasikan konsep komunikasi </a:t>
            </a:r>
            <a:r>
              <a:rPr sz="4400" dirty="0">
                <a:latin typeface="Rockwell"/>
                <a:cs typeface="Rockwell"/>
              </a:rPr>
              <a:t>data  </a:t>
            </a:r>
            <a:r>
              <a:rPr sz="4400" spc="-5" dirty="0">
                <a:latin typeface="Rockwell"/>
                <a:cs typeface="Rockwell"/>
              </a:rPr>
              <a:t>sesuai</a:t>
            </a:r>
            <a:r>
              <a:rPr sz="4400" spc="-3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kebutuhan</a:t>
            </a:r>
            <a:endParaRPr sz="4400">
              <a:latin typeface="Rockwell"/>
              <a:cs typeface="Rockwell"/>
            </a:endParaRPr>
          </a:p>
          <a:p>
            <a:pPr marL="440690" marR="526415" indent="-428625">
              <a:lnSpc>
                <a:spcPct val="100000"/>
              </a:lnSpc>
              <a:spcBef>
                <a:spcPts val="10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Meletakkan </a:t>
            </a:r>
            <a:r>
              <a:rPr sz="4400" spc="-5" dirty="0">
                <a:latin typeface="Rockwell"/>
                <a:cs typeface="Rockwell"/>
              </a:rPr>
              <a:t>dasar </a:t>
            </a:r>
            <a:r>
              <a:rPr sz="4400" dirty="0">
                <a:latin typeface="Rockwell"/>
                <a:cs typeface="Rockwell"/>
              </a:rPr>
              <a:t>untuk </a:t>
            </a:r>
            <a:r>
              <a:rPr sz="4400" spc="-5" dirty="0">
                <a:latin typeface="Rockwell"/>
                <a:cs typeface="Rockwell"/>
              </a:rPr>
              <a:t>pengembangan  komunikasi </a:t>
            </a:r>
            <a:r>
              <a:rPr sz="4400" dirty="0">
                <a:latin typeface="Rockwell"/>
                <a:cs typeface="Rockwell"/>
              </a:rPr>
              <a:t>data </a:t>
            </a:r>
            <a:r>
              <a:rPr sz="4400" spc="-5" dirty="0">
                <a:latin typeface="Rockwell"/>
                <a:cs typeface="Rockwell"/>
              </a:rPr>
              <a:t>pada sistem </a:t>
            </a:r>
            <a:r>
              <a:rPr sz="4400" dirty="0">
                <a:latin typeface="Rockwell"/>
                <a:cs typeface="Rockwell"/>
              </a:rPr>
              <a:t>jaringan</a:t>
            </a:r>
            <a:r>
              <a:rPr sz="4400" spc="-15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komputer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858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Materi</a:t>
            </a:r>
            <a:r>
              <a:rPr spc="-75" dirty="0"/>
              <a:t> </a:t>
            </a:r>
            <a:r>
              <a:rPr spc="-5" dirty="0"/>
              <a:t>Pembelajaran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98398" y="2323591"/>
            <a:ext cx="12162790" cy="57327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29335" marR="572770" indent="-1017269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1029335" algn="l"/>
                <a:tab pos="1029969" algn="l"/>
              </a:tabLst>
            </a:pPr>
            <a:r>
              <a:rPr sz="3600" spc="-5" dirty="0">
                <a:latin typeface="Rockwell"/>
                <a:cs typeface="Rockwell"/>
              </a:rPr>
              <a:t>Pengenalan, kontrak </a:t>
            </a:r>
            <a:r>
              <a:rPr sz="3600" dirty="0">
                <a:latin typeface="Rockwell"/>
                <a:cs typeface="Rockwell"/>
              </a:rPr>
              <a:t>belajar dan </a:t>
            </a:r>
            <a:r>
              <a:rPr sz="3600" spc="-5" dirty="0">
                <a:latin typeface="Rockwell"/>
                <a:cs typeface="Rockwell"/>
              </a:rPr>
              <a:t>Pengantar </a:t>
            </a:r>
            <a:r>
              <a:rPr sz="3600" dirty="0">
                <a:latin typeface="Rockwell"/>
                <a:cs typeface="Rockwell"/>
              </a:rPr>
              <a:t>Kuliah  Komunikasi</a:t>
            </a:r>
            <a:r>
              <a:rPr sz="3600" spc="-4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Data</a:t>
            </a:r>
            <a:endParaRPr sz="36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1029335" algn="l"/>
                <a:tab pos="1029969" algn="l"/>
              </a:tabLst>
            </a:pPr>
            <a:r>
              <a:rPr sz="3600" spc="-5" dirty="0">
                <a:latin typeface="Rockwell"/>
                <a:cs typeface="Rockwell"/>
              </a:rPr>
              <a:t>Protocol</a:t>
            </a:r>
            <a:r>
              <a:rPr sz="3600" spc="-35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Arsitektur</a:t>
            </a:r>
            <a:endParaRPr sz="36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1029335" algn="l"/>
                <a:tab pos="1029969" algn="l"/>
              </a:tabLst>
            </a:pPr>
            <a:r>
              <a:rPr sz="3600" spc="-5" dirty="0">
                <a:latin typeface="Rockwell"/>
                <a:cs typeface="Rockwell"/>
              </a:rPr>
              <a:t>Transmisi</a:t>
            </a:r>
            <a:r>
              <a:rPr sz="3600" spc="-1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Data</a:t>
            </a:r>
            <a:endParaRPr sz="36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1029335" algn="l"/>
                <a:tab pos="1029969" algn="l"/>
              </a:tabLst>
            </a:pPr>
            <a:r>
              <a:rPr sz="3600" i="1" spc="-5" dirty="0">
                <a:latin typeface="Rockwell"/>
                <a:cs typeface="Rockwell"/>
              </a:rPr>
              <a:t>Media </a:t>
            </a:r>
            <a:r>
              <a:rPr sz="3600" i="1" dirty="0">
                <a:latin typeface="Rockwell"/>
                <a:cs typeface="Rockwell"/>
              </a:rPr>
              <a:t>Transmisi</a:t>
            </a:r>
            <a:endParaRPr sz="36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1029335" algn="l"/>
                <a:tab pos="1029969" algn="l"/>
                <a:tab pos="5255260" algn="l"/>
              </a:tabLst>
            </a:pPr>
            <a:r>
              <a:rPr sz="3600" spc="-5" dirty="0">
                <a:latin typeface="Rockwell"/>
                <a:cs typeface="Rockwell"/>
              </a:rPr>
              <a:t>Teknik</a:t>
            </a:r>
            <a:r>
              <a:rPr sz="3600" spc="5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Komunikasi	</a:t>
            </a:r>
            <a:r>
              <a:rPr sz="3600" dirty="0">
                <a:latin typeface="Rockwell"/>
                <a:cs typeface="Rockwell"/>
              </a:rPr>
              <a:t>Data Digital dan Sinyal</a:t>
            </a:r>
            <a:r>
              <a:rPr sz="3600" spc="-9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Encoding</a:t>
            </a:r>
            <a:endParaRPr sz="36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1029335" algn="l"/>
                <a:tab pos="1029969" algn="l"/>
              </a:tabLst>
            </a:pPr>
            <a:r>
              <a:rPr sz="3600" spc="-5" dirty="0">
                <a:latin typeface="Rockwell"/>
                <a:cs typeface="Rockwell"/>
              </a:rPr>
              <a:t>Protocol </a:t>
            </a:r>
            <a:r>
              <a:rPr sz="3600" dirty="0">
                <a:latin typeface="Rockwell"/>
                <a:cs typeface="Rockwell"/>
              </a:rPr>
              <a:t>Data Link</a:t>
            </a:r>
            <a:r>
              <a:rPr sz="3600" spc="-2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Control</a:t>
            </a:r>
            <a:endParaRPr sz="36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1029335" algn="l"/>
                <a:tab pos="1029969" algn="l"/>
              </a:tabLst>
            </a:pPr>
            <a:r>
              <a:rPr sz="3600" dirty="0">
                <a:latin typeface="Rockwell"/>
                <a:cs typeface="Rockwell"/>
              </a:rPr>
              <a:t>Multiplexing</a:t>
            </a:r>
            <a:endParaRPr sz="36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1029335" algn="l"/>
                <a:tab pos="1029969" algn="l"/>
              </a:tabLst>
            </a:pPr>
            <a:r>
              <a:rPr sz="3600" dirty="0">
                <a:solidFill>
                  <a:srgbClr val="0066FF"/>
                </a:solidFill>
                <a:latin typeface="Rockwell"/>
                <a:cs typeface="Rockwell"/>
              </a:rPr>
              <a:t>MID</a:t>
            </a:r>
            <a:r>
              <a:rPr sz="3600" spc="-25" dirty="0">
                <a:solidFill>
                  <a:srgbClr val="0066FF"/>
                </a:solidFill>
                <a:latin typeface="Rockwell"/>
                <a:cs typeface="Rockwell"/>
              </a:rPr>
              <a:t> </a:t>
            </a:r>
            <a:r>
              <a:rPr sz="3600" dirty="0">
                <a:solidFill>
                  <a:srgbClr val="0066FF"/>
                </a:solidFill>
                <a:latin typeface="Rockwell"/>
                <a:cs typeface="Rockwell"/>
              </a:rPr>
              <a:t>Semester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858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Materi</a:t>
            </a:r>
            <a:r>
              <a:rPr spc="-75" dirty="0"/>
              <a:t> </a:t>
            </a:r>
            <a:r>
              <a:rPr spc="-5" dirty="0"/>
              <a:t>Pembelajaran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98398" y="2199537"/>
            <a:ext cx="9237345" cy="5878830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1029335" indent="-1017269">
              <a:lnSpc>
                <a:spcPct val="100000"/>
              </a:lnSpc>
              <a:spcBef>
                <a:spcPts val="1060"/>
              </a:spcBef>
              <a:buAutoNum type="arabicPeriod" startAt="9"/>
              <a:tabLst>
                <a:tab pos="1029335" algn="l"/>
                <a:tab pos="1029969" algn="l"/>
              </a:tabLst>
            </a:pPr>
            <a:r>
              <a:rPr sz="4000" spc="-5" dirty="0">
                <a:latin typeface="Rockwell"/>
                <a:cs typeface="Rockwell"/>
              </a:rPr>
              <a:t>Spread Spectrum</a:t>
            </a:r>
            <a:endParaRPr sz="40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960"/>
              </a:spcBef>
              <a:buAutoNum type="arabicPeriod" startAt="9"/>
              <a:tabLst>
                <a:tab pos="1029335" algn="l"/>
                <a:tab pos="1029969" algn="l"/>
              </a:tabLst>
            </a:pPr>
            <a:r>
              <a:rPr sz="4000" spc="-10" dirty="0">
                <a:latin typeface="Rockwell"/>
                <a:cs typeface="Rockwell"/>
              </a:rPr>
              <a:t>Teknik</a:t>
            </a:r>
            <a:r>
              <a:rPr sz="4000" spc="-4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Switching</a:t>
            </a:r>
            <a:endParaRPr sz="40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960"/>
              </a:spcBef>
              <a:buAutoNum type="arabicPeriod" startAt="9"/>
              <a:tabLst>
                <a:tab pos="1029335" algn="l"/>
                <a:tab pos="1029969" algn="l"/>
              </a:tabLst>
            </a:pPr>
            <a:r>
              <a:rPr sz="4000" spc="-5" dirty="0">
                <a:latin typeface="Rockwell"/>
                <a:cs typeface="Rockwell"/>
              </a:rPr>
              <a:t>ATM (</a:t>
            </a:r>
            <a:r>
              <a:rPr sz="4000" i="1" spc="-5" dirty="0">
                <a:latin typeface="Rockwell"/>
                <a:cs typeface="Rockwell"/>
              </a:rPr>
              <a:t>Asynchronous </a:t>
            </a:r>
            <a:r>
              <a:rPr sz="4000" i="1" spc="-10" dirty="0">
                <a:latin typeface="Rockwell"/>
                <a:cs typeface="Rockwell"/>
              </a:rPr>
              <a:t>Transfer</a:t>
            </a:r>
            <a:r>
              <a:rPr sz="4000" i="1" spc="50" dirty="0">
                <a:latin typeface="Rockwell"/>
                <a:cs typeface="Rockwell"/>
              </a:rPr>
              <a:t> </a:t>
            </a:r>
            <a:r>
              <a:rPr sz="4000" i="1" dirty="0">
                <a:latin typeface="Rockwell"/>
                <a:cs typeface="Rockwell"/>
              </a:rPr>
              <a:t>Mode</a:t>
            </a:r>
            <a:r>
              <a:rPr sz="4000" b="1" dirty="0">
                <a:latin typeface="Rockwell"/>
                <a:cs typeface="Rockwell"/>
              </a:rPr>
              <a:t>)</a:t>
            </a:r>
            <a:endParaRPr sz="40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960"/>
              </a:spcBef>
              <a:buAutoNum type="arabicPeriod" startAt="9"/>
              <a:tabLst>
                <a:tab pos="1029335" algn="l"/>
                <a:tab pos="1029969" algn="l"/>
              </a:tabLst>
            </a:pPr>
            <a:r>
              <a:rPr sz="4000" spc="-5" dirty="0">
                <a:latin typeface="Rockwell"/>
                <a:cs typeface="Rockwell"/>
              </a:rPr>
              <a:t>Frame Relay</a:t>
            </a:r>
            <a:endParaRPr sz="40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965"/>
              </a:spcBef>
              <a:buAutoNum type="arabicPeriod" startAt="9"/>
              <a:tabLst>
                <a:tab pos="1029335" algn="l"/>
                <a:tab pos="1029969" algn="l"/>
              </a:tabLst>
            </a:pPr>
            <a:r>
              <a:rPr sz="4000" spc="-5" dirty="0">
                <a:latin typeface="Rockwell"/>
                <a:cs typeface="Rockwell"/>
              </a:rPr>
              <a:t>Konsep Komunikasi Data</a:t>
            </a:r>
            <a:r>
              <a:rPr sz="4000" spc="-10" dirty="0">
                <a:latin typeface="Rockwell"/>
                <a:cs typeface="Rockwell"/>
              </a:rPr>
              <a:t> Telepon</a:t>
            </a:r>
            <a:endParaRPr sz="40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960"/>
              </a:spcBef>
              <a:buAutoNum type="arabicPeriod" startAt="9"/>
              <a:tabLst>
                <a:tab pos="1029335" algn="l"/>
                <a:tab pos="1029969" algn="l"/>
              </a:tabLst>
            </a:pPr>
            <a:r>
              <a:rPr sz="4000" spc="-5" dirty="0">
                <a:latin typeface="Rockwell"/>
                <a:cs typeface="Rockwell"/>
              </a:rPr>
              <a:t>Konsep Jaringan</a:t>
            </a:r>
            <a:r>
              <a:rPr sz="4000" spc="-10" dirty="0">
                <a:latin typeface="Rockwell"/>
                <a:cs typeface="Rockwell"/>
              </a:rPr>
              <a:t> Komputer</a:t>
            </a:r>
            <a:endParaRPr sz="40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960"/>
              </a:spcBef>
              <a:buAutoNum type="arabicPeriod" startAt="9"/>
              <a:tabLst>
                <a:tab pos="1029335" algn="l"/>
                <a:tab pos="1029969" algn="l"/>
              </a:tabLst>
            </a:pPr>
            <a:r>
              <a:rPr sz="4000" spc="-5" dirty="0">
                <a:latin typeface="Rockwell"/>
                <a:cs typeface="Rockwell"/>
              </a:rPr>
              <a:t>Keamanan Komunikasi</a:t>
            </a:r>
            <a:r>
              <a:rPr sz="4000" spc="-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Data</a:t>
            </a:r>
            <a:endParaRPr sz="4000">
              <a:latin typeface="Rockwell"/>
              <a:cs typeface="Rockwell"/>
            </a:endParaRPr>
          </a:p>
          <a:p>
            <a:pPr marL="1029335" indent="-1017269">
              <a:lnSpc>
                <a:spcPct val="100000"/>
              </a:lnSpc>
              <a:spcBef>
                <a:spcPts val="960"/>
              </a:spcBef>
              <a:buAutoNum type="arabicPeriod" startAt="9"/>
              <a:tabLst>
                <a:tab pos="1029335" algn="l"/>
                <a:tab pos="1029969" algn="l"/>
              </a:tabLst>
            </a:pPr>
            <a:r>
              <a:rPr sz="4000" spc="-5" dirty="0">
                <a:solidFill>
                  <a:srgbClr val="0066FF"/>
                </a:solidFill>
                <a:latin typeface="Rockwell"/>
                <a:cs typeface="Rockwell"/>
              </a:rPr>
              <a:t>UAS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491354" y="519810"/>
            <a:ext cx="541845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Buku</a:t>
            </a:r>
            <a:r>
              <a:rPr spc="-95" dirty="0"/>
              <a:t> </a:t>
            </a:r>
            <a:r>
              <a:rPr dirty="0"/>
              <a:t>Referensi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23773" y="2091689"/>
            <a:ext cx="12698095" cy="59518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2455545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Stallings, </a:t>
            </a:r>
            <a:r>
              <a:rPr sz="3600" dirty="0">
                <a:latin typeface="Rockwell"/>
                <a:cs typeface="Rockwell"/>
              </a:rPr>
              <a:t>William, 2007, “</a:t>
            </a:r>
            <a:r>
              <a:rPr sz="3600" b="1" dirty="0">
                <a:latin typeface="Rockwell"/>
                <a:cs typeface="Rockwell"/>
              </a:rPr>
              <a:t>Data and Computer  Communication</a:t>
            </a:r>
            <a:r>
              <a:rPr sz="3600" dirty="0">
                <a:latin typeface="Rockwell"/>
                <a:cs typeface="Rockwell"/>
              </a:rPr>
              <a:t>”, Eigth Edition, </a:t>
            </a:r>
            <a:r>
              <a:rPr sz="3600" spc="-5" dirty="0">
                <a:latin typeface="Rockwell"/>
                <a:cs typeface="Rockwell"/>
              </a:rPr>
              <a:t>Prentice</a:t>
            </a:r>
            <a:r>
              <a:rPr sz="3600" spc="-140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Hall</a:t>
            </a:r>
            <a:endParaRPr sz="3600">
              <a:latin typeface="Rockwell"/>
              <a:cs typeface="Rockwell"/>
            </a:endParaRPr>
          </a:p>
          <a:p>
            <a:pPr marL="440690" marR="436245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Behrouz A. </a:t>
            </a:r>
            <a:r>
              <a:rPr sz="3600" dirty="0">
                <a:latin typeface="Rockwell"/>
                <a:cs typeface="Rockwell"/>
              </a:rPr>
              <a:t>Fahrouzan, </a:t>
            </a:r>
            <a:r>
              <a:rPr sz="3600" spc="-5" dirty="0">
                <a:latin typeface="Rockwell"/>
                <a:cs typeface="Rockwell"/>
              </a:rPr>
              <a:t>2007“</a:t>
            </a:r>
            <a:r>
              <a:rPr sz="3600" b="1" spc="-5" dirty="0">
                <a:latin typeface="Rockwell"/>
                <a:cs typeface="Rockwell"/>
              </a:rPr>
              <a:t>Data </a:t>
            </a:r>
            <a:r>
              <a:rPr sz="3600" b="1" dirty="0">
                <a:latin typeface="Rockwell"/>
                <a:cs typeface="Rockwell"/>
              </a:rPr>
              <a:t>Communication and  Networking</a:t>
            </a:r>
            <a:r>
              <a:rPr sz="3600" dirty="0">
                <a:latin typeface="Rockwell"/>
                <a:cs typeface="Rockwell"/>
              </a:rPr>
              <a:t>”, Fourth Edition,</a:t>
            </a:r>
            <a:r>
              <a:rPr sz="3600" spc="-10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McGraw-Hill</a:t>
            </a:r>
            <a:endParaRPr sz="3600">
              <a:latin typeface="Rockwell"/>
              <a:cs typeface="Rockwell"/>
            </a:endParaRPr>
          </a:p>
          <a:p>
            <a:pPr marL="440690" marR="925194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Tanenbaum Andrew S., </a:t>
            </a:r>
            <a:r>
              <a:rPr sz="3600" dirty="0">
                <a:latin typeface="Rockwell"/>
                <a:cs typeface="Rockwell"/>
              </a:rPr>
              <a:t>Wetherall David J “</a:t>
            </a:r>
            <a:r>
              <a:rPr sz="3600" b="1" dirty="0">
                <a:latin typeface="Rockwell"/>
                <a:cs typeface="Rockwell"/>
              </a:rPr>
              <a:t>Computer  Networks” </a:t>
            </a:r>
            <a:r>
              <a:rPr sz="3600" spc="-5" dirty="0">
                <a:latin typeface="Rockwell"/>
                <a:cs typeface="Rockwell"/>
              </a:rPr>
              <a:t>Prentice Hall</a:t>
            </a:r>
            <a:r>
              <a:rPr sz="3600" spc="-5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(2011)</a:t>
            </a:r>
            <a:endParaRPr sz="36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Buchanan </a:t>
            </a:r>
            <a:r>
              <a:rPr sz="3600" dirty="0">
                <a:latin typeface="Rockwell"/>
                <a:cs typeface="Rockwell"/>
              </a:rPr>
              <a:t>W, </a:t>
            </a:r>
            <a:r>
              <a:rPr sz="3600" b="1" dirty="0">
                <a:latin typeface="Rockwell"/>
                <a:cs typeface="Rockwell"/>
              </a:rPr>
              <a:t>2002”Advanced Data Communication</a:t>
            </a:r>
            <a:r>
              <a:rPr sz="3600" b="1" spc="-135" dirty="0">
                <a:latin typeface="Rockwell"/>
                <a:cs typeface="Rockwell"/>
              </a:rPr>
              <a:t> </a:t>
            </a:r>
            <a:r>
              <a:rPr sz="3600" b="1" dirty="0">
                <a:latin typeface="Rockwell"/>
                <a:cs typeface="Rockwell"/>
              </a:rPr>
              <a:t>and  Networking</a:t>
            </a:r>
            <a:r>
              <a:rPr sz="3600" dirty="0">
                <a:latin typeface="Rockwell"/>
                <a:cs typeface="Rockwell"/>
              </a:rPr>
              <a:t>,</a:t>
            </a:r>
            <a:r>
              <a:rPr sz="3600" spc="-4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Springer</a:t>
            </a:r>
            <a:endParaRPr sz="3600">
              <a:latin typeface="Rockwell"/>
              <a:cs typeface="Rockwell"/>
            </a:endParaRPr>
          </a:p>
          <a:p>
            <a:pPr marL="440690" marR="78105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Buchanan </a:t>
            </a:r>
            <a:r>
              <a:rPr sz="3600" dirty="0">
                <a:latin typeface="Rockwell"/>
                <a:cs typeface="Rockwell"/>
              </a:rPr>
              <a:t>Bill, 1999” </a:t>
            </a:r>
            <a:r>
              <a:rPr sz="3600" b="1" dirty="0">
                <a:latin typeface="Rockwell"/>
                <a:cs typeface="Rockwell"/>
              </a:rPr>
              <a:t>Handbook </a:t>
            </a:r>
            <a:r>
              <a:rPr sz="3600" b="1" spc="-5" dirty="0">
                <a:latin typeface="Rockwell"/>
                <a:cs typeface="Rockwell"/>
              </a:rPr>
              <a:t>of </a:t>
            </a:r>
            <a:r>
              <a:rPr sz="3600" b="1" dirty="0">
                <a:latin typeface="Rockwell"/>
                <a:cs typeface="Rockwell"/>
              </a:rPr>
              <a:t>Data</a:t>
            </a:r>
            <a:r>
              <a:rPr sz="3600" b="1" spc="-105" dirty="0">
                <a:latin typeface="Rockwell"/>
                <a:cs typeface="Rockwell"/>
              </a:rPr>
              <a:t> </a:t>
            </a:r>
            <a:r>
              <a:rPr sz="3600" b="1" dirty="0">
                <a:latin typeface="Rockwell"/>
                <a:cs typeface="Rockwell"/>
              </a:rPr>
              <a:t>Communication  and Networking</a:t>
            </a:r>
            <a:r>
              <a:rPr sz="3600" dirty="0">
                <a:latin typeface="Rockwell"/>
                <a:cs typeface="Rockwell"/>
              </a:rPr>
              <a:t>”,</a:t>
            </a:r>
            <a:r>
              <a:rPr sz="3600" spc="-4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Springer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247515" y="519810"/>
            <a:ext cx="5909310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Sistem</a:t>
            </a:r>
            <a:r>
              <a:rPr spc="-60" dirty="0"/>
              <a:t> </a:t>
            </a:r>
            <a:r>
              <a:rPr spc="-5" dirty="0"/>
              <a:t>Penilaian</a:t>
            </a: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1510680"/>
              </p:ext>
            </p:extLst>
          </p:nvPr>
        </p:nvGraphicFramePr>
        <p:xfrm>
          <a:off x="3827333" y="3663950"/>
          <a:ext cx="6313804" cy="307022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55950"/>
                <a:gridCol w="3157854"/>
              </a:tblGrid>
              <a:tr h="66281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3600" b="1" spc="-15" dirty="0">
                          <a:latin typeface="Rockwell"/>
                          <a:cs typeface="Rockwell"/>
                        </a:rPr>
                        <a:t>Penilaian</a:t>
                      </a:r>
                      <a:endParaRPr sz="3600" dirty="0">
                        <a:latin typeface="Rockwell"/>
                        <a:cs typeface="Rockwell"/>
                      </a:endParaRPr>
                    </a:p>
                  </a:txBody>
                  <a:tcPr marL="0" marR="0" marT="4191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3600" b="1" spc="-5" dirty="0">
                          <a:latin typeface="Rockwell"/>
                          <a:cs typeface="Rockwell"/>
                        </a:rPr>
                        <a:t>Bobot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0185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3200" spc="-20" dirty="0">
                          <a:latin typeface="Rockwell"/>
                          <a:cs typeface="Rockwell"/>
                        </a:rPr>
                        <a:t>Kehadiran</a:t>
                      </a:r>
                      <a:endParaRPr sz="3200">
                        <a:latin typeface="Rockwell"/>
                        <a:cs typeface="Rockwell"/>
                      </a:endParaRPr>
                    </a:p>
                  </a:txBody>
                  <a:tcPr marL="0" marR="0" marT="4381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3200" dirty="0">
                          <a:latin typeface="Rockwell"/>
                          <a:cs typeface="Rockwell"/>
                        </a:rPr>
                        <a:t>10%</a:t>
                      </a:r>
                      <a:endParaRPr sz="3200">
                        <a:latin typeface="Rockwell"/>
                        <a:cs typeface="Rockwell"/>
                      </a:endParaRPr>
                    </a:p>
                  </a:txBody>
                  <a:tcPr marL="0" marR="0" marT="438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01852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3200" spc="-5" dirty="0">
                          <a:latin typeface="Rockwell"/>
                          <a:cs typeface="Rockwell"/>
                        </a:rPr>
                        <a:t>Tugas/Quis</a:t>
                      </a:r>
                      <a:endParaRPr sz="3200">
                        <a:latin typeface="Rockwell"/>
                        <a:cs typeface="Rockwell"/>
                      </a:endParaRPr>
                    </a:p>
                  </a:txBody>
                  <a:tcPr marL="0" marR="0" marT="4445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3200" dirty="0" smtClean="0">
                          <a:latin typeface="Rockwell"/>
                          <a:cs typeface="Rockwell"/>
                        </a:rPr>
                        <a:t>20%</a:t>
                      </a:r>
                      <a:endParaRPr sz="3200" dirty="0">
                        <a:latin typeface="Rockwell"/>
                        <a:cs typeface="Rockwell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0185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3200" dirty="0">
                          <a:latin typeface="Rockwell"/>
                          <a:cs typeface="Rockwell"/>
                        </a:rPr>
                        <a:t>UTS</a:t>
                      </a:r>
                      <a:endParaRPr sz="3200">
                        <a:latin typeface="Rockwell"/>
                        <a:cs typeface="Rockwell"/>
                      </a:endParaRPr>
                    </a:p>
                  </a:txBody>
                  <a:tcPr marL="0" marR="0" marT="4445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3200" dirty="0" smtClean="0">
                          <a:latin typeface="Rockwell"/>
                          <a:cs typeface="Rockwell"/>
                        </a:rPr>
                        <a:t>30%</a:t>
                      </a:r>
                      <a:endParaRPr sz="3200" dirty="0">
                        <a:latin typeface="Rockwell"/>
                        <a:cs typeface="Rockwell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0185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3200" spc="-30" dirty="0">
                          <a:latin typeface="Rockwell"/>
                          <a:cs typeface="Rockwell"/>
                        </a:rPr>
                        <a:t>UAS</a:t>
                      </a:r>
                      <a:endParaRPr sz="3200">
                        <a:latin typeface="Rockwell"/>
                        <a:cs typeface="Rockwell"/>
                      </a:endParaRPr>
                    </a:p>
                  </a:txBody>
                  <a:tcPr marL="0" marR="0" marT="4445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3200" dirty="0">
                          <a:latin typeface="Rockwell"/>
                          <a:cs typeface="Rockwell"/>
                        </a:rPr>
                        <a:t>40%</a:t>
                      </a:r>
                    </a:p>
                  </a:txBody>
                  <a:tcPr marL="0" marR="0" marT="44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23842" y="519810"/>
            <a:ext cx="6758940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Model</a:t>
            </a:r>
            <a:r>
              <a:rPr spc="-60" dirty="0"/>
              <a:t> </a:t>
            </a:r>
            <a:r>
              <a:rPr dirty="0"/>
              <a:t>Komunikasi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22452" y="2247391"/>
            <a:ext cx="12474448" cy="6106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56285" indent="-7442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600" b="1" dirty="0">
                <a:latin typeface="Rockwell"/>
                <a:cs typeface="Rockwell"/>
              </a:rPr>
              <a:t>Sumber</a:t>
            </a:r>
            <a:endParaRPr sz="3600" dirty="0">
              <a:latin typeface="Rockwell"/>
              <a:cs typeface="Rockwell"/>
            </a:endParaRPr>
          </a:p>
          <a:p>
            <a:pPr marL="1670685" lvl="1" indent="-744855">
              <a:lnSpc>
                <a:spcPct val="100000"/>
              </a:lnSpc>
              <a:buFont typeface="Arial"/>
              <a:buChar char="•"/>
              <a:tabLst>
                <a:tab pos="1670685" algn="l"/>
                <a:tab pos="1671320" algn="l"/>
              </a:tabLst>
            </a:pPr>
            <a:r>
              <a:rPr sz="3600" spc="-5" dirty="0">
                <a:latin typeface="Rockwell"/>
                <a:cs typeface="Rockwell"/>
              </a:rPr>
              <a:t>Menghasilkan </a:t>
            </a:r>
            <a:r>
              <a:rPr sz="3600" dirty="0">
                <a:latin typeface="Rockwell"/>
                <a:cs typeface="Rockwell"/>
              </a:rPr>
              <a:t>data untuk</a:t>
            </a:r>
            <a:r>
              <a:rPr sz="3600" spc="-45" dirty="0">
                <a:latin typeface="Rockwell"/>
                <a:cs typeface="Rockwell"/>
              </a:rPr>
              <a:t> </a:t>
            </a:r>
            <a:r>
              <a:rPr sz="3600" spc="-10" dirty="0">
                <a:latin typeface="Rockwell"/>
                <a:cs typeface="Rockwell"/>
              </a:rPr>
              <a:t>ditransmisikan</a:t>
            </a:r>
            <a:endParaRPr sz="3600" dirty="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buAutoNum type="arabicPeriod"/>
              <a:tabLst>
                <a:tab pos="756285" algn="l"/>
                <a:tab pos="756920" algn="l"/>
              </a:tabLst>
            </a:pPr>
            <a:r>
              <a:rPr sz="3600" b="1" spc="-15" dirty="0">
                <a:latin typeface="Rockwell"/>
                <a:cs typeface="Rockwell"/>
              </a:rPr>
              <a:t>Pemancar</a:t>
            </a:r>
            <a:endParaRPr sz="3600" dirty="0">
              <a:latin typeface="Rockwell"/>
              <a:cs typeface="Rockwell"/>
            </a:endParaRPr>
          </a:p>
          <a:p>
            <a:pPr marL="1670685" marR="599440" lvl="1" indent="-744220">
              <a:lnSpc>
                <a:spcPct val="100000"/>
              </a:lnSpc>
              <a:buFont typeface="Arial"/>
              <a:buChar char="•"/>
              <a:tabLst>
                <a:tab pos="1670685" algn="l"/>
                <a:tab pos="1671320" algn="l"/>
              </a:tabLst>
            </a:pPr>
            <a:r>
              <a:rPr sz="3600" dirty="0">
                <a:latin typeface="Rockwell"/>
                <a:cs typeface="Rockwell"/>
              </a:rPr>
              <a:t>Mengubah data </a:t>
            </a:r>
            <a:r>
              <a:rPr sz="3600" spc="-5" dirty="0">
                <a:latin typeface="Rockwell"/>
                <a:cs typeface="Rockwell"/>
              </a:rPr>
              <a:t>menjadi </a:t>
            </a:r>
            <a:r>
              <a:rPr sz="3600" spc="-35" dirty="0" err="1">
                <a:latin typeface="Rockwell"/>
                <a:cs typeface="Rockwell"/>
              </a:rPr>
              <a:t>sinyal</a:t>
            </a:r>
            <a:r>
              <a:rPr sz="3600" spc="-35" dirty="0">
                <a:latin typeface="Rockwell"/>
                <a:cs typeface="Rockwell"/>
              </a:rPr>
              <a:t> </a:t>
            </a:r>
            <a:r>
              <a:rPr lang="id-ID" sz="3600" dirty="0" smtClean="0">
                <a:latin typeface="Rockwell"/>
                <a:cs typeface="Rockwell"/>
              </a:rPr>
              <a:t>yang</a:t>
            </a:r>
            <a:r>
              <a:rPr sz="3600" spc="-65" dirty="0" smtClean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dapat  </a:t>
            </a:r>
            <a:r>
              <a:rPr sz="3600" spc="-10" dirty="0">
                <a:latin typeface="Rockwell"/>
                <a:cs typeface="Rockwell"/>
              </a:rPr>
              <a:t>dipancarkan</a:t>
            </a:r>
            <a:endParaRPr sz="3600" dirty="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buAutoNum type="arabicPeriod"/>
              <a:tabLst>
                <a:tab pos="756285" algn="l"/>
                <a:tab pos="756920" algn="l"/>
              </a:tabLst>
            </a:pPr>
            <a:r>
              <a:rPr sz="3600" b="1" dirty="0">
                <a:latin typeface="Rockwell"/>
                <a:cs typeface="Rockwell"/>
              </a:rPr>
              <a:t>Sistem</a:t>
            </a:r>
            <a:r>
              <a:rPr sz="3600" b="1" spc="-290" dirty="0">
                <a:latin typeface="Rockwell"/>
                <a:cs typeface="Rockwell"/>
              </a:rPr>
              <a:t> </a:t>
            </a:r>
            <a:r>
              <a:rPr sz="3600" b="1" dirty="0">
                <a:latin typeface="Rockwell"/>
                <a:cs typeface="Rockwell"/>
              </a:rPr>
              <a:t>Transmisi</a:t>
            </a:r>
            <a:endParaRPr sz="3600" dirty="0">
              <a:latin typeface="Rockwell"/>
              <a:cs typeface="Rockwell"/>
            </a:endParaRPr>
          </a:p>
          <a:p>
            <a:pPr marL="1670685" lvl="1" indent="-74485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1670685" algn="l"/>
                <a:tab pos="1671320" algn="l"/>
              </a:tabLst>
            </a:pPr>
            <a:r>
              <a:rPr sz="3600" spc="-20" dirty="0">
                <a:latin typeface="Rockwell"/>
                <a:cs typeface="Rockwell"/>
              </a:rPr>
              <a:t>Membawa </a:t>
            </a:r>
            <a:r>
              <a:rPr sz="3600" dirty="0">
                <a:latin typeface="Rockwell"/>
                <a:cs typeface="Rockwell"/>
              </a:rPr>
              <a:t>data</a:t>
            </a:r>
          </a:p>
          <a:p>
            <a:pPr marL="756285" indent="-744220">
              <a:lnSpc>
                <a:spcPct val="100000"/>
              </a:lnSpc>
              <a:buAutoNum type="arabicPeriod"/>
              <a:tabLst>
                <a:tab pos="756285" algn="l"/>
                <a:tab pos="756920" algn="l"/>
              </a:tabLst>
            </a:pPr>
            <a:r>
              <a:rPr sz="3600" b="1" spc="-5" dirty="0">
                <a:latin typeface="Rockwell"/>
                <a:cs typeface="Rockwell"/>
              </a:rPr>
              <a:t>Penerima</a:t>
            </a:r>
            <a:endParaRPr sz="3600" dirty="0">
              <a:latin typeface="Rockwell"/>
              <a:cs typeface="Rockwell"/>
            </a:endParaRPr>
          </a:p>
          <a:p>
            <a:pPr marL="1670685" lvl="1" indent="-744855">
              <a:lnSpc>
                <a:spcPct val="100000"/>
              </a:lnSpc>
              <a:buFont typeface="Arial"/>
              <a:buChar char="•"/>
              <a:tabLst>
                <a:tab pos="1670685" algn="l"/>
                <a:tab pos="1671320" algn="l"/>
              </a:tabLst>
            </a:pPr>
            <a:r>
              <a:rPr sz="3600" dirty="0">
                <a:latin typeface="Rockwell"/>
                <a:cs typeface="Rockwell"/>
              </a:rPr>
              <a:t>Mengubah </a:t>
            </a:r>
            <a:r>
              <a:rPr sz="3600" spc="-35" dirty="0" err="1">
                <a:latin typeface="Rockwell"/>
                <a:cs typeface="Rockwell"/>
              </a:rPr>
              <a:t>sinyal</a:t>
            </a:r>
            <a:r>
              <a:rPr sz="3600" spc="-35" dirty="0">
                <a:latin typeface="Rockwell"/>
                <a:cs typeface="Rockwell"/>
              </a:rPr>
              <a:t> </a:t>
            </a:r>
            <a:r>
              <a:rPr lang="id-ID" sz="3600" dirty="0" smtClean="0">
                <a:latin typeface="Rockwell"/>
                <a:cs typeface="Rockwell"/>
              </a:rPr>
              <a:t>yang</a:t>
            </a:r>
            <a:r>
              <a:rPr sz="3600" dirty="0" smtClean="0">
                <a:latin typeface="Rockwell"/>
                <a:cs typeface="Rockwell"/>
              </a:rPr>
              <a:t> </a:t>
            </a:r>
            <a:r>
              <a:rPr sz="3600" spc="5" dirty="0">
                <a:latin typeface="Rockwell"/>
                <a:cs typeface="Rockwell"/>
              </a:rPr>
              <a:t>diterima </a:t>
            </a:r>
            <a:r>
              <a:rPr sz="3600" spc="-5" dirty="0">
                <a:latin typeface="Rockwell"/>
                <a:cs typeface="Rockwell"/>
              </a:rPr>
              <a:t>menjadi</a:t>
            </a:r>
            <a:r>
              <a:rPr sz="3600" spc="-5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data</a:t>
            </a:r>
          </a:p>
          <a:p>
            <a:pPr marL="756285" indent="-744220">
              <a:lnSpc>
                <a:spcPct val="100000"/>
              </a:lnSpc>
              <a:buAutoNum type="arabicPeriod"/>
              <a:tabLst>
                <a:tab pos="756285" algn="l"/>
                <a:tab pos="756920" algn="l"/>
              </a:tabLst>
            </a:pPr>
            <a:r>
              <a:rPr sz="3600" b="1" dirty="0">
                <a:latin typeface="Rockwell"/>
                <a:cs typeface="Rockwell"/>
              </a:rPr>
              <a:t>Tujuan</a:t>
            </a:r>
            <a:endParaRPr sz="3600" dirty="0">
              <a:latin typeface="Rockwell"/>
              <a:cs typeface="Rockwell"/>
            </a:endParaRPr>
          </a:p>
          <a:p>
            <a:pPr marL="1670685" lvl="1" indent="-744855">
              <a:lnSpc>
                <a:spcPct val="100000"/>
              </a:lnSpc>
              <a:buFont typeface="Arial"/>
              <a:buChar char="•"/>
              <a:tabLst>
                <a:tab pos="1670685" algn="l"/>
                <a:tab pos="1671320" algn="l"/>
              </a:tabLst>
            </a:pPr>
            <a:r>
              <a:rPr sz="3600" spc="-15" dirty="0">
                <a:latin typeface="Rockwell"/>
                <a:cs typeface="Rockwell"/>
              </a:rPr>
              <a:t>Pengambilan</a:t>
            </a:r>
            <a:r>
              <a:rPr sz="3600" spc="-4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data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970">
              <a:lnSpc>
                <a:spcPct val="100000"/>
              </a:lnSpc>
              <a:spcBef>
                <a:spcPts val="100"/>
              </a:spcBef>
            </a:pPr>
            <a:r>
              <a:rPr dirty="0"/>
              <a:t>Perumpama</a:t>
            </a:r>
            <a:r>
              <a:rPr spc="-20" dirty="0"/>
              <a:t>a</a:t>
            </a:r>
            <a:r>
              <a:rPr dirty="0"/>
              <a:t>n??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20700" y="2245867"/>
            <a:ext cx="1141603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10" dirty="0">
                <a:latin typeface="Rockwell"/>
                <a:cs typeface="Rockwell"/>
              </a:rPr>
              <a:t>Apakah </a:t>
            </a:r>
            <a:r>
              <a:rPr sz="4000" spc="-30" dirty="0">
                <a:latin typeface="Rockwell"/>
                <a:cs typeface="Rockwell"/>
              </a:rPr>
              <a:t>kedua </a:t>
            </a:r>
            <a:r>
              <a:rPr sz="4000" spc="-25" dirty="0">
                <a:latin typeface="Rockwell"/>
                <a:cs typeface="Rockwell"/>
              </a:rPr>
              <a:t>orang </a:t>
            </a:r>
            <a:r>
              <a:rPr sz="4000" spc="-5" dirty="0">
                <a:latin typeface="Rockwell"/>
                <a:cs typeface="Rockwell"/>
              </a:rPr>
              <a:t>ini </a:t>
            </a:r>
            <a:r>
              <a:rPr sz="4000" spc="-10" dirty="0">
                <a:latin typeface="Rockwell"/>
                <a:cs typeface="Rockwell"/>
              </a:rPr>
              <a:t>sedang </a:t>
            </a:r>
            <a:r>
              <a:rPr sz="4000" spc="-25" dirty="0">
                <a:latin typeface="Rockwell"/>
                <a:cs typeface="Rockwell"/>
              </a:rPr>
              <a:t>berkomunikasi</a:t>
            </a:r>
            <a:r>
              <a:rPr sz="4000" spc="6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?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226922" y="3151187"/>
            <a:ext cx="12176533" cy="56078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77183" y="519810"/>
            <a:ext cx="665035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Tugas</a:t>
            </a:r>
            <a:r>
              <a:rPr spc="-100" dirty="0"/>
              <a:t> </a:t>
            </a:r>
            <a:r>
              <a:rPr dirty="0"/>
              <a:t>Komunikasi</a:t>
            </a: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633412" y="2198687"/>
          <a:ext cx="12954000" cy="602106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477635"/>
                <a:gridCol w="6476365"/>
              </a:tblGrid>
              <a:tr h="804037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3600" spc="-5" dirty="0">
                          <a:latin typeface="Rockwell"/>
                          <a:cs typeface="Rockwell"/>
                        </a:rPr>
                        <a:t>Pemanfaatan </a:t>
                      </a:r>
                      <a:r>
                        <a:rPr sz="3600" dirty="0">
                          <a:latin typeface="Rockwell"/>
                          <a:cs typeface="Rockwell"/>
                        </a:rPr>
                        <a:t>sistem</a:t>
                      </a:r>
                      <a:r>
                        <a:rPr sz="3600" spc="-105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3600" spc="-10" dirty="0">
                          <a:latin typeface="Rockwell"/>
                          <a:cs typeface="Rockwell"/>
                        </a:rPr>
                        <a:t>transmisi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14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3600" spc="-15" dirty="0">
                          <a:latin typeface="Rockwell"/>
                          <a:cs typeface="Rockwell"/>
                        </a:rPr>
                        <a:t>Pengalamatan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02386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3600" spc="5" dirty="0">
                          <a:latin typeface="Rockwell"/>
                          <a:cs typeface="Rockwell"/>
                        </a:rPr>
                        <a:t>Interfacing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14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3600" dirty="0">
                          <a:latin typeface="Rockwell"/>
                          <a:cs typeface="Rockwell"/>
                        </a:rPr>
                        <a:t>Routing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002919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3600" spc="-10" dirty="0">
                          <a:latin typeface="Rockwell"/>
                          <a:cs typeface="Rockwell"/>
                        </a:rPr>
                        <a:t>Generasi</a:t>
                      </a:r>
                      <a:r>
                        <a:rPr sz="3600" spc="-114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3600" spc="-35" dirty="0">
                          <a:latin typeface="Rockwell"/>
                          <a:cs typeface="Rockwell"/>
                        </a:rPr>
                        <a:t>sinyal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14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3600" spc="-25" dirty="0">
                          <a:latin typeface="Rockwell"/>
                          <a:cs typeface="Rockwell"/>
                        </a:rPr>
                        <a:t>Recovery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02386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600" spc="-15" dirty="0">
                          <a:latin typeface="Rockwell"/>
                          <a:cs typeface="Rockwell"/>
                        </a:rPr>
                        <a:t>Sinkronisasi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7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600" spc="-55" dirty="0">
                          <a:latin typeface="Rockwell"/>
                          <a:cs typeface="Rockwell"/>
                        </a:rPr>
                        <a:t>Format</a:t>
                      </a:r>
                      <a:r>
                        <a:rPr sz="3600" spc="-80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3600" dirty="0">
                          <a:latin typeface="Rockwell"/>
                          <a:cs typeface="Rockwell"/>
                        </a:rPr>
                        <a:t>pesan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7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002918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600" spc="-15" dirty="0">
                          <a:latin typeface="Rockwell"/>
                          <a:cs typeface="Rockwell"/>
                        </a:rPr>
                        <a:t>Pertukaran</a:t>
                      </a:r>
                      <a:r>
                        <a:rPr sz="3600" spc="-130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3600" spc="-5" dirty="0">
                          <a:latin typeface="Rockwell"/>
                          <a:cs typeface="Rockwell"/>
                        </a:rPr>
                        <a:t>manajemen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7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600" spc="-15" dirty="0">
                          <a:latin typeface="Rockwell"/>
                          <a:cs typeface="Rockwell"/>
                        </a:rPr>
                        <a:t>Keamanan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7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02386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600" spc="-40" dirty="0">
                          <a:latin typeface="Rockwell"/>
                          <a:cs typeface="Rockwell"/>
                        </a:rPr>
                        <a:t>Koreksi </a:t>
                      </a:r>
                      <a:r>
                        <a:rPr sz="3600" dirty="0">
                          <a:latin typeface="Rockwell"/>
                          <a:cs typeface="Rockwell"/>
                        </a:rPr>
                        <a:t>dan </a:t>
                      </a:r>
                      <a:r>
                        <a:rPr sz="3600" spc="-5" dirty="0">
                          <a:latin typeface="Rockwell"/>
                          <a:cs typeface="Rockwell"/>
                        </a:rPr>
                        <a:t>deteksi</a:t>
                      </a:r>
                      <a:r>
                        <a:rPr sz="3600" spc="-125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3600" spc="-25" dirty="0">
                          <a:latin typeface="Rockwell"/>
                          <a:cs typeface="Rockwell"/>
                        </a:rPr>
                        <a:t>error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7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600" dirty="0">
                          <a:latin typeface="Rockwell"/>
                          <a:cs typeface="Rockwell"/>
                        </a:rPr>
                        <a:t>Manajemen</a:t>
                      </a:r>
                      <a:r>
                        <a:rPr sz="3600" spc="-30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3600" dirty="0">
                          <a:latin typeface="Rockwell"/>
                          <a:cs typeface="Rockwell"/>
                        </a:rPr>
                        <a:t>jaringan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7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04037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600" spc="-40" dirty="0">
                          <a:latin typeface="Rockwell"/>
                          <a:cs typeface="Rockwell"/>
                        </a:rPr>
                        <a:t>Flow</a:t>
                      </a:r>
                      <a:r>
                        <a:rPr sz="3600" spc="-45" dirty="0">
                          <a:latin typeface="Rockwell"/>
                          <a:cs typeface="Rockwell"/>
                        </a:rPr>
                        <a:t> </a:t>
                      </a:r>
                      <a:r>
                        <a:rPr sz="3600" spc="-25" dirty="0">
                          <a:latin typeface="Rockwell"/>
                          <a:cs typeface="Rockwell"/>
                        </a:rPr>
                        <a:t>control</a:t>
                      </a:r>
                      <a:endParaRPr sz="3600">
                        <a:latin typeface="Rockwell"/>
                        <a:cs typeface="Rockwell"/>
                      </a:endParaRPr>
                    </a:p>
                  </a:txBody>
                  <a:tcPr marL="0" marR="0" marT="177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11910" y="647522"/>
            <a:ext cx="1178560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Model Komunikasi Secara</a:t>
            </a:r>
            <a:r>
              <a:rPr spc="-95" dirty="0"/>
              <a:t> </a:t>
            </a:r>
            <a:r>
              <a:rPr spc="5" dirty="0"/>
              <a:t>Umum</a:t>
            </a:r>
          </a:p>
        </p:txBody>
      </p:sp>
      <p:sp>
        <p:nvSpPr>
          <p:cNvPr id="3" name="object 3"/>
          <p:cNvSpPr/>
          <p:nvPr/>
        </p:nvSpPr>
        <p:spPr>
          <a:xfrm>
            <a:off x="0" y="1833625"/>
            <a:ext cx="14401800" cy="33797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1925" y="5415025"/>
            <a:ext cx="14149319" cy="32368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48714" y="647522"/>
            <a:ext cx="1111186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Model Sistem Komunikasi</a:t>
            </a:r>
            <a:r>
              <a:rPr spc="-70" dirty="0"/>
              <a:t> </a:t>
            </a:r>
            <a:r>
              <a:rPr dirty="0"/>
              <a:t>Data</a:t>
            </a:r>
          </a:p>
        </p:txBody>
      </p:sp>
      <p:sp>
        <p:nvSpPr>
          <p:cNvPr id="3" name="object 3"/>
          <p:cNvSpPr/>
          <p:nvPr/>
        </p:nvSpPr>
        <p:spPr>
          <a:xfrm>
            <a:off x="30162" y="1833625"/>
            <a:ext cx="14371573" cy="70912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9220" y="664285"/>
            <a:ext cx="14180819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/>
              <a:t>Model </a:t>
            </a:r>
            <a:r>
              <a:rPr sz="5400" spc="-5" dirty="0"/>
              <a:t>Komunikasi Yang</a:t>
            </a:r>
            <a:r>
              <a:rPr sz="5400" spc="-40" dirty="0"/>
              <a:t> </a:t>
            </a:r>
            <a:r>
              <a:rPr sz="5400" spc="-5" dirty="0"/>
              <a:t>Disederhanakan</a:t>
            </a:r>
            <a:endParaRPr sz="5400"/>
          </a:p>
        </p:txBody>
      </p:sp>
      <p:sp>
        <p:nvSpPr>
          <p:cNvPr id="3" name="object 3"/>
          <p:cNvSpPr/>
          <p:nvPr/>
        </p:nvSpPr>
        <p:spPr>
          <a:xfrm>
            <a:off x="114300" y="2290762"/>
            <a:ext cx="14125575" cy="6324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282441" y="647522"/>
            <a:ext cx="7836534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Networking</a:t>
            </a:r>
            <a:r>
              <a:rPr spc="-60" dirty="0"/>
              <a:t> </a:t>
            </a:r>
            <a:r>
              <a:rPr spc="-5" dirty="0"/>
              <a:t>(Jaringan)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22452" y="2319019"/>
            <a:ext cx="12645390" cy="59055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731520" indent="-428625">
              <a:lnSpc>
                <a:spcPct val="100000"/>
              </a:lnSpc>
              <a:spcBef>
                <a:spcPts val="100"/>
              </a:spcBef>
              <a:buFont typeface="Rockwell"/>
              <a:buChar char="•"/>
              <a:tabLst>
                <a:tab pos="441325" algn="l"/>
                <a:tab pos="5967730" algn="l"/>
                <a:tab pos="8368665" algn="l"/>
              </a:tabLst>
            </a:pPr>
            <a:r>
              <a:rPr sz="4800" b="1" dirty="0">
                <a:latin typeface="Rockwell"/>
                <a:cs typeface="Rockwell"/>
              </a:rPr>
              <a:t>Komunikasi point	</a:t>
            </a:r>
            <a:r>
              <a:rPr sz="4800" b="1" spc="-5" dirty="0">
                <a:latin typeface="Rockwell"/>
                <a:cs typeface="Rockwell"/>
              </a:rPr>
              <a:t>to </a:t>
            </a:r>
            <a:r>
              <a:rPr sz="4800" b="1" dirty="0">
                <a:latin typeface="Rockwell"/>
                <a:cs typeface="Rockwell"/>
              </a:rPr>
              <a:t>point	</a:t>
            </a:r>
            <a:r>
              <a:rPr sz="4800" b="1" spc="-5" dirty="0">
                <a:latin typeface="Rockwell"/>
                <a:cs typeface="Rockwell"/>
              </a:rPr>
              <a:t>tidak</a:t>
            </a:r>
            <a:r>
              <a:rPr sz="4800" b="1" spc="-95" dirty="0">
                <a:latin typeface="Rockwell"/>
                <a:cs typeface="Rockwell"/>
              </a:rPr>
              <a:t> </a:t>
            </a:r>
            <a:r>
              <a:rPr sz="4800" b="1" dirty="0">
                <a:latin typeface="Rockwell"/>
                <a:cs typeface="Rockwell"/>
              </a:rPr>
              <a:t>selalu  praktis</a:t>
            </a:r>
            <a:endParaRPr sz="48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80"/>
              </a:spcBef>
              <a:buChar char="–"/>
              <a:tabLst>
                <a:tab pos="939800" algn="l"/>
              </a:tabLst>
            </a:pPr>
            <a:r>
              <a:rPr sz="4000" spc="-10" dirty="0">
                <a:latin typeface="Rockwell"/>
                <a:cs typeface="Rockwell"/>
              </a:rPr>
              <a:t>Alat </a:t>
            </a:r>
            <a:r>
              <a:rPr sz="4000" spc="-5" dirty="0">
                <a:latin typeface="Rockwell"/>
                <a:cs typeface="Rockwell"/>
              </a:rPr>
              <a:t>terlalu jauh</a:t>
            </a:r>
            <a:r>
              <a:rPr sz="4000" spc="-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terpisah</a:t>
            </a:r>
            <a:endParaRPr sz="4000">
              <a:latin typeface="Rockwell"/>
              <a:cs typeface="Rockwell"/>
            </a:endParaRPr>
          </a:p>
          <a:p>
            <a:pPr marL="939165" marR="5080" lvl="1" indent="-355600">
              <a:lnSpc>
                <a:spcPct val="100000"/>
              </a:lnSpc>
              <a:spcBef>
                <a:spcPts val="960"/>
              </a:spcBef>
              <a:buChar char="–"/>
              <a:tabLst>
                <a:tab pos="939800" algn="l"/>
              </a:tabLst>
            </a:pPr>
            <a:r>
              <a:rPr sz="4000" spc="-10" dirty="0">
                <a:latin typeface="Rockwell"/>
                <a:cs typeface="Rockwell"/>
              </a:rPr>
              <a:t>Peralatan yang </a:t>
            </a:r>
            <a:r>
              <a:rPr sz="4000" spc="-5" dirty="0">
                <a:latin typeface="Rockwell"/>
                <a:cs typeface="Rockwell"/>
              </a:rPr>
              <a:t>besar </a:t>
            </a:r>
            <a:r>
              <a:rPr sz="4000" spc="-10" dirty="0">
                <a:latin typeface="Rockwell"/>
                <a:cs typeface="Rockwell"/>
              </a:rPr>
              <a:t>memerlukan </a:t>
            </a:r>
            <a:r>
              <a:rPr sz="4000" spc="-5" dirty="0">
                <a:latin typeface="Rockwell"/>
                <a:cs typeface="Rockwell"/>
              </a:rPr>
              <a:t>jumlah koneksi  yang tidak</a:t>
            </a:r>
            <a:r>
              <a:rPr sz="4000" spc="-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praktis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35"/>
              </a:spcBef>
              <a:buFont typeface="Rockwell"/>
              <a:buChar char="•"/>
              <a:tabLst>
                <a:tab pos="441325" algn="l"/>
                <a:tab pos="4454525" algn="l"/>
                <a:tab pos="7165975" algn="l"/>
              </a:tabLst>
            </a:pPr>
            <a:r>
              <a:rPr sz="4800" b="1" dirty="0">
                <a:latin typeface="Rockwell"/>
                <a:cs typeface="Rockwell"/>
              </a:rPr>
              <a:t>Solusi dalam	jaringan	komunikasi</a:t>
            </a:r>
            <a:endParaRPr sz="48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80"/>
              </a:spcBef>
              <a:buChar char="–"/>
              <a:tabLst>
                <a:tab pos="939800" algn="l"/>
              </a:tabLst>
            </a:pPr>
            <a:r>
              <a:rPr sz="4000" spc="-5" dirty="0">
                <a:latin typeface="Rockwell"/>
                <a:cs typeface="Rockwell"/>
              </a:rPr>
              <a:t>Wide </a:t>
            </a:r>
            <a:r>
              <a:rPr sz="4000" spc="-10" dirty="0">
                <a:latin typeface="Rockwell"/>
                <a:cs typeface="Rockwell"/>
              </a:rPr>
              <a:t>Area Network</a:t>
            </a:r>
            <a:r>
              <a:rPr sz="4000" spc="-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(WAN)</a:t>
            </a:r>
            <a:endParaRPr sz="40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65"/>
              </a:spcBef>
              <a:buChar char="–"/>
              <a:tabLst>
                <a:tab pos="939800" algn="l"/>
              </a:tabLst>
            </a:pPr>
            <a:r>
              <a:rPr sz="4000" spc="-5" dirty="0">
                <a:latin typeface="Rockwell"/>
                <a:cs typeface="Rockwell"/>
              </a:rPr>
              <a:t>Local </a:t>
            </a:r>
            <a:r>
              <a:rPr sz="4000" spc="-10" dirty="0">
                <a:latin typeface="Rockwell"/>
                <a:cs typeface="Rockwell"/>
              </a:rPr>
              <a:t>Area Network</a:t>
            </a:r>
            <a:r>
              <a:rPr sz="4000" spc="-5" dirty="0">
                <a:latin typeface="Rockwell"/>
                <a:cs typeface="Rockwell"/>
              </a:rPr>
              <a:t> (LAN)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794886" y="647522"/>
            <a:ext cx="680974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Wide </a:t>
            </a:r>
            <a:r>
              <a:rPr spc="-5" dirty="0"/>
              <a:t>Area</a:t>
            </a:r>
            <a:r>
              <a:rPr spc="-80" dirty="0"/>
              <a:t> </a:t>
            </a:r>
            <a:r>
              <a:rPr dirty="0"/>
              <a:t>Network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22452" y="1991461"/>
            <a:ext cx="10770870" cy="6028055"/>
          </a:xfrm>
          <a:prstGeom prst="rect">
            <a:avLst/>
          </a:prstGeom>
        </p:spPr>
        <p:txBody>
          <a:bodyPr vert="horz" wrap="square" lIns="0" tIns="14668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Area geografis </a:t>
            </a:r>
            <a:r>
              <a:rPr sz="4400" dirty="0">
                <a:latin typeface="Rockwell"/>
                <a:cs typeface="Rockwell"/>
              </a:rPr>
              <a:t>yang</a:t>
            </a:r>
            <a:r>
              <a:rPr sz="4400" spc="-1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besar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Crossing </a:t>
            </a:r>
            <a:r>
              <a:rPr sz="4400" spc="-5" dirty="0">
                <a:latin typeface="Rockwell"/>
                <a:cs typeface="Rockwell"/>
              </a:rPr>
              <a:t>public </a:t>
            </a:r>
            <a:r>
              <a:rPr sz="4400" dirty="0">
                <a:latin typeface="Rockwell"/>
                <a:cs typeface="Rockwell"/>
              </a:rPr>
              <a:t>rights </a:t>
            </a:r>
            <a:r>
              <a:rPr sz="4400" spc="-5" dirty="0">
                <a:latin typeface="Rockwell"/>
                <a:cs typeface="Rockwell"/>
              </a:rPr>
              <a:t>of</a:t>
            </a:r>
            <a:r>
              <a:rPr sz="4400" spc="-4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way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Realy in part </a:t>
            </a:r>
            <a:r>
              <a:rPr sz="4400" spc="-5" dirty="0">
                <a:latin typeface="Rockwell"/>
                <a:cs typeface="Rockwell"/>
              </a:rPr>
              <a:t>on </a:t>
            </a:r>
            <a:r>
              <a:rPr sz="4400" dirty="0">
                <a:latin typeface="Rockwell"/>
                <a:cs typeface="Rockwell"/>
              </a:rPr>
              <a:t>common carrier</a:t>
            </a:r>
            <a:r>
              <a:rPr sz="4400" spc="-25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circuits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Teknologi</a:t>
            </a:r>
            <a:r>
              <a:rPr sz="4400" spc="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alternative</a:t>
            </a:r>
            <a:endParaRPr sz="4400">
              <a:latin typeface="Rockwell"/>
              <a:cs typeface="Rockwell"/>
            </a:endParaRPr>
          </a:p>
          <a:p>
            <a:pPr marL="1057910" lvl="1" indent="-474345">
              <a:lnSpc>
                <a:spcPct val="100000"/>
              </a:lnSpc>
              <a:spcBef>
                <a:spcPts val="935"/>
              </a:spcBef>
              <a:buChar char="–"/>
              <a:tabLst>
                <a:tab pos="1057910" algn="l"/>
                <a:tab pos="1058545" algn="l"/>
              </a:tabLst>
            </a:pPr>
            <a:r>
              <a:rPr sz="3800" dirty="0">
                <a:latin typeface="Rockwell"/>
                <a:cs typeface="Rockwell"/>
              </a:rPr>
              <a:t>Circuit</a:t>
            </a:r>
            <a:r>
              <a:rPr sz="3800" spc="-5" dirty="0">
                <a:latin typeface="Rockwell"/>
                <a:cs typeface="Rockwell"/>
              </a:rPr>
              <a:t> </a:t>
            </a:r>
            <a:r>
              <a:rPr sz="3800" dirty="0">
                <a:latin typeface="Rockwell"/>
                <a:cs typeface="Rockwell"/>
              </a:rPr>
              <a:t>switching</a:t>
            </a:r>
            <a:endParaRPr sz="3800">
              <a:latin typeface="Rockwell"/>
              <a:cs typeface="Rockwell"/>
            </a:endParaRPr>
          </a:p>
          <a:p>
            <a:pPr marL="1057910" lvl="1" indent="-474345">
              <a:lnSpc>
                <a:spcPct val="100000"/>
              </a:lnSpc>
              <a:spcBef>
                <a:spcPts val="915"/>
              </a:spcBef>
              <a:buChar char="–"/>
              <a:tabLst>
                <a:tab pos="1057910" algn="l"/>
                <a:tab pos="1058545" algn="l"/>
              </a:tabLst>
            </a:pPr>
            <a:r>
              <a:rPr sz="3800" spc="-5" dirty="0">
                <a:latin typeface="Rockwell"/>
                <a:cs typeface="Rockwell"/>
              </a:rPr>
              <a:t>Packet</a:t>
            </a:r>
            <a:r>
              <a:rPr sz="3800" spc="-45" dirty="0">
                <a:latin typeface="Rockwell"/>
                <a:cs typeface="Rockwell"/>
              </a:rPr>
              <a:t> </a:t>
            </a:r>
            <a:r>
              <a:rPr sz="3800" dirty="0">
                <a:latin typeface="Rockwell"/>
                <a:cs typeface="Rockwell"/>
              </a:rPr>
              <a:t>switching</a:t>
            </a:r>
            <a:endParaRPr sz="3800">
              <a:latin typeface="Rockwell"/>
              <a:cs typeface="Rockwell"/>
            </a:endParaRPr>
          </a:p>
          <a:p>
            <a:pPr marL="1057910" lvl="1" indent="-474345">
              <a:lnSpc>
                <a:spcPct val="100000"/>
              </a:lnSpc>
              <a:spcBef>
                <a:spcPts val="910"/>
              </a:spcBef>
              <a:buChar char="–"/>
              <a:tabLst>
                <a:tab pos="1057910" algn="l"/>
                <a:tab pos="1058545" algn="l"/>
              </a:tabLst>
            </a:pPr>
            <a:r>
              <a:rPr sz="3800" dirty="0">
                <a:latin typeface="Rockwell"/>
                <a:cs typeface="Rockwell"/>
              </a:rPr>
              <a:t>Frame</a:t>
            </a:r>
            <a:r>
              <a:rPr sz="3800" spc="-5" dirty="0">
                <a:latin typeface="Rockwell"/>
                <a:cs typeface="Rockwell"/>
              </a:rPr>
              <a:t> </a:t>
            </a:r>
            <a:r>
              <a:rPr sz="3800" dirty="0">
                <a:latin typeface="Rockwell"/>
                <a:cs typeface="Rockwell"/>
              </a:rPr>
              <a:t>relay</a:t>
            </a:r>
            <a:endParaRPr sz="3800">
              <a:latin typeface="Rockwell"/>
              <a:cs typeface="Rockwell"/>
            </a:endParaRPr>
          </a:p>
          <a:p>
            <a:pPr marL="1057910" lvl="1" indent="-474345">
              <a:lnSpc>
                <a:spcPct val="100000"/>
              </a:lnSpc>
              <a:spcBef>
                <a:spcPts val="910"/>
              </a:spcBef>
              <a:buChar char="–"/>
              <a:tabLst>
                <a:tab pos="1057910" algn="l"/>
                <a:tab pos="1058545" algn="l"/>
              </a:tabLst>
            </a:pPr>
            <a:r>
              <a:rPr sz="3800" spc="-5" dirty="0">
                <a:latin typeface="Rockwell"/>
                <a:cs typeface="Rockwell"/>
              </a:rPr>
              <a:t>Asynchronous Transfer </a:t>
            </a:r>
            <a:r>
              <a:rPr sz="3800" dirty="0">
                <a:latin typeface="Rockwell"/>
                <a:cs typeface="Rockwell"/>
              </a:rPr>
              <a:t>Mode</a:t>
            </a:r>
            <a:r>
              <a:rPr sz="3800" spc="-85" dirty="0">
                <a:latin typeface="Rockwell"/>
                <a:cs typeface="Rockwell"/>
              </a:rPr>
              <a:t> </a:t>
            </a:r>
            <a:r>
              <a:rPr sz="3800" dirty="0">
                <a:latin typeface="Rockwell"/>
                <a:cs typeface="Rockwell"/>
              </a:rPr>
              <a:t>(ATM)</a:t>
            </a:r>
            <a:endParaRPr sz="3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145407" y="647522"/>
            <a:ext cx="611632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Circuit</a:t>
            </a:r>
            <a:r>
              <a:rPr spc="-70" dirty="0"/>
              <a:t> </a:t>
            </a:r>
            <a:r>
              <a:rPr dirty="0"/>
              <a:t>Switching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22452" y="2125217"/>
            <a:ext cx="11661775" cy="21723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Komunikasi dipersembahkan </a:t>
            </a:r>
            <a:r>
              <a:rPr sz="4400" spc="-5" dirty="0">
                <a:latin typeface="Rockwell"/>
                <a:cs typeface="Rockwell"/>
              </a:rPr>
              <a:t>selama</a:t>
            </a:r>
            <a:r>
              <a:rPr sz="4400" spc="-5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dalam  percakapan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Misal : jaringan</a:t>
            </a:r>
            <a:r>
              <a:rPr sz="4400" spc="-2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telepon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178934" y="647522"/>
            <a:ext cx="604647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Packet</a:t>
            </a:r>
            <a:r>
              <a:rPr spc="-85" dirty="0"/>
              <a:t> </a:t>
            </a:r>
            <a:r>
              <a:rPr dirty="0"/>
              <a:t>Switching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20700" y="2261717"/>
            <a:ext cx="12443460" cy="4585970"/>
          </a:xfrm>
          <a:prstGeom prst="rect">
            <a:avLst/>
          </a:prstGeom>
        </p:spPr>
        <p:txBody>
          <a:bodyPr vert="horz" wrap="square" lIns="0" tIns="14668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Data </a:t>
            </a:r>
            <a:r>
              <a:rPr sz="4400" spc="-5" dirty="0">
                <a:latin typeface="Rockwell"/>
                <a:cs typeface="Rockwell"/>
              </a:rPr>
              <a:t>dikirim sesuai</a:t>
            </a:r>
            <a:r>
              <a:rPr sz="4400" spc="-1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urutan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Paket </a:t>
            </a:r>
            <a:r>
              <a:rPr sz="4400" dirty="0">
                <a:latin typeface="Rockwell"/>
                <a:cs typeface="Rockwell"/>
              </a:rPr>
              <a:t>data </a:t>
            </a:r>
            <a:r>
              <a:rPr sz="4400" spc="-5" dirty="0">
                <a:latin typeface="Rockwell"/>
                <a:cs typeface="Rockwell"/>
              </a:rPr>
              <a:t>secara</a:t>
            </a:r>
            <a:r>
              <a:rPr sz="4400" spc="-2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serentak</a:t>
            </a:r>
            <a:endParaRPr sz="44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Paket melewati dari </a:t>
            </a:r>
            <a:r>
              <a:rPr sz="4400" dirty="0">
                <a:latin typeface="Rockwell"/>
                <a:cs typeface="Rockwell"/>
              </a:rPr>
              <a:t>titik </a:t>
            </a:r>
            <a:r>
              <a:rPr sz="4400" spc="-5" dirty="0">
                <a:latin typeface="Rockwell"/>
                <a:cs typeface="Rockwell"/>
              </a:rPr>
              <a:t>ke </a:t>
            </a:r>
            <a:r>
              <a:rPr sz="4400" dirty="0">
                <a:latin typeface="Rockwell"/>
                <a:cs typeface="Rockwell"/>
              </a:rPr>
              <a:t>titik antara </a:t>
            </a:r>
            <a:r>
              <a:rPr sz="4400" spc="-5" dirty="0">
                <a:latin typeface="Rockwell"/>
                <a:cs typeface="Rockwell"/>
              </a:rPr>
              <a:t>sumber  </a:t>
            </a:r>
            <a:r>
              <a:rPr sz="4400" dirty="0">
                <a:latin typeface="Rockwell"/>
                <a:cs typeface="Rockwell"/>
              </a:rPr>
              <a:t>dan</a:t>
            </a:r>
            <a:r>
              <a:rPr sz="4400" spc="-2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tujuan</a:t>
            </a:r>
            <a:endParaRPr sz="4400">
              <a:latin typeface="Rockwell"/>
              <a:cs typeface="Rockwell"/>
            </a:endParaRPr>
          </a:p>
          <a:p>
            <a:pPr marL="440690" marR="268605" indent="-428625">
              <a:lnSpc>
                <a:spcPct val="100000"/>
              </a:lnSpc>
              <a:spcBef>
                <a:spcPts val="10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Digunakan untuk </a:t>
            </a:r>
            <a:r>
              <a:rPr sz="4400" spc="-5" dirty="0">
                <a:latin typeface="Rockwell"/>
                <a:cs typeface="Rockwell"/>
              </a:rPr>
              <a:t>komunikasi </a:t>
            </a:r>
            <a:r>
              <a:rPr sz="4400" dirty="0">
                <a:latin typeface="Rockwell"/>
                <a:cs typeface="Rockwell"/>
              </a:rPr>
              <a:t>dari terminal </a:t>
            </a:r>
            <a:r>
              <a:rPr sz="4400" spc="-5" dirty="0">
                <a:latin typeface="Rockwell"/>
                <a:cs typeface="Rockwell"/>
              </a:rPr>
              <a:t>ke  komputer dan komputer </a:t>
            </a:r>
            <a:r>
              <a:rPr sz="4400" spc="-10" dirty="0">
                <a:latin typeface="Rockwell"/>
                <a:cs typeface="Rockwell"/>
              </a:rPr>
              <a:t>ke </a:t>
            </a:r>
            <a:r>
              <a:rPr sz="4400" spc="-5" dirty="0">
                <a:latin typeface="Rockwell"/>
                <a:cs typeface="Rockwell"/>
              </a:rPr>
              <a:t>komputer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39410" y="647522"/>
            <a:ext cx="452501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Frame</a:t>
            </a:r>
            <a:r>
              <a:rPr spc="-90" dirty="0"/>
              <a:t> </a:t>
            </a:r>
            <a:r>
              <a:rPr dirty="0"/>
              <a:t>Relay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20700" y="2395219"/>
            <a:ext cx="12742545" cy="4854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1325" algn="l"/>
                <a:tab pos="3956050" algn="l"/>
                <a:tab pos="5302250" algn="l"/>
                <a:tab pos="5506085" algn="l"/>
                <a:tab pos="7258684" algn="l"/>
                <a:tab pos="7696200" algn="l"/>
                <a:tab pos="8980170" algn="l"/>
              </a:tabLst>
            </a:pPr>
            <a:r>
              <a:rPr sz="4800" spc="-10" dirty="0">
                <a:latin typeface="Rockwell"/>
                <a:cs typeface="Rockwell"/>
              </a:rPr>
              <a:t>Packet</a:t>
            </a:r>
            <a:r>
              <a:rPr sz="4800" spc="5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switching	systems	mempunyai</a:t>
            </a:r>
            <a:r>
              <a:rPr sz="4800" spc="-85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biaya  </a:t>
            </a:r>
            <a:r>
              <a:rPr sz="4800" spc="-10" dirty="0">
                <a:latin typeface="Rockwell"/>
                <a:cs typeface="Rockwell"/>
              </a:rPr>
              <a:t>kompensasi	</a:t>
            </a:r>
            <a:r>
              <a:rPr sz="4800" dirty="0">
                <a:latin typeface="Rockwell"/>
                <a:cs typeface="Rockwell"/>
              </a:rPr>
              <a:t>yang	besar	untuk	</a:t>
            </a:r>
            <a:r>
              <a:rPr sz="4800" spc="-5" dirty="0">
                <a:latin typeface="Rockwell"/>
                <a:cs typeface="Rockwell"/>
              </a:rPr>
              <a:t>kesalahan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0"/>
              </a:spcBef>
              <a:buChar char="•"/>
              <a:tabLst>
                <a:tab pos="441325" algn="l"/>
                <a:tab pos="3983990" algn="l"/>
                <a:tab pos="7947025" algn="l"/>
              </a:tabLst>
            </a:pPr>
            <a:r>
              <a:rPr sz="4800" dirty="0">
                <a:latin typeface="Rockwell"/>
                <a:cs typeface="Rockwell"/>
              </a:rPr>
              <a:t>Sistem</a:t>
            </a:r>
            <a:r>
              <a:rPr sz="4800" spc="-1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yang	</a:t>
            </a:r>
            <a:r>
              <a:rPr sz="4800" spc="-5" dirty="0">
                <a:latin typeface="Rockwell"/>
                <a:cs typeface="Rockwell"/>
              </a:rPr>
              <a:t>modern </a:t>
            </a:r>
            <a:r>
              <a:rPr sz="4800" dirty="0">
                <a:latin typeface="Rockwell"/>
                <a:cs typeface="Rockwell"/>
              </a:rPr>
              <a:t>lebih	</a:t>
            </a:r>
            <a:r>
              <a:rPr sz="4800" spc="-5" dirty="0">
                <a:latin typeface="Rockwell"/>
                <a:cs typeface="Rockwell"/>
              </a:rPr>
              <a:t>dapat</a:t>
            </a:r>
            <a:r>
              <a:rPr sz="4800" spc="-3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dipercaya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1325" algn="l"/>
                <a:tab pos="2365375" algn="l"/>
                <a:tab pos="4109085" algn="l"/>
                <a:tab pos="6897370" algn="l"/>
                <a:tab pos="8458835" algn="l"/>
              </a:tabLst>
            </a:pPr>
            <a:r>
              <a:rPr sz="4800" dirty="0">
                <a:latin typeface="Rockwell"/>
                <a:cs typeface="Rockwell"/>
              </a:rPr>
              <a:t>Errors	</a:t>
            </a:r>
            <a:r>
              <a:rPr sz="4800" spc="-5" dirty="0">
                <a:latin typeface="Rockwell"/>
                <a:cs typeface="Rockwell"/>
              </a:rPr>
              <a:t>dapat	</a:t>
            </a:r>
            <a:r>
              <a:rPr sz="4800" dirty="0">
                <a:latin typeface="Rockwell"/>
                <a:cs typeface="Rockwell"/>
              </a:rPr>
              <a:t>diketahui	pada	akhir</a:t>
            </a:r>
            <a:r>
              <a:rPr sz="4800" spc="-1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sistem</a:t>
            </a:r>
            <a:endParaRPr sz="4800">
              <a:latin typeface="Rockwell"/>
              <a:cs typeface="Rockwell"/>
            </a:endParaRPr>
          </a:p>
          <a:p>
            <a:pPr marL="440690" marR="261366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1325" algn="l"/>
                <a:tab pos="6496050" algn="l"/>
              </a:tabLst>
            </a:pPr>
            <a:r>
              <a:rPr sz="4800" dirty="0">
                <a:latin typeface="Rockwell"/>
                <a:cs typeface="Rockwell"/>
              </a:rPr>
              <a:t>Most</a:t>
            </a:r>
            <a:r>
              <a:rPr sz="4800" spc="-15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overhead </a:t>
            </a:r>
            <a:r>
              <a:rPr sz="4800" dirty="0">
                <a:latin typeface="Rockwell"/>
                <a:cs typeface="Rockwell"/>
              </a:rPr>
              <a:t>untuk	</a:t>
            </a:r>
            <a:r>
              <a:rPr sz="4800" spc="-5" dirty="0">
                <a:latin typeface="Rockwell"/>
                <a:cs typeface="Rockwell"/>
              </a:rPr>
              <a:t>kontrol</a:t>
            </a:r>
            <a:r>
              <a:rPr sz="4800" spc="-95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error  </a:t>
            </a:r>
            <a:r>
              <a:rPr sz="4800" dirty="0">
                <a:latin typeface="Rockwell"/>
                <a:cs typeface="Rockwell"/>
              </a:rPr>
              <a:t>dilepaskan </a:t>
            </a:r>
            <a:r>
              <a:rPr sz="4800" spc="-5" dirty="0">
                <a:latin typeface="Rockwell"/>
                <a:cs typeface="Rockwell"/>
              </a:rPr>
              <a:t>ke</a:t>
            </a:r>
            <a:r>
              <a:rPr sz="4800" spc="-3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luar</a:t>
            </a:r>
            <a:endParaRPr sz="4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15642" y="664285"/>
            <a:ext cx="997458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5" dirty="0"/>
              <a:t>Asynchronous </a:t>
            </a:r>
            <a:r>
              <a:rPr sz="5400" dirty="0"/>
              <a:t>Transfer</a:t>
            </a:r>
            <a:r>
              <a:rPr sz="5400" spc="-40" dirty="0"/>
              <a:t> </a:t>
            </a:r>
            <a:r>
              <a:rPr sz="5400" dirty="0"/>
              <a:t>Mode</a:t>
            </a:r>
            <a:endParaRPr sz="5400"/>
          </a:p>
        </p:txBody>
      </p:sp>
      <p:sp>
        <p:nvSpPr>
          <p:cNvPr id="4" name="object 4"/>
          <p:cNvSpPr txBox="1"/>
          <p:nvPr/>
        </p:nvSpPr>
        <p:spPr>
          <a:xfrm>
            <a:off x="403047" y="1991461"/>
            <a:ext cx="13209905" cy="5525135"/>
          </a:xfrm>
          <a:prstGeom prst="rect">
            <a:avLst/>
          </a:prstGeom>
        </p:spPr>
        <p:txBody>
          <a:bodyPr vert="horz" wrap="square" lIns="0" tIns="14668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ATM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Evolusi dari frame</a:t>
            </a:r>
            <a:r>
              <a:rPr sz="4400" spc="-2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relay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Little </a:t>
            </a:r>
            <a:r>
              <a:rPr sz="4400" spc="-5" dirty="0">
                <a:latin typeface="Rockwell"/>
                <a:cs typeface="Rockwell"/>
              </a:rPr>
              <a:t>overhead </a:t>
            </a:r>
            <a:r>
              <a:rPr sz="4400" dirty="0">
                <a:latin typeface="Rockwell"/>
                <a:cs typeface="Rockwell"/>
              </a:rPr>
              <a:t>untuk </a:t>
            </a:r>
            <a:r>
              <a:rPr sz="4400" spc="-5" dirty="0">
                <a:latin typeface="Rockwell"/>
                <a:cs typeface="Rockwell"/>
              </a:rPr>
              <a:t>kontrol</a:t>
            </a:r>
            <a:r>
              <a:rPr sz="4400" spc="-35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error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Fixed packet </a:t>
            </a:r>
            <a:r>
              <a:rPr sz="4400" dirty="0">
                <a:latin typeface="Rockwell"/>
                <a:cs typeface="Rockwell"/>
              </a:rPr>
              <a:t>(called </a:t>
            </a:r>
            <a:r>
              <a:rPr sz="4400" spc="-5" dirty="0">
                <a:latin typeface="Rockwell"/>
                <a:cs typeface="Rockwell"/>
              </a:rPr>
              <a:t>cell) </a:t>
            </a:r>
            <a:r>
              <a:rPr sz="4400" dirty="0">
                <a:latin typeface="Rockwell"/>
                <a:cs typeface="Rockwell"/>
              </a:rPr>
              <a:t>yang</a:t>
            </a:r>
            <a:r>
              <a:rPr sz="4400" spc="-2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panjang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Anything </a:t>
            </a:r>
            <a:r>
              <a:rPr sz="4400" dirty="0">
                <a:latin typeface="Rockwell"/>
                <a:cs typeface="Rockwell"/>
              </a:rPr>
              <a:t>from 10Mbps to</a:t>
            </a:r>
            <a:r>
              <a:rPr sz="4400" spc="-4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Gbps</a:t>
            </a:r>
            <a:endParaRPr sz="44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Data rate yang </a:t>
            </a:r>
            <a:r>
              <a:rPr sz="4400" spc="-5" dirty="0">
                <a:latin typeface="Rockwell"/>
                <a:cs typeface="Rockwell"/>
              </a:rPr>
              <a:t>konstan </a:t>
            </a:r>
            <a:r>
              <a:rPr sz="4400" dirty="0">
                <a:latin typeface="Rockwell"/>
                <a:cs typeface="Rockwell"/>
              </a:rPr>
              <a:t>menggunaka teknik paket  switching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56990" y="664285"/>
            <a:ext cx="668528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/>
              <a:t>Local </a:t>
            </a:r>
            <a:r>
              <a:rPr sz="5400" spc="-5" dirty="0"/>
              <a:t>Area</a:t>
            </a:r>
            <a:r>
              <a:rPr sz="5400" spc="-100" dirty="0"/>
              <a:t> </a:t>
            </a:r>
            <a:r>
              <a:rPr sz="5400" dirty="0"/>
              <a:t>Network</a:t>
            </a:r>
            <a:endParaRPr sz="5400"/>
          </a:p>
        </p:txBody>
      </p:sp>
      <p:sp>
        <p:nvSpPr>
          <p:cNvPr id="4" name="object 4"/>
          <p:cNvSpPr txBox="1"/>
          <p:nvPr/>
        </p:nvSpPr>
        <p:spPr>
          <a:xfrm>
            <a:off x="822452" y="1947725"/>
            <a:ext cx="11123295" cy="6055360"/>
          </a:xfrm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20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Lingkup lebih</a:t>
            </a:r>
            <a:r>
              <a:rPr sz="440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kecil</a:t>
            </a:r>
            <a:endParaRPr sz="4400">
              <a:latin typeface="Rockwell"/>
              <a:cs typeface="Rockwell"/>
            </a:endParaRPr>
          </a:p>
          <a:p>
            <a:pPr marL="584200">
              <a:lnSpc>
                <a:spcPct val="100000"/>
              </a:lnSpc>
              <a:spcBef>
                <a:spcPts val="900"/>
              </a:spcBef>
              <a:tabLst>
                <a:tab pos="1051560" algn="l"/>
              </a:tabLst>
            </a:pPr>
            <a:r>
              <a:rPr sz="3600" dirty="0">
                <a:latin typeface="Rockwell"/>
                <a:cs typeface="Rockwell"/>
              </a:rPr>
              <a:t>–	</a:t>
            </a:r>
            <a:r>
              <a:rPr sz="3600" spc="-5" dirty="0">
                <a:latin typeface="Rockwell"/>
                <a:cs typeface="Rockwell"/>
              </a:rPr>
              <a:t>Bangunan </a:t>
            </a:r>
            <a:r>
              <a:rPr sz="3600" dirty="0">
                <a:latin typeface="Rockwell"/>
                <a:cs typeface="Rockwell"/>
              </a:rPr>
              <a:t>atau </a:t>
            </a:r>
            <a:r>
              <a:rPr sz="3600" spc="-5" dirty="0">
                <a:latin typeface="Rockwell"/>
                <a:cs typeface="Rockwell"/>
              </a:rPr>
              <a:t>kampus</a:t>
            </a:r>
            <a:r>
              <a:rPr sz="3600" spc="-20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kecil</a:t>
            </a:r>
            <a:endParaRPr sz="3600">
              <a:latin typeface="Rockwell"/>
              <a:cs typeface="Rockwell"/>
            </a:endParaRPr>
          </a:p>
          <a:p>
            <a:pPr marL="440690" marR="814705" indent="-428625">
              <a:lnSpc>
                <a:spcPct val="100000"/>
              </a:lnSpc>
              <a:spcBef>
                <a:spcPts val="1019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Biasanya </a:t>
            </a:r>
            <a:r>
              <a:rPr sz="4400" dirty="0">
                <a:latin typeface="Rockwell"/>
                <a:cs typeface="Rockwell"/>
              </a:rPr>
              <a:t>dimiliki </a:t>
            </a:r>
            <a:r>
              <a:rPr sz="4400" spc="-5" dirty="0">
                <a:latin typeface="Rockwell"/>
                <a:cs typeface="Rockwell"/>
              </a:rPr>
              <a:t>oleh organisasi </a:t>
            </a:r>
            <a:r>
              <a:rPr sz="4400" dirty="0">
                <a:latin typeface="Rockwell"/>
                <a:cs typeface="Rockwell"/>
              </a:rPr>
              <a:t>yang  </a:t>
            </a:r>
            <a:r>
              <a:rPr sz="4400" spc="-5" dirty="0">
                <a:latin typeface="Rockwell"/>
                <a:cs typeface="Rockwell"/>
              </a:rPr>
              <a:t>mempunyai </a:t>
            </a:r>
            <a:r>
              <a:rPr sz="4400" dirty="0">
                <a:latin typeface="Rockwell"/>
                <a:cs typeface="Rockwell"/>
              </a:rPr>
              <a:t>alat yang</a:t>
            </a:r>
            <a:r>
              <a:rPr sz="4400" spc="-5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sama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Data rates jauh </a:t>
            </a:r>
            <a:r>
              <a:rPr sz="4400" spc="-5" dirty="0">
                <a:latin typeface="Rockwell"/>
                <a:cs typeface="Rockwell"/>
              </a:rPr>
              <a:t>lebih</a:t>
            </a:r>
            <a:r>
              <a:rPr sz="4400" spc="-3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tinggi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Biasanya </a:t>
            </a:r>
            <a:r>
              <a:rPr sz="4400" dirty="0">
                <a:latin typeface="Rockwell"/>
                <a:cs typeface="Rockwell"/>
              </a:rPr>
              <a:t>digunakan </a:t>
            </a:r>
            <a:r>
              <a:rPr sz="4400" spc="-5" dirty="0">
                <a:latin typeface="Rockwell"/>
                <a:cs typeface="Rockwell"/>
              </a:rPr>
              <a:t>sistem</a:t>
            </a:r>
            <a:r>
              <a:rPr sz="4400" spc="-3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broadcast</a:t>
            </a:r>
            <a:endParaRPr sz="44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10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Sekarang </a:t>
            </a:r>
            <a:r>
              <a:rPr sz="4400" spc="-5" dirty="0">
                <a:latin typeface="Rockwell"/>
                <a:cs typeface="Rockwell"/>
              </a:rPr>
              <a:t>sistem </a:t>
            </a:r>
            <a:r>
              <a:rPr sz="4400" dirty="0">
                <a:latin typeface="Rockwell"/>
                <a:cs typeface="Rockwell"/>
              </a:rPr>
              <a:t>switched </a:t>
            </a:r>
            <a:r>
              <a:rPr sz="4400" spc="-5" dirty="0">
                <a:latin typeface="Rockwell"/>
                <a:cs typeface="Rockwell"/>
              </a:rPr>
              <a:t>dan ATM mulai  dikenalkan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016508"/>
            <a:ext cx="10198100" cy="6323965"/>
          </a:xfrm>
          <a:prstGeom prst="rect">
            <a:avLst/>
          </a:prstGeom>
        </p:spPr>
        <p:txBody>
          <a:bodyPr vert="horz" wrap="square" lIns="0" tIns="16256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280"/>
              </a:spcBef>
              <a:buChar char="•"/>
              <a:tabLst>
                <a:tab pos="441325" algn="l"/>
              </a:tabLst>
            </a:pPr>
            <a:r>
              <a:rPr sz="4800" spc="-5" dirty="0">
                <a:latin typeface="Rockwell"/>
                <a:cs typeface="Rockwell"/>
              </a:rPr>
              <a:t>Switched</a:t>
            </a:r>
            <a:endParaRPr sz="48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80"/>
              </a:spcBef>
              <a:buChar char="–"/>
              <a:tabLst>
                <a:tab pos="939800" algn="l"/>
              </a:tabLst>
            </a:pPr>
            <a:r>
              <a:rPr sz="4000" spc="-5" dirty="0">
                <a:latin typeface="Rockwell"/>
                <a:cs typeface="Rockwell"/>
              </a:rPr>
              <a:t>Switched Ethernet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35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May be </a:t>
            </a:r>
            <a:r>
              <a:rPr sz="4800" spc="-5" dirty="0">
                <a:latin typeface="Rockwell"/>
                <a:cs typeface="Rockwell"/>
              </a:rPr>
              <a:t>single or multiple</a:t>
            </a:r>
            <a:r>
              <a:rPr sz="4800" spc="-60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switches</a:t>
            </a:r>
            <a:endParaRPr sz="48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80"/>
              </a:spcBef>
              <a:buChar char="–"/>
              <a:tabLst>
                <a:tab pos="939800" algn="l"/>
              </a:tabLst>
            </a:pPr>
            <a:r>
              <a:rPr sz="4000" spc="-10" dirty="0">
                <a:latin typeface="Rockwell"/>
                <a:cs typeface="Rockwell"/>
              </a:rPr>
              <a:t>ATM </a:t>
            </a:r>
            <a:r>
              <a:rPr sz="4000" spc="-15" dirty="0">
                <a:latin typeface="Rockwell"/>
                <a:cs typeface="Rockwell"/>
              </a:rPr>
              <a:t>LAN</a:t>
            </a:r>
            <a:endParaRPr sz="40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60"/>
              </a:spcBef>
              <a:buChar char="–"/>
              <a:tabLst>
                <a:tab pos="939800" algn="l"/>
              </a:tabLst>
            </a:pPr>
            <a:r>
              <a:rPr sz="4000" spc="-5" dirty="0">
                <a:latin typeface="Rockwell"/>
                <a:cs typeface="Rockwell"/>
              </a:rPr>
              <a:t>Fibre</a:t>
            </a:r>
            <a:r>
              <a:rPr sz="4000" spc="-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Channel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35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Wireless</a:t>
            </a:r>
            <a:endParaRPr sz="48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80"/>
              </a:spcBef>
              <a:buChar char="–"/>
              <a:tabLst>
                <a:tab pos="939800" algn="l"/>
              </a:tabLst>
            </a:pPr>
            <a:r>
              <a:rPr sz="4000" spc="-10" dirty="0">
                <a:latin typeface="Rockwell"/>
                <a:cs typeface="Rockwell"/>
              </a:rPr>
              <a:t>Mobility</a:t>
            </a:r>
            <a:endParaRPr sz="40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960"/>
              </a:spcBef>
              <a:buChar char="–"/>
              <a:tabLst>
                <a:tab pos="939800" algn="l"/>
              </a:tabLst>
            </a:pPr>
            <a:r>
              <a:rPr sz="4000" spc="-5" dirty="0">
                <a:latin typeface="Rockwell"/>
                <a:cs typeface="Rockwell"/>
              </a:rPr>
              <a:t>Instalasi yang</a:t>
            </a:r>
            <a:r>
              <a:rPr sz="4000" spc="-10" dirty="0">
                <a:latin typeface="Rockwell"/>
                <a:cs typeface="Rockwell"/>
              </a:rPr>
              <a:t> mudah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244904" y="664285"/>
            <a:ext cx="1191450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/>
              <a:t>Local </a:t>
            </a:r>
            <a:r>
              <a:rPr sz="5400" spc="-5" dirty="0"/>
              <a:t>Area </a:t>
            </a:r>
            <a:r>
              <a:rPr sz="5400" dirty="0"/>
              <a:t>Network</a:t>
            </a:r>
            <a:r>
              <a:rPr sz="5400" spc="-40" dirty="0"/>
              <a:t> </a:t>
            </a:r>
            <a:r>
              <a:rPr sz="5400" spc="-5" dirty="0"/>
              <a:t>Configurations</a:t>
            </a:r>
            <a:endParaRPr sz="540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1978659"/>
            <a:ext cx="10092055" cy="4415790"/>
          </a:xfrm>
          <a:prstGeom prst="rect">
            <a:avLst/>
          </a:prstGeom>
        </p:spPr>
        <p:txBody>
          <a:bodyPr vert="horz" wrap="square" lIns="0" tIns="15938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255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MAN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0"/>
              </a:spcBef>
              <a:buChar char="•"/>
              <a:tabLst>
                <a:tab pos="441325" algn="l"/>
                <a:tab pos="7399020" algn="l"/>
                <a:tab pos="8605520" algn="l"/>
              </a:tabLst>
            </a:pPr>
            <a:r>
              <a:rPr sz="4800" spc="-5" dirty="0">
                <a:latin typeface="Rockwell"/>
                <a:cs typeface="Rockwell"/>
              </a:rPr>
              <a:t>Pertengah</a:t>
            </a:r>
            <a:r>
              <a:rPr sz="4800" spc="-20" dirty="0">
                <a:latin typeface="Rockwell"/>
                <a:cs typeface="Rockwell"/>
              </a:rPr>
              <a:t>a</a:t>
            </a:r>
            <a:r>
              <a:rPr sz="4800" dirty="0">
                <a:latin typeface="Rockwell"/>
                <a:cs typeface="Rockwell"/>
              </a:rPr>
              <a:t>n</a:t>
            </a:r>
            <a:r>
              <a:rPr sz="4800" spc="-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antara LAN	dan	WAN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1325" algn="l"/>
                <a:tab pos="3852545" algn="l"/>
                <a:tab pos="6342380" algn="l"/>
              </a:tabLst>
            </a:pPr>
            <a:r>
              <a:rPr sz="4800" spc="-5" dirty="0">
                <a:latin typeface="Rockwell"/>
                <a:cs typeface="Rockwell"/>
              </a:rPr>
              <a:t>Pribadi</a:t>
            </a:r>
            <a:r>
              <a:rPr sz="4800" spc="-2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dan	jaringan	umum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5"/>
              </a:spcBef>
              <a:buChar char="•"/>
              <a:tabLst>
                <a:tab pos="441325" algn="l"/>
              </a:tabLst>
            </a:pPr>
            <a:r>
              <a:rPr sz="4800" spc="-5" dirty="0">
                <a:latin typeface="Rockwell"/>
                <a:cs typeface="Rockwell"/>
              </a:rPr>
              <a:t>Kecepatan </a:t>
            </a:r>
            <a:r>
              <a:rPr sz="4800" dirty="0">
                <a:latin typeface="Rockwell"/>
                <a:cs typeface="Rockwell"/>
              </a:rPr>
              <a:t>tinggi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0"/>
              </a:spcBef>
              <a:buChar char="•"/>
              <a:tabLst>
                <a:tab pos="441325" algn="l"/>
                <a:tab pos="4749800" algn="l"/>
                <a:tab pos="6636384" algn="l"/>
              </a:tabLst>
            </a:pPr>
            <a:r>
              <a:rPr sz="4800" spc="-5" dirty="0">
                <a:latin typeface="Rockwell"/>
                <a:cs typeface="Rockwell"/>
              </a:rPr>
              <a:t>Area</a:t>
            </a:r>
            <a:r>
              <a:rPr sz="4800" spc="-2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coverage	cukup	</a:t>
            </a:r>
            <a:r>
              <a:rPr sz="4800" spc="-5" dirty="0">
                <a:latin typeface="Rockwell"/>
                <a:cs typeface="Rockwell"/>
              </a:rPr>
              <a:t>besar</a:t>
            </a:r>
            <a:endParaRPr sz="48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579877" y="664285"/>
            <a:ext cx="924115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/>
              <a:t>Metropolitan </a:t>
            </a:r>
            <a:r>
              <a:rPr sz="5400" spc="-5" dirty="0"/>
              <a:t>Area</a:t>
            </a:r>
            <a:r>
              <a:rPr sz="5400" spc="-65" dirty="0"/>
              <a:t> </a:t>
            </a:r>
            <a:r>
              <a:rPr sz="5400" dirty="0"/>
              <a:t>Network</a:t>
            </a:r>
            <a:endParaRPr sz="540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3039" y="3721429"/>
            <a:ext cx="6893559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5" dirty="0"/>
              <a:t>MAN</a:t>
            </a:r>
            <a:r>
              <a:rPr spc="-80" dirty="0"/>
              <a:t> </a:t>
            </a:r>
            <a:r>
              <a:rPr dirty="0"/>
              <a:t>Configuration</a:t>
            </a:r>
          </a:p>
        </p:txBody>
      </p:sp>
      <p:sp>
        <p:nvSpPr>
          <p:cNvPr id="3" name="object 3"/>
          <p:cNvSpPr/>
          <p:nvPr/>
        </p:nvSpPr>
        <p:spPr>
          <a:xfrm>
            <a:off x="7210883" y="136461"/>
            <a:ext cx="7038516" cy="86775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3278104" y="8240673"/>
            <a:ext cx="29400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5" dirty="0">
                <a:latin typeface="Arial"/>
                <a:cs typeface="Arial"/>
              </a:rPr>
              <a:t>30</a:t>
            </a:r>
            <a:endParaRPr sz="19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320800" y="800099"/>
            <a:ext cx="12106275" cy="73564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</TotalTime>
  <Words>454</Words>
  <Application>Microsoft Office PowerPoint</Application>
  <PresentationFormat>Custom</PresentationFormat>
  <Paragraphs>156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Rockwell</vt:lpstr>
      <vt:lpstr>Times New Roman</vt:lpstr>
      <vt:lpstr>Office Theme</vt:lpstr>
      <vt:lpstr>PowerPoint Presentation</vt:lpstr>
      <vt:lpstr>Komunikasi Data</vt:lpstr>
      <vt:lpstr>Tentang Saya</vt:lpstr>
      <vt:lpstr>Deskripsi Matakuliah</vt:lpstr>
      <vt:lpstr>Standar Kompetensi</vt:lpstr>
      <vt:lpstr>Tujuan Pokok Pembelajaran</vt:lpstr>
      <vt:lpstr>Materi Pembelajaran</vt:lpstr>
      <vt:lpstr>Materi Pembelajaran</vt:lpstr>
      <vt:lpstr>Buku Referensi</vt:lpstr>
      <vt:lpstr>Sistem Penilaian</vt:lpstr>
      <vt:lpstr>Model Komunikasi</vt:lpstr>
      <vt:lpstr>Perumpamaan??</vt:lpstr>
      <vt:lpstr>Tugas Komunikasi</vt:lpstr>
      <vt:lpstr>Model Komunikasi Secara Umum</vt:lpstr>
      <vt:lpstr>Model Sistem Komunikasi Data</vt:lpstr>
      <vt:lpstr>Model Komunikasi Yang Disederhanakan</vt:lpstr>
      <vt:lpstr>Networking (Jaringan)</vt:lpstr>
      <vt:lpstr>Wide Area Network</vt:lpstr>
      <vt:lpstr>Circuit Switching</vt:lpstr>
      <vt:lpstr>Packet Switching</vt:lpstr>
      <vt:lpstr>Frame Relay</vt:lpstr>
      <vt:lpstr>Asynchronous Transfer Mode</vt:lpstr>
      <vt:lpstr>Local Area Network</vt:lpstr>
      <vt:lpstr>Local Area Network Configurations</vt:lpstr>
      <vt:lpstr>Metropolitan Area Network</vt:lpstr>
      <vt:lpstr>MAN Configuration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Perkembangan Sistem Informasi Sebagai Peluang di Masa Depan</dc:title>
  <dc:creator>DANI</dc:creator>
  <cp:lastModifiedBy>INFORMATIKA</cp:lastModifiedBy>
  <cp:revision>7</cp:revision>
  <dcterms:created xsi:type="dcterms:W3CDTF">2019-08-27T07:39:27Z</dcterms:created>
  <dcterms:modified xsi:type="dcterms:W3CDTF">2019-09-01T11:54:56Z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2015-11-23T00:00:00Z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2019-08-27T00:00:00Z</vt:filetime>
  </property>
</Properties>
</file>