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319" r:id="rId2"/>
    <p:sldId id="335" r:id="rId3"/>
    <p:sldId id="334" r:id="rId4"/>
    <p:sldId id="338" r:id="rId5"/>
    <p:sldId id="339" r:id="rId6"/>
    <p:sldId id="340" r:id="rId7"/>
    <p:sldId id="341" r:id="rId8"/>
    <p:sldId id="342" r:id="rId9"/>
    <p:sldId id="343" r:id="rId10"/>
    <p:sldId id="344" r:id="rId11"/>
    <p:sldId id="345" r:id="rId12"/>
    <p:sldId id="346" r:id="rId13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13C79B-C073-412E-8FD5-7A66A14174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45A99-0572-44F3-9DE2-D87275D23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FEBA2F-C9D9-4CA8-8212-3F80A6C6381C}" type="datetimeFigureOut">
              <a:rPr lang="en-US"/>
              <a:pPr>
                <a:defRPr/>
              </a:pPr>
              <a:t>11/9/2021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81CD827-D6DE-4387-A799-E9A4901F6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788A92B-4F31-4D22-8D6D-81050C7C1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14986-2CCC-4723-9FF5-4E87D64638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95B94-10A5-4351-8665-4E055E442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7F424AD-ADE6-4725-AE35-9DFDB9C0E9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5548455-D278-4A32-8740-F2DF5C26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92B1C235-4E2A-44FE-B360-3500B447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91E9E280-BEE7-4CCF-A624-AB4524AD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D6087F1-476D-4857-A6C8-F8E2364BB2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034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22899D2-71A6-4EB2-9A89-B806F7B1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80CE1FDD-D434-411F-8082-55E1C8A0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852B2A4-F6A5-488B-AF05-355B132F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49AF5D-395D-46DE-91BC-E7F372A197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45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CE7D0-862B-421F-88BD-699D5CCD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E4DAD-37B0-47B3-A7C2-CB91B93E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168F2-25A0-4A4E-ABA5-E302080B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7AB99C3-9ECE-4E49-88D9-342BC16E09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674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50EA5309-75D9-4AB6-8486-1AE528772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42A1F38-5D99-47F3-8B0C-93782053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D7E5C92F-36B5-4A2A-8745-09788002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310BE-5C32-4188-9A1B-87AE25F20D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54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46E98D5-9E03-4E70-85C7-60BA2399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6B262F4-9AE7-4512-91AB-C873D4D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36642944-FF97-44E2-AB7A-9B6A515D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7B565-6379-4F9D-BBFF-C98CD6F757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82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F375CA6B-E39E-4D57-B7A0-95FDB731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EBACBAB0-8802-4BEC-BAF7-5B0FAC78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6FEA956A-BFF9-4F3F-833C-A27A1C74C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5397-03EE-40B0-AB79-CEEC2AB62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64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2450B44B-F8CA-4A37-971D-79FBEF8D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4D75233E-94B3-4B50-8295-8C4659A9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FD3C011B-B8F9-46C4-94A8-BF9DE45F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E2365-D84C-42B7-9209-A170FFB79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63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7240209E-EC19-499A-A968-DA0B505D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AC751-F4DE-415D-A6BA-8B65FA4B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E4FB9826-3B5D-463D-B370-F851943CE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AE1A4-2290-4A0C-9001-89CE6E36C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02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A2F915B2-8156-43B4-BB0B-EABF9DDF96D7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57E8E76B-320C-43A3-BA8B-5473EF219E9E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28ED7731-ACB2-472F-8B14-F1F81FE2B417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EFFBC9D-7C30-46CA-B0D6-0435774CFCEF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31C43DE-8348-483B-A789-598C4E35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6763033-826F-4F0E-A2E2-99B4620A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DD0616D-DA3D-4CD9-8105-2EC8C534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5024398-220F-4E05-B32D-E1E813A58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52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4E81B60-75CB-4827-A7B2-EC6150C4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4BB69EB-475A-4FB8-BDAD-820FCB76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E409B6FA-784E-444E-BD94-06F33C75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A25C4-558A-4779-816C-9DC3E64DD6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57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1B13716-D749-44A0-9261-9A844B6E4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215B119-C030-459F-BECB-930E31E5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F544FDE-1988-41D7-933F-0AE44706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429D1-18EB-4016-8438-2C5D4578D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6A6339F-8BDD-4B2F-AE82-6C618868F2E4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E91F9CF-FF61-4CEF-9C3D-493365A2A419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F3490C1D-EABC-4A84-905A-DDB7611433F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F856FCDB-55CA-4036-A94D-350480DDB5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477BD9-B3A6-46F5-84C0-26DF0CCB0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ED225261-9328-4D56-8FDF-C313875C6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FC49973-53BE-4EA2-9ACC-7ADE5B863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1CB6FD94-4FE8-40DE-9929-B36E467833B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EAB3FAFF-E91E-46DB-A57B-793BB9FDB64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DC0D508-033E-4436-B39C-2BF7E9A26F4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706B5B9-F6DD-461A-9C2E-183A68085AE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095" r:id="rId2"/>
    <p:sldLayoutId id="2147484104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5" r:id="rId9"/>
    <p:sldLayoutId id="2147484101" r:id="rId10"/>
    <p:sldLayoutId id="21474841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A3317272-62F3-4580-98C7-25DF4146FA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38" t="23387" r="30312" b="27589"/>
          <a:stretch/>
        </p:blipFill>
        <p:spPr>
          <a:xfrm>
            <a:off x="1223628" y="980728"/>
            <a:ext cx="7020780" cy="48245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63EF9043-6232-416B-98ED-DF3AD4475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60649"/>
            <a:ext cx="2160588" cy="490538"/>
          </a:xfrm>
        </p:spPr>
        <p:txBody>
          <a:bodyPr/>
          <a:lstStyle/>
          <a:p>
            <a:r>
              <a:rPr lang="id-ID" altLang="en-US" sz="2800" dirty="0"/>
              <a:t>Penyelesaian</a:t>
            </a:r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41BEB530-197D-4051-B123-4B5C867205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8" t="10781" r="21651" b="9381"/>
          <a:stretch/>
        </p:blipFill>
        <p:spPr>
          <a:xfrm>
            <a:off x="755576" y="751188"/>
            <a:ext cx="7488832" cy="58461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>
            <a:extLst>
              <a:ext uri="{FF2B5EF4-FFF2-40B4-BE49-F238E27FC236}">
                <a16:creationId xmlns:a16="http://schemas.microsoft.com/office/drawing/2014/main" id="{4169D00D-3E8D-48A4-B270-AFDBEFB92D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14983" r="20075" b="44397"/>
          <a:stretch/>
        </p:blipFill>
        <p:spPr>
          <a:xfrm>
            <a:off x="755576" y="764704"/>
            <a:ext cx="7776864" cy="41764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78F11973-259E-4074-A8B5-6B9A214E35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27" t="12182" r="22437" b="10782"/>
          <a:stretch/>
        </p:blipFill>
        <p:spPr>
          <a:xfrm>
            <a:off x="251520" y="260648"/>
            <a:ext cx="8496944" cy="626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66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B8B0A4A0-4B33-486E-ADA0-AA9539D9A3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25" t="26189" r="37400" b="10782"/>
          <a:stretch/>
        </p:blipFill>
        <p:spPr>
          <a:xfrm>
            <a:off x="107504" y="116632"/>
            <a:ext cx="8784976" cy="662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054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63D33254-1313-4399-8CAF-BD46395AEB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1987" r="20075" b="16384"/>
          <a:stretch/>
        </p:blipFill>
        <p:spPr>
          <a:xfrm>
            <a:off x="323528" y="404664"/>
            <a:ext cx="8496944" cy="583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573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8F9530A8-D0CA-4B4B-A751-AE63A871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0" t="24788" r="31100" b="44397"/>
          <a:stretch/>
        </p:blipFill>
        <p:spPr>
          <a:xfrm>
            <a:off x="467544" y="404664"/>
            <a:ext cx="8424936" cy="518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04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5D7BD8EC-8510-49B9-8D79-FB723ACC6C2A}"/>
              </a:ext>
            </a:extLst>
          </p:cNvPr>
          <p:cNvSpPr txBox="1"/>
          <p:nvPr/>
        </p:nvSpPr>
        <p:spPr>
          <a:xfrm>
            <a:off x="1043608" y="332656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Free body diagram</a:t>
            </a:r>
            <a:endParaRPr lang="en-ID" dirty="0"/>
          </a:p>
        </p:txBody>
      </p:sp>
      <p:pic>
        <p:nvPicPr>
          <p:cNvPr id="3" name="Gambar 2">
            <a:extLst>
              <a:ext uri="{FF2B5EF4-FFF2-40B4-BE49-F238E27FC236}">
                <a16:creationId xmlns:a16="http://schemas.microsoft.com/office/drawing/2014/main" id="{21C4E923-E8F1-450A-B964-7327D8ABAC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0" t="24788" r="31100" b="30391"/>
          <a:stretch/>
        </p:blipFill>
        <p:spPr>
          <a:xfrm>
            <a:off x="323528" y="773997"/>
            <a:ext cx="8352928" cy="56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3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otak Teks 2">
            <a:extLst>
              <a:ext uri="{FF2B5EF4-FFF2-40B4-BE49-F238E27FC236}">
                <a16:creationId xmlns:a16="http://schemas.microsoft.com/office/drawing/2014/main" id="{D5833496-67B5-40F7-9F8F-1E4DC452B6B1}"/>
              </a:ext>
            </a:extLst>
          </p:cNvPr>
          <p:cNvSpPr txBox="1"/>
          <p:nvPr/>
        </p:nvSpPr>
        <p:spPr>
          <a:xfrm>
            <a:off x="604247" y="548680"/>
            <a:ext cx="3967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momen</a:t>
            </a:r>
            <a:r>
              <a:rPr lang="en-US" dirty="0"/>
              <a:t> </a:t>
            </a:r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.</a:t>
            </a:r>
            <a:endParaRPr lang="en-ID" dirty="0"/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9CAC7C0A-67D8-4AFE-A354-E7CBD8E8E80B}"/>
              </a:ext>
            </a:extLst>
          </p:cNvPr>
          <p:cNvSpPr txBox="1"/>
          <p:nvPr/>
        </p:nvSpPr>
        <p:spPr>
          <a:xfrm>
            <a:off x="609473" y="1772816"/>
            <a:ext cx="8162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 di H = (-R</a:t>
            </a:r>
            <a:r>
              <a:rPr lang="en-US" sz="1200" dirty="0"/>
              <a:t>AH </a:t>
            </a:r>
            <a:r>
              <a:rPr lang="en-US" dirty="0"/>
              <a:t>x2) + M</a:t>
            </a:r>
            <a:r>
              <a:rPr lang="en-US" sz="1200" dirty="0"/>
              <a:t>AB</a:t>
            </a:r>
            <a:r>
              <a:rPr lang="en-US" dirty="0"/>
              <a:t> = (-0,0883 x 2) + 0,451 = 0,2742 </a:t>
            </a:r>
            <a:r>
              <a:rPr lang="en-US" dirty="0" err="1"/>
              <a:t>t.m</a:t>
            </a:r>
            <a:r>
              <a:rPr lang="en-US" dirty="0"/>
              <a:t>  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batang</a:t>
            </a:r>
            <a:r>
              <a:rPr lang="en-US" dirty="0">
                <a:sym typeface="Wingdings" panose="05000000000000000000" pitchFamily="2" charset="2"/>
              </a:rPr>
              <a:t> AB</a:t>
            </a:r>
            <a:endParaRPr lang="en-ID" dirty="0"/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87BA8F1E-5C10-4B7F-969E-E0A550D16369}"/>
              </a:ext>
            </a:extLst>
          </p:cNvPr>
          <p:cNvSpPr txBox="1"/>
          <p:nvPr/>
        </p:nvSpPr>
        <p:spPr>
          <a:xfrm>
            <a:off x="595406" y="1160748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Lihat</a:t>
            </a:r>
            <a:r>
              <a:rPr lang="en-US" dirty="0"/>
              <a:t> Free Body Diagram</a:t>
            </a:r>
            <a:endParaRPr lang="en-ID" dirty="0"/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F5BED38C-EAB6-442B-A23B-64F312FF2B0C}"/>
              </a:ext>
            </a:extLst>
          </p:cNvPr>
          <p:cNvSpPr txBox="1"/>
          <p:nvPr/>
        </p:nvSpPr>
        <p:spPr>
          <a:xfrm>
            <a:off x="595406" y="2408691"/>
            <a:ext cx="8799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 di P =(R</a:t>
            </a:r>
            <a:r>
              <a:rPr lang="en-US" sz="1200" dirty="0"/>
              <a:t>B</a:t>
            </a:r>
            <a:r>
              <a:rPr lang="en-US" dirty="0"/>
              <a:t> x 3)–(q. 3 . 1,5)-M</a:t>
            </a:r>
            <a:r>
              <a:rPr lang="en-US" sz="1200" dirty="0"/>
              <a:t>BC </a:t>
            </a:r>
            <a:r>
              <a:rPr lang="en-US" dirty="0"/>
              <a:t>= (6,5805 x3)-(9)-3,902 = </a:t>
            </a:r>
            <a:r>
              <a:rPr lang="en-US" b="1" dirty="0"/>
              <a:t>6,84 </a:t>
            </a:r>
            <a:r>
              <a:rPr lang="en-US" dirty="0" err="1"/>
              <a:t>t.m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batang</a:t>
            </a:r>
            <a:r>
              <a:rPr lang="en-US" dirty="0">
                <a:sym typeface="Wingdings" panose="05000000000000000000" pitchFamily="2" charset="2"/>
              </a:rPr>
              <a:t> BC</a:t>
            </a:r>
            <a:endParaRPr lang="en-ID" dirty="0"/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83B68A86-2F83-47C3-A62F-273003E84910}"/>
              </a:ext>
            </a:extLst>
          </p:cNvPr>
          <p:cNvSpPr txBox="1"/>
          <p:nvPr/>
        </p:nvSpPr>
        <p:spPr>
          <a:xfrm>
            <a:off x="2620874" y="3297758"/>
            <a:ext cx="4882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ATAU BISA DIHITUNG DARI KANAN KE KIRI</a:t>
            </a:r>
            <a:endParaRPr lang="en-ID" dirty="0"/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E14C0736-A479-45B7-98A2-8C1208E48FFC}"/>
              </a:ext>
            </a:extLst>
          </p:cNvPr>
          <p:cNvSpPr txBox="1"/>
          <p:nvPr/>
        </p:nvSpPr>
        <p:spPr>
          <a:xfrm>
            <a:off x="1835696" y="3783230"/>
            <a:ext cx="5944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 di P =(</a:t>
            </a:r>
            <a:r>
              <a:rPr lang="en-US" dirty="0" err="1"/>
              <a:t>R</a:t>
            </a:r>
            <a:r>
              <a:rPr lang="en-US" sz="1200" dirty="0" err="1"/>
              <a:t>c</a:t>
            </a:r>
            <a:r>
              <a:rPr lang="en-US" dirty="0"/>
              <a:t> x 2)</a:t>
            </a:r>
            <a:r>
              <a:rPr lang="en-US" sz="1200" dirty="0"/>
              <a:t> </a:t>
            </a:r>
            <a:r>
              <a:rPr lang="en-US" dirty="0"/>
              <a:t>= (3,4195 x 2 ) = </a:t>
            </a:r>
            <a:r>
              <a:rPr lang="en-US" b="1" dirty="0"/>
              <a:t>6,84 </a:t>
            </a:r>
            <a:r>
              <a:rPr lang="en-US" dirty="0" err="1"/>
              <a:t>t.m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batang</a:t>
            </a:r>
            <a:r>
              <a:rPr lang="en-US" dirty="0">
                <a:sym typeface="Wingdings" panose="05000000000000000000" pitchFamily="2" charset="2"/>
              </a:rPr>
              <a:t> BC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32175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C46CCD3A-A736-4710-8C14-863900C7ED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0" t="23387" r="31888" b="30391"/>
          <a:stretch/>
        </p:blipFill>
        <p:spPr>
          <a:xfrm>
            <a:off x="1115616" y="836712"/>
            <a:ext cx="6624736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728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230375C4-CB3B-4BDE-A050-62738B6B66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75" t="23387" r="33463" b="27589"/>
          <a:stretch/>
        </p:blipFill>
        <p:spPr>
          <a:xfrm>
            <a:off x="1043608" y="1124744"/>
            <a:ext cx="7128792" cy="5472608"/>
          </a:xfrm>
          <a:prstGeom prst="rect">
            <a:avLst/>
          </a:prstGeom>
        </p:spPr>
      </p:pic>
      <p:sp>
        <p:nvSpPr>
          <p:cNvPr id="3" name="Kotak Teks 2">
            <a:extLst>
              <a:ext uri="{FF2B5EF4-FFF2-40B4-BE49-F238E27FC236}">
                <a16:creationId xmlns:a16="http://schemas.microsoft.com/office/drawing/2014/main" id="{9C3772B7-C1A0-42C9-BB51-D65601028956}"/>
              </a:ext>
            </a:extLst>
          </p:cNvPr>
          <p:cNvSpPr txBox="1"/>
          <p:nvPr/>
        </p:nvSpPr>
        <p:spPr>
          <a:xfrm>
            <a:off x="1187624" y="476672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Momen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960395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B15FC0D4-603F-4E01-9245-16EEA8F40845}"/>
              </a:ext>
            </a:extLst>
          </p:cNvPr>
          <p:cNvSpPr txBox="1"/>
          <p:nvPr/>
        </p:nvSpPr>
        <p:spPr>
          <a:xfrm>
            <a:off x="1187624" y="476672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Bidang</a:t>
            </a:r>
            <a:r>
              <a:rPr lang="en-US" dirty="0"/>
              <a:t> Normal</a:t>
            </a:r>
            <a:endParaRPr lang="en-ID" dirty="0"/>
          </a:p>
        </p:txBody>
      </p:sp>
      <p:cxnSp>
        <p:nvCxnSpPr>
          <p:cNvPr id="4" name="Konektor Lurus 3">
            <a:extLst>
              <a:ext uri="{FF2B5EF4-FFF2-40B4-BE49-F238E27FC236}">
                <a16:creationId xmlns:a16="http://schemas.microsoft.com/office/drawing/2014/main" id="{029FC6A9-3CA5-42E5-ACB6-5711B1CC4F11}"/>
              </a:ext>
            </a:extLst>
          </p:cNvPr>
          <p:cNvCxnSpPr/>
          <p:nvPr/>
        </p:nvCxnSpPr>
        <p:spPr>
          <a:xfrm>
            <a:off x="2339752" y="2060848"/>
            <a:ext cx="0" cy="2592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Konektor Lurus 5">
            <a:extLst>
              <a:ext uri="{FF2B5EF4-FFF2-40B4-BE49-F238E27FC236}">
                <a16:creationId xmlns:a16="http://schemas.microsoft.com/office/drawing/2014/main" id="{161F7E9A-79FA-4211-9546-654066E13E37}"/>
              </a:ext>
            </a:extLst>
          </p:cNvPr>
          <p:cNvCxnSpPr>
            <a:cxnSpLocks/>
          </p:cNvCxnSpPr>
          <p:nvPr/>
        </p:nvCxnSpPr>
        <p:spPr>
          <a:xfrm>
            <a:off x="2339752" y="2060848"/>
            <a:ext cx="3600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ersegi Panjang 7">
            <a:extLst>
              <a:ext uri="{FF2B5EF4-FFF2-40B4-BE49-F238E27FC236}">
                <a16:creationId xmlns:a16="http://schemas.microsoft.com/office/drawing/2014/main" id="{40B794C0-B96F-426C-8386-DE45ACC9192E}"/>
              </a:ext>
            </a:extLst>
          </p:cNvPr>
          <p:cNvSpPr/>
          <p:nvPr/>
        </p:nvSpPr>
        <p:spPr>
          <a:xfrm>
            <a:off x="2339752" y="1556795"/>
            <a:ext cx="3600380" cy="5040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Persegi Panjang 8">
            <a:extLst>
              <a:ext uri="{FF2B5EF4-FFF2-40B4-BE49-F238E27FC236}">
                <a16:creationId xmlns:a16="http://schemas.microsoft.com/office/drawing/2014/main" id="{52D9C309-6282-41FC-BBCC-89F681201B81}"/>
              </a:ext>
            </a:extLst>
          </p:cNvPr>
          <p:cNvSpPr/>
          <p:nvPr/>
        </p:nvSpPr>
        <p:spPr>
          <a:xfrm>
            <a:off x="1403650" y="2060848"/>
            <a:ext cx="936102" cy="25922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27245DCE-1AD2-4DAF-911F-BBAC23F3CC9A}"/>
              </a:ext>
            </a:extLst>
          </p:cNvPr>
          <p:cNvSpPr txBox="1"/>
          <p:nvPr/>
        </p:nvSpPr>
        <p:spPr>
          <a:xfrm>
            <a:off x="1929190" y="170080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EC10D8F3-9F3E-4CE6-9E14-F01828E3D1BA}"/>
              </a:ext>
            </a:extLst>
          </p:cNvPr>
          <p:cNvSpPr txBox="1"/>
          <p:nvPr/>
        </p:nvSpPr>
        <p:spPr>
          <a:xfrm>
            <a:off x="6012160" y="1844824"/>
            <a:ext cx="373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B727DBD5-C50C-4212-8DDB-C0CE6F49A883}"/>
              </a:ext>
            </a:extLst>
          </p:cNvPr>
          <p:cNvSpPr txBox="1"/>
          <p:nvPr/>
        </p:nvSpPr>
        <p:spPr>
          <a:xfrm>
            <a:off x="2081590" y="465313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F2E01416-92B3-4912-8921-11390FD86479}"/>
              </a:ext>
            </a:extLst>
          </p:cNvPr>
          <p:cNvSpPr txBox="1"/>
          <p:nvPr/>
        </p:nvSpPr>
        <p:spPr>
          <a:xfrm>
            <a:off x="3585374" y="1628800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- 2,0883 </a:t>
            </a:r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160FEC42-543A-4603-A332-1677BCB67751}"/>
              </a:ext>
            </a:extLst>
          </p:cNvPr>
          <p:cNvSpPr txBox="1"/>
          <p:nvPr/>
        </p:nvSpPr>
        <p:spPr>
          <a:xfrm rot="16200000">
            <a:off x="1328760" y="3167665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- 6,5805 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D24FB7D-B175-44B8-B469-0C712FE5E113}"/>
              </a:ext>
            </a:extLst>
          </p:cNvPr>
          <p:cNvSpPr/>
          <p:nvPr/>
        </p:nvSpPr>
        <p:spPr>
          <a:xfrm>
            <a:off x="3491880" y="1619507"/>
            <a:ext cx="1231653" cy="369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D4BD795-D5CB-4FF8-AA6D-09378E8CC1D2}"/>
              </a:ext>
            </a:extLst>
          </p:cNvPr>
          <p:cNvSpPr/>
          <p:nvPr/>
        </p:nvSpPr>
        <p:spPr>
          <a:xfrm rot="16200000">
            <a:off x="1280293" y="3161629"/>
            <a:ext cx="1231653" cy="4552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872928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2116</TotalTime>
  <Words>106</Words>
  <Application>Microsoft Office PowerPoint</Application>
  <PresentationFormat>On-screen Show (4:3)</PresentationFormat>
  <Paragraphs>15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Constantia</vt:lpstr>
      <vt:lpstr>Wingdings</vt:lpstr>
      <vt:lpstr>Wingdings 2</vt:lpstr>
      <vt:lpstr>Flow</vt:lpstr>
      <vt:lpstr>PowerPoint Presentation</vt:lpstr>
      <vt:lpstr>Penyelesaian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QUANTA</cp:lastModifiedBy>
  <cp:revision>163</cp:revision>
  <cp:lastPrinted>2018-02-14T04:11:56Z</cp:lastPrinted>
  <dcterms:created xsi:type="dcterms:W3CDTF">2010-08-20T01:33:42Z</dcterms:created>
  <dcterms:modified xsi:type="dcterms:W3CDTF">2021-11-09T02:53:52Z</dcterms:modified>
</cp:coreProperties>
</file>