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1F00"/>
    <a:srgbClr val="1B311F"/>
    <a:srgbClr val="422C16"/>
    <a:srgbClr val="0C788E"/>
    <a:srgbClr val="006666"/>
    <a:srgbClr val="0099CC"/>
    <a:srgbClr val="6600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23" autoAdjust="0"/>
    <p:restoredTop sz="94652" autoAdjust="0"/>
  </p:normalViewPr>
  <p:slideViewPr>
    <p:cSldViewPr>
      <p:cViewPr varScale="1">
        <p:scale>
          <a:sx n="67" d="100"/>
          <a:sy n="67" d="100"/>
        </p:scale>
        <p:origin x="111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38A42-7D06-4CEC-9726-21D3E3F1BF0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5635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A6DD9-D885-4EE9-8E52-4069929AE09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28713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98720-91A6-4401-A6FB-9694633C193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1735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20EB8-C45A-469E-BDB2-DCD60B8B629A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263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686E5-7073-417E-AD30-BD5D12F3798E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0469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6C91-9E8F-4536-93C3-D8344F912A9B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3431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3F257-5085-48A1-9D8F-C5747D644B7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8467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B2161-130C-4671-8687-5F1E23FB966E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2508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F91FF-4EBC-408A-93FB-AAA0764B862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17850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73626-C650-4C64-9078-AAD85106754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0796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C831A-90CF-4CA5-A349-0249CB2562AD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0844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4B154C-CF8F-4E31-8274-60730164470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70"/>
          <p:cNvSpPr>
            <a:spLocks noGrp="1" noChangeArrowheads="1"/>
          </p:cNvSpPr>
          <p:nvPr>
            <p:ph type="ctrTitle"/>
          </p:nvPr>
        </p:nvSpPr>
        <p:spPr>
          <a:xfrm>
            <a:off x="414338" y="4513263"/>
            <a:ext cx="4321175" cy="500062"/>
          </a:xfrm>
        </p:spPr>
        <p:txBody>
          <a:bodyPr/>
          <a:lstStyle/>
          <a:p>
            <a:pPr algn="l" eaLnBrk="1" hangingPunct="1"/>
            <a:r>
              <a:rPr lang="es-UY" b="1" i="1" dirty="0" err="1" smtClean="0">
                <a:solidFill>
                  <a:schemeClr val="tx1"/>
                </a:solidFill>
              </a:rPr>
              <a:t>Komunikasi</a:t>
            </a:r>
            <a:endParaRPr lang="es-ES" b="1" i="1" dirty="0" smtClean="0">
              <a:solidFill>
                <a:schemeClr val="tx1"/>
              </a:solidFill>
            </a:endParaRPr>
          </a:p>
        </p:txBody>
      </p:sp>
      <p:sp>
        <p:nvSpPr>
          <p:cNvPr id="2051" name="Rectangle 170"/>
          <p:cNvSpPr txBox="1">
            <a:spLocks noChangeArrowheads="1"/>
          </p:cNvSpPr>
          <p:nvPr/>
        </p:nvSpPr>
        <p:spPr bwMode="auto">
          <a:xfrm>
            <a:off x="395288" y="5084763"/>
            <a:ext cx="3671887" cy="288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 smtClean="0"/>
              <a:t>(</a:t>
            </a:r>
            <a:r>
              <a:rPr lang="en-US" sz="1600" b="1" dirty="0" err="1" smtClean="0"/>
              <a:t>Sistem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Terdistribusi</a:t>
            </a:r>
            <a:r>
              <a:rPr lang="en-US" sz="1600" b="1" dirty="0" smtClean="0"/>
              <a:t>)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57213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err="1" smtClean="0">
                <a:solidFill>
                  <a:schemeClr val="tx1"/>
                </a:solidFill>
              </a:rPr>
              <a:t>Komunikasi</a:t>
            </a:r>
            <a:r>
              <a:rPr lang="en-US" dirty="0" smtClean="0">
                <a:solidFill>
                  <a:schemeClr val="tx1"/>
                </a:solidFill>
              </a:rPr>
              <a:t> Data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988840"/>
            <a:ext cx="8784976" cy="4248472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sz="2400" b="1" i="1" dirty="0" err="1" smtClean="0"/>
              <a:t>Komunikasi</a:t>
            </a:r>
            <a:r>
              <a:rPr lang="en-US" sz="2400" b="1" i="1" dirty="0" smtClean="0"/>
              <a:t> </a:t>
            </a:r>
            <a:r>
              <a:rPr lang="en-US" sz="2400" b="1" i="1" dirty="0"/>
              <a:t>data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bagian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telekomunikasi</a:t>
            </a:r>
            <a:r>
              <a:rPr lang="en-US" sz="2200" dirty="0"/>
              <a:t> yang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khusus</a:t>
            </a:r>
            <a:r>
              <a:rPr lang="en-US" sz="2200" dirty="0"/>
              <a:t> </a:t>
            </a:r>
            <a:r>
              <a:rPr lang="en-US" sz="2200" dirty="0" err="1"/>
              <a:t>berkenaan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transmisi</a:t>
            </a:r>
            <a:r>
              <a:rPr lang="en-US" sz="2200" dirty="0"/>
              <a:t>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/>
              <a:t>pemindahan</a:t>
            </a:r>
            <a:r>
              <a:rPr lang="en-US" sz="2200" dirty="0"/>
              <a:t> data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diantara</a:t>
            </a:r>
            <a:r>
              <a:rPr lang="en-US" sz="2200" dirty="0"/>
              <a:t> </a:t>
            </a:r>
            <a:r>
              <a:rPr lang="en-US" sz="2200" dirty="0" err="1"/>
              <a:t>komputer-komputer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piranti-piranti</a:t>
            </a:r>
            <a:r>
              <a:rPr lang="en-US" sz="2200" dirty="0"/>
              <a:t> yang lain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bentuk</a:t>
            </a:r>
            <a:r>
              <a:rPr lang="en-US" sz="2200" dirty="0"/>
              <a:t> digital yang </a:t>
            </a:r>
            <a:r>
              <a:rPr lang="en-US" sz="2200" dirty="0" err="1"/>
              <a:t>dikirimkan</a:t>
            </a:r>
            <a:r>
              <a:rPr lang="en-US" sz="2200" dirty="0"/>
              <a:t> </a:t>
            </a:r>
            <a:r>
              <a:rPr lang="en-US" sz="2200" dirty="0" err="1"/>
              <a:t>melalui</a:t>
            </a:r>
            <a:r>
              <a:rPr lang="en-US" sz="2200" dirty="0"/>
              <a:t> media </a:t>
            </a:r>
            <a:r>
              <a:rPr lang="en-US" sz="2200" dirty="0" err="1"/>
              <a:t>komunikasi</a:t>
            </a:r>
            <a:r>
              <a:rPr lang="en-US" sz="2200" dirty="0"/>
              <a:t> data. </a:t>
            </a:r>
            <a:endParaRPr lang="en-US" sz="2200" dirty="0" smtClean="0"/>
          </a:p>
          <a:p>
            <a:pPr>
              <a:buFont typeface="Wingdings" pitchFamily="2" charset="2"/>
              <a:buChar char="§"/>
            </a:pPr>
            <a:r>
              <a:rPr lang="en-US" sz="2400" b="1" i="1" dirty="0" smtClean="0"/>
              <a:t>Data</a:t>
            </a:r>
            <a:r>
              <a:rPr lang="en-US" sz="2000" dirty="0" smtClean="0"/>
              <a:t> </a:t>
            </a:r>
            <a:r>
              <a:rPr lang="en-US" sz="2200" dirty="0" err="1"/>
              <a:t>berarti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yang </a:t>
            </a:r>
            <a:r>
              <a:rPr lang="en-US" sz="2200" dirty="0" err="1"/>
              <a:t>disajikan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isyarat</a:t>
            </a:r>
            <a:r>
              <a:rPr lang="en-US" sz="2200" dirty="0"/>
              <a:t> digital. </a:t>
            </a:r>
            <a:r>
              <a:rPr lang="en-US" sz="2200" dirty="0" err="1"/>
              <a:t>Komunikasi</a:t>
            </a:r>
            <a:r>
              <a:rPr lang="en-US" sz="2200" dirty="0"/>
              <a:t> data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baguan</a:t>
            </a:r>
            <a:r>
              <a:rPr lang="en-US" sz="2200" dirty="0"/>
              <a:t> vital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masyarakat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karena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menyediakan</a:t>
            </a:r>
            <a:r>
              <a:rPr lang="en-US" sz="2200" dirty="0"/>
              <a:t> </a:t>
            </a:r>
            <a:r>
              <a:rPr lang="en-US" sz="2200" dirty="0" err="1"/>
              <a:t>infrastruktur</a:t>
            </a:r>
            <a:r>
              <a:rPr lang="en-US" sz="2200" dirty="0"/>
              <a:t> yang </a:t>
            </a:r>
            <a:r>
              <a:rPr lang="en-US" sz="2200" dirty="0" err="1"/>
              <a:t>memungkinkan</a:t>
            </a:r>
            <a:r>
              <a:rPr lang="en-US" sz="2200" dirty="0"/>
              <a:t> </a:t>
            </a:r>
            <a:r>
              <a:rPr lang="en-US" sz="2200" dirty="0" err="1"/>
              <a:t>komputer-komputer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berkomunikasi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sama</a:t>
            </a:r>
            <a:r>
              <a:rPr lang="en-US" sz="2200" dirty="0"/>
              <a:t> lain. </a:t>
            </a:r>
          </a:p>
          <a:p>
            <a:pPr>
              <a:buFont typeface="Wingdings" pitchFamily="2" charset="2"/>
              <a:buChar char="§"/>
            </a:pPr>
            <a:endParaRPr lang="en-US" sz="2000" dirty="0"/>
          </a:p>
          <a:p>
            <a:pPr eaLnBrk="1" hangingPunct="1">
              <a:defRPr/>
            </a:pPr>
            <a:endParaRPr lang="en-US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4216"/>
            <a:ext cx="8229600" cy="3052936"/>
          </a:xfrm>
        </p:spPr>
        <p:txBody>
          <a:bodyPr/>
          <a:lstStyle/>
          <a:p>
            <a:r>
              <a:rPr lang="en-US" sz="2400" b="1" dirty="0" err="1" smtClean="0"/>
              <a:t>Komponen</a:t>
            </a:r>
            <a:r>
              <a:rPr lang="en-US" sz="2400" b="1" dirty="0" smtClean="0"/>
              <a:t> </a:t>
            </a:r>
            <a:r>
              <a:rPr lang="en-US" sz="2400" b="1" dirty="0" err="1"/>
              <a:t>Komunikasi</a:t>
            </a:r>
            <a:r>
              <a:rPr lang="en-US" sz="2400" b="1" dirty="0"/>
              <a:t> Data </a:t>
            </a:r>
            <a:endParaRPr lang="en-US" sz="2400" dirty="0"/>
          </a:p>
          <a:p>
            <a:pPr lvl="1"/>
            <a:r>
              <a:rPr lang="en-US" sz="2000" b="1" dirty="0" err="1" smtClean="0"/>
              <a:t>Pengirim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yang </a:t>
            </a:r>
            <a:r>
              <a:rPr lang="en-US" sz="2000" dirty="0" err="1"/>
              <a:t>mengirimkan</a:t>
            </a:r>
            <a:r>
              <a:rPr lang="en-US" sz="2000" dirty="0"/>
              <a:t> data </a:t>
            </a:r>
          </a:p>
          <a:p>
            <a:pPr lvl="1"/>
            <a:r>
              <a:rPr lang="it-IT" sz="2000" b="1" dirty="0" smtClean="0"/>
              <a:t>Penerima</a:t>
            </a:r>
            <a:r>
              <a:rPr lang="it-IT" sz="2000" dirty="0"/>
              <a:t>, adalah piranti yang menerima data </a:t>
            </a:r>
          </a:p>
          <a:p>
            <a:pPr lvl="1"/>
            <a:r>
              <a:rPr lang="en-US" sz="2000" b="1" dirty="0" smtClean="0"/>
              <a:t>Data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dipindahkan</a:t>
            </a:r>
            <a:r>
              <a:rPr lang="en-US" sz="2000" dirty="0"/>
              <a:t> </a:t>
            </a:r>
          </a:p>
          <a:p>
            <a:pPr lvl="1"/>
            <a:r>
              <a:rPr lang="en-US" sz="2000" b="1" dirty="0" smtClean="0"/>
              <a:t>Media </a:t>
            </a:r>
            <a:r>
              <a:rPr lang="en-US" sz="2000" b="1" dirty="0" err="1"/>
              <a:t>pengiriman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media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saluran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mengirimkan</a:t>
            </a:r>
            <a:r>
              <a:rPr lang="en-US" sz="2000" dirty="0"/>
              <a:t> data </a:t>
            </a:r>
          </a:p>
          <a:p>
            <a:pPr lvl="1"/>
            <a:r>
              <a:rPr lang="en-US" sz="2000" b="1" dirty="0" err="1" smtClean="0"/>
              <a:t>Protokol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aturan-aturan</a:t>
            </a:r>
            <a:r>
              <a:rPr lang="en-US" sz="2000" dirty="0"/>
              <a:t> yang </a:t>
            </a: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menyelaraskan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. </a:t>
            </a:r>
          </a:p>
          <a:p>
            <a:endParaRPr lang="en-US" sz="22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25143"/>
            <a:ext cx="7151942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37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PROTOKOL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</p:spPr>
        <p:txBody>
          <a:bodyPr/>
          <a:lstStyle/>
          <a:p>
            <a:r>
              <a:rPr lang="en-US" sz="2200" b="1" i="1" dirty="0" err="1" smtClean="0"/>
              <a:t>Protokol</a:t>
            </a:r>
            <a:r>
              <a:rPr lang="en-US" sz="2200" dirty="0" smtClean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diartikan</a:t>
            </a:r>
            <a:r>
              <a:rPr lang="en-US" sz="2200" dirty="0"/>
              <a:t> </a:t>
            </a:r>
            <a:r>
              <a:rPr lang="en-US" sz="2200" dirty="0" err="1"/>
              <a:t>sebagai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aturan</a:t>
            </a:r>
            <a:r>
              <a:rPr lang="en-US" sz="2200" dirty="0"/>
              <a:t> yang </a:t>
            </a:r>
            <a:r>
              <a:rPr lang="en-US" sz="2200" dirty="0" err="1"/>
              <a:t>mendefinisikan</a:t>
            </a:r>
            <a:r>
              <a:rPr lang="en-US" sz="2200" dirty="0"/>
              <a:t> </a:t>
            </a:r>
            <a:r>
              <a:rPr lang="en-US" sz="2200" dirty="0" err="1"/>
              <a:t>beberapa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komputer</a:t>
            </a:r>
            <a:r>
              <a:rPr lang="en-US" sz="2200" dirty="0"/>
              <a:t>, </a:t>
            </a:r>
            <a:r>
              <a:rPr lang="en-US" sz="2200" dirty="0" err="1"/>
              <a:t>misalnya</a:t>
            </a:r>
            <a:r>
              <a:rPr lang="en-US" sz="2200" dirty="0"/>
              <a:t> </a:t>
            </a:r>
            <a:r>
              <a:rPr lang="en-US" sz="2200" dirty="0" err="1"/>
              <a:t>mengirim</a:t>
            </a:r>
            <a:r>
              <a:rPr lang="en-US" sz="2200" dirty="0"/>
              <a:t> </a:t>
            </a:r>
            <a:r>
              <a:rPr lang="en-US" sz="2200" dirty="0" err="1"/>
              <a:t>pesan</a:t>
            </a:r>
            <a:r>
              <a:rPr lang="en-US" sz="2200" dirty="0"/>
              <a:t>, data,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lain yang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dipenuhi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pengirim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penerima</a:t>
            </a:r>
            <a:r>
              <a:rPr lang="en-US" sz="2200" dirty="0"/>
              <a:t> agar </a:t>
            </a:r>
            <a:r>
              <a:rPr lang="en-US" sz="2200" dirty="0" err="1"/>
              <a:t>komunikasi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berlangsung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benar</a:t>
            </a:r>
            <a:r>
              <a:rPr lang="en-US" sz="2200" dirty="0"/>
              <a:t>, </a:t>
            </a:r>
            <a:r>
              <a:rPr lang="en-US" sz="2200" dirty="0" err="1"/>
              <a:t>walaupun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tersebut</a:t>
            </a:r>
            <a:r>
              <a:rPr lang="en-US" sz="2200" dirty="0"/>
              <a:t> </a:t>
            </a:r>
            <a:r>
              <a:rPr lang="en-US" sz="2200" dirty="0" err="1"/>
              <a:t>berbeda</a:t>
            </a:r>
            <a:r>
              <a:rPr lang="en-US" sz="2200" dirty="0"/>
              <a:t> </a:t>
            </a:r>
            <a:r>
              <a:rPr lang="en-US" sz="2200" dirty="0" err="1"/>
              <a:t>sama</a:t>
            </a:r>
            <a:r>
              <a:rPr lang="en-US" sz="2200" dirty="0"/>
              <a:t> </a:t>
            </a:r>
            <a:r>
              <a:rPr lang="en-US" sz="2200" dirty="0" err="1"/>
              <a:t>sekali</a:t>
            </a:r>
            <a:r>
              <a:rPr lang="en-US" sz="2200" dirty="0"/>
              <a:t>. </a:t>
            </a:r>
            <a:r>
              <a:rPr lang="en-US" sz="2200" i="1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mengurusi</a:t>
            </a:r>
            <a:r>
              <a:rPr lang="en-US" sz="2200" dirty="0"/>
              <a:t> </a:t>
            </a:r>
            <a:r>
              <a:rPr lang="en-US" sz="2200" dirty="0" err="1"/>
              <a:t>perbedaan</a:t>
            </a:r>
            <a:r>
              <a:rPr lang="en-US" sz="2200" dirty="0"/>
              <a:t> format data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kedua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hingga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masalah</a:t>
            </a:r>
            <a:r>
              <a:rPr lang="en-US" sz="2200" dirty="0"/>
              <a:t> </a:t>
            </a:r>
            <a:r>
              <a:rPr lang="en-US" sz="2200" dirty="0" err="1"/>
              <a:t>koneksi</a:t>
            </a:r>
            <a:r>
              <a:rPr lang="en-US" sz="2200" dirty="0"/>
              <a:t> </a:t>
            </a:r>
            <a:r>
              <a:rPr lang="en-US" sz="2200" dirty="0" err="1"/>
              <a:t>listrik</a:t>
            </a:r>
            <a:r>
              <a:rPr lang="en-US" sz="2200" dirty="0"/>
              <a:t>. </a:t>
            </a:r>
          </a:p>
          <a:p>
            <a:r>
              <a:rPr lang="en-US" sz="2200" b="1" dirty="0" err="1" smtClean="0"/>
              <a:t>Komponen</a:t>
            </a:r>
            <a:r>
              <a:rPr lang="en-US" sz="2200" b="1" dirty="0" smtClean="0"/>
              <a:t> </a:t>
            </a:r>
            <a:r>
              <a:rPr lang="en-US" sz="2200" b="1" dirty="0" err="1"/>
              <a:t>Protokol</a:t>
            </a:r>
            <a:r>
              <a:rPr lang="en-US" sz="2200" b="1" dirty="0"/>
              <a:t> </a:t>
            </a:r>
            <a:endParaRPr lang="en-US" sz="2200" dirty="0"/>
          </a:p>
          <a:p>
            <a:pPr marL="857250" lvl="1" indent="-457200">
              <a:buFont typeface="+mj-lt"/>
              <a:buAutoNum type="arabicPeriod"/>
            </a:pPr>
            <a:r>
              <a:rPr lang="en-US" sz="2000" dirty="0" err="1" smtClean="0"/>
              <a:t>Aturan</a:t>
            </a:r>
            <a:r>
              <a:rPr lang="en-US" sz="2000" dirty="0" smtClean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, </a:t>
            </a:r>
            <a:r>
              <a:rPr lang="en-US" sz="2000" dirty="0" err="1"/>
              <a:t>mengatur</a:t>
            </a:r>
            <a:r>
              <a:rPr lang="en-US" sz="2000" dirty="0"/>
              <a:t> </a:t>
            </a:r>
            <a:r>
              <a:rPr lang="en-US" sz="2000" dirty="0" err="1"/>
              <a:t>pembentukan</a:t>
            </a:r>
            <a:r>
              <a:rPr lang="en-US" sz="2000" dirty="0"/>
              <a:t>/</a:t>
            </a:r>
            <a:r>
              <a:rPr lang="en-US" sz="2000" dirty="0" err="1"/>
              <a:t>pemutusan</a:t>
            </a:r>
            <a:r>
              <a:rPr lang="en-US" sz="2000" dirty="0"/>
              <a:t> </a:t>
            </a:r>
            <a:r>
              <a:rPr lang="en-US" sz="2000" dirty="0" err="1" smtClean="0"/>
              <a:t>hubungan</a:t>
            </a:r>
            <a:r>
              <a:rPr lang="en-US" sz="2000" dirty="0" smtClean="0"/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2000" dirty="0" smtClean="0"/>
              <a:t>Format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, </a:t>
            </a:r>
            <a:r>
              <a:rPr lang="en-US" sz="2000" dirty="0" err="1"/>
              <a:t>mengatur</a:t>
            </a:r>
            <a:r>
              <a:rPr lang="en-US" sz="2000" dirty="0"/>
              <a:t> proses transfer data </a:t>
            </a:r>
            <a:r>
              <a:rPr lang="en-US" sz="2000" dirty="0" err="1"/>
              <a:t>representasi</a:t>
            </a:r>
            <a:r>
              <a:rPr lang="en-US" sz="2000" dirty="0"/>
              <a:t> </a:t>
            </a:r>
            <a:r>
              <a:rPr lang="en-US" sz="2000" dirty="0" err="1" smtClean="0"/>
              <a:t>pesan</a:t>
            </a:r>
            <a:r>
              <a:rPr lang="en-US" sz="2000" dirty="0" smtClean="0"/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2000" dirty="0" err="1" smtClean="0"/>
              <a:t>Kosakata</a:t>
            </a:r>
            <a:r>
              <a:rPr lang="en-US" sz="2000" dirty="0" smtClean="0"/>
              <a:t> </a:t>
            </a:r>
            <a:r>
              <a:rPr lang="en-US" sz="2000" dirty="0"/>
              <a:t>(vocabulary),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makna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2538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Protokol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5141168"/>
          </a:xfrm>
        </p:spPr>
        <p:txBody>
          <a:bodyPr/>
          <a:lstStyle/>
          <a:p>
            <a:r>
              <a:rPr lang="en-US" sz="2200" dirty="0" err="1" smtClean="0"/>
              <a:t>Secara</a:t>
            </a:r>
            <a:r>
              <a:rPr lang="en-US" sz="2200" dirty="0" smtClean="0"/>
              <a:t> </a:t>
            </a:r>
            <a:r>
              <a:rPr lang="en-US" sz="2200" dirty="0" err="1"/>
              <a:t>umum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menghubungkan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pengirim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penerima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berkomunikasi</a:t>
            </a:r>
            <a:r>
              <a:rPr lang="en-US" sz="2200" dirty="0"/>
              <a:t> </a:t>
            </a:r>
            <a:r>
              <a:rPr lang="en-US" sz="2200" dirty="0" err="1"/>
              <a:t>serta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bertukar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agar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berjalan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baik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benar</a:t>
            </a:r>
            <a:r>
              <a:rPr lang="en-US" sz="2200" dirty="0" smtClean="0"/>
              <a:t>.</a:t>
            </a:r>
          </a:p>
          <a:p>
            <a:r>
              <a:rPr lang="en-US" sz="2200" dirty="0" err="1" smtClean="0"/>
              <a:t>Sedangkan</a:t>
            </a:r>
            <a:r>
              <a:rPr lang="en-US" sz="2200" dirty="0" smtClean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secara</a:t>
            </a:r>
            <a:r>
              <a:rPr lang="en-US" sz="2200" dirty="0"/>
              <a:t> detail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dijelaskan</a:t>
            </a:r>
            <a:r>
              <a:rPr lang="en-US" sz="2200" dirty="0"/>
              <a:t> </a:t>
            </a:r>
            <a:r>
              <a:rPr lang="en-US" sz="2200" dirty="0" err="1" smtClean="0"/>
              <a:t>berikut</a:t>
            </a:r>
            <a:r>
              <a:rPr lang="en-US" sz="2200" dirty="0"/>
              <a:t> </a:t>
            </a:r>
            <a:r>
              <a:rPr lang="en-US" sz="2200" dirty="0" smtClean="0"/>
              <a:t>: </a:t>
            </a:r>
            <a:endParaRPr lang="en-US" sz="2400" dirty="0"/>
          </a:p>
          <a:p>
            <a:pPr marL="682625" lvl="1" indent="-334963">
              <a:buFont typeface="+mj-lt"/>
              <a:buAutoNum type="arabicPeriod"/>
            </a:pPr>
            <a:r>
              <a:rPr lang="en-US" sz="2200" dirty="0" err="1"/>
              <a:t>Fragmentasi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i="1" dirty="0"/>
              <a:t>reassembly </a:t>
            </a:r>
            <a:endParaRPr lang="en-US" sz="2200" i="1" dirty="0" smtClean="0"/>
          </a:p>
          <a:p>
            <a:pPr marL="682625" indent="0">
              <a:buNone/>
            </a:pPr>
            <a:r>
              <a:rPr lang="en-US" sz="2000" dirty="0" err="1" smtClean="0"/>
              <a:t>Fungsi</a:t>
            </a:r>
            <a:r>
              <a:rPr lang="en-US" sz="2000" dirty="0" smtClean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fragmentasi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reassembly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membagi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dikirim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paket</a:t>
            </a:r>
            <a:r>
              <a:rPr lang="en-US" sz="2000" dirty="0"/>
              <a:t> data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sisi</a:t>
            </a:r>
            <a:r>
              <a:rPr lang="en-US" sz="2000" dirty="0"/>
              <a:t> </a:t>
            </a:r>
            <a:r>
              <a:rPr lang="en-US" sz="2000" dirty="0" err="1"/>
              <a:t>pengirim</a:t>
            </a:r>
            <a:r>
              <a:rPr lang="en-US" sz="2000" dirty="0"/>
              <a:t> </a:t>
            </a:r>
            <a:r>
              <a:rPr lang="en-US" sz="2000" dirty="0" err="1"/>
              <a:t>mengirimkan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diterima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sisi</a:t>
            </a:r>
            <a:r>
              <a:rPr lang="en-US" sz="2000" dirty="0"/>
              <a:t> </a:t>
            </a:r>
            <a:r>
              <a:rPr lang="en-US" sz="2000" dirty="0" err="1"/>
              <a:t>penerima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menggabungkan</a:t>
            </a:r>
            <a:r>
              <a:rPr lang="en-US" sz="2000" dirty="0"/>
              <a:t> </a:t>
            </a:r>
            <a:r>
              <a:rPr lang="en-US" sz="2000" dirty="0" err="1"/>
              <a:t>lagi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paket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lengkap</a:t>
            </a:r>
            <a:r>
              <a:rPr lang="en-US" sz="2000" dirty="0"/>
              <a:t>. </a:t>
            </a:r>
          </a:p>
          <a:p>
            <a:pPr marL="682625" indent="-334963">
              <a:buFont typeface="+mj-lt"/>
              <a:buAutoNum type="arabicPeriod" startAt="2"/>
            </a:pPr>
            <a:r>
              <a:rPr lang="en-US" sz="2200" i="1" dirty="0" smtClean="0"/>
              <a:t>Encapsulation</a:t>
            </a:r>
            <a:r>
              <a:rPr lang="en-US" sz="2400" i="1" dirty="0" smtClean="0"/>
              <a:t> </a:t>
            </a:r>
            <a:endParaRPr lang="en-US" sz="2400" dirty="0"/>
          </a:p>
          <a:p>
            <a:pPr marL="682625" indent="0">
              <a:buNone/>
            </a:pP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i="1" dirty="0"/>
              <a:t>encapsulation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melengkapi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dikirimkan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i="1" dirty="0"/>
              <a:t>address</a:t>
            </a:r>
            <a:r>
              <a:rPr lang="en-US" sz="2400" dirty="0"/>
              <a:t>, </a:t>
            </a:r>
            <a:r>
              <a:rPr lang="en-US" sz="2400" dirty="0" err="1"/>
              <a:t>kode-kode</a:t>
            </a:r>
            <a:r>
              <a:rPr lang="en-US" sz="2400" dirty="0"/>
              <a:t> </a:t>
            </a:r>
            <a:r>
              <a:rPr lang="en-US" sz="2400" dirty="0" err="1"/>
              <a:t>koreksi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lain-lain. </a:t>
            </a:r>
          </a:p>
        </p:txBody>
      </p:sp>
    </p:spTree>
    <p:extLst>
      <p:ext uri="{BB962C8B-B14F-4D97-AF65-F5344CB8AC3E}">
        <p14:creationId xmlns:p14="http://schemas.microsoft.com/office/powerpoint/2010/main" val="680314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0742"/>
            <a:ext cx="8229600" cy="418058"/>
          </a:xfrm>
        </p:spPr>
        <p:txBody>
          <a:bodyPr/>
          <a:lstStyle/>
          <a:p>
            <a:pPr algn="r"/>
            <a:r>
              <a:rPr lang="en-US" sz="2800" b="1" i="1" dirty="0" err="1" smtClean="0"/>
              <a:t>lanjutan</a:t>
            </a:r>
            <a:endParaRPr lang="en-US" sz="28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4925144"/>
          </a:xfrm>
        </p:spPr>
        <p:txBody>
          <a:bodyPr/>
          <a:lstStyle/>
          <a:p>
            <a:pPr marL="347663" indent="-347663">
              <a:buFont typeface="+mj-lt"/>
              <a:buAutoNum type="arabicPeriod" startAt="3"/>
            </a:pPr>
            <a:r>
              <a:rPr lang="en-US" sz="2000" i="1" dirty="0" smtClean="0"/>
              <a:t>Connection </a:t>
            </a:r>
            <a:r>
              <a:rPr lang="en-US" sz="2000" i="1" dirty="0"/>
              <a:t>control </a:t>
            </a:r>
            <a:endParaRPr lang="en-US" sz="2000" i="1" dirty="0" smtClean="0"/>
          </a:p>
          <a:p>
            <a:pPr marL="347663" indent="0">
              <a:buNone/>
            </a:pPr>
            <a:r>
              <a:rPr lang="en-US" sz="1800" dirty="0" err="1" smtClean="0"/>
              <a:t>Fungsi</a:t>
            </a:r>
            <a:r>
              <a:rPr lang="en-US" sz="1800" dirty="0" smtClean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i="1" dirty="0"/>
              <a:t>connection control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membangun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(</a:t>
            </a:r>
            <a:r>
              <a:rPr lang="en-US" sz="1800" i="1" dirty="0"/>
              <a:t>connection</a:t>
            </a:r>
            <a:r>
              <a:rPr lang="en-US" sz="1800" dirty="0"/>
              <a:t>) </a:t>
            </a:r>
            <a:r>
              <a:rPr lang="en-US" sz="1800" dirty="0" err="1"/>
              <a:t>komunikasi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pengirim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penerima</a:t>
            </a:r>
            <a:r>
              <a:rPr lang="en-US" sz="1800" dirty="0"/>
              <a:t>, </a:t>
            </a:r>
            <a:r>
              <a:rPr lang="en-US" sz="1800" dirty="0" err="1"/>
              <a:t>dimana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membangun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juga</a:t>
            </a:r>
            <a:r>
              <a:rPr lang="en-US" sz="1800" dirty="0"/>
              <a:t> </a:t>
            </a:r>
            <a:r>
              <a:rPr lang="en-US" sz="1800" dirty="0" err="1"/>
              <a:t>termasuk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</a:t>
            </a:r>
            <a:r>
              <a:rPr lang="en-US" sz="1800" dirty="0" err="1"/>
              <a:t>pengiriman</a:t>
            </a:r>
            <a:r>
              <a:rPr lang="en-US" sz="1800" dirty="0"/>
              <a:t> data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mengakhiri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. </a:t>
            </a:r>
          </a:p>
          <a:p>
            <a:pPr marL="347663" indent="-347663">
              <a:buFont typeface="+mj-lt"/>
              <a:buAutoNum type="arabicPeriod" startAt="4"/>
            </a:pPr>
            <a:r>
              <a:rPr lang="en-US" sz="2000" i="1" dirty="0" smtClean="0"/>
              <a:t>Flow </a:t>
            </a:r>
            <a:r>
              <a:rPr lang="en-US" sz="2000" i="1" dirty="0"/>
              <a:t>control </a:t>
            </a:r>
            <a:endParaRPr lang="en-US" sz="2000" dirty="0"/>
          </a:p>
          <a:p>
            <a:pPr marL="347663" indent="0">
              <a:buNone/>
            </a:pPr>
            <a:r>
              <a:rPr lang="en-US" sz="1800" dirty="0" err="1"/>
              <a:t>Berfungsi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pengatur</a:t>
            </a:r>
            <a:r>
              <a:rPr lang="en-US" sz="1800" dirty="0"/>
              <a:t> </a:t>
            </a:r>
            <a:r>
              <a:rPr lang="en-US" sz="1800" dirty="0" err="1"/>
              <a:t>perjalanan</a:t>
            </a:r>
            <a:r>
              <a:rPr lang="en-US" sz="1800" dirty="0"/>
              <a:t> </a:t>
            </a:r>
            <a:r>
              <a:rPr lang="en-US" sz="1800" dirty="0" err="1"/>
              <a:t>datadari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pengirim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penerima</a:t>
            </a:r>
            <a:r>
              <a:rPr lang="en-US" sz="1800" dirty="0"/>
              <a:t>. </a:t>
            </a:r>
          </a:p>
          <a:p>
            <a:pPr marL="347663" indent="-347663">
              <a:buFont typeface="+mj-lt"/>
              <a:buAutoNum type="arabicPeriod" startAt="5"/>
            </a:pPr>
            <a:r>
              <a:rPr lang="en-US" sz="2000" i="1" dirty="0" smtClean="0"/>
              <a:t>Error </a:t>
            </a:r>
            <a:r>
              <a:rPr lang="en-US" sz="2000" i="1" dirty="0"/>
              <a:t>control </a:t>
            </a:r>
            <a:endParaRPr lang="en-US" sz="2000" dirty="0"/>
          </a:p>
          <a:p>
            <a:pPr marL="347663" indent="0">
              <a:buNone/>
            </a:pP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pengiriman</a:t>
            </a:r>
            <a:r>
              <a:rPr lang="en-US" sz="1800" dirty="0"/>
              <a:t> data </a:t>
            </a:r>
            <a:r>
              <a:rPr lang="en-US" sz="1800" dirty="0" err="1"/>
              <a:t>tak</a:t>
            </a:r>
            <a:r>
              <a:rPr lang="en-US" sz="1800" dirty="0"/>
              <a:t> </a:t>
            </a:r>
            <a:r>
              <a:rPr lang="en-US" sz="1800" dirty="0" err="1"/>
              <a:t>lepas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kesalahan</a:t>
            </a:r>
            <a:r>
              <a:rPr lang="en-US" sz="1800" dirty="0"/>
              <a:t>,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proses </a:t>
            </a:r>
            <a:r>
              <a:rPr lang="en-US" sz="1800" dirty="0" err="1"/>
              <a:t>pengiriman</a:t>
            </a:r>
            <a:r>
              <a:rPr lang="en-US" sz="1800" dirty="0"/>
              <a:t> </a:t>
            </a:r>
            <a:r>
              <a:rPr lang="en-US" sz="1800" dirty="0" err="1"/>
              <a:t>maupun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 data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diterima</a:t>
            </a:r>
            <a:r>
              <a:rPr lang="en-US" sz="1800" dirty="0"/>
              <a:t>. </a:t>
            </a:r>
            <a:r>
              <a:rPr lang="en-US" sz="1800" dirty="0" err="1"/>
              <a:t>Fungsi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i="1" dirty="0"/>
              <a:t>error control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mengontrol</a:t>
            </a:r>
            <a:r>
              <a:rPr lang="en-US" sz="1800" dirty="0"/>
              <a:t> </a:t>
            </a:r>
            <a:r>
              <a:rPr lang="en-US" sz="1800" dirty="0" err="1"/>
              <a:t>terjadinya</a:t>
            </a:r>
            <a:r>
              <a:rPr lang="en-US" sz="1800" dirty="0"/>
              <a:t> </a:t>
            </a:r>
            <a:r>
              <a:rPr lang="en-US" sz="1800" dirty="0" err="1"/>
              <a:t>kesalahan</a:t>
            </a:r>
            <a:r>
              <a:rPr lang="en-US" sz="1800" dirty="0"/>
              <a:t> yang </a:t>
            </a:r>
            <a:r>
              <a:rPr lang="en-US" sz="1800" dirty="0" err="1"/>
              <a:t>terjadi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 data </a:t>
            </a:r>
            <a:r>
              <a:rPr lang="en-US" sz="1800" dirty="0" err="1"/>
              <a:t>dikirimkan</a:t>
            </a:r>
            <a:r>
              <a:rPr lang="en-US" sz="1800" dirty="0"/>
              <a:t>. </a:t>
            </a:r>
          </a:p>
          <a:p>
            <a:pPr>
              <a:buFont typeface="+mj-lt"/>
              <a:buAutoNum type="arabicPeriod" startAt="6"/>
            </a:pPr>
            <a:r>
              <a:rPr lang="en-US" sz="1800" b="1" i="1" dirty="0"/>
              <a:t>Transmission service</a:t>
            </a:r>
            <a:r>
              <a:rPr lang="en-US" sz="1800" i="1" dirty="0"/>
              <a:t> </a:t>
            </a:r>
            <a:endParaRPr lang="en-US" sz="1800" i="1" dirty="0" smtClean="0"/>
          </a:p>
          <a:p>
            <a:pPr marL="347663" indent="0">
              <a:buNone/>
            </a:pPr>
            <a:r>
              <a:rPr lang="en-US" sz="1800" dirty="0" err="1" smtClean="0"/>
              <a:t>Fungsi</a:t>
            </a:r>
            <a:r>
              <a:rPr lang="en-US" sz="1800" dirty="0" smtClean="0"/>
              <a:t> </a:t>
            </a:r>
            <a:r>
              <a:rPr lang="en-US" sz="1800" dirty="0" err="1"/>
              <a:t>dari</a:t>
            </a:r>
            <a:r>
              <a:rPr lang="en-US" sz="1800" dirty="0"/>
              <a:t> transmission service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memberi</a:t>
            </a:r>
            <a:r>
              <a:rPr lang="en-US" sz="1800" dirty="0"/>
              <a:t> </a:t>
            </a:r>
            <a:r>
              <a:rPr lang="en-US" sz="1800" dirty="0" err="1"/>
              <a:t>pelayanan</a:t>
            </a:r>
            <a:r>
              <a:rPr lang="en-US" sz="1800" dirty="0"/>
              <a:t> </a:t>
            </a:r>
            <a:r>
              <a:rPr lang="en-US" sz="1800" dirty="0" err="1"/>
              <a:t>komunikasi</a:t>
            </a:r>
            <a:r>
              <a:rPr lang="en-US" sz="1800" dirty="0"/>
              <a:t> data </a:t>
            </a:r>
            <a:r>
              <a:rPr lang="en-US" sz="1800" dirty="0" err="1"/>
              <a:t>khususnya</a:t>
            </a:r>
            <a:r>
              <a:rPr lang="en-US" sz="1800" dirty="0"/>
              <a:t> yang </a:t>
            </a:r>
            <a:r>
              <a:rPr lang="en-US" sz="1800" dirty="0" err="1"/>
              <a:t>berkaitan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prioritas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keamanan</a:t>
            </a:r>
            <a:r>
              <a:rPr lang="en-US" sz="1800" dirty="0"/>
              <a:t> </a:t>
            </a:r>
            <a:r>
              <a:rPr lang="en-US" sz="1800" dirty="0" err="1"/>
              <a:t>serta</a:t>
            </a:r>
            <a:r>
              <a:rPr lang="en-US" sz="1800" dirty="0"/>
              <a:t> </a:t>
            </a:r>
            <a:r>
              <a:rPr lang="en-US" sz="1800" dirty="0" err="1"/>
              <a:t>perlindungan</a:t>
            </a:r>
            <a:r>
              <a:rPr lang="en-US" sz="1800" dirty="0"/>
              <a:t> data. </a:t>
            </a:r>
          </a:p>
          <a:p>
            <a:pPr marL="465138" indent="0">
              <a:buNone/>
            </a:pPr>
            <a:endParaRPr lang="en-US" sz="18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44182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4925144"/>
          </a:xfrm>
        </p:spPr>
        <p:txBody>
          <a:bodyPr/>
          <a:lstStyle/>
          <a:p>
            <a:r>
              <a:rPr lang="en-US" sz="2400" b="1" dirty="0" err="1"/>
              <a:t>Susunan</a:t>
            </a:r>
            <a:r>
              <a:rPr lang="en-US" sz="2400" b="1" dirty="0"/>
              <a:t> </a:t>
            </a:r>
            <a:r>
              <a:rPr lang="en-US" sz="2400" b="1" dirty="0" err="1"/>
              <a:t>Protokol</a:t>
            </a:r>
            <a:r>
              <a:rPr lang="en-US" sz="2400" b="1" dirty="0"/>
              <a:t> </a:t>
            </a:r>
            <a:endParaRPr lang="en-US" sz="2400" dirty="0"/>
          </a:p>
          <a:p>
            <a:pPr marL="347663" indent="0">
              <a:buNone/>
            </a:pP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disusun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bentuk</a:t>
            </a:r>
            <a:r>
              <a:rPr lang="en-US" sz="2200" dirty="0"/>
              <a:t> </a:t>
            </a:r>
            <a:r>
              <a:rPr lang="en-US" sz="2200" dirty="0" err="1"/>
              <a:t>lapisan-lapisan</a:t>
            </a:r>
            <a:r>
              <a:rPr lang="en-US" sz="2200" dirty="0"/>
              <a:t> (</a:t>
            </a:r>
            <a:r>
              <a:rPr lang="en-US" sz="2200" i="1" dirty="0"/>
              <a:t>layer)</a:t>
            </a:r>
            <a:r>
              <a:rPr lang="en-US" sz="2200" dirty="0"/>
              <a:t>. Hal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mengandung</a:t>
            </a:r>
            <a:r>
              <a:rPr lang="en-US" sz="2200" dirty="0"/>
              <a:t> </a:t>
            </a:r>
            <a:r>
              <a:rPr lang="en-US" sz="2200" dirty="0" err="1"/>
              <a:t>arti</a:t>
            </a:r>
            <a:r>
              <a:rPr lang="en-US" sz="2200" dirty="0"/>
              <a:t> </a:t>
            </a:r>
            <a:r>
              <a:rPr lang="en-US" sz="2200" dirty="0" err="1"/>
              <a:t>supaya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yang </a:t>
            </a:r>
            <a:r>
              <a:rPr lang="en-US" sz="2200" dirty="0" err="1"/>
              <a:t>dibuat</a:t>
            </a:r>
            <a:r>
              <a:rPr lang="en-US" sz="2200" dirty="0"/>
              <a:t> </a:t>
            </a:r>
            <a:r>
              <a:rPr lang="en-US" sz="2200" dirty="0" err="1"/>
              <a:t>nantinya</a:t>
            </a:r>
            <a:r>
              <a:rPr lang="en-US" sz="2200" dirty="0"/>
              <a:t>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menjadi</a:t>
            </a:r>
            <a:r>
              <a:rPr lang="en-US" sz="2200" dirty="0"/>
              <a:t> </a:t>
            </a:r>
            <a:r>
              <a:rPr lang="en-US" sz="2200" dirty="0" err="1"/>
              <a:t>rumit</a:t>
            </a:r>
            <a:r>
              <a:rPr lang="en-US" sz="2200" dirty="0"/>
              <a:t>. Di </a:t>
            </a:r>
            <a:r>
              <a:rPr lang="en-US" sz="2200" dirty="0" err="1"/>
              <a:t>dalam</a:t>
            </a:r>
            <a:r>
              <a:rPr lang="en-US" sz="2200" dirty="0"/>
              <a:t> layer </a:t>
            </a:r>
            <a:r>
              <a:rPr lang="en-US" sz="2200" dirty="0" err="1"/>
              <a:t>ini</a:t>
            </a:r>
            <a:r>
              <a:rPr lang="en-US" sz="2200" dirty="0"/>
              <a:t>, </a:t>
            </a:r>
            <a:r>
              <a:rPr lang="en-US" sz="2200" dirty="0" err="1"/>
              <a:t>jumlah</a:t>
            </a:r>
            <a:r>
              <a:rPr lang="en-US" sz="2200" dirty="0"/>
              <a:t>, </a:t>
            </a:r>
            <a:r>
              <a:rPr lang="en-US" sz="2200" dirty="0" err="1"/>
              <a:t>nama</a:t>
            </a:r>
            <a:r>
              <a:rPr lang="en-US" sz="2200" dirty="0"/>
              <a:t>, </a:t>
            </a:r>
            <a:r>
              <a:rPr lang="en-US" sz="2200" dirty="0" err="1"/>
              <a:t>isi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</a:t>
            </a:r>
            <a:r>
              <a:rPr lang="en-US" sz="2200" dirty="0" err="1"/>
              <a:t>berbeda-beda</a:t>
            </a:r>
            <a:r>
              <a:rPr lang="en-US" sz="2200" dirty="0"/>
              <a:t>. Akan </a:t>
            </a:r>
            <a:r>
              <a:rPr lang="en-US" sz="2200" dirty="0" err="1"/>
              <a:t>tetapi</a:t>
            </a:r>
            <a:r>
              <a:rPr lang="en-US" sz="2200" dirty="0"/>
              <a:t> </a:t>
            </a:r>
            <a:r>
              <a:rPr lang="en-US" sz="2200" dirty="0" err="1"/>
              <a:t>tujuan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memberi</a:t>
            </a:r>
            <a:r>
              <a:rPr lang="en-US" sz="2200" dirty="0"/>
              <a:t> </a:t>
            </a:r>
            <a:r>
              <a:rPr lang="en-US" sz="2200" dirty="0" err="1"/>
              <a:t>layanan</a:t>
            </a:r>
            <a:r>
              <a:rPr lang="en-US" sz="2200" dirty="0"/>
              <a:t> </a:t>
            </a:r>
            <a:r>
              <a:rPr lang="en-US" sz="2200" dirty="0" err="1"/>
              <a:t>ke</a:t>
            </a:r>
            <a:r>
              <a:rPr lang="en-US" sz="2200" dirty="0"/>
              <a:t> layer yang </a:t>
            </a:r>
            <a:r>
              <a:rPr lang="en-US" sz="2200" dirty="0" err="1"/>
              <a:t>ada</a:t>
            </a:r>
            <a:r>
              <a:rPr lang="en-US" sz="2200" dirty="0"/>
              <a:t> di </a:t>
            </a:r>
            <a:r>
              <a:rPr lang="en-US" sz="2200" dirty="0" err="1"/>
              <a:t>atasnya</a:t>
            </a:r>
            <a:r>
              <a:rPr lang="en-US" sz="2200" dirty="0"/>
              <a:t>. </a:t>
            </a:r>
          </a:p>
          <a:p>
            <a:pPr marL="347663" indent="0">
              <a:buNone/>
            </a:pPr>
            <a:r>
              <a:rPr lang="en-US" sz="2200" dirty="0" err="1"/>
              <a:t>Susunan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layer </a:t>
            </a:r>
            <a:r>
              <a:rPr lang="en-US" sz="2200" dirty="0" err="1"/>
              <a:t>menunjukkan</a:t>
            </a:r>
            <a:r>
              <a:rPr lang="en-US" sz="2200" dirty="0"/>
              <a:t> </a:t>
            </a:r>
            <a:r>
              <a:rPr lang="en-US" sz="2200" dirty="0" err="1"/>
              <a:t>tahapan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melakukan</a:t>
            </a:r>
            <a:r>
              <a:rPr lang="en-US" sz="2200" dirty="0"/>
              <a:t> </a:t>
            </a:r>
            <a:r>
              <a:rPr lang="en-US" sz="2200" dirty="0" err="1"/>
              <a:t>komunikasi</a:t>
            </a:r>
            <a:r>
              <a:rPr lang="en-US" sz="2200" dirty="0"/>
              <a:t>. </a:t>
            </a:r>
            <a:r>
              <a:rPr lang="en-US" sz="2200" dirty="0" err="1"/>
              <a:t>Antara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yang </a:t>
            </a:r>
            <a:r>
              <a:rPr lang="en-US" sz="2200" dirty="0" err="1"/>
              <a:t>berdekatan</a:t>
            </a:r>
            <a:r>
              <a:rPr lang="en-US" sz="2200" dirty="0"/>
              <a:t> </a:t>
            </a:r>
            <a:r>
              <a:rPr lang="en-US" sz="2200" dirty="0" err="1"/>
              <a:t>terdapat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interface. Interface </a:t>
            </a:r>
            <a:r>
              <a:rPr lang="en-US" sz="2200" dirty="0" err="1" smtClean="0"/>
              <a:t>menentukan</a:t>
            </a:r>
            <a:r>
              <a:rPr lang="en-US" sz="2200" dirty="0" smtClean="0"/>
              <a:t> </a:t>
            </a:r>
            <a:r>
              <a:rPr lang="en-US" sz="2200" dirty="0" err="1"/>
              <a:t>layanan</a:t>
            </a:r>
            <a:r>
              <a:rPr lang="en-US" sz="2200" dirty="0"/>
              <a:t> layer yang di </a:t>
            </a:r>
            <a:r>
              <a:rPr lang="en-US" sz="2200" dirty="0" err="1"/>
              <a:t>bawah</a:t>
            </a:r>
            <a:r>
              <a:rPr lang="en-US" sz="2200" dirty="0"/>
              <a:t> </a:t>
            </a:r>
            <a:r>
              <a:rPr lang="en-US" sz="2200" dirty="0" err="1"/>
              <a:t>kepada</a:t>
            </a:r>
            <a:r>
              <a:rPr lang="en-US" sz="2200" dirty="0"/>
              <a:t> layer yang di </a:t>
            </a:r>
            <a:r>
              <a:rPr lang="en-US" sz="2200" dirty="0" err="1"/>
              <a:t>atasnya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33425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8784976" cy="4392488"/>
          </a:xfrm>
        </p:spPr>
        <p:txBody>
          <a:bodyPr/>
          <a:lstStyle/>
          <a:p>
            <a:r>
              <a:rPr lang="en-US" sz="2200" b="1" dirty="0" err="1" smtClean="0"/>
              <a:t>Standarisasi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Protokol</a:t>
            </a:r>
            <a:r>
              <a:rPr lang="en-US" sz="2200" b="1" dirty="0" smtClean="0"/>
              <a:t> (ISO 7498) </a:t>
            </a:r>
            <a:endParaRPr lang="en-US" sz="2200" dirty="0" smtClean="0"/>
          </a:p>
          <a:p>
            <a:pPr marL="347663" indent="0">
              <a:buNone/>
            </a:pPr>
            <a:r>
              <a:rPr lang="en-US" sz="2000" dirty="0" err="1" smtClean="0"/>
              <a:t>Dahulu</a:t>
            </a:r>
            <a:r>
              <a:rPr lang="en-US" sz="2000" dirty="0" smtClean="0"/>
              <a:t>, </a:t>
            </a:r>
            <a:r>
              <a:rPr lang="en-US" sz="2000" dirty="0" err="1" smtClean="0"/>
              <a:t>komunikasi</a:t>
            </a:r>
            <a:r>
              <a:rPr lang="en-US" sz="2000" dirty="0" smtClean="0"/>
              <a:t> </a:t>
            </a:r>
            <a:r>
              <a:rPr lang="en-US" sz="2000" dirty="0" err="1" smtClean="0"/>
              <a:t>antar</a:t>
            </a:r>
            <a:r>
              <a:rPr lang="en-US" sz="2000" dirty="0" smtClean="0"/>
              <a:t> </a:t>
            </a:r>
            <a:r>
              <a:rPr lang="en-US" sz="2000" dirty="0" err="1" smtClean="0"/>
              <a:t>komputer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vendor yang </a:t>
            </a:r>
            <a:r>
              <a:rPr lang="en-US" sz="2000" dirty="0" err="1" smtClean="0"/>
              <a:t>berbeda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sulit</a:t>
            </a:r>
            <a:r>
              <a:rPr lang="en-US" sz="2000" dirty="0" smtClean="0"/>
              <a:t> </a:t>
            </a:r>
            <a:r>
              <a:rPr lang="en-US" sz="2000" dirty="0" err="1" smtClean="0"/>
              <a:t>dilakukan</a:t>
            </a:r>
            <a:r>
              <a:rPr lang="en-US" sz="2000" dirty="0" smtClean="0"/>
              <a:t>,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mereka</a:t>
            </a:r>
            <a:r>
              <a:rPr lang="en-US" sz="2000" dirty="0" smtClean="0"/>
              <a:t> </a:t>
            </a:r>
            <a:r>
              <a:rPr lang="en-US" sz="2000" dirty="0" err="1" smtClean="0"/>
              <a:t>mengunakan</a:t>
            </a:r>
            <a:r>
              <a:rPr lang="en-US" sz="2000" dirty="0" smtClean="0"/>
              <a:t> </a:t>
            </a:r>
            <a:r>
              <a:rPr lang="en-US" sz="2000" dirty="0" err="1" smtClean="0"/>
              <a:t>protokol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format data yang </a:t>
            </a:r>
            <a:r>
              <a:rPr lang="en-US" sz="2000" dirty="0" err="1" smtClean="0"/>
              <a:t>berbeda-beda</a:t>
            </a:r>
            <a:r>
              <a:rPr lang="en-US" sz="2000" dirty="0" smtClean="0"/>
              <a:t>.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b="1" i="1" dirty="0" smtClean="0"/>
              <a:t>International Standards Organization (ISO) </a:t>
            </a:r>
            <a:r>
              <a:rPr lang="en-US" sz="2000" dirty="0" err="1" smtClean="0"/>
              <a:t>membuat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arsitektur</a:t>
            </a:r>
            <a:r>
              <a:rPr lang="en-US" sz="2000" dirty="0" smtClean="0"/>
              <a:t> </a:t>
            </a:r>
            <a:r>
              <a:rPr lang="en-US" sz="2000" dirty="0" err="1" smtClean="0"/>
              <a:t>komunikasi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dikenal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b="1" dirty="0" smtClean="0"/>
              <a:t>Open System Interconnection (OSI)</a:t>
            </a:r>
            <a:r>
              <a:rPr lang="en-US" sz="2000" dirty="0" smtClean="0"/>
              <a:t>, model yang </a:t>
            </a:r>
            <a:r>
              <a:rPr lang="en-US" sz="2000" dirty="0" err="1" smtClean="0"/>
              <a:t>mendefinisikan</a:t>
            </a:r>
            <a:r>
              <a:rPr lang="en-US" sz="2000" dirty="0" smtClean="0"/>
              <a:t> </a:t>
            </a:r>
            <a:r>
              <a:rPr lang="en-US" sz="2000" dirty="0" err="1" smtClean="0"/>
              <a:t>standar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menghubungkan</a:t>
            </a:r>
            <a:r>
              <a:rPr lang="en-US" sz="2000" dirty="0" smtClean="0"/>
              <a:t> </a:t>
            </a:r>
            <a:r>
              <a:rPr lang="en-US" sz="2000" dirty="0" err="1" smtClean="0"/>
              <a:t>komputer-komputer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vendor-vendor yang </a:t>
            </a:r>
            <a:r>
              <a:rPr lang="en-US" sz="2000" dirty="0" err="1" smtClean="0"/>
              <a:t>berbeda</a:t>
            </a:r>
            <a:r>
              <a:rPr lang="en-US" sz="2000" dirty="0" smtClean="0"/>
              <a:t>. </a:t>
            </a:r>
          </a:p>
          <a:p>
            <a:pPr marL="347663" indent="0">
              <a:buNone/>
            </a:pPr>
            <a:endParaRPr lang="en-US" sz="2000" dirty="0" smtClean="0"/>
          </a:p>
          <a:p>
            <a:pPr marL="347663" indent="0">
              <a:buNone/>
            </a:pPr>
            <a:r>
              <a:rPr lang="en-US" sz="2000" dirty="0" smtClean="0"/>
              <a:t>Model Layer OSI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dua</a:t>
            </a:r>
            <a:r>
              <a:rPr lang="en-US" sz="2000" dirty="0" smtClean="0"/>
              <a:t> group: </a:t>
            </a:r>
            <a:r>
              <a:rPr lang="en-US" sz="2000" b="1" dirty="0" smtClean="0"/>
              <a:t>“upper layer”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b="1" dirty="0" smtClean="0"/>
              <a:t>“lower layer”</a:t>
            </a:r>
            <a:r>
              <a:rPr lang="en-US" sz="2000" dirty="0" smtClean="0"/>
              <a:t>. “Upper layer” </a:t>
            </a:r>
            <a:r>
              <a:rPr lang="en-US" sz="2000" dirty="0" err="1" smtClean="0"/>
              <a:t>fokus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applikasi</a:t>
            </a:r>
            <a:r>
              <a:rPr lang="en-US" sz="2000" dirty="0" smtClean="0"/>
              <a:t> </a:t>
            </a:r>
            <a:r>
              <a:rPr lang="en-US" sz="2000" dirty="0" err="1" smtClean="0"/>
              <a:t>pengguna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bagaimana</a:t>
            </a:r>
            <a:r>
              <a:rPr lang="en-US" sz="2000" dirty="0" smtClean="0"/>
              <a:t> file </a:t>
            </a:r>
            <a:r>
              <a:rPr lang="en-US" sz="2000" dirty="0" err="1" smtClean="0"/>
              <a:t>direpresentasikan</a:t>
            </a:r>
            <a:r>
              <a:rPr lang="en-US" sz="2000" dirty="0" smtClean="0"/>
              <a:t> di </a:t>
            </a:r>
            <a:r>
              <a:rPr lang="en-US" sz="2000" dirty="0" err="1" smtClean="0"/>
              <a:t>komputer</a:t>
            </a:r>
            <a:r>
              <a:rPr lang="en-US" sz="2000" dirty="0" smtClean="0"/>
              <a:t>. “Lower layer”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intisari</a:t>
            </a:r>
            <a:r>
              <a:rPr lang="en-US" sz="2000" dirty="0" smtClean="0"/>
              <a:t> </a:t>
            </a:r>
            <a:r>
              <a:rPr lang="en-US" sz="2000" dirty="0" err="1" smtClean="0"/>
              <a:t>komunikasi</a:t>
            </a:r>
            <a:r>
              <a:rPr lang="en-US" sz="2000" dirty="0" smtClean="0"/>
              <a:t> data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aktual</a:t>
            </a:r>
            <a:r>
              <a:rPr lang="en-US" sz="2000" dirty="0" smtClean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4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138" y="1844824"/>
            <a:ext cx="5631158" cy="4860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Model Layer OSI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6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21058"/>
              </p:ext>
            </p:extLst>
          </p:nvPr>
        </p:nvGraphicFramePr>
        <p:xfrm>
          <a:off x="251520" y="1844824"/>
          <a:ext cx="871296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4392488"/>
              </a:tblGrid>
              <a:tr h="221743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Model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 OSI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Keterangan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217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Application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aplikasi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bertanggungjawab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pertukaran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program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komputer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program e-mail,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service lain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jalan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jaringan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server printer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aplikasi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komputer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lainnya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2217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Presentation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dikonversi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diformat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transfer data.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Contoh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format text ASCII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dokumen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.gif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JPG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gambar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membentuk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kode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translasi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enkripsi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9" y="2313867"/>
            <a:ext cx="3863641" cy="89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8" y="4653136"/>
            <a:ext cx="3863641" cy="1708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46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408152"/>
              </p:ext>
            </p:extLst>
          </p:nvPr>
        </p:nvGraphicFramePr>
        <p:xfrm>
          <a:off x="107504" y="1620728"/>
          <a:ext cx="8928992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Menentukan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terminal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memelihara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,-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mereka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salingberhubungan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satu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lain.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disebut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“session”. 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</a:tr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membagi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segmen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logika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“end-to-end”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terminal,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penanganan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error (error handling). </a:t>
                      </a:r>
                      <a:r>
                        <a:rPr lang="en-US" sz="1800" b="0" i="1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berfungsi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menerima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1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memecah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bagian-bagian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lebih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kecil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meneruskan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1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network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menjamin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semua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potongan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tersebut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bisa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tiba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penerima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benar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700808"/>
            <a:ext cx="3286169" cy="172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59014"/>
            <a:ext cx="3312368" cy="237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45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286417"/>
              </p:ext>
            </p:extLst>
          </p:nvPr>
        </p:nvGraphicFramePr>
        <p:xfrm>
          <a:off x="107504" y="116632"/>
          <a:ext cx="8928992" cy="6696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 Link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link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data,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memaketkannya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frame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berhubungan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“hardware”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kemudiandiangkut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media.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komunikasinya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kartu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jaringan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komunikasi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layer physical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sistem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penanganan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error.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Tugas</a:t>
                      </a:r>
                      <a:r>
                        <a:rPr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utama</a:t>
                      </a:r>
                      <a:r>
                        <a:rPr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 link layer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adalah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fasilitas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raw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mentransformasi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tersebut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saluran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bebas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kesalahan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</a:tr>
              <a:tr h="303914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Physical </a:t>
                      </a:r>
                      <a:r>
                        <a:rPr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proses data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bit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mentransfernya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media,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kabel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fisik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sistem.Layer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bentuk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interface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berbeda-beda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sebuah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media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Spesifikasi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berbeda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misal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konektor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pin,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penggunaan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pin,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arus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listrik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lewat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encoding,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sumber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cahaya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dll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808312" cy="330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2808312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28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3529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8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8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3800" b="1" dirty="0"/>
              <a:t>Remote Procedure Call (RPC)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8232"/>
            <a:ext cx="8784976" cy="4781128"/>
          </a:xfrm>
        </p:spPr>
        <p:txBody>
          <a:bodyPr/>
          <a:lstStyle/>
          <a:p>
            <a:r>
              <a:rPr lang="en-US" sz="2000" i="1" dirty="0" smtClean="0"/>
              <a:t>Remote </a:t>
            </a:r>
            <a:r>
              <a:rPr lang="en-US" sz="2000" i="1" dirty="0"/>
              <a:t>Procedure Call </a:t>
            </a:r>
            <a:r>
              <a:rPr lang="en-US" sz="2000" dirty="0"/>
              <a:t>(RPC)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metode</a:t>
            </a:r>
            <a:r>
              <a:rPr lang="en-US" sz="2000" dirty="0"/>
              <a:t> yang </a:t>
            </a: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mengakses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berada</a:t>
            </a:r>
            <a:r>
              <a:rPr lang="en-US" sz="2000" dirty="0"/>
              <a:t> di </a:t>
            </a:r>
            <a:r>
              <a:rPr lang="en-US" sz="2000" dirty="0" err="1"/>
              <a:t>komputer</a:t>
            </a:r>
            <a:r>
              <a:rPr lang="en-US" sz="2000" dirty="0"/>
              <a:t> lain.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server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layanan</a:t>
            </a:r>
            <a:r>
              <a:rPr lang="en-US" sz="2000" dirty="0"/>
              <a:t> </a:t>
            </a:r>
            <a:r>
              <a:rPr lang="en-US" sz="2000" i="1" dirty="0"/>
              <a:t>remote procedure</a:t>
            </a:r>
            <a:r>
              <a:rPr lang="en-US" sz="2000" dirty="0"/>
              <a:t>. </a:t>
            </a:r>
            <a:r>
              <a:rPr lang="en-US" sz="2000" dirty="0" err="1"/>
              <a:t>Pendekatan</a:t>
            </a:r>
            <a:r>
              <a:rPr lang="en-US" sz="2000" dirty="0"/>
              <a:t> yang </a:t>
            </a:r>
            <a:r>
              <a:rPr lang="en-US" sz="2000" dirty="0" err="1"/>
              <a:t>dilakuan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server </a:t>
            </a:r>
            <a:r>
              <a:rPr lang="en-US" sz="2000" dirty="0" err="1"/>
              <a:t>membuka</a:t>
            </a:r>
            <a:r>
              <a:rPr lang="en-US" sz="2000" dirty="0"/>
              <a:t> </a:t>
            </a:r>
            <a:r>
              <a:rPr lang="en-US" sz="2000" i="1" dirty="0"/>
              <a:t>socket</a:t>
            </a:r>
            <a:r>
              <a:rPr lang="en-US" sz="2000" dirty="0"/>
              <a:t>,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menunggu</a:t>
            </a:r>
            <a:r>
              <a:rPr lang="en-US" sz="2000" dirty="0"/>
              <a:t> </a:t>
            </a:r>
            <a:r>
              <a:rPr lang="en-US" sz="2000" i="1" dirty="0"/>
              <a:t>client </a:t>
            </a:r>
            <a:r>
              <a:rPr lang="en-US" sz="2000" dirty="0"/>
              <a:t>yang </a:t>
            </a:r>
            <a:r>
              <a:rPr lang="en-US" sz="2000" dirty="0" err="1"/>
              <a:t>meminta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disediakan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server.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i="1" dirty="0"/>
              <a:t>client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tahu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menghubungi</a:t>
            </a:r>
            <a:r>
              <a:rPr lang="en-US" sz="2000" dirty="0"/>
              <a:t> </a:t>
            </a:r>
            <a:r>
              <a:rPr lang="en-US" sz="2000" i="1" dirty="0"/>
              <a:t>port </a:t>
            </a:r>
            <a:r>
              <a:rPr lang="en-US" sz="2000" dirty="0"/>
              <a:t>yang </a:t>
            </a:r>
            <a:r>
              <a:rPr lang="en-US" sz="2000" dirty="0" err="1"/>
              <a:t>mana</a:t>
            </a:r>
            <a:r>
              <a:rPr lang="en-US" sz="2000" dirty="0"/>
              <a:t>, </a:t>
            </a:r>
            <a:r>
              <a:rPr lang="en-US" sz="2000" i="1" dirty="0"/>
              <a:t>client </a:t>
            </a:r>
            <a:r>
              <a:rPr lang="en-US" sz="2000" dirty="0" err="1"/>
              <a:t>bisa</a:t>
            </a:r>
            <a:r>
              <a:rPr lang="en-US" sz="2000" dirty="0"/>
              <a:t> me-</a:t>
            </a:r>
            <a:r>
              <a:rPr lang="en-US" sz="2000" i="1" dirty="0"/>
              <a:t>request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matchmaker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RPC </a:t>
            </a:r>
            <a:r>
              <a:rPr lang="en-US" sz="2000" i="1" dirty="0"/>
              <a:t>port </a:t>
            </a:r>
            <a:r>
              <a:rPr lang="en-US" sz="2000" dirty="0"/>
              <a:t>yang </a:t>
            </a:r>
            <a:r>
              <a:rPr lang="en-US" sz="2000" dirty="0" err="1"/>
              <a:t>tetap</a:t>
            </a:r>
            <a:r>
              <a:rPr lang="en-US" sz="2000" dirty="0"/>
              <a:t>. </a:t>
            </a:r>
            <a:r>
              <a:rPr lang="en-US" sz="2000" i="1" dirty="0"/>
              <a:t>Matchmaker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i="1" dirty="0"/>
              <a:t>port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diminta</a:t>
            </a:r>
            <a:r>
              <a:rPr lang="en-US" sz="2000" dirty="0"/>
              <a:t> </a:t>
            </a:r>
            <a:r>
              <a:rPr lang="en-US" sz="2000" i="1" dirty="0"/>
              <a:t>client</a:t>
            </a:r>
            <a:r>
              <a:rPr lang="en-US" sz="2000" dirty="0"/>
              <a:t>. 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000" dirty="0"/>
              <a:t>RPC </a:t>
            </a:r>
            <a:r>
              <a:rPr lang="en-US" sz="2000" dirty="0" err="1"/>
              <a:t>masih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</a:t>
            </a:r>
            <a:r>
              <a:rPr lang="en-US" sz="2000" dirty="0" err="1"/>
              <a:t>primitif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paradigma</a:t>
            </a:r>
            <a:r>
              <a:rPr lang="en-US" sz="2000" dirty="0"/>
              <a:t> </a:t>
            </a:r>
            <a:r>
              <a:rPr lang="en-US" sz="2000" i="1" dirty="0"/>
              <a:t>procedural programming</a:t>
            </a:r>
            <a:r>
              <a:rPr lang="en-US" sz="2000" dirty="0"/>
              <a:t>. Hal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i="1" dirty="0"/>
              <a:t>remote procedure</a:t>
            </a:r>
            <a:r>
              <a:rPr lang="en-US" sz="2000" dirty="0"/>
              <a:t>. 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114009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44216"/>
            <a:ext cx="8712968" cy="4853136"/>
          </a:xfrm>
        </p:spPr>
        <p:txBody>
          <a:bodyPr/>
          <a:lstStyle/>
          <a:p>
            <a:r>
              <a:rPr lang="en-US" sz="2200" b="1" dirty="0" err="1"/>
              <a:t>Kelebihan</a:t>
            </a:r>
            <a:r>
              <a:rPr lang="en-US" sz="2200" b="1" dirty="0"/>
              <a:t> RPC </a:t>
            </a:r>
            <a:endParaRPr lang="en-US" sz="2200" dirty="0"/>
          </a:p>
          <a:p>
            <a:r>
              <a:rPr lang="en-US" sz="2000" dirty="0" err="1" smtClean="0"/>
              <a:t>Relatif</a:t>
            </a:r>
            <a:r>
              <a:rPr lang="en-US" sz="2000" dirty="0" smtClean="0"/>
              <a:t>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: </a:t>
            </a:r>
            <a:r>
              <a:rPr lang="en-US" sz="2000" dirty="0" err="1" smtClean="0"/>
              <a:t>Pemanggilan</a:t>
            </a:r>
            <a:r>
              <a:rPr lang="en-US" sz="2000" dirty="0" smtClean="0"/>
              <a:t> </a:t>
            </a:r>
            <a:r>
              <a:rPr lang="en-US" sz="2000" dirty="0"/>
              <a:t>remote procedure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jauh</a:t>
            </a:r>
            <a:r>
              <a:rPr lang="en-US" sz="2000" dirty="0"/>
              <a:t>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pemanggilan</a:t>
            </a:r>
            <a:r>
              <a:rPr lang="en-US" sz="2000" dirty="0"/>
              <a:t> local procedure.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pemrogram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berkonsentrasi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i="1" dirty="0"/>
              <a:t>software logic</a:t>
            </a:r>
            <a:r>
              <a:rPr lang="en-US" sz="2000" dirty="0"/>
              <a:t>,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memikirkan</a:t>
            </a:r>
            <a:r>
              <a:rPr lang="en-US" sz="2000" dirty="0"/>
              <a:t> low level details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i="1" dirty="0"/>
              <a:t>socket, </a:t>
            </a:r>
            <a:r>
              <a:rPr lang="en-US" sz="2000" i="1" dirty="0" err="1"/>
              <a:t>marshalling</a:t>
            </a:r>
            <a:r>
              <a:rPr lang="en-US" sz="2000" i="1" dirty="0"/>
              <a:t> </a:t>
            </a:r>
            <a:r>
              <a:rPr lang="en-US" sz="2000" i="1" dirty="0" smtClean="0"/>
              <a:t> (</a:t>
            </a:r>
            <a:r>
              <a:rPr lang="it-IT" sz="2000" dirty="0" smtClean="0"/>
              <a:t>data </a:t>
            </a:r>
            <a:r>
              <a:rPr lang="it-IT" sz="2000" dirty="0"/>
              <a:t>harus di-packaging ke dalam format transimisi </a:t>
            </a:r>
            <a:r>
              <a:rPr lang="it-IT" sz="2000" dirty="0" smtClean="0"/>
              <a:t>) </a:t>
            </a:r>
            <a:r>
              <a:rPr lang="en-US" sz="2000" dirty="0" smtClean="0"/>
              <a:t>&amp; </a:t>
            </a:r>
            <a:r>
              <a:rPr lang="en-US" sz="2000" i="1" dirty="0" err="1"/>
              <a:t>unmarshalling</a:t>
            </a:r>
            <a:r>
              <a:rPr lang="en-US" sz="2000" i="1" dirty="0"/>
              <a:t>. </a:t>
            </a:r>
            <a:endParaRPr lang="en-US" sz="2000" dirty="0"/>
          </a:p>
          <a:p>
            <a:pPr lvl="1">
              <a:buFont typeface="Wingdings" pitchFamily="2" charset="2"/>
              <a:buChar char="ü"/>
            </a:pPr>
            <a:r>
              <a:rPr lang="en-US" sz="2000" dirty="0" smtClean="0"/>
              <a:t>Robust </a:t>
            </a:r>
            <a:r>
              <a:rPr lang="en-US" sz="2000" dirty="0"/>
              <a:t>(</a:t>
            </a:r>
            <a:r>
              <a:rPr lang="en-US" sz="2000" dirty="0" err="1"/>
              <a:t>Sempurna</a:t>
            </a:r>
            <a:r>
              <a:rPr lang="en-US" sz="2000" dirty="0"/>
              <a:t>): </a:t>
            </a:r>
            <a:r>
              <a:rPr lang="en-US" sz="2000" dirty="0" err="1" smtClean="0"/>
              <a:t>Sejak</a:t>
            </a:r>
            <a:r>
              <a:rPr lang="en-US" sz="2000" dirty="0" smtClean="0"/>
              <a:t> </a:t>
            </a:r>
            <a:r>
              <a:rPr lang="en-US" sz="2000" dirty="0" err="1"/>
              <a:t>th</a:t>
            </a:r>
            <a:r>
              <a:rPr lang="en-US" sz="2000" dirty="0"/>
              <a:t> 1980-an RPC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dlm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mission-critical application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i="1" dirty="0"/>
              <a:t>scalability, fault tolerance</a:t>
            </a:r>
            <a:r>
              <a:rPr lang="en-US" sz="2000" dirty="0"/>
              <a:t>, &amp; </a:t>
            </a:r>
            <a:r>
              <a:rPr lang="en-US" sz="2000" i="1" dirty="0"/>
              <a:t>reliability</a:t>
            </a:r>
            <a:r>
              <a:rPr lang="en-US" sz="2000" dirty="0"/>
              <a:t>. </a:t>
            </a:r>
            <a:endParaRPr lang="en-US" sz="2000" dirty="0" smtClean="0"/>
          </a:p>
          <a:p>
            <a:r>
              <a:rPr lang="en-US" sz="2200" b="1" dirty="0" err="1"/>
              <a:t>Kekurangan</a:t>
            </a:r>
            <a:r>
              <a:rPr lang="en-US" sz="2200" b="1" dirty="0"/>
              <a:t> RPC </a:t>
            </a:r>
            <a:endParaRPr lang="en-US" sz="2200" dirty="0"/>
          </a:p>
          <a:p>
            <a:pPr lvl="1">
              <a:buFont typeface="Wingdings" pitchFamily="2" charset="2"/>
              <a:buChar char="Ø"/>
            </a:pP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/>
              <a:t>fleksibel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perubahan</a:t>
            </a:r>
            <a:r>
              <a:rPr lang="en-US" sz="2000" dirty="0"/>
              <a:t>: </a:t>
            </a:r>
          </a:p>
          <a:p>
            <a:pPr lvl="2"/>
            <a:r>
              <a:rPr lang="en-US" sz="2000" i="1" dirty="0" smtClean="0"/>
              <a:t>Static </a:t>
            </a:r>
            <a:r>
              <a:rPr lang="en-US" sz="2000" i="1" dirty="0"/>
              <a:t>relationship between client &amp; server at run-time. </a:t>
            </a:r>
            <a:endParaRPr lang="en-US" sz="2000" dirty="0"/>
          </a:p>
          <a:p>
            <a:pPr lvl="1">
              <a:buFont typeface="Wingdings" pitchFamily="2" charset="2"/>
              <a:buChar char="Ø"/>
            </a:pP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/>
              <a:t>prosedural</a:t>
            </a:r>
            <a:r>
              <a:rPr lang="en-US" sz="2000" dirty="0"/>
              <a:t>/structured programming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ketinggalan</a:t>
            </a:r>
            <a:r>
              <a:rPr lang="en-US" sz="2000" dirty="0"/>
              <a:t> </a:t>
            </a:r>
            <a:r>
              <a:rPr lang="en-US" sz="2000" dirty="0" err="1"/>
              <a:t>jaman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OOP. </a:t>
            </a:r>
          </a:p>
          <a:p>
            <a:pPr marL="406400" lvl="2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60428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200" b="1" dirty="0"/>
              <a:t>Prinsip RPC dalam program Client-Server </a:t>
            </a:r>
            <a:endParaRPr lang="en-US" sz="32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855043"/>
            <a:ext cx="7272807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782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b="1" dirty="0" smtClean="0"/>
              <a:t>Object Remote</a:t>
            </a: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</p:spPr>
        <p:txBody>
          <a:bodyPr/>
          <a:lstStyle/>
          <a:p>
            <a:r>
              <a:rPr lang="en-US" sz="2200" dirty="0" err="1" smtClean="0"/>
              <a:t>Meskipun</a:t>
            </a:r>
            <a:r>
              <a:rPr lang="en-US" sz="2200" dirty="0" smtClean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RPC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relatif</a:t>
            </a:r>
            <a:r>
              <a:rPr lang="en-US" sz="2200" dirty="0"/>
              <a:t> </a:t>
            </a:r>
            <a:r>
              <a:rPr lang="en-US" sz="2200" dirty="0" err="1"/>
              <a:t>sudah</a:t>
            </a:r>
            <a:r>
              <a:rPr lang="en-US" sz="2200" dirty="0"/>
              <a:t> </a:t>
            </a:r>
            <a:r>
              <a:rPr lang="en-US" sz="2200" dirty="0" err="1"/>
              <a:t>memberikan</a:t>
            </a:r>
            <a:r>
              <a:rPr lang="en-US" sz="2200" dirty="0"/>
              <a:t> </a:t>
            </a:r>
            <a:r>
              <a:rPr lang="en-US" sz="2200" dirty="0" err="1"/>
              <a:t>kenyamanan</a:t>
            </a:r>
            <a:r>
              <a:rPr lang="en-US" sz="2200" dirty="0"/>
              <a:t> </a:t>
            </a:r>
            <a:r>
              <a:rPr lang="en-US" sz="2200" dirty="0" err="1"/>
              <a:t>bagi</a:t>
            </a:r>
            <a:r>
              <a:rPr lang="en-US" sz="2200" dirty="0"/>
              <a:t> developer, </a:t>
            </a:r>
            <a:r>
              <a:rPr lang="en-US" sz="2200" dirty="0" err="1"/>
              <a:t>tapi</a:t>
            </a:r>
            <a:r>
              <a:rPr lang="en-US" sz="2200" dirty="0"/>
              <a:t> </a:t>
            </a:r>
            <a:r>
              <a:rPr lang="en-US" sz="2200" dirty="0" err="1"/>
              <a:t>perkembangan</a:t>
            </a:r>
            <a:r>
              <a:rPr lang="en-US" sz="2200" dirty="0"/>
              <a:t> yang </a:t>
            </a:r>
            <a:r>
              <a:rPr lang="en-US" sz="2200" dirty="0" err="1"/>
              <a:t>terjadi</a:t>
            </a:r>
            <a:r>
              <a:rPr lang="en-US" sz="2200" dirty="0"/>
              <a:t> di </a:t>
            </a:r>
            <a:r>
              <a:rPr lang="en-US" sz="2200" dirty="0" err="1"/>
              <a:t>bidang</a:t>
            </a:r>
            <a:r>
              <a:rPr lang="en-US" sz="2200" dirty="0"/>
              <a:t> </a:t>
            </a:r>
            <a:r>
              <a:rPr lang="en-US" sz="2200" dirty="0" err="1"/>
              <a:t>pemrograman</a:t>
            </a:r>
            <a:r>
              <a:rPr lang="en-US" sz="2200" dirty="0"/>
              <a:t> </a:t>
            </a:r>
            <a:r>
              <a:rPr lang="en-US" sz="2200" dirty="0" err="1"/>
              <a:t>berorientasi</a:t>
            </a:r>
            <a:r>
              <a:rPr lang="en-US" sz="2200" dirty="0"/>
              <a:t> </a:t>
            </a:r>
            <a:r>
              <a:rPr lang="en-US" sz="2200" dirty="0" err="1"/>
              <a:t>objek</a:t>
            </a:r>
            <a:r>
              <a:rPr lang="en-US" sz="2200" dirty="0"/>
              <a:t> </a:t>
            </a:r>
            <a:r>
              <a:rPr lang="en-US" sz="2200" dirty="0" err="1"/>
              <a:t>akhirnya</a:t>
            </a:r>
            <a:r>
              <a:rPr lang="en-US" sz="2200" dirty="0"/>
              <a:t> </a:t>
            </a:r>
            <a:r>
              <a:rPr lang="en-US" sz="2200" dirty="0" err="1"/>
              <a:t>menuntut</a:t>
            </a:r>
            <a:r>
              <a:rPr lang="en-US" sz="2200" dirty="0"/>
              <a:t> </a:t>
            </a:r>
            <a:r>
              <a:rPr lang="en-US" sz="2200" dirty="0" err="1"/>
              <a:t>kehadiran</a:t>
            </a:r>
            <a:r>
              <a:rPr lang="en-US" sz="2200" dirty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</a:t>
            </a:r>
            <a:r>
              <a:rPr lang="en-US" sz="2200" dirty="0" err="1"/>
              <a:t>baru</a:t>
            </a:r>
            <a:r>
              <a:rPr lang="en-US" sz="2200" dirty="0"/>
              <a:t>. </a:t>
            </a:r>
            <a:r>
              <a:rPr lang="en-US" sz="2200" dirty="0" err="1"/>
              <a:t>Sederet</a:t>
            </a:r>
            <a:r>
              <a:rPr lang="en-US" sz="2200" dirty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</a:t>
            </a:r>
            <a:r>
              <a:rPr lang="en-US" sz="2200" dirty="0" err="1"/>
              <a:t>akhirnya</a:t>
            </a:r>
            <a:r>
              <a:rPr lang="en-US" sz="2200" dirty="0"/>
              <a:t> </a:t>
            </a:r>
            <a:r>
              <a:rPr lang="en-US" sz="2200" dirty="0" err="1"/>
              <a:t>benar-benar</a:t>
            </a:r>
            <a:r>
              <a:rPr lang="en-US" sz="2200" dirty="0"/>
              <a:t> </a:t>
            </a:r>
            <a:r>
              <a:rPr lang="en-US" sz="2200" dirty="0" err="1"/>
              <a:t>muncul</a:t>
            </a:r>
            <a:r>
              <a:rPr lang="en-US" sz="2200" dirty="0"/>
              <a:t>, </a:t>
            </a:r>
            <a:r>
              <a:rPr lang="en-US" sz="2200" dirty="0" err="1"/>
              <a:t>antara</a:t>
            </a:r>
            <a:r>
              <a:rPr lang="en-US" sz="2200" dirty="0"/>
              <a:t> lain; </a:t>
            </a:r>
            <a:r>
              <a:rPr lang="en-US" sz="2200" b="1" i="1" dirty="0"/>
              <a:t>RMI (Remote Method Invocation), CORBA (Common Object Request Broker Architecture)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b="1" i="1" dirty="0"/>
              <a:t>SOAP (Simple Object Access Protocol). 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000" b="1" dirty="0"/>
              <a:t>Remote Method Invocation (RMI)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dirty="0" err="1"/>
              <a:t>pemanggilan</a:t>
            </a:r>
            <a:r>
              <a:rPr lang="en-US" sz="2000" dirty="0"/>
              <a:t> method remote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daripada</a:t>
            </a:r>
            <a:r>
              <a:rPr lang="en-US" sz="2000" dirty="0"/>
              <a:t> RPC. RMI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paradigma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</a:t>
            </a:r>
            <a:r>
              <a:rPr lang="en-US" sz="2000" dirty="0" err="1"/>
              <a:t>berorientasi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(</a:t>
            </a:r>
            <a:r>
              <a:rPr lang="en-US" sz="2000" i="1" dirty="0"/>
              <a:t>Object Oriented Programming</a:t>
            </a:r>
            <a:r>
              <a:rPr lang="en-US" sz="2000" dirty="0"/>
              <a:t>). RMI </a:t>
            </a: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mengirim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parameter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i="1" dirty="0"/>
              <a:t>remote method</a:t>
            </a:r>
            <a:r>
              <a:rPr lang="en-US" sz="2000" dirty="0"/>
              <a:t>.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dibolehkannya</a:t>
            </a:r>
            <a:r>
              <a:rPr lang="en-US" sz="2000" dirty="0"/>
              <a:t> program Java </a:t>
            </a:r>
            <a:r>
              <a:rPr lang="en-US" sz="2000" dirty="0" err="1"/>
              <a:t>memanggil</a:t>
            </a:r>
            <a:r>
              <a:rPr lang="en-US" sz="2000" dirty="0"/>
              <a:t> method </a:t>
            </a:r>
            <a:r>
              <a:rPr lang="en-US" sz="2000" dirty="0" err="1"/>
              <a:t>pada</a:t>
            </a:r>
            <a:r>
              <a:rPr lang="en-US" sz="2000" dirty="0"/>
              <a:t> remote </a:t>
            </a:r>
            <a:r>
              <a:rPr lang="en-US" sz="2000" dirty="0" err="1"/>
              <a:t>obyek</a:t>
            </a:r>
            <a:r>
              <a:rPr lang="en-US" sz="2000" dirty="0"/>
              <a:t>, RMI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Java yang </a:t>
            </a:r>
            <a:r>
              <a:rPr lang="en-US" sz="2000" dirty="0" err="1"/>
              <a:t>terdistribusi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. 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854687008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18196</TotalTime>
  <Words>1244</Words>
  <Application>Microsoft Office PowerPoint</Application>
  <PresentationFormat>On-screen Show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Wingdings</vt:lpstr>
      <vt:lpstr>Diseño predeterminado</vt:lpstr>
      <vt:lpstr>Komunikasi</vt:lpstr>
      <vt:lpstr>Komunikasi Data</vt:lpstr>
      <vt:lpstr>PowerPoint Presentation</vt:lpstr>
      <vt:lpstr>PROTOKOL</vt:lpstr>
      <vt:lpstr>Fungsi Protokol</vt:lpstr>
      <vt:lpstr>lanjutan</vt:lpstr>
      <vt:lpstr>PowerPoint Presentation</vt:lpstr>
      <vt:lpstr>PowerPoint Presentation</vt:lpstr>
      <vt:lpstr>Model Layer OSI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Remote Procedure Call (RPC)  </vt:lpstr>
      <vt:lpstr>PowerPoint Presentation</vt:lpstr>
      <vt:lpstr>Prinsip RPC dalam program Client-Server </vt:lpstr>
      <vt:lpstr>Object Remote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gue</cp:lastModifiedBy>
  <cp:revision>786</cp:revision>
  <dcterms:created xsi:type="dcterms:W3CDTF">2010-05-23T14:28:12Z</dcterms:created>
  <dcterms:modified xsi:type="dcterms:W3CDTF">2018-09-24T19:02:00Z</dcterms:modified>
</cp:coreProperties>
</file>