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38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069810D-B281-4AF2-B698-9091F6AFCFC2}" type="datetimeFigureOut">
              <a:rPr lang="en-US" smtClean="0"/>
              <a:t>9/24/2018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1313306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69810D-B281-4AF2-B698-9091F6AFCFC2}" type="datetimeFigureOut">
              <a:rPr lang="en-US" smtClean="0"/>
              <a:t>9/24/2018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784658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69810D-B281-4AF2-B698-9091F6AFCFC2}" type="datetimeFigureOut">
              <a:rPr lang="en-US" smtClean="0"/>
              <a:t>9/24/2018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1811341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069810D-B281-4AF2-B698-9091F6AFCFC2}" type="datetimeFigureOut">
              <a:rPr lang="en-US" smtClean="0"/>
              <a:t>9/24/2018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4275274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069810D-B281-4AF2-B698-9091F6AFCFC2}" type="datetimeFigureOut">
              <a:rPr lang="en-US" smtClean="0"/>
              <a:t>9/24/2018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3417334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069810D-B281-4AF2-B698-9091F6AFCFC2}" type="datetimeFigureOut">
              <a:rPr lang="en-US" smtClean="0"/>
              <a:t>9/24/2018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2084448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69810D-B281-4AF2-B698-9091F6AFCFC2}" type="datetimeFigureOut">
              <a:rPr lang="en-US" smtClean="0"/>
              <a:t>9/24/2018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955121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69810D-B281-4AF2-B698-9091F6AFCFC2}" type="datetimeFigureOut">
              <a:rPr lang="en-US" smtClean="0"/>
              <a:t>9/24/2018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330805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69810D-B281-4AF2-B698-9091F6AFCFC2}" type="datetimeFigureOut">
              <a:rPr lang="en-US" smtClean="0"/>
              <a:t>9/24/2018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1018225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69810D-B281-4AF2-B698-9091F6AFCFC2}" type="datetimeFigureOut">
              <a:rPr lang="en-US" smtClean="0"/>
              <a:t>9/24/2018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37659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69810D-B281-4AF2-B698-9091F6AFCFC2}" type="datetimeFigureOut">
              <a:rPr lang="en-US" smtClean="0"/>
              <a:t>9/24/2018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8DCDEE-DA95-4E0B-96D8-ECF1C0811311}" type="slidenum">
              <a:rPr lang="en-US" smtClean="0"/>
              <a:t>‹#›</a:t>
            </a:fld>
            <a:endParaRPr lang="en-US"/>
          </a:p>
        </p:txBody>
      </p:sp>
    </p:spTree>
    <p:extLst>
      <p:ext uri="{BB962C8B-B14F-4D97-AF65-F5344CB8AC3E}">
        <p14:creationId xmlns:p14="http://schemas.microsoft.com/office/powerpoint/2010/main" val="645362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69810D-B281-4AF2-B698-9091F6AFCFC2}" type="datetimeFigureOut">
              <a:rPr lang="en-US" smtClean="0"/>
              <a:t>9/24/2018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8DCDEE-DA95-4E0B-96D8-ECF1C0811311}" type="slidenum">
              <a:rPr lang="en-US" smtClean="0"/>
              <a:t>‹#›</a:t>
            </a:fld>
            <a:endParaRPr lang="en-US"/>
          </a:p>
        </p:txBody>
      </p:sp>
    </p:spTree>
    <p:extLst>
      <p:ext uri="{BB962C8B-B14F-4D97-AF65-F5344CB8AC3E}">
        <p14:creationId xmlns:p14="http://schemas.microsoft.com/office/powerpoint/2010/main" val="15692113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852936"/>
            <a:ext cx="7772400" cy="1395586"/>
          </a:xfrm>
        </p:spPr>
        <p:txBody>
          <a:bodyPr>
            <a:normAutofit/>
          </a:bodyPr>
          <a:lstStyle/>
          <a:p>
            <a:r>
              <a:rPr lang="en-US" b="1" dirty="0" err="1" smtClean="0">
                <a:latin typeface="Arial Narrow" pitchFamily="34" charset="0"/>
              </a:rPr>
              <a:t>Merancang</a:t>
            </a:r>
            <a:r>
              <a:rPr lang="en-US" b="1" dirty="0" smtClean="0">
                <a:latin typeface="Arial Narrow" pitchFamily="34" charset="0"/>
              </a:rPr>
              <a:t> data </a:t>
            </a:r>
            <a:r>
              <a:rPr lang="en-US" b="1" dirty="0" err="1" smtClean="0">
                <a:latin typeface="Arial Narrow" pitchFamily="34" charset="0"/>
              </a:rPr>
              <a:t>awal</a:t>
            </a:r>
            <a:r>
              <a:rPr lang="en-US" b="1" dirty="0" smtClean="0">
                <a:latin typeface="Arial Narrow" pitchFamily="34" charset="0"/>
              </a:rPr>
              <a:t> </a:t>
            </a:r>
            <a:r>
              <a:rPr lang="en-US" b="1" dirty="0" err="1" smtClean="0">
                <a:latin typeface="Arial Narrow" pitchFamily="34" charset="0"/>
              </a:rPr>
              <a:t>perusahaan</a:t>
            </a:r>
            <a:endParaRPr lang="en-US" b="1" dirty="0">
              <a:latin typeface="Arial Narrow" pitchFamily="34" charset="0"/>
            </a:endParaRPr>
          </a:p>
        </p:txBody>
      </p:sp>
      <p:sp>
        <p:nvSpPr>
          <p:cNvPr id="3" name="Subtitle 2"/>
          <p:cNvSpPr>
            <a:spLocks noGrp="1"/>
          </p:cNvSpPr>
          <p:nvPr>
            <p:ph type="subTitle" idx="1"/>
          </p:nvPr>
        </p:nvSpPr>
        <p:spPr>
          <a:xfrm>
            <a:off x="1371600" y="4509120"/>
            <a:ext cx="6400800" cy="1129680"/>
          </a:xfrm>
        </p:spPr>
        <p:txBody>
          <a:bodyPr>
            <a:normAutofit lnSpcReduction="10000"/>
          </a:bodyPr>
          <a:lstStyle/>
          <a:p>
            <a:r>
              <a:rPr lang="en-US" dirty="0" err="1" smtClean="0">
                <a:latin typeface="Arial Narrow" pitchFamily="34" charset="0"/>
              </a:rPr>
              <a:t>Oleh</a:t>
            </a:r>
            <a:endParaRPr lang="en-US" dirty="0" smtClean="0">
              <a:latin typeface="Arial Narrow" pitchFamily="34" charset="0"/>
            </a:endParaRPr>
          </a:p>
          <a:p>
            <a:r>
              <a:rPr lang="en-US" dirty="0" smtClean="0">
                <a:latin typeface="Arial Narrow" pitchFamily="34" charset="0"/>
              </a:rPr>
              <a:t>David </a:t>
            </a:r>
            <a:r>
              <a:rPr lang="en-US" dirty="0" err="1" smtClean="0">
                <a:latin typeface="Arial Narrow" pitchFamily="34" charset="0"/>
              </a:rPr>
              <a:t>Firna</a:t>
            </a:r>
            <a:r>
              <a:rPr lang="en-US" dirty="0" smtClean="0">
                <a:latin typeface="Arial Narrow" pitchFamily="34" charset="0"/>
              </a:rPr>
              <a:t> </a:t>
            </a:r>
            <a:r>
              <a:rPr lang="en-US" dirty="0" err="1" smtClean="0">
                <a:latin typeface="Arial Narrow" pitchFamily="34" charset="0"/>
              </a:rPr>
              <a:t>Setiawan</a:t>
            </a:r>
            <a:endParaRPr lang="en-US" dirty="0">
              <a:latin typeface="Arial Narrow" pitchFamily="34" charset="0"/>
            </a:endParaRPr>
          </a:p>
        </p:txBody>
      </p:sp>
      <p:pic>
        <p:nvPicPr>
          <p:cNvPr id="1026" name="Picture 2" descr="C:\Users\David\Downloads\logo-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3888" y="0"/>
            <a:ext cx="2016224"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722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Arial Narrow" pitchFamily="34" charset="0"/>
              </a:rPr>
              <a:t>Tujuan</a:t>
            </a:r>
            <a:r>
              <a:rPr lang="en-US" dirty="0" smtClean="0">
                <a:latin typeface="Arial Narrow" pitchFamily="34" charset="0"/>
              </a:rPr>
              <a:t> </a:t>
            </a:r>
            <a:r>
              <a:rPr lang="en-US" dirty="0" err="1" smtClean="0">
                <a:latin typeface="Arial Narrow" pitchFamily="34" charset="0"/>
              </a:rPr>
              <a:t>pembelajaran</a:t>
            </a:r>
            <a:endParaRPr lang="en-US" dirty="0">
              <a:latin typeface="Arial Narrow" pitchFamily="34" charset="0"/>
            </a:endParaRPr>
          </a:p>
        </p:txBody>
      </p:sp>
      <p:sp>
        <p:nvSpPr>
          <p:cNvPr id="3" name="Content Placeholder 2"/>
          <p:cNvSpPr>
            <a:spLocks noGrp="1"/>
          </p:cNvSpPr>
          <p:nvPr>
            <p:ph idx="1"/>
          </p:nvPr>
        </p:nvSpPr>
        <p:spPr/>
        <p:txBody>
          <a:bodyPr/>
          <a:lstStyle/>
          <a:p>
            <a:pPr marL="0" indent="0">
              <a:buNone/>
            </a:pPr>
            <a:r>
              <a:rPr lang="en-US" dirty="0" err="1" smtClean="0">
                <a:latin typeface="Arial Narrow" pitchFamily="34" charset="0"/>
              </a:rPr>
              <a:t>Melalui</a:t>
            </a:r>
            <a:r>
              <a:rPr lang="en-US" dirty="0" smtClean="0">
                <a:latin typeface="Arial Narrow" pitchFamily="34" charset="0"/>
              </a:rPr>
              <a:t> </a:t>
            </a:r>
            <a:r>
              <a:rPr lang="en-US" dirty="0" err="1" smtClean="0">
                <a:latin typeface="Arial Narrow" pitchFamily="34" charset="0"/>
              </a:rPr>
              <a:t>alat</a:t>
            </a:r>
            <a:r>
              <a:rPr lang="en-US" dirty="0" smtClean="0">
                <a:latin typeface="Arial Narrow" pitchFamily="34" charset="0"/>
              </a:rPr>
              <a:t>, </a:t>
            </a:r>
            <a:r>
              <a:rPr lang="en-US" dirty="0" err="1" smtClean="0">
                <a:latin typeface="Arial Narrow" pitchFamily="34" charset="0"/>
              </a:rPr>
              <a:t>bahan</a:t>
            </a:r>
            <a:r>
              <a:rPr lang="en-US" dirty="0" smtClean="0">
                <a:latin typeface="Arial Narrow" pitchFamily="34" charset="0"/>
              </a:rPr>
              <a:t> </a:t>
            </a:r>
            <a:r>
              <a:rPr lang="en-US" dirty="0" err="1" smtClean="0">
                <a:latin typeface="Arial Narrow" pitchFamily="34" charset="0"/>
              </a:rPr>
              <a:t>dan</a:t>
            </a:r>
            <a:r>
              <a:rPr lang="en-US" dirty="0" smtClean="0">
                <a:latin typeface="Arial Narrow" pitchFamily="34" charset="0"/>
              </a:rPr>
              <a:t> </a:t>
            </a:r>
            <a:r>
              <a:rPr lang="en-US" dirty="0" err="1" smtClean="0">
                <a:latin typeface="Arial Narrow" pitchFamily="34" charset="0"/>
              </a:rPr>
              <a:t>informasi</a:t>
            </a:r>
            <a:r>
              <a:rPr lang="en-US" dirty="0" smtClean="0">
                <a:latin typeface="Arial Narrow" pitchFamily="34" charset="0"/>
              </a:rPr>
              <a:t> yang </a:t>
            </a:r>
            <a:r>
              <a:rPr lang="en-US" dirty="0" err="1" smtClean="0">
                <a:latin typeface="Arial Narrow" pitchFamily="34" charset="0"/>
              </a:rPr>
              <a:t>tersedia</a:t>
            </a:r>
            <a:r>
              <a:rPr lang="en-US" dirty="0" smtClean="0">
                <a:latin typeface="Arial Narrow" pitchFamily="34" charset="0"/>
              </a:rPr>
              <a:t> </a:t>
            </a:r>
            <a:r>
              <a:rPr lang="en-US" dirty="0" err="1" smtClean="0">
                <a:latin typeface="Arial Narrow" pitchFamily="34" charset="0"/>
              </a:rPr>
              <a:t>mahasiswa</a:t>
            </a:r>
            <a:r>
              <a:rPr lang="en-US" dirty="0" smtClean="0">
                <a:latin typeface="Arial Narrow" pitchFamily="34" charset="0"/>
              </a:rPr>
              <a:t> </a:t>
            </a:r>
            <a:r>
              <a:rPr lang="en-US" dirty="0" err="1" smtClean="0">
                <a:latin typeface="Arial Narrow" pitchFamily="34" charset="0"/>
              </a:rPr>
              <a:t>dapat</a:t>
            </a:r>
            <a:endParaRPr lang="en-US" dirty="0" smtClean="0">
              <a:latin typeface="Arial Narrow" pitchFamily="34" charset="0"/>
            </a:endParaRPr>
          </a:p>
          <a:p>
            <a:pPr marL="514350" indent="-514350">
              <a:buFont typeface="+mj-lt"/>
              <a:buAutoNum type="arabicPeriod"/>
            </a:pPr>
            <a:r>
              <a:rPr lang="en-US" dirty="0" err="1" smtClean="0">
                <a:latin typeface="Arial Narrow" pitchFamily="34" charset="0"/>
              </a:rPr>
              <a:t>Membuat</a:t>
            </a:r>
            <a:r>
              <a:rPr lang="en-US" dirty="0" smtClean="0">
                <a:latin typeface="Arial Narrow" pitchFamily="34" charset="0"/>
              </a:rPr>
              <a:t> folder </a:t>
            </a:r>
            <a:r>
              <a:rPr lang="en-US" dirty="0" err="1" smtClean="0">
                <a:latin typeface="Arial Narrow" pitchFamily="34" charset="0"/>
              </a:rPr>
              <a:t>dengan</a:t>
            </a:r>
            <a:r>
              <a:rPr lang="en-US" dirty="0" smtClean="0">
                <a:latin typeface="Arial Narrow" pitchFamily="34" charset="0"/>
              </a:rPr>
              <a:t> </a:t>
            </a:r>
            <a:r>
              <a:rPr lang="en-US" dirty="0" err="1" smtClean="0">
                <a:latin typeface="Arial Narrow" pitchFamily="34" charset="0"/>
              </a:rPr>
              <a:t>nama</a:t>
            </a:r>
            <a:r>
              <a:rPr lang="en-US" dirty="0" smtClean="0">
                <a:latin typeface="Arial Narrow" pitchFamily="34" charset="0"/>
              </a:rPr>
              <a:t> KELAS_NAMA MAHASISWA </a:t>
            </a:r>
          </a:p>
          <a:p>
            <a:pPr marL="514350" indent="-514350">
              <a:buFont typeface="+mj-lt"/>
              <a:buAutoNum type="arabicPeriod"/>
            </a:pPr>
            <a:r>
              <a:rPr lang="en-US" dirty="0" err="1" smtClean="0">
                <a:latin typeface="Arial Narrow" pitchFamily="34" charset="0"/>
              </a:rPr>
              <a:t>Membedakan</a:t>
            </a:r>
            <a:r>
              <a:rPr lang="en-US" dirty="0" smtClean="0">
                <a:latin typeface="Arial Narrow" pitchFamily="34" charset="0"/>
              </a:rPr>
              <a:t> </a:t>
            </a:r>
            <a:r>
              <a:rPr lang="en-US" dirty="0" err="1" smtClean="0">
                <a:latin typeface="Arial Narrow" pitchFamily="34" charset="0"/>
              </a:rPr>
              <a:t>pengertian</a:t>
            </a:r>
            <a:r>
              <a:rPr lang="en-US" dirty="0" smtClean="0">
                <a:latin typeface="Arial Narrow" pitchFamily="34" charset="0"/>
              </a:rPr>
              <a:t> current </a:t>
            </a:r>
            <a:r>
              <a:rPr lang="en-US" dirty="0" err="1" smtClean="0">
                <a:latin typeface="Arial Narrow" pitchFamily="34" charset="0"/>
              </a:rPr>
              <a:t>finacial</a:t>
            </a:r>
            <a:r>
              <a:rPr lang="en-US" dirty="0" smtClean="0">
                <a:latin typeface="Arial Narrow" pitchFamily="34" charset="0"/>
              </a:rPr>
              <a:t> years, </a:t>
            </a:r>
            <a:r>
              <a:rPr lang="en-US" dirty="0" err="1" smtClean="0">
                <a:latin typeface="Arial Narrow" pitchFamily="34" charset="0"/>
              </a:rPr>
              <a:t>convertion</a:t>
            </a:r>
            <a:r>
              <a:rPr lang="en-US" dirty="0" smtClean="0">
                <a:latin typeface="Arial Narrow" pitchFamily="34" charset="0"/>
              </a:rPr>
              <a:t> month, last </a:t>
            </a:r>
            <a:r>
              <a:rPr lang="en-US" dirty="0" err="1" smtClean="0">
                <a:latin typeface="Arial Narrow" pitchFamily="34" charset="0"/>
              </a:rPr>
              <a:t>mont</a:t>
            </a:r>
            <a:r>
              <a:rPr lang="en-US" dirty="0" smtClean="0">
                <a:latin typeface="Arial Narrow" pitchFamily="34" charset="0"/>
              </a:rPr>
              <a:t> </a:t>
            </a:r>
          </a:p>
          <a:p>
            <a:pPr marL="514350" indent="-514350">
              <a:buFont typeface="+mj-lt"/>
              <a:buAutoNum type="arabicPeriod"/>
            </a:pPr>
            <a:r>
              <a:rPr lang="en-US" dirty="0" err="1" smtClean="0">
                <a:latin typeface="Arial Narrow" pitchFamily="34" charset="0"/>
              </a:rPr>
              <a:t>Membuat</a:t>
            </a:r>
            <a:r>
              <a:rPr lang="en-US" dirty="0" smtClean="0">
                <a:latin typeface="Arial Narrow" pitchFamily="34" charset="0"/>
              </a:rPr>
              <a:t> data </a:t>
            </a:r>
            <a:r>
              <a:rPr lang="en-US" dirty="0" err="1" smtClean="0">
                <a:latin typeface="Arial Narrow" pitchFamily="34" charset="0"/>
              </a:rPr>
              <a:t>awal</a:t>
            </a:r>
            <a:r>
              <a:rPr lang="en-US" dirty="0" smtClean="0">
                <a:latin typeface="Arial Narrow" pitchFamily="34" charset="0"/>
              </a:rPr>
              <a:t> </a:t>
            </a:r>
            <a:r>
              <a:rPr lang="en-US" dirty="0" err="1" smtClean="0">
                <a:latin typeface="Arial Narrow" pitchFamily="34" charset="0"/>
              </a:rPr>
              <a:t>perusahaan</a:t>
            </a:r>
            <a:r>
              <a:rPr lang="en-US" dirty="0" smtClean="0">
                <a:latin typeface="Arial Narrow" pitchFamily="34" charset="0"/>
              </a:rPr>
              <a:t> PT. </a:t>
            </a:r>
            <a:r>
              <a:rPr lang="en-US" dirty="0" err="1" smtClean="0">
                <a:latin typeface="Arial Narrow" pitchFamily="34" charset="0"/>
              </a:rPr>
              <a:t>Tiga</a:t>
            </a:r>
            <a:r>
              <a:rPr lang="en-US" dirty="0" smtClean="0">
                <a:latin typeface="Arial Narrow" pitchFamily="34" charset="0"/>
              </a:rPr>
              <a:t> </a:t>
            </a:r>
            <a:r>
              <a:rPr lang="en-US" dirty="0" err="1" smtClean="0">
                <a:latin typeface="Arial Narrow" pitchFamily="34" charset="0"/>
              </a:rPr>
              <a:t>cahaya</a:t>
            </a:r>
            <a:r>
              <a:rPr lang="en-US" dirty="0" smtClean="0">
                <a:latin typeface="Arial Narrow" pitchFamily="34" charset="0"/>
              </a:rPr>
              <a:t> </a:t>
            </a:r>
            <a:r>
              <a:rPr lang="en-US" dirty="0" err="1" smtClean="0">
                <a:latin typeface="Arial Narrow" pitchFamily="34" charset="0"/>
              </a:rPr>
              <a:t>putra</a:t>
            </a:r>
            <a:endParaRPr lang="en-US" dirty="0" smtClean="0">
              <a:latin typeface="Arial Narrow" pitchFamily="34" charset="0"/>
            </a:endParaRPr>
          </a:p>
          <a:p>
            <a:endParaRPr lang="en-US" dirty="0">
              <a:latin typeface="Arial Narrow" pitchFamily="34" charset="0"/>
            </a:endParaRPr>
          </a:p>
        </p:txBody>
      </p:sp>
    </p:spTree>
    <p:extLst>
      <p:ext uri="{BB962C8B-B14F-4D97-AF65-F5344CB8AC3E}">
        <p14:creationId xmlns:p14="http://schemas.microsoft.com/office/powerpoint/2010/main" val="3117342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Arial Narrow" pitchFamily="34" charset="0"/>
              </a:rPr>
              <a:t>Indikator</a:t>
            </a:r>
            <a:r>
              <a:rPr lang="en-US" dirty="0" smtClean="0">
                <a:latin typeface="Arial Narrow" pitchFamily="34" charset="0"/>
              </a:rPr>
              <a:t> </a:t>
            </a:r>
            <a:r>
              <a:rPr lang="en-US" dirty="0" err="1" smtClean="0">
                <a:latin typeface="Arial Narrow" pitchFamily="34" charset="0"/>
              </a:rPr>
              <a:t>ketercapaian</a:t>
            </a:r>
            <a:r>
              <a:rPr lang="en-US" dirty="0" smtClean="0">
                <a:latin typeface="Arial Narrow" pitchFamily="34" charset="0"/>
              </a:rPr>
              <a:t> </a:t>
            </a:r>
            <a:r>
              <a:rPr lang="en-US" dirty="0" err="1" smtClean="0">
                <a:latin typeface="Arial Narrow" pitchFamily="34" charset="0"/>
              </a:rPr>
              <a:t>kompetensi</a:t>
            </a:r>
            <a:endParaRPr lang="en-US" dirty="0">
              <a:latin typeface="Arial Narrow" pitchFamily="34" charset="0"/>
            </a:endParaRPr>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latin typeface="Arial Narrow" pitchFamily="34" charset="0"/>
              </a:rPr>
              <a:t>folder </a:t>
            </a:r>
            <a:r>
              <a:rPr lang="en-US" dirty="0" err="1" smtClean="0">
                <a:latin typeface="Arial Narrow" pitchFamily="34" charset="0"/>
              </a:rPr>
              <a:t>dengan</a:t>
            </a:r>
            <a:r>
              <a:rPr lang="en-US" dirty="0" smtClean="0">
                <a:latin typeface="Arial Narrow" pitchFamily="34" charset="0"/>
              </a:rPr>
              <a:t> </a:t>
            </a:r>
            <a:r>
              <a:rPr lang="en-US" dirty="0" err="1" smtClean="0">
                <a:latin typeface="Arial Narrow" pitchFamily="34" charset="0"/>
              </a:rPr>
              <a:t>nama</a:t>
            </a:r>
            <a:r>
              <a:rPr lang="en-US" dirty="0" smtClean="0">
                <a:latin typeface="Arial Narrow" pitchFamily="34" charset="0"/>
              </a:rPr>
              <a:t> KELAS_NAMA MAHASISWA </a:t>
            </a:r>
          </a:p>
          <a:p>
            <a:pPr marL="514350" indent="-514350">
              <a:buFont typeface="+mj-lt"/>
              <a:buAutoNum type="arabicPeriod"/>
            </a:pPr>
            <a:r>
              <a:rPr lang="en-US" dirty="0" err="1" smtClean="0">
                <a:latin typeface="Arial Narrow" pitchFamily="34" charset="0"/>
              </a:rPr>
              <a:t>pengertian</a:t>
            </a:r>
            <a:r>
              <a:rPr lang="en-US" dirty="0" smtClean="0">
                <a:latin typeface="Arial Narrow" pitchFamily="34" charset="0"/>
              </a:rPr>
              <a:t> current </a:t>
            </a:r>
            <a:r>
              <a:rPr lang="en-US" dirty="0" err="1" smtClean="0">
                <a:latin typeface="Arial Narrow" pitchFamily="34" charset="0"/>
              </a:rPr>
              <a:t>finacial</a:t>
            </a:r>
            <a:r>
              <a:rPr lang="en-US" dirty="0" smtClean="0">
                <a:latin typeface="Arial Narrow" pitchFamily="34" charset="0"/>
              </a:rPr>
              <a:t> years, </a:t>
            </a:r>
            <a:r>
              <a:rPr lang="en-US" dirty="0" err="1" smtClean="0">
                <a:latin typeface="Arial Narrow" pitchFamily="34" charset="0"/>
              </a:rPr>
              <a:t>convertion</a:t>
            </a:r>
            <a:r>
              <a:rPr lang="en-US" dirty="0" smtClean="0">
                <a:latin typeface="Arial Narrow" pitchFamily="34" charset="0"/>
              </a:rPr>
              <a:t> month, last </a:t>
            </a:r>
            <a:r>
              <a:rPr lang="en-US" dirty="0" err="1" smtClean="0">
                <a:latin typeface="Arial Narrow" pitchFamily="34" charset="0"/>
              </a:rPr>
              <a:t>mont</a:t>
            </a:r>
            <a:r>
              <a:rPr lang="en-US" dirty="0" smtClean="0">
                <a:latin typeface="Arial Narrow" pitchFamily="34" charset="0"/>
              </a:rPr>
              <a:t> </a:t>
            </a:r>
          </a:p>
          <a:p>
            <a:pPr marL="514350" indent="-514350">
              <a:buFont typeface="+mj-lt"/>
              <a:buAutoNum type="arabicPeriod"/>
            </a:pPr>
            <a:r>
              <a:rPr lang="en-US" dirty="0" smtClean="0">
                <a:latin typeface="Arial Narrow" pitchFamily="34" charset="0"/>
              </a:rPr>
              <a:t>data </a:t>
            </a:r>
            <a:r>
              <a:rPr lang="en-US" dirty="0" err="1" smtClean="0">
                <a:latin typeface="Arial Narrow" pitchFamily="34" charset="0"/>
              </a:rPr>
              <a:t>awal</a:t>
            </a:r>
            <a:r>
              <a:rPr lang="en-US" dirty="0" smtClean="0">
                <a:latin typeface="Arial Narrow" pitchFamily="34" charset="0"/>
              </a:rPr>
              <a:t> </a:t>
            </a:r>
            <a:r>
              <a:rPr lang="en-US" dirty="0" err="1" smtClean="0">
                <a:latin typeface="Arial Narrow" pitchFamily="34" charset="0"/>
              </a:rPr>
              <a:t>perusahaan</a:t>
            </a:r>
            <a:r>
              <a:rPr lang="en-US" dirty="0" smtClean="0">
                <a:latin typeface="Arial Narrow" pitchFamily="34" charset="0"/>
              </a:rPr>
              <a:t> PT. </a:t>
            </a:r>
            <a:r>
              <a:rPr lang="en-US" dirty="0" err="1" smtClean="0">
                <a:latin typeface="Arial Narrow" pitchFamily="34" charset="0"/>
              </a:rPr>
              <a:t>Tiga</a:t>
            </a:r>
            <a:r>
              <a:rPr lang="en-US" dirty="0" smtClean="0">
                <a:latin typeface="Arial Narrow" pitchFamily="34" charset="0"/>
              </a:rPr>
              <a:t> </a:t>
            </a:r>
            <a:r>
              <a:rPr lang="en-US" dirty="0" err="1" smtClean="0">
                <a:latin typeface="Arial Narrow" pitchFamily="34" charset="0"/>
              </a:rPr>
              <a:t>cahaya</a:t>
            </a:r>
            <a:r>
              <a:rPr lang="en-US" dirty="0" smtClean="0">
                <a:latin typeface="Arial Narrow" pitchFamily="34" charset="0"/>
              </a:rPr>
              <a:t> </a:t>
            </a:r>
            <a:r>
              <a:rPr lang="en-US" dirty="0" err="1" smtClean="0">
                <a:latin typeface="Arial Narrow" pitchFamily="34" charset="0"/>
              </a:rPr>
              <a:t>putra</a:t>
            </a:r>
            <a:endParaRPr lang="en-US" dirty="0" smtClean="0">
              <a:latin typeface="Arial Narrow" pitchFamily="34" charset="0"/>
            </a:endParaRPr>
          </a:p>
          <a:p>
            <a:endParaRPr lang="en-US" dirty="0">
              <a:latin typeface="Arial Narrow" pitchFamily="34" charset="0"/>
            </a:endParaRPr>
          </a:p>
        </p:txBody>
      </p:sp>
    </p:spTree>
    <p:extLst>
      <p:ext uri="{BB962C8B-B14F-4D97-AF65-F5344CB8AC3E}">
        <p14:creationId xmlns:p14="http://schemas.microsoft.com/office/powerpoint/2010/main" val="598995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Arial Narrow" pitchFamily="34" charset="0"/>
              </a:rPr>
              <a:t>Informasi</a:t>
            </a:r>
            <a:endParaRPr lang="en-US" dirty="0">
              <a:latin typeface="Arial Narrow" pitchFamily="34" charset="0"/>
            </a:endParaRPr>
          </a:p>
        </p:txBody>
      </p:sp>
      <p:sp>
        <p:nvSpPr>
          <p:cNvPr id="3" name="Content Placeholder 2"/>
          <p:cNvSpPr>
            <a:spLocks noGrp="1"/>
          </p:cNvSpPr>
          <p:nvPr>
            <p:ph idx="1"/>
          </p:nvPr>
        </p:nvSpPr>
        <p:spPr>
          <a:xfrm>
            <a:off x="457200" y="1600201"/>
            <a:ext cx="8229600" cy="748680"/>
          </a:xfrm>
        </p:spPr>
        <p:txBody>
          <a:bodyPr/>
          <a:lstStyle/>
          <a:p>
            <a:r>
              <a:rPr lang="en-US" dirty="0" err="1" smtClean="0">
                <a:latin typeface="Arial Narrow" pitchFamily="34" charset="0"/>
              </a:rPr>
              <a:t>Perhatikan</a:t>
            </a:r>
            <a:r>
              <a:rPr lang="en-US" dirty="0" smtClean="0">
                <a:latin typeface="Arial Narrow" pitchFamily="34" charset="0"/>
              </a:rPr>
              <a:t> video </a:t>
            </a:r>
            <a:r>
              <a:rPr lang="en-US" dirty="0" err="1" smtClean="0">
                <a:latin typeface="Arial Narrow" pitchFamily="34" charset="0"/>
              </a:rPr>
              <a:t>berikut</a:t>
            </a:r>
            <a:endParaRPr lang="en-US" dirty="0">
              <a:latin typeface="Arial Narrow" pitchFamily="34" charset="0"/>
            </a:endParaRPr>
          </a:p>
        </p:txBody>
      </p:sp>
    </p:spTree>
    <p:extLst>
      <p:ext uri="{BB962C8B-B14F-4D97-AF65-F5344CB8AC3E}">
        <p14:creationId xmlns:p14="http://schemas.microsoft.com/office/powerpoint/2010/main" val="2884921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Arial Narrow" pitchFamily="34" charset="0"/>
              </a:rPr>
              <a:t>Informasi</a:t>
            </a:r>
            <a:r>
              <a:rPr lang="en-US" dirty="0" smtClean="0">
                <a:latin typeface="Arial Narrow" pitchFamily="34" charset="0"/>
              </a:rPr>
              <a:t> </a:t>
            </a:r>
            <a:r>
              <a:rPr lang="en-US" dirty="0" err="1" smtClean="0">
                <a:latin typeface="Arial Narrow" pitchFamily="34" charset="0"/>
              </a:rPr>
              <a:t>tambahan</a:t>
            </a:r>
            <a:endParaRPr lang="en-US" dirty="0">
              <a:latin typeface="Arial Narrow" pitchFamily="34" charset="0"/>
            </a:endParaRPr>
          </a:p>
        </p:txBody>
      </p:sp>
      <p:pic>
        <p:nvPicPr>
          <p:cNvPr id="2050" name="Picture 2" descr="C:\Users\David\Documents\Untitl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268760"/>
            <a:ext cx="7704856"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1848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Contoh</a:t>
            </a:r>
            <a:r>
              <a:rPr lang="en-US" dirty="0" smtClean="0"/>
              <a:t> </a:t>
            </a:r>
            <a:r>
              <a:rPr lang="en-US" dirty="0" err="1" smtClean="0"/>
              <a:t>neraca</a:t>
            </a:r>
            <a:endParaRPr lang="en-US" dirty="0"/>
          </a:p>
        </p:txBody>
      </p:sp>
      <p:pic>
        <p:nvPicPr>
          <p:cNvPr id="4" name="Picture 3" descr="D:\UNIVERSITAS PGRI\TAHUN PELAJARAN 20172018 GENAP\PERKULIAHAN\MYOB ACCOUNTING\REFERENSI MYOB\Neraca.jpg"/>
          <p:cNvPicPr/>
          <p:nvPr/>
        </p:nvPicPr>
        <p:blipFill>
          <a:blip r:embed="rId2">
            <a:extLst>
              <a:ext uri="{28A0092B-C50C-407E-A947-70E740481C1C}">
                <a14:useLocalDpi xmlns:a14="http://schemas.microsoft.com/office/drawing/2010/main" val="0"/>
              </a:ext>
            </a:extLst>
          </a:blip>
          <a:srcRect/>
          <a:stretch>
            <a:fillRect/>
          </a:stretch>
        </p:blipFill>
        <p:spPr bwMode="auto">
          <a:xfrm>
            <a:off x="899592" y="1268760"/>
            <a:ext cx="7704856" cy="5184575"/>
          </a:xfrm>
          <a:prstGeom prst="rect">
            <a:avLst/>
          </a:prstGeom>
          <a:noFill/>
          <a:ln>
            <a:noFill/>
          </a:ln>
        </p:spPr>
      </p:pic>
    </p:spTree>
    <p:extLst>
      <p:ext uri="{BB962C8B-B14F-4D97-AF65-F5344CB8AC3E}">
        <p14:creationId xmlns:p14="http://schemas.microsoft.com/office/powerpoint/2010/main" val="2728921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latin typeface="Arial Narrow" pitchFamily="34" charset="0"/>
              </a:rPr>
              <a:t>Pengertian</a:t>
            </a:r>
            <a:r>
              <a:rPr lang="en-US" dirty="0" smtClean="0">
                <a:latin typeface="Arial Narrow" pitchFamily="34" charset="0"/>
              </a:rPr>
              <a:t> current </a:t>
            </a:r>
            <a:r>
              <a:rPr lang="en-US" dirty="0" err="1" smtClean="0">
                <a:latin typeface="Arial Narrow" pitchFamily="34" charset="0"/>
              </a:rPr>
              <a:t>finacial</a:t>
            </a:r>
            <a:r>
              <a:rPr lang="en-US" dirty="0" smtClean="0">
                <a:latin typeface="Arial Narrow" pitchFamily="34" charset="0"/>
              </a:rPr>
              <a:t> years, </a:t>
            </a:r>
            <a:r>
              <a:rPr lang="en-US" dirty="0" err="1" smtClean="0">
                <a:latin typeface="Arial Narrow" pitchFamily="34" charset="0"/>
              </a:rPr>
              <a:t>convertion</a:t>
            </a:r>
            <a:r>
              <a:rPr lang="en-US" dirty="0" smtClean="0">
                <a:latin typeface="Arial Narrow" pitchFamily="34" charset="0"/>
              </a:rPr>
              <a:t> month, last </a:t>
            </a:r>
            <a:r>
              <a:rPr lang="en-US" dirty="0" err="1" smtClean="0">
                <a:latin typeface="Arial Narrow" pitchFamily="34" charset="0"/>
              </a:rPr>
              <a:t>mont</a:t>
            </a:r>
            <a:r>
              <a:rPr lang="en-US" dirty="0" smtClean="0">
                <a:latin typeface="Arial Narrow" pitchFamily="34" charset="0"/>
              </a:rPr>
              <a:t> </a:t>
            </a:r>
            <a:endParaRPr lang="en-US" dirty="0">
              <a:latin typeface="Arial Narrow" pitchFamily="34" charset="0"/>
            </a:endParaRPr>
          </a:p>
        </p:txBody>
      </p:sp>
      <p:sp>
        <p:nvSpPr>
          <p:cNvPr id="3" name="Content Placeholder 2"/>
          <p:cNvSpPr>
            <a:spLocks noGrp="1"/>
          </p:cNvSpPr>
          <p:nvPr>
            <p:ph idx="1"/>
          </p:nvPr>
        </p:nvSpPr>
        <p:spPr/>
        <p:txBody>
          <a:bodyPr>
            <a:normAutofit fontScale="70000" lnSpcReduction="20000"/>
          </a:bodyPr>
          <a:lstStyle/>
          <a:p>
            <a:pPr lvl="0"/>
            <a:r>
              <a:rPr lang="id-ID" i="1" dirty="0">
                <a:latin typeface="Arial Narrow" pitchFamily="34" charset="0"/>
              </a:rPr>
              <a:t>Current financial years</a:t>
            </a:r>
            <a:r>
              <a:rPr lang="id-ID" dirty="0">
                <a:latin typeface="Arial Narrow" pitchFamily="34" charset="0"/>
              </a:rPr>
              <a:t> (CFY) adalah tahun berjalan. Pengisian data tersebut harus berdasarkan pada neraca. Jika tahun berjalan di neraca menunjukkan data november 2009, maka CFY adalah 2009, namun jika di neraca menunjukkan data desember 2009, maka CFY adalah 2010. </a:t>
            </a:r>
            <a:endParaRPr lang="en-US" dirty="0">
              <a:latin typeface="Arial Narrow" pitchFamily="34" charset="0"/>
            </a:endParaRPr>
          </a:p>
          <a:p>
            <a:pPr lvl="0"/>
            <a:r>
              <a:rPr lang="id-ID" i="1" dirty="0">
                <a:latin typeface="Arial Narrow" pitchFamily="34" charset="0"/>
              </a:rPr>
              <a:t>Last month financial years </a:t>
            </a:r>
            <a:r>
              <a:rPr lang="id-ID" dirty="0">
                <a:latin typeface="Arial Narrow" pitchFamily="34" charset="0"/>
              </a:rPr>
              <a:t>(LMFY) adalah bulan Desember</a:t>
            </a:r>
            <a:endParaRPr lang="en-US" dirty="0">
              <a:latin typeface="Arial Narrow" pitchFamily="34" charset="0"/>
            </a:endParaRPr>
          </a:p>
          <a:p>
            <a:pPr lvl="0"/>
            <a:r>
              <a:rPr lang="id-ID" i="1" dirty="0">
                <a:latin typeface="Arial Narrow" pitchFamily="34" charset="0"/>
              </a:rPr>
              <a:t>Convertion month</a:t>
            </a:r>
            <a:r>
              <a:rPr lang="id-ID" dirty="0">
                <a:latin typeface="Arial Narrow" pitchFamily="34" charset="0"/>
              </a:rPr>
              <a:t> (CM) adalah bulan berjalan. Pengisian data tersebut harus berdasarkan pada neraca. Jika bulan berjalan di neraca menunjukkan data november 2009, maka CM adalah Desember, namun jika di neraca menunjukkan data desember 2009, maka CM adalah Januari.</a:t>
            </a:r>
            <a:endParaRPr lang="en-US" dirty="0">
              <a:latin typeface="Arial Narrow" pitchFamily="34" charset="0"/>
            </a:endParaRPr>
          </a:p>
          <a:p>
            <a:pPr lvl="0"/>
            <a:r>
              <a:rPr lang="id-ID" i="1" dirty="0">
                <a:latin typeface="Arial Narrow" pitchFamily="34" charset="0"/>
              </a:rPr>
              <a:t>Number of accounting periode</a:t>
            </a:r>
            <a:r>
              <a:rPr lang="id-ID" dirty="0">
                <a:latin typeface="Arial Narrow" pitchFamily="34" charset="0"/>
              </a:rPr>
              <a:t> (NAP) adalah jumlah bulan dalam periode akuntansi yang dapat diisi Thirteen dengan asumsi bulan yang ke tigabelas adalah bulan untuk jurnal penyesuaian dan jurnal penutup. Periode tersebut umumnya diberi kode *31 Desember. </a:t>
            </a:r>
            <a:endParaRPr lang="en-US" dirty="0">
              <a:latin typeface="Arial Narrow" pitchFamily="34" charset="0"/>
            </a:endParaRPr>
          </a:p>
          <a:p>
            <a:endParaRPr lang="en-US" dirty="0">
              <a:latin typeface="Arial Narrow" pitchFamily="34" charset="0"/>
            </a:endParaRPr>
          </a:p>
        </p:txBody>
      </p:sp>
    </p:spTree>
    <p:extLst>
      <p:ext uri="{BB962C8B-B14F-4D97-AF65-F5344CB8AC3E}">
        <p14:creationId xmlns:p14="http://schemas.microsoft.com/office/powerpoint/2010/main" val="3022432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Narrow" pitchFamily="34" charset="0"/>
              </a:rPr>
              <a:t>TUGAS</a:t>
            </a:r>
            <a:endParaRPr lang="en-US" dirty="0">
              <a:latin typeface="Arial Narrow" pitchFamily="34" charset="0"/>
            </a:endParaRPr>
          </a:p>
        </p:txBody>
      </p:sp>
      <p:sp>
        <p:nvSpPr>
          <p:cNvPr id="3" name="Content Placeholder 2"/>
          <p:cNvSpPr>
            <a:spLocks noGrp="1"/>
          </p:cNvSpPr>
          <p:nvPr>
            <p:ph idx="1"/>
          </p:nvPr>
        </p:nvSpPr>
        <p:spPr/>
        <p:txBody>
          <a:bodyPr/>
          <a:lstStyle/>
          <a:p>
            <a:r>
              <a:rPr lang="en-US" dirty="0" err="1" smtClean="0">
                <a:latin typeface="Arial Narrow" pitchFamily="34" charset="0"/>
              </a:rPr>
              <a:t>Simulasikan</a:t>
            </a:r>
            <a:r>
              <a:rPr lang="en-US" dirty="0" smtClean="0">
                <a:latin typeface="Arial Narrow" pitchFamily="34" charset="0"/>
              </a:rPr>
              <a:t> </a:t>
            </a:r>
            <a:r>
              <a:rPr lang="en-US" dirty="0" err="1" smtClean="0">
                <a:latin typeface="Arial Narrow" pitchFamily="34" charset="0"/>
              </a:rPr>
              <a:t>langkah</a:t>
            </a:r>
            <a:r>
              <a:rPr lang="en-US" dirty="0" smtClean="0">
                <a:latin typeface="Arial Narrow" pitchFamily="34" charset="0"/>
              </a:rPr>
              <a:t> yang </a:t>
            </a:r>
            <a:r>
              <a:rPr lang="en-US" dirty="0" err="1" smtClean="0">
                <a:latin typeface="Arial Narrow" pitchFamily="34" charset="0"/>
              </a:rPr>
              <a:t>sama</a:t>
            </a:r>
            <a:r>
              <a:rPr lang="en-US" dirty="0" smtClean="0">
                <a:latin typeface="Arial Narrow" pitchFamily="34" charset="0"/>
              </a:rPr>
              <a:t> </a:t>
            </a:r>
            <a:r>
              <a:rPr lang="en-US" dirty="0" err="1" smtClean="0">
                <a:latin typeface="Arial Narrow" pitchFamily="34" charset="0"/>
              </a:rPr>
              <a:t>dalam</a:t>
            </a:r>
            <a:r>
              <a:rPr lang="en-US" dirty="0" smtClean="0">
                <a:latin typeface="Arial Narrow" pitchFamily="34" charset="0"/>
              </a:rPr>
              <a:t> </a:t>
            </a:r>
            <a:r>
              <a:rPr lang="en-US" dirty="0" err="1" smtClean="0">
                <a:latin typeface="Arial Narrow" pitchFamily="34" charset="0"/>
              </a:rPr>
              <a:t>kasus</a:t>
            </a:r>
            <a:r>
              <a:rPr lang="en-US" dirty="0" smtClean="0">
                <a:latin typeface="Arial Narrow" pitchFamily="34" charset="0"/>
              </a:rPr>
              <a:t> PT </a:t>
            </a:r>
            <a:r>
              <a:rPr lang="en-US" dirty="0" err="1" smtClean="0">
                <a:latin typeface="Arial Narrow" pitchFamily="34" charset="0"/>
              </a:rPr>
              <a:t>Tiga</a:t>
            </a:r>
            <a:r>
              <a:rPr lang="en-US" dirty="0" smtClean="0">
                <a:latin typeface="Arial Narrow" pitchFamily="34" charset="0"/>
              </a:rPr>
              <a:t> </a:t>
            </a:r>
            <a:r>
              <a:rPr lang="en-US" dirty="0" err="1" smtClean="0">
                <a:latin typeface="Arial Narrow" pitchFamily="34" charset="0"/>
              </a:rPr>
              <a:t>cahaya</a:t>
            </a:r>
            <a:r>
              <a:rPr lang="en-US" dirty="0" smtClean="0">
                <a:latin typeface="Arial Narrow" pitchFamily="34" charset="0"/>
              </a:rPr>
              <a:t> </a:t>
            </a:r>
            <a:r>
              <a:rPr lang="en-US" dirty="0" err="1" smtClean="0">
                <a:latin typeface="Arial Narrow" pitchFamily="34" charset="0"/>
              </a:rPr>
              <a:t>putra</a:t>
            </a:r>
            <a:endParaRPr lang="en-US" dirty="0">
              <a:latin typeface="Arial Narrow" pitchFamily="34" charset="0"/>
            </a:endParaRPr>
          </a:p>
        </p:txBody>
      </p:sp>
    </p:spTree>
    <p:extLst>
      <p:ext uri="{BB962C8B-B14F-4D97-AF65-F5344CB8AC3E}">
        <p14:creationId xmlns:p14="http://schemas.microsoft.com/office/powerpoint/2010/main" val="17039358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245</Words>
  <Application>Microsoft Office PowerPoint</Application>
  <PresentationFormat>On-screen Show (4:3)</PresentationFormat>
  <Paragraphs>23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Merancang data awal perusahaan</vt:lpstr>
      <vt:lpstr>Tujuan pembelajaran</vt:lpstr>
      <vt:lpstr>Indikator ketercapaian kompetensi</vt:lpstr>
      <vt:lpstr>Informasi</vt:lpstr>
      <vt:lpstr>Informasi tambahan</vt:lpstr>
      <vt:lpstr>Contoh neraca</vt:lpstr>
      <vt:lpstr>Pengertian current finacial years, convertion month, last mont </vt:lpstr>
      <vt:lpstr>TUGAS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9</cp:revision>
  <dcterms:created xsi:type="dcterms:W3CDTF">2018-09-24T18:26:40Z</dcterms:created>
  <dcterms:modified xsi:type="dcterms:W3CDTF">2018-09-24T19:24:22Z</dcterms:modified>
</cp:coreProperties>
</file>