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63" r:id="rId8"/>
    <p:sldId id="264" r:id="rId9"/>
    <p:sldId id="265" r:id="rId10"/>
    <p:sldId id="266" r:id="rId11"/>
    <p:sldId id="267"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4" r:id="rId36"/>
    <p:sldId id="295" r:id="rId37"/>
    <p:sldId id="296" r:id="rId38"/>
    <p:sldId id="297"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4" d="100"/>
          <a:sy n="64" d="100"/>
        </p:scale>
        <p:origin x="-606"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A9ADFE9-D8BC-4338-8F63-26C6F31FF3F1}" type="datetimeFigureOut">
              <a:rPr lang="en-US" smtClean="0"/>
              <a:pPr/>
              <a:t>10/13/2016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7C1022-51E3-4706-A8D6-62E7432C04B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A9ADFE9-D8BC-4338-8F63-26C6F31FF3F1}" type="datetimeFigureOut">
              <a:rPr lang="en-US" smtClean="0"/>
              <a:pPr/>
              <a:t>10/13/2016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7C1022-51E3-4706-A8D6-62E7432C04B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9ADFE9-D8BC-4338-8F63-26C6F31FF3F1}" type="datetimeFigureOut">
              <a:rPr lang="en-US" smtClean="0"/>
              <a:pPr/>
              <a:t>10/13/2016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7C1022-51E3-4706-A8D6-62E7432C04B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A9ADFE9-D8BC-4338-8F63-26C6F31FF3F1}" type="datetimeFigureOut">
              <a:rPr lang="en-US" smtClean="0"/>
              <a:pPr/>
              <a:t>10/13/2016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7C1022-51E3-4706-A8D6-62E7432C04B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A9ADFE9-D8BC-4338-8F63-26C6F31FF3F1}" type="datetimeFigureOut">
              <a:rPr lang="en-US" smtClean="0"/>
              <a:pPr/>
              <a:t>10/13/2016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27C1022-51E3-4706-A8D6-62E7432C04B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A9ADFE9-D8BC-4338-8F63-26C6F31FF3F1}" type="datetimeFigureOut">
              <a:rPr lang="en-US" smtClean="0"/>
              <a:pPr/>
              <a:t>10/13/2016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27C1022-51E3-4706-A8D6-62E7432C04B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9ADFE9-D8BC-4338-8F63-26C6F31FF3F1}" type="datetimeFigureOut">
              <a:rPr lang="en-US" smtClean="0"/>
              <a:pPr/>
              <a:t>10/13/2016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27C1022-51E3-4706-A8D6-62E7432C04B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9ADFE9-D8BC-4338-8F63-26C6F31FF3F1}" type="datetimeFigureOut">
              <a:rPr lang="en-US" smtClean="0"/>
              <a:pPr/>
              <a:t>10/13/2016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7C1022-51E3-4706-A8D6-62E7432C04B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9ADFE9-D8BC-4338-8F63-26C6F31FF3F1}" type="datetimeFigureOut">
              <a:rPr lang="en-US" smtClean="0"/>
              <a:pPr/>
              <a:t>10/13/2016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7C1022-51E3-4706-A8D6-62E7432C04B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A9ADFE9-D8BC-4338-8F63-26C6F31FF3F1}" type="datetimeFigureOut">
              <a:rPr lang="en-US" smtClean="0"/>
              <a:pPr/>
              <a:t>10/13/2016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7C1022-51E3-4706-A8D6-62E7432C04B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A9ADFE9-D8BC-4338-8F63-26C6F31FF3F1}" type="datetimeFigureOut">
              <a:rPr lang="en-US" smtClean="0"/>
              <a:pPr/>
              <a:t>10/13/2016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7C1022-51E3-4706-A8D6-62E7432C04B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9ADFE9-D8BC-4338-8F63-26C6F31FF3F1}" type="datetimeFigureOut">
              <a:rPr lang="en-US" smtClean="0"/>
              <a:pPr/>
              <a:t>10/13/2016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7C1022-51E3-4706-A8D6-62E7432C04B7}"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625975"/>
            <a:ext cx="7772400" cy="1470025"/>
          </a:xfrm>
        </p:spPr>
        <p:txBody>
          <a:bodyPr/>
          <a:lstStyle/>
          <a:p>
            <a:r>
              <a:rPr lang="en-US" dirty="0" err="1" smtClean="0"/>
              <a:t>Morfem</a:t>
            </a:r>
            <a:r>
              <a:rPr lang="en-US" dirty="0" smtClean="0"/>
              <a:t> </a:t>
            </a:r>
            <a:endParaRPr lang="en-US" dirty="0"/>
          </a:p>
        </p:txBody>
      </p:sp>
      <p:pic>
        <p:nvPicPr>
          <p:cNvPr id="3" name="Picture 2" descr="Sajian-Menu-Menu-Lezat-dan-Berempah-dari-Rumah-Makan-Malaysia-artikel1316.jpg"/>
          <p:cNvPicPr>
            <a:picLocks noChangeAspect="1"/>
          </p:cNvPicPr>
          <p:nvPr/>
        </p:nvPicPr>
        <p:blipFill>
          <a:blip r:embed="rId2"/>
          <a:stretch>
            <a:fillRect/>
          </a:stretch>
        </p:blipFill>
        <p:spPr>
          <a:xfrm>
            <a:off x="1000125" y="609600"/>
            <a:ext cx="7143750" cy="38100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Pengertian</a:t>
            </a:r>
            <a:endParaRPr lang="en-US" dirty="0"/>
          </a:p>
        </p:txBody>
      </p:sp>
      <p:sp>
        <p:nvSpPr>
          <p:cNvPr id="4" name="Rectangle 3"/>
          <p:cNvSpPr txBox="1">
            <a:spLocks noChangeArrowheads="1"/>
          </p:cNvSpPr>
          <p:nvPr/>
        </p:nvSpPr>
        <p:spPr>
          <a:xfrm>
            <a:off x="457200" y="1600200"/>
            <a:ext cx="8229600" cy="4530725"/>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Morfem</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adalah</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satuan</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bahasa</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atau</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gramatik</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terkecil</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yang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bermakna</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yang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dapat</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berupa</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imbuhan</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atau</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pun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kata</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a:t>
            </a:r>
          </a:p>
        </p:txBody>
      </p:sp>
      <p:pic>
        <p:nvPicPr>
          <p:cNvPr id="5" name="Picture 4" descr="145729297256dc86aca414f.jpg"/>
          <p:cNvPicPr>
            <a:picLocks noChangeAspect="1"/>
          </p:cNvPicPr>
          <p:nvPr/>
        </p:nvPicPr>
        <p:blipFill>
          <a:blip r:embed="rId2"/>
          <a:stretch>
            <a:fillRect/>
          </a:stretch>
        </p:blipFill>
        <p:spPr>
          <a:xfrm>
            <a:off x="2971800" y="3262313"/>
            <a:ext cx="3184388" cy="3138487"/>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Enam</a:t>
            </a:r>
            <a:r>
              <a:rPr lang="en-US" dirty="0" smtClean="0"/>
              <a:t> </a:t>
            </a:r>
            <a:r>
              <a:rPr lang="en-US" dirty="0" err="1" smtClean="0"/>
              <a:t>prinsip</a:t>
            </a:r>
            <a:r>
              <a:rPr lang="en-US" dirty="0" smtClean="0"/>
              <a:t> </a:t>
            </a:r>
            <a:r>
              <a:rPr lang="en-US" dirty="0" err="1" smtClean="0"/>
              <a:t>penentuan</a:t>
            </a:r>
            <a:r>
              <a:rPr lang="en-US" dirty="0" smtClean="0"/>
              <a:t> </a:t>
            </a:r>
            <a:r>
              <a:rPr lang="en-US" dirty="0" err="1" smtClean="0"/>
              <a:t>Morfem</a:t>
            </a:r>
            <a:endParaRPr lang="en-US" dirty="0"/>
          </a:p>
        </p:txBody>
      </p:sp>
      <p:sp>
        <p:nvSpPr>
          <p:cNvPr id="4" name="Rectangle 3"/>
          <p:cNvSpPr txBox="1">
            <a:spLocks noChangeArrowheads="1"/>
          </p:cNvSpPr>
          <p:nvPr/>
        </p:nvSpPr>
        <p:spPr>
          <a:xfrm>
            <a:off x="457200" y="1600200"/>
            <a:ext cx="8229600" cy="4530725"/>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Menurut</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Ramlan</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(1985)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morfem</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dapat</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ditentukan</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berdasarkan</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enam</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prinsip</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yaitu</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sebagai</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berikut</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a:t>
            </a:r>
          </a:p>
          <a:p>
            <a:pPr marL="514350" marR="0" lvl="0" indent="-514350" algn="l" defTabSz="914400" rtl="0" eaLnBrk="1" fontAlgn="auto" latinLnBrk="0" hangingPunct="1">
              <a:lnSpc>
                <a:spcPct val="90000"/>
              </a:lnSpc>
              <a:spcBef>
                <a:spcPct val="20000"/>
              </a:spcBef>
              <a:spcAft>
                <a:spcPts val="0"/>
              </a:spcAft>
              <a:buClrTx/>
              <a:buSzTx/>
              <a:buFont typeface="+mj-lt"/>
              <a:buAutoNum type="arabicPeriod"/>
              <a:tabLst/>
              <a:defRPr/>
            </a:pP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Satuan-satuan</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yang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mempunyai</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struktur</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fonologis</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dan</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arti</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leksikal</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atau</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makna</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gramatikal</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yang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sama</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merupakan</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satu</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morfem</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misalnya</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satuan</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1" u="none" strike="noStrike" kern="1200" cap="none" spc="0" normalizeH="0" baseline="0" noProof="0" dirty="0" err="1" smtClean="0">
                <a:ln>
                  <a:noFill/>
                </a:ln>
                <a:solidFill>
                  <a:schemeClr val="tx1"/>
                </a:solidFill>
                <a:effectLst/>
                <a:uLnTx/>
                <a:uFillTx/>
                <a:latin typeface="+mn-lt"/>
                <a:ea typeface="+mn-ea"/>
                <a:cs typeface="+mn-cs"/>
              </a:rPr>
              <a:t>lihat</a:t>
            </a:r>
            <a:r>
              <a:rPr kumimoji="0" lang="en-US" sz="3200" b="0" i="1"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dalam</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1" u="none" strike="noStrike" kern="1200" cap="none" spc="0" normalizeH="0" baseline="0" noProof="0" dirty="0" err="1" smtClean="0">
                <a:ln>
                  <a:noFill/>
                </a:ln>
                <a:solidFill>
                  <a:schemeClr val="tx1"/>
                </a:solidFill>
                <a:effectLst/>
                <a:uLnTx/>
                <a:uFillTx/>
                <a:latin typeface="+mn-lt"/>
                <a:ea typeface="+mn-ea"/>
                <a:cs typeface="+mn-cs"/>
              </a:rPr>
              <a:t>dilihat</a:t>
            </a:r>
            <a:r>
              <a:rPr kumimoji="0" lang="en-US" sz="3200" b="0" i="1"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1" u="none" strike="noStrike" kern="1200" cap="none" spc="0" normalizeH="0" baseline="0" noProof="0" dirty="0" err="1" smtClean="0">
                <a:ln>
                  <a:noFill/>
                </a:ln>
                <a:solidFill>
                  <a:schemeClr val="tx1"/>
                </a:solidFill>
                <a:effectLst/>
                <a:uLnTx/>
                <a:uFillTx/>
                <a:latin typeface="+mn-lt"/>
                <a:ea typeface="+mn-ea"/>
                <a:cs typeface="+mn-cs"/>
              </a:rPr>
              <a:t>melihat</a:t>
            </a:r>
            <a:r>
              <a:rPr kumimoji="0" lang="en-US" sz="3200" b="0" i="1"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1" u="none" strike="noStrike" kern="1200" cap="none" spc="0" normalizeH="0" baseline="0" noProof="0" dirty="0" err="1" smtClean="0">
                <a:ln>
                  <a:noFill/>
                </a:ln>
                <a:solidFill>
                  <a:schemeClr val="tx1"/>
                </a:solidFill>
                <a:effectLst/>
                <a:uLnTx/>
                <a:uFillTx/>
                <a:latin typeface="+mn-lt"/>
                <a:ea typeface="+mn-ea"/>
                <a:cs typeface="+mn-cs"/>
              </a:rPr>
              <a:t>penglihatan</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Dengan</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demikian</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1" u="none" strike="noStrike" kern="1200" cap="none" spc="0" normalizeH="0" baseline="0" noProof="0" dirty="0" err="1" smtClean="0">
                <a:ln>
                  <a:noFill/>
                </a:ln>
                <a:solidFill>
                  <a:schemeClr val="tx1"/>
                </a:solidFill>
                <a:effectLst/>
                <a:uLnTx/>
                <a:uFillTx/>
                <a:latin typeface="+mn-lt"/>
                <a:ea typeface="+mn-ea"/>
                <a:cs typeface="+mn-cs"/>
              </a:rPr>
              <a:t>lihat</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merupakan</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200" b="0" i="0" u="none" strike="noStrike" kern="1200" cap="none" spc="0" normalizeH="0" baseline="0" noProof="0" dirty="0" err="1" smtClean="0">
                <a:ln>
                  <a:noFill/>
                </a:ln>
                <a:solidFill>
                  <a:schemeClr val="tx1"/>
                </a:solidFill>
                <a:effectLst/>
                <a:uLnTx/>
                <a:uFillTx/>
                <a:latin typeface="+mn-lt"/>
                <a:ea typeface="+mn-ea"/>
                <a:cs typeface="+mn-cs"/>
              </a:rPr>
              <a:t>morfem</a:t>
            </a:r>
            <a:r>
              <a:rPr kumimoji="0" lang="en-US" sz="3200" b="0" i="0" u="none" strike="noStrike" kern="1200" cap="none" spc="0" normalizeH="0" baseline="0" noProof="0" dirty="0" smtClean="0">
                <a:ln>
                  <a:noFill/>
                </a:ln>
                <a:solidFill>
                  <a:schemeClr val="tx1"/>
                </a:solidFill>
                <a:effectLst/>
                <a:uLnTx/>
                <a:uFillTx/>
                <a:latin typeface="+mn-lt"/>
                <a:ea typeface="+mn-ea"/>
                <a:cs typeface="+mn-cs"/>
              </a:rPr>
              <a: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457200" y="1412875"/>
            <a:ext cx="8229600" cy="4718050"/>
          </a:xfrm>
          <a:prstGeom prst="rect">
            <a:avLst/>
          </a:prstGeom>
        </p:spPr>
        <p:txBody>
          <a:bodyPr vert="horz" lIns="91440" tIns="45720" rIns="91440" bIns="45720" rtlCol="0">
            <a:normAutofit/>
          </a:bodyPr>
          <a:lstStyle/>
          <a:p>
            <a:pPr marL="514350" marR="0" lvl="0" indent="-514350" algn="l" defTabSz="914400" rtl="0" eaLnBrk="1" fontAlgn="auto" latinLnBrk="0" hangingPunct="1">
              <a:lnSpc>
                <a:spcPct val="90000"/>
              </a:lnSpc>
              <a:spcBef>
                <a:spcPct val="20000"/>
              </a:spcBef>
              <a:spcAft>
                <a:spcPts val="0"/>
              </a:spcAft>
              <a:buClrTx/>
              <a:buSzTx/>
              <a:buFont typeface="+mj-lt"/>
              <a:buAutoNum type="arabicPeriod" startAt="2"/>
              <a:tabLst/>
              <a:defRPr/>
            </a:pP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Satuan-stauan</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yang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mempunyai</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struktur</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fonologis</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berbeda</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merupakan</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satu</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morfem</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apabila</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satuan-satuan</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itu</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mempunyai</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arti</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makna</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yang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sama</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dan</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perbedaan</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satuan</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fonologisnya</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dapat</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dijelaskan</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secra</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fonologis</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Sebagai</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contoh</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1" u="none" strike="noStrike" kern="1200" cap="none" spc="0" normalizeH="0" baseline="0" noProof="0" dirty="0" err="1" smtClean="0">
                <a:ln>
                  <a:noFill/>
                </a:ln>
                <a:solidFill>
                  <a:schemeClr val="tx1"/>
                </a:solidFill>
                <a:effectLst/>
                <a:uLnTx/>
                <a:uFillTx/>
                <a:latin typeface="+mn-lt"/>
                <a:ea typeface="+mn-ea"/>
                <a:cs typeface="+mn-cs"/>
              </a:rPr>
              <a:t>mem</a:t>
            </a:r>
            <a:r>
              <a:rPr kumimoji="0" lang="en-US" sz="2800" b="0" i="1" u="none" strike="noStrike" kern="1200" cap="none" spc="0" normalizeH="0" baseline="0" noProof="0" dirty="0" smtClean="0">
                <a:ln>
                  <a:noFill/>
                </a:ln>
                <a:solidFill>
                  <a:schemeClr val="tx1"/>
                </a:solidFill>
                <a:effectLst/>
                <a:uLnTx/>
                <a:uFillTx/>
                <a:latin typeface="+mn-lt"/>
                <a:ea typeface="+mn-ea"/>
                <a:cs typeface="+mn-cs"/>
              </a:rPr>
              <a:t>-, men</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dan</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1" u="none" strike="noStrike" kern="1200" cap="none" spc="0" normalizeH="0" baseline="0" noProof="0" dirty="0" err="1" smtClean="0">
                <a:ln>
                  <a:noFill/>
                </a:ln>
                <a:solidFill>
                  <a:schemeClr val="tx1"/>
                </a:solidFill>
                <a:effectLst/>
                <a:uLnTx/>
                <a:uFillTx/>
                <a:latin typeface="+mn-lt"/>
                <a:ea typeface="+mn-ea"/>
                <a:cs typeface="+mn-cs"/>
              </a:rPr>
              <a:t>meng</a:t>
            </a:r>
            <a:r>
              <a:rPr kumimoji="0" lang="en-US" sz="2800" b="0" i="1"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dalam</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kata</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1" u="none" strike="noStrike" kern="1200" cap="none" spc="0" normalizeH="0" baseline="0" noProof="0" dirty="0" err="1" smtClean="0">
                <a:ln>
                  <a:noFill/>
                </a:ln>
                <a:solidFill>
                  <a:schemeClr val="tx1"/>
                </a:solidFill>
                <a:effectLst/>
                <a:uLnTx/>
                <a:uFillTx/>
                <a:latin typeface="+mn-lt"/>
                <a:ea typeface="+mn-ea"/>
                <a:cs typeface="+mn-cs"/>
              </a:rPr>
              <a:t>membawa</a:t>
            </a:r>
            <a:r>
              <a:rPr kumimoji="0" lang="en-US" sz="2800" b="0" i="1"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1" u="none" strike="noStrike" kern="1200" cap="none" spc="0" normalizeH="0" baseline="0" noProof="0" dirty="0" err="1" smtClean="0">
                <a:ln>
                  <a:noFill/>
                </a:ln>
                <a:solidFill>
                  <a:schemeClr val="tx1"/>
                </a:solidFill>
                <a:effectLst/>
                <a:uLnTx/>
                <a:uFillTx/>
                <a:latin typeface="+mn-lt"/>
                <a:ea typeface="+mn-ea"/>
                <a:cs typeface="+mn-cs"/>
              </a:rPr>
              <a:t>mendukung</a:t>
            </a:r>
            <a:r>
              <a:rPr kumimoji="0" lang="en-US" sz="2800" b="0" i="1"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1" u="none" strike="noStrike" kern="1200" cap="none" spc="0" normalizeH="0" baseline="0" noProof="0" dirty="0" err="1" smtClean="0">
                <a:ln>
                  <a:noFill/>
                </a:ln>
                <a:solidFill>
                  <a:schemeClr val="tx1"/>
                </a:solidFill>
                <a:effectLst/>
                <a:uLnTx/>
                <a:uFillTx/>
                <a:latin typeface="+mn-lt"/>
                <a:ea typeface="+mn-ea"/>
                <a:cs typeface="+mn-cs"/>
              </a:rPr>
              <a:t>menggali</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memiliki</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arti</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yang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sama</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dan</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struktur</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fonologisnya</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dapat</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dijelaskan</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secara</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800" b="0" i="0" u="none" strike="noStrike" kern="1200" cap="none" spc="0" normalizeH="0" baseline="0" noProof="0" dirty="0" err="1" smtClean="0">
                <a:ln>
                  <a:noFill/>
                </a:ln>
                <a:solidFill>
                  <a:schemeClr val="tx1"/>
                </a:solidFill>
                <a:effectLst/>
                <a:uLnTx/>
                <a:uFillTx/>
                <a:latin typeface="+mn-lt"/>
                <a:ea typeface="+mn-ea"/>
                <a:cs typeface="+mn-cs"/>
              </a:rPr>
              <a:t>fonologis</a:t>
            </a: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fi-FI" sz="2800" b="0" i="0" u="none" strike="noStrike" kern="1200" cap="none" spc="0" normalizeH="0" baseline="0" noProof="0" dirty="0" smtClean="0">
                <a:ln>
                  <a:noFill/>
                </a:ln>
                <a:solidFill>
                  <a:schemeClr val="tx1"/>
                </a:solidFill>
                <a:effectLst/>
                <a:uLnTx/>
                <a:uFillTx/>
                <a:latin typeface="+mn-lt"/>
                <a:ea typeface="+mn-ea"/>
                <a:cs typeface="+mn-cs"/>
              </a:rPr>
              <a:t>Yaitu, satuan-satuan itu muncul karena mengikuti konsonan /b/, /d/, dan /g/.</a:t>
            </a:r>
            <a:endParaRPr kumimoji="0" lang="en-US" sz="28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457200" y="1600200"/>
            <a:ext cx="8229600" cy="4530725"/>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None/>
              <a:tabLst/>
              <a:defRPr/>
            </a:pPr>
            <a:r>
              <a:rPr kumimoji="0" lang="fi-FI" sz="2800" b="1" i="0" u="none" strike="noStrike" kern="1200" cap="none" spc="0" normalizeH="0" baseline="0" noProof="0" dirty="0" smtClean="0">
                <a:ln>
                  <a:noFill/>
                </a:ln>
                <a:solidFill>
                  <a:schemeClr val="tx1"/>
                </a:solidFill>
                <a:effectLst/>
                <a:uLnTx/>
                <a:uFillTx/>
                <a:latin typeface="+mn-lt"/>
                <a:ea typeface="+mn-ea"/>
                <a:cs typeface="+mn-cs"/>
              </a:rPr>
              <a:t>3</a:t>
            </a:r>
            <a:r>
              <a:rPr kumimoji="0" lang="fi-FI" sz="2800" b="1" i="0" u="none" strike="noStrike" kern="1200" cap="none" spc="0" normalizeH="0" noProof="0" dirty="0" smtClean="0">
                <a:ln>
                  <a:noFill/>
                </a:ln>
                <a:solidFill>
                  <a:schemeClr val="tx1"/>
                </a:solidFill>
                <a:effectLst/>
                <a:uLnTx/>
                <a:uFillTx/>
                <a:latin typeface="+mn-lt"/>
                <a:ea typeface="+mn-ea"/>
                <a:cs typeface="+mn-cs"/>
              </a:rPr>
              <a:t> </a:t>
            </a:r>
            <a:r>
              <a:rPr kumimoji="0" lang="fi-FI" sz="2800" b="1" i="0" u="none" strike="noStrike" kern="1200" cap="none" spc="0" normalizeH="0" baseline="0" noProof="0" dirty="0" smtClean="0">
                <a:ln>
                  <a:noFill/>
                </a:ln>
                <a:solidFill>
                  <a:schemeClr val="tx1"/>
                </a:solidFill>
                <a:effectLst/>
                <a:uLnTx/>
                <a:uFillTx/>
                <a:latin typeface="+mn-lt"/>
                <a:ea typeface="+mn-ea"/>
                <a:cs typeface="+mn-cs"/>
              </a:rPr>
              <a:t> Satuan-satuan yang mempunyai struktur fonologis berbeda, sekalipun perbedaannya tidak dapat dijelaskan secara fonologis, masih dapat dianggap satu morfem apabila mempunyai arti/makna yang sama dan mempunyai distribusi komplementer (dapat diterapkan secara silih berganti). Misalnya, bel- dalam </a:t>
            </a:r>
            <a:r>
              <a:rPr kumimoji="0" lang="fi-FI" sz="2800" b="1" i="1" u="none" strike="noStrike" kern="1200" cap="none" spc="0" normalizeH="0" baseline="0" noProof="0" dirty="0" smtClean="0">
                <a:ln>
                  <a:noFill/>
                </a:ln>
                <a:solidFill>
                  <a:schemeClr val="tx1"/>
                </a:solidFill>
                <a:effectLst/>
                <a:uLnTx/>
                <a:uFillTx/>
                <a:latin typeface="+mn-lt"/>
                <a:ea typeface="+mn-ea"/>
                <a:cs typeface="+mn-cs"/>
              </a:rPr>
              <a:t>kata belajar</a:t>
            </a:r>
            <a:r>
              <a:rPr kumimoji="0" lang="fi-FI" sz="2800" b="1" i="0" u="none" strike="noStrike" kern="1200" cap="none" spc="0" normalizeH="0" baseline="0" noProof="0" dirty="0" smtClean="0">
                <a:ln>
                  <a:noFill/>
                </a:ln>
                <a:solidFill>
                  <a:schemeClr val="tx1"/>
                </a:solidFill>
                <a:effectLst/>
                <a:uLnTx/>
                <a:uFillTx/>
                <a:latin typeface="+mn-lt"/>
                <a:ea typeface="+mn-ea"/>
                <a:cs typeface="+mn-cs"/>
              </a:rPr>
              <a:t> merupakan satu morfem dengan satuan ber- dalam </a:t>
            </a:r>
            <a:r>
              <a:rPr kumimoji="0" lang="fi-FI" sz="2800" b="1" i="1" u="none" strike="noStrike" kern="1200" cap="none" spc="0" normalizeH="0" baseline="0" noProof="0" dirty="0" smtClean="0">
                <a:ln>
                  <a:noFill/>
                </a:ln>
                <a:solidFill>
                  <a:schemeClr val="tx1"/>
                </a:solidFill>
                <a:effectLst/>
                <a:uLnTx/>
                <a:uFillTx/>
                <a:latin typeface="+mn-lt"/>
                <a:ea typeface="+mn-ea"/>
                <a:cs typeface="+mn-cs"/>
              </a:rPr>
              <a:t>berkebun </a:t>
            </a:r>
            <a:r>
              <a:rPr kumimoji="0" lang="fi-FI" sz="2800" b="1" i="0" u="none" strike="noStrike" kern="1200" cap="none" spc="0" normalizeH="0" baseline="0" noProof="0" dirty="0" smtClean="0">
                <a:ln>
                  <a:noFill/>
                </a:ln>
                <a:solidFill>
                  <a:schemeClr val="tx1"/>
                </a:solidFill>
                <a:effectLst/>
                <a:uLnTx/>
                <a:uFillTx/>
                <a:latin typeface="+mn-lt"/>
                <a:ea typeface="+mn-ea"/>
                <a:cs typeface="+mn-cs"/>
              </a:rPr>
              <a:t>atau be- dalam </a:t>
            </a:r>
            <a:r>
              <a:rPr kumimoji="0" lang="fi-FI" sz="2800" b="1" i="1" u="none" strike="noStrike" kern="1200" cap="none" spc="0" normalizeH="0" baseline="0" noProof="0" dirty="0" smtClean="0">
                <a:ln>
                  <a:noFill/>
                </a:ln>
                <a:solidFill>
                  <a:schemeClr val="tx1"/>
                </a:solidFill>
                <a:effectLst/>
                <a:uLnTx/>
                <a:uFillTx/>
                <a:latin typeface="+mn-lt"/>
                <a:ea typeface="+mn-ea"/>
                <a:cs typeface="+mn-cs"/>
              </a:rPr>
              <a:t>bekerja</a:t>
            </a:r>
            <a:r>
              <a:rPr kumimoji="0" lang="fi-FI" sz="2800" b="1" i="0" u="none" strike="noStrike" kern="1200" cap="none" spc="0" normalizeH="0" baseline="0" noProof="0" dirty="0" smtClean="0">
                <a:ln>
                  <a:noFill/>
                </a:ln>
                <a:solidFill>
                  <a:schemeClr val="tx1"/>
                </a:solidFill>
                <a:effectLst/>
                <a:uLnTx/>
                <a:uFillTx/>
                <a:latin typeface="+mn-lt"/>
                <a:ea typeface="+mn-ea"/>
                <a:cs typeface="+mn-cs"/>
              </a:rPr>
              <a:t>, sebab mempunyai makna yang sama dan dapat diterapkan secara silih berganti.</a:t>
            </a:r>
            <a:endParaRPr kumimoji="0" lang="en-US" sz="2800" b="1"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457200" y="1600200"/>
            <a:ext cx="8229600" cy="4530725"/>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fi-FI" sz="3200" b="0" i="0" u="none" strike="noStrike" kern="1200" cap="none" spc="0" normalizeH="0" baseline="0" noProof="0" dirty="0" smtClean="0">
                <a:ln>
                  <a:noFill/>
                </a:ln>
                <a:solidFill>
                  <a:schemeClr val="tx1"/>
                </a:solidFill>
                <a:effectLst/>
                <a:uLnTx/>
                <a:uFillTx/>
                <a:latin typeface="+mn-lt"/>
                <a:ea typeface="+mn-ea"/>
                <a:cs typeface="+mn-cs"/>
              </a:rPr>
              <a:t>4</a:t>
            </a:r>
            <a:r>
              <a:rPr kumimoji="0" lang="fi-FI" sz="3200" b="0" i="0" u="none" strike="noStrike" kern="1200" cap="none" spc="0" normalizeH="0" noProof="0" dirty="0" smtClean="0">
                <a:ln>
                  <a:noFill/>
                </a:ln>
                <a:solidFill>
                  <a:schemeClr val="tx1"/>
                </a:solidFill>
                <a:effectLst/>
                <a:uLnTx/>
                <a:uFillTx/>
                <a:latin typeface="+mn-lt"/>
                <a:ea typeface="+mn-ea"/>
                <a:cs typeface="+mn-cs"/>
              </a:rPr>
              <a:t> </a:t>
            </a:r>
            <a:r>
              <a:rPr kumimoji="0" lang="fi-FI" sz="3200" b="0" i="0" u="none" strike="noStrike" kern="1200" cap="none" spc="0" normalizeH="0" baseline="0" noProof="0" dirty="0" smtClean="0">
                <a:ln>
                  <a:noFill/>
                </a:ln>
                <a:solidFill>
                  <a:schemeClr val="tx1"/>
                </a:solidFill>
                <a:effectLst/>
                <a:uLnTx/>
                <a:uFillTx/>
                <a:latin typeface="+mn-lt"/>
                <a:ea typeface="+mn-ea"/>
                <a:cs typeface="+mn-cs"/>
              </a:rPr>
              <a:t> Apabila dalam dereten struktur suatu satuan berparalel dengan suatu kekosongan, kekosongan itu merupakan morfem. Sebagai contoh, dalam kalimat </a:t>
            </a:r>
            <a:r>
              <a:rPr kumimoji="0" lang="fi-FI" sz="3200" b="0" i="1" u="none" strike="noStrike" kern="1200" cap="none" spc="0" normalizeH="0" baseline="0" noProof="0" dirty="0" smtClean="0">
                <a:ln>
                  <a:noFill/>
                </a:ln>
                <a:solidFill>
                  <a:schemeClr val="tx1"/>
                </a:solidFill>
                <a:effectLst/>
                <a:uLnTx/>
                <a:uFillTx/>
                <a:latin typeface="+mn-lt"/>
                <a:ea typeface="+mn-ea"/>
                <a:cs typeface="+mn-cs"/>
              </a:rPr>
              <a:t>Dia makan kacang</a:t>
            </a:r>
            <a:r>
              <a:rPr kumimoji="0" lang="fi-FI" sz="3200" b="0" i="0" u="none" strike="noStrike" kern="1200" cap="none" spc="0" normalizeH="0" baseline="0" noProof="0" dirty="0" smtClean="0">
                <a:ln>
                  <a:noFill/>
                </a:ln>
                <a:solidFill>
                  <a:schemeClr val="tx1"/>
                </a:solidFill>
                <a:effectLst/>
                <a:uLnTx/>
                <a:uFillTx/>
                <a:latin typeface="+mn-lt"/>
                <a:ea typeface="+mn-ea"/>
                <a:cs typeface="+mn-cs"/>
              </a:rPr>
              <a:t>, kata </a:t>
            </a:r>
            <a:r>
              <a:rPr kumimoji="0" lang="fi-FI" sz="3200" b="0" i="1" u="none" strike="noStrike" kern="1200" cap="none" spc="0" normalizeH="0" baseline="0" noProof="0" dirty="0" smtClean="0">
                <a:ln>
                  <a:noFill/>
                </a:ln>
                <a:solidFill>
                  <a:schemeClr val="tx1"/>
                </a:solidFill>
                <a:effectLst/>
                <a:uLnTx/>
                <a:uFillTx/>
                <a:latin typeface="+mn-lt"/>
                <a:ea typeface="+mn-ea"/>
                <a:cs typeface="+mn-cs"/>
              </a:rPr>
              <a:t>makan</a:t>
            </a:r>
            <a:r>
              <a:rPr kumimoji="0" lang="fi-FI" sz="3200" b="0" i="0" u="none" strike="noStrike" kern="1200" cap="none" spc="0" normalizeH="0" baseline="0" noProof="0" dirty="0" smtClean="0">
                <a:ln>
                  <a:noFill/>
                </a:ln>
                <a:solidFill>
                  <a:schemeClr val="tx1"/>
                </a:solidFill>
                <a:effectLst/>
                <a:uLnTx/>
                <a:uFillTx/>
                <a:latin typeface="+mn-lt"/>
                <a:ea typeface="+mn-ea"/>
                <a:cs typeface="+mn-cs"/>
              </a:rPr>
              <a:t> dipakai tanpa menggunakan me-. Morfem yang tidak ada dalam struktur disebut morfem zero. </a:t>
            </a:r>
            <a:endParaRPr kumimoji="0" lang="en-US" sz="32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457200" y="1031875"/>
            <a:ext cx="8229600" cy="4530725"/>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fi-FI" sz="2800" b="0" i="0" u="none" strike="noStrike" kern="1200" cap="none" spc="0" normalizeH="0" baseline="0" noProof="0" dirty="0" smtClean="0">
                <a:ln>
                  <a:noFill/>
                </a:ln>
                <a:solidFill>
                  <a:schemeClr val="tx1"/>
                </a:solidFill>
                <a:effectLst/>
                <a:uLnTx/>
                <a:uFillTx/>
                <a:latin typeface="+mn-lt"/>
                <a:ea typeface="+mn-ea"/>
                <a:cs typeface="+mn-cs"/>
              </a:rPr>
              <a:t>5. Satuan-satuan yang mempunyai struktur fonologis mungkin merupakan satu morfem, mungkin pula merupakan morfem yang berbeda. Dikatakan morfem yang sama jika maknanya berhubungan walaupun letaknya dalam kalimat tidak sama, misalnya kata </a:t>
            </a:r>
            <a:r>
              <a:rPr kumimoji="0" lang="fi-FI" sz="2800" b="0" i="1" u="none" strike="noStrike" kern="1200" cap="none" spc="0" normalizeH="0" baseline="0" noProof="0" dirty="0" smtClean="0">
                <a:ln>
                  <a:noFill/>
                </a:ln>
                <a:solidFill>
                  <a:schemeClr val="tx1"/>
                </a:solidFill>
                <a:effectLst/>
                <a:uLnTx/>
                <a:uFillTx/>
                <a:latin typeface="+mn-lt"/>
                <a:ea typeface="+mn-ea"/>
                <a:cs typeface="+mn-cs"/>
              </a:rPr>
              <a:t>duduk </a:t>
            </a:r>
            <a:r>
              <a:rPr kumimoji="0" lang="fi-FI" sz="2800" b="0" i="0" u="none" strike="noStrike" kern="1200" cap="none" spc="0" normalizeH="0" baseline="0" noProof="0" dirty="0" smtClean="0">
                <a:ln>
                  <a:noFill/>
                </a:ln>
                <a:solidFill>
                  <a:schemeClr val="tx1"/>
                </a:solidFill>
                <a:effectLst/>
                <a:uLnTx/>
                <a:uFillTx/>
                <a:latin typeface="+mn-lt"/>
                <a:ea typeface="+mn-ea"/>
                <a:cs typeface="+mn-cs"/>
              </a:rPr>
              <a:t>dalam kalimat </a:t>
            </a:r>
            <a:r>
              <a:rPr kumimoji="0" lang="fi-FI" sz="2800" b="0" i="1" u="none" strike="noStrike" kern="1200" cap="none" spc="0" normalizeH="0" baseline="0" noProof="0" dirty="0" smtClean="0">
                <a:ln>
                  <a:noFill/>
                </a:ln>
                <a:solidFill>
                  <a:schemeClr val="tx1"/>
                </a:solidFill>
                <a:effectLst/>
                <a:uLnTx/>
                <a:uFillTx/>
                <a:latin typeface="+mn-lt"/>
                <a:ea typeface="+mn-ea"/>
                <a:cs typeface="+mn-cs"/>
              </a:rPr>
              <a:t>Ia sedang duduk</a:t>
            </a:r>
            <a:r>
              <a:rPr kumimoji="0" lang="fi-FI" sz="2800" b="0" i="0" u="none" strike="noStrike" kern="1200" cap="none" spc="0" normalizeH="0" baseline="0" noProof="0" dirty="0" smtClean="0">
                <a:ln>
                  <a:noFill/>
                </a:ln>
                <a:solidFill>
                  <a:schemeClr val="tx1"/>
                </a:solidFill>
                <a:effectLst/>
                <a:uLnTx/>
                <a:uFillTx/>
                <a:latin typeface="+mn-lt"/>
                <a:ea typeface="+mn-ea"/>
                <a:cs typeface="+mn-cs"/>
              </a:rPr>
              <a:t> dan </a:t>
            </a:r>
            <a:r>
              <a:rPr kumimoji="0" lang="fi-FI" sz="2800" b="0" i="1" u="none" strike="noStrike" kern="1200" cap="none" spc="0" normalizeH="0" baseline="0" noProof="0" dirty="0" smtClean="0">
                <a:ln>
                  <a:noFill/>
                </a:ln>
                <a:solidFill>
                  <a:schemeClr val="tx1"/>
                </a:solidFill>
                <a:effectLst/>
                <a:uLnTx/>
                <a:uFillTx/>
                <a:latin typeface="+mn-lt"/>
                <a:ea typeface="+mn-ea"/>
                <a:cs typeface="+mn-cs"/>
              </a:rPr>
              <a:t>duduk orang itu sangat sopan</a:t>
            </a:r>
            <a:r>
              <a:rPr kumimoji="0" lang="fi-FI" sz="2800" b="0" i="0" u="none" strike="noStrike" kern="1200" cap="none" spc="0" normalizeH="0" baseline="0" noProof="0" dirty="0" smtClean="0">
                <a:ln>
                  <a:noFill/>
                </a:ln>
                <a:solidFill>
                  <a:schemeClr val="tx1"/>
                </a:solidFill>
                <a:effectLst/>
                <a:uLnTx/>
                <a:uFillTx/>
                <a:latin typeface="+mn-lt"/>
                <a:ea typeface="+mn-ea"/>
                <a:cs typeface="+mn-cs"/>
              </a:rPr>
              <a:t>. Dikatakan morfem berbeda apabila artinya berbeda, misalnya kata </a:t>
            </a:r>
            <a:r>
              <a:rPr kumimoji="0" lang="fi-FI" sz="2800" b="0" i="1" u="none" strike="noStrike" kern="1200" cap="none" spc="0" normalizeH="0" baseline="0" noProof="0" dirty="0" smtClean="0">
                <a:ln>
                  <a:noFill/>
                </a:ln>
                <a:solidFill>
                  <a:schemeClr val="tx1"/>
                </a:solidFill>
                <a:effectLst/>
                <a:uLnTx/>
                <a:uFillTx/>
                <a:latin typeface="+mn-lt"/>
                <a:ea typeface="+mn-ea"/>
                <a:cs typeface="+mn-cs"/>
              </a:rPr>
              <a:t>buku</a:t>
            </a:r>
            <a:r>
              <a:rPr kumimoji="0" lang="fi-FI" sz="2800" b="0" i="0" u="none" strike="noStrike" kern="1200" cap="none" spc="0" normalizeH="0" baseline="0" noProof="0" dirty="0" smtClean="0">
                <a:ln>
                  <a:noFill/>
                </a:ln>
                <a:solidFill>
                  <a:schemeClr val="tx1"/>
                </a:solidFill>
                <a:effectLst/>
                <a:uLnTx/>
                <a:uFillTx/>
                <a:latin typeface="+mn-lt"/>
                <a:ea typeface="+mn-ea"/>
                <a:cs typeface="+mn-cs"/>
              </a:rPr>
              <a:t> berarti ‘kitab’ dan </a:t>
            </a:r>
            <a:r>
              <a:rPr kumimoji="0" lang="fi-FI" sz="2800" b="0" i="1" u="none" strike="noStrike" kern="1200" cap="none" spc="0" normalizeH="0" baseline="0" noProof="0" dirty="0" smtClean="0">
                <a:ln>
                  <a:noFill/>
                </a:ln>
                <a:solidFill>
                  <a:schemeClr val="tx1"/>
                </a:solidFill>
                <a:effectLst/>
                <a:uLnTx/>
                <a:uFillTx/>
                <a:latin typeface="+mn-lt"/>
                <a:ea typeface="+mn-ea"/>
                <a:cs typeface="+mn-cs"/>
              </a:rPr>
              <a:t>buku</a:t>
            </a:r>
            <a:r>
              <a:rPr kumimoji="0" lang="fi-FI" sz="2800" b="0" i="0" u="none" strike="noStrike" kern="1200" cap="none" spc="0" normalizeH="0" baseline="0" noProof="0" dirty="0" smtClean="0">
                <a:ln>
                  <a:noFill/>
                </a:ln>
                <a:solidFill>
                  <a:schemeClr val="tx1"/>
                </a:solidFill>
                <a:effectLst/>
                <a:uLnTx/>
                <a:uFillTx/>
                <a:latin typeface="+mn-lt"/>
                <a:ea typeface="+mn-ea"/>
                <a:cs typeface="+mn-cs"/>
              </a:rPr>
              <a:t> berarti “sendi’ atau kata </a:t>
            </a:r>
            <a:r>
              <a:rPr kumimoji="0" lang="fi-FI" sz="2800" b="0" i="1" u="none" strike="noStrike" kern="1200" cap="none" spc="0" normalizeH="0" baseline="0" noProof="0" dirty="0" smtClean="0">
                <a:ln>
                  <a:noFill/>
                </a:ln>
                <a:solidFill>
                  <a:schemeClr val="tx1"/>
                </a:solidFill>
                <a:effectLst/>
                <a:uLnTx/>
                <a:uFillTx/>
                <a:latin typeface="+mn-lt"/>
                <a:ea typeface="+mn-ea"/>
                <a:cs typeface="+mn-cs"/>
              </a:rPr>
              <a:t>mulut</a:t>
            </a:r>
            <a:r>
              <a:rPr kumimoji="0" lang="fi-FI" sz="2800" b="0" i="0" u="none" strike="noStrike" kern="1200" cap="none" spc="0" normalizeH="0" baseline="0" noProof="0" dirty="0" smtClean="0">
                <a:ln>
                  <a:noFill/>
                </a:ln>
                <a:solidFill>
                  <a:schemeClr val="tx1"/>
                </a:solidFill>
                <a:effectLst/>
                <a:uLnTx/>
                <a:uFillTx/>
                <a:latin typeface="+mn-lt"/>
                <a:ea typeface="+mn-ea"/>
                <a:cs typeface="+mn-cs"/>
              </a:rPr>
              <a:t> dalam kalimat </a:t>
            </a:r>
            <a:r>
              <a:rPr kumimoji="0" lang="fi-FI" sz="2800" b="0" i="1" u="none" strike="noStrike" kern="1200" cap="none" spc="0" normalizeH="0" baseline="0" noProof="0" dirty="0" smtClean="0">
                <a:ln>
                  <a:noFill/>
                </a:ln>
                <a:solidFill>
                  <a:schemeClr val="tx1"/>
                </a:solidFill>
                <a:effectLst/>
                <a:uLnTx/>
                <a:uFillTx/>
                <a:latin typeface="+mn-lt"/>
                <a:ea typeface="+mn-ea"/>
                <a:cs typeface="+mn-cs"/>
              </a:rPr>
              <a:t>Mulut gua itu lebar</a:t>
            </a:r>
            <a:r>
              <a:rPr kumimoji="0" lang="fi-FI" sz="2800" b="0" i="0" u="none" strike="noStrike" kern="1200" cap="none" spc="0" normalizeH="0" baseline="0" noProof="0" dirty="0" smtClean="0">
                <a:ln>
                  <a:noFill/>
                </a:ln>
                <a:solidFill>
                  <a:schemeClr val="tx1"/>
                </a:solidFill>
                <a:effectLst/>
                <a:uLnTx/>
                <a:uFillTx/>
                <a:latin typeface="+mn-lt"/>
                <a:ea typeface="+mn-ea"/>
                <a:cs typeface="+mn-cs"/>
              </a:rPr>
              <a:t> dan </a:t>
            </a:r>
            <a:r>
              <a:rPr kumimoji="0" lang="fi-FI" sz="2800" b="0" i="1" u="none" strike="noStrike" kern="1200" cap="none" spc="0" normalizeH="0" baseline="0" noProof="0" dirty="0" smtClean="0">
                <a:ln>
                  <a:noFill/>
                </a:ln>
                <a:solidFill>
                  <a:schemeClr val="tx1"/>
                </a:solidFill>
                <a:effectLst/>
                <a:uLnTx/>
                <a:uFillTx/>
                <a:latin typeface="+mn-lt"/>
                <a:ea typeface="+mn-ea"/>
                <a:cs typeface="+mn-cs"/>
              </a:rPr>
              <a:t>Mulut orang itu lebar</a:t>
            </a:r>
            <a:r>
              <a:rPr kumimoji="0" lang="fi-FI" sz="2800" b="0" i="0" u="none" strike="noStrike" kern="1200" cap="none" spc="0" normalizeH="0" baseline="0" noProof="0" dirty="0" smtClean="0">
                <a:ln>
                  <a:noFill/>
                </a:ln>
                <a:solidFill>
                  <a:schemeClr val="tx1"/>
                </a:solidFill>
                <a:effectLst/>
                <a:uLnTx/>
                <a:uFillTx/>
                <a:latin typeface="+mn-lt"/>
                <a:ea typeface="+mn-ea"/>
                <a:cs typeface="+mn-cs"/>
              </a:rPr>
              <a:t>. </a:t>
            </a:r>
            <a:endParaRPr kumimoji="0" lang="en-US" sz="28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457200" y="1600200"/>
            <a:ext cx="8229600" cy="4530725"/>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fi-FI" sz="3200" b="0" i="0" u="none" strike="noStrike" kern="1200" cap="none" spc="0" normalizeH="0" baseline="0" noProof="0" dirty="0" smtClean="0">
                <a:ln>
                  <a:noFill/>
                </a:ln>
                <a:solidFill>
                  <a:schemeClr val="tx1"/>
                </a:solidFill>
                <a:effectLst/>
                <a:uLnTx/>
                <a:uFillTx/>
                <a:latin typeface="+mn-lt"/>
                <a:ea typeface="+mn-ea"/>
                <a:cs typeface="+mn-cs"/>
              </a:rPr>
              <a:t>6</a:t>
            </a:r>
            <a:r>
              <a:rPr kumimoji="0" lang="fi-FI" sz="3200" b="0" i="0" u="none" strike="noStrike" kern="1200" cap="none" spc="0" normalizeH="0" noProof="0" dirty="0" smtClean="0">
                <a:ln>
                  <a:noFill/>
                </a:ln>
                <a:solidFill>
                  <a:schemeClr val="tx1"/>
                </a:solidFill>
                <a:effectLst/>
                <a:uLnTx/>
                <a:uFillTx/>
                <a:latin typeface="+mn-lt"/>
                <a:ea typeface="+mn-ea"/>
                <a:cs typeface="+mn-cs"/>
              </a:rPr>
              <a:t> </a:t>
            </a:r>
            <a:r>
              <a:rPr kumimoji="0" lang="fi-FI" sz="3200" b="0" i="0" u="none" strike="noStrike" kern="1200" cap="none" spc="0" normalizeH="0" baseline="0" noProof="0" dirty="0" smtClean="0">
                <a:ln>
                  <a:noFill/>
                </a:ln>
                <a:solidFill>
                  <a:schemeClr val="tx1"/>
                </a:solidFill>
                <a:effectLst/>
                <a:uLnTx/>
                <a:uFillTx/>
                <a:latin typeface="+mn-lt"/>
                <a:ea typeface="+mn-ea"/>
                <a:cs typeface="+mn-cs"/>
              </a:rPr>
              <a:t> Setiap satuan yang dapat dipisahkan merupakan morfem, misalnya, di samping kata </a:t>
            </a:r>
            <a:r>
              <a:rPr kumimoji="0" lang="fi-FI" sz="3200" b="0" i="1" u="none" strike="noStrike" kern="1200" cap="none" spc="0" normalizeH="0" baseline="0" noProof="0" dirty="0" smtClean="0">
                <a:ln>
                  <a:noFill/>
                </a:ln>
                <a:solidFill>
                  <a:schemeClr val="tx1"/>
                </a:solidFill>
                <a:effectLst/>
                <a:uLnTx/>
                <a:uFillTx/>
                <a:latin typeface="+mn-lt"/>
                <a:ea typeface="+mn-ea"/>
                <a:cs typeface="+mn-cs"/>
              </a:rPr>
              <a:t>bersandar</a:t>
            </a:r>
            <a:r>
              <a:rPr kumimoji="0" lang="fi-FI" sz="3200" b="0" i="0" u="none" strike="noStrike" kern="1200" cap="none" spc="0" normalizeH="0" baseline="0" noProof="0" dirty="0" smtClean="0">
                <a:ln>
                  <a:noFill/>
                </a:ln>
                <a:solidFill>
                  <a:schemeClr val="tx1"/>
                </a:solidFill>
                <a:effectLst/>
                <a:uLnTx/>
                <a:uFillTx/>
                <a:latin typeface="+mn-lt"/>
                <a:ea typeface="+mn-ea"/>
                <a:cs typeface="+mn-cs"/>
              </a:rPr>
              <a:t> yang memiliki satuan </a:t>
            </a:r>
            <a:r>
              <a:rPr kumimoji="0" lang="fi-FI" sz="3200" b="0" i="1" u="none" strike="noStrike" kern="1200" cap="none" spc="0" normalizeH="0" baseline="0" noProof="0" dirty="0" smtClean="0">
                <a:ln>
                  <a:noFill/>
                </a:ln>
                <a:solidFill>
                  <a:schemeClr val="tx1"/>
                </a:solidFill>
                <a:effectLst/>
                <a:uLnTx/>
                <a:uFillTx/>
                <a:latin typeface="+mn-lt"/>
                <a:ea typeface="+mn-ea"/>
                <a:cs typeface="+mn-cs"/>
              </a:rPr>
              <a:t>ber-</a:t>
            </a:r>
            <a:r>
              <a:rPr kumimoji="0" lang="fi-FI" sz="3200" b="0" i="0" u="none" strike="noStrike" kern="1200" cap="none" spc="0" normalizeH="0" baseline="0" noProof="0" dirty="0" smtClean="0">
                <a:ln>
                  <a:noFill/>
                </a:ln>
                <a:solidFill>
                  <a:schemeClr val="tx1"/>
                </a:solidFill>
                <a:effectLst/>
                <a:uLnTx/>
                <a:uFillTx/>
                <a:latin typeface="+mn-lt"/>
                <a:ea typeface="+mn-ea"/>
                <a:cs typeface="+mn-cs"/>
              </a:rPr>
              <a:t> dan </a:t>
            </a:r>
            <a:r>
              <a:rPr kumimoji="0" lang="fi-FI" sz="3200" b="0" i="1" u="none" strike="noStrike" kern="1200" cap="none" spc="0" normalizeH="0" baseline="0" noProof="0" dirty="0" smtClean="0">
                <a:ln>
                  <a:noFill/>
                </a:ln>
                <a:solidFill>
                  <a:schemeClr val="tx1"/>
                </a:solidFill>
                <a:effectLst/>
                <a:uLnTx/>
                <a:uFillTx/>
                <a:latin typeface="+mn-lt"/>
                <a:ea typeface="+mn-ea"/>
                <a:cs typeface="+mn-cs"/>
              </a:rPr>
              <a:t>sandar </a:t>
            </a:r>
            <a:r>
              <a:rPr kumimoji="0" lang="fi-FI" sz="3200" b="0" i="0" u="none" strike="noStrike" kern="1200" cap="none" spc="0" normalizeH="0" baseline="0" noProof="0" dirty="0" smtClean="0">
                <a:ln>
                  <a:noFill/>
                </a:ln>
                <a:solidFill>
                  <a:schemeClr val="tx1"/>
                </a:solidFill>
                <a:effectLst/>
                <a:uLnTx/>
                <a:uFillTx/>
                <a:latin typeface="+mn-lt"/>
                <a:ea typeface="+mn-ea"/>
                <a:cs typeface="+mn-cs"/>
              </a:rPr>
              <a:t>terdapat kata </a:t>
            </a:r>
            <a:r>
              <a:rPr kumimoji="0" lang="fi-FI" sz="3200" b="0" i="1" u="none" strike="noStrike" kern="1200" cap="none" spc="0" normalizeH="0" baseline="0" noProof="0" dirty="0" smtClean="0">
                <a:ln>
                  <a:noFill/>
                </a:ln>
                <a:solidFill>
                  <a:schemeClr val="tx1"/>
                </a:solidFill>
                <a:effectLst/>
                <a:uLnTx/>
                <a:uFillTx/>
                <a:latin typeface="+mn-lt"/>
                <a:ea typeface="+mn-ea"/>
                <a:cs typeface="+mn-cs"/>
              </a:rPr>
              <a:t>sandaran </a:t>
            </a:r>
            <a:r>
              <a:rPr kumimoji="0" lang="fi-FI" sz="3200" b="0" i="0" u="none" strike="noStrike" kern="1200" cap="none" spc="0" normalizeH="0" baseline="0" noProof="0" dirty="0" smtClean="0">
                <a:ln>
                  <a:noFill/>
                </a:ln>
                <a:solidFill>
                  <a:schemeClr val="tx1"/>
                </a:solidFill>
                <a:effectLst/>
                <a:uLnTx/>
                <a:uFillTx/>
                <a:latin typeface="+mn-lt"/>
                <a:ea typeface="+mn-ea"/>
                <a:cs typeface="+mn-cs"/>
              </a:rPr>
              <a:t>yang memiliki satuan </a:t>
            </a:r>
            <a:r>
              <a:rPr kumimoji="0" lang="fi-FI" sz="3200" b="0" i="1" u="none" strike="noStrike" kern="1200" cap="none" spc="0" normalizeH="0" baseline="0" noProof="0" dirty="0" smtClean="0">
                <a:ln>
                  <a:noFill/>
                </a:ln>
                <a:solidFill>
                  <a:schemeClr val="tx1"/>
                </a:solidFill>
                <a:effectLst/>
                <a:uLnTx/>
                <a:uFillTx/>
                <a:latin typeface="+mn-lt"/>
                <a:ea typeface="+mn-ea"/>
                <a:cs typeface="+mn-cs"/>
              </a:rPr>
              <a:t>sandar</a:t>
            </a:r>
            <a:r>
              <a:rPr kumimoji="0" lang="fi-FI" sz="3200" b="0" i="0" u="none" strike="noStrike" kern="1200" cap="none" spc="0" normalizeH="0" baseline="0" noProof="0" dirty="0" smtClean="0">
                <a:ln>
                  <a:noFill/>
                </a:ln>
                <a:solidFill>
                  <a:schemeClr val="tx1"/>
                </a:solidFill>
                <a:effectLst/>
                <a:uLnTx/>
                <a:uFillTx/>
                <a:latin typeface="+mn-lt"/>
                <a:ea typeface="+mn-ea"/>
                <a:cs typeface="+mn-cs"/>
              </a:rPr>
              <a:t> dan </a:t>
            </a:r>
            <a:r>
              <a:rPr kumimoji="0" lang="fi-FI" sz="3200" b="0" i="1" u="none" strike="noStrike" kern="1200" cap="none" spc="0" normalizeH="0" baseline="0" noProof="0" dirty="0" smtClean="0">
                <a:ln>
                  <a:noFill/>
                </a:ln>
                <a:solidFill>
                  <a:schemeClr val="tx1"/>
                </a:solidFill>
                <a:effectLst/>
                <a:uLnTx/>
                <a:uFillTx/>
                <a:latin typeface="+mn-lt"/>
                <a:ea typeface="+mn-ea"/>
                <a:cs typeface="+mn-cs"/>
              </a:rPr>
              <a:t>–an</a:t>
            </a:r>
            <a:r>
              <a:rPr kumimoji="0" lang="fi-FI" sz="3200" b="0" i="0" u="none" strike="noStrike" kern="1200" cap="none" spc="0" normalizeH="0" baseline="0" noProof="0" dirty="0" smtClean="0">
                <a:ln>
                  <a:noFill/>
                </a:ln>
                <a:solidFill>
                  <a:schemeClr val="tx1"/>
                </a:solidFill>
                <a:effectLst/>
                <a:uLnTx/>
                <a:uFillTx/>
                <a:latin typeface="+mn-lt"/>
                <a:ea typeface="+mn-ea"/>
                <a:cs typeface="+mn-cs"/>
              </a:rPr>
              <a:t>. </a:t>
            </a:r>
            <a:r>
              <a:rPr kumimoji="0" lang="sv-SE" sz="3200" b="0" i="0" u="none" strike="noStrike" kern="1200" cap="none" spc="0" normalizeH="0" baseline="0" noProof="0" dirty="0" smtClean="0">
                <a:ln>
                  <a:noFill/>
                </a:ln>
                <a:solidFill>
                  <a:schemeClr val="tx1"/>
                </a:solidFill>
                <a:effectLst/>
                <a:uLnTx/>
                <a:uFillTx/>
                <a:latin typeface="+mn-lt"/>
                <a:ea typeface="+mn-ea"/>
                <a:cs typeface="+mn-cs"/>
              </a:rPr>
              <a:t>Oleh karena itu, </a:t>
            </a:r>
            <a:r>
              <a:rPr kumimoji="0" lang="sv-SE" sz="3200" b="0" i="1" u="none" strike="noStrike" kern="1200" cap="none" spc="0" normalizeH="0" baseline="0" noProof="0" dirty="0" smtClean="0">
                <a:ln>
                  <a:noFill/>
                </a:ln>
                <a:solidFill>
                  <a:schemeClr val="tx1"/>
                </a:solidFill>
                <a:effectLst/>
                <a:uLnTx/>
                <a:uFillTx/>
                <a:latin typeface="+mn-lt"/>
                <a:ea typeface="+mn-ea"/>
                <a:cs typeface="+mn-cs"/>
              </a:rPr>
              <a:t>ber-, sandar</a:t>
            </a:r>
            <a:r>
              <a:rPr kumimoji="0" lang="sv-SE" sz="3200" b="0" i="0" u="none" strike="noStrike" kern="1200" cap="none" spc="0" normalizeH="0" baseline="0" noProof="0" dirty="0" smtClean="0">
                <a:ln>
                  <a:noFill/>
                </a:ln>
                <a:solidFill>
                  <a:schemeClr val="tx1"/>
                </a:solidFill>
                <a:effectLst/>
                <a:uLnTx/>
                <a:uFillTx/>
                <a:latin typeface="+mn-lt"/>
                <a:ea typeface="+mn-ea"/>
                <a:cs typeface="+mn-cs"/>
              </a:rPr>
              <a:t>, dan </a:t>
            </a:r>
            <a:r>
              <a:rPr kumimoji="0" lang="sv-SE" sz="3200" b="0" i="1" u="none" strike="noStrike" kern="1200" cap="none" spc="0" normalizeH="0" baseline="0" noProof="0" dirty="0" smtClean="0">
                <a:ln>
                  <a:noFill/>
                </a:ln>
                <a:solidFill>
                  <a:schemeClr val="tx1"/>
                </a:solidFill>
                <a:effectLst/>
                <a:uLnTx/>
                <a:uFillTx/>
                <a:latin typeface="+mn-lt"/>
                <a:ea typeface="+mn-ea"/>
                <a:cs typeface="+mn-cs"/>
              </a:rPr>
              <a:t>–an</a:t>
            </a:r>
            <a:r>
              <a:rPr kumimoji="0" lang="sv-SE" sz="3200" b="0" i="0" u="none" strike="noStrike" kern="1200" cap="none" spc="0" normalizeH="0" baseline="0" noProof="0" dirty="0" smtClean="0">
                <a:ln>
                  <a:noFill/>
                </a:ln>
                <a:solidFill>
                  <a:schemeClr val="tx1"/>
                </a:solidFill>
                <a:effectLst/>
                <a:uLnTx/>
                <a:uFillTx/>
                <a:latin typeface="+mn-lt"/>
                <a:ea typeface="+mn-ea"/>
                <a:cs typeface="+mn-cs"/>
              </a:rPr>
              <a:t> merupakan morfem yang berbeda. </a:t>
            </a:r>
            <a:endParaRPr kumimoji="0" lang="en-US" sz="32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457200" y="1600200"/>
            <a:ext cx="8229600" cy="4530725"/>
          </a:xfrm>
          <a:prstGeom prst="rect">
            <a:avLst/>
          </a:prstGeom>
        </p:spPr>
        <p:txBody>
          <a:bodyPr/>
          <a:lstStyle/>
          <a:p>
            <a:pPr marL="342900" marR="0" lvl="0" indent="-342900" algn="ctr" defTabSz="914400" rtl="0" eaLnBrk="1" fontAlgn="auto" latinLnBrk="0" hangingPunct="1">
              <a:lnSpc>
                <a:spcPct val="100000"/>
              </a:lnSpc>
              <a:spcBef>
                <a:spcPct val="20000"/>
              </a:spcBef>
              <a:spcAft>
                <a:spcPts val="0"/>
              </a:spcAft>
              <a:buClrTx/>
              <a:buSzTx/>
              <a:buFont typeface="Wingdings" pitchFamily="2" charset="2"/>
              <a:buNone/>
              <a:tabLst/>
              <a:defRPr/>
            </a:pPr>
            <a:r>
              <a:rPr kumimoji="0" lang="sv-SE" sz="3200" b="1" i="0" u="none" strike="noStrike" kern="1200" cap="none" spc="0" normalizeH="0" baseline="0" noProof="0" dirty="0" smtClean="0">
                <a:ln>
                  <a:noFill/>
                </a:ln>
                <a:solidFill>
                  <a:schemeClr val="tx1"/>
                </a:solidFill>
                <a:effectLst/>
                <a:uLnTx/>
                <a:uFillTx/>
                <a:latin typeface="+mn-lt"/>
                <a:ea typeface="+mn-ea"/>
                <a:cs typeface="+mn-cs"/>
              </a:rPr>
              <a:t>UJUD MORFEM	</a:t>
            </a:r>
          </a:p>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None/>
              <a:tabLst/>
              <a:defRPr/>
            </a:pPr>
            <a:endParaRPr lang="sv-SE" sz="3200" b="1" dirty="0"/>
          </a:p>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None/>
              <a:tabLst/>
              <a:defRPr/>
            </a:pPr>
            <a:endParaRPr kumimoji="0" lang="sv-SE" sz="32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None/>
              <a:tabLst/>
              <a:defRPr/>
            </a:pPr>
            <a:r>
              <a:rPr kumimoji="0" lang="sv-SE" sz="3200" b="0" i="0" u="none" strike="noStrike" kern="1200" cap="none" spc="0" normalizeH="0" baseline="0" noProof="0" dirty="0" smtClean="0">
                <a:ln>
                  <a:noFill/>
                </a:ln>
                <a:solidFill>
                  <a:schemeClr val="tx1"/>
                </a:solidFill>
                <a:effectLst/>
                <a:uLnTx/>
                <a:uFillTx/>
                <a:latin typeface="+mn-lt"/>
                <a:ea typeface="+mn-ea"/>
                <a:cs typeface="+mn-cs"/>
              </a:rPr>
              <a:t>Ujud morfem dapat berupa kata, akar, afiks, dan klitik. Berikut penjelasannya,</a:t>
            </a:r>
            <a:endParaRPr kumimoji="0" lang="en-US" sz="32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457200" y="1600200"/>
            <a:ext cx="8229600" cy="4530725"/>
          </a:xfrm>
          <a:prstGeom prst="rect">
            <a:avLst/>
          </a:prstGeom>
        </p:spPr>
        <p:txBody>
          <a:bodyPr/>
          <a:lstStyle/>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sv-SE" sz="2800" b="1" i="0" u="none" strike="noStrike" kern="1200" cap="none" spc="0" normalizeH="0" baseline="0" noProof="0" dirty="0" smtClean="0">
                <a:ln>
                  <a:noFill/>
                </a:ln>
                <a:solidFill>
                  <a:schemeClr val="tx1"/>
                </a:solidFill>
                <a:effectLst/>
                <a:uLnTx/>
                <a:uFillTx/>
                <a:latin typeface="+mn-lt"/>
                <a:ea typeface="+mn-ea"/>
                <a:cs typeface="+mn-cs"/>
              </a:rPr>
              <a:t>Kata</a:t>
            </a:r>
            <a:r>
              <a:rPr kumimoji="0" lang="sv-SE" sz="2800" b="0" i="0" u="none" strike="noStrike" kern="1200" cap="none" spc="0" normalizeH="0" baseline="0" noProof="0" dirty="0" smtClean="0">
                <a:ln>
                  <a:noFill/>
                </a:ln>
                <a:solidFill>
                  <a:schemeClr val="tx1"/>
                </a:solidFill>
                <a:effectLst/>
                <a:uLnTx/>
                <a:uFillTx/>
                <a:latin typeface="+mn-lt"/>
                <a:ea typeface="+mn-ea"/>
                <a:cs typeface="+mn-cs"/>
              </a:rPr>
              <a:t>, yaitu satuan bebas yang paling kecil; setiap satuan bebas adalah kata. Contohnya adalah rumah, perumahan, sekolah, mahasiswa, dan sebagainya.</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sv-SE" sz="2800" b="1" i="0" u="none" strike="noStrike" kern="1200" cap="none" spc="0" normalizeH="0" baseline="0" noProof="0" dirty="0" smtClean="0">
                <a:ln>
                  <a:noFill/>
                </a:ln>
                <a:solidFill>
                  <a:schemeClr val="tx1"/>
                </a:solidFill>
                <a:effectLst/>
                <a:uLnTx/>
                <a:uFillTx/>
                <a:latin typeface="+mn-lt"/>
                <a:ea typeface="+mn-ea"/>
                <a:cs typeface="+mn-cs"/>
              </a:rPr>
              <a:t>Akar</a:t>
            </a:r>
            <a:r>
              <a:rPr kumimoji="0" lang="sv-SE" sz="2800" b="0" i="0" u="none" strike="noStrike" kern="1200" cap="none" spc="0" normalizeH="0" baseline="0" noProof="0" dirty="0" smtClean="0">
                <a:ln>
                  <a:noFill/>
                </a:ln>
                <a:solidFill>
                  <a:schemeClr val="tx1"/>
                </a:solidFill>
                <a:effectLst/>
                <a:uLnTx/>
                <a:uFillTx/>
                <a:latin typeface="+mn-lt"/>
                <a:ea typeface="+mn-ea"/>
                <a:cs typeface="+mn-cs"/>
              </a:rPr>
              <a:t>, yaitu dasar dari segala kata, baik berbentuk bebas maupun terikat yang telah memiliki makna. Misalnya, bentuk bebas seperti </a:t>
            </a:r>
            <a:r>
              <a:rPr kumimoji="0" lang="sv-SE" sz="2800" b="0" i="1" u="none" strike="noStrike" kern="1200" cap="none" spc="0" normalizeH="0" baseline="0" noProof="0" dirty="0" smtClean="0">
                <a:ln>
                  <a:noFill/>
                </a:ln>
                <a:solidFill>
                  <a:schemeClr val="tx1"/>
                </a:solidFill>
                <a:effectLst/>
                <a:uLnTx/>
                <a:uFillTx/>
                <a:latin typeface="+mn-lt"/>
                <a:ea typeface="+mn-ea"/>
                <a:cs typeface="+mn-cs"/>
              </a:rPr>
              <a:t>buku, rumah, cantik</a:t>
            </a:r>
            <a:r>
              <a:rPr kumimoji="0" lang="sv-SE" sz="2800" b="0" i="0" u="none" strike="noStrike" kern="1200" cap="none" spc="0" normalizeH="0" baseline="0" noProof="0" dirty="0" smtClean="0">
                <a:ln>
                  <a:noFill/>
                </a:ln>
                <a:solidFill>
                  <a:schemeClr val="tx1"/>
                </a:solidFill>
                <a:effectLst/>
                <a:uLnTx/>
                <a:uFillTx/>
                <a:latin typeface="+mn-lt"/>
                <a:ea typeface="+mn-ea"/>
                <a:cs typeface="+mn-cs"/>
              </a:rPr>
              <a:t>, dan sebagainya; bentuk terikat seperti </a:t>
            </a:r>
            <a:r>
              <a:rPr kumimoji="0" lang="sv-SE" sz="2800" b="0" i="1" u="none" strike="noStrike" kern="1200" cap="none" spc="0" normalizeH="0" baseline="0" noProof="0" dirty="0" smtClean="0">
                <a:ln>
                  <a:noFill/>
                </a:ln>
                <a:solidFill>
                  <a:schemeClr val="tx1"/>
                </a:solidFill>
                <a:effectLst/>
                <a:uLnTx/>
                <a:uFillTx/>
                <a:latin typeface="+mn-lt"/>
                <a:ea typeface="+mn-ea"/>
                <a:cs typeface="+mn-cs"/>
              </a:rPr>
              <a:t>kendara, juang, temu</a:t>
            </a:r>
            <a:r>
              <a:rPr kumimoji="0" lang="sv-SE" sz="2800" b="0" i="0" u="none" strike="noStrike" kern="1200" cap="none" spc="0" normalizeH="0" baseline="0" noProof="0" dirty="0" smtClean="0">
                <a:ln>
                  <a:noFill/>
                </a:ln>
                <a:solidFill>
                  <a:schemeClr val="tx1"/>
                </a:solidFill>
                <a:effectLst/>
                <a:uLnTx/>
                <a:uFillTx/>
                <a:latin typeface="+mn-lt"/>
                <a:ea typeface="+mn-ea"/>
                <a:cs typeface="+mn-cs"/>
              </a:rPr>
              <a:t>, dan sebagainya.</a:t>
            </a:r>
            <a:endParaRPr kumimoji="0" lang="en-US" sz="28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457200" y="1600200"/>
            <a:ext cx="8229600" cy="4530725"/>
          </a:xfrm>
          <a:prstGeom prst="rect">
            <a:avLst/>
          </a:prstGeom>
        </p:spPr>
        <p:txBody>
          <a:bodyPr/>
          <a:lstStyle/>
          <a:p>
            <a:pPr marL="514350" marR="0" lvl="0" indent="-514350" algn="l" defTabSz="914400" rtl="0" eaLnBrk="1" fontAlgn="auto" latinLnBrk="0" hangingPunct="1">
              <a:lnSpc>
                <a:spcPct val="100000"/>
              </a:lnSpc>
              <a:spcBef>
                <a:spcPct val="20000"/>
              </a:spcBef>
              <a:spcAft>
                <a:spcPts val="0"/>
              </a:spcAft>
              <a:buClrTx/>
              <a:buSzTx/>
              <a:buFont typeface="+mj-lt"/>
              <a:buAutoNum type="arabicPeriod" startAt="3"/>
              <a:tabLst/>
              <a:defRPr/>
            </a:pPr>
            <a:r>
              <a:rPr kumimoji="0" lang="sv-SE" sz="2800" b="1" i="0" u="none" strike="noStrike" kern="1200" cap="none" spc="0" normalizeH="0" baseline="0" noProof="0" dirty="0" smtClean="0">
                <a:ln>
                  <a:noFill/>
                </a:ln>
                <a:solidFill>
                  <a:schemeClr val="tx1"/>
                </a:solidFill>
                <a:effectLst/>
                <a:uLnTx/>
                <a:uFillTx/>
                <a:latin typeface="+mn-lt"/>
                <a:ea typeface="+mn-ea"/>
                <a:cs typeface="+mn-cs"/>
              </a:rPr>
              <a:t>Afiks</a:t>
            </a:r>
            <a:r>
              <a:rPr kumimoji="0" lang="sv-SE" sz="2800" b="0" i="0" u="none" strike="noStrike" kern="1200" cap="none" spc="0" normalizeH="0" baseline="0" noProof="0" dirty="0" smtClean="0">
                <a:ln>
                  <a:noFill/>
                </a:ln>
                <a:solidFill>
                  <a:schemeClr val="tx1"/>
                </a:solidFill>
                <a:effectLst/>
                <a:uLnTx/>
                <a:uFillTx/>
                <a:latin typeface="+mn-lt"/>
                <a:ea typeface="+mn-ea"/>
                <a:cs typeface="+mn-cs"/>
              </a:rPr>
              <a:t>, yaitu bentuk terikat yang apabila ditempelkan pada bentuk lain akan mengubah makna gramatikalnya. Afiks mencakup prefiks, supiks, dan konfiks.</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startAt="3"/>
              <a:tabLst/>
              <a:defRPr/>
            </a:pPr>
            <a:r>
              <a:rPr kumimoji="0" lang="sv-SE" sz="2800" b="1" i="0" u="none" strike="noStrike" kern="1200" cap="none" spc="0" normalizeH="0" baseline="0" noProof="0" dirty="0" smtClean="0">
                <a:ln>
                  <a:noFill/>
                </a:ln>
                <a:solidFill>
                  <a:schemeClr val="tx1"/>
                </a:solidFill>
                <a:effectLst/>
                <a:uLnTx/>
                <a:uFillTx/>
                <a:latin typeface="+mn-lt"/>
                <a:ea typeface="+mn-ea"/>
                <a:cs typeface="+mn-cs"/>
              </a:rPr>
              <a:t>Klitik</a:t>
            </a:r>
            <a:r>
              <a:rPr kumimoji="0" lang="sv-SE" sz="2800" b="0" i="0" u="none" strike="noStrike" kern="1200" cap="none" spc="0" normalizeH="0" baseline="0" noProof="0" dirty="0" smtClean="0">
                <a:ln>
                  <a:noFill/>
                </a:ln>
                <a:solidFill>
                  <a:schemeClr val="tx1"/>
                </a:solidFill>
                <a:effectLst/>
                <a:uLnTx/>
                <a:uFillTx/>
                <a:latin typeface="+mn-lt"/>
                <a:ea typeface="+mn-ea"/>
                <a:cs typeface="+mn-cs"/>
              </a:rPr>
              <a:t>, yaitu satuan yang secara gramatikal tidak mempunyai kebebasan, tetap mempunyai makna leksikal meskipun tidak memiliki ciri-ciri sebagai akar atau kata, Klitik mencakup proklitik dan enklitik. Misalnya, proklitik: </a:t>
            </a:r>
            <a:r>
              <a:rPr kumimoji="0" lang="sv-SE" sz="2800" b="0" i="1" u="none" strike="noStrike" kern="1200" cap="none" spc="0" normalizeH="0" baseline="0" noProof="0" dirty="0" smtClean="0">
                <a:ln>
                  <a:noFill/>
                </a:ln>
                <a:solidFill>
                  <a:schemeClr val="tx1"/>
                </a:solidFill>
                <a:effectLst/>
                <a:uLnTx/>
                <a:uFillTx/>
                <a:latin typeface="+mn-lt"/>
                <a:ea typeface="+mn-ea"/>
                <a:cs typeface="+mn-cs"/>
              </a:rPr>
              <a:t>ku</a:t>
            </a:r>
            <a:r>
              <a:rPr kumimoji="0" lang="sv-SE" sz="2800" b="0" i="0" u="none" strike="noStrike" kern="1200" cap="none" spc="0" normalizeH="0" baseline="0" noProof="0" dirty="0" smtClean="0">
                <a:ln>
                  <a:noFill/>
                </a:ln>
                <a:solidFill>
                  <a:schemeClr val="tx1"/>
                </a:solidFill>
                <a:effectLst/>
                <a:uLnTx/>
                <a:uFillTx/>
                <a:latin typeface="+mn-lt"/>
                <a:ea typeface="+mn-ea"/>
                <a:cs typeface="+mn-cs"/>
              </a:rPr>
              <a:t>tulis, </a:t>
            </a:r>
            <a:r>
              <a:rPr kumimoji="0" lang="sv-SE" sz="2800" b="0" i="1" u="none" strike="noStrike" kern="1200" cap="none" spc="0" normalizeH="0" baseline="0" noProof="0" dirty="0" smtClean="0">
                <a:ln>
                  <a:noFill/>
                </a:ln>
                <a:solidFill>
                  <a:schemeClr val="tx1"/>
                </a:solidFill>
                <a:effectLst/>
                <a:uLnTx/>
                <a:uFillTx/>
                <a:latin typeface="+mn-lt"/>
                <a:ea typeface="+mn-ea"/>
                <a:cs typeface="+mn-cs"/>
              </a:rPr>
              <a:t>ku</a:t>
            </a:r>
            <a:r>
              <a:rPr kumimoji="0" lang="sv-SE" sz="2800" b="0" i="0" u="none" strike="noStrike" kern="1200" cap="none" spc="0" normalizeH="0" baseline="0" noProof="0" dirty="0" smtClean="0">
                <a:ln>
                  <a:noFill/>
                </a:ln>
                <a:solidFill>
                  <a:schemeClr val="tx1"/>
                </a:solidFill>
                <a:effectLst/>
                <a:uLnTx/>
                <a:uFillTx/>
                <a:latin typeface="+mn-lt"/>
                <a:ea typeface="+mn-ea"/>
                <a:cs typeface="+mn-cs"/>
              </a:rPr>
              <a:t>baca, </a:t>
            </a:r>
            <a:r>
              <a:rPr kumimoji="0" lang="sv-SE" sz="2800" b="0" i="1" u="none" strike="noStrike" kern="1200" cap="none" spc="0" normalizeH="0" baseline="0" noProof="0" dirty="0" smtClean="0">
                <a:ln>
                  <a:noFill/>
                </a:ln>
                <a:solidFill>
                  <a:schemeClr val="tx1"/>
                </a:solidFill>
                <a:effectLst/>
                <a:uLnTx/>
                <a:uFillTx/>
                <a:latin typeface="+mn-lt"/>
                <a:ea typeface="+mn-ea"/>
                <a:cs typeface="+mn-cs"/>
              </a:rPr>
              <a:t>ku</a:t>
            </a:r>
            <a:r>
              <a:rPr kumimoji="0" lang="sv-SE" sz="2800" b="0" i="0" u="none" strike="noStrike" kern="1200" cap="none" spc="0" normalizeH="0" baseline="0" noProof="0" dirty="0" smtClean="0">
                <a:ln>
                  <a:noFill/>
                </a:ln>
                <a:solidFill>
                  <a:schemeClr val="tx1"/>
                </a:solidFill>
                <a:effectLst/>
                <a:uLnTx/>
                <a:uFillTx/>
                <a:latin typeface="+mn-lt"/>
                <a:ea typeface="+mn-ea"/>
                <a:cs typeface="+mn-cs"/>
              </a:rPr>
              <a:t>tanya, dan sebagainya; enklitik: tulisan</a:t>
            </a:r>
            <a:r>
              <a:rPr kumimoji="0" lang="sv-SE" sz="2800" b="0" i="1" u="none" strike="noStrike" kern="1200" cap="none" spc="0" normalizeH="0" baseline="0" noProof="0" dirty="0" smtClean="0">
                <a:ln>
                  <a:noFill/>
                </a:ln>
                <a:solidFill>
                  <a:schemeClr val="tx1"/>
                </a:solidFill>
                <a:effectLst/>
                <a:uLnTx/>
                <a:uFillTx/>
                <a:latin typeface="+mn-lt"/>
                <a:ea typeface="+mn-ea"/>
                <a:cs typeface="+mn-cs"/>
              </a:rPr>
              <a:t>ku</a:t>
            </a:r>
            <a:r>
              <a:rPr kumimoji="0" lang="sv-SE" sz="2800" b="0" i="0" u="none" strike="noStrike" kern="1200" cap="none" spc="0" normalizeH="0" baseline="0" noProof="0" dirty="0" smtClean="0">
                <a:ln>
                  <a:noFill/>
                </a:ln>
                <a:solidFill>
                  <a:schemeClr val="tx1"/>
                </a:solidFill>
                <a:effectLst/>
                <a:uLnTx/>
                <a:uFillTx/>
                <a:latin typeface="+mn-lt"/>
                <a:ea typeface="+mn-ea"/>
                <a:cs typeface="+mn-cs"/>
              </a:rPr>
              <a:t>, buku</a:t>
            </a:r>
            <a:r>
              <a:rPr kumimoji="0" lang="sv-SE" sz="2800" b="0" i="1" u="none" strike="noStrike" kern="1200" cap="none" spc="0" normalizeH="0" baseline="0" noProof="0" dirty="0" smtClean="0">
                <a:ln>
                  <a:noFill/>
                </a:ln>
                <a:solidFill>
                  <a:schemeClr val="tx1"/>
                </a:solidFill>
                <a:effectLst/>
                <a:uLnTx/>
                <a:uFillTx/>
                <a:latin typeface="+mn-lt"/>
                <a:ea typeface="+mn-ea"/>
                <a:cs typeface="+mn-cs"/>
              </a:rPr>
              <a:t>mu</a:t>
            </a:r>
            <a:r>
              <a:rPr kumimoji="0" lang="sv-SE" sz="2800" b="0" i="0" u="none" strike="noStrike" kern="1200" cap="none" spc="0" normalizeH="0" baseline="0" noProof="0" dirty="0" smtClean="0">
                <a:ln>
                  <a:noFill/>
                </a:ln>
                <a:solidFill>
                  <a:schemeClr val="tx1"/>
                </a:solidFill>
                <a:effectLst/>
                <a:uLnTx/>
                <a:uFillTx/>
                <a:latin typeface="+mn-lt"/>
                <a:ea typeface="+mn-ea"/>
                <a:cs typeface="+mn-cs"/>
              </a:rPr>
              <a:t>, surat</a:t>
            </a:r>
            <a:r>
              <a:rPr kumimoji="0" lang="sv-SE" sz="2800" b="0" i="1" u="none" strike="noStrike" kern="1200" cap="none" spc="0" normalizeH="0" baseline="0" noProof="0" dirty="0" smtClean="0">
                <a:ln>
                  <a:noFill/>
                </a:ln>
                <a:solidFill>
                  <a:schemeClr val="tx1"/>
                </a:solidFill>
                <a:effectLst/>
                <a:uLnTx/>
                <a:uFillTx/>
                <a:latin typeface="+mn-lt"/>
                <a:ea typeface="+mn-ea"/>
                <a:cs typeface="+mn-cs"/>
              </a:rPr>
              <a:t>nya</a:t>
            </a:r>
            <a:r>
              <a:rPr kumimoji="0" lang="sv-SE" sz="2800" b="0" i="0" u="none" strike="noStrike" kern="1200" cap="none" spc="0" normalizeH="0" baseline="0" noProof="0" dirty="0" smtClean="0">
                <a:ln>
                  <a:noFill/>
                </a:ln>
                <a:solidFill>
                  <a:schemeClr val="tx1"/>
                </a:solidFill>
                <a:effectLst/>
                <a:uLnTx/>
                <a:uFillTx/>
                <a:latin typeface="+mn-lt"/>
                <a:ea typeface="+mn-ea"/>
                <a:cs typeface="+mn-cs"/>
              </a:rPr>
              <a:t>, dan sebgainya.</a:t>
            </a:r>
            <a:endParaRPr kumimoji="0" lang="en-US" sz="28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Definisi</a:t>
            </a:r>
            <a:r>
              <a:rPr lang="en-US" dirty="0" smtClean="0"/>
              <a:t> </a:t>
            </a:r>
            <a:r>
              <a:rPr lang="en-US" dirty="0" err="1" smtClean="0"/>
              <a:t>Kata</a:t>
            </a:r>
            <a:endParaRPr lang="en-US" dirty="0"/>
          </a:p>
        </p:txBody>
      </p:sp>
      <p:sp>
        <p:nvSpPr>
          <p:cNvPr id="4" name="Rectangle 3"/>
          <p:cNvSpPr txBox="1">
            <a:spLocks noChangeArrowheads="1"/>
          </p:cNvSpPr>
          <p:nvPr/>
        </p:nvSpPr>
        <p:spPr>
          <a:xfrm>
            <a:off x="457200" y="1600200"/>
            <a:ext cx="8229600" cy="4530725"/>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sv-SE" sz="3200" b="0" i="0" u="none" strike="noStrike" kern="1200" cap="none" spc="0" normalizeH="0" baseline="0" noProof="0" dirty="0" smtClean="0">
                <a:ln>
                  <a:noFill/>
                </a:ln>
                <a:solidFill>
                  <a:schemeClr val="tx1"/>
                </a:solidFill>
                <a:effectLst/>
                <a:uLnTx/>
                <a:uFillTx/>
                <a:latin typeface="+mn-lt"/>
                <a:ea typeface="+mn-ea"/>
                <a:cs typeface="+mn-cs"/>
              </a:rPr>
              <a:t>Kata adalah satuan bahasa terkecil yang bermakna yang memiliki sifat bebas atau berdiri sendiri dalam pengunaan bahasa. Dalam bentuknya, kata dapat berupa morfem tunggal dan gabungan morfem. Setiap kata adalah morfem, tetapi setiap morfem belum tentu sebuah kata karena morfem dapat berupa morfem terikat seperti afiks.</a:t>
            </a:r>
            <a:endParaRPr kumimoji="0" lang="en-US" sz="32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Klasifikasi</a:t>
            </a:r>
            <a:r>
              <a:rPr lang="en-US" dirty="0" smtClean="0"/>
              <a:t> </a:t>
            </a:r>
            <a:r>
              <a:rPr lang="en-US" dirty="0" err="1" smtClean="0"/>
              <a:t>Kata</a:t>
            </a:r>
            <a:r>
              <a:rPr lang="en-US" dirty="0" smtClean="0"/>
              <a:t> (</a:t>
            </a:r>
            <a:r>
              <a:rPr lang="en-US" dirty="0" err="1" smtClean="0"/>
              <a:t>Gorys</a:t>
            </a:r>
            <a:r>
              <a:rPr lang="en-US" dirty="0" smtClean="0"/>
              <a:t> </a:t>
            </a:r>
            <a:r>
              <a:rPr lang="en-US" dirty="0" err="1" smtClean="0"/>
              <a:t>Keraf</a:t>
            </a:r>
            <a:r>
              <a:rPr lang="en-US" dirty="0" smtClean="0"/>
              <a:t>)</a:t>
            </a:r>
            <a:endParaRPr lang="en-US" dirty="0"/>
          </a:p>
        </p:txBody>
      </p:sp>
      <p:sp>
        <p:nvSpPr>
          <p:cNvPr id="3" name="Content Placeholder 2"/>
          <p:cNvSpPr>
            <a:spLocks noGrp="1"/>
          </p:cNvSpPr>
          <p:nvPr>
            <p:ph idx="1"/>
          </p:nvPr>
        </p:nvSpPr>
        <p:spPr/>
        <p:txBody>
          <a:bodyPr/>
          <a:lstStyle/>
          <a:p>
            <a:r>
              <a:rPr lang="en-US" dirty="0" err="1" smtClean="0"/>
              <a:t>Kata</a:t>
            </a:r>
            <a:r>
              <a:rPr lang="en-US" dirty="0" smtClean="0"/>
              <a:t> Benda</a:t>
            </a:r>
          </a:p>
          <a:p>
            <a:r>
              <a:rPr lang="en-US" dirty="0" err="1" smtClean="0"/>
              <a:t>Kata</a:t>
            </a:r>
            <a:r>
              <a:rPr lang="en-US" dirty="0" smtClean="0"/>
              <a:t> </a:t>
            </a:r>
            <a:r>
              <a:rPr lang="en-US" dirty="0" err="1" smtClean="0"/>
              <a:t>sifat</a:t>
            </a:r>
            <a:endParaRPr lang="en-US" dirty="0" smtClean="0"/>
          </a:p>
          <a:p>
            <a:r>
              <a:rPr lang="en-US" dirty="0" err="1" smtClean="0"/>
              <a:t>Kata</a:t>
            </a:r>
            <a:r>
              <a:rPr lang="en-US" dirty="0" smtClean="0"/>
              <a:t> </a:t>
            </a:r>
            <a:r>
              <a:rPr lang="en-US" dirty="0" err="1" smtClean="0"/>
              <a:t>Kerja</a:t>
            </a:r>
            <a:r>
              <a:rPr lang="en-US" dirty="0" smtClean="0"/>
              <a:t> </a:t>
            </a:r>
          </a:p>
          <a:p>
            <a:r>
              <a:rPr lang="en-US" dirty="0" err="1" smtClean="0"/>
              <a:t>Kata</a:t>
            </a:r>
            <a:r>
              <a:rPr lang="en-US" dirty="0" smtClean="0"/>
              <a:t> </a:t>
            </a:r>
            <a:r>
              <a:rPr lang="en-US" dirty="0" err="1" smtClean="0"/>
              <a:t>Tugas</a:t>
            </a:r>
            <a:endParaRPr lang="en-US" dirty="0"/>
          </a:p>
        </p:txBody>
      </p:sp>
      <p:pic>
        <p:nvPicPr>
          <p:cNvPr id="4" name="Picture 3" descr="manfaat-marah.jpg"/>
          <p:cNvPicPr>
            <a:picLocks noChangeAspect="1"/>
          </p:cNvPicPr>
          <p:nvPr/>
        </p:nvPicPr>
        <p:blipFill>
          <a:blip r:embed="rId2"/>
          <a:stretch>
            <a:fillRect/>
          </a:stretch>
        </p:blipFill>
        <p:spPr>
          <a:xfrm>
            <a:off x="4610100" y="3543300"/>
            <a:ext cx="4000500" cy="2857500"/>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normAutofit fontScale="90000"/>
          </a:bodyPr>
          <a:lstStyle/>
          <a:p>
            <a:r>
              <a:rPr lang="en-US" sz="3800"/>
              <a:t>Klasifikasi Kata</a:t>
            </a:r>
            <a:br>
              <a:rPr lang="en-US" sz="3800"/>
            </a:br>
            <a:r>
              <a:rPr lang="en-US" sz="3800"/>
              <a:t>menurut Kridalaksana</a:t>
            </a:r>
          </a:p>
        </p:txBody>
      </p:sp>
      <p:sp>
        <p:nvSpPr>
          <p:cNvPr id="39941" name="Rectangle 5"/>
          <p:cNvSpPr>
            <a:spLocks noChangeArrowheads="1"/>
          </p:cNvSpPr>
          <p:nvPr/>
        </p:nvSpPr>
        <p:spPr bwMode="auto">
          <a:xfrm>
            <a:off x="1601788" y="2133600"/>
            <a:ext cx="5761037" cy="4329113"/>
          </a:xfrm>
          <a:prstGeom prst="rect">
            <a:avLst/>
          </a:prstGeom>
          <a:noFill/>
          <a:ln w="9525">
            <a:noFill/>
            <a:miter lim="800000"/>
            <a:headEnd/>
            <a:tailEnd/>
          </a:ln>
          <a:effectLst/>
        </p:spPr>
        <p:txBody>
          <a:bodyPr wrap="none" anchor="ctr">
            <a:spAutoFit/>
          </a:bodyPr>
          <a:lstStyle/>
          <a:p>
            <a:pPr algn="ctr"/>
            <a:r>
              <a:rPr lang="sv-SE" sz="2000" b="1">
                <a:latin typeface="Garamond" pitchFamily="18" charset="0"/>
              </a:rPr>
              <a:t>Kridalaksana (1991: 49) membagi kelas kata berikut:</a:t>
            </a:r>
            <a:endParaRPr lang="en-US" sz="2000" b="1">
              <a:latin typeface="Garamond" pitchFamily="18" charset="0"/>
            </a:endParaRPr>
          </a:p>
          <a:p>
            <a:pPr algn="ctr"/>
            <a:r>
              <a:rPr lang="sv-SE" sz="2000" b="1">
                <a:latin typeface="Garamond" pitchFamily="18" charset="0"/>
              </a:rPr>
              <a:t>1) Verba</a:t>
            </a:r>
            <a:endParaRPr lang="en-US" sz="2000" b="1">
              <a:latin typeface="Garamond" pitchFamily="18" charset="0"/>
            </a:endParaRPr>
          </a:p>
          <a:p>
            <a:pPr algn="ctr"/>
            <a:r>
              <a:rPr lang="sv-SE" sz="2000" b="1">
                <a:latin typeface="Garamond" pitchFamily="18" charset="0"/>
              </a:rPr>
              <a:t>2) Ajektiva</a:t>
            </a:r>
            <a:endParaRPr lang="en-US" sz="2000" b="1">
              <a:latin typeface="Garamond" pitchFamily="18" charset="0"/>
            </a:endParaRPr>
          </a:p>
          <a:p>
            <a:pPr algn="ctr"/>
            <a:r>
              <a:rPr lang="sv-SE" sz="2000" b="1">
                <a:latin typeface="Garamond" pitchFamily="18" charset="0"/>
              </a:rPr>
              <a:t>3) nomina</a:t>
            </a:r>
            <a:endParaRPr lang="en-US" sz="2000" b="1">
              <a:latin typeface="Garamond" pitchFamily="18" charset="0"/>
            </a:endParaRPr>
          </a:p>
          <a:p>
            <a:pPr algn="ctr"/>
            <a:r>
              <a:rPr lang="sv-SE" sz="2000" b="1">
                <a:latin typeface="Garamond" pitchFamily="18" charset="0"/>
              </a:rPr>
              <a:t>4) Pronomina</a:t>
            </a:r>
            <a:endParaRPr lang="en-US" sz="2000" b="1">
              <a:latin typeface="Garamond" pitchFamily="18" charset="0"/>
            </a:endParaRPr>
          </a:p>
          <a:p>
            <a:pPr algn="ctr"/>
            <a:r>
              <a:rPr lang="sv-SE" sz="2000" b="1">
                <a:latin typeface="Garamond" pitchFamily="18" charset="0"/>
              </a:rPr>
              <a:t>5) Numeralia</a:t>
            </a:r>
            <a:endParaRPr lang="en-US" sz="2000" b="1">
              <a:latin typeface="Garamond" pitchFamily="18" charset="0"/>
            </a:endParaRPr>
          </a:p>
          <a:p>
            <a:pPr algn="ctr"/>
            <a:r>
              <a:rPr lang="sv-SE" sz="2000" b="1">
                <a:latin typeface="Garamond" pitchFamily="18" charset="0"/>
              </a:rPr>
              <a:t>6) Adverbia</a:t>
            </a:r>
            <a:endParaRPr lang="en-US" sz="2000" b="1">
              <a:latin typeface="Garamond" pitchFamily="18" charset="0"/>
            </a:endParaRPr>
          </a:p>
          <a:p>
            <a:pPr algn="ctr"/>
            <a:r>
              <a:rPr lang="sv-SE" sz="2000" b="1">
                <a:latin typeface="Garamond" pitchFamily="18" charset="0"/>
              </a:rPr>
              <a:t>7) Interogativa</a:t>
            </a:r>
            <a:endParaRPr lang="en-US" sz="2000" b="1">
              <a:latin typeface="Garamond" pitchFamily="18" charset="0"/>
            </a:endParaRPr>
          </a:p>
          <a:p>
            <a:pPr algn="ctr"/>
            <a:r>
              <a:rPr lang="sv-SE" sz="2000" b="1">
                <a:latin typeface="Garamond" pitchFamily="18" charset="0"/>
              </a:rPr>
              <a:t>8) Demonstrativa</a:t>
            </a:r>
            <a:endParaRPr lang="en-US" sz="2000" b="1">
              <a:latin typeface="Garamond" pitchFamily="18" charset="0"/>
            </a:endParaRPr>
          </a:p>
          <a:p>
            <a:pPr algn="ctr"/>
            <a:r>
              <a:rPr lang="sv-SE" sz="2000" b="1">
                <a:latin typeface="Garamond" pitchFamily="18" charset="0"/>
              </a:rPr>
              <a:t>9) Artikula</a:t>
            </a:r>
            <a:endParaRPr lang="en-US" sz="2000" b="1">
              <a:latin typeface="Garamond" pitchFamily="18" charset="0"/>
            </a:endParaRPr>
          </a:p>
          <a:p>
            <a:pPr algn="ctr"/>
            <a:r>
              <a:rPr lang="sv-SE" sz="2000" b="1">
                <a:latin typeface="Garamond" pitchFamily="18" charset="0"/>
              </a:rPr>
              <a:t>10) Preposisi</a:t>
            </a:r>
            <a:endParaRPr lang="en-US" sz="2000" b="1">
              <a:latin typeface="Garamond" pitchFamily="18" charset="0"/>
            </a:endParaRPr>
          </a:p>
          <a:p>
            <a:pPr algn="ctr"/>
            <a:r>
              <a:rPr lang="sv-SE" sz="2000" b="1">
                <a:latin typeface="Garamond" pitchFamily="18" charset="0"/>
              </a:rPr>
              <a:t>11) Konjungsi</a:t>
            </a:r>
            <a:endParaRPr lang="en-US" sz="2000" b="1">
              <a:latin typeface="Garamond" pitchFamily="18" charset="0"/>
            </a:endParaRPr>
          </a:p>
          <a:p>
            <a:pPr algn="ctr"/>
            <a:r>
              <a:rPr lang="sv-SE" sz="2000" b="1">
                <a:latin typeface="Garamond" pitchFamily="18" charset="0"/>
              </a:rPr>
              <a:t>12) kategori fatis</a:t>
            </a:r>
            <a:endParaRPr lang="en-US" sz="2000" b="1">
              <a:latin typeface="Garamond" pitchFamily="18" charset="0"/>
            </a:endParaRPr>
          </a:p>
          <a:p>
            <a:pPr algn="ctr"/>
            <a:r>
              <a:rPr lang="sv-SE" b="1">
                <a:latin typeface="Garamond" pitchFamily="18" charset="0"/>
              </a:rPr>
              <a:t>13) Interjeksi</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US"/>
              <a:t>Pembahasan Klasifikasi Kata</a:t>
            </a:r>
          </a:p>
        </p:txBody>
      </p:sp>
      <p:sp>
        <p:nvSpPr>
          <p:cNvPr id="40963" name="Rectangle 3"/>
          <p:cNvSpPr>
            <a:spLocks noGrp="1" noChangeArrowheads="1"/>
          </p:cNvSpPr>
          <p:nvPr>
            <p:ph type="body" idx="1"/>
          </p:nvPr>
        </p:nvSpPr>
        <p:spPr/>
        <p:txBody>
          <a:bodyPr/>
          <a:lstStyle/>
          <a:p>
            <a:pPr>
              <a:buNone/>
            </a:pPr>
            <a:r>
              <a:rPr lang="sv-SE" b="1" dirty="0">
                <a:latin typeface="Arial Black" pitchFamily="34" charset="0"/>
              </a:rPr>
              <a:t>a. Verba (Kata Kerja)</a:t>
            </a:r>
          </a:p>
          <a:p>
            <a:pPr>
              <a:buFont typeface="Wingdings" pitchFamily="2" charset="2"/>
              <a:buNone/>
            </a:pPr>
            <a:r>
              <a:rPr lang="sv-SE" b="1" dirty="0"/>
              <a:t>	Verba adalah kelas kata yang memiliki </a:t>
            </a:r>
            <a:r>
              <a:rPr lang="sv-SE" b="1" dirty="0" smtClean="0"/>
              <a:t>ciri-ciri </a:t>
            </a:r>
            <a:r>
              <a:rPr lang="sv-SE" b="1" dirty="0"/>
              <a:t>sebagai berikut:</a:t>
            </a:r>
          </a:p>
          <a:p>
            <a:pPr>
              <a:buNone/>
            </a:pPr>
            <a:r>
              <a:rPr lang="sv-SE" b="1" dirty="0"/>
              <a:t>1) Berfungsi utama sebagai predikat atau inti predikat.</a:t>
            </a:r>
          </a:p>
          <a:p>
            <a:pPr>
              <a:buNone/>
            </a:pPr>
            <a:r>
              <a:rPr lang="sv-SE" b="1" dirty="0" smtClean="0"/>
              <a:t>	contoh </a:t>
            </a:r>
            <a:r>
              <a:rPr lang="sv-SE" b="1" dirty="0"/>
              <a:t>kalimat: </a:t>
            </a:r>
          </a:p>
          <a:p>
            <a:pPr>
              <a:buFont typeface="Wingdings" pitchFamily="2" charset="2"/>
              <a:buNone/>
            </a:pPr>
            <a:r>
              <a:rPr lang="sv-SE" b="1" dirty="0"/>
              <a:t>   Pencuri itu</a:t>
            </a:r>
            <a:r>
              <a:rPr lang="sv-SE" b="1" i="1" dirty="0"/>
              <a:t> lari.</a:t>
            </a:r>
            <a:endParaRPr lang="sv-SE" b="1" dirty="0"/>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r>
              <a:rPr lang="fi-FI"/>
              <a:t>verba</a:t>
            </a:r>
            <a:endParaRPr lang="en-US"/>
          </a:p>
        </p:txBody>
      </p:sp>
      <p:sp>
        <p:nvSpPr>
          <p:cNvPr id="46083" name="Rectangle 3"/>
          <p:cNvSpPr>
            <a:spLocks noGrp="1" noChangeArrowheads="1"/>
          </p:cNvSpPr>
          <p:nvPr>
            <p:ph type="body" idx="1"/>
          </p:nvPr>
        </p:nvSpPr>
        <p:spPr/>
        <p:txBody>
          <a:bodyPr/>
          <a:lstStyle/>
          <a:p>
            <a:r>
              <a:rPr lang="sv-SE" sz="2800" b="1"/>
              <a:t>Mengandung makna dasar perbuatan (aksi), proses, atau keadaan yang bukan sifat atau kualitas, </a:t>
            </a:r>
          </a:p>
          <a:p>
            <a:r>
              <a:rPr lang="sv-SE" sz="2800" b="1"/>
              <a:t>contoh kalimat: </a:t>
            </a:r>
          </a:p>
          <a:p>
            <a:pPr>
              <a:buFont typeface="Wingdings" pitchFamily="2" charset="2"/>
              <a:buNone/>
            </a:pPr>
            <a:r>
              <a:rPr lang="sv-SE" sz="2800" b="1"/>
              <a:t>   Mereka </a:t>
            </a:r>
            <a:r>
              <a:rPr lang="sv-SE" sz="2800" b="1" i="1"/>
              <a:t>sedang belajar</a:t>
            </a:r>
            <a:r>
              <a:rPr lang="sv-SE" sz="2800" b="1"/>
              <a:t> di kamar. </a:t>
            </a:r>
            <a:r>
              <a:rPr lang="en-US" sz="2800" b="1"/>
              <a:t>(bermakna perbuatan)</a:t>
            </a:r>
          </a:p>
          <a:p>
            <a:pPr>
              <a:buFont typeface="Wingdings" pitchFamily="2" charset="2"/>
              <a:buNone/>
            </a:pPr>
            <a:r>
              <a:rPr lang="sv-SE" sz="2800" b="1"/>
              <a:t>    Bom itu seharusnya tidak </a:t>
            </a:r>
            <a:r>
              <a:rPr lang="sv-SE" sz="2800" b="1" i="1"/>
              <a:t>meledak</a:t>
            </a:r>
            <a:r>
              <a:rPr lang="sv-SE" sz="2800" b="1"/>
              <a:t>. </a:t>
            </a:r>
            <a:r>
              <a:rPr lang="en-US" sz="2800" b="1"/>
              <a:t>(bermakna proses)</a:t>
            </a:r>
            <a:endParaRPr lang="fi-FI" sz="2800" b="1"/>
          </a:p>
          <a:p>
            <a:pPr>
              <a:buFont typeface="Wingdings" pitchFamily="2" charset="2"/>
              <a:buNone/>
            </a:pPr>
            <a:r>
              <a:rPr lang="fi-FI" sz="2800" b="1"/>
              <a:t>    Dia </a:t>
            </a:r>
            <a:r>
              <a:rPr lang="fi-FI" sz="2800" b="1" i="1"/>
              <a:t>suka</a:t>
            </a:r>
            <a:r>
              <a:rPr lang="fi-FI" sz="2800" b="1"/>
              <a:t> makanan Indonesia (bermakna keadaan)</a:t>
            </a:r>
            <a:endParaRPr lang="en-US" sz="2800" b="1"/>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fi-FI"/>
              <a:t>verba</a:t>
            </a:r>
            <a:endParaRPr lang="en-US"/>
          </a:p>
        </p:txBody>
      </p:sp>
      <p:sp>
        <p:nvSpPr>
          <p:cNvPr id="41987" name="Rectangle 3"/>
          <p:cNvSpPr>
            <a:spLocks noGrp="1" noChangeArrowheads="1"/>
          </p:cNvSpPr>
          <p:nvPr>
            <p:ph type="body" idx="1"/>
          </p:nvPr>
        </p:nvSpPr>
        <p:spPr/>
        <p:txBody>
          <a:bodyPr/>
          <a:lstStyle/>
          <a:p>
            <a:r>
              <a:rPr lang="fi-FI"/>
              <a:t>Keraf (1984; 87)  memberi batasan verba atau kata kerja, yaitu segala macam kata yang dapat diperluas dengan kelompok kata </a:t>
            </a:r>
            <a:r>
              <a:rPr lang="fi-FI" b="1"/>
              <a:t>dengan + kata sifat. </a:t>
            </a:r>
            <a:r>
              <a:rPr lang="en-US"/>
              <a:t>Misalnya: </a:t>
            </a:r>
          </a:p>
          <a:p>
            <a:r>
              <a:rPr lang="en-US"/>
              <a:t>Ia berjalan </a:t>
            </a:r>
            <a:r>
              <a:rPr lang="en-US" i="1"/>
              <a:t>dengan cepat.</a:t>
            </a:r>
            <a:endParaRPr lang="sv-SE"/>
          </a:p>
          <a:p>
            <a:r>
              <a:rPr lang="sv-SE"/>
              <a:t>Gadis itu menyanyi </a:t>
            </a:r>
            <a:r>
              <a:rPr lang="sv-SE" i="1"/>
              <a:t>dengan nyaring.</a:t>
            </a:r>
            <a:endParaRPr lang="en-US"/>
          </a:p>
          <a:p>
            <a:r>
              <a:rPr lang="en-US"/>
              <a:t>Anak itu tidur </a:t>
            </a:r>
            <a:r>
              <a:rPr lang="en-US" i="1"/>
              <a:t>dengan nyenyak</a:t>
            </a:r>
            <a:r>
              <a:rPr lang="en-US"/>
              <a:t>.</a:t>
            </a: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sv-SE"/>
              <a:t>Nomina</a:t>
            </a:r>
            <a:endParaRPr lang="en-US"/>
          </a:p>
        </p:txBody>
      </p:sp>
      <p:sp>
        <p:nvSpPr>
          <p:cNvPr id="43011" name="Rectangle 3"/>
          <p:cNvSpPr>
            <a:spLocks noGrp="1" noChangeArrowheads="1"/>
          </p:cNvSpPr>
          <p:nvPr>
            <p:ph type="body" idx="1"/>
          </p:nvPr>
        </p:nvSpPr>
        <p:spPr/>
        <p:txBody>
          <a:bodyPr/>
          <a:lstStyle/>
          <a:p>
            <a:pPr>
              <a:lnSpc>
                <a:spcPct val="90000"/>
              </a:lnSpc>
            </a:pPr>
            <a:r>
              <a:rPr lang="en-US" b="1" dirty="0"/>
              <a:t>b. </a:t>
            </a:r>
            <a:r>
              <a:rPr lang="en-US" b="1" dirty="0" err="1"/>
              <a:t>Nomina</a:t>
            </a:r>
            <a:r>
              <a:rPr lang="en-US" b="1" dirty="0"/>
              <a:t> (</a:t>
            </a:r>
            <a:r>
              <a:rPr lang="en-US" b="1" dirty="0" err="1"/>
              <a:t>Kata</a:t>
            </a:r>
            <a:r>
              <a:rPr lang="en-US" b="1" dirty="0"/>
              <a:t> Benda)</a:t>
            </a:r>
            <a:endParaRPr lang="sv-SE" b="1" dirty="0"/>
          </a:p>
          <a:p>
            <a:pPr>
              <a:lnSpc>
                <a:spcPct val="90000"/>
              </a:lnSpc>
            </a:pPr>
            <a:r>
              <a:rPr lang="sv-SE" b="1" dirty="0"/>
              <a:t>	</a:t>
            </a:r>
            <a:r>
              <a:rPr lang="sv-SE" dirty="0"/>
              <a:t>Nomina atau kata benda dapat dilihat dari dua segi, yaitu segi </a:t>
            </a:r>
            <a:r>
              <a:rPr lang="sv-SE" i="1" dirty="0"/>
              <a:t>semantis </a:t>
            </a:r>
            <a:r>
              <a:rPr lang="sv-SE" dirty="0"/>
              <a:t>dan segi </a:t>
            </a:r>
            <a:r>
              <a:rPr lang="sv-SE" i="1" dirty="0"/>
              <a:t>sintaktis.</a:t>
            </a:r>
            <a:r>
              <a:rPr lang="sv-SE" dirty="0"/>
              <a:t> Dari segi semantis, nomina adalah kata yang mengacu pada manusia, benda, binatang, dan konsep atau pengertian. Misalnya, guru, kucing, meja, kebangsaan, dan sebagainya. D</a:t>
            </a:r>
            <a:r>
              <a:rPr lang="sv-SE" dirty="0" smtClean="0"/>
              <a:t>ari </a:t>
            </a:r>
            <a:r>
              <a:rPr lang="sv-SE" dirty="0"/>
              <a:t>segi sintaktisnya, nomina memiliki ciri-ciri sebagai berikut;</a:t>
            </a:r>
            <a:endParaRPr lang="en-US" dirty="0"/>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noChangeArrowheads="1"/>
          </p:cNvSpPr>
          <p:nvPr>
            <p:ph type="body" idx="1"/>
          </p:nvPr>
        </p:nvSpPr>
        <p:spPr/>
        <p:txBody>
          <a:bodyPr/>
          <a:lstStyle/>
          <a:p>
            <a:r>
              <a:rPr lang="sv-SE"/>
              <a:t>1) Dalam kalimat yang berpredikat verba, nomina cenderung menduduki fungsi subjek, objek, atau pelengkap. </a:t>
            </a:r>
          </a:p>
          <a:p>
            <a:r>
              <a:rPr lang="sv-SE"/>
              <a:t>Kata </a:t>
            </a:r>
            <a:r>
              <a:rPr lang="sv-SE" i="1"/>
              <a:t>pemerintah</a:t>
            </a:r>
            <a:r>
              <a:rPr lang="sv-SE"/>
              <a:t> dan </a:t>
            </a:r>
            <a:r>
              <a:rPr lang="sv-SE" i="1"/>
              <a:t>perkembangan</a:t>
            </a:r>
            <a:r>
              <a:rPr lang="sv-SE"/>
              <a:t> </a:t>
            </a:r>
          </a:p>
          <a:p>
            <a:pPr>
              <a:buFont typeface="Wingdings" pitchFamily="2" charset="2"/>
              <a:buNone/>
            </a:pPr>
            <a:r>
              <a:rPr lang="sv-SE" i="1"/>
              <a:t>    Pemerintah akan memantapkan perkembangan</a:t>
            </a:r>
            <a:r>
              <a:rPr lang="sv-SE"/>
              <a:t> (nomina)</a:t>
            </a:r>
          </a:p>
          <a:p>
            <a:r>
              <a:rPr lang="sv-SE"/>
              <a:t> Kata </a:t>
            </a:r>
            <a:r>
              <a:rPr lang="sv-SE" i="1"/>
              <a:t>pekerjaan </a:t>
            </a:r>
          </a:p>
          <a:p>
            <a:pPr>
              <a:buFont typeface="Wingdings" pitchFamily="2" charset="2"/>
              <a:buNone/>
            </a:pPr>
            <a:r>
              <a:rPr lang="sv-SE"/>
              <a:t>    </a:t>
            </a:r>
            <a:r>
              <a:rPr lang="sv-SE" i="1"/>
              <a:t>Ayah mencarikan saya pekerjaan </a:t>
            </a:r>
            <a:r>
              <a:rPr lang="sv-SE"/>
              <a:t>( nomina)</a:t>
            </a:r>
            <a:r>
              <a:rPr lang="sv-SE" i="1"/>
              <a:t>.</a:t>
            </a:r>
            <a:endParaRPr lang="en-US" i="1"/>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r>
              <a:rPr lang="sv-SE"/>
              <a:t>Nomina</a:t>
            </a:r>
            <a:endParaRPr lang="en-US"/>
          </a:p>
        </p:txBody>
      </p:sp>
      <p:sp>
        <p:nvSpPr>
          <p:cNvPr id="45059" name="Rectangle 3"/>
          <p:cNvSpPr>
            <a:spLocks noGrp="1" noChangeArrowheads="1"/>
          </p:cNvSpPr>
          <p:nvPr>
            <p:ph type="body" idx="1"/>
          </p:nvPr>
        </p:nvSpPr>
        <p:spPr/>
        <p:txBody>
          <a:bodyPr/>
          <a:lstStyle/>
          <a:p>
            <a:r>
              <a:rPr lang="sv-SE"/>
              <a:t>2) Nomina tidak dapat dijadikan bentuk ingkar dengan </a:t>
            </a:r>
            <a:r>
              <a:rPr lang="sv-SE" i="1"/>
              <a:t>tidak</a:t>
            </a:r>
            <a:r>
              <a:rPr lang="sv-SE"/>
              <a:t>. </a:t>
            </a:r>
          </a:p>
          <a:p>
            <a:r>
              <a:rPr lang="sv-SE"/>
              <a:t>Kata pengingkarnya ialah </a:t>
            </a:r>
            <a:r>
              <a:rPr lang="sv-SE" i="1"/>
              <a:t>bukan </a:t>
            </a:r>
            <a:r>
              <a:rPr lang="sv-SE"/>
              <a:t>dan tidak pernah berkontras dengan </a:t>
            </a:r>
            <a:r>
              <a:rPr lang="sv-SE" i="1"/>
              <a:t>tidak</a:t>
            </a:r>
            <a:r>
              <a:rPr lang="sv-SE"/>
              <a:t>. </a:t>
            </a:r>
          </a:p>
          <a:p>
            <a:r>
              <a:rPr lang="sv-SE"/>
              <a:t>Contoh kalimat:</a:t>
            </a:r>
          </a:p>
          <a:p>
            <a:pPr>
              <a:buFont typeface="Wingdings" pitchFamily="2" charset="2"/>
              <a:buNone/>
            </a:pPr>
            <a:r>
              <a:rPr lang="sv-SE"/>
              <a:t>   </a:t>
            </a:r>
            <a:r>
              <a:rPr lang="sv-SE" i="1"/>
              <a:t>Dia itu guru</a:t>
            </a:r>
            <a:r>
              <a:rPr lang="sv-SE"/>
              <a:t>. harus dipakai kata </a:t>
            </a:r>
            <a:r>
              <a:rPr lang="sv-SE" i="1"/>
              <a:t>bukan</a:t>
            </a:r>
            <a:r>
              <a:rPr lang="sv-SE"/>
              <a:t>: </a:t>
            </a:r>
          </a:p>
          <a:p>
            <a:pPr>
              <a:buFont typeface="Wingdings" pitchFamily="2" charset="2"/>
              <a:buNone/>
            </a:pPr>
            <a:r>
              <a:rPr lang="sv-SE" i="1"/>
              <a:t>   Dia itu bukan guru</a:t>
            </a:r>
            <a:r>
              <a:rPr lang="sv-SE"/>
              <a:t>.</a:t>
            </a:r>
            <a:endParaRPr lang="en-US"/>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r>
              <a:rPr lang="sv-SE"/>
              <a:t>Nomina</a:t>
            </a:r>
            <a:endParaRPr lang="en-US"/>
          </a:p>
        </p:txBody>
      </p:sp>
      <p:sp>
        <p:nvSpPr>
          <p:cNvPr id="51203" name="Rectangle 3"/>
          <p:cNvSpPr>
            <a:spLocks noGrp="1" noChangeArrowheads="1"/>
          </p:cNvSpPr>
          <p:nvPr>
            <p:ph type="body" idx="1"/>
          </p:nvPr>
        </p:nvSpPr>
        <p:spPr/>
        <p:txBody>
          <a:bodyPr/>
          <a:lstStyle/>
          <a:p>
            <a:r>
              <a:rPr lang="sv-SE"/>
              <a:t>3) Nomina lazimnya dapat diikuti oleh adjektiva baik secara langsung maupun dengan perantaraan kata </a:t>
            </a:r>
            <a:r>
              <a:rPr lang="sv-SE" i="1"/>
              <a:t>yang</a:t>
            </a:r>
            <a:r>
              <a:rPr lang="sv-SE"/>
              <a:t>. Dengan demikian </a:t>
            </a:r>
            <a:r>
              <a:rPr lang="sv-SE" i="1"/>
              <a:t>buku</a:t>
            </a:r>
            <a:r>
              <a:rPr lang="sv-SE"/>
              <a:t> dan </a:t>
            </a:r>
            <a:r>
              <a:rPr lang="sv-SE" i="1"/>
              <a:t>rumah</a:t>
            </a:r>
            <a:r>
              <a:rPr lang="sv-SE"/>
              <a:t> adalah nomina karena dapat bergabung menjadi </a:t>
            </a:r>
            <a:r>
              <a:rPr lang="sv-SE" i="1"/>
              <a:t>buku baru</a:t>
            </a:r>
            <a:r>
              <a:rPr lang="sv-SE"/>
              <a:t>, </a:t>
            </a:r>
            <a:r>
              <a:rPr lang="sv-SE" i="1"/>
              <a:t>rumah mewah</a:t>
            </a:r>
            <a:r>
              <a:rPr lang="sv-SE"/>
              <a:t> atau </a:t>
            </a:r>
            <a:r>
              <a:rPr lang="sv-SE" i="1"/>
              <a:t>buku yang baru</a:t>
            </a:r>
            <a:r>
              <a:rPr lang="sv-SE"/>
              <a:t> atau </a:t>
            </a:r>
            <a:r>
              <a:rPr lang="sv-SE" i="1"/>
              <a:t>rumah yang merah</a:t>
            </a:r>
            <a:r>
              <a:rPr lang="sv-SE"/>
              <a:t>.</a:t>
            </a:r>
            <a:endParaRPr lang="en-US"/>
          </a:p>
          <a:p>
            <a:endParaRPr lang="en-US"/>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noChangeArrowheads="1"/>
          </p:cNvSpPr>
          <p:nvPr>
            <p:ph type="body" idx="1"/>
          </p:nvPr>
        </p:nvSpPr>
        <p:spPr/>
        <p:txBody>
          <a:bodyPr>
            <a:normAutofit lnSpcReduction="10000"/>
          </a:bodyPr>
          <a:lstStyle/>
          <a:p>
            <a:pPr>
              <a:lnSpc>
                <a:spcPct val="90000"/>
              </a:lnSpc>
            </a:pPr>
            <a:r>
              <a:rPr lang="sv-SE"/>
              <a:t>Keraf (1984: 86) memberi batasan kata benda atau nomina adalah segala macam kata yang dapat diterangkan atau diperluas dengan </a:t>
            </a:r>
            <a:r>
              <a:rPr lang="sv-SE" b="1"/>
              <a:t>yang + kata sifat. </a:t>
            </a:r>
            <a:r>
              <a:rPr lang="en-US"/>
              <a:t>Misalnya:</a:t>
            </a:r>
          </a:p>
          <a:p>
            <a:pPr>
              <a:lnSpc>
                <a:spcPct val="90000"/>
              </a:lnSpc>
            </a:pPr>
            <a:r>
              <a:rPr lang="en-US"/>
              <a:t>Perumahan </a:t>
            </a:r>
            <a:r>
              <a:rPr lang="en-US" i="1"/>
              <a:t>yang baru</a:t>
            </a:r>
            <a:endParaRPr lang="en-US"/>
          </a:p>
          <a:p>
            <a:pPr>
              <a:lnSpc>
                <a:spcPct val="90000"/>
              </a:lnSpc>
            </a:pPr>
            <a:r>
              <a:rPr lang="en-US"/>
              <a:t>Pelari </a:t>
            </a:r>
            <a:r>
              <a:rPr lang="en-US" i="1"/>
              <a:t>yang cepat</a:t>
            </a:r>
            <a:endParaRPr lang="en-US"/>
          </a:p>
          <a:p>
            <a:pPr>
              <a:lnSpc>
                <a:spcPct val="90000"/>
              </a:lnSpc>
            </a:pPr>
            <a:r>
              <a:rPr lang="en-US"/>
              <a:t>Kehendak </a:t>
            </a:r>
            <a:r>
              <a:rPr lang="en-US" i="1"/>
              <a:t>yang baik</a:t>
            </a:r>
            <a:endParaRPr lang="en-US"/>
          </a:p>
          <a:p>
            <a:pPr>
              <a:lnSpc>
                <a:spcPct val="90000"/>
              </a:lnSpc>
            </a:pPr>
            <a:r>
              <a:rPr lang="en-US"/>
              <a:t>Meja </a:t>
            </a:r>
            <a:r>
              <a:rPr lang="en-US" i="1"/>
              <a:t>yang besar </a:t>
            </a:r>
            <a:endParaRPr lang="en-US"/>
          </a:p>
          <a:p>
            <a:pPr>
              <a:lnSpc>
                <a:spcPct val="90000"/>
              </a:lnSpc>
            </a:pPr>
            <a:r>
              <a:rPr lang="en-US"/>
              <a:t>Pohon </a:t>
            </a:r>
            <a:r>
              <a:rPr lang="en-US" i="1"/>
              <a:t>yang tinggi</a:t>
            </a:r>
            <a:endParaRPr lang="en-US"/>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noChangeArrowheads="1"/>
          </p:cNvSpPr>
          <p:nvPr>
            <p:ph type="body" idx="1"/>
          </p:nvPr>
        </p:nvSpPr>
        <p:spPr/>
        <p:txBody>
          <a:bodyPr/>
          <a:lstStyle/>
          <a:p>
            <a:r>
              <a:rPr lang="en-US"/>
              <a:t>Dengan demikian kata-kata </a:t>
            </a:r>
            <a:r>
              <a:rPr lang="en-US" i="1"/>
              <a:t>perumahan, pelari, kehendak, meja, </a:t>
            </a:r>
            <a:r>
              <a:rPr lang="en-US"/>
              <a:t>dan</a:t>
            </a:r>
            <a:r>
              <a:rPr lang="en-US" i="1"/>
              <a:t> pohon</a:t>
            </a:r>
            <a:r>
              <a:rPr lang="en-US"/>
              <a:t> adalah kata benda karena dapat diperluas/diterangkan dengan </a:t>
            </a:r>
            <a:r>
              <a:rPr lang="en-US" b="1"/>
              <a:t>yang + kata sifat.</a:t>
            </a:r>
          </a:p>
          <a:p>
            <a:endParaRPr lang="en-US"/>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r>
              <a:rPr lang="en-US" b="1"/>
              <a:t>Menurut Ramlan (1991: 60),</a:t>
            </a:r>
          </a:p>
        </p:txBody>
      </p:sp>
      <p:sp>
        <p:nvSpPr>
          <p:cNvPr id="52227" name="Rectangle 3"/>
          <p:cNvSpPr>
            <a:spLocks noGrp="1" noChangeArrowheads="1"/>
          </p:cNvSpPr>
          <p:nvPr>
            <p:ph type="body" idx="1"/>
          </p:nvPr>
        </p:nvSpPr>
        <p:spPr/>
        <p:txBody>
          <a:bodyPr/>
          <a:lstStyle/>
          <a:p>
            <a:r>
              <a:rPr lang="en-US" b="1"/>
              <a:t>kata benda atau nomina adalah kata-kata yang pada tataran frase tidak dapat dinegatifkan dengan kata </a:t>
            </a:r>
            <a:r>
              <a:rPr lang="en-US" b="1" i="1"/>
              <a:t>tidak</a:t>
            </a:r>
            <a:r>
              <a:rPr lang="en-US" b="1"/>
              <a:t>, melainkan dengan kata </a:t>
            </a:r>
            <a:r>
              <a:rPr lang="en-US" b="1" i="1"/>
              <a:t>bukan,</a:t>
            </a:r>
            <a:r>
              <a:rPr lang="en-US" b="1"/>
              <a:t> dapat diikuti kata </a:t>
            </a:r>
            <a:r>
              <a:rPr lang="en-US" b="1" i="1"/>
              <a:t>itu</a:t>
            </a:r>
            <a:r>
              <a:rPr lang="en-US" b="1"/>
              <a:t>, dan dapat mengikuti kata </a:t>
            </a:r>
            <a:r>
              <a:rPr lang="en-US" b="1" i="1"/>
              <a:t>di</a:t>
            </a:r>
            <a:r>
              <a:rPr lang="en-US" b="1"/>
              <a:t> atau </a:t>
            </a:r>
            <a:r>
              <a:rPr lang="en-US" b="1" i="1"/>
              <a:t>pada</a:t>
            </a:r>
            <a:r>
              <a:rPr lang="en-US" b="1"/>
              <a:t> sebagai aksisnya. Misalnya, 	*</a:t>
            </a:r>
            <a:r>
              <a:rPr lang="en-US" b="1" i="1"/>
              <a:t>tidak buku,</a:t>
            </a:r>
            <a:r>
              <a:rPr lang="en-US" b="1"/>
              <a:t> </a:t>
            </a:r>
            <a:r>
              <a:rPr lang="en-US" b="1" i="1"/>
              <a:t>bukan buku, buku itu, di buku, pada buku.</a:t>
            </a:r>
            <a:r>
              <a:rPr lang="en-US"/>
              <a:t> </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r>
              <a:rPr lang="en-US" sz="5700"/>
              <a:t>Pronomina</a:t>
            </a:r>
          </a:p>
        </p:txBody>
      </p:sp>
      <p:sp>
        <p:nvSpPr>
          <p:cNvPr id="53251" name="Rectangle 3"/>
          <p:cNvSpPr>
            <a:spLocks noGrp="1" noChangeArrowheads="1"/>
          </p:cNvSpPr>
          <p:nvPr>
            <p:ph type="body" idx="1"/>
          </p:nvPr>
        </p:nvSpPr>
        <p:spPr/>
        <p:txBody>
          <a:bodyPr/>
          <a:lstStyle/>
          <a:p>
            <a:r>
              <a:rPr lang="en-US" sz="2800" b="1"/>
              <a:t>c. Pronomina</a:t>
            </a:r>
          </a:p>
          <a:p>
            <a:r>
              <a:rPr lang="en-US" sz="2800"/>
              <a:t>Jika ditinjau dari segi artinya, pronominal adalah kata yang dipakai untuk mengacu ke nomina lain. Nomina </a:t>
            </a:r>
            <a:r>
              <a:rPr lang="en-US" sz="2800" i="1"/>
              <a:t>perawat</a:t>
            </a:r>
            <a:r>
              <a:rPr lang="en-US" sz="2800"/>
              <a:t> diacu dengan pronominal </a:t>
            </a:r>
            <a:r>
              <a:rPr lang="en-US" sz="2800" i="1"/>
              <a:t>dia.</a:t>
            </a:r>
            <a:r>
              <a:rPr lang="en-US" sz="2800"/>
              <a:t> Bentuk-</a:t>
            </a:r>
            <a:r>
              <a:rPr lang="en-US" sz="2800" i="1"/>
              <a:t>nya</a:t>
            </a:r>
            <a:r>
              <a:rPr lang="en-US" sz="2800"/>
              <a:t> pada </a:t>
            </a:r>
            <a:r>
              <a:rPr lang="en-US" sz="2800" i="1"/>
              <a:t>meja kakinya empat</a:t>
            </a:r>
            <a:r>
              <a:rPr lang="en-US" sz="2800"/>
              <a:t>, mengacu ke kata </a:t>
            </a:r>
            <a:r>
              <a:rPr lang="en-US" sz="2800" i="1"/>
              <a:t>meja</a:t>
            </a:r>
            <a:r>
              <a:rPr lang="en-US" sz="2800"/>
              <a:t>. Jika dlihat dari segi fungsinya dapat dikatakan bahwa pronominal menduduki posisi yang umumnya diduduki oleh nomina, seperti subjek, objek, dan dalam macam kalimat tertentu-juga predikat. </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r>
              <a:rPr lang="en-US" sz="5700"/>
              <a:t>Pronomina</a:t>
            </a:r>
          </a:p>
        </p:txBody>
      </p:sp>
      <p:sp>
        <p:nvSpPr>
          <p:cNvPr id="54275" name="Rectangle 3"/>
          <p:cNvSpPr>
            <a:spLocks noGrp="1" noChangeArrowheads="1"/>
          </p:cNvSpPr>
          <p:nvPr>
            <p:ph type="body" idx="1"/>
          </p:nvPr>
        </p:nvSpPr>
        <p:spPr/>
        <p:txBody>
          <a:bodyPr/>
          <a:lstStyle/>
          <a:p>
            <a:r>
              <a:rPr lang="en-US"/>
              <a:t>Ciri lain yang dimiliki pronominal ialah acuannya dapat berpindah-pindah karena bergantung pada siapa yang menjadi pembicara/penulis, yang menjadi pendengar/pembaca, atau siapa/apa yang dibicarakan. Ada tiga macam pronominal dalam bahasa Indonesia, yakni (1) pronomina persona, (2) pronominal penunjuk, dan (3) pronominal penanya.</a:t>
            </a:r>
          </a:p>
          <a:p>
            <a:endParaRPr lang="en-US"/>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r>
              <a:rPr lang="en-US" sz="5700"/>
              <a:t>Pronomina</a:t>
            </a:r>
          </a:p>
        </p:txBody>
      </p:sp>
      <p:sp>
        <p:nvSpPr>
          <p:cNvPr id="55299" name="Rectangle 3"/>
          <p:cNvSpPr>
            <a:spLocks noGrp="1" noChangeArrowheads="1"/>
          </p:cNvSpPr>
          <p:nvPr>
            <p:ph type="body" idx="1"/>
          </p:nvPr>
        </p:nvSpPr>
        <p:spPr/>
        <p:txBody>
          <a:bodyPr/>
          <a:lstStyle/>
          <a:p>
            <a:r>
              <a:rPr lang="en-US"/>
              <a:t>Ciri lain yang dimiliki pronominal ialah acuannya dapat berpindah-pindah karena bergantung pada siapa yang menjadi pembicara/penulis, yang menjadi pendengar/pembaca, atau siapa/apa yang dibicarakan. Ada tiga macam pronominal dalam bahasa Indonesia, yakni (1) pronomina persona, (2) pronominal penunjuk, dan (3) pronominal penanya.</a:t>
            </a:r>
          </a:p>
          <a:p>
            <a:endParaRPr lang="en-US"/>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r>
              <a:rPr lang="en-US" sz="5700"/>
              <a:t>Pronomina</a:t>
            </a:r>
          </a:p>
        </p:txBody>
      </p:sp>
      <p:sp>
        <p:nvSpPr>
          <p:cNvPr id="56323" name="Rectangle 3"/>
          <p:cNvSpPr>
            <a:spLocks noGrp="1" noChangeArrowheads="1"/>
          </p:cNvSpPr>
          <p:nvPr>
            <p:ph type="body" idx="1"/>
          </p:nvPr>
        </p:nvSpPr>
        <p:spPr/>
        <p:txBody>
          <a:bodyPr/>
          <a:lstStyle/>
          <a:p>
            <a:r>
              <a:rPr lang="en-US" sz="4400"/>
              <a:t>2) Pronomina persona kedua, yang bermakna tunggal adalah </a:t>
            </a:r>
            <a:r>
              <a:rPr lang="en-US" sz="4400" i="1"/>
              <a:t>engkau, kamu, anda, dikau, kau-, -mu</a:t>
            </a:r>
            <a:r>
              <a:rPr lang="en-US" sz="4400"/>
              <a:t>. Yang bermakna jamak adalah </a:t>
            </a:r>
            <a:r>
              <a:rPr lang="en-US" sz="4400" i="1"/>
              <a:t>kalian, kamu (sekalian), anda (sekalian).</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r>
              <a:rPr lang="en-US" sz="5700"/>
              <a:t>Pronomina</a:t>
            </a:r>
          </a:p>
        </p:txBody>
      </p:sp>
      <p:sp>
        <p:nvSpPr>
          <p:cNvPr id="57347" name="Rectangle 3"/>
          <p:cNvSpPr>
            <a:spLocks noGrp="1" noChangeArrowheads="1"/>
          </p:cNvSpPr>
          <p:nvPr>
            <p:ph type="body" idx="1"/>
          </p:nvPr>
        </p:nvSpPr>
        <p:spPr/>
        <p:txBody>
          <a:bodyPr/>
          <a:lstStyle/>
          <a:p>
            <a:r>
              <a:rPr lang="en-US" sz="4400"/>
              <a:t>3) Pronomina persona ketiga, yang bermakna tunggal adalah </a:t>
            </a:r>
            <a:r>
              <a:rPr lang="en-US" sz="4400" i="1"/>
              <a:t>ia, dia, beliau, -nya</a:t>
            </a:r>
            <a:r>
              <a:rPr lang="en-US" sz="4400"/>
              <a:t>. </a:t>
            </a:r>
            <a:r>
              <a:rPr lang="sv-SE" sz="4400"/>
              <a:t>Yang bermakna jamak adalah </a:t>
            </a:r>
            <a:r>
              <a:rPr lang="sv-SE" sz="4400" i="1"/>
              <a:t>mereka, -nya.</a:t>
            </a:r>
            <a:endParaRPr lang="en-US" sz="4400" i="1"/>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r>
              <a:rPr lang="it-IT"/>
              <a:t>Numeralia</a:t>
            </a:r>
            <a:endParaRPr lang="en-US"/>
          </a:p>
        </p:txBody>
      </p:sp>
      <p:sp>
        <p:nvSpPr>
          <p:cNvPr id="58371" name="Rectangle 3"/>
          <p:cNvSpPr>
            <a:spLocks noGrp="1" noChangeArrowheads="1"/>
          </p:cNvSpPr>
          <p:nvPr>
            <p:ph type="body" idx="1"/>
          </p:nvPr>
        </p:nvSpPr>
        <p:spPr/>
        <p:txBody>
          <a:bodyPr/>
          <a:lstStyle/>
          <a:p>
            <a:pPr>
              <a:lnSpc>
                <a:spcPct val="90000"/>
              </a:lnSpc>
            </a:pPr>
            <a:r>
              <a:rPr lang="sv-SE" b="1"/>
              <a:t>d. Numeralia (Kata Bilangan)</a:t>
            </a:r>
            <a:endParaRPr lang="sv-SE"/>
          </a:p>
          <a:p>
            <a:pPr>
              <a:lnSpc>
                <a:spcPct val="90000"/>
              </a:lnSpc>
            </a:pPr>
            <a:r>
              <a:rPr lang="sv-SE" b="1"/>
              <a:t>Numeralia atau kata bilangan adalah kata yang dipakai untuk menghitung banyaknya maujud (orang, binatang, atau barang) dan konsep. Frase seperti </a:t>
            </a:r>
            <a:r>
              <a:rPr lang="sv-SE" b="1" i="1"/>
              <a:t>lima hari</a:t>
            </a:r>
            <a:r>
              <a:rPr lang="sv-SE" b="1"/>
              <a:t>, </a:t>
            </a:r>
            <a:r>
              <a:rPr lang="sv-SE" b="1" i="1"/>
              <a:t>setelah abad, orang ketiga</a:t>
            </a:r>
            <a:r>
              <a:rPr lang="sv-SE" b="1"/>
              <a:t>, dan </a:t>
            </a:r>
            <a:r>
              <a:rPr lang="sv-SE" b="1" i="1"/>
              <a:t>beberapa masalah</a:t>
            </a:r>
            <a:r>
              <a:rPr lang="sv-SE" b="1"/>
              <a:t> mengandung numeralia, yakni masing-masing </a:t>
            </a:r>
            <a:r>
              <a:rPr lang="sv-SE" b="1" i="1"/>
              <a:t>lima, setengah, ketiga</a:t>
            </a:r>
            <a:r>
              <a:rPr lang="sv-SE" b="1"/>
              <a:t>, dan </a:t>
            </a:r>
            <a:r>
              <a:rPr lang="sv-SE" b="1" i="1"/>
              <a:t>berbagai.</a:t>
            </a:r>
            <a:r>
              <a:rPr lang="en-US"/>
              <a:t> </a:t>
            </a: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r>
              <a:rPr lang="it-IT"/>
              <a:t>Numeralia</a:t>
            </a:r>
            <a:endParaRPr lang="en-US"/>
          </a:p>
        </p:txBody>
      </p:sp>
      <p:sp>
        <p:nvSpPr>
          <p:cNvPr id="59395" name="Rectangle 3"/>
          <p:cNvSpPr>
            <a:spLocks noGrp="1" noChangeArrowheads="1"/>
          </p:cNvSpPr>
          <p:nvPr>
            <p:ph type="body" idx="1"/>
          </p:nvPr>
        </p:nvSpPr>
        <p:spPr/>
        <p:txBody>
          <a:bodyPr/>
          <a:lstStyle/>
          <a:p>
            <a:r>
              <a:rPr lang="sv-SE"/>
              <a:t>Pada dasarnya dalam bahasa Indonesia ada dua macam numeralia: (1) numeralia pokok yang memberi jawab atas pertanyaan “Berapa?” dan (2) numeralia tingkat yang memberi jawab atas pertanyaan “Yang keberapa?” </a:t>
            </a:r>
            <a:endParaRPr lang="en-US"/>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noChangeArrowheads="1"/>
          </p:cNvSpPr>
          <p:nvPr>
            <p:ph type="body" idx="1"/>
          </p:nvPr>
        </p:nvSpPr>
        <p:spPr/>
        <p:txBody>
          <a:bodyPr/>
          <a:lstStyle/>
          <a:p>
            <a:pPr>
              <a:lnSpc>
                <a:spcPct val="80000"/>
              </a:lnSpc>
            </a:pPr>
            <a:r>
              <a:rPr lang="it-IT" sz="2800" dirty="0"/>
              <a:t>1</a:t>
            </a:r>
            <a:r>
              <a:rPr lang="it-IT" sz="2800" b="1" dirty="0"/>
              <a:t>) Numeralia Pokok</a:t>
            </a:r>
            <a:endParaRPr lang="it-IT" sz="2800" dirty="0"/>
          </a:p>
          <a:p>
            <a:pPr>
              <a:lnSpc>
                <a:spcPct val="80000"/>
              </a:lnSpc>
            </a:pPr>
            <a:r>
              <a:rPr lang="it-IT" sz="2800" dirty="0"/>
              <a:t>Numeralia pokok mencakup bagian-bagian sebagai berikut:</a:t>
            </a:r>
          </a:p>
          <a:p>
            <a:pPr>
              <a:lnSpc>
                <a:spcPct val="80000"/>
              </a:lnSpc>
            </a:pPr>
            <a:r>
              <a:rPr lang="it-IT" sz="2800" dirty="0"/>
              <a:t>(1) Numeralia pokok tentu, yaitu yang mengacu ke bilangan pokok: 0 – nol, 1 – satu, 2 – dua, 3 – tiga, 4 – empat, 5 – lima, 6- enam, 7 – tujuh, 8 – delapan, 9 – sembilan.</a:t>
            </a:r>
          </a:p>
          <a:p>
            <a:pPr>
              <a:lnSpc>
                <a:spcPct val="80000"/>
              </a:lnSpc>
            </a:pPr>
            <a:r>
              <a:rPr lang="it-IT" sz="2800" dirty="0"/>
              <a:t>(2) Numeralia pokok tentu klitika, yaitu yang umumnya </a:t>
            </a:r>
            <a:r>
              <a:rPr lang="it-IT" sz="2800" dirty="0" smtClean="0"/>
              <a:t>berbentuk </a:t>
            </a:r>
            <a:r>
              <a:rPr lang="it-IT" sz="2800" dirty="0"/>
              <a:t>proklitika yang berasal dari bahasa Jawa Kuno: </a:t>
            </a:r>
            <a:r>
              <a:rPr lang="it-IT" sz="2800" i="1" dirty="0"/>
              <a:t>eka</a:t>
            </a:r>
            <a:r>
              <a:rPr lang="it-IT" sz="2800" dirty="0"/>
              <a:t>matra, </a:t>
            </a:r>
            <a:r>
              <a:rPr lang="it-IT" sz="2800" i="1" dirty="0"/>
              <a:t>dwi</a:t>
            </a:r>
            <a:r>
              <a:rPr lang="it-IT" sz="2800" dirty="0"/>
              <a:t>warna, </a:t>
            </a:r>
            <a:r>
              <a:rPr lang="it-IT" sz="2800" i="1" dirty="0"/>
              <a:t>tri</a:t>
            </a:r>
            <a:r>
              <a:rPr lang="it-IT" sz="2800" dirty="0"/>
              <a:t>wulan, </a:t>
            </a:r>
            <a:r>
              <a:rPr lang="it-IT" sz="2800" i="1" dirty="0"/>
              <a:t>catur</a:t>
            </a:r>
            <a:r>
              <a:rPr lang="it-IT" sz="2800" dirty="0"/>
              <a:t>wulan, </a:t>
            </a:r>
            <a:r>
              <a:rPr lang="it-IT" sz="2800" i="1" dirty="0"/>
              <a:t>panc</a:t>
            </a:r>
            <a:r>
              <a:rPr lang="it-IT" sz="2800" dirty="0"/>
              <a:t>asila, </a:t>
            </a:r>
            <a:r>
              <a:rPr lang="it-IT" sz="2800" i="1" dirty="0"/>
              <a:t>sapta</a:t>
            </a:r>
            <a:r>
              <a:rPr lang="it-IT" sz="2800" dirty="0"/>
              <a:t>marga, </a:t>
            </a:r>
            <a:r>
              <a:rPr lang="it-IT" sz="2800" i="1" dirty="0"/>
              <a:t>dasa</a:t>
            </a:r>
            <a:r>
              <a:rPr lang="it-IT" sz="2800" dirty="0"/>
              <a:t>lomba.</a:t>
            </a:r>
            <a:endParaRPr lang="en-US" sz="2800" dirty="0"/>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r>
              <a:rPr lang="it-IT"/>
              <a:t>Numeralia</a:t>
            </a:r>
            <a:endParaRPr lang="en-US"/>
          </a:p>
        </p:txBody>
      </p:sp>
      <p:sp>
        <p:nvSpPr>
          <p:cNvPr id="61443" name="Rectangle 3"/>
          <p:cNvSpPr>
            <a:spLocks noGrp="1" noChangeArrowheads="1"/>
          </p:cNvSpPr>
          <p:nvPr>
            <p:ph type="body" idx="1"/>
          </p:nvPr>
        </p:nvSpPr>
        <p:spPr/>
        <p:txBody>
          <a:bodyPr/>
          <a:lstStyle/>
          <a:p>
            <a:r>
              <a:rPr lang="it-IT"/>
              <a:t>(3) Numeralia pokok kolektif, yaitu yang dibentuk dengan prefiks ke- yang ditempatkan di muka nomina yang diterangkan. Misalnya: ketiga pemain – semua pemain dari nomor satu sampai ke nomor tiga, kedua gedung – baik gedung pertama maupun kedua, dan sebagainya.</a:t>
            </a:r>
            <a:endParaRPr lang="en-US"/>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r>
              <a:rPr lang="it-IT"/>
              <a:t>Numeralia</a:t>
            </a:r>
            <a:endParaRPr lang="en-US"/>
          </a:p>
        </p:txBody>
      </p:sp>
      <p:sp>
        <p:nvSpPr>
          <p:cNvPr id="62467" name="Rectangle 3"/>
          <p:cNvSpPr>
            <a:spLocks noGrp="1" noChangeArrowheads="1"/>
          </p:cNvSpPr>
          <p:nvPr>
            <p:ph type="body" idx="1"/>
          </p:nvPr>
        </p:nvSpPr>
        <p:spPr/>
        <p:txBody>
          <a:bodyPr/>
          <a:lstStyle/>
          <a:p>
            <a:r>
              <a:rPr lang="it-IT" sz="2800" dirty="0"/>
              <a:t>(4) Numeralia distributif, yaitu yang dibentuk </a:t>
            </a:r>
            <a:r>
              <a:rPr lang="it-IT" sz="2800" dirty="0" smtClean="0"/>
              <a:t>dengan </a:t>
            </a:r>
            <a:r>
              <a:rPr lang="it-IT" sz="2800" dirty="0"/>
              <a:t>cara mengulang kata bilangan. Misalnya, satu – satu-satu, dua – dua-dua, dan sebagainya.</a:t>
            </a:r>
          </a:p>
          <a:p>
            <a:r>
              <a:rPr lang="it-IT" sz="2800" dirty="0"/>
              <a:t>(5) Numeralia pokok taktentu, yaitu yang mengacu ke jumlah yang tidak tentu dan pada umumnya tidak dapat menjadi jawaban atas pertanyaan yang memakai kata tanya </a:t>
            </a:r>
            <a:r>
              <a:rPr lang="it-IT" sz="2800" i="1" dirty="0"/>
              <a:t>berapa</a:t>
            </a:r>
            <a:r>
              <a:rPr lang="it-IT" sz="2800" dirty="0"/>
              <a:t>. Misalnya, </a:t>
            </a:r>
            <a:r>
              <a:rPr lang="it-IT" sz="2800" i="1" dirty="0"/>
              <a:t>banyak, berbagai, </a:t>
            </a:r>
            <a:r>
              <a:rPr lang="it-IT" sz="2800" i="1" dirty="0" smtClean="0"/>
              <a:t>beberapa</a:t>
            </a:r>
            <a:r>
              <a:rPr lang="it-IT" sz="2800" i="1" dirty="0"/>
              <a:t>, pelbagai, semua, seluruh, segala, </a:t>
            </a:r>
            <a:r>
              <a:rPr lang="it-IT" sz="2800" dirty="0"/>
              <a:t>dan</a:t>
            </a:r>
            <a:r>
              <a:rPr lang="it-IT" sz="2800" i="1" dirty="0"/>
              <a:t> segenap.</a:t>
            </a:r>
            <a:endParaRPr lang="en-US" sz="2800" i="1" dirty="0"/>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noChangeArrowheads="1"/>
          </p:cNvSpPr>
          <p:nvPr>
            <p:ph type="body" idx="1"/>
          </p:nvPr>
        </p:nvSpPr>
        <p:spPr/>
        <p:txBody>
          <a:bodyPr/>
          <a:lstStyle/>
          <a:p>
            <a:pPr>
              <a:lnSpc>
                <a:spcPct val="90000"/>
              </a:lnSpc>
            </a:pPr>
            <a:r>
              <a:rPr lang="it-IT" b="1"/>
              <a:t>2) Numeralia Tingkat</a:t>
            </a:r>
          </a:p>
          <a:p>
            <a:pPr>
              <a:lnSpc>
                <a:spcPct val="90000"/>
              </a:lnSpc>
            </a:pPr>
            <a:r>
              <a:rPr lang="it-IT"/>
              <a:t>Numeralia pokok dapat diubah menjadi numeralia tingkat yang menyatakan tingkat. Cara mengubahnya adalah dengan menambahkan ke- di muka bilangan yang bersangkutan. Khusus untuk bilangan satu dipakai pula istilah pertama. Contoh: </a:t>
            </a:r>
            <a:r>
              <a:rPr lang="it-IT" i="1"/>
              <a:t>kesatu </a:t>
            </a:r>
            <a:r>
              <a:rPr lang="it-IT"/>
              <a:t>atau </a:t>
            </a:r>
            <a:r>
              <a:rPr lang="it-IT" i="1"/>
              <a:t>pertama, kedua, ketiga, keempat,</a:t>
            </a:r>
            <a:r>
              <a:rPr lang="it-IT"/>
              <a:t> dan seterusnya.</a:t>
            </a:r>
            <a:endParaRPr lang="en-US"/>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r>
              <a:rPr lang="pt-BR" b="1"/>
              <a:t>Adjektiva</a:t>
            </a:r>
            <a:endParaRPr lang="en-US" b="1"/>
          </a:p>
        </p:txBody>
      </p:sp>
      <p:sp>
        <p:nvSpPr>
          <p:cNvPr id="65539" name="Rectangle 3"/>
          <p:cNvSpPr>
            <a:spLocks noGrp="1" noChangeArrowheads="1"/>
          </p:cNvSpPr>
          <p:nvPr>
            <p:ph type="body" idx="1"/>
          </p:nvPr>
        </p:nvSpPr>
        <p:spPr/>
        <p:txBody>
          <a:bodyPr/>
          <a:lstStyle/>
          <a:p>
            <a:r>
              <a:rPr lang="pt-BR" b="1"/>
              <a:t>e. Adjektiva</a:t>
            </a:r>
          </a:p>
          <a:p>
            <a:r>
              <a:rPr lang="pt-BR" b="1"/>
              <a:t>	</a:t>
            </a:r>
            <a:r>
              <a:rPr lang="pt-BR"/>
              <a:t>Adjektiva atau kata sifat adalah kata yang dipakai untuk mengungkapkan sifat atau keadaan orang, benda, atau binatang dan mempunyai cirri sebagai berikut:</a:t>
            </a:r>
            <a:endParaRPr lang="en-US"/>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r>
              <a:rPr lang="pt-BR"/>
              <a:t>Adjektiva</a:t>
            </a:r>
            <a:endParaRPr lang="en-US"/>
          </a:p>
        </p:txBody>
      </p:sp>
      <p:sp>
        <p:nvSpPr>
          <p:cNvPr id="66563" name="Rectangle 3"/>
          <p:cNvSpPr>
            <a:spLocks noGrp="1" noChangeArrowheads="1"/>
          </p:cNvSpPr>
          <p:nvPr>
            <p:ph type="body" idx="1"/>
          </p:nvPr>
        </p:nvSpPr>
        <p:spPr/>
        <p:txBody>
          <a:bodyPr/>
          <a:lstStyle/>
          <a:p>
            <a:r>
              <a:rPr lang="pt-BR" sz="2800"/>
              <a:t>1) Adjektiva dapat diberi keterangan pembanding seperti </a:t>
            </a:r>
            <a:r>
              <a:rPr lang="pt-BR" sz="2800" i="1"/>
              <a:t>lebih, kurang</a:t>
            </a:r>
            <a:r>
              <a:rPr lang="pt-BR" sz="2800"/>
              <a:t>, dan </a:t>
            </a:r>
            <a:r>
              <a:rPr lang="pt-BR" sz="2800" i="1"/>
              <a:t>paling</a:t>
            </a:r>
            <a:r>
              <a:rPr lang="pt-BR" sz="2800"/>
              <a:t>: </a:t>
            </a:r>
            <a:r>
              <a:rPr lang="pt-BR" sz="2800" i="1"/>
              <a:t>lebih besar, kurang baik, paling mahal</a:t>
            </a:r>
            <a:r>
              <a:rPr lang="pt-BR" sz="2800"/>
              <a:t>.</a:t>
            </a:r>
          </a:p>
          <a:p>
            <a:r>
              <a:rPr lang="pt-BR" sz="2800"/>
              <a:t>2) Adjektiva dapat diberi keterangan penguat seperti </a:t>
            </a:r>
            <a:r>
              <a:rPr lang="pt-BR" sz="2800" i="1"/>
              <a:t>sangat, amat, benar</a:t>
            </a:r>
            <a:r>
              <a:rPr lang="pt-BR" sz="2800"/>
              <a:t>, </a:t>
            </a:r>
            <a:r>
              <a:rPr lang="pt-BR" sz="2800" i="1"/>
              <a:t>sekali,</a:t>
            </a:r>
            <a:r>
              <a:rPr lang="pt-BR" sz="2800"/>
              <a:t> dan </a:t>
            </a:r>
            <a:r>
              <a:rPr lang="pt-BR" sz="2800" i="1"/>
              <a:t>terlalu</a:t>
            </a:r>
            <a:r>
              <a:rPr lang="pt-BR" sz="2800"/>
              <a:t>: </a:t>
            </a:r>
            <a:r>
              <a:rPr lang="pt-BR" sz="2800" i="1"/>
              <a:t>sangat indah, amat tingi, pandai benar, murang sekali, terlalu murah</a:t>
            </a:r>
            <a:r>
              <a:rPr lang="pt-BR" sz="2800"/>
              <a:t>.</a:t>
            </a:r>
          </a:p>
          <a:p>
            <a:r>
              <a:rPr lang="pt-BR" sz="2800"/>
              <a:t>3) Adjektiva dapat diingkari dengan kata ingkar </a:t>
            </a:r>
            <a:r>
              <a:rPr lang="pt-BR" sz="2800" i="1"/>
              <a:t>tidak</a:t>
            </a:r>
            <a:r>
              <a:rPr lang="pt-BR" sz="2800"/>
              <a:t>; </a:t>
            </a:r>
            <a:r>
              <a:rPr lang="pt-BR" sz="2800" i="1"/>
              <a:t>tidak bodoh, tidak salah, tidak benar.</a:t>
            </a:r>
            <a:endParaRPr lang="en-US" sz="2800" i="1"/>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noChangeArrowheads="1"/>
          </p:cNvSpPr>
          <p:nvPr>
            <p:ph type="body" idx="1"/>
          </p:nvPr>
        </p:nvSpPr>
        <p:spPr/>
        <p:txBody>
          <a:bodyPr/>
          <a:lstStyle/>
          <a:p>
            <a:pPr>
              <a:lnSpc>
                <a:spcPct val="80000"/>
              </a:lnSpc>
            </a:pPr>
            <a:r>
              <a:rPr lang="pt-BR" sz="2800"/>
              <a:t>4) adjektiva dapat diulang dengan awalan se- dan akhiran –nya: </a:t>
            </a:r>
            <a:r>
              <a:rPr lang="pt-BR" sz="2800" i="1"/>
              <a:t>sebaik-baiknya, serendah-rendahnya, sejelek-jeleknya.</a:t>
            </a:r>
            <a:endParaRPr lang="pt-BR" sz="2800"/>
          </a:p>
          <a:p>
            <a:pPr>
              <a:lnSpc>
                <a:spcPct val="80000"/>
              </a:lnSpc>
            </a:pPr>
            <a:r>
              <a:rPr lang="pt-BR" sz="2800"/>
              <a:t>5) Adjektiva pada kata tertentu dapat berakhir antara lain dengan –er, -(w) i, -iah, -if, -al, dan –ik</a:t>
            </a:r>
            <a:r>
              <a:rPr lang="pt-BR" sz="2800" i="1"/>
              <a:t>: honorer, duniawi, ilmiah, negatif, formal, elektronik.</a:t>
            </a:r>
            <a:endParaRPr lang="en-US" sz="2800"/>
          </a:p>
          <a:p>
            <a:pPr>
              <a:lnSpc>
                <a:spcPct val="80000"/>
              </a:lnSpc>
            </a:pPr>
            <a:r>
              <a:rPr lang="en-US" sz="2800"/>
              <a:t>f. Adverbia</a:t>
            </a:r>
          </a:p>
          <a:p>
            <a:pPr>
              <a:lnSpc>
                <a:spcPct val="80000"/>
              </a:lnSpc>
            </a:pPr>
            <a:r>
              <a:rPr lang="en-US" sz="2800"/>
              <a:t>	Adverbia adalah kata yang memberi keterangan pada verba, adjektiva, nomina predikatif, atau kalimat. </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137</TotalTime>
  <Words>1790</Words>
  <Application>Microsoft Office PowerPoint</Application>
  <PresentationFormat>On-screen Show (4:3)</PresentationFormat>
  <Paragraphs>121</Paragraphs>
  <Slides>38</Slides>
  <Notes>0</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Morfem </vt:lpstr>
      <vt:lpstr>Pengertian</vt:lpstr>
      <vt:lpstr>Enam prinsip penentuan Morfem</vt:lpstr>
      <vt:lpstr>Slide 4</vt:lpstr>
      <vt:lpstr>Slide 5</vt:lpstr>
      <vt:lpstr>Slide 6</vt:lpstr>
      <vt:lpstr>Slide 7</vt:lpstr>
      <vt:lpstr>Slide 8</vt:lpstr>
      <vt:lpstr>Slide 9</vt:lpstr>
      <vt:lpstr>Slide 10</vt:lpstr>
      <vt:lpstr>Slide 11</vt:lpstr>
      <vt:lpstr>Definisi Kata</vt:lpstr>
      <vt:lpstr>Klasifikasi Kata (Gorys Keraf)</vt:lpstr>
      <vt:lpstr>Klasifikasi Kata menurut Kridalaksana</vt:lpstr>
      <vt:lpstr>Pembahasan Klasifikasi Kata</vt:lpstr>
      <vt:lpstr>verba</vt:lpstr>
      <vt:lpstr>verba</vt:lpstr>
      <vt:lpstr>Nomina</vt:lpstr>
      <vt:lpstr>Slide 19</vt:lpstr>
      <vt:lpstr>Nomina</vt:lpstr>
      <vt:lpstr>Nomina</vt:lpstr>
      <vt:lpstr>Slide 22</vt:lpstr>
      <vt:lpstr>Slide 23</vt:lpstr>
      <vt:lpstr>Menurut Ramlan (1991: 60),</vt:lpstr>
      <vt:lpstr>Pronomina</vt:lpstr>
      <vt:lpstr>Pronomina</vt:lpstr>
      <vt:lpstr>Pronomina</vt:lpstr>
      <vt:lpstr>Pronomina</vt:lpstr>
      <vt:lpstr>Pronomina</vt:lpstr>
      <vt:lpstr>Numeralia</vt:lpstr>
      <vt:lpstr>Numeralia</vt:lpstr>
      <vt:lpstr>Slide 32</vt:lpstr>
      <vt:lpstr>Numeralia</vt:lpstr>
      <vt:lpstr>Numeralia</vt:lpstr>
      <vt:lpstr>Slide 35</vt:lpstr>
      <vt:lpstr>Adjektiva</vt:lpstr>
      <vt:lpstr>Adjektiva</vt:lpstr>
      <vt:lpstr>Slide 38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Morfem </dc:title>
  <dc:creator>Muhajir</dc:creator>
  <cp:lastModifiedBy>Muhajir</cp:lastModifiedBy>
  <cp:revision>12</cp:revision>
  <dcterms:created xsi:type="dcterms:W3CDTF">2016-10-10T23:29:30Z</dcterms:created>
  <dcterms:modified xsi:type="dcterms:W3CDTF">2016-10-13T07:37:58Z</dcterms:modified>
</cp:coreProperties>
</file>