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26"/>
  </p:handoutMasterIdLst>
  <p:sldIdLst>
    <p:sldId id="256" r:id="rId3"/>
    <p:sldId id="257" r:id="rId4"/>
    <p:sldId id="258" r:id="rId5"/>
    <p:sldId id="284" r:id="rId6"/>
    <p:sldId id="259" r:id="rId7"/>
    <p:sldId id="260" r:id="rId8"/>
    <p:sldId id="281" r:id="rId9"/>
    <p:sldId id="282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7" r:id="rId23"/>
    <p:sldId id="278" r:id="rId24"/>
    <p:sldId id="279" r:id="rId25"/>
  </p:sldIdLst>
  <p:sldSz cx="9144000" cy="6858000" type="screen4x3"/>
  <p:notesSz cx="7086600" cy="902462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14788" y="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E592A-CDC4-4EEC-96FA-FD1166356802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57250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14788" y="857250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302F2-7D56-4D7D-8C44-FA837A70ABAA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B342-9890-41F6-B997-34A2849DEFF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  <a:p>
            <a:pPr lvl="1" eaLnBrk="1" latinLnBrk="0" hangingPunct="1"/>
            <a:r>
              <a:rPr kumimoji="0" lang="en-US" smtClean="0"/>
              <a:t>Second level</a:t>
            </a:r>
            <a:endParaRPr kumimoji="0" lang="en-US" smtClean="0"/>
          </a:p>
          <a:p>
            <a:pPr lvl="2" eaLnBrk="1" latinLnBrk="0" hangingPunct="1"/>
            <a:r>
              <a:rPr kumimoji="0" lang="en-US" smtClean="0"/>
              <a:t>Third level</a:t>
            </a:r>
            <a:endParaRPr kumimoji="0" lang="en-US" smtClean="0"/>
          </a:p>
          <a:p>
            <a:pPr lvl="3" eaLnBrk="1" latinLnBrk="0" hangingPunct="1"/>
            <a:r>
              <a:rPr kumimoji="0" lang="en-US" smtClean="0"/>
              <a:t>Fourth level</a:t>
            </a:r>
            <a:endParaRPr kumimoji="0" lang="en-US" smtClean="0"/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CFA3808-6421-4E4E-8193-29763E1C466F}" type="datetimeFigureOut">
              <a:rPr lang="en-US" smtClean="0"/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87B342-9890-41F6-B997-34A2849DEFF4}" type="slidenum">
              <a:rPr lang="en-US" smtClean="0"/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1500174"/>
            <a:ext cx="7772400" cy="1470025"/>
          </a:xfrm>
        </p:spPr>
        <p:txBody>
          <a:bodyPr/>
          <a:lstStyle/>
          <a:p>
            <a:r>
              <a:rPr lang="en-US" dirty="0" smtClean="0"/>
              <a:t>GEOLOGI TEKNIK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>
              <a:latin typeface="Arial Rounded MT Bold" panose="020F0704030504030204" pitchFamily="34" charset="0"/>
            </a:endParaRPr>
          </a:p>
          <a:p>
            <a:r>
              <a:rPr lang="en-US" dirty="0" smtClean="0">
                <a:latin typeface="Arial Rounded MT Bold" panose="020F0704030504030204" pitchFamily="34" charset="0"/>
              </a:rPr>
              <a:t>UNIVERSITAS PGRI SEMARANG</a:t>
            </a:r>
            <a:endParaRPr lang="en-US" dirty="0"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785794"/>
            <a:ext cx="8001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C000"/>
                </a:solidFill>
                <a:latin typeface="Bodoni MT Black" panose="02070A03080606020203" pitchFamily="18" charset="0"/>
              </a:rPr>
              <a:t>BATUAN</a:t>
            </a:r>
            <a:endParaRPr lang="en-US" sz="4000" b="1" dirty="0">
              <a:solidFill>
                <a:srgbClr val="FFC000"/>
              </a:solidFill>
              <a:latin typeface="Bodoni MT Black" panose="02070A030806060202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3" y="1857364"/>
            <a:ext cx="828680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00B050"/>
                </a:solidFill>
              </a:rPr>
              <a:t>Massa </a:t>
            </a:r>
            <a:r>
              <a:rPr lang="en-US" sz="2200" dirty="0" err="1" smtClean="0">
                <a:solidFill>
                  <a:srgbClr val="00B050"/>
                </a:solidFill>
              </a:rPr>
              <a:t>materi</a:t>
            </a:r>
            <a:r>
              <a:rPr lang="en-US" sz="2200" dirty="0" smtClean="0">
                <a:solidFill>
                  <a:srgbClr val="00B050"/>
                </a:solidFill>
              </a:rPr>
              <a:t> mineral, </a:t>
            </a:r>
            <a:r>
              <a:rPr lang="en-US" sz="2200" dirty="0" err="1" smtClean="0">
                <a:solidFill>
                  <a:srgbClr val="00B050"/>
                </a:solidFill>
              </a:rPr>
              <a:t>baik</a:t>
            </a:r>
            <a:r>
              <a:rPr lang="en-US" sz="2200" dirty="0" smtClean="0">
                <a:solidFill>
                  <a:srgbClr val="00B050"/>
                </a:solidFill>
              </a:rPr>
              <a:t> yang </a:t>
            </a:r>
            <a:r>
              <a:rPr lang="en-US" sz="2200" dirty="0" err="1" smtClean="0">
                <a:solidFill>
                  <a:srgbClr val="00B050"/>
                </a:solidFill>
              </a:rPr>
              <a:t>kompak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keras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maupun</a:t>
            </a:r>
            <a:r>
              <a:rPr lang="en-US" sz="2200" dirty="0" smtClean="0">
                <a:solidFill>
                  <a:srgbClr val="00B050"/>
                </a:solidFill>
              </a:rPr>
              <a:t> yang </a:t>
            </a:r>
            <a:r>
              <a:rPr lang="en-US" sz="2200" dirty="0" err="1" smtClean="0">
                <a:solidFill>
                  <a:srgbClr val="00B050"/>
                </a:solidFill>
              </a:rPr>
              <a:t>tidak</a:t>
            </a:r>
            <a:r>
              <a:rPr lang="en-US" sz="2200" dirty="0" smtClean="0">
                <a:solidFill>
                  <a:srgbClr val="00B050"/>
                </a:solidFill>
              </a:rPr>
              <a:t>, </a:t>
            </a:r>
            <a:endParaRPr lang="en-US" sz="2200" dirty="0" smtClean="0">
              <a:solidFill>
                <a:srgbClr val="00B050"/>
              </a:solidFill>
            </a:endParaRPr>
          </a:p>
          <a:p>
            <a:r>
              <a:rPr lang="en-US" sz="2200" dirty="0">
                <a:solidFill>
                  <a:srgbClr val="00B050"/>
                </a:solidFill>
              </a:rPr>
              <a:t>y</a:t>
            </a:r>
            <a:r>
              <a:rPr lang="en-US" sz="2200" dirty="0" smtClean="0">
                <a:solidFill>
                  <a:srgbClr val="00B050"/>
                </a:solidFill>
              </a:rPr>
              <a:t>ang </a:t>
            </a:r>
            <a:r>
              <a:rPr lang="en-US" sz="2200" dirty="0" err="1" smtClean="0">
                <a:solidFill>
                  <a:srgbClr val="00B050"/>
                </a:solidFill>
              </a:rPr>
              <a:t>membentuk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kerak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bumi</a:t>
            </a:r>
            <a:r>
              <a:rPr lang="en-US" sz="2200" dirty="0" smtClean="0">
                <a:solidFill>
                  <a:srgbClr val="00B050"/>
                </a:solidFill>
              </a:rPr>
              <a:t>. </a:t>
            </a:r>
            <a:r>
              <a:rPr lang="en-US" sz="2200" dirty="0" err="1" smtClean="0">
                <a:solidFill>
                  <a:srgbClr val="00B050"/>
                </a:solidFill>
              </a:rPr>
              <a:t>Batuan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dapat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terdiri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dari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satu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macam</a:t>
            </a:r>
            <a:r>
              <a:rPr lang="en-US" sz="2200" dirty="0" smtClean="0">
                <a:solidFill>
                  <a:srgbClr val="00B050"/>
                </a:solidFill>
              </a:rPr>
              <a:t> mineral </a:t>
            </a:r>
            <a:r>
              <a:rPr lang="en-US" sz="2200" dirty="0" err="1" smtClean="0">
                <a:solidFill>
                  <a:srgbClr val="00B050"/>
                </a:solidFill>
              </a:rPr>
              <a:t>atau</a:t>
            </a:r>
            <a:r>
              <a:rPr lang="en-US" sz="2200" dirty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kumpulan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berbagai</a:t>
            </a:r>
            <a:r>
              <a:rPr lang="en-US" sz="2200" dirty="0" smtClean="0">
                <a:solidFill>
                  <a:srgbClr val="00B050"/>
                </a:solidFill>
              </a:rPr>
              <a:t> </a:t>
            </a:r>
            <a:r>
              <a:rPr lang="en-US" sz="2200" dirty="0" err="1" smtClean="0">
                <a:solidFill>
                  <a:srgbClr val="00B050"/>
                </a:solidFill>
              </a:rPr>
              <a:t>macam</a:t>
            </a:r>
            <a:r>
              <a:rPr lang="en-US" sz="2200" dirty="0" smtClean="0">
                <a:solidFill>
                  <a:srgbClr val="00B050"/>
                </a:solidFill>
              </a:rPr>
              <a:t> mineral </a:t>
            </a:r>
            <a:endParaRPr lang="en-US" sz="2200" dirty="0" smtClean="0">
              <a:solidFill>
                <a:srgbClr val="00B050"/>
              </a:solidFill>
            </a:endParaRPr>
          </a:p>
          <a:p>
            <a:r>
              <a:rPr lang="en-US" sz="2200" dirty="0" smtClean="0"/>
              <a:t>(Whitten </a:t>
            </a:r>
            <a:r>
              <a:rPr lang="en-US" sz="2200" dirty="0" err="1" smtClean="0"/>
              <a:t>dan</a:t>
            </a:r>
            <a:r>
              <a:rPr lang="en-US" sz="2200" dirty="0" smtClean="0"/>
              <a:t> Brooks)</a:t>
            </a:r>
            <a:endParaRPr lang="en-US" sz="2200" dirty="0"/>
          </a:p>
          <a:p>
            <a:endParaRPr lang="en-US" dirty="0" smtClean="0"/>
          </a:p>
          <a:p>
            <a:r>
              <a:rPr lang="en-US" sz="2200" dirty="0" err="1" smtClean="0">
                <a:solidFill>
                  <a:srgbClr val="0070C0"/>
                </a:solidFill>
              </a:rPr>
              <a:t>Ditinjau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r>
              <a:rPr lang="en-US" sz="2200" dirty="0" err="1" smtClean="0">
                <a:solidFill>
                  <a:srgbClr val="0070C0"/>
                </a:solidFill>
              </a:rPr>
              <a:t>dari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r>
              <a:rPr lang="en-US" sz="2200" dirty="0" err="1" smtClean="0">
                <a:solidFill>
                  <a:srgbClr val="0070C0"/>
                </a:solidFill>
              </a:rPr>
              <a:t>teknik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r>
              <a:rPr lang="en-US" sz="2200" dirty="0" err="1" smtClean="0">
                <a:solidFill>
                  <a:srgbClr val="0070C0"/>
                </a:solidFill>
              </a:rPr>
              <a:t>sipil</a:t>
            </a:r>
            <a:r>
              <a:rPr lang="en-US" sz="2200" dirty="0" smtClean="0">
                <a:solidFill>
                  <a:srgbClr val="0070C0"/>
                </a:solidFill>
              </a:rPr>
              <a:t> : </a:t>
            </a:r>
            <a:r>
              <a:rPr lang="en-US" sz="2200" dirty="0" err="1" smtClean="0">
                <a:solidFill>
                  <a:srgbClr val="0070C0"/>
                </a:solidFill>
              </a:rPr>
              <a:t>sesuatu</a:t>
            </a:r>
            <a:r>
              <a:rPr lang="en-US" sz="2200" dirty="0" smtClean="0">
                <a:solidFill>
                  <a:srgbClr val="0070C0"/>
                </a:solidFill>
              </a:rPr>
              <a:t> yang </a:t>
            </a:r>
            <a:r>
              <a:rPr lang="en-US" sz="2200" dirty="0" err="1" smtClean="0">
                <a:solidFill>
                  <a:srgbClr val="0070C0"/>
                </a:solidFill>
              </a:rPr>
              <a:t>keras</a:t>
            </a:r>
            <a:r>
              <a:rPr lang="en-US" sz="2200" dirty="0" smtClean="0">
                <a:solidFill>
                  <a:srgbClr val="0070C0"/>
                </a:solidFill>
              </a:rPr>
              <a:t>, </a:t>
            </a:r>
            <a:r>
              <a:rPr lang="en-US" sz="2200" dirty="0" err="1" smtClean="0">
                <a:solidFill>
                  <a:srgbClr val="0070C0"/>
                </a:solidFill>
              </a:rPr>
              <a:t>kompak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r>
              <a:rPr lang="en-US" sz="2200" dirty="0" err="1" smtClean="0">
                <a:solidFill>
                  <a:srgbClr val="0070C0"/>
                </a:solidFill>
              </a:rPr>
              <a:t>atau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endParaRPr lang="en-US" sz="2200" dirty="0" smtClean="0">
              <a:solidFill>
                <a:srgbClr val="0070C0"/>
              </a:solidFill>
            </a:endParaRPr>
          </a:p>
          <a:p>
            <a:r>
              <a:rPr lang="en-US" sz="2200" dirty="0" err="1" smtClean="0">
                <a:solidFill>
                  <a:srgbClr val="0070C0"/>
                </a:solidFill>
              </a:rPr>
              <a:t>berat</a:t>
            </a:r>
            <a:r>
              <a:rPr lang="en-US" sz="2200" dirty="0" smtClean="0">
                <a:solidFill>
                  <a:srgbClr val="0070C0"/>
                </a:solidFill>
              </a:rPr>
              <a:t> yang </a:t>
            </a:r>
            <a:r>
              <a:rPr lang="en-US" sz="2200" dirty="0" err="1" smtClean="0">
                <a:solidFill>
                  <a:srgbClr val="0070C0"/>
                </a:solidFill>
              </a:rPr>
              <a:t>untuk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r>
              <a:rPr lang="en-US" sz="2200" dirty="0" err="1" smtClean="0">
                <a:solidFill>
                  <a:srgbClr val="0070C0"/>
                </a:solidFill>
              </a:rPr>
              <a:t>memisahkannya</a:t>
            </a:r>
            <a:r>
              <a:rPr lang="en-US" sz="2200" dirty="0" smtClean="0">
                <a:solidFill>
                  <a:srgbClr val="0070C0"/>
                </a:solidFill>
              </a:rPr>
              <a:t>, </a:t>
            </a:r>
            <a:r>
              <a:rPr lang="en-US" sz="2200" dirty="0" err="1" smtClean="0">
                <a:solidFill>
                  <a:srgbClr val="0070C0"/>
                </a:solidFill>
              </a:rPr>
              <a:t>bila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r>
              <a:rPr lang="en-US" sz="2200" dirty="0" err="1" smtClean="0">
                <a:solidFill>
                  <a:srgbClr val="0070C0"/>
                </a:solidFill>
              </a:rPr>
              <a:t>perlu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endParaRPr lang="en-US" sz="2200" dirty="0" smtClean="0">
              <a:solidFill>
                <a:srgbClr val="0070C0"/>
              </a:solidFill>
            </a:endParaRPr>
          </a:p>
          <a:p>
            <a:r>
              <a:rPr lang="en-US" sz="2200" dirty="0" err="1" smtClean="0">
                <a:solidFill>
                  <a:srgbClr val="0070C0"/>
                </a:solidFill>
              </a:rPr>
              <a:t>harus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r>
              <a:rPr lang="en-US" sz="2200" dirty="0" err="1" smtClean="0">
                <a:solidFill>
                  <a:srgbClr val="0070C0"/>
                </a:solidFill>
              </a:rPr>
              <a:t>dengan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r>
              <a:rPr lang="en-US" sz="2200" dirty="0" err="1" smtClean="0">
                <a:solidFill>
                  <a:srgbClr val="0070C0"/>
                </a:solidFill>
              </a:rPr>
              <a:t>ledakan</a:t>
            </a:r>
            <a:r>
              <a:rPr lang="en-US" sz="2200" dirty="0" smtClean="0">
                <a:solidFill>
                  <a:srgbClr val="0070C0"/>
                </a:solidFill>
              </a:rPr>
              <a:t> </a:t>
            </a:r>
            <a:r>
              <a:rPr lang="en-US" sz="2200" dirty="0" smtClean="0"/>
              <a:t>(Wesley)</a:t>
            </a:r>
            <a:endParaRPr lang="en-US" sz="2200" dirty="0" smtClean="0"/>
          </a:p>
          <a:p>
            <a:endParaRPr lang="en-US" sz="2200" dirty="0"/>
          </a:p>
          <a:p>
            <a:r>
              <a:rPr lang="en-US" sz="2200" dirty="0" err="1" smtClean="0"/>
              <a:t>Ditinjau</a:t>
            </a:r>
            <a:r>
              <a:rPr lang="en-US" sz="2200" dirty="0" smtClean="0"/>
              <a:t> </a:t>
            </a:r>
            <a:r>
              <a:rPr lang="en-US" sz="2200" dirty="0" err="1" smtClean="0"/>
              <a:t>dari</a:t>
            </a:r>
            <a:r>
              <a:rPr lang="en-US" sz="2200" dirty="0" smtClean="0"/>
              <a:t> </a:t>
            </a:r>
            <a:r>
              <a:rPr lang="en-US" sz="2200" dirty="0" err="1" smtClean="0"/>
              <a:t>geologi</a:t>
            </a:r>
            <a:r>
              <a:rPr lang="en-US" sz="2200" dirty="0" smtClean="0"/>
              <a:t> :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</a:t>
            </a:r>
            <a:r>
              <a:rPr lang="en-US" sz="2200" dirty="0" err="1" smtClean="0"/>
              <a:t>tidak</a:t>
            </a:r>
            <a:r>
              <a:rPr lang="en-US" sz="2200" dirty="0" smtClean="0"/>
              <a:t> </a:t>
            </a:r>
            <a:r>
              <a:rPr lang="en-US" sz="2200" dirty="0" err="1" smtClean="0"/>
              <a:t>harus</a:t>
            </a:r>
            <a:r>
              <a:rPr lang="en-US" sz="2200" dirty="0" smtClean="0"/>
              <a:t> </a:t>
            </a:r>
            <a:r>
              <a:rPr lang="en-US" sz="2200" dirty="0" err="1" smtClean="0"/>
              <a:t>keras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kompak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r>
              <a:rPr lang="en-US" sz="2200" dirty="0" smtClean="0"/>
              <a:t>Lumpur, </a:t>
            </a:r>
            <a:r>
              <a:rPr lang="en-US" sz="2200" dirty="0" err="1" smtClean="0"/>
              <a:t>pasir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tanah</a:t>
            </a:r>
            <a:r>
              <a:rPr lang="en-US" sz="2200" dirty="0" smtClean="0"/>
              <a:t> </a:t>
            </a:r>
            <a:r>
              <a:rPr lang="en-US" sz="2200" dirty="0" err="1" smtClean="0"/>
              <a:t>liat</a:t>
            </a:r>
            <a:r>
              <a:rPr lang="en-US" sz="2200" dirty="0" smtClean="0"/>
              <a:t> (</a:t>
            </a:r>
            <a:r>
              <a:rPr lang="en-US" sz="2200" dirty="0" err="1" smtClean="0"/>
              <a:t>lempung</a:t>
            </a:r>
            <a:r>
              <a:rPr lang="en-US" sz="2200" dirty="0" smtClean="0"/>
              <a:t>) </a:t>
            </a:r>
            <a:r>
              <a:rPr lang="en-US" sz="2200" dirty="0" err="1" smtClean="0"/>
              <a:t>termasuk</a:t>
            </a:r>
            <a:r>
              <a:rPr lang="en-US" sz="2200" dirty="0" smtClean="0"/>
              <a:t> </a:t>
            </a:r>
            <a:r>
              <a:rPr lang="en-US" sz="2200" dirty="0" err="1" smtClean="0"/>
              <a:t>batuan</a:t>
            </a:r>
            <a:r>
              <a:rPr lang="en-US" sz="2200" dirty="0" smtClean="0"/>
              <a:t>.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1071546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MACAM-MACAM BATUAN</a:t>
            </a:r>
            <a:endParaRPr lang="en-US" sz="3200" b="1" dirty="0" smtClean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24" y="1928802"/>
            <a:ext cx="70750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 smtClean="0"/>
          </a:p>
          <a:p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</a:t>
            </a:r>
            <a:r>
              <a:rPr lang="en-US" sz="2400" dirty="0" err="1" smtClean="0"/>
              <a:t>terbentuknya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alam</a:t>
            </a:r>
            <a:r>
              <a:rPr lang="en-US" sz="2400" dirty="0" smtClean="0"/>
              <a:t>, </a:t>
            </a:r>
            <a:r>
              <a:rPr lang="en-US" sz="2400" dirty="0" err="1" smtClean="0"/>
              <a:t>terdiri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:</a:t>
            </a:r>
            <a:endParaRPr lang="en-US" sz="2400" dirty="0" smtClean="0"/>
          </a:p>
          <a:p>
            <a:endParaRPr lang="en-US" sz="2400" dirty="0" smtClean="0"/>
          </a:p>
          <a:p>
            <a:pPr marL="342900" indent="-342900">
              <a:buAutoNum type="arabicPeriod"/>
            </a:pPr>
            <a:r>
              <a:rPr lang="en-US" sz="2400" dirty="0" err="1" smtClean="0"/>
              <a:t>Batuan</a:t>
            </a:r>
            <a:r>
              <a:rPr lang="en-US" sz="2400" dirty="0" smtClean="0"/>
              <a:t> </a:t>
            </a:r>
            <a:r>
              <a:rPr lang="en-US" sz="2400" dirty="0" err="1" smtClean="0"/>
              <a:t>Beku</a:t>
            </a:r>
            <a:r>
              <a:rPr lang="en-US" sz="2400" dirty="0" smtClean="0"/>
              <a:t> (</a:t>
            </a:r>
            <a:r>
              <a:rPr lang="en-US" sz="2400" dirty="0" err="1" smtClean="0"/>
              <a:t>batuan</a:t>
            </a:r>
            <a:r>
              <a:rPr lang="en-US" sz="2400" dirty="0" smtClean="0"/>
              <a:t> </a:t>
            </a:r>
            <a:r>
              <a:rPr lang="en-US" sz="2400" dirty="0" err="1" smtClean="0"/>
              <a:t>beku</a:t>
            </a:r>
            <a:r>
              <a:rPr lang="en-US" sz="2400" dirty="0" smtClean="0"/>
              <a:t>)</a:t>
            </a:r>
            <a:endParaRPr lang="en-US" sz="2400" dirty="0" smtClean="0"/>
          </a:p>
          <a:p>
            <a:pPr marL="342900" indent="-342900">
              <a:buAutoNum type="arabicPeriod"/>
            </a:pPr>
            <a:r>
              <a:rPr lang="en-US" sz="2400" dirty="0" err="1" smtClean="0"/>
              <a:t>Batuan</a:t>
            </a:r>
            <a:r>
              <a:rPr lang="en-US" sz="2400" dirty="0" smtClean="0"/>
              <a:t> </a:t>
            </a:r>
            <a:r>
              <a:rPr lang="en-US" sz="2400" dirty="0" err="1" smtClean="0"/>
              <a:t>Endapan</a:t>
            </a:r>
            <a:r>
              <a:rPr lang="en-US" sz="2400" dirty="0" smtClean="0"/>
              <a:t> (</a:t>
            </a:r>
            <a:r>
              <a:rPr lang="en-US" sz="2400" dirty="0" err="1" smtClean="0"/>
              <a:t>batuan</a:t>
            </a:r>
            <a:r>
              <a:rPr lang="en-US" sz="2400" dirty="0" smtClean="0"/>
              <a:t> </a:t>
            </a:r>
            <a:r>
              <a:rPr lang="en-US" sz="2400" dirty="0" err="1" smtClean="0"/>
              <a:t>sedimen</a:t>
            </a:r>
            <a:r>
              <a:rPr lang="en-US" sz="2400" dirty="0" smtClean="0"/>
              <a:t>)</a:t>
            </a:r>
            <a:endParaRPr lang="en-US" sz="2400" dirty="0" smtClean="0"/>
          </a:p>
          <a:p>
            <a:pPr marL="342900" indent="-342900">
              <a:buAutoNum type="arabicPeriod"/>
            </a:pPr>
            <a:r>
              <a:rPr lang="en-US" sz="2400" dirty="0" err="1" smtClean="0"/>
              <a:t>Batuan</a:t>
            </a:r>
            <a:r>
              <a:rPr lang="en-US" sz="2400" dirty="0" smtClean="0"/>
              <a:t> </a:t>
            </a:r>
            <a:r>
              <a:rPr lang="en-US" sz="2400" dirty="0" err="1" smtClean="0"/>
              <a:t>Metamorfik</a:t>
            </a:r>
            <a:r>
              <a:rPr lang="en-US" sz="2400" dirty="0" smtClean="0"/>
              <a:t> (</a:t>
            </a:r>
            <a:r>
              <a:rPr lang="en-US" sz="2400" dirty="0" err="1" smtClean="0"/>
              <a:t>batuan</a:t>
            </a:r>
            <a:r>
              <a:rPr lang="en-US" sz="2400" dirty="0" smtClean="0"/>
              <a:t> </a:t>
            </a:r>
            <a:r>
              <a:rPr lang="en-US" sz="2400" dirty="0" err="1" smtClean="0"/>
              <a:t>malihan</a:t>
            </a:r>
            <a:r>
              <a:rPr lang="en-US" sz="2400" dirty="0" smtClean="0"/>
              <a:t>)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14546" y="857232"/>
            <a:ext cx="507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DAUR BATUAN (SIKLUS BATUAN</a:t>
            </a:r>
            <a:r>
              <a:rPr lang="en-US" sz="2400" dirty="0" smtClean="0">
                <a:solidFill>
                  <a:srgbClr val="002060"/>
                </a:solidFill>
              </a:rPr>
              <a:t>)</a:t>
            </a:r>
            <a:endParaRPr lang="en-US" sz="2400" dirty="0">
              <a:solidFill>
                <a:srgbClr val="002060"/>
              </a:solidFill>
            </a:endParaRPr>
          </a:p>
        </p:txBody>
      </p:sp>
      <p:pic>
        <p:nvPicPr>
          <p:cNvPr id="1028" name="Picture 4" descr="D:\Geologi Teknik\Batuan &amp; Identifikasi\Daur BATUAN 4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00166" y="1615682"/>
            <a:ext cx="6215082" cy="43850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0035" y="571480"/>
            <a:ext cx="828680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400" b="1" dirty="0" smtClean="0">
                <a:solidFill>
                  <a:srgbClr val="FFC000"/>
                </a:solidFill>
              </a:rPr>
              <a:t>BATUAN BEKU</a:t>
            </a:r>
            <a:endParaRPr lang="en-US" sz="2400" b="1" dirty="0" smtClean="0">
              <a:solidFill>
                <a:srgbClr val="FFC000"/>
              </a:solidFill>
            </a:endParaRPr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Batuan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terbentuk</a:t>
            </a:r>
            <a:r>
              <a:rPr lang="en-US" sz="2000" dirty="0" smtClean="0"/>
              <a:t> </a:t>
            </a:r>
            <a:r>
              <a:rPr lang="en-US" sz="2000" dirty="0" err="1" smtClean="0"/>
              <a:t>langsung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pembekuan</a:t>
            </a:r>
            <a:r>
              <a:rPr lang="en-US" sz="2000" dirty="0" smtClean="0"/>
              <a:t> magma.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Magma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zat</a:t>
            </a:r>
            <a:r>
              <a:rPr lang="en-US" sz="2000" dirty="0" smtClean="0"/>
              <a:t> </a:t>
            </a:r>
            <a:r>
              <a:rPr lang="en-US" sz="2000" dirty="0" err="1" smtClean="0"/>
              <a:t>cair</a:t>
            </a:r>
            <a:r>
              <a:rPr lang="en-US" sz="2000" dirty="0" smtClean="0"/>
              <a:t> </a:t>
            </a:r>
            <a:r>
              <a:rPr lang="en-US" sz="2000" dirty="0" err="1" smtClean="0"/>
              <a:t>liat</a:t>
            </a:r>
            <a:r>
              <a:rPr lang="en-US" sz="2000" dirty="0" smtClean="0"/>
              <a:t> </a:t>
            </a:r>
            <a:r>
              <a:rPr lang="en-US" sz="2000" dirty="0" err="1" smtClean="0"/>
              <a:t>pijar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senyawa</a:t>
            </a:r>
            <a:r>
              <a:rPr lang="en-US" sz="2000" dirty="0" smtClean="0"/>
              <a:t> </a:t>
            </a:r>
            <a:r>
              <a:rPr lang="en-US" sz="2000" dirty="0" err="1" smtClean="0"/>
              <a:t>silikat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ada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bawah</a:t>
            </a:r>
            <a:r>
              <a:rPr lang="en-US" sz="2000" dirty="0" smtClean="0"/>
              <a:t> </a:t>
            </a:r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en-US" sz="2000" dirty="0" err="1" smtClean="0"/>
              <a:t>tekanan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suhu</a:t>
            </a:r>
            <a:r>
              <a:rPr lang="en-US" sz="2000" dirty="0" smtClean="0"/>
              <a:t> </a:t>
            </a:r>
            <a:r>
              <a:rPr lang="en-US" sz="2000" dirty="0" err="1" smtClean="0"/>
              <a:t>tinggi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tubuh</a:t>
            </a:r>
            <a:r>
              <a:rPr lang="en-US" sz="2000" dirty="0" smtClean="0"/>
              <a:t> </a:t>
            </a:r>
            <a:r>
              <a:rPr lang="en-US" sz="2000" dirty="0" err="1" smtClean="0"/>
              <a:t>bumi</a:t>
            </a:r>
            <a:r>
              <a:rPr lang="en-US" sz="2000" dirty="0" smtClean="0"/>
              <a:t>.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700 </a:t>
            </a:r>
            <a:r>
              <a:rPr lang="en-US" sz="2000" dirty="0" err="1" smtClean="0"/>
              <a:t>tipe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</a:t>
            </a:r>
            <a:r>
              <a:rPr lang="en-US" sz="2000" dirty="0" err="1" smtClean="0"/>
              <a:t>telah</a:t>
            </a:r>
            <a:r>
              <a:rPr lang="en-US" sz="2000" dirty="0" smtClean="0"/>
              <a:t> </a:t>
            </a:r>
            <a:r>
              <a:rPr lang="en-US" sz="2000" dirty="0" err="1" smtClean="0"/>
              <a:t>berhasil</a:t>
            </a:r>
            <a:r>
              <a:rPr lang="en-US" sz="2000" dirty="0" smtClean="0"/>
              <a:t> </a:t>
            </a:r>
            <a:r>
              <a:rPr lang="en-US" sz="2000" dirty="0" err="1" smtClean="0"/>
              <a:t>dideskripsikan</a:t>
            </a:r>
            <a:r>
              <a:rPr lang="en-US" sz="2000" dirty="0" smtClean="0"/>
              <a:t>, </a:t>
            </a:r>
            <a:r>
              <a:rPr lang="en-US" sz="2000" dirty="0" err="1" smtClean="0"/>
              <a:t>sebagian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 </a:t>
            </a:r>
            <a:r>
              <a:rPr lang="en-US" sz="2000" dirty="0" err="1" smtClean="0"/>
              <a:t>terbentuk</a:t>
            </a:r>
            <a:r>
              <a:rPr lang="en-US" sz="2000" dirty="0" smtClean="0"/>
              <a:t> </a:t>
            </a:r>
            <a:r>
              <a:rPr lang="en-US" sz="2000" dirty="0" err="1" smtClean="0"/>
              <a:t>dibawah</a:t>
            </a:r>
            <a:r>
              <a:rPr lang="en-US" sz="2000" dirty="0" smtClean="0"/>
              <a:t> </a:t>
            </a:r>
            <a:r>
              <a:rPr lang="en-US" sz="2000" dirty="0" err="1" smtClean="0"/>
              <a:t>permukaan</a:t>
            </a:r>
            <a:r>
              <a:rPr lang="en-US" sz="2000" dirty="0" smtClean="0"/>
              <a:t> </a:t>
            </a:r>
            <a:r>
              <a:rPr lang="en-US" sz="2000" dirty="0" err="1" smtClean="0"/>
              <a:t>kerak</a:t>
            </a:r>
            <a:r>
              <a:rPr lang="en-US" sz="2000" dirty="0" smtClean="0"/>
              <a:t> </a:t>
            </a:r>
            <a:r>
              <a:rPr lang="en-US" sz="2000" dirty="0" err="1" smtClean="0"/>
              <a:t>bumi</a:t>
            </a:r>
            <a:endParaRPr lang="en-US" sz="2000" dirty="0" smtClean="0"/>
          </a:p>
          <a:p>
            <a:pPr marL="342900" indent="-342900"/>
            <a:endParaRPr lang="en-US" sz="2000" dirty="0" smtClean="0"/>
          </a:p>
          <a:p>
            <a:pPr marL="342900" indent="-342900"/>
            <a:r>
              <a:rPr lang="en-US" sz="2000" dirty="0" smtClean="0"/>
              <a:t>	Mineral </a:t>
            </a:r>
            <a:r>
              <a:rPr lang="en-US" sz="2000" dirty="0" err="1" smtClean="0"/>
              <a:t>penyusun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: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smtClean="0">
                <a:solidFill>
                  <a:srgbClr val="00B0F0"/>
                </a:solidFill>
              </a:rPr>
              <a:t>A. Mineral </a:t>
            </a:r>
            <a:r>
              <a:rPr lang="en-US" sz="2000" dirty="0" err="1" smtClean="0">
                <a:solidFill>
                  <a:srgbClr val="00B0F0"/>
                </a:solidFill>
              </a:rPr>
              <a:t>asam</a:t>
            </a:r>
            <a:r>
              <a:rPr lang="en-US" sz="2000" dirty="0" smtClean="0">
                <a:solidFill>
                  <a:srgbClr val="00B0F0"/>
                </a:solidFill>
              </a:rPr>
              <a:t> (</a:t>
            </a:r>
            <a:r>
              <a:rPr lang="en-US" sz="2000" dirty="0" err="1" smtClean="0">
                <a:solidFill>
                  <a:srgbClr val="00B0F0"/>
                </a:solidFill>
              </a:rPr>
              <a:t>felsic</a:t>
            </a:r>
            <a:r>
              <a:rPr lang="en-US" sz="2000" dirty="0" smtClean="0">
                <a:solidFill>
                  <a:srgbClr val="00B0F0"/>
                </a:solidFill>
              </a:rPr>
              <a:t> mineral)</a:t>
            </a:r>
            <a:endParaRPr lang="en-US" sz="2000" dirty="0" smtClean="0">
              <a:solidFill>
                <a:srgbClr val="00B0F0"/>
              </a:solidFill>
            </a:endParaRPr>
          </a:p>
          <a:p>
            <a:pPr marL="342900" indent="-342900"/>
            <a:r>
              <a:rPr lang="en-US" sz="2000" dirty="0" smtClean="0"/>
              <a:t>	- </a:t>
            </a:r>
            <a:r>
              <a:rPr lang="en-US" sz="2000" dirty="0" err="1" smtClean="0"/>
              <a:t>Kuarts</a:t>
            </a:r>
            <a:r>
              <a:rPr lang="en-US" sz="2000" dirty="0" smtClean="0"/>
              <a:t> : </a:t>
            </a:r>
            <a:r>
              <a:rPr lang="en-US" sz="2000" dirty="0" err="1" smtClean="0"/>
              <a:t>jernih</a:t>
            </a:r>
            <a:r>
              <a:rPr lang="en-US" sz="2000" dirty="0" smtClean="0"/>
              <a:t>, </a:t>
            </a:r>
            <a:r>
              <a:rPr lang="en-US" sz="2000" dirty="0" err="1" smtClean="0"/>
              <a:t>putih</a:t>
            </a:r>
            <a:r>
              <a:rPr lang="en-US" sz="2000" dirty="0" smtClean="0"/>
              <a:t> </a:t>
            </a:r>
            <a:r>
              <a:rPr lang="en-US" sz="2000" dirty="0" err="1" smtClean="0"/>
              <a:t>susu</a:t>
            </a:r>
            <a:r>
              <a:rPr lang="en-US" sz="2000" dirty="0" smtClean="0"/>
              <a:t>/</a:t>
            </a:r>
            <a:r>
              <a:rPr lang="en-US" sz="2000" dirty="0" err="1" smtClean="0"/>
              <a:t>kelabu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- Feldspar </a:t>
            </a:r>
            <a:r>
              <a:rPr lang="en-US" sz="2000" dirty="0" err="1" smtClean="0"/>
              <a:t>otoklas</a:t>
            </a:r>
            <a:r>
              <a:rPr lang="en-US" sz="2000" dirty="0" smtClean="0"/>
              <a:t> : </a:t>
            </a:r>
            <a:r>
              <a:rPr lang="en-US" sz="2000" dirty="0" err="1" smtClean="0"/>
              <a:t>merah</a:t>
            </a:r>
            <a:r>
              <a:rPr lang="en-US" sz="2000" dirty="0" smtClean="0"/>
              <a:t> </a:t>
            </a:r>
            <a:r>
              <a:rPr lang="en-US" sz="2000" dirty="0" err="1" smtClean="0"/>
              <a:t>jambu</a:t>
            </a:r>
            <a:r>
              <a:rPr lang="en-US" sz="2000" dirty="0" smtClean="0"/>
              <a:t>, </a:t>
            </a:r>
            <a:r>
              <a:rPr lang="en-US" sz="2000" dirty="0" err="1" smtClean="0"/>
              <a:t>banyak</a:t>
            </a:r>
            <a:r>
              <a:rPr lang="en-US" sz="2000" dirty="0" smtClean="0"/>
              <a:t> </a:t>
            </a:r>
            <a:r>
              <a:rPr lang="en-US" sz="2000" dirty="0" err="1" smtClean="0"/>
              <a:t>terdapat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</a:t>
            </a:r>
            <a:r>
              <a:rPr lang="en-US" sz="2000" dirty="0" err="1" smtClean="0"/>
              <a:t>asam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- Feldspar </a:t>
            </a:r>
            <a:r>
              <a:rPr lang="en-US" sz="2000" dirty="0" err="1" smtClean="0"/>
              <a:t>plagioklas</a:t>
            </a:r>
            <a:r>
              <a:rPr lang="en-US" sz="2000" dirty="0" smtClean="0"/>
              <a:t> : </a:t>
            </a:r>
            <a:r>
              <a:rPr lang="en-US" sz="2000" dirty="0" err="1" smtClean="0"/>
              <a:t>abu-abu</a:t>
            </a:r>
            <a:r>
              <a:rPr lang="en-US" sz="2000" dirty="0" smtClean="0"/>
              <a:t>, </a:t>
            </a:r>
            <a:r>
              <a:rPr lang="en-US" sz="2000" dirty="0" err="1" smtClean="0"/>
              <a:t>putih</a:t>
            </a:r>
            <a:r>
              <a:rPr lang="en-US" sz="2000" dirty="0" smtClean="0"/>
              <a:t> </a:t>
            </a:r>
            <a:r>
              <a:rPr lang="en-US" sz="2000" dirty="0" err="1" smtClean="0"/>
              <a:t>susu</a:t>
            </a:r>
            <a:r>
              <a:rPr lang="en-US" sz="2000" dirty="0" smtClean="0"/>
              <a:t>, </a:t>
            </a:r>
            <a:r>
              <a:rPr lang="en-US" sz="2000" dirty="0" err="1" smtClean="0"/>
              <a:t>menunjukkan</a:t>
            </a:r>
            <a:r>
              <a:rPr lang="en-US" sz="2000" dirty="0" smtClean="0"/>
              <a:t> </a:t>
            </a:r>
            <a:r>
              <a:rPr lang="en-US" sz="2000" dirty="0" err="1" smtClean="0"/>
              <a:t>gejala</a:t>
            </a:r>
            <a:r>
              <a:rPr lang="en-US" sz="2000" dirty="0" smtClean="0"/>
              <a:t> </a:t>
            </a:r>
            <a:r>
              <a:rPr lang="en-US" sz="2000" dirty="0" err="1" smtClean="0"/>
              <a:t>striasi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- </a:t>
            </a:r>
            <a:r>
              <a:rPr lang="en-US" sz="2000" dirty="0" err="1" smtClean="0"/>
              <a:t>Muskovit</a:t>
            </a:r>
            <a:r>
              <a:rPr lang="en-US" sz="2000" dirty="0" smtClean="0"/>
              <a:t> : </a:t>
            </a:r>
            <a:r>
              <a:rPr lang="en-US" sz="2000" dirty="0" err="1" smtClean="0"/>
              <a:t>jernih</a:t>
            </a:r>
            <a:r>
              <a:rPr lang="en-US" sz="2000" dirty="0" smtClean="0"/>
              <a:t> </a:t>
            </a:r>
            <a:r>
              <a:rPr lang="en-US" sz="2000" dirty="0" err="1" smtClean="0"/>
              <a:t>smp</a:t>
            </a:r>
            <a:r>
              <a:rPr lang="en-US" sz="2000" dirty="0" smtClean="0"/>
              <a:t> </a:t>
            </a:r>
            <a:r>
              <a:rPr lang="en-US" sz="2000" dirty="0" err="1" smtClean="0"/>
              <a:t>coklat</a:t>
            </a:r>
            <a:r>
              <a:rPr lang="en-US" sz="2000" dirty="0" smtClean="0"/>
              <a:t> </a:t>
            </a:r>
            <a:r>
              <a:rPr lang="en-US" sz="2000" dirty="0" err="1" smtClean="0"/>
              <a:t>muda</a:t>
            </a:r>
            <a:r>
              <a:rPr lang="en-US" sz="2000" dirty="0" smtClean="0"/>
              <a:t>,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menengah</a:t>
            </a:r>
            <a:r>
              <a:rPr lang="en-US" sz="2000" dirty="0" smtClean="0"/>
              <a:t> </a:t>
            </a:r>
            <a:r>
              <a:rPr lang="en-US" sz="2000" dirty="0" err="1" smtClean="0"/>
              <a:t>sampai</a:t>
            </a:r>
            <a:r>
              <a:rPr lang="en-US" sz="2000" dirty="0" smtClean="0"/>
              <a:t> </a:t>
            </a:r>
            <a:r>
              <a:rPr lang="en-US" sz="2000" dirty="0" err="1" smtClean="0"/>
              <a:t>basa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smtClean="0">
                <a:solidFill>
                  <a:srgbClr val="00B0F0"/>
                </a:solidFill>
              </a:rPr>
              <a:t>B. Mineral </a:t>
            </a:r>
            <a:r>
              <a:rPr lang="en-US" sz="2000" dirty="0" err="1" smtClean="0">
                <a:solidFill>
                  <a:srgbClr val="00B0F0"/>
                </a:solidFill>
              </a:rPr>
              <a:t>basa</a:t>
            </a:r>
            <a:r>
              <a:rPr lang="en-US" sz="2000" dirty="0" smtClean="0">
                <a:solidFill>
                  <a:srgbClr val="00B0F0"/>
                </a:solidFill>
              </a:rPr>
              <a:t> (</a:t>
            </a:r>
            <a:r>
              <a:rPr lang="en-US" sz="2000" dirty="0" err="1" smtClean="0">
                <a:solidFill>
                  <a:srgbClr val="00B0F0"/>
                </a:solidFill>
              </a:rPr>
              <a:t>mafic</a:t>
            </a:r>
            <a:r>
              <a:rPr lang="en-US" sz="2000" dirty="0" smtClean="0">
                <a:solidFill>
                  <a:srgbClr val="00B0F0"/>
                </a:solidFill>
              </a:rPr>
              <a:t> mineral)</a:t>
            </a:r>
            <a:endParaRPr lang="en-US" sz="2000" dirty="0" smtClean="0">
              <a:solidFill>
                <a:srgbClr val="00B0F0"/>
              </a:solidFill>
            </a:endParaRPr>
          </a:p>
          <a:p>
            <a:pPr marL="342900" indent="-342900"/>
            <a:r>
              <a:rPr lang="en-US" sz="2000" dirty="0" smtClean="0"/>
              <a:t>	- </a:t>
            </a:r>
            <a:r>
              <a:rPr lang="en-US" sz="2000" dirty="0" err="1" smtClean="0"/>
              <a:t>Biotit</a:t>
            </a:r>
            <a:r>
              <a:rPr lang="en-US" sz="2000" dirty="0" smtClean="0"/>
              <a:t> : </a:t>
            </a:r>
            <a:r>
              <a:rPr lang="en-US" sz="2000" dirty="0" err="1" smtClean="0"/>
              <a:t>coklat</a:t>
            </a:r>
            <a:r>
              <a:rPr lang="en-US" sz="2000" dirty="0" smtClean="0"/>
              <a:t> </a:t>
            </a:r>
            <a:r>
              <a:rPr lang="en-US" sz="2000" dirty="0" err="1" smtClean="0"/>
              <a:t>tua-hitam</a:t>
            </a:r>
            <a:r>
              <a:rPr lang="en-US" sz="2000" dirty="0" smtClean="0"/>
              <a:t>, </a:t>
            </a:r>
            <a:r>
              <a:rPr lang="en-US" sz="2000" dirty="0" err="1" smtClean="0"/>
              <a:t>berupa</a:t>
            </a:r>
            <a:r>
              <a:rPr lang="en-US" sz="2000" dirty="0" smtClean="0"/>
              <a:t> </a:t>
            </a:r>
            <a:r>
              <a:rPr lang="en-US" sz="2000" dirty="0" err="1" smtClean="0"/>
              <a:t>lempeng</a:t>
            </a:r>
            <a:r>
              <a:rPr lang="en-US" sz="2000" dirty="0" smtClean="0"/>
              <a:t> </a:t>
            </a:r>
            <a:r>
              <a:rPr lang="en-US" sz="2000" dirty="0" err="1" smtClean="0"/>
              <a:t>tipis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- </a:t>
            </a:r>
            <a:r>
              <a:rPr lang="en-US" sz="2000" dirty="0" err="1" smtClean="0"/>
              <a:t>Piroksen</a:t>
            </a:r>
            <a:r>
              <a:rPr lang="en-US" sz="2000" dirty="0" smtClean="0"/>
              <a:t> : </a:t>
            </a:r>
            <a:r>
              <a:rPr lang="en-US" sz="2000" dirty="0" err="1" smtClean="0"/>
              <a:t>hitam-hijau</a:t>
            </a:r>
            <a:r>
              <a:rPr lang="en-US" sz="2000" dirty="0" smtClean="0"/>
              <a:t> </a:t>
            </a:r>
            <a:r>
              <a:rPr lang="en-US" sz="2000" dirty="0" err="1" smtClean="0"/>
              <a:t>tua</a:t>
            </a:r>
            <a:r>
              <a:rPr lang="en-US" sz="2000" dirty="0" smtClean="0"/>
              <a:t>, </a:t>
            </a:r>
            <a:r>
              <a:rPr lang="en-US" sz="2000" dirty="0" err="1" smtClean="0"/>
              <a:t>kristal</a:t>
            </a:r>
            <a:r>
              <a:rPr lang="en-US" sz="2000" dirty="0" smtClean="0"/>
              <a:t> </a:t>
            </a:r>
            <a:r>
              <a:rPr lang="en-US" sz="2000" dirty="0" err="1" smtClean="0"/>
              <a:t>berisi</a:t>
            </a:r>
            <a:r>
              <a:rPr lang="en-US" sz="2000" dirty="0" smtClean="0"/>
              <a:t> </a:t>
            </a:r>
            <a:r>
              <a:rPr lang="en-US" sz="2000" dirty="0" err="1" smtClean="0"/>
              <a:t>delapan</a:t>
            </a:r>
            <a:r>
              <a:rPr lang="en-US" sz="2000" dirty="0" smtClean="0"/>
              <a:t>, </a:t>
            </a:r>
            <a:r>
              <a:rPr lang="en-US" sz="2000" dirty="0" err="1" smtClean="0"/>
              <a:t>panjang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- Hornblende : </a:t>
            </a:r>
            <a:r>
              <a:rPr lang="en-US" sz="2000" dirty="0" err="1" smtClean="0"/>
              <a:t>hitam-hijau</a:t>
            </a:r>
            <a:r>
              <a:rPr lang="en-US" sz="2000" dirty="0" smtClean="0"/>
              <a:t>, </a:t>
            </a:r>
            <a:r>
              <a:rPr lang="en-US" sz="2000" dirty="0" err="1" smtClean="0"/>
              <a:t>kristal</a:t>
            </a:r>
            <a:r>
              <a:rPr lang="en-US" sz="2000" dirty="0" smtClean="0"/>
              <a:t> </a:t>
            </a:r>
            <a:r>
              <a:rPr lang="en-US" sz="2000" dirty="0" err="1" smtClean="0"/>
              <a:t>berisi</a:t>
            </a:r>
            <a:r>
              <a:rPr lang="en-US" sz="2000" dirty="0" smtClean="0"/>
              <a:t> </a:t>
            </a:r>
            <a:r>
              <a:rPr lang="en-US" sz="2000" dirty="0" err="1" smtClean="0"/>
              <a:t>enam</a:t>
            </a:r>
            <a:r>
              <a:rPr lang="en-US" sz="2000" dirty="0" smtClean="0"/>
              <a:t>, </a:t>
            </a:r>
            <a:r>
              <a:rPr lang="en-US" sz="2000" dirty="0" err="1" smtClean="0"/>
              <a:t>pendek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- </a:t>
            </a:r>
            <a:r>
              <a:rPr lang="en-US" sz="2000" dirty="0" err="1" smtClean="0"/>
              <a:t>Olivin</a:t>
            </a:r>
            <a:r>
              <a:rPr lang="en-US" sz="2000" dirty="0" smtClean="0"/>
              <a:t> : </a:t>
            </a:r>
            <a:r>
              <a:rPr lang="en-US" sz="2000" dirty="0" err="1" smtClean="0"/>
              <a:t>kuning</a:t>
            </a:r>
            <a:r>
              <a:rPr lang="en-US" sz="2000" dirty="0" smtClean="0"/>
              <a:t> </a:t>
            </a:r>
            <a:r>
              <a:rPr lang="en-US" sz="2000" dirty="0" err="1" smtClean="0"/>
              <a:t>kehijau-hijauan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9818" y="928670"/>
            <a:ext cx="67897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00B050"/>
                </a:solidFill>
              </a:rPr>
              <a:t>Kristalisasi</a:t>
            </a:r>
            <a:r>
              <a:rPr lang="en-US" sz="3200" b="1" dirty="0" smtClean="0">
                <a:solidFill>
                  <a:srgbClr val="00B050"/>
                </a:solidFill>
              </a:rPr>
              <a:t> Mineral </a:t>
            </a:r>
            <a:r>
              <a:rPr lang="en-US" sz="3200" b="1" dirty="0" err="1" smtClean="0">
                <a:solidFill>
                  <a:srgbClr val="00B050"/>
                </a:solidFill>
              </a:rPr>
              <a:t>Batuan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err="1" smtClean="0">
                <a:solidFill>
                  <a:srgbClr val="00B050"/>
                </a:solidFill>
              </a:rPr>
              <a:t>Beku</a:t>
            </a:r>
            <a:endParaRPr lang="en-US" sz="3200" b="1" dirty="0" smtClean="0">
              <a:solidFill>
                <a:srgbClr val="00B050"/>
              </a:solidFill>
            </a:endParaRPr>
          </a:p>
          <a:p>
            <a:endParaRPr lang="en-US" dirty="0"/>
          </a:p>
        </p:txBody>
      </p:sp>
      <p:pic>
        <p:nvPicPr>
          <p:cNvPr id="1026" name="Picture 2" descr="E:\Kristalisasi mineral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00166" y="1714488"/>
            <a:ext cx="5872260" cy="41421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Geologi Teknik\Batuan &amp; Identifikasi\dasar klasifikasi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00100" y="2057402"/>
            <a:ext cx="7478628" cy="322898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00166" y="857232"/>
            <a:ext cx="631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DASAR KLASIFIKASI BATUAN BEKU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Geologi Teknik\Batuan &amp; Identifikasi\Klasifikasi batuan beku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00166" y="1724993"/>
            <a:ext cx="6286544" cy="427577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00166" y="710967"/>
            <a:ext cx="62192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KLASIFIKASI BATUAN BEKU BERDASARKAN TEKSTUR 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DAN KOMPOSISI MINERAL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928670"/>
            <a:ext cx="769428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B050"/>
                </a:solidFill>
              </a:rPr>
              <a:t>A. </a:t>
            </a:r>
            <a:r>
              <a:rPr lang="en-US" sz="2400" b="1" dirty="0" err="1" smtClean="0">
                <a:solidFill>
                  <a:srgbClr val="00B050"/>
                </a:solidFill>
              </a:rPr>
              <a:t>Tekstur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Batuan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Beku</a:t>
            </a:r>
            <a:r>
              <a:rPr lang="en-US" sz="2400" dirty="0" smtClean="0"/>
              <a:t> </a:t>
            </a:r>
            <a:endParaRPr lang="en-US" sz="2400" b="1" dirty="0" smtClean="0">
              <a:solidFill>
                <a:srgbClr val="00B050"/>
              </a:solidFill>
            </a:endParaRPr>
          </a:p>
          <a:p>
            <a:r>
              <a:rPr lang="en-US" sz="2000" dirty="0" err="1" smtClean="0"/>
              <a:t>Sifat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menunjukkan</a:t>
            </a:r>
            <a:r>
              <a:rPr lang="en-US" sz="2000" dirty="0" smtClean="0"/>
              <a:t> </a:t>
            </a:r>
            <a:r>
              <a:rPr lang="en-US" sz="2000" dirty="0" err="1" smtClean="0"/>
              <a:t>derajat</a:t>
            </a:r>
            <a:r>
              <a:rPr lang="en-US" sz="2000" dirty="0" smtClean="0"/>
              <a:t> </a:t>
            </a:r>
            <a:r>
              <a:rPr lang="en-US" sz="2000" dirty="0" err="1" smtClean="0"/>
              <a:t>pengkristalan</a:t>
            </a:r>
            <a:r>
              <a:rPr lang="en-US" sz="2000" dirty="0" smtClean="0"/>
              <a:t> </a:t>
            </a:r>
            <a:r>
              <a:rPr lang="en-US" sz="2000" dirty="0" err="1" smtClean="0"/>
              <a:t>bentuk</a:t>
            </a:r>
            <a:r>
              <a:rPr lang="en-US" sz="2000" dirty="0" smtClean="0"/>
              <a:t>, </a:t>
            </a:r>
            <a:r>
              <a:rPr lang="en-US" sz="2000" dirty="0" err="1" smtClean="0"/>
              <a:t>ukuran</a:t>
            </a:r>
            <a:r>
              <a:rPr lang="en-US" sz="2000" dirty="0" smtClean="0"/>
              <a:t> </a:t>
            </a:r>
            <a:r>
              <a:rPr lang="en-US" sz="2000" dirty="0" err="1" smtClean="0"/>
              <a:t>butir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pola-susunan</a:t>
            </a:r>
            <a:r>
              <a:rPr lang="en-US" sz="2000" dirty="0" smtClean="0"/>
              <a:t> </a:t>
            </a:r>
            <a:r>
              <a:rPr lang="en-US" sz="2000" dirty="0" err="1" smtClean="0"/>
              <a:t>butiran</a:t>
            </a:r>
            <a:r>
              <a:rPr lang="en-US" sz="2000" dirty="0" smtClean="0"/>
              <a:t> mineral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endParaRPr lang="en-US" sz="2000" dirty="0" smtClean="0"/>
          </a:p>
          <a:p>
            <a:endParaRPr lang="en-US" sz="20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000100" y="2214554"/>
            <a:ext cx="74295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</a:rPr>
              <a:t>Tekstur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batuan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beku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dapat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dibedakan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berdasarkan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:</a:t>
            </a:r>
            <a:endParaRPr lang="en-US" sz="2000" dirty="0" smtClean="0"/>
          </a:p>
          <a:p>
            <a:pPr marL="342900" indent="-342900">
              <a:buAutoNum type="arabicPeriod"/>
            </a:pPr>
            <a:r>
              <a:rPr lang="en-US" sz="2000" dirty="0" smtClean="0">
                <a:solidFill>
                  <a:srgbClr val="FFC000"/>
                </a:solidFill>
              </a:rPr>
              <a:t>Tingkat </a:t>
            </a:r>
            <a:r>
              <a:rPr lang="en-US" sz="2000" dirty="0" err="1" smtClean="0">
                <a:solidFill>
                  <a:srgbClr val="FFC000"/>
                </a:solidFill>
              </a:rPr>
              <a:t>kristalisasi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endParaRPr lang="en-US" sz="2000" dirty="0" smtClean="0">
              <a:solidFill>
                <a:srgbClr val="FFC000"/>
              </a:solidFill>
            </a:endParaRPr>
          </a:p>
          <a:p>
            <a:pPr marL="723900" indent="-342900">
              <a:buFont typeface="Arial" panose="020B0604020202020204" pitchFamily="34" charset="0"/>
              <a:buChar char="•"/>
            </a:pPr>
            <a:r>
              <a:rPr lang="en-US" sz="2000" dirty="0" err="1" smtClean="0"/>
              <a:t>Holokristalin</a:t>
            </a:r>
            <a:r>
              <a:rPr lang="en-US" sz="2000" dirty="0" smtClean="0"/>
              <a:t>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</a:t>
            </a:r>
            <a:r>
              <a:rPr lang="en-US" sz="2000" dirty="0" err="1" smtClean="0"/>
              <a:t>yg</a:t>
            </a:r>
            <a:r>
              <a:rPr lang="en-US" sz="2000" dirty="0" smtClean="0"/>
              <a:t> </a:t>
            </a:r>
            <a:r>
              <a:rPr lang="en-US" sz="2000" dirty="0" err="1" smtClean="0"/>
              <a:t>hampir</a:t>
            </a:r>
            <a:r>
              <a:rPr lang="en-US" sz="2000" dirty="0" smtClean="0"/>
              <a:t> </a:t>
            </a:r>
            <a:r>
              <a:rPr lang="en-US" sz="2000" dirty="0" err="1" smtClean="0"/>
              <a:t>seluruhnya</a:t>
            </a:r>
            <a:r>
              <a:rPr lang="en-US" sz="2000" dirty="0" smtClean="0"/>
              <a:t> </a:t>
            </a:r>
            <a:r>
              <a:rPr lang="en-US" sz="2000" dirty="0" err="1" smtClean="0"/>
              <a:t>disusun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</a:t>
            </a:r>
            <a:endParaRPr lang="en-US" sz="2000" dirty="0" smtClean="0"/>
          </a:p>
          <a:p>
            <a:pPr marL="723900" indent="-342900">
              <a:buFont typeface="Arial" panose="020B0604020202020204" pitchFamily="34" charset="0"/>
              <a:buChar char="•"/>
            </a:pPr>
            <a:r>
              <a:rPr lang="en-US" sz="2000" dirty="0" err="1" smtClean="0"/>
              <a:t>Hipokristalin</a:t>
            </a:r>
            <a:r>
              <a:rPr lang="en-US" sz="2000" dirty="0" smtClean="0"/>
              <a:t>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</a:t>
            </a:r>
            <a:r>
              <a:rPr lang="en-US" sz="2000" dirty="0" err="1" smtClean="0"/>
              <a:t>yg</a:t>
            </a:r>
            <a:r>
              <a:rPr lang="en-US" sz="2000" dirty="0" smtClean="0"/>
              <a:t> </a:t>
            </a:r>
            <a:r>
              <a:rPr lang="en-US" sz="2000" dirty="0" err="1" smtClean="0"/>
              <a:t>tersusun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gelas</a:t>
            </a:r>
            <a:endParaRPr lang="en-US" sz="2000" dirty="0" smtClean="0"/>
          </a:p>
          <a:p>
            <a:pPr marL="723900" indent="-342900">
              <a:buFont typeface="Arial" panose="020B0604020202020204" pitchFamily="34" charset="0"/>
              <a:buChar char="•"/>
            </a:pPr>
            <a:r>
              <a:rPr lang="en-US" sz="2000" dirty="0" err="1" smtClean="0"/>
              <a:t>Holohyalin</a:t>
            </a:r>
            <a:r>
              <a:rPr lang="en-US" sz="2000" dirty="0" smtClean="0"/>
              <a:t>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yang </a:t>
            </a:r>
            <a:r>
              <a:rPr lang="en-US" sz="2000" dirty="0" err="1" smtClean="0"/>
              <a:t>hampir</a:t>
            </a:r>
            <a:r>
              <a:rPr lang="en-US" sz="2000" dirty="0" smtClean="0"/>
              <a:t> </a:t>
            </a:r>
            <a:r>
              <a:rPr lang="en-US" sz="2000" dirty="0" err="1" smtClean="0"/>
              <a:t>seluruhnya</a:t>
            </a:r>
            <a:r>
              <a:rPr lang="en-US" sz="2000" dirty="0" smtClean="0"/>
              <a:t> </a:t>
            </a:r>
            <a:r>
              <a:rPr lang="en-US" sz="2000" dirty="0" err="1" smtClean="0"/>
              <a:t>tersusun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gelas</a:t>
            </a:r>
            <a:endParaRPr lang="en-US" sz="2000" dirty="0" smtClean="0"/>
          </a:p>
          <a:p>
            <a:pPr marL="457200" indent="-457200">
              <a:buAutoNum type="arabicPeriod" startAt="2"/>
            </a:pPr>
            <a:r>
              <a:rPr lang="en-US" sz="2000" dirty="0" err="1" smtClean="0">
                <a:solidFill>
                  <a:srgbClr val="FFC000"/>
                </a:solidFill>
              </a:rPr>
              <a:t>Ukuran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butir</a:t>
            </a:r>
            <a:endParaRPr lang="en-US" sz="2000" dirty="0" smtClean="0">
              <a:solidFill>
                <a:srgbClr val="FFC000"/>
              </a:solidFill>
            </a:endParaRPr>
          </a:p>
          <a:p>
            <a:pPr marL="723900" indent="-361950">
              <a:buFont typeface="Arial" panose="020B0604020202020204" pitchFamily="34" charset="0"/>
              <a:buChar char="•"/>
            </a:pPr>
            <a:r>
              <a:rPr lang="en-US" sz="2000" dirty="0" err="1" smtClean="0"/>
              <a:t>Phaneritic</a:t>
            </a:r>
            <a:r>
              <a:rPr lang="en-US" sz="2000" dirty="0" smtClean="0"/>
              <a:t>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yang </a:t>
            </a:r>
            <a:r>
              <a:rPr lang="en-US" sz="2000" dirty="0" err="1" smtClean="0"/>
              <a:t>hampir</a:t>
            </a:r>
            <a:r>
              <a:rPr lang="en-US" sz="2000" dirty="0" smtClean="0"/>
              <a:t> </a:t>
            </a:r>
            <a:r>
              <a:rPr lang="en-US" sz="2000" dirty="0" err="1" smtClean="0"/>
              <a:t>seluruhnya</a:t>
            </a:r>
            <a:r>
              <a:rPr lang="en-US" sz="2000" dirty="0" smtClean="0"/>
              <a:t> </a:t>
            </a:r>
            <a:r>
              <a:rPr lang="en-US" sz="2000" dirty="0" err="1" smtClean="0"/>
              <a:t>tersusun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mineral </a:t>
            </a:r>
            <a:r>
              <a:rPr lang="en-US" sz="2000" dirty="0" err="1" smtClean="0"/>
              <a:t>kasar</a:t>
            </a:r>
            <a:endParaRPr lang="en-US" sz="2000" dirty="0" smtClean="0"/>
          </a:p>
          <a:p>
            <a:pPr marL="723900" indent="-361950">
              <a:buFont typeface="Arial" panose="020B0604020202020204" pitchFamily="34" charset="0"/>
              <a:buChar char="•"/>
            </a:pPr>
            <a:r>
              <a:rPr lang="en-US" sz="2000" dirty="0" err="1" smtClean="0"/>
              <a:t>Aphanitic</a:t>
            </a:r>
            <a:r>
              <a:rPr lang="en-US" sz="2000" dirty="0" smtClean="0"/>
              <a:t>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yang </a:t>
            </a:r>
            <a:r>
              <a:rPr lang="en-US" sz="2000" dirty="0" err="1" smtClean="0"/>
              <a:t>hampir</a:t>
            </a:r>
            <a:r>
              <a:rPr lang="en-US" sz="2000" dirty="0" smtClean="0"/>
              <a:t> </a:t>
            </a:r>
            <a:r>
              <a:rPr lang="en-US" sz="2000" dirty="0" err="1" smtClean="0"/>
              <a:t>seluruhnya</a:t>
            </a:r>
            <a:r>
              <a:rPr lang="en-US" sz="2000" dirty="0" smtClean="0"/>
              <a:t> </a:t>
            </a:r>
            <a:r>
              <a:rPr lang="en-US" sz="2000" dirty="0" err="1" smtClean="0"/>
              <a:t>tersusun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mineral </a:t>
            </a:r>
            <a:r>
              <a:rPr lang="en-US" sz="2000" dirty="0" err="1" smtClean="0"/>
              <a:t>halus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2976" y="984010"/>
            <a:ext cx="657229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dirty="0" smtClean="0">
                <a:solidFill>
                  <a:srgbClr val="FFC000"/>
                </a:solidFill>
              </a:rPr>
              <a:t>3</a:t>
            </a:r>
            <a:r>
              <a:rPr lang="en-US" sz="2000" dirty="0" smtClean="0">
                <a:solidFill>
                  <a:srgbClr val="FFC000"/>
                </a:solidFill>
              </a:rPr>
              <a:t>.   </a:t>
            </a:r>
            <a:r>
              <a:rPr lang="en-US" sz="2000" dirty="0" err="1" smtClean="0">
                <a:solidFill>
                  <a:srgbClr val="FFC000"/>
                </a:solidFill>
              </a:rPr>
              <a:t>Bentuk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kristal</a:t>
            </a:r>
            <a:r>
              <a:rPr lang="en-US" sz="2000" dirty="0" smtClean="0">
                <a:solidFill>
                  <a:srgbClr val="FFC000"/>
                </a:solidFill>
              </a:rPr>
              <a:t> (</a:t>
            </a:r>
            <a:r>
              <a:rPr lang="en-US" sz="2000" dirty="0" err="1" smtClean="0">
                <a:solidFill>
                  <a:srgbClr val="FFC000"/>
                </a:solidFill>
              </a:rPr>
              <a:t>pengamatan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melalui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mikroskop</a:t>
            </a:r>
            <a:r>
              <a:rPr lang="en-US" sz="2000" dirty="0" smtClean="0">
                <a:solidFill>
                  <a:srgbClr val="FFC000"/>
                </a:solidFill>
              </a:rPr>
              <a:t>)</a:t>
            </a:r>
            <a:endParaRPr lang="en-US" sz="2000" dirty="0" smtClean="0">
              <a:solidFill>
                <a:srgbClr val="FFC000"/>
              </a:solidFill>
            </a:endParaRPr>
          </a:p>
          <a:p>
            <a:pPr marL="628650" indent="-247650">
              <a:buFont typeface="Arial" panose="020B0604020202020204" pitchFamily="34" charset="0"/>
              <a:buChar char="•"/>
            </a:pPr>
            <a:r>
              <a:rPr lang="en-US" sz="2000" dirty="0" err="1" smtClean="0"/>
              <a:t>Euhedral</a:t>
            </a:r>
            <a:r>
              <a:rPr lang="en-US" sz="2000" dirty="0" smtClean="0"/>
              <a:t> :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</a:t>
            </a:r>
            <a:r>
              <a:rPr lang="en-US" sz="2000" dirty="0" smtClean="0"/>
              <a:t> yang </a:t>
            </a:r>
            <a:r>
              <a:rPr lang="en-US" sz="2000" dirty="0" err="1" smtClean="0"/>
              <a:t>sempurna</a:t>
            </a:r>
            <a:endParaRPr lang="en-US" sz="2000" dirty="0" smtClean="0"/>
          </a:p>
          <a:p>
            <a:pPr marL="628650" indent="-247650">
              <a:buFont typeface="Arial" panose="020B0604020202020204" pitchFamily="34" charset="0"/>
              <a:buChar char="•"/>
            </a:pPr>
            <a:r>
              <a:rPr lang="en-US" sz="2000" dirty="0" err="1" smtClean="0"/>
              <a:t>Subhedral</a:t>
            </a:r>
            <a:r>
              <a:rPr lang="en-US" sz="2000" dirty="0" smtClean="0"/>
              <a:t> :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</a:t>
            </a:r>
            <a:r>
              <a:rPr lang="en-US" sz="2000" dirty="0" smtClean="0"/>
              <a:t> yang </a:t>
            </a:r>
            <a:r>
              <a:rPr lang="en-US" sz="2000" dirty="0" err="1" smtClean="0"/>
              <a:t>kurang</a:t>
            </a:r>
            <a:r>
              <a:rPr lang="en-US" sz="2000" dirty="0" smtClean="0"/>
              <a:t> </a:t>
            </a:r>
            <a:r>
              <a:rPr lang="en-US" sz="2000" dirty="0" err="1" smtClean="0"/>
              <a:t>sempurna</a:t>
            </a:r>
            <a:endParaRPr lang="en-US" sz="2000" dirty="0" smtClean="0"/>
          </a:p>
          <a:p>
            <a:pPr marL="628650" indent="-247650">
              <a:buFont typeface="Arial" panose="020B0604020202020204" pitchFamily="34" charset="0"/>
              <a:buChar char="•"/>
            </a:pPr>
            <a:r>
              <a:rPr lang="en-US" sz="2000" dirty="0" err="1" smtClean="0"/>
              <a:t>Anhedral</a:t>
            </a:r>
            <a:r>
              <a:rPr lang="en-US" sz="2000" dirty="0" smtClean="0"/>
              <a:t> :  </a:t>
            </a:r>
            <a:r>
              <a:rPr lang="en-US" sz="2000" dirty="0" err="1" smtClean="0"/>
              <a:t>kristal</a:t>
            </a:r>
            <a:r>
              <a:rPr lang="en-US" sz="2000" dirty="0" smtClean="0"/>
              <a:t> yang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sempurna</a:t>
            </a:r>
            <a:endParaRPr lang="en-US" sz="2000" dirty="0" smtClean="0"/>
          </a:p>
          <a:p>
            <a:pPr marL="342900" indent="-342900">
              <a:buAutoNum type="arabicPeriod" startAt="4"/>
            </a:pPr>
            <a:r>
              <a:rPr lang="en-US" sz="2000" dirty="0" err="1" smtClean="0">
                <a:solidFill>
                  <a:srgbClr val="FFC000"/>
                </a:solidFill>
              </a:rPr>
              <a:t>Berdasarkan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kombinasi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bentuk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kristalnya</a:t>
            </a:r>
            <a:endParaRPr lang="en-US" sz="2000" dirty="0" smtClean="0">
              <a:solidFill>
                <a:srgbClr val="FFC000"/>
              </a:solidFill>
            </a:endParaRPr>
          </a:p>
          <a:p>
            <a:pPr marL="628650" indent="-266700">
              <a:buFont typeface="Arial" panose="020B0604020202020204" pitchFamily="34" charset="0"/>
              <a:buChar char="•"/>
            </a:pPr>
            <a:r>
              <a:rPr lang="en-US" sz="2000" dirty="0" err="1" smtClean="0"/>
              <a:t>Unidiomorf</a:t>
            </a:r>
            <a:r>
              <a:rPr lang="en-US" sz="2000" dirty="0" smtClean="0"/>
              <a:t> : </a:t>
            </a:r>
            <a:r>
              <a:rPr lang="en-US" sz="2000" dirty="0" err="1" smtClean="0"/>
              <a:t>sebagian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kristalnya</a:t>
            </a:r>
            <a:r>
              <a:rPr lang="en-US" sz="2000" dirty="0" smtClean="0"/>
              <a:t> </a:t>
            </a:r>
            <a:r>
              <a:rPr lang="en-US" sz="2000" dirty="0" err="1" smtClean="0"/>
              <a:t>dibatasi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bidang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</a:t>
            </a:r>
            <a:endParaRPr lang="en-US" sz="2000" dirty="0" smtClean="0"/>
          </a:p>
          <a:p>
            <a:pPr marL="628650" indent="-266700">
              <a:buFont typeface="Arial" panose="020B0604020202020204" pitchFamily="34" charset="0"/>
              <a:buChar char="•"/>
            </a:pPr>
            <a:r>
              <a:rPr lang="en-US" sz="2000" dirty="0" err="1" smtClean="0"/>
              <a:t>Hypidiomorf</a:t>
            </a:r>
            <a:r>
              <a:rPr lang="en-US" sz="2000" dirty="0" smtClean="0"/>
              <a:t> : </a:t>
            </a:r>
            <a:r>
              <a:rPr lang="en-US" sz="2000" dirty="0" err="1" smtClean="0"/>
              <a:t>sebagian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kristalnya</a:t>
            </a:r>
            <a:r>
              <a:rPr lang="en-US" sz="2000" dirty="0" smtClean="0"/>
              <a:t> </a:t>
            </a:r>
            <a:r>
              <a:rPr lang="en-US" sz="2000" dirty="0" err="1" smtClean="0"/>
              <a:t>berbentuk</a:t>
            </a:r>
            <a:r>
              <a:rPr lang="en-US" sz="2000" dirty="0" smtClean="0"/>
              <a:t> </a:t>
            </a:r>
            <a:r>
              <a:rPr lang="en-US" sz="2000" dirty="0" err="1" smtClean="0"/>
              <a:t>euhedral</a:t>
            </a:r>
            <a:r>
              <a:rPr lang="en-US" sz="2000" dirty="0" smtClean="0"/>
              <a:t> 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subhedral</a:t>
            </a:r>
            <a:endParaRPr lang="en-US" sz="2000" dirty="0" smtClean="0"/>
          </a:p>
          <a:p>
            <a:pPr marL="628650" indent="-266700">
              <a:buFont typeface="Arial" panose="020B0604020202020204" pitchFamily="34" charset="0"/>
              <a:buChar char="•"/>
            </a:pPr>
            <a:r>
              <a:rPr lang="en-US" sz="2000" dirty="0" err="1" smtClean="0"/>
              <a:t>Allotriomorf</a:t>
            </a:r>
            <a:r>
              <a:rPr lang="en-US" sz="2000" dirty="0" smtClean="0"/>
              <a:t> : </a:t>
            </a:r>
            <a:r>
              <a:rPr lang="en-US" sz="2000" dirty="0" err="1" smtClean="0"/>
              <a:t>sebagian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 </a:t>
            </a:r>
            <a:r>
              <a:rPr lang="en-US" sz="2000" dirty="0" err="1" smtClean="0"/>
              <a:t>penyusunnya</a:t>
            </a:r>
            <a:r>
              <a:rPr lang="en-US" sz="2000" dirty="0" smtClean="0"/>
              <a:t>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berbentuk</a:t>
            </a:r>
            <a:r>
              <a:rPr lang="en-US" sz="2000" dirty="0" smtClean="0"/>
              <a:t> </a:t>
            </a:r>
            <a:r>
              <a:rPr lang="en-US" sz="2000" dirty="0" err="1" smtClean="0"/>
              <a:t>anhedral</a:t>
            </a:r>
            <a:endParaRPr lang="en-US" sz="2000" dirty="0" smtClean="0"/>
          </a:p>
          <a:p>
            <a:pPr marL="342900" indent="-342900">
              <a:buAutoNum type="arabicPeriod" startAt="5"/>
            </a:pPr>
            <a:r>
              <a:rPr lang="en-US" sz="2000" dirty="0" err="1" smtClean="0">
                <a:solidFill>
                  <a:srgbClr val="FFC000"/>
                </a:solidFill>
              </a:rPr>
              <a:t>Berdasarkan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keseragaman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antar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butirnya</a:t>
            </a:r>
            <a:endParaRPr lang="en-US" sz="2000" dirty="0" smtClean="0">
              <a:solidFill>
                <a:srgbClr val="FFC000"/>
              </a:solidFill>
            </a:endParaRPr>
          </a:p>
          <a:p>
            <a:pPr marL="628650" indent="-266700">
              <a:buFont typeface="Arial" panose="020B0604020202020204" pitchFamily="34" charset="0"/>
              <a:buChar char="•"/>
            </a:pPr>
            <a:r>
              <a:rPr lang="en-US" sz="2000" dirty="0" err="1" smtClean="0"/>
              <a:t>Equigranular</a:t>
            </a:r>
            <a:r>
              <a:rPr lang="en-US" sz="2000" dirty="0" smtClean="0"/>
              <a:t> : </a:t>
            </a:r>
            <a:r>
              <a:rPr lang="en-US" sz="2000" dirty="0" err="1" smtClean="0"/>
              <a:t>ukuran</a:t>
            </a:r>
            <a:r>
              <a:rPr lang="en-US" sz="2000" dirty="0" smtClean="0"/>
              <a:t> </a:t>
            </a:r>
            <a:r>
              <a:rPr lang="en-US" sz="2000" dirty="0" err="1" smtClean="0"/>
              <a:t>butir</a:t>
            </a:r>
            <a:r>
              <a:rPr lang="en-US" sz="2000" dirty="0" smtClean="0"/>
              <a:t> </a:t>
            </a:r>
            <a:r>
              <a:rPr lang="en-US" sz="2000" dirty="0" err="1" smtClean="0"/>
              <a:t>penyusun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hampir</a:t>
            </a:r>
            <a:r>
              <a:rPr lang="en-US" sz="2000" dirty="0" smtClean="0"/>
              <a:t> </a:t>
            </a:r>
            <a:r>
              <a:rPr lang="en-US" sz="2000" dirty="0" err="1" smtClean="0"/>
              <a:t>sama</a:t>
            </a:r>
            <a:endParaRPr lang="en-US" sz="2000" dirty="0" smtClean="0"/>
          </a:p>
          <a:p>
            <a:pPr marL="628650" indent="-266700">
              <a:buFont typeface="Arial" panose="020B0604020202020204" pitchFamily="34" charset="0"/>
              <a:buChar char="•"/>
            </a:pPr>
            <a:r>
              <a:rPr lang="en-US" sz="2000" dirty="0" err="1" smtClean="0"/>
              <a:t>Inequigranular</a:t>
            </a:r>
            <a:r>
              <a:rPr lang="en-US" sz="2000" dirty="0" smtClean="0"/>
              <a:t> : </a:t>
            </a:r>
            <a:r>
              <a:rPr lang="en-US" sz="2000" dirty="0" err="1" smtClean="0"/>
              <a:t>ukuran</a:t>
            </a:r>
            <a:r>
              <a:rPr lang="en-US" sz="2000" dirty="0" smtClean="0"/>
              <a:t> </a:t>
            </a:r>
            <a:r>
              <a:rPr lang="en-US" sz="2000" dirty="0" err="1" smtClean="0"/>
              <a:t>butir</a:t>
            </a:r>
            <a:r>
              <a:rPr lang="en-US" sz="2000" dirty="0" smtClean="0"/>
              <a:t> </a:t>
            </a:r>
            <a:r>
              <a:rPr lang="en-US" sz="2000" dirty="0" err="1" smtClean="0"/>
              <a:t>penyusun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batuannya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sama</a:t>
            </a:r>
            <a:r>
              <a:rPr lang="en-US" sz="2000" dirty="0" smtClean="0"/>
              <a:t>	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5583" y="642918"/>
            <a:ext cx="7705507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FFC000"/>
                </a:solidFill>
              </a:rPr>
              <a:t>Klasifikasi</a:t>
            </a:r>
            <a:r>
              <a:rPr lang="en-US" sz="2400" b="1" dirty="0" smtClean="0">
                <a:solidFill>
                  <a:srgbClr val="FFC000"/>
                </a:solidFill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</a:rPr>
              <a:t>pola</a:t>
            </a:r>
            <a:r>
              <a:rPr lang="en-US" sz="2400" b="1" dirty="0" smtClean="0">
                <a:solidFill>
                  <a:srgbClr val="FFC000"/>
                </a:solidFill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</a:rPr>
              <a:t>susunan</a:t>
            </a:r>
            <a:r>
              <a:rPr lang="en-US" sz="2400" b="1" dirty="0" smtClean="0">
                <a:solidFill>
                  <a:srgbClr val="FFC000"/>
                </a:solidFill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</a:rPr>
              <a:t>butiran</a:t>
            </a:r>
            <a:r>
              <a:rPr lang="en-US" sz="2400" b="1" dirty="0" smtClean="0">
                <a:solidFill>
                  <a:srgbClr val="FFC000"/>
                </a:solidFill>
              </a:rPr>
              <a:t> :</a:t>
            </a:r>
            <a:endParaRPr lang="en-US" sz="2400" b="1" dirty="0" smtClean="0">
              <a:solidFill>
                <a:srgbClr val="FFC000"/>
              </a:solidFill>
            </a:endParaRPr>
          </a:p>
          <a:p>
            <a:pPr marL="342900" indent="-342900">
              <a:buAutoNum type="arabicPeriod"/>
            </a:pPr>
            <a:r>
              <a:rPr lang="en-US" sz="2000" dirty="0" err="1" smtClean="0"/>
              <a:t>Eguigranular</a:t>
            </a:r>
            <a:r>
              <a:rPr lang="en-US" sz="2000" dirty="0" smtClean="0"/>
              <a:t> (</a:t>
            </a:r>
            <a:r>
              <a:rPr lang="en-US" sz="2000" dirty="0" err="1" smtClean="0"/>
              <a:t>phaneritic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Ukuran</a:t>
            </a:r>
            <a:r>
              <a:rPr lang="en-US" sz="2000" dirty="0" smtClean="0"/>
              <a:t> </a:t>
            </a:r>
            <a:r>
              <a:rPr lang="en-US" sz="2000" dirty="0" err="1" smtClean="0"/>
              <a:t>butir</a:t>
            </a:r>
            <a:r>
              <a:rPr lang="en-US" sz="2000" dirty="0" smtClean="0"/>
              <a:t> </a:t>
            </a:r>
            <a:r>
              <a:rPr lang="en-US" sz="2000" dirty="0" err="1" smtClean="0"/>
              <a:t>relatif</a:t>
            </a:r>
            <a:r>
              <a:rPr lang="en-US" sz="2000" dirty="0" smtClean="0"/>
              <a:t> </a:t>
            </a:r>
            <a:r>
              <a:rPr lang="en-US" sz="2000" dirty="0" err="1" smtClean="0"/>
              <a:t>sama</a:t>
            </a:r>
            <a:r>
              <a:rPr lang="en-US" sz="2000" dirty="0" smtClean="0"/>
              <a:t>, </a:t>
            </a:r>
            <a:r>
              <a:rPr lang="en-US" sz="2000" dirty="0" err="1" smtClean="0"/>
              <a:t>jenis</a:t>
            </a:r>
            <a:r>
              <a:rPr lang="en-US" sz="2000" dirty="0" smtClean="0"/>
              <a:t> mineral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dikenali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mata</a:t>
            </a:r>
            <a:r>
              <a:rPr lang="en-US" sz="2000" dirty="0" smtClean="0"/>
              <a:t> </a:t>
            </a:r>
            <a:r>
              <a:rPr lang="en-US" sz="2000" dirty="0" err="1" smtClean="0"/>
              <a:t>telanjang</a:t>
            </a:r>
            <a:endParaRPr lang="en-US" sz="2000" dirty="0" smtClean="0"/>
          </a:p>
          <a:p>
            <a:pPr marL="342900" indent="-342900">
              <a:buAutoNum type="arabicPeriod" startAt="2"/>
            </a:pPr>
            <a:r>
              <a:rPr lang="en-US" sz="2000" dirty="0" err="1" smtClean="0"/>
              <a:t>Porphyritic-phaneric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Ukuran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r>
              <a:rPr lang="en-US" sz="2000" dirty="0" smtClean="0"/>
              <a:t> </a:t>
            </a:r>
            <a:r>
              <a:rPr lang="en-US" sz="2000" dirty="0" err="1" smtClean="0"/>
              <a:t>dasar</a:t>
            </a:r>
            <a:r>
              <a:rPr lang="en-US" sz="2000" dirty="0" smtClean="0"/>
              <a:t> (ground mass)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kecil</a:t>
            </a:r>
            <a:r>
              <a:rPr lang="en-US" sz="2000" dirty="0" smtClean="0"/>
              <a:t>, </a:t>
            </a:r>
            <a:r>
              <a:rPr lang="en-US" sz="2000" dirty="0" err="1" smtClean="0"/>
              <a:t>sedangkan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kristal</a:t>
            </a:r>
            <a:r>
              <a:rPr lang="en-US" sz="2000" dirty="0" smtClean="0"/>
              <a:t> </a:t>
            </a:r>
            <a:r>
              <a:rPr lang="en-US" sz="2000" dirty="0" err="1" smtClean="0"/>
              <a:t>sulung</a:t>
            </a:r>
            <a:r>
              <a:rPr lang="en-US" sz="2000" dirty="0" smtClean="0"/>
              <a:t>  (</a:t>
            </a:r>
            <a:r>
              <a:rPr lang="en-US" sz="2000" dirty="0" err="1" smtClean="0"/>
              <a:t>phenocryst</a:t>
            </a:r>
            <a:r>
              <a:rPr lang="en-US" sz="2000" dirty="0" smtClean="0"/>
              <a:t>) </a:t>
            </a:r>
            <a:r>
              <a:rPr lang="en-US" sz="2000" dirty="0" err="1" smtClean="0"/>
              <a:t>berukuran</a:t>
            </a:r>
            <a:r>
              <a:rPr lang="en-US" sz="2000" dirty="0" smtClean="0"/>
              <a:t>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endParaRPr lang="en-US" sz="2000" dirty="0" smtClean="0"/>
          </a:p>
          <a:p>
            <a:pPr marL="342900" indent="-342900">
              <a:buAutoNum type="arabicPeriod" startAt="3"/>
            </a:pPr>
            <a:r>
              <a:rPr lang="en-US" sz="2000" dirty="0" err="1" smtClean="0"/>
              <a:t>Porphyritic-aphanitic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Ukuran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r>
              <a:rPr lang="en-US" sz="2000" dirty="0" smtClean="0"/>
              <a:t> </a:t>
            </a:r>
            <a:r>
              <a:rPr lang="en-US" sz="2000" dirty="0" err="1" smtClean="0"/>
              <a:t>dasar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dikenali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mata</a:t>
            </a:r>
            <a:r>
              <a:rPr lang="en-US" sz="2000" dirty="0" smtClean="0"/>
              <a:t> </a:t>
            </a:r>
            <a:r>
              <a:rPr lang="en-US" sz="2000" dirty="0" err="1" smtClean="0"/>
              <a:t>telanjang</a:t>
            </a:r>
            <a:r>
              <a:rPr lang="en-US" sz="2000" dirty="0" smtClean="0"/>
              <a:t>,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sedangkan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</a:t>
            </a:r>
            <a:r>
              <a:rPr lang="en-US" sz="2000" dirty="0" smtClean="0"/>
              <a:t> </a:t>
            </a:r>
            <a:r>
              <a:rPr lang="en-US" sz="2000" dirty="0" err="1" smtClean="0"/>
              <a:t>sulung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dikenali</a:t>
            </a:r>
            <a:r>
              <a:rPr lang="en-US" sz="2000" dirty="0" smtClean="0"/>
              <a:t> </a:t>
            </a:r>
            <a:r>
              <a:rPr lang="en-US" sz="2000" dirty="0" err="1" smtClean="0"/>
              <a:t>jenisnya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mata</a:t>
            </a:r>
            <a:r>
              <a:rPr lang="en-US" sz="2000" dirty="0" smtClean="0"/>
              <a:t> </a:t>
            </a:r>
            <a:r>
              <a:rPr lang="en-US" sz="2000" dirty="0" err="1" smtClean="0"/>
              <a:t>telanjang</a:t>
            </a:r>
            <a:endParaRPr lang="en-US" sz="2000" dirty="0" smtClean="0"/>
          </a:p>
          <a:p>
            <a:pPr marL="342900" indent="-342900">
              <a:buAutoNum type="arabicPeriod" startAt="4"/>
            </a:pPr>
            <a:r>
              <a:rPr lang="en-US" sz="2000" dirty="0" err="1" smtClean="0"/>
              <a:t>Aphanitic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Semua</a:t>
            </a:r>
            <a:r>
              <a:rPr lang="en-US" sz="2000" dirty="0" smtClean="0"/>
              <a:t> </a:t>
            </a:r>
            <a:r>
              <a:rPr lang="en-US" sz="2000" dirty="0" err="1" smtClean="0"/>
              <a:t>butir</a:t>
            </a:r>
            <a:r>
              <a:rPr lang="en-US" sz="2000" dirty="0" smtClean="0"/>
              <a:t> mineral </a:t>
            </a:r>
            <a:r>
              <a:rPr lang="en-US" sz="2000" dirty="0" err="1" smtClean="0"/>
              <a:t>halus</a:t>
            </a:r>
            <a:r>
              <a:rPr lang="en-US" sz="2000" dirty="0" smtClean="0"/>
              <a:t>,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dkenali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mata</a:t>
            </a:r>
            <a:r>
              <a:rPr lang="en-US" sz="2000" dirty="0" smtClean="0"/>
              <a:t> </a:t>
            </a:r>
            <a:r>
              <a:rPr lang="en-US" sz="2000" dirty="0" err="1" smtClean="0"/>
              <a:t>telanjang</a:t>
            </a:r>
            <a:endParaRPr lang="en-US" sz="2000" dirty="0" smtClean="0"/>
          </a:p>
          <a:p>
            <a:pPr marL="342900" indent="-342900">
              <a:buAutoNum type="arabicPeriod" startAt="5"/>
            </a:pPr>
            <a:r>
              <a:rPr lang="en-US" sz="2000" dirty="0" smtClean="0"/>
              <a:t>Glassy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Semuanya</a:t>
            </a:r>
            <a:r>
              <a:rPr lang="en-US" sz="2000" dirty="0" smtClean="0"/>
              <a:t> </a:t>
            </a:r>
            <a:r>
              <a:rPr lang="en-US" sz="2000" dirty="0" err="1" smtClean="0"/>
              <a:t>berupa</a:t>
            </a:r>
            <a:r>
              <a:rPr lang="en-US" sz="2000" dirty="0" smtClean="0"/>
              <a:t> </a:t>
            </a:r>
            <a:r>
              <a:rPr lang="en-US" sz="2000" dirty="0" err="1" smtClean="0"/>
              <a:t>gelas</a:t>
            </a:r>
            <a:r>
              <a:rPr lang="en-US" sz="2000" dirty="0" smtClean="0"/>
              <a:t> </a:t>
            </a:r>
            <a:r>
              <a:rPr lang="en-US" sz="2000" dirty="0" err="1" smtClean="0"/>
              <a:t>vulkanik</a:t>
            </a:r>
            <a:endParaRPr lang="en-US" sz="2000" dirty="0" smtClean="0"/>
          </a:p>
          <a:p>
            <a:pPr marL="342900" indent="-342900">
              <a:buAutoNum type="arabicPeriod" startAt="6"/>
            </a:pPr>
            <a:r>
              <a:rPr lang="en-US" sz="2000" dirty="0" smtClean="0"/>
              <a:t>Fragmental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Fragmen-fragmen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ledakan</a:t>
            </a:r>
            <a:r>
              <a:rPr lang="en-US" sz="2000" dirty="0" smtClean="0"/>
              <a:t> </a:t>
            </a:r>
            <a:r>
              <a:rPr lang="en-US" sz="2000" dirty="0" err="1" smtClean="0"/>
              <a:t>gunungapi</a:t>
            </a:r>
            <a:r>
              <a:rPr lang="en-US" sz="2000" dirty="0" smtClean="0"/>
              <a:t>	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3159" y="1000108"/>
            <a:ext cx="8405121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B050"/>
                </a:solidFill>
              </a:rPr>
              <a:t>B. </a:t>
            </a:r>
            <a:r>
              <a:rPr lang="en-US" sz="2400" b="1" dirty="0" err="1" smtClean="0">
                <a:solidFill>
                  <a:srgbClr val="00B050"/>
                </a:solidFill>
              </a:rPr>
              <a:t>Struktur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Batuan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Beku</a:t>
            </a:r>
            <a:endParaRPr lang="en-US" sz="2400" b="1" dirty="0" smtClean="0">
              <a:solidFill>
                <a:srgbClr val="00B050"/>
              </a:solidFill>
            </a:endParaRPr>
          </a:p>
          <a:p>
            <a:r>
              <a:rPr lang="en-US" sz="2200" dirty="0" smtClean="0"/>
              <a:t>     </a:t>
            </a:r>
            <a:r>
              <a:rPr lang="en-US" sz="2200" dirty="0" err="1" smtClean="0"/>
              <a:t>Kenampakan</a:t>
            </a:r>
            <a:r>
              <a:rPr lang="en-US" sz="2200" dirty="0" smtClean="0"/>
              <a:t> </a:t>
            </a:r>
            <a:r>
              <a:rPr lang="en-US" sz="2200" dirty="0" err="1" smtClean="0"/>
              <a:t>megaskopik</a:t>
            </a:r>
            <a:r>
              <a:rPr lang="en-US" sz="2200" dirty="0" smtClean="0"/>
              <a:t> </a:t>
            </a:r>
            <a:r>
              <a:rPr lang="en-US" sz="2200" dirty="0" err="1" smtClean="0"/>
              <a:t>massa</a:t>
            </a:r>
            <a:r>
              <a:rPr lang="en-US" sz="2200" dirty="0" smtClean="0"/>
              <a:t>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satuan</a:t>
            </a:r>
            <a:r>
              <a:rPr lang="en-US" sz="2200" dirty="0" smtClean="0"/>
              <a:t>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dirty="0" err="1" smtClean="0"/>
              <a:t>umumnya</a:t>
            </a:r>
            <a:r>
              <a:rPr lang="en-US" sz="2200" dirty="0" smtClean="0"/>
              <a:t> </a:t>
            </a:r>
            <a:r>
              <a:rPr lang="en-US" sz="2200" dirty="0" err="1" smtClean="0"/>
              <a:t>terlihat</a:t>
            </a:r>
            <a:r>
              <a:rPr lang="en-US" sz="2200" dirty="0" smtClean="0"/>
              <a:t> paling </a:t>
            </a:r>
            <a:r>
              <a:rPr lang="en-US" sz="2200" dirty="0" err="1" smtClean="0"/>
              <a:t>baik</a:t>
            </a:r>
            <a:r>
              <a:rPr lang="en-US" sz="2200" dirty="0" smtClean="0"/>
              <a:t> </a:t>
            </a:r>
            <a:r>
              <a:rPr lang="en-US" sz="2200" dirty="0" err="1" smtClean="0"/>
              <a:t>dilapangan</a:t>
            </a:r>
            <a:r>
              <a:rPr lang="en-US" sz="2200" dirty="0" smtClean="0"/>
              <a:t> </a:t>
            </a:r>
            <a:r>
              <a:rPr lang="en-US" sz="2200" dirty="0" err="1" smtClean="0"/>
              <a:t>daripada</a:t>
            </a:r>
            <a:r>
              <a:rPr lang="en-US" sz="2200" dirty="0" smtClean="0"/>
              <a:t> </a:t>
            </a:r>
            <a:r>
              <a:rPr lang="en-US" sz="2200" dirty="0" err="1" smtClean="0"/>
              <a:t>kenampakan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dirty="0" err="1" smtClean="0"/>
              <a:t>pada</a:t>
            </a:r>
            <a:r>
              <a:rPr lang="en-US" sz="2200" dirty="0" smtClean="0"/>
              <a:t> </a:t>
            </a:r>
            <a:r>
              <a:rPr lang="en-US" sz="2200" dirty="0" err="1" smtClean="0"/>
              <a:t>contoh</a:t>
            </a:r>
            <a:r>
              <a:rPr lang="en-US" sz="2200" dirty="0" smtClean="0"/>
              <a:t> </a:t>
            </a:r>
            <a:r>
              <a:rPr lang="en-US" sz="2200" dirty="0" err="1" smtClean="0"/>
              <a:t>setangan</a:t>
            </a:r>
            <a:r>
              <a:rPr lang="en-US" sz="2200" dirty="0" smtClean="0"/>
              <a:t>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sayatan</a:t>
            </a:r>
            <a:r>
              <a:rPr lang="en-US" sz="2200" dirty="0" smtClean="0"/>
              <a:t> </a:t>
            </a:r>
            <a:r>
              <a:rPr lang="en-US" sz="2200" dirty="0" err="1" smtClean="0"/>
              <a:t>tipis</a:t>
            </a:r>
            <a:r>
              <a:rPr lang="en-US" sz="2200" dirty="0" smtClean="0"/>
              <a:t> </a:t>
            </a:r>
            <a:r>
              <a:rPr lang="en-US" sz="2200" dirty="0" err="1" smtClean="0"/>
              <a:t>batuan</a:t>
            </a:r>
            <a:endParaRPr lang="en-US" sz="2200" dirty="0" smtClean="0"/>
          </a:p>
          <a:p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b="1" dirty="0" smtClean="0"/>
              <a:t>a. </a:t>
            </a:r>
            <a:r>
              <a:rPr lang="en-US" sz="2200" b="1" dirty="0" err="1" smtClean="0"/>
              <a:t>Struktur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batuan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beku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dalam</a:t>
            </a:r>
            <a:endParaRPr lang="en-US" sz="2200" b="1" dirty="0" smtClean="0"/>
          </a:p>
          <a:p>
            <a:r>
              <a:rPr lang="en-US" sz="2200" dirty="0" smtClean="0"/>
              <a:t>         </a:t>
            </a:r>
            <a:r>
              <a:rPr lang="en-US" sz="2200" dirty="0" err="1" smtClean="0"/>
              <a:t>Masif</a:t>
            </a:r>
            <a:r>
              <a:rPr lang="en-US" sz="2200" dirty="0" smtClean="0"/>
              <a:t>/</a:t>
            </a:r>
            <a:r>
              <a:rPr lang="en-US" sz="2200" dirty="0" err="1" smtClean="0"/>
              <a:t>padat</a:t>
            </a:r>
            <a:r>
              <a:rPr lang="en-US" sz="2200" dirty="0" smtClean="0"/>
              <a:t>/</a:t>
            </a:r>
            <a:r>
              <a:rPr lang="en-US" sz="2200" dirty="0" err="1" smtClean="0"/>
              <a:t>pejal</a:t>
            </a:r>
            <a:r>
              <a:rPr lang="en-US" sz="2200" dirty="0" smtClean="0"/>
              <a:t>, </a:t>
            </a:r>
            <a:r>
              <a:rPr lang="en-US" sz="2200" dirty="0" err="1" smtClean="0"/>
              <a:t>tidak</a:t>
            </a:r>
            <a:r>
              <a:rPr lang="en-US" sz="2200" dirty="0" smtClean="0"/>
              <a:t> </a:t>
            </a:r>
            <a:r>
              <a:rPr lang="en-US" sz="2200" dirty="0" err="1" smtClean="0"/>
              <a:t>ada</a:t>
            </a:r>
            <a:r>
              <a:rPr lang="en-US" sz="2200" dirty="0" smtClean="0"/>
              <a:t> </a:t>
            </a:r>
            <a:r>
              <a:rPr lang="en-US" sz="2200" dirty="0" err="1" smtClean="0"/>
              <a:t>lubang-lubang</a:t>
            </a:r>
            <a:r>
              <a:rPr lang="en-US" sz="2200" dirty="0" smtClean="0"/>
              <a:t> </a:t>
            </a:r>
            <a:r>
              <a:rPr lang="en-US" sz="2200" dirty="0" err="1" smtClean="0"/>
              <a:t>atau</a:t>
            </a:r>
            <a:r>
              <a:rPr lang="en-US" sz="2200" dirty="0" smtClean="0"/>
              <a:t> amygdule</a:t>
            </a:r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b="1" dirty="0" smtClean="0"/>
              <a:t>b. </a:t>
            </a:r>
            <a:r>
              <a:rPr lang="en-US" sz="2200" b="1" dirty="0" err="1" smtClean="0"/>
              <a:t>Struktur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batuan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beku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luar</a:t>
            </a:r>
            <a:endParaRPr lang="en-US" sz="2200" b="1" dirty="0" smtClean="0"/>
          </a:p>
          <a:p>
            <a:r>
              <a:rPr lang="en-US" sz="2200" dirty="0" smtClean="0"/>
              <a:t>	- Vesicular : </a:t>
            </a:r>
            <a:r>
              <a:rPr lang="en-US" sz="2200" dirty="0" err="1" smtClean="0"/>
              <a:t>berlubang-lubang</a:t>
            </a:r>
            <a:r>
              <a:rPr lang="en-US" sz="2200" dirty="0" smtClean="0"/>
              <a:t> </a:t>
            </a:r>
            <a:r>
              <a:rPr lang="en-US" sz="2200" dirty="0" err="1" smtClean="0"/>
              <a:t>sejajar</a:t>
            </a:r>
            <a:endParaRPr lang="en-US" sz="2200" dirty="0" smtClean="0"/>
          </a:p>
          <a:p>
            <a:r>
              <a:rPr lang="en-US" sz="2200" dirty="0" smtClean="0"/>
              <a:t>	- </a:t>
            </a:r>
            <a:r>
              <a:rPr lang="en-US" sz="2200" dirty="0" err="1" smtClean="0"/>
              <a:t>Scoriaceous</a:t>
            </a:r>
            <a:r>
              <a:rPr lang="en-US" sz="2200" dirty="0" smtClean="0"/>
              <a:t> : </a:t>
            </a:r>
            <a:r>
              <a:rPr lang="en-US" sz="2200" dirty="0" err="1" smtClean="0"/>
              <a:t>berlubang-lubang</a:t>
            </a:r>
            <a:r>
              <a:rPr lang="en-US" sz="2200" dirty="0" smtClean="0"/>
              <a:t> </a:t>
            </a:r>
            <a:r>
              <a:rPr lang="en-US" sz="2200" dirty="0" err="1" smtClean="0"/>
              <a:t>tidak</a:t>
            </a:r>
            <a:r>
              <a:rPr lang="en-US" sz="2200" dirty="0" smtClean="0"/>
              <a:t> </a:t>
            </a:r>
            <a:r>
              <a:rPr lang="en-US" sz="2200" dirty="0" err="1" smtClean="0"/>
              <a:t>teratur</a:t>
            </a:r>
            <a:endParaRPr lang="en-US" sz="2200" dirty="0" smtClean="0"/>
          </a:p>
          <a:p>
            <a:r>
              <a:rPr lang="en-US" sz="2200" dirty="0" smtClean="0"/>
              <a:t>	- Amygdaloidal : </a:t>
            </a:r>
            <a:r>
              <a:rPr lang="en-US" sz="2200" dirty="0" err="1" smtClean="0"/>
              <a:t>lubang-lubang</a:t>
            </a:r>
            <a:r>
              <a:rPr lang="en-US" sz="2200" dirty="0" smtClean="0"/>
              <a:t> </a:t>
            </a:r>
            <a:r>
              <a:rPr lang="en-US" sz="2200" dirty="0" err="1" smtClean="0"/>
              <a:t>terisi</a:t>
            </a:r>
            <a:r>
              <a:rPr lang="en-US" sz="2200" dirty="0" smtClean="0"/>
              <a:t> </a:t>
            </a:r>
            <a:r>
              <a:rPr lang="en-US" sz="2200" dirty="0" err="1" smtClean="0"/>
              <a:t>oleh</a:t>
            </a:r>
            <a:r>
              <a:rPr lang="en-US" sz="2200" dirty="0" smtClean="0"/>
              <a:t> mineral </a:t>
            </a:r>
            <a:r>
              <a:rPr lang="en-US" sz="2200" dirty="0" err="1" smtClean="0"/>
              <a:t>sekunder</a:t>
            </a:r>
            <a:endParaRPr lang="en-US" sz="2200" dirty="0" smtClean="0"/>
          </a:p>
          <a:p>
            <a:r>
              <a:rPr lang="en-US" sz="2200" dirty="0" smtClean="0"/>
              <a:t>	- Flow-structure : mineral-mineral </a:t>
            </a:r>
            <a:r>
              <a:rPr lang="en-US" sz="2200" dirty="0" err="1" smtClean="0"/>
              <a:t>sejajar</a:t>
            </a:r>
            <a:r>
              <a:rPr lang="en-US" sz="2200" dirty="0" smtClean="0"/>
              <a:t> </a:t>
            </a:r>
            <a:r>
              <a:rPr lang="en-US" sz="2200" dirty="0" err="1" smtClean="0"/>
              <a:t>menunjukkan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r>
              <a:rPr lang="en-US" sz="2200" dirty="0" smtClean="0"/>
              <a:t>			    </a:t>
            </a:r>
            <a:r>
              <a:rPr lang="en-US" sz="2200" dirty="0" err="1" smtClean="0"/>
              <a:t>kesan</a:t>
            </a:r>
            <a:r>
              <a:rPr lang="en-US" sz="2200" dirty="0" smtClean="0"/>
              <a:t> </a:t>
            </a:r>
            <a:r>
              <a:rPr lang="en-US" sz="2200" dirty="0" err="1" smtClean="0"/>
              <a:t>aliran</a:t>
            </a:r>
            <a:endParaRPr lang="en-US" sz="2200" dirty="0" smtClean="0"/>
          </a:p>
          <a:p>
            <a:r>
              <a:rPr lang="en-US" sz="2200" dirty="0" smtClean="0"/>
              <a:t>	- </a:t>
            </a:r>
            <a:r>
              <a:rPr lang="en-US" sz="2200" dirty="0" err="1" smtClean="0"/>
              <a:t>Pumiceous</a:t>
            </a:r>
            <a:r>
              <a:rPr lang="en-US" sz="2200" dirty="0" smtClean="0"/>
              <a:t> : </a:t>
            </a:r>
            <a:r>
              <a:rPr lang="en-US" sz="2200" dirty="0" err="1" smtClean="0"/>
              <a:t>berlubang-lubang</a:t>
            </a:r>
            <a:r>
              <a:rPr lang="en-US" sz="2200" dirty="0" smtClean="0"/>
              <a:t> </a:t>
            </a:r>
            <a:r>
              <a:rPr lang="en-US" sz="2200" dirty="0" err="1" smtClean="0"/>
              <a:t>halus</a:t>
            </a:r>
            <a:r>
              <a:rPr lang="en-US" sz="2200" dirty="0" smtClean="0"/>
              <a:t>, </a:t>
            </a:r>
            <a:r>
              <a:rPr lang="en-US" sz="2200" dirty="0" err="1" smtClean="0"/>
              <a:t>banyak</a:t>
            </a:r>
            <a:r>
              <a:rPr lang="en-US" sz="2200" dirty="0" smtClean="0"/>
              <a:t>, </a:t>
            </a:r>
            <a:r>
              <a:rPr lang="en-US" sz="2200" dirty="0" err="1" smtClean="0"/>
              <a:t>berbentuk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r>
              <a:rPr lang="en-US" sz="2200" dirty="0" smtClean="0"/>
              <a:t>    		           </a:t>
            </a:r>
            <a:r>
              <a:rPr lang="en-US" sz="2200" dirty="0" err="1" smtClean="0"/>
              <a:t>silinder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teratur</a:t>
            </a:r>
            <a:endParaRPr lang="en-US" sz="22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857232"/>
            <a:ext cx="7678577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B050"/>
                </a:solidFill>
              </a:rPr>
              <a:t>C. </a:t>
            </a:r>
            <a:r>
              <a:rPr lang="en-US" sz="2400" b="1" dirty="0" err="1" smtClean="0">
                <a:solidFill>
                  <a:srgbClr val="00B050"/>
                </a:solidFill>
              </a:rPr>
              <a:t>Klasifikasi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batuan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beku</a:t>
            </a:r>
            <a:endParaRPr lang="en-US" sz="2400" b="1" dirty="0" smtClean="0">
              <a:solidFill>
                <a:srgbClr val="00B050"/>
              </a:solidFill>
            </a:endParaRPr>
          </a:p>
          <a:p>
            <a:r>
              <a:rPr lang="en-US" dirty="0" smtClean="0"/>
              <a:t>     </a:t>
            </a: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letak</a:t>
            </a:r>
            <a:r>
              <a:rPr lang="en-US" sz="2000" dirty="0" smtClean="0"/>
              <a:t> </a:t>
            </a:r>
            <a:r>
              <a:rPr lang="en-US" sz="2000" dirty="0" err="1" smtClean="0"/>
              <a:t>membekunya</a:t>
            </a:r>
            <a:r>
              <a:rPr lang="en-US" sz="2000" dirty="0" smtClean="0"/>
              <a:t> magma,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</a:t>
            </a:r>
            <a:r>
              <a:rPr lang="en-US" sz="2000" dirty="0" err="1" smtClean="0"/>
              <a:t>dibagi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smtClean="0"/>
              <a:t>    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2, </a:t>
            </a:r>
            <a:r>
              <a:rPr lang="en-US" sz="2000" dirty="0" err="1" smtClean="0"/>
              <a:t>yaitu</a:t>
            </a:r>
            <a:r>
              <a:rPr lang="en-US" sz="2000" dirty="0" smtClean="0"/>
              <a:t> :</a:t>
            </a:r>
            <a:endParaRPr lang="en-US" sz="2000" dirty="0" smtClean="0"/>
          </a:p>
          <a:p>
            <a:r>
              <a:rPr lang="en-US" sz="2000" dirty="0" smtClean="0"/>
              <a:t>     a.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endParaRPr lang="en-US" sz="2000" dirty="0" smtClean="0"/>
          </a:p>
          <a:p>
            <a:r>
              <a:rPr lang="en-US" sz="2000" dirty="0" smtClean="0"/>
              <a:t>     b.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</a:t>
            </a:r>
            <a:r>
              <a:rPr lang="en-US" sz="2000" dirty="0" err="1" smtClean="0"/>
              <a:t>luar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     </a:t>
            </a:r>
            <a:r>
              <a:rPr lang="en-US" sz="2000" b="1" dirty="0" smtClean="0"/>
              <a:t>a. </a:t>
            </a:r>
            <a:r>
              <a:rPr lang="en-US" sz="2000" b="1" dirty="0" err="1" smtClean="0"/>
              <a:t>Batuan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Beku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Dalam</a:t>
            </a:r>
            <a:endParaRPr lang="en-US" sz="2000" b="1" dirty="0" smtClean="0"/>
          </a:p>
          <a:p>
            <a:r>
              <a:rPr lang="en-US" sz="2000" dirty="0" smtClean="0"/>
              <a:t>        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magma yang </a:t>
            </a:r>
            <a:r>
              <a:rPr lang="en-US" sz="2000" dirty="0" err="1" smtClean="0"/>
              <a:t>membeku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bawah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smtClean="0"/>
              <a:t>         </a:t>
            </a:r>
            <a:r>
              <a:rPr lang="en-US" sz="2000" dirty="0" err="1" smtClean="0"/>
              <a:t>permukaan</a:t>
            </a:r>
            <a:r>
              <a:rPr lang="en-US" sz="2000" dirty="0" smtClean="0"/>
              <a:t> </a:t>
            </a:r>
            <a:r>
              <a:rPr lang="en-US" sz="2000" dirty="0" err="1" smtClean="0"/>
              <a:t>bumi</a:t>
            </a:r>
            <a:endParaRPr lang="en-US" sz="2000" dirty="0" smtClean="0"/>
          </a:p>
          <a:p>
            <a:r>
              <a:rPr lang="en-US" sz="2000" dirty="0" smtClean="0"/>
              <a:t>         </a:t>
            </a:r>
            <a:endParaRPr lang="en-US" sz="2000" dirty="0" smtClean="0"/>
          </a:p>
          <a:p>
            <a:r>
              <a:rPr lang="en-US" sz="2000" dirty="0" smtClean="0"/>
              <a:t>         </a:t>
            </a:r>
            <a:r>
              <a:rPr lang="en-US" sz="2000" dirty="0" err="1" smtClean="0"/>
              <a:t>Berdasar</a:t>
            </a:r>
            <a:r>
              <a:rPr lang="en-US" sz="2000" dirty="0" smtClean="0"/>
              <a:t>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tubuh</a:t>
            </a:r>
            <a:r>
              <a:rPr lang="en-US" sz="2000" dirty="0" smtClean="0"/>
              <a:t>, </a:t>
            </a:r>
            <a:r>
              <a:rPr lang="en-US" sz="2000" dirty="0" err="1" smtClean="0"/>
              <a:t>hubungan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kedudukannya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endParaRPr lang="en-US" sz="2000" dirty="0" smtClean="0"/>
          </a:p>
          <a:p>
            <a:r>
              <a:rPr lang="en-US" sz="2000" dirty="0" smtClean="0"/>
              <a:t>        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disekitarnya</a:t>
            </a:r>
            <a:r>
              <a:rPr lang="en-US" sz="2000" dirty="0" smtClean="0"/>
              <a:t>, </a:t>
            </a:r>
            <a:r>
              <a:rPr lang="en-US" sz="2000" dirty="0" err="1" smtClean="0"/>
              <a:t>dibagi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:</a:t>
            </a:r>
            <a:endParaRPr lang="en-US" sz="2000" dirty="0" smtClean="0"/>
          </a:p>
          <a:p>
            <a:r>
              <a:rPr lang="en-US" sz="2000" dirty="0" smtClean="0"/>
              <a:t>	- </a:t>
            </a:r>
            <a:r>
              <a:rPr lang="en-US" sz="2000" dirty="0" err="1" smtClean="0"/>
              <a:t>Batholith</a:t>
            </a:r>
            <a:r>
              <a:rPr lang="en-US" sz="2000" dirty="0" smtClean="0"/>
              <a:t> (</a:t>
            </a:r>
            <a:r>
              <a:rPr lang="en-US" sz="2000" dirty="0" err="1" smtClean="0"/>
              <a:t>berukuran</a:t>
            </a:r>
            <a:r>
              <a:rPr lang="en-US" sz="2000" dirty="0" smtClean="0"/>
              <a:t> &gt; 100 km2)</a:t>
            </a:r>
            <a:endParaRPr lang="en-US" sz="2000" dirty="0" smtClean="0"/>
          </a:p>
          <a:p>
            <a:r>
              <a:rPr lang="en-US" sz="2000" dirty="0" smtClean="0"/>
              <a:t>	- Stock (</a:t>
            </a:r>
            <a:r>
              <a:rPr lang="en-US" sz="2000" dirty="0" err="1" smtClean="0"/>
              <a:t>berukuran</a:t>
            </a:r>
            <a:r>
              <a:rPr lang="en-US" sz="2000" dirty="0" smtClean="0"/>
              <a:t> &lt; 100 km2)</a:t>
            </a:r>
            <a:endParaRPr lang="en-US" sz="2000" dirty="0" smtClean="0"/>
          </a:p>
          <a:p>
            <a:r>
              <a:rPr lang="en-US" sz="2000" dirty="0" smtClean="0"/>
              <a:t>	- </a:t>
            </a:r>
            <a:r>
              <a:rPr lang="en-US" sz="2000" dirty="0" err="1" smtClean="0"/>
              <a:t>Laccolith</a:t>
            </a:r>
            <a:endParaRPr lang="en-US" sz="2000" dirty="0" smtClean="0"/>
          </a:p>
          <a:p>
            <a:r>
              <a:rPr lang="en-US" sz="2000" dirty="0" smtClean="0"/>
              <a:t>	- Sill</a:t>
            </a:r>
            <a:endParaRPr lang="en-US" sz="2000" dirty="0" smtClean="0"/>
          </a:p>
          <a:p>
            <a:r>
              <a:rPr lang="en-US" sz="2000" dirty="0" smtClean="0"/>
              <a:t>	- Dike</a:t>
            </a:r>
            <a:endParaRPr lang="en-US" sz="2000" dirty="0" smtClean="0"/>
          </a:p>
          <a:p>
            <a:r>
              <a:rPr lang="en-US" sz="2000" dirty="0" smtClean="0"/>
              <a:t>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1142984"/>
            <a:ext cx="8207760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b. </a:t>
            </a:r>
            <a:r>
              <a:rPr lang="en-US" sz="2000" b="1" dirty="0" err="1" smtClean="0"/>
              <a:t>Batuan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Beku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Luar</a:t>
            </a:r>
            <a:endParaRPr lang="en-US" sz="2000" b="1" dirty="0" smtClean="0"/>
          </a:p>
          <a:p>
            <a:r>
              <a:rPr lang="en-US" sz="2000" dirty="0" smtClean="0"/>
              <a:t>     </a:t>
            </a:r>
            <a:r>
              <a:rPr lang="en-US" sz="2000" dirty="0" err="1" smtClean="0"/>
              <a:t>Terbentuk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magma yang </a:t>
            </a:r>
            <a:r>
              <a:rPr lang="en-US" sz="2000" dirty="0" err="1" smtClean="0"/>
              <a:t>membeku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smtClean="0"/>
              <a:t>      </a:t>
            </a:r>
            <a:r>
              <a:rPr lang="en-US" sz="2000" dirty="0" err="1" smtClean="0"/>
              <a:t>permukaan</a:t>
            </a:r>
            <a:r>
              <a:rPr lang="en-US" sz="2000" dirty="0" smtClean="0"/>
              <a:t> </a:t>
            </a:r>
            <a:r>
              <a:rPr lang="en-US" sz="2000" dirty="0" err="1" smtClean="0"/>
              <a:t>bumi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r>
              <a:rPr lang="en-US" sz="2000" dirty="0" smtClean="0"/>
              <a:t>      </a:t>
            </a:r>
            <a:endParaRPr lang="en-US" sz="2000" dirty="0" smtClean="0"/>
          </a:p>
          <a:p>
            <a:r>
              <a:rPr lang="en-US" sz="2000" dirty="0" smtClean="0">
                <a:solidFill>
                  <a:srgbClr val="FF0000"/>
                </a:solidFill>
              </a:rPr>
              <a:t>      </a:t>
            </a:r>
            <a:r>
              <a:rPr lang="en-US" sz="2000" dirty="0" err="1" smtClean="0">
                <a:solidFill>
                  <a:srgbClr val="FF0000"/>
                </a:solidFill>
              </a:rPr>
              <a:t>Meliputi</a:t>
            </a:r>
            <a:r>
              <a:rPr lang="en-US" sz="2000" dirty="0" smtClean="0">
                <a:solidFill>
                  <a:srgbClr val="FF0000"/>
                </a:solidFill>
              </a:rPr>
              <a:t> :</a:t>
            </a:r>
            <a:endParaRPr lang="en-US" sz="2000" dirty="0" smtClean="0">
              <a:solidFill>
                <a:srgbClr val="FF0000"/>
              </a:solidFill>
            </a:endParaRPr>
          </a:p>
          <a:p>
            <a:r>
              <a:rPr lang="en-US" sz="2000" dirty="0" smtClean="0"/>
              <a:t>      - Obsidian : </a:t>
            </a:r>
            <a:r>
              <a:rPr lang="en-US" sz="2000" dirty="0" err="1" smtClean="0"/>
              <a:t>gelas</a:t>
            </a:r>
            <a:r>
              <a:rPr lang="en-US" sz="2000" dirty="0" smtClean="0"/>
              <a:t> </a:t>
            </a:r>
            <a:r>
              <a:rPr lang="en-US" sz="2000" dirty="0" err="1" smtClean="0"/>
              <a:t>vulkanik</a:t>
            </a:r>
            <a:r>
              <a:rPr lang="en-US" sz="2000" dirty="0" smtClean="0"/>
              <a:t> </a:t>
            </a:r>
            <a:r>
              <a:rPr lang="en-US" sz="2000" dirty="0" err="1" smtClean="0"/>
              <a:t>masif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mempunyai</a:t>
            </a:r>
            <a:r>
              <a:rPr lang="en-US" sz="2000" dirty="0" smtClean="0"/>
              <a:t> </a:t>
            </a:r>
            <a:r>
              <a:rPr lang="en-US" sz="2000" dirty="0" err="1" smtClean="0"/>
              <a:t>pecahan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smtClean="0"/>
              <a:t>                            </a:t>
            </a:r>
            <a:r>
              <a:rPr lang="en-US" sz="2000" dirty="0" err="1" smtClean="0"/>
              <a:t>conchoidal</a:t>
            </a:r>
            <a:endParaRPr lang="en-US" sz="2000" dirty="0" smtClean="0"/>
          </a:p>
          <a:p>
            <a:r>
              <a:rPr lang="en-US" sz="2000" dirty="0" smtClean="0"/>
              <a:t>      - Pumice : </a:t>
            </a:r>
            <a:r>
              <a:rPr lang="en-US" sz="2000" dirty="0" err="1" smtClean="0"/>
              <a:t>gelas</a:t>
            </a:r>
            <a:r>
              <a:rPr lang="en-US" sz="2000" dirty="0" smtClean="0"/>
              <a:t> </a:t>
            </a:r>
            <a:r>
              <a:rPr lang="en-US" sz="2000" dirty="0" err="1" smtClean="0"/>
              <a:t>vulkanik</a:t>
            </a:r>
            <a:r>
              <a:rPr lang="en-US" sz="2000" dirty="0" smtClean="0"/>
              <a:t>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berpori</a:t>
            </a:r>
            <a:endParaRPr lang="en-US" sz="2000" dirty="0" smtClean="0"/>
          </a:p>
          <a:p>
            <a:r>
              <a:rPr lang="en-US" sz="2000" dirty="0" smtClean="0"/>
              <a:t>      - Agglomerate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vulkanik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fragmen</a:t>
            </a:r>
            <a:r>
              <a:rPr lang="en-US" sz="2000" dirty="0" smtClean="0"/>
              <a:t> </a:t>
            </a:r>
            <a:r>
              <a:rPr lang="en-US" sz="2000" dirty="0" err="1" smtClean="0"/>
              <a:t>berukuran</a:t>
            </a:r>
            <a:r>
              <a:rPr lang="en-US" sz="2000" dirty="0" smtClean="0"/>
              <a:t> &gt; 32 mm</a:t>
            </a:r>
            <a:endParaRPr lang="en-US" sz="2000" dirty="0" smtClean="0"/>
          </a:p>
          <a:p>
            <a:r>
              <a:rPr lang="en-US" sz="2000" dirty="0" smtClean="0"/>
              <a:t>      - </a:t>
            </a:r>
            <a:r>
              <a:rPr lang="en-US" sz="2000" dirty="0" err="1" smtClean="0"/>
              <a:t>Lapili</a:t>
            </a:r>
            <a:r>
              <a:rPr lang="en-US" sz="2000" dirty="0" smtClean="0"/>
              <a:t>-tuff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vulkanik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fragmen</a:t>
            </a:r>
            <a:r>
              <a:rPr lang="en-US" sz="2000" dirty="0" smtClean="0"/>
              <a:t> </a:t>
            </a:r>
            <a:r>
              <a:rPr lang="en-US" sz="2000" dirty="0" err="1" smtClean="0"/>
              <a:t>berukuran</a:t>
            </a:r>
            <a:r>
              <a:rPr lang="en-US" sz="2000" dirty="0" smtClean="0"/>
              <a:t> 4-32 mm</a:t>
            </a:r>
            <a:endParaRPr lang="en-US" sz="2000" dirty="0" smtClean="0"/>
          </a:p>
          <a:p>
            <a:r>
              <a:rPr lang="en-US" sz="2000" dirty="0" smtClean="0"/>
              <a:t>      - Coarse-tuff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vulkanik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fragmen</a:t>
            </a:r>
            <a:r>
              <a:rPr lang="en-US" sz="2000" dirty="0" smtClean="0"/>
              <a:t> </a:t>
            </a:r>
            <a:r>
              <a:rPr lang="en-US" sz="2000" dirty="0" err="1" smtClean="0"/>
              <a:t>berukuran</a:t>
            </a:r>
            <a:r>
              <a:rPr lang="en-US" sz="2000" dirty="0" smtClean="0"/>
              <a:t> ¼-4 mm</a:t>
            </a:r>
            <a:endParaRPr lang="en-US" sz="2000" dirty="0" smtClean="0"/>
          </a:p>
          <a:p>
            <a:r>
              <a:rPr lang="en-US" sz="2000" dirty="0" smtClean="0"/>
              <a:t>      - Fine-tuff :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vulkanik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fragmen</a:t>
            </a:r>
            <a:r>
              <a:rPr lang="en-US" sz="2000" dirty="0" smtClean="0"/>
              <a:t> </a:t>
            </a:r>
            <a:r>
              <a:rPr lang="en-US" sz="2000" dirty="0" err="1" smtClean="0"/>
              <a:t>berukuran</a:t>
            </a:r>
            <a:r>
              <a:rPr lang="en-US" sz="2000" dirty="0" smtClean="0"/>
              <a:t> &lt; ¼ mm</a:t>
            </a:r>
            <a:endParaRPr lang="en-US" sz="2000" dirty="0" smtClean="0"/>
          </a:p>
          <a:p>
            <a:r>
              <a:rPr lang="en-US" sz="2000" dirty="0" smtClean="0"/>
              <a:t>  </a:t>
            </a:r>
            <a:endParaRPr lang="en-US" sz="2000" dirty="0" smtClean="0"/>
          </a:p>
          <a:p>
            <a:r>
              <a:rPr lang="en-US" sz="2000" dirty="0" smtClean="0"/>
              <a:t>     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beku</a:t>
            </a:r>
            <a:r>
              <a:rPr lang="en-US" sz="2000" dirty="0" smtClean="0"/>
              <a:t> </a:t>
            </a:r>
            <a:r>
              <a:rPr lang="en-US" sz="2000" dirty="0" err="1" smtClean="0"/>
              <a:t>luar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lelehan</a:t>
            </a:r>
            <a:r>
              <a:rPr lang="en-US" sz="2000" dirty="0" smtClean="0"/>
              <a:t> </a:t>
            </a:r>
            <a:r>
              <a:rPr lang="en-US" sz="2000" dirty="0" err="1" smtClean="0"/>
              <a:t>disebut</a:t>
            </a:r>
            <a:r>
              <a:rPr lang="en-US" sz="2000" dirty="0" smtClean="0"/>
              <a:t> lava, </a:t>
            </a:r>
            <a:endParaRPr lang="en-US" sz="2000" dirty="0" smtClean="0"/>
          </a:p>
          <a:p>
            <a:r>
              <a:rPr lang="en-US" sz="2000" dirty="0" smtClean="0"/>
              <a:t>      </a:t>
            </a:r>
            <a:r>
              <a:rPr lang="en-US" sz="2000" dirty="0" err="1" smtClean="0"/>
              <a:t>sedangkan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letusan</a:t>
            </a:r>
            <a:r>
              <a:rPr lang="en-US" sz="2000" dirty="0" smtClean="0"/>
              <a:t> </a:t>
            </a:r>
            <a:r>
              <a:rPr lang="en-US" sz="2000" dirty="0" err="1" smtClean="0"/>
              <a:t>disebut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piroklastik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1285860"/>
            <a:ext cx="7977184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B050"/>
                </a:solidFill>
              </a:rPr>
              <a:t>D. </a:t>
            </a:r>
            <a:r>
              <a:rPr lang="en-US" sz="2400" b="1" dirty="0" err="1" smtClean="0">
                <a:solidFill>
                  <a:srgbClr val="00B050"/>
                </a:solidFill>
              </a:rPr>
              <a:t>Berdasarkan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Sifat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Kimianya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Batuan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Beku</a:t>
            </a:r>
            <a:endParaRPr lang="en-US" sz="2400" b="1" dirty="0" smtClean="0">
              <a:solidFill>
                <a:srgbClr val="00B050"/>
              </a:solidFill>
            </a:endParaRPr>
          </a:p>
          <a:p>
            <a:r>
              <a:rPr lang="en-US" dirty="0" smtClean="0"/>
              <a:t>     </a:t>
            </a:r>
            <a:r>
              <a:rPr lang="en-US" sz="2000" dirty="0" err="1" smtClean="0"/>
              <a:t>Dibagi</a:t>
            </a:r>
            <a:r>
              <a:rPr lang="en-US" sz="2000" dirty="0" smtClean="0"/>
              <a:t> </a:t>
            </a:r>
            <a:r>
              <a:rPr lang="en-US" sz="2000" dirty="0" err="1" smtClean="0"/>
              <a:t>sebagai</a:t>
            </a:r>
            <a:r>
              <a:rPr lang="en-US" sz="2000" dirty="0" smtClean="0"/>
              <a:t> </a:t>
            </a:r>
            <a:r>
              <a:rPr lang="en-US" sz="2000" dirty="0" err="1" smtClean="0"/>
              <a:t>berikut</a:t>
            </a:r>
            <a:r>
              <a:rPr lang="en-US" sz="2000" dirty="0" smtClean="0"/>
              <a:t> :</a:t>
            </a:r>
            <a:endParaRPr lang="en-US" sz="2000" dirty="0" smtClean="0"/>
          </a:p>
          <a:p>
            <a:r>
              <a:rPr lang="en-US" sz="2000" dirty="0" smtClean="0"/>
              <a:t>     </a:t>
            </a:r>
            <a:r>
              <a:rPr lang="en-US" sz="2000" b="1" dirty="0" smtClean="0"/>
              <a:t>a. </a:t>
            </a:r>
            <a:r>
              <a:rPr lang="en-US" sz="2000" b="1" dirty="0" err="1" smtClean="0"/>
              <a:t>Batuan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Beku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Asam</a:t>
            </a:r>
            <a:endParaRPr lang="en-US" sz="2000" b="1" dirty="0" smtClean="0"/>
          </a:p>
          <a:p>
            <a:r>
              <a:rPr lang="en-US" sz="2000" b="1" dirty="0" smtClean="0"/>
              <a:t>          </a:t>
            </a:r>
            <a:r>
              <a:rPr lang="en-US" sz="2000" dirty="0" smtClean="0"/>
              <a:t>Kadar </a:t>
            </a:r>
            <a:r>
              <a:rPr lang="en-US" sz="2000" dirty="0" err="1" smtClean="0"/>
              <a:t>silika</a:t>
            </a:r>
            <a:r>
              <a:rPr lang="en-US" sz="2000" dirty="0" smtClean="0"/>
              <a:t> &gt; 66%, </a:t>
            </a:r>
            <a:r>
              <a:rPr lang="en-US" sz="2000" dirty="0" err="1" smtClean="0"/>
              <a:t>kuarts</a:t>
            </a:r>
            <a:r>
              <a:rPr lang="en-US" sz="2000" dirty="0" smtClean="0"/>
              <a:t> min 10%, </a:t>
            </a:r>
            <a:r>
              <a:rPr lang="en-US" sz="2000" dirty="0" err="1" smtClean="0"/>
              <a:t>ortoklas</a:t>
            </a:r>
            <a:r>
              <a:rPr lang="en-US" sz="2000" dirty="0" smtClean="0"/>
              <a:t> min 2/3 </a:t>
            </a:r>
            <a:r>
              <a:rPr lang="en-US" sz="2000" dirty="0" err="1" smtClean="0"/>
              <a:t>dari</a:t>
            </a:r>
            <a:endParaRPr lang="en-US" sz="2000" dirty="0" smtClean="0"/>
          </a:p>
          <a:p>
            <a:r>
              <a:rPr lang="en-US" sz="2000" b="1" dirty="0" smtClean="0"/>
              <a:t>          </a:t>
            </a:r>
            <a:r>
              <a:rPr lang="en-US" sz="2000" dirty="0" smtClean="0"/>
              <a:t>total </a:t>
            </a:r>
            <a:r>
              <a:rPr lang="en-US" sz="2000" dirty="0" err="1" smtClean="0"/>
              <a:t>feldsplar</a:t>
            </a:r>
            <a:endParaRPr lang="en-US" sz="2000" dirty="0" smtClean="0"/>
          </a:p>
          <a:p>
            <a:r>
              <a:rPr lang="en-US" sz="2000" b="1" dirty="0" smtClean="0"/>
              <a:t>     b. </a:t>
            </a:r>
            <a:r>
              <a:rPr lang="en-US" sz="2000" b="1" dirty="0" err="1" smtClean="0"/>
              <a:t>Batuan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Beku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Menengah</a:t>
            </a:r>
            <a:endParaRPr lang="en-US" sz="2000" b="1" dirty="0" smtClean="0"/>
          </a:p>
          <a:p>
            <a:r>
              <a:rPr lang="en-US" sz="2000" dirty="0" smtClean="0"/>
              <a:t>         Kadar </a:t>
            </a:r>
            <a:r>
              <a:rPr lang="en-US" sz="2000" dirty="0" err="1" smtClean="0"/>
              <a:t>silika</a:t>
            </a:r>
            <a:r>
              <a:rPr lang="en-US" sz="2000" dirty="0" smtClean="0"/>
              <a:t> (52-66%), </a:t>
            </a:r>
            <a:r>
              <a:rPr lang="en-US" sz="2000" dirty="0" err="1" smtClean="0"/>
              <a:t>colour</a:t>
            </a:r>
            <a:r>
              <a:rPr lang="en-US" sz="2000" dirty="0" smtClean="0"/>
              <a:t> indices &lt;40. </a:t>
            </a:r>
            <a:r>
              <a:rPr lang="en-US" sz="2000" dirty="0" err="1" smtClean="0"/>
              <a:t>Mungkin</a:t>
            </a:r>
            <a:r>
              <a:rPr lang="en-US" sz="2000" dirty="0" smtClean="0"/>
              <a:t> </a:t>
            </a:r>
            <a:r>
              <a:rPr lang="en-US" sz="2000" dirty="0" err="1" smtClean="0"/>
              <a:t>ada</a:t>
            </a:r>
            <a:r>
              <a:rPr lang="en-US" sz="2000" dirty="0" smtClean="0"/>
              <a:t> </a:t>
            </a:r>
            <a:r>
              <a:rPr lang="en-US" sz="2000" dirty="0" err="1" smtClean="0"/>
              <a:t>kuarts</a:t>
            </a:r>
            <a:r>
              <a:rPr lang="en-US" sz="2000" dirty="0" smtClean="0"/>
              <a:t>,</a:t>
            </a:r>
            <a:endParaRPr lang="en-US" sz="2000" dirty="0" smtClean="0"/>
          </a:p>
          <a:p>
            <a:r>
              <a:rPr lang="en-US" sz="2000" dirty="0" smtClean="0"/>
              <a:t>         </a:t>
            </a:r>
            <a:r>
              <a:rPr lang="en-US" sz="2000" dirty="0" err="1" smtClean="0"/>
              <a:t>kadang</a:t>
            </a:r>
            <a:r>
              <a:rPr lang="en-US" sz="2000" dirty="0" smtClean="0"/>
              <a:t> </a:t>
            </a:r>
            <a:r>
              <a:rPr lang="en-US" sz="2000" dirty="0" err="1" smtClean="0"/>
              <a:t>ada</a:t>
            </a:r>
            <a:r>
              <a:rPr lang="en-US" sz="2000" dirty="0" smtClean="0"/>
              <a:t> </a:t>
            </a:r>
            <a:r>
              <a:rPr lang="en-US" sz="2000" dirty="0" err="1" smtClean="0"/>
              <a:t>feldspatoid</a:t>
            </a:r>
            <a:endParaRPr lang="en-US" sz="2000" dirty="0" smtClean="0"/>
          </a:p>
          <a:p>
            <a:r>
              <a:rPr lang="en-US" sz="2000" dirty="0" smtClean="0"/>
              <a:t>     </a:t>
            </a:r>
            <a:r>
              <a:rPr lang="en-US" sz="2000" b="1" dirty="0" smtClean="0"/>
              <a:t>c. </a:t>
            </a:r>
            <a:r>
              <a:rPr lang="en-US" sz="2000" b="1" dirty="0" err="1" smtClean="0"/>
              <a:t>Batuan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Beku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Basa</a:t>
            </a:r>
            <a:endParaRPr lang="en-US" sz="2000" b="1" dirty="0" smtClean="0"/>
          </a:p>
          <a:p>
            <a:r>
              <a:rPr lang="en-US" sz="2000" b="1" dirty="0" smtClean="0"/>
              <a:t>         </a:t>
            </a:r>
            <a:r>
              <a:rPr lang="en-US" sz="2000" dirty="0" smtClean="0"/>
              <a:t>Kadar </a:t>
            </a:r>
            <a:r>
              <a:rPr lang="en-US" sz="2000" dirty="0" err="1" smtClean="0"/>
              <a:t>silika</a:t>
            </a:r>
            <a:r>
              <a:rPr lang="en-US" sz="2000" dirty="0" smtClean="0"/>
              <a:t> (45-52%), </a:t>
            </a:r>
            <a:r>
              <a:rPr lang="en-US" sz="2000" dirty="0" err="1" smtClean="0"/>
              <a:t>colour</a:t>
            </a:r>
            <a:r>
              <a:rPr lang="en-US" sz="2000" dirty="0" smtClean="0"/>
              <a:t> indices 40-70. </a:t>
            </a:r>
            <a:r>
              <a:rPr lang="en-US" sz="2000" dirty="0" err="1" smtClean="0"/>
              <a:t>Jumlah</a:t>
            </a:r>
            <a:r>
              <a:rPr lang="en-US" sz="2000" dirty="0" smtClean="0"/>
              <a:t> </a:t>
            </a:r>
            <a:r>
              <a:rPr lang="en-US" sz="2000" dirty="0" err="1" smtClean="0"/>
              <a:t>mafic</a:t>
            </a:r>
            <a:r>
              <a:rPr lang="en-US" sz="2000" dirty="0" smtClean="0"/>
              <a:t> mineral</a:t>
            </a:r>
            <a:endParaRPr lang="en-US" sz="2000" dirty="0" smtClean="0"/>
          </a:p>
          <a:p>
            <a:r>
              <a:rPr lang="en-US" sz="2000" b="1" dirty="0" smtClean="0"/>
              <a:t>         </a:t>
            </a:r>
            <a:r>
              <a:rPr lang="en-US" sz="2000" dirty="0" err="1" smtClean="0"/>
              <a:t>banyak</a:t>
            </a:r>
            <a:r>
              <a:rPr lang="en-US" sz="2000" dirty="0" smtClean="0"/>
              <a:t>, </a:t>
            </a:r>
            <a:r>
              <a:rPr lang="en-US" sz="2000" dirty="0" err="1" smtClean="0"/>
              <a:t>menyebabkan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berwarna</a:t>
            </a:r>
            <a:r>
              <a:rPr lang="en-US" sz="2000" dirty="0" smtClean="0"/>
              <a:t> </a:t>
            </a:r>
            <a:r>
              <a:rPr lang="en-US" sz="2000" dirty="0" err="1" smtClean="0"/>
              <a:t>abu-abu</a:t>
            </a:r>
            <a:r>
              <a:rPr lang="en-US" sz="2000" dirty="0" smtClean="0"/>
              <a:t> </a:t>
            </a:r>
            <a:r>
              <a:rPr lang="en-US" sz="2000" dirty="0" err="1" smtClean="0"/>
              <a:t>hingga</a:t>
            </a:r>
            <a:r>
              <a:rPr lang="en-US" sz="2000" dirty="0" smtClean="0"/>
              <a:t> </a:t>
            </a:r>
            <a:r>
              <a:rPr lang="en-US" sz="2000" dirty="0" err="1" smtClean="0"/>
              <a:t>hitam</a:t>
            </a:r>
            <a:endParaRPr lang="en-US" sz="2000" dirty="0" smtClean="0"/>
          </a:p>
          <a:p>
            <a:r>
              <a:rPr lang="en-US" sz="2000" dirty="0" smtClean="0"/>
              <a:t>     </a:t>
            </a:r>
            <a:r>
              <a:rPr lang="en-US" sz="2000" b="1" dirty="0" smtClean="0"/>
              <a:t>d. </a:t>
            </a:r>
            <a:r>
              <a:rPr lang="en-US" sz="2000" b="1" dirty="0" err="1" smtClean="0"/>
              <a:t>Batuan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Beku</a:t>
            </a:r>
            <a:r>
              <a:rPr lang="en-US" sz="2000" b="1" dirty="0" smtClean="0"/>
              <a:t> Ultra </a:t>
            </a:r>
            <a:r>
              <a:rPr lang="en-US" sz="2000" b="1" dirty="0" err="1" smtClean="0"/>
              <a:t>Basa</a:t>
            </a:r>
            <a:endParaRPr lang="en-US" sz="2000" b="1" dirty="0" smtClean="0"/>
          </a:p>
          <a:p>
            <a:r>
              <a:rPr lang="en-US" sz="2000" b="1" dirty="0" smtClean="0"/>
              <a:t>         </a:t>
            </a:r>
            <a:r>
              <a:rPr lang="en-US" sz="2000" dirty="0" smtClean="0"/>
              <a:t>Kadar </a:t>
            </a:r>
            <a:r>
              <a:rPr lang="en-US" sz="2000" dirty="0" err="1" smtClean="0"/>
              <a:t>silika</a:t>
            </a:r>
            <a:r>
              <a:rPr lang="en-US" sz="2000" dirty="0" smtClean="0"/>
              <a:t> &lt; 15%,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mengandung</a:t>
            </a:r>
            <a:r>
              <a:rPr lang="en-US" sz="2000" dirty="0" smtClean="0"/>
              <a:t> feldspar, </a:t>
            </a:r>
            <a:r>
              <a:rPr lang="en-US" sz="2000" dirty="0" err="1" smtClean="0"/>
              <a:t>colour</a:t>
            </a:r>
            <a:r>
              <a:rPr lang="en-US" sz="2000" dirty="0" smtClean="0"/>
              <a:t> indices &gt;70</a:t>
            </a:r>
            <a:endParaRPr lang="en-US" sz="2000" dirty="0" smtClean="0"/>
          </a:p>
          <a:p>
            <a:r>
              <a:rPr lang="en-US" sz="2000" dirty="0" smtClean="0"/>
              <a:t>         </a:t>
            </a:r>
            <a:r>
              <a:rPr lang="en-US" sz="2000" dirty="0" err="1" smtClean="0"/>
              <a:t>Warna</a:t>
            </a:r>
            <a:r>
              <a:rPr lang="en-US" sz="2000" dirty="0" smtClean="0"/>
              <a:t> </a:t>
            </a:r>
            <a:r>
              <a:rPr lang="en-US" sz="2000" dirty="0" err="1" smtClean="0"/>
              <a:t>gelap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hitam</a:t>
            </a:r>
            <a:r>
              <a:rPr lang="en-US" sz="2000" dirty="0" smtClean="0"/>
              <a:t> 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1142984"/>
            <a:ext cx="6967741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</a:rPr>
              <a:t>2. BATUAN ENDAPAN/SEDIMEN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r>
              <a:rPr lang="en-US" sz="2800" dirty="0" smtClean="0">
                <a:solidFill>
                  <a:srgbClr val="FFC000"/>
                </a:solidFill>
              </a:rPr>
              <a:t>    </a:t>
            </a:r>
            <a:r>
              <a:rPr lang="en-US" sz="2200" dirty="0" err="1" smtClean="0"/>
              <a:t>Terjadi</a:t>
            </a:r>
            <a:r>
              <a:rPr lang="en-US" sz="2200" dirty="0" smtClean="0"/>
              <a:t> </a:t>
            </a:r>
            <a:r>
              <a:rPr lang="en-US" sz="2200" dirty="0" err="1" smtClean="0"/>
              <a:t>dari</a:t>
            </a:r>
            <a:r>
              <a:rPr lang="en-US" sz="2200" dirty="0" smtClean="0"/>
              <a:t> </a:t>
            </a:r>
            <a:r>
              <a:rPr lang="en-US" sz="2200" dirty="0" err="1" smtClean="0"/>
              <a:t>pembatuan</a:t>
            </a:r>
            <a:r>
              <a:rPr lang="en-US" sz="2200" dirty="0" smtClean="0"/>
              <a:t>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litifikasi</a:t>
            </a:r>
            <a:r>
              <a:rPr lang="en-US" sz="2200" dirty="0" smtClean="0"/>
              <a:t> </a:t>
            </a:r>
            <a:r>
              <a:rPr lang="en-US" sz="2200" dirty="0" err="1" smtClean="0"/>
              <a:t>hancuran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lain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litifikasi</a:t>
            </a:r>
            <a:r>
              <a:rPr lang="en-US" sz="2200" dirty="0" smtClean="0"/>
              <a:t> </a:t>
            </a:r>
            <a:r>
              <a:rPr lang="en-US" sz="2200" dirty="0" err="1" smtClean="0"/>
              <a:t>hasil</a:t>
            </a:r>
            <a:r>
              <a:rPr lang="en-US" sz="2200" dirty="0" smtClean="0"/>
              <a:t> </a:t>
            </a:r>
            <a:r>
              <a:rPr lang="en-US" sz="2200" dirty="0" err="1" smtClean="0"/>
              <a:t>reaksi</a:t>
            </a:r>
            <a:r>
              <a:rPr lang="en-US" sz="2200" dirty="0" smtClean="0"/>
              <a:t> </a:t>
            </a:r>
            <a:r>
              <a:rPr lang="en-US" sz="2200" dirty="0" err="1" smtClean="0"/>
              <a:t>kimia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biokimia</a:t>
            </a:r>
            <a:endParaRPr lang="en-US" sz="2200" dirty="0" smtClean="0"/>
          </a:p>
          <a:p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dirty="0" err="1" smtClean="0"/>
              <a:t>Litifikasi</a:t>
            </a:r>
            <a:r>
              <a:rPr lang="en-US" sz="2200" dirty="0" smtClean="0"/>
              <a:t>/</a:t>
            </a:r>
            <a:r>
              <a:rPr lang="en-US" sz="2200" dirty="0" err="1" smtClean="0"/>
              <a:t>pembatuan</a:t>
            </a:r>
            <a:r>
              <a:rPr lang="en-US" sz="2200" dirty="0" smtClean="0"/>
              <a:t> </a:t>
            </a:r>
            <a:r>
              <a:rPr lang="en-US" sz="2200" dirty="0" err="1" smtClean="0"/>
              <a:t>adalah</a:t>
            </a:r>
            <a:r>
              <a:rPr lang="en-US" sz="2200" dirty="0" smtClean="0"/>
              <a:t> </a:t>
            </a:r>
            <a:r>
              <a:rPr lang="en-US" sz="2200" dirty="0" err="1" smtClean="0"/>
              <a:t>proses</a:t>
            </a:r>
            <a:r>
              <a:rPr lang="en-US" sz="2200" dirty="0" smtClean="0"/>
              <a:t> </a:t>
            </a:r>
            <a:r>
              <a:rPr lang="en-US" sz="2200" dirty="0" err="1" smtClean="0"/>
              <a:t>terubahnya</a:t>
            </a:r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dirty="0" err="1" smtClean="0"/>
              <a:t>materi</a:t>
            </a:r>
            <a:r>
              <a:rPr lang="en-US" sz="2200" dirty="0" smtClean="0"/>
              <a:t> </a:t>
            </a:r>
            <a:r>
              <a:rPr lang="en-US" sz="2200" dirty="0" err="1" smtClean="0"/>
              <a:t>pembentuk</a:t>
            </a:r>
            <a:r>
              <a:rPr lang="en-US" sz="2200" dirty="0" smtClean="0"/>
              <a:t>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yang </a:t>
            </a:r>
            <a:r>
              <a:rPr lang="en-US" sz="2200" dirty="0" err="1" smtClean="0"/>
              <a:t>lepas</a:t>
            </a:r>
            <a:r>
              <a:rPr lang="en-US" sz="2200" dirty="0" smtClean="0"/>
              <a:t> </a:t>
            </a:r>
            <a:r>
              <a:rPr lang="en-US" sz="2200" dirty="0" err="1" smtClean="0"/>
              <a:t>menjadi</a:t>
            </a:r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yang </a:t>
            </a:r>
            <a:r>
              <a:rPr lang="en-US" sz="2200" dirty="0" err="1" smtClean="0"/>
              <a:t>kompak</a:t>
            </a:r>
            <a:r>
              <a:rPr lang="en-US" sz="2200" dirty="0" smtClean="0"/>
              <a:t> </a:t>
            </a:r>
            <a:r>
              <a:rPr lang="en-US" sz="2200" dirty="0" err="1" smtClean="0"/>
              <a:t>keras</a:t>
            </a:r>
            <a:endParaRPr lang="en-US" sz="2200" dirty="0" smtClean="0"/>
          </a:p>
          <a:p>
            <a:r>
              <a:rPr lang="en-US" sz="2200" dirty="0" smtClean="0"/>
              <a:t>     </a:t>
            </a:r>
            <a:r>
              <a:rPr lang="en-US" sz="2200" dirty="0" err="1" smtClean="0"/>
              <a:t>Litifikasi</a:t>
            </a:r>
            <a:r>
              <a:rPr lang="en-US" sz="2200" dirty="0" smtClean="0"/>
              <a:t> </a:t>
            </a:r>
            <a:r>
              <a:rPr lang="en-US" sz="2200" dirty="0" err="1" smtClean="0"/>
              <a:t>disebabkan</a:t>
            </a:r>
            <a:r>
              <a:rPr lang="en-US" sz="2200" dirty="0" smtClean="0"/>
              <a:t> </a:t>
            </a:r>
            <a:r>
              <a:rPr lang="en-US" sz="2200" dirty="0" err="1" smtClean="0"/>
              <a:t>oleh</a:t>
            </a:r>
            <a:r>
              <a:rPr lang="en-US" sz="2200" dirty="0" smtClean="0"/>
              <a:t> </a:t>
            </a:r>
            <a:r>
              <a:rPr lang="en-US" sz="2200" dirty="0" err="1" smtClean="0"/>
              <a:t>proses</a:t>
            </a:r>
            <a:r>
              <a:rPr lang="en-US" sz="2200" dirty="0" smtClean="0"/>
              <a:t> :</a:t>
            </a:r>
            <a:endParaRPr lang="en-US" sz="2200" dirty="0" smtClean="0"/>
          </a:p>
          <a:p>
            <a:r>
              <a:rPr lang="en-US" sz="2200" dirty="0" smtClean="0"/>
              <a:t>     a. Cementation : </a:t>
            </a:r>
            <a:r>
              <a:rPr lang="en-US" sz="2200" dirty="0" err="1" smtClean="0"/>
              <a:t>perekatan</a:t>
            </a:r>
            <a:r>
              <a:rPr lang="en-US" sz="2200" dirty="0" smtClean="0"/>
              <a:t> </a:t>
            </a:r>
            <a:r>
              <a:rPr lang="en-US" sz="2200" dirty="0" err="1" smtClean="0"/>
              <a:t>oleh</a:t>
            </a:r>
            <a:r>
              <a:rPr lang="en-US" sz="2200" dirty="0" smtClean="0"/>
              <a:t> SiO2, Fe2O2, CaCO3</a:t>
            </a:r>
            <a:endParaRPr lang="en-US" sz="2200" dirty="0" smtClean="0"/>
          </a:p>
          <a:p>
            <a:r>
              <a:rPr lang="en-US" sz="2200" dirty="0" smtClean="0"/>
              <a:t>     b. Compaction : </a:t>
            </a:r>
            <a:r>
              <a:rPr lang="en-US" sz="2200" dirty="0" err="1" smtClean="0"/>
              <a:t>pemadatan</a:t>
            </a:r>
            <a:endParaRPr lang="en-US" sz="2200" dirty="0" smtClean="0"/>
          </a:p>
          <a:p>
            <a:r>
              <a:rPr lang="en-US" sz="2200" dirty="0" smtClean="0"/>
              <a:t>     c. Desiccation : </a:t>
            </a:r>
            <a:r>
              <a:rPr lang="en-US" sz="2200" dirty="0" err="1" smtClean="0"/>
              <a:t>keluarnya</a:t>
            </a:r>
            <a:r>
              <a:rPr lang="en-US" sz="2200" dirty="0" smtClean="0"/>
              <a:t> air </a:t>
            </a:r>
            <a:r>
              <a:rPr lang="en-US" sz="2200" dirty="0" err="1" smtClean="0"/>
              <a:t>dari</a:t>
            </a:r>
            <a:r>
              <a:rPr lang="en-US" sz="2200" dirty="0" smtClean="0"/>
              <a:t> </a:t>
            </a:r>
            <a:r>
              <a:rPr lang="en-US" sz="2200" dirty="0" err="1" smtClean="0"/>
              <a:t>pori-pori</a:t>
            </a:r>
            <a:r>
              <a:rPr lang="en-US" sz="2200" dirty="0" smtClean="0"/>
              <a:t> </a:t>
            </a:r>
            <a:r>
              <a:rPr lang="en-US" sz="2200" dirty="0" err="1" smtClean="0"/>
              <a:t>karena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r>
              <a:rPr lang="en-US" sz="2200" dirty="0" smtClean="0"/>
              <a:t>                                </a:t>
            </a:r>
            <a:r>
              <a:rPr lang="en-US" sz="2200" dirty="0" err="1" smtClean="0"/>
              <a:t>pemadatan</a:t>
            </a:r>
            <a:r>
              <a:rPr lang="en-US" sz="2200" dirty="0" smtClean="0"/>
              <a:t>/</a:t>
            </a:r>
            <a:r>
              <a:rPr lang="en-US" sz="2200" dirty="0" err="1" smtClean="0"/>
              <a:t>penguapan</a:t>
            </a:r>
            <a:endParaRPr lang="en-US" sz="2200" dirty="0" smtClean="0"/>
          </a:p>
          <a:p>
            <a:r>
              <a:rPr lang="en-US" sz="2200" dirty="0" smtClean="0"/>
              <a:t>     d. Crystallization : </a:t>
            </a:r>
            <a:r>
              <a:rPr lang="en-US" sz="2200" dirty="0" err="1" smtClean="0"/>
              <a:t>pengkristalan</a:t>
            </a:r>
            <a:r>
              <a:rPr lang="en-US" sz="2200" dirty="0" smtClean="0"/>
              <a:t> 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857232"/>
            <a:ext cx="7356501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UcPeriod"/>
            </a:pPr>
            <a:r>
              <a:rPr lang="en-US" sz="2400" b="1" dirty="0" err="1" smtClean="0">
                <a:solidFill>
                  <a:srgbClr val="00B050"/>
                </a:solidFill>
              </a:rPr>
              <a:t>Tekstur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Batuan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Sedimen</a:t>
            </a:r>
            <a:endParaRPr lang="en-US" sz="2400" b="1" dirty="0" smtClean="0">
              <a:solidFill>
                <a:srgbClr val="00B050"/>
              </a:solidFill>
            </a:endParaRPr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  <a:r>
              <a:rPr lang="en-US" sz="2000" dirty="0" err="1" smtClean="0"/>
              <a:t>asal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cara</a:t>
            </a:r>
            <a:r>
              <a:rPr lang="en-US" sz="2000" dirty="0" smtClean="0"/>
              <a:t> </a:t>
            </a:r>
            <a:r>
              <a:rPr lang="en-US" sz="2000" dirty="0" err="1" smtClean="0"/>
              <a:t>terjadinya</a:t>
            </a:r>
            <a:r>
              <a:rPr lang="en-US" sz="2000" dirty="0" smtClean="0"/>
              <a:t>, </a:t>
            </a:r>
            <a:r>
              <a:rPr lang="en-US" sz="2000" dirty="0" err="1" smtClean="0"/>
              <a:t>maka</a:t>
            </a:r>
            <a:r>
              <a:rPr lang="en-US" sz="2000" dirty="0" smtClean="0"/>
              <a:t> </a:t>
            </a:r>
            <a:r>
              <a:rPr lang="en-US" sz="2000" dirty="0" err="1" smtClean="0"/>
              <a:t>tekstur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dibagi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tekstur</a:t>
            </a:r>
            <a:r>
              <a:rPr lang="en-US" sz="2000" dirty="0" smtClean="0"/>
              <a:t> </a:t>
            </a:r>
            <a:r>
              <a:rPr lang="en-US" sz="2000" dirty="0" err="1" smtClean="0"/>
              <a:t>klastik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nonklastik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- </a:t>
            </a:r>
            <a:r>
              <a:rPr lang="en-US" sz="2000" dirty="0" err="1" smtClean="0"/>
              <a:t>Klastik</a:t>
            </a:r>
            <a:r>
              <a:rPr lang="en-US" sz="2000" dirty="0" smtClean="0"/>
              <a:t> : </a:t>
            </a:r>
            <a:r>
              <a:rPr lang="en-US" sz="2000" dirty="0" err="1" smtClean="0"/>
              <a:t>apabila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tersusun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	        </a:t>
            </a:r>
            <a:r>
              <a:rPr lang="en-US" sz="2000" dirty="0" err="1" smtClean="0"/>
              <a:t>hancuran</a:t>
            </a:r>
            <a:r>
              <a:rPr lang="en-US" sz="2000" dirty="0" smtClean="0"/>
              <a:t> (</a:t>
            </a:r>
            <a:r>
              <a:rPr lang="en-US" sz="2000" dirty="0" err="1" smtClean="0"/>
              <a:t>fragmen</a:t>
            </a:r>
            <a:r>
              <a:rPr lang="en-US" sz="2000" dirty="0" smtClean="0"/>
              <a:t>)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lain yang </a:t>
            </a:r>
            <a:r>
              <a:rPr lang="en-US" sz="2000" dirty="0" err="1" smtClean="0"/>
              <a:t>sudah</a:t>
            </a:r>
            <a:r>
              <a:rPr lang="en-US" sz="2000" dirty="0" smtClean="0"/>
              <a:t> </a:t>
            </a:r>
            <a:r>
              <a:rPr lang="en-US" sz="2000" dirty="0" err="1" smtClean="0"/>
              <a:t>ada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	       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dahulu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- </a:t>
            </a:r>
            <a:r>
              <a:rPr lang="en-US" sz="2000" dirty="0" err="1" smtClean="0"/>
              <a:t>Nonklastik</a:t>
            </a:r>
            <a:r>
              <a:rPr lang="en-US" sz="2000" dirty="0" smtClean="0"/>
              <a:t> : </a:t>
            </a:r>
            <a:r>
              <a:rPr lang="en-US" sz="2000" dirty="0" err="1" smtClean="0"/>
              <a:t>terbentuk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reaksi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 </a:t>
            </a:r>
            <a:r>
              <a:rPr lang="en-US" sz="2000" dirty="0" err="1" smtClean="0"/>
              <a:t>tertentu</a:t>
            </a:r>
            <a:r>
              <a:rPr lang="en-US" sz="2000" dirty="0" smtClean="0"/>
              <a:t>, </a:t>
            </a:r>
            <a:r>
              <a:rPr lang="en-US" sz="2000" dirty="0" err="1" smtClean="0"/>
              <a:t>baik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    			 </a:t>
            </a:r>
            <a:r>
              <a:rPr lang="en-US" sz="2000" dirty="0" err="1" smtClean="0"/>
              <a:t>baik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bersifat</a:t>
            </a:r>
            <a:r>
              <a:rPr lang="en-US" sz="2000" dirty="0" smtClean="0"/>
              <a:t> </a:t>
            </a:r>
            <a:r>
              <a:rPr lang="en-US" sz="2000" dirty="0" err="1" smtClean="0"/>
              <a:t>anorganik</a:t>
            </a:r>
            <a:r>
              <a:rPr lang="en-US" sz="2000" dirty="0" smtClean="0"/>
              <a:t> </a:t>
            </a:r>
            <a:r>
              <a:rPr lang="en-US" sz="2000" dirty="0" err="1" smtClean="0"/>
              <a:t>maupun</a:t>
            </a:r>
            <a:r>
              <a:rPr lang="en-US" sz="2000" dirty="0" smtClean="0"/>
              <a:t> </a:t>
            </a:r>
            <a:r>
              <a:rPr lang="en-US" sz="2000" dirty="0" err="1" smtClean="0"/>
              <a:t>biologi</a:t>
            </a:r>
            <a:endParaRPr lang="en-US" sz="2000" dirty="0" smtClean="0"/>
          </a:p>
          <a:p>
            <a:pPr marL="342900" indent="-342900"/>
            <a:endParaRPr lang="en-US" sz="2000" dirty="0" smtClean="0"/>
          </a:p>
          <a:p>
            <a:pPr marL="342900" indent="-342900"/>
            <a:r>
              <a:rPr lang="en-US" sz="2000" dirty="0" smtClean="0"/>
              <a:t>	</a:t>
            </a:r>
            <a:r>
              <a:rPr lang="en-US" sz="2000" b="1" i="1" dirty="0" err="1" smtClean="0"/>
              <a:t>Skala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Butiran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Dalam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Geologi</a:t>
            </a:r>
            <a:endParaRPr lang="en-US" sz="2000" b="1" i="1" dirty="0" smtClean="0"/>
          </a:p>
          <a:p>
            <a:pPr marL="342900" indent="-342900"/>
            <a:r>
              <a:rPr lang="en-US" sz="2000" dirty="0" smtClean="0"/>
              <a:t>	&gt; 256 mm		Boulder (</a:t>
            </a:r>
            <a:r>
              <a:rPr lang="en-US" sz="2000" dirty="0" err="1" smtClean="0"/>
              <a:t>Bongkah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64-256 mm		Cobble (</a:t>
            </a:r>
            <a:r>
              <a:rPr lang="en-US" sz="2000" dirty="0" err="1" smtClean="0"/>
              <a:t>Berangkal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4-64 mm 		Pebble (</a:t>
            </a:r>
            <a:r>
              <a:rPr lang="en-US" sz="2000" dirty="0" err="1" smtClean="0"/>
              <a:t>Kerakal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2-4 mm		Granule (</a:t>
            </a:r>
            <a:r>
              <a:rPr lang="en-US" sz="2000" dirty="0" err="1" smtClean="0"/>
              <a:t>Kerikil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1/6-2 mm		Sand (</a:t>
            </a:r>
            <a:r>
              <a:rPr lang="en-US" sz="2000" dirty="0" err="1" smtClean="0"/>
              <a:t>Pasir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1/256-1/16 mm	Silt (</a:t>
            </a:r>
            <a:r>
              <a:rPr lang="en-US" sz="2000" dirty="0" err="1" smtClean="0"/>
              <a:t>Lanau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 marL="342900" indent="-342900"/>
            <a:r>
              <a:rPr lang="en-US" sz="2000" dirty="0" smtClean="0"/>
              <a:t>	&lt; 1/256 mm		Clay (</a:t>
            </a:r>
            <a:r>
              <a:rPr lang="en-US" sz="2000" dirty="0" err="1" smtClean="0"/>
              <a:t>Lempung</a:t>
            </a:r>
            <a:r>
              <a:rPr lang="en-US" sz="2000" dirty="0" smtClean="0"/>
              <a:t>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1097238"/>
            <a:ext cx="7631128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Mineral-mineral yang </a:t>
            </a:r>
            <a:r>
              <a:rPr lang="en-US" sz="2200" dirty="0" err="1" smtClean="0"/>
              <a:t>umum</a:t>
            </a:r>
            <a:r>
              <a:rPr lang="en-US" sz="2200" dirty="0" smtClean="0"/>
              <a:t> </a:t>
            </a:r>
            <a:r>
              <a:rPr lang="en-US" sz="2200" dirty="0" err="1" smtClean="0"/>
              <a:t>dijumpai</a:t>
            </a:r>
            <a:r>
              <a:rPr lang="en-US" sz="2200" dirty="0" smtClean="0"/>
              <a:t> </a:t>
            </a:r>
            <a:r>
              <a:rPr lang="en-US" sz="2200" dirty="0" err="1" smtClean="0"/>
              <a:t>pada</a:t>
            </a:r>
            <a:r>
              <a:rPr lang="en-US" sz="2200" dirty="0" smtClean="0"/>
              <a:t>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</a:t>
            </a:r>
            <a:r>
              <a:rPr lang="en-US" sz="2200" dirty="0" err="1" smtClean="0"/>
              <a:t>sedimen</a:t>
            </a:r>
            <a:r>
              <a:rPr lang="en-US" sz="2200" dirty="0" smtClean="0"/>
              <a:t> :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Kuarts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Kalsit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Dolomit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Lempung</a:t>
            </a:r>
            <a:r>
              <a:rPr lang="en-US" sz="2200" dirty="0" smtClean="0"/>
              <a:t> : </a:t>
            </a:r>
            <a:r>
              <a:rPr lang="en-US" sz="2200" dirty="0" err="1" smtClean="0"/>
              <a:t>kaolinite</a:t>
            </a:r>
            <a:r>
              <a:rPr lang="en-US" sz="2200" dirty="0" smtClean="0"/>
              <a:t>, </a:t>
            </a:r>
            <a:r>
              <a:rPr lang="en-US" sz="2200" dirty="0" err="1" smtClean="0"/>
              <a:t>montmorillonite</a:t>
            </a:r>
            <a:r>
              <a:rPr lang="en-US" sz="2200" dirty="0" smtClean="0"/>
              <a:t>, </a:t>
            </a:r>
            <a:r>
              <a:rPr lang="en-US" sz="2200" dirty="0" err="1" smtClean="0"/>
              <a:t>hydromuskovit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Feldspar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Siderit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Limonit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Gipsum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Kalsedon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Halit</a:t>
            </a:r>
            <a:endParaRPr lang="en-US" sz="2200" dirty="0" smtClean="0"/>
          </a:p>
          <a:p>
            <a:endParaRPr lang="en-US" sz="2200" dirty="0" smtClean="0"/>
          </a:p>
          <a:p>
            <a:r>
              <a:rPr lang="en-US" sz="2200" dirty="0" err="1" smtClean="0"/>
              <a:t>Selain</a:t>
            </a:r>
            <a:r>
              <a:rPr lang="en-US" sz="2200" dirty="0" smtClean="0"/>
              <a:t> </a:t>
            </a:r>
            <a:r>
              <a:rPr lang="en-US" sz="2200" dirty="0" err="1" smtClean="0"/>
              <a:t>tersusun</a:t>
            </a:r>
            <a:r>
              <a:rPr lang="en-US" sz="2200" dirty="0" smtClean="0"/>
              <a:t> </a:t>
            </a:r>
            <a:r>
              <a:rPr lang="en-US" sz="2200" dirty="0" err="1" smtClean="0"/>
              <a:t>oleh</a:t>
            </a:r>
            <a:r>
              <a:rPr lang="en-US" sz="2200" dirty="0" smtClean="0"/>
              <a:t> mineral-mineral,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</a:t>
            </a:r>
            <a:r>
              <a:rPr lang="en-US" sz="2200" dirty="0" err="1" smtClean="0"/>
              <a:t>sedimen</a:t>
            </a:r>
            <a:endParaRPr lang="en-US" sz="2200" dirty="0" smtClean="0"/>
          </a:p>
          <a:p>
            <a:r>
              <a:rPr lang="en-US" sz="2200" dirty="0" err="1" smtClean="0"/>
              <a:t>dapat</a:t>
            </a:r>
            <a:r>
              <a:rPr lang="en-US" sz="2200" dirty="0" smtClean="0"/>
              <a:t> pula </a:t>
            </a:r>
            <a:r>
              <a:rPr lang="en-US" sz="2200" dirty="0" err="1" smtClean="0"/>
              <a:t>tersusun</a:t>
            </a:r>
            <a:r>
              <a:rPr lang="en-US" sz="2200" dirty="0" smtClean="0"/>
              <a:t> </a:t>
            </a:r>
            <a:r>
              <a:rPr lang="en-US" sz="2200" dirty="0" err="1" smtClean="0"/>
              <a:t>oleh</a:t>
            </a:r>
            <a:r>
              <a:rPr lang="en-US" sz="2200" dirty="0" smtClean="0"/>
              <a:t> </a:t>
            </a:r>
            <a:r>
              <a:rPr lang="en-US" sz="2200" dirty="0" err="1" smtClean="0"/>
              <a:t>fragmen</a:t>
            </a:r>
            <a:r>
              <a:rPr lang="en-US" sz="2200" dirty="0" smtClean="0"/>
              <a:t>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fosil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785794"/>
            <a:ext cx="7389780" cy="5570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err="1" smtClean="0"/>
              <a:t>Ukuran</a:t>
            </a:r>
            <a:r>
              <a:rPr lang="en-US" sz="2200" dirty="0" smtClean="0"/>
              <a:t> </a:t>
            </a:r>
            <a:r>
              <a:rPr lang="en-US" sz="2200" dirty="0" err="1" smtClean="0"/>
              <a:t>kristal</a:t>
            </a:r>
            <a:r>
              <a:rPr lang="en-US" sz="2200" dirty="0" smtClean="0"/>
              <a:t> </a:t>
            </a:r>
            <a:r>
              <a:rPr lang="en-US" sz="2200" dirty="0" err="1" smtClean="0"/>
              <a:t>pada</a:t>
            </a:r>
            <a:r>
              <a:rPr lang="en-US" sz="2200" dirty="0" smtClean="0"/>
              <a:t> </a:t>
            </a:r>
            <a:r>
              <a:rPr lang="en-US" sz="2200" dirty="0" err="1" smtClean="0"/>
              <a:t>tekstrur</a:t>
            </a:r>
            <a:r>
              <a:rPr lang="en-US" sz="2200" dirty="0" smtClean="0"/>
              <a:t> </a:t>
            </a:r>
            <a:r>
              <a:rPr lang="en-US" sz="2200" dirty="0" err="1" smtClean="0"/>
              <a:t>kristalin</a:t>
            </a:r>
            <a:r>
              <a:rPr lang="en-US" sz="2200" dirty="0" smtClean="0"/>
              <a:t> </a:t>
            </a:r>
            <a:r>
              <a:rPr lang="en-US" sz="2200" dirty="0" err="1" smtClean="0"/>
              <a:t>batuan</a:t>
            </a:r>
            <a:r>
              <a:rPr lang="en-US" sz="2200" dirty="0" smtClean="0"/>
              <a:t> </a:t>
            </a:r>
            <a:r>
              <a:rPr lang="en-US" sz="2200" dirty="0" err="1" smtClean="0"/>
              <a:t>sedimen</a:t>
            </a:r>
            <a:r>
              <a:rPr lang="en-US" sz="2200" dirty="0" smtClean="0"/>
              <a:t> :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Makrokristalin</a:t>
            </a:r>
            <a:r>
              <a:rPr lang="en-US" sz="2200" dirty="0" smtClean="0"/>
              <a:t> &gt; 0,75 mm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Mesokristalin</a:t>
            </a:r>
            <a:r>
              <a:rPr lang="en-US" sz="2200" dirty="0" smtClean="0"/>
              <a:t> 0,20 – 0,75 mm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Mikrokristalin</a:t>
            </a:r>
            <a:r>
              <a:rPr lang="en-US" sz="2200" dirty="0" smtClean="0"/>
              <a:t> 0,01 – 0,20 mm</a:t>
            </a:r>
            <a:endParaRPr lang="en-US" sz="2200" dirty="0" smtClean="0"/>
          </a:p>
          <a:p>
            <a:pPr>
              <a:buFontTx/>
              <a:buChar char="-"/>
            </a:pPr>
            <a:r>
              <a:rPr lang="en-US" sz="2200" dirty="0" smtClean="0"/>
              <a:t> </a:t>
            </a:r>
            <a:r>
              <a:rPr lang="en-US" sz="2200" dirty="0" err="1" smtClean="0"/>
              <a:t>Kriptokristalin</a:t>
            </a:r>
            <a:r>
              <a:rPr lang="en-US" sz="2200" dirty="0" smtClean="0"/>
              <a:t> &lt; 0,01 mm</a:t>
            </a:r>
            <a:endParaRPr lang="en-US" sz="2200" dirty="0" smtClean="0"/>
          </a:p>
          <a:p>
            <a:endParaRPr lang="en-US" sz="2200" dirty="0" smtClean="0"/>
          </a:p>
          <a:p>
            <a:r>
              <a:rPr lang="en-US" sz="2200" b="1" dirty="0" smtClean="0">
                <a:solidFill>
                  <a:srgbClr val="00B050"/>
                </a:solidFill>
              </a:rPr>
              <a:t>B. </a:t>
            </a:r>
            <a:r>
              <a:rPr lang="en-US" sz="2200" b="1" dirty="0" err="1" smtClean="0">
                <a:solidFill>
                  <a:srgbClr val="00B050"/>
                </a:solidFill>
              </a:rPr>
              <a:t>Struktur</a:t>
            </a:r>
            <a:r>
              <a:rPr lang="en-US" sz="2200" b="1" dirty="0" smtClean="0">
                <a:solidFill>
                  <a:srgbClr val="00B050"/>
                </a:solidFill>
              </a:rPr>
              <a:t> </a:t>
            </a:r>
            <a:r>
              <a:rPr lang="en-US" sz="2200" b="1" dirty="0" err="1" smtClean="0">
                <a:solidFill>
                  <a:srgbClr val="00B050"/>
                </a:solidFill>
              </a:rPr>
              <a:t>Batuan</a:t>
            </a:r>
            <a:r>
              <a:rPr lang="en-US" sz="2200" b="1" dirty="0" smtClean="0">
                <a:solidFill>
                  <a:srgbClr val="00B050"/>
                </a:solidFill>
              </a:rPr>
              <a:t> </a:t>
            </a:r>
            <a:r>
              <a:rPr lang="en-US" sz="2200" b="1" dirty="0" err="1" smtClean="0">
                <a:solidFill>
                  <a:srgbClr val="00B050"/>
                </a:solidFill>
              </a:rPr>
              <a:t>Sedimen</a:t>
            </a:r>
            <a:endParaRPr lang="en-US" sz="2200" b="1" dirty="0" smtClean="0">
              <a:solidFill>
                <a:srgbClr val="00B050"/>
              </a:solidFill>
            </a:endParaRPr>
          </a:p>
          <a:p>
            <a:r>
              <a:rPr lang="en-US" sz="2200" dirty="0" smtClean="0"/>
              <a:t>    </a:t>
            </a:r>
            <a:r>
              <a:rPr lang="en-US" sz="2000" dirty="0" err="1" smtClean="0"/>
              <a:t>Terbagi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struktur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klastik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smtClean="0"/>
              <a:t>     </a:t>
            </a:r>
            <a:r>
              <a:rPr lang="en-US" sz="2000" dirty="0" err="1" smtClean="0"/>
              <a:t>struktur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nonklastik</a:t>
            </a:r>
            <a:endParaRPr lang="en-US" sz="2000" dirty="0" smtClean="0"/>
          </a:p>
          <a:p>
            <a:r>
              <a:rPr lang="en-US" sz="2000" dirty="0" smtClean="0"/>
              <a:t>     </a:t>
            </a:r>
            <a:r>
              <a:rPr lang="en-US" sz="2000" b="1" dirty="0" smtClean="0"/>
              <a:t>a. </a:t>
            </a:r>
            <a:r>
              <a:rPr lang="en-US" sz="2000" b="1" dirty="0" err="1" smtClean="0"/>
              <a:t>Struktur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Sedimen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Klastik</a:t>
            </a:r>
            <a:endParaRPr lang="en-US" sz="2000" b="1" dirty="0" smtClean="0"/>
          </a:p>
          <a:p>
            <a:r>
              <a:rPr lang="en-US" sz="2000" dirty="0" smtClean="0"/>
              <a:t>         - </a:t>
            </a:r>
            <a:r>
              <a:rPr lang="en-US" sz="2000" dirty="0" err="1" smtClean="0"/>
              <a:t>Struktur</a:t>
            </a:r>
            <a:r>
              <a:rPr lang="en-US" sz="2000" dirty="0" smtClean="0"/>
              <a:t> </a:t>
            </a:r>
            <a:r>
              <a:rPr lang="en-US" sz="2000" dirty="0" err="1" smtClean="0"/>
              <a:t>berlapis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smtClean="0"/>
              <a:t>            </a:t>
            </a:r>
            <a:r>
              <a:rPr lang="en-US" sz="2000" dirty="0" err="1" smtClean="0"/>
              <a:t>Disebabkan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perbedaan</a:t>
            </a:r>
            <a:r>
              <a:rPr lang="en-US" sz="2000" dirty="0" smtClean="0"/>
              <a:t> </a:t>
            </a:r>
            <a:r>
              <a:rPr lang="en-US" sz="2000" dirty="0" err="1" smtClean="0"/>
              <a:t>komposisi</a:t>
            </a:r>
            <a:r>
              <a:rPr lang="en-US" sz="2000" dirty="0" smtClean="0"/>
              <a:t>, </a:t>
            </a:r>
            <a:r>
              <a:rPr lang="en-US" sz="2000" dirty="0" err="1" smtClean="0"/>
              <a:t>warna</a:t>
            </a:r>
            <a:r>
              <a:rPr lang="en-US" sz="2000" dirty="0" smtClean="0"/>
              <a:t>, </a:t>
            </a:r>
            <a:r>
              <a:rPr lang="en-US" sz="2000" dirty="0" err="1" smtClean="0"/>
              <a:t>tekstur</a:t>
            </a:r>
            <a:r>
              <a:rPr lang="en-US" sz="2000" dirty="0" smtClean="0"/>
              <a:t>, </a:t>
            </a:r>
            <a:endParaRPr lang="en-US" sz="2000" dirty="0" smtClean="0"/>
          </a:p>
          <a:p>
            <a:r>
              <a:rPr lang="en-US" sz="2000" dirty="0" smtClean="0"/>
              <a:t>            </a:t>
            </a:r>
            <a:r>
              <a:rPr lang="en-US" sz="2000" dirty="0" err="1" smtClean="0"/>
              <a:t>porositas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struktur</a:t>
            </a:r>
            <a:r>
              <a:rPr lang="en-US" sz="2000" dirty="0" smtClean="0"/>
              <a:t>. </a:t>
            </a:r>
            <a:r>
              <a:rPr lang="en-US" sz="2000" dirty="0" err="1" smtClean="0"/>
              <a:t>Sedangkan</a:t>
            </a:r>
            <a:r>
              <a:rPr lang="en-US" sz="2000" dirty="0" smtClean="0"/>
              <a:t> </a:t>
            </a:r>
            <a:r>
              <a:rPr lang="en-US" sz="2000" dirty="0" err="1" smtClean="0"/>
              <a:t>klasifikasi</a:t>
            </a:r>
            <a:r>
              <a:rPr lang="en-US" sz="2000" dirty="0" smtClean="0"/>
              <a:t> </a:t>
            </a:r>
            <a:r>
              <a:rPr lang="en-US" sz="2000" dirty="0" err="1" smtClean="0"/>
              <a:t>perlapisan</a:t>
            </a:r>
            <a:endParaRPr lang="en-US" sz="2000" dirty="0" smtClean="0"/>
          </a:p>
          <a:p>
            <a:r>
              <a:rPr lang="en-US" sz="2000" dirty="0" smtClean="0"/>
              <a:t>            </a:t>
            </a:r>
            <a:r>
              <a:rPr lang="en-US" sz="2000" dirty="0" err="1" smtClean="0"/>
              <a:t>terbagi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6 </a:t>
            </a:r>
            <a:r>
              <a:rPr lang="en-US" sz="2000" dirty="0" err="1" smtClean="0"/>
              <a:t>pelapisan</a:t>
            </a:r>
            <a:endParaRPr lang="en-US" sz="2000" dirty="0" smtClean="0"/>
          </a:p>
          <a:p>
            <a:r>
              <a:rPr lang="en-US" sz="2000" dirty="0" smtClean="0"/>
              <a:t>         - </a:t>
            </a:r>
            <a:r>
              <a:rPr lang="en-US" sz="2000" dirty="0" err="1" smtClean="0"/>
              <a:t>Struktur</a:t>
            </a:r>
            <a:r>
              <a:rPr lang="en-US" sz="2000" dirty="0" smtClean="0"/>
              <a:t> </a:t>
            </a:r>
            <a:r>
              <a:rPr lang="en-US" sz="2000" dirty="0" err="1" smtClean="0"/>
              <a:t>berfosil</a:t>
            </a:r>
            <a:endParaRPr lang="en-US" sz="2000" dirty="0" smtClean="0"/>
          </a:p>
          <a:p>
            <a:r>
              <a:rPr lang="en-US" sz="2000" dirty="0" smtClean="0"/>
              <a:t>           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bila</a:t>
            </a:r>
            <a:r>
              <a:rPr lang="en-US" sz="2000" dirty="0" smtClean="0"/>
              <a:t> </a:t>
            </a:r>
            <a:r>
              <a:rPr lang="en-US" sz="2000" dirty="0" err="1" smtClean="0"/>
              <a:t>terdapat</a:t>
            </a:r>
            <a:r>
              <a:rPr lang="en-US" sz="2000" dirty="0" smtClean="0"/>
              <a:t> </a:t>
            </a:r>
            <a:r>
              <a:rPr lang="en-US" sz="2000" dirty="0" err="1" smtClean="0"/>
              <a:t>banyak</a:t>
            </a:r>
            <a:r>
              <a:rPr lang="en-US" sz="2000" dirty="0" smtClean="0"/>
              <a:t> </a:t>
            </a:r>
            <a:r>
              <a:rPr lang="en-US" sz="2000" dirty="0" err="1" smtClean="0"/>
              <a:t>fosil</a:t>
            </a:r>
            <a:r>
              <a:rPr lang="en-US" sz="2000" dirty="0" smtClean="0"/>
              <a:t> </a:t>
            </a:r>
            <a:r>
              <a:rPr lang="en-US" sz="2000" dirty="0" err="1" smtClean="0"/>
              <a:t>sebagai</a:t>
            </a:r>
            <a:r>
              <a:rPr lang="en-US" sz="2000" dirty="0" smtClean="0"/>
              <a:t> </a:t>
            </a:r>
            <a:r>
              <a:rPr lang="en-US" sz="2000" dirty="0" err="1" smtClean="0"/>
              <a:t>penyusun</a:t>
            </a:r>
            <a:r>
              <a:rPr lang="en-US" sz="2000" dirty="0" smtClean="0"/>
              <a:t> </a:t>
            </a:r>
            <a:r>
              <a:rPr lang="en-US" sz="2000" dirty="0" err="1" smtClean="0"/>
              <a:t>utama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smtClean="0"/>
              <a:t>            </a:t>
            </a:r>
            <a:r>
              <a:rPr lang="en-US" sz="2000" dirty="0" err="1" smtClean="0"/>
              <a:t>batuan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1285860"/>
            <a:ext cx="7669920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b. </a:t>
            </a:r>
            <a:r>
              <a:rPr lang="en-US" sz="2000" b="1" dirty="0" err="1" smtClean="0"/>
              <a:t>Struktur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sedimen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Nonklastik</a:t>
            </a:r>
            <a:endParaRPr lang="en-US" sz="2000" b="1" dirty="0" smtClean="0"/>
          </a:p>
          <a:p>
            <a:r>
              <a:rPr lang="en-US" sz="2000" b="1" dirty="0" smtClean="0"/>
              <a:t>     </a:t>
            </a:r>
            <a:r>
              <a:rPr lang="en-US" sz="2000" dirty="0" smtClean="0"/>
              <a:t>- </a:t>
            </a:r>
            <a:r>
              <a:rPr lang="en-US" sz="2000" dirty="0" err="1" smtClean="0"/>
              <a:t>Struktur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: </a:t>
            </a:r>
            <a:r>
              <a:rPr lang="en-US" sz="2000" dirty="0" err="1" smtClean="0"/>
              <a:t>berfosil</a:t>
            </a:r>
            <a:r>
              <a:rPr lang="en-US" sz="2000" dirty="0" smtClean="0"/>
              <a:t>, </a:t>
            </a:r>
            <a:r>
              <a:rPr lang="en-US" sz="2000" dirty="0" err="1" smtClean="0"/>
              <a:t>oolites</a:t>
            </a:r>
            <a:r>
              <a:rPr lang="en-US" sz="2000" dirty="0" smtClean="0"/>
              <a:t>, geode, nodule, </a:t>
            </a:r>
            <a:r>
              <a:rPr lang="en-US" sz="2000" dirty="0" err="1" smtClean="0"/>
              <a:t>pisolites</a:t>
            </a:r>
            <a:r>
              <a:rPr lang="en-US" sz="2000" dirty="0" smtClean="0"/>
              <a:t>, </a:t>
            </a:r>
            <a:endParaRPr lang="en-US" sz="2000" dirty="0" smtClean="0"/>
          </a:p>
          <a:p>
            <a:r>
              <a:rPr lang="en-US" sz="2000" b="1" dirty="0" smtClean="0"/>
              <a:t>		        </a:t>
            </a:r>
            <a:r>
              <a:rPr lang="en-US" sz="2000" dirty="0" smtClean="0"/>
              <a:t>concretion, </a:t>
            </a:r>
            <a:r>
              <a:rPr lang="en-US" sz="2000" dirty="0" err="1" smtClean="0"/>
              <a:t>conchoidal</a:t>
            </a:r>
            <a:r>
              <a:rPr lang="en-US" sz="2000" dirty="0" smtClean="0"/>
              <a:t> fracture</a:t>
            </a:r>
            <a:endParaRPr lang="en-US" sz="2000" dirty="0" smtClean="0"/>
          </a:p>
          <a:p>
            <a:r>
              <a:rPr lang="en-US" sz="2000" dirty="0" smtClean="0"/>
              <a:t>     - </a:t>
            </a:r>
            <a:r>
              <a:rPr lang="en-US" sz="2000" dirty="0" err="1" smtClean="0"/>
              <a:t>Struktur</a:t>
            </a:r>
            <a:r>
              <a:rPr lang="en-US" sz="2000" dirty="0" smtClean="0"/>
              <a:t> </a:t>
            </a:r>
            <a:r>
              <a:rPr lang="en-US" sz="2000" dirty="0" err="1" smtClean="0"/>
              <a:t>luar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smtClean="0"/>
              <a:t>	a. </a:t>
            </a:r>
            <a:r>
              <a:rPr lang="en-US" sz="2000" dirty="0" err="1" smtClean="0"/>
              <a:t>Bioherm</a:t>
            </a:r>
            <a:r>
              <a:rPr lang="en-US" sz="2000" dirty="0" smtClean="0"/>
              <a:t> : </a:t>
            </a:r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bentuk-bentuk</a:t>
            </a:r>
            <a:r>
              <a:rPr lang="en-US" sz="2000" dirty="0" smtClean="0"/>
              <a:t> </a:t>
            </a:r>
            <a:r>
              <a:rPr lang="en-US" sz="2000" dirty="0" err="1" smtClean="0"/>
              <a:t>bentonik</a:t>
            </a:r>
            <a:r>
              <a:rPr lang="en-US" sz="2000" dirty="0" smtClean="0"/>
              <a:t> massif, </a:t>
            </a:r>
            <a:endParaRPr lang="en-US" sz="2000" dirty="0" smtClean="0"/>
          </a:p>
          <a:p>
            <a:r>
              <a:rPr lang="en-US" sz="2000" dirty="0" smtClean="0"/>
              <a:t>		        </a:t>
            </a:r>
            <a:r>
              <a:rPr lang="en-US" sz="2000" dirty="0" err="1" smtClean="0"/>
              <a:t>berbentuk</a:t>
            </a:r>
            <a:r>
              <a:rPr lang="en-US" sz="2000" dirty="0" smtClean="0"/>
              <a:t> </a:t>
            </a:r>
            <a:r>
              <a:rPr lang="en-US" sz="2000" dirty="0" err="1" smtClean="0"/>
              <a:t>lensa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dikelilingi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smtClean="0"/>
              <a:t>		        </a:t>
            </a:r>
            <a:r>
              <a:rPr lang="en-US" sz="2000" dirty="0" err="1" smtClean="0"/>
              <a:t>klastik</a:t>
            </a:r>
            <a:endParaRPr lang="en-US" sz="2000" dirty="0" smtClean="0"/>
          </a:p>
          <a:p>
            <a:r>
              <a:rPr lang="en-US" sz="2000" dirty="0" smtClean="0"/>
              <a:t>	b. </a:t>
            </a:r>
            <a:r>
              <a:rPr lang="en-US" sz="2000" dirty="0" err="1" smtClean="0"/>
              <a:t>Biostrome</a:t>
            </a:r>
            <a:r>
              <a:rPr lang="en-US" sz="2000" dirty="0" smtClean="0"/>
              <a:t> : </a:t>
            </a:r>
            <a:r>
              <a:rPr lang="en-US" sz="2000" dirty="0" err="1" smtClean="0"/>
              <a:t>timbunan</a:t>
            </a:r>
            <a:r>
              <a:rPr lang="en-US" sz="2000" dirty="0" smtClean="0"/>
              <a:t> </a:t>
            </a:r>
            <a:r>
              <a:rPr lang="en-US" sz="2000" dirty="0" err="1" smtClean="0"/>
              <a:t>tubuh</a:t>
            </a:r>
            <a:r>
              <a:rPr lang="en-US" sz="2000" dirty="0" smtClean="0"/>
              <a:t>/</a:t>
            </a:r>
            <a:r>
              <a:rPr lang="en-US" sz="2000" dirty="0" err="1" smtClean="0"/>
              <a:t>kerangka</a:t>
            </a:r>
            <a:r>
              <a:rPr lang="en-US" sz="2000" dirty="0" smtClean="0"/>
              <a:t> plankton </a:t>
            </a:r>
            <a:r>
              <a:rPr lang="en-US" sz="2000" dirty="0" err="1" smtClean="0"/>
              <a:t>dan</a:t>
            </a:r>
            <a:endParaRPr lang="en-US" sz="2000" dirty="0" smtClean="0"/>
          </a:p>
          <a:p>
            <a:r>
              <a:rPr lang="en-US" sz="2000" dirty="0" smtClean="0"/>
              <a:t>		          nekton yang </a:t>
            </a:r>
            <a:r>
              <a:rPr lang="en-US" sz="2000" dirty="0" err="1" smtClean="0"/>
              <a:t>sudah</a:t>
            </a:r>
            <a:r>
              <a:rPr lang="en-US" sz="2000" dirty="0" smtClean="0"/>
              <a:t> </a:t>
            </a:r>
            <a:r>
              <a:rPr lang="en-US" sz="2000" dirty="0" err="1" smtClean="0"/>
              <a:t>mati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     </a:t>
            </a: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ukurannya</a:t>
            </a:r>
            <a:r>
              <a:rPr lang="en-US" sz="2000" dirty="0" smtClean="0"/>
              <a:t>, </a:t>
            </a:r>
            <a:r>
              <a:rPr lang="en-US" sz="2000" dirty="0" err="1" smtClean="0"/>
              <a:t>batu</a:t>
            </a:r>
            <a:r>
              <a:rPr lang="en-US" sz="2000" dirty="0" smtClean="0"/>
              <a:t> </a:t>
            </a:r>
            <a:r>
              <a:rPr lang="en-US" sz="2000" dirty="0" err="1" smtClean="0"/>
              <a:t>gamping</a:t>
            </a:r>
            <a:r>
              <a:rPr lang="en-US" sz="2000" dirty="0" smtClean="0"/>
              <a:t> </a:t>
            </a:r>
            <a:r>
              <a:rPr lang="en-US" sz="2000" dirty="0" err="1" smtClean="0"/>
              <a:t>klastik</a:t>
            </a:r>
            <a:r>
              <a:rPr lang="en-US" sz="2000" dirty="0" smtClean="0"/>
              <a:t> </a:t>
            </a:r>
            <a:r>
              <a:rPr lang="en-US" sz="2000" dirty="0" err="1" smtClean="0"/>
              <a:t>diklasifikasikan</a:t>
            </a:r>
            <a:endParaRPr lang="en-US" sz="2000" dirty="0" smtClean="0"/>
          </a:p>
          <a:p>
            <a:r>
              <a:rPr lang="en-US" sz="2000" dirty="0" smtClean="0"/>
              <a:t>	- </a:t>
            </a:r>
            <a:r>
              <a:rPr lang="en-US" sz="2000" dirty="0" err="1" smtClean="0"/>
              <a:t>Kalsilutit</a:t>
            </a:r>
            <a:r>
              <a:rPr lang="en-US" sz="2000" dirty="0" smtClean="0"/>
              <a:t> : &lt; 1/16 mm</a:t>
            </a:r>
            <a:endParaRPr lang="en-US" sz="2000" dirty="0" smtClean="0"/>
          </a:p>
          <a:p>
            <a:r>
              <a:rPr lang="en-US" sz="2000" dirty="0" smtClean="0"/>
              <a:t>	- </a:t>
            </a:r>
            <a:r>
              <a:rPr lang="en-US" sz="2000" dirty="0" err="1" smtClean="0"/>
              <a:t>Kalkarenit</a:t>
            </a:r>
            <a:r>
              <a:rPr lang="en-US" sz="2000" dirty="0" smtClean="0"/>
              <a:t> : 1/16-2 mm</a:t>
            </a:r>
            <a:endParaRPr lang="en-US" sz="2000" dirty="0" smtClean="0"/>
          </a:p>
          <a:p>
            <a:r>
              <a:rPr lang="en-US" sz="2000" dirty="0" smtClean="0"/>
              <a:t>	- </a:t>
            </a:r>
            <a:r>
              <a:rPr lang="en-US" sz="2000" dirty="0" err="1" smtClean="0"/>
              <a:t>Kalsirudit</a:t>
            </a:r>
            <a:r>
              <a:rPr lang="en-US" sz="2000" dirty="0" smtClean="0"/>
              <a:t> : &gt; 2 mm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1142984"/>
            <a:ext cx="4191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</a:rPr>
              <a:t>Klasifikasi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Batuan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Sedimen</a:t>
            </a:r>
            <a:endParaRPr lang="en-US" sz="2400" b="1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1928802"/>
            <a:ext cx="7602594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/>
              <a:t>Dibagi</a:t>
            </a:r>
            <a:r>
              <a:rPr lang="en-US" sz="2000" dirty="0" smtClean="0"/>
              <a:t> </a:t>
            </a: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tekstur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klastiik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nonklastik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klastik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tekstur</a:t>
            </a:r>
            <a:r>
              <a:rPr lang="en-US" sz="2000" dirty="0" smtClean="0"/>
              <a:t> </a:t>
            </a:r>
            <a:r>
              <a:rPr lang="en-US" sz="2000" dirty="0" err="1" smtClean="0"/>
              <a:t>sebagai</a:t>
            </a:r>
            <a:r>
              <a:rPr lang="en-US" sz="2000" dirty="0" smtClean="0"/>
              <a:t> </a:t>
            </a:r>
            <a:r>
              <a:rPr lang="en-US" sz="2000" dirty="0" err="1" smtClean="0"/>
              <a:t>berikut</a:t>
            </a:r>
            <a:r>
              <a:rPr lang="en-US" sz="2000" dirty="0" smtClean="0"/>
              <a:t> :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Berbutir</a:t>
            </a:r>
            <a:r>
              <a:rPr lang="en-US" sz="2000" dirty="0" smtClean="0"/>
              <a:t> </a:t>
            </a:r>
            <a:r>
              <a:rPr lang="en-US" sz="2000" dirty="0" err="1" smtClean="0"/>
              <a:t>kasar</a:t>
            </a:r>
            <a:r>
              <a:rPr lang="en-US" sz="2000" dirty="0" smtClean="0"/>
              <a:t> (&gt; 2mm)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Berbutir</a:t>
            </a:r>
            <a:r>
              <a:rPr lang="en-US" sz="2000" dirty="0" smtClean="0"/>
              <a:t> </a:t>
            </a:r>
            <a:r>
              <a:rPr lang="en-US" sz="2000" dirty="0" err="1" smtClean="0"/>
              <a:t>sedang</a:t>
            </a:r>
            <a:r>
              <a:rPr lang="en-US" sz="2000" dirty="0" smtClean="0"/>
              <a:t> (1/16-2) mm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Berbutir</a:t>
            </a:r>
            <a:r>
              <a:rPr lang="en-US" sz="2000" dirty="0" smtClean="0"/>
              <a:t> </a:t>
            </a:r>
            <a:r>
              <a:rPr lang="en-US" sz="2000" dirty="0" err="1" smtClean="0"/>
              <a:t>halus</a:t>
            </a:r>
            <a:r>
              <a:rPr lang="en-US" sz="2000" dirty="0" smtClean="0"/>
              <a:t> (1/256-1/106) mm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Berbutir</a:t>
            </a:r>
            <a:r>
              <a:rPr lang="en-US" sz="2000" dirty="0" smtClean="0"/>
              <a:t> </a:t>
            </a:r>
            <a:r>
              <a:rPr lang="en-US" sz="2000" dirty="0" err="1" smtClean="0"/>
              <a:t>amat</a:t>
            </a:r>
            <a:r>
              <a:rPr lang="en-US" sz="2000" dirty="0" smtClean="0"/>
              <a:t> </a:t>
            </a:r>
            <a:r>
              <a:rPr lang="en-US" sz="2000" dirty="0" err="1" smtClean="0"/>
              <a:t>halus</a:t>
            </a:r>
            <a:r>
              <a:rPr lang="en-US" sz="2000" dirty="0" smtClean="0"/>
              <a:t> (&lt; 1/256) mm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klastik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berukuran</a:t>
            </a:r>
            <a:r>
              <a:rPr lang="en-US" sz="2000" dirty="0" smtClean="0"/>
              <a:t> </a:t>
            </a:r>
            <a:r>
              <a:rPr lang="en-US" sz="2000" dirty="0" err="1" smtClean="0"/>
              <a:t>lempung</a:t>
            </a:r>
            <a:r>
              <a:rPr lang="en-US" sz="2000" dirty="0" smtClean="0"/>
              <a:t> </a:t>
            </a:r>
            <a:r>
              <a:rPr lang="en-US" sz="2000" dirty="0" err="1" smtClean="0"/>
              <a:t>lanau</a:t>
            </a:r>
            <a:r>
              <a:rPr lang="en-US" sz="2000" dirty="0" smtClean="0"/>
              <a:t> </a:t>
            </a:r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campuran</a:t>
            </a:r>
            <a:r>
              <a:rPr lang="en-US" sz="2000" dirty="0" smtClean="0"/>
              <a:t> </a:t>
            </a:r>
            <a:r>
              <a:rPr lang="en-US" sz="2000" dirty="0" err="1" smtClean="0"/>
              <a:t>lempung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kalsit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perbandingan</a:t>
            </a:r>
            <a:r>
              <a:rPr lang="en-US" sz="2000" dirty="0" smtClean="0"/>
              <a:t> 35%:65% </a:t>
            </a:r>
            <a:endParaRPr lang="en-US" sz="2000" dirty="0" smtClean="0"/>
          </a:p>
          <a:p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sebaliknya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disebut</a:t>
            </a:r>
            <a:r>
              <a:rPr lang="en-US" sz="2000" dirty="0" smtClean="0"/>
              <a:t> marl (</a:t>
            </a:r>
            <a:r>
              <a:rPr lang="en-US" sz="2000" dirty="0" err="1" smtClean="0"/>
              <a:t>napal</a:t>
            </a:r>
            <a:r>
              <a:rPr lang="en-US" sz="2000" dirty="0" smtClean="0"/>
              <a:t>).</a:t>
            </a:r>
            <a:endParaRPr lang="en-US" sz="2000" dirty="0" smtClean="0"/>
          </a:p>
          <a:p>
            <a:r>
              <a:rPr lang="en-US" sz="2000" dirty="0" smtClean="0"/>
              <a:t> </a:t>
            </a:r>
            <a:endParaRPr lang="en-US" sz="2000" dirty="0" smtClean="0"/>
          </a:p>
          <a:p>
            <a:r>
              <a:rPr lang="en-US" sz="2000" dirty="0" err="1" smtClean="0"/>
              <a:t>Apabila</a:t>
            </a:r>
            <a:r>
              <a:rPr lang="en-US" sz="2000" dirty="0" smtClean="0"/>
              <a:t>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kompak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marlstone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928671"/>
            <a:ext cx="6922023" cy="43704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Tekstur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sedimen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nonklastik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sebagai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berikut</a:t>
            </a:r>
            <a:r>
              <a:rPr lang="en-US" sz="2000" b="1" dirty="0" smtClean="0"/>
              <a:t> :</a:t>
            </a:r>
            <a:endParaRPr lang="en-US" sz="2000" b="1" dirty="0" smtClean="0"/>
          </a:p>
          <a:p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en-US" sz="2000" dirty="0" err="1" smtClean="0"/>
              <a:t>Sedang-kasar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Holokristalin</a:t>
            </a:r>
            <a:r>
              <a:rPr lang="en-US" sz="2000" dirty="0" smtClean="0"/>
              <a:t>, </a:t>
            </a:r>
            <a:r>
              <a:rPr lang="en-US" sz="2000" dirty="0" err="1" smtClean="0"/>
              <a:t>pecahan</a:t>
            </a:r>
            <a:r>
              <a:rPr lang="en-US" sz="2000" dirty="0" smtClean="0"/>
              <a:t> </a:t>
            </a:r>
            <a:r>
              <a:rPr lang="en-US" sz="2000" dirty="0" err="1" smtClean="0"/>
              <a:t>konkoidal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Agregat</a:t>
            </a:r>
            <a:r>
              <a:rPr lang="en-US" sz="2000" dirty="0" smtClean="0"/>
              <a:t> </a:t>
            </a:r>
            <a:r>
              <a:rPr lang="en-US" sz="2000" dirty="0" err="1" smtClean="0"/>
              <a:t>oolit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Fosil+fragmen</a:t>
            </a:r>
            <a:r>
              <a:rPr lang="en-US" sz="2000" dirty="0" smtClean="0"/>
              <a:t> </a:t>
            </a:r>
            <a:r>
              <a:rPr lang="en-US" sz="2000" dirty="0" err="1" smtClean="0"/>
              <a:t>fosil</a:t>
            </a:r>
            <a:r>
              <a:rPr lang="en-US" sz="2000" dirty="0" smtClean="0"/>
              <a:t> </a:t>
            </a:r>
            <a:r>
              <a:rPr lang="en-US" sz="2000" dirty="0" err="1" smtClean="0"/>
              <a:t>tersemen</a:t>
            </a:r>
            <a:r>
              <a:rPr lang="en-US" sz="2000" dirty="0" smtClean="0"/>
              <a:t> </a:t>
            </a:r>
            <a:r>
              <a:rPr lang="en-US" sz="2000" dirty="0" err="1" smtClean="0"/>
              <a:t>lepas</a:t>
            </a:r>
            <a:r>
              <a:rPr lang="en-US" sz="2000" dirty="0" smtClean="0"/>
              <a:t> (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kuat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Fosil</a:t>
            </a:r>
            <a:r>
              <a:rPr lang="en-US" sz="2000" dirty="0" smtClean="0"/>
              <a:t> </a:t>
            </a:r>
            <a:r>
              <a:rPr lang="en-US" sz="2000" dirty="0" err="1" smtClean="0"/>
              <a:t>melimpah</a:t>
            </a:r>
            <a:r>
              <a:rPr lang="en-US" sz="2000" dirty="0" smtClean="0"/>
              <a:t> </a:t>
            </a:r>
            <a:r>
              <a:rPr lang="en-US" sz="2000" dirty="0" err="1" smtClean="0"/>
              <a:t>di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matriks</a:t>
            </a:r>
            <a:r>
              <a:rPr lang="en-US" sz="2000" dirty="0" smtClean="0"/>
              <a:t> </a:t>
            </a:r>
            <a:r>
              <a:rPr lang="en-US" sz="2000" dirty="0" err="1" smtClean="0"/>
              <a:t>gampingan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Cangkang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</a:t>
            </a:r>
            <a:r>
              <a:rPr lang="en-US" sz="2000" dirty="0" err="1" smtClean="0"/>
              <a:t>mikroskopik</a:t>
            </a:r>
            <a:r>
              <a:rPr lang="en-US" sz="2000" dirty="0" smtClean="0"/>
              <a:t> </a:t>
            </a:r>
            <a:r>
              <a:rPr lang="en-US" sz="2000" dirty="0" err="1" smtClean="0"/>
              <a:t>sehalus</a:t>
            </a:r>
            <a:r>
              <a:rPr lang="en-US" sz="2000" dirty="0" smtClean="0"/>
              <a:t> </a:t>
            </a:r>
            <a:r>
              <a:rPr lang="en-US" sz="2000" dirty="0" err="1" smtClean="0"/>
              <a:t>lempung</a:t>
            </a:r>
            <a:r>
              <a:rPr lang="en-US" sz="2000" dirty="0" smtClean="0"/>
              <a:t> (</a:t>
            </a:r>
            <a:r>
              <a:rPr lang="en-US" sz="2000" dirty="0" err="1" smtClean="0"/>
              <a:t>lunak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Klasit</a:t>
            </a:r>
            <a:r>
              <a:rPr lang="en-US" sz="2000" dirty="0" smtClean="0"/>
              <a:t> (banded)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Serupa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tekstur</a:t>
            </a:r>
            <a:r>
              <a:rPr lang="en-US" sz="2000" dirty="0" smtClean="0"/>
              <a:t> </a:t>
            </a:r>
            <a:r>
              <a:rPr lang="en-US" sz="2000" dirty="0" err="1" smtClean="0"/>
              <a:t>batu</a:t>
            </a:r>
            <a:r>
              <a:rPr lang="en-US" sz="2000" dirty="0" smtClean="0"/>
              <a:t> </a:t>
            </a:r>
            <a:r>
              <a:rPr lang="en-US" sz="2000" dirty="0" err="1" smtClean="0"/>
              <a:t>gamping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Kriptokristalin</a:t>
            </a:r>
            <a:r>
              <a:rPr lang="en-US" sz="2000" dirty="0" smtClean="0"/>
              <a:t>, </a:t>
            </a:r>
            <a:r>
              <a:rPr lang="en-US" sz="2000" dirty="0" err="1" smtClean="0"/>
              <a:t>kompak</a:t>
            </a:r>
            <a:r>
              <a:rPr lang="en-US" sz="2000" dirty="0" smtClean="0"/>
              <a:t>, </a:t>
            </a:r>
            <a:r>
              <a:rPr lang="en-US" sz="2000" dirty="0" err="1" smtClean="0"/>
              <a:t>keras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/>
              <a:t> </a:t>
            </a:r>
            <a:r>
              <a:rPr lang="en-US" sz="2000" dirty="0" err="1" smtClean="0"/>
              <a:t>Kristalin</a:t>
            </a:r>
            <a:r>
              <a:rPr lang="en-US" sz="2000" dirty="0" smtClean="0"/>
              <a:t> </a:t>
            </a:r>
            <a:r>
              <a:rPr lang="en-US" sz="2000" dirty="0" err="1" smtClean="0"/>
              <a:t>halus-kasar</a:t>
            </a:r>
            <a:endParaRPr lang="en-US" sz="2000" dirty="0" smtClean="0"/>
          </a:p>
          <a:p>
            <a:endParaRPr lang="en-US" sz="2000" dirty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928670"/>
            <a:ext cx="814351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  <a:r>
              <a:rPr lang="en-US" sz="2000" dirty="0" err="1" smtClean="0"/>
              <a:t>tempat</a:t>
            </a:r>
            <a:r>
              <a:rPr lang="en-US" sz="2000" dirty="0" smtClean="0"/>
              <a:t> </a:t>
            </a:r>
            <a:r>
              <a:rPr lang="en-US" sz="2000" dirty="0" err="1" smtClean="0"/>
              <a:t>daan</a:t>
            </a:r>
            <a:r>
              <a:rPr lang="en-US" sz="2000" dirty="0" smtClean="0"/>
              <a:t> </a:t>
            </a:r>
            <a:r>
              <a:rPr lang="en-US" sz="2000" dirty="0" err="1" smtClean="0"/>
              <a:t>pelaku</a:t>
            </a:r>
            <a:r>
              <a:rPr lang="en-US" sz="2000" dirty="0" smtClean="0"/>
              <a:t> </a:t>
            </a:r>
            <a:r>
              <a:rPr lang="en-US" sz="2000" dirty="0" err="1" smtClean="0"/>
              <a:t>pengendapannya</a:t>
            </a:r>
            <a:r>
              <a:rPr lang="en-US" sz="2000" dirty="0" smtClean="0"/>
              <a:t>, </a:t>
            </a:r>
            <a:r>
              <a:rPr lang="en-US" sz="2000" dirty="0" err="1" smtClean="0"/>
              <a:t>batuan</a:t>
            </a:r>
            <a:r>
              <a:rPr lang="en-US" sz="2000" dirty="0" smtClean="0"/>
              <a:t> </a:t>
            </a:r>
            <a:r>
              <a:rPr lang="en-US" sz="2000" dirty="0" err="1" smtClean="0"/>
              <a:t>sedimen</a:t>
            </a:r>
            <a:endParaRPr lang="en-US" sz="2000" dirty="0" smtClean="0"/>
          </a:p>
          <a:p>
            <a:r>
              <a:rPr lang="en-US" sz="2000" dirty="0" err="1" smtClean="0"/>
              <a:t>dibagi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:</a:t>
            </a:r>
            <a:endParaRPr lang="en-US" sz="2000" dirty="0" smtClean="0"/>
          </a:p>
          <a:p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/>
              <a:t> </a:t>
            </a:r>
            <a:r>
              <a:rPr lang="en-US" sz="2000" dirty="0" err="1" smtClean="0"/>
              <a:t>laut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sungai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angin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danau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glasial</a:t>
            </a:r>
            <a:endParaRPr lang="en-US" sz="2000" dirty="0" smtClean="0"/>
          </a:p>
          <a:p>
            <a:pPr marL="342900" indent="-342900">
              <a:buAutoNum type="alphaLcPeriod"/>
            </a:pPr>
            <a:r>
              <a:rPr lang="en-US" sz="2000" dirty="0" err="1" smtClean="0"/>
              <a:t>Sedimen</a:t>
            </a:r>
            <a:r>
              <a:rPr lang="en-US" sz="2000" dirty="0" smtClean="0"/>
              <a:t> </a:t>
            </a:r>
            <a:r>
              <a:rPr lang="en-US" sz="2000" dirty="0" err="1" smtClean="0"/>
              <a:t>koluvial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9412</Words>
  <Application>WPS Presentation</Application>
  <PresentationFormat>On-screen Show (4:3)</PresentationFormat>
  <Paragraphs>286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Arial</vt:lpstr>
      <vt:lpstr>SimSun</vt:lpstr>
      <vt:lpstr>Wingdings</vt:lpstr>
      <vt:lpstr>Wingdings 2</vt:lpstr>
      <vt:lpstr>Arial Rounded MT Bold</vt:lpstr>
      <vt:lpstr>Bodoni MT Black</vt:lpstr>
      <vt:lpstr>Constantia</vt:lpstr>
      <vt:lpstr>Calibri</vt:lpstr>
      <vt:lpstr>Microsoft YaHei</vt:lpstr>
      <vt:lpstr>Arial Unicode MS</vt:lpstr>
      <vt:lpstr>Flow</vt:lpstr>
      <vt:lpstr>GEOLOGI TEKNIK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GEOLOGI TEKNIK</dc:title>
  <dc:creator>Donny Ariawan</dc:creator>
  <cp:lastModifiedBy>LENOVO</cp:lastModifiedBy>
  <cp:revision>34</cp:revision>
  <dcterms:created xsi:type="dcterms:W3CDTF">2014-10-03T00:54:00Z</dcterms:created>
  <dcterms:modified xsi:type="dcterms:W3CDTF">2020-10-06T14:16:51Z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1033-11.2.0.9684</vt:lpwstr>
  </property>
</Properties>
</file>