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7"/>
  </p:notesMasterIdLst>
  <p:handoutMasterIdLst>
    <p:handoutMasterId r:id="rId38"/>
  </p:handoutMasterIdLst>
  <p:sldIdLst>
    <p:sldId id="256" r:id="rId3"/>
    <p:sldId id="259" r:id="rId4"/>
    <p:sldId id="268" r:id="rId5"/>
    <p:sldId id="269" r:id="rId6"/>
    <p:sldId id="270" r:id="rId7"/>
    <p:sldId id="271" r:id="rId8"/>
    <p:sldId id="272" r:id="rId9"/>
    <p:sldId id="261" r:id="rId10"/>
    <p:sldId id="287" r:id="rId11"/>
    <p:sldId id="288" r:id="rId12"/>
    <p:sldId id="273" r:id="rId13"/>
    <p:sldId id="274" r:id="rId14"/>
    <p:sldId id="290" r:id="rId15"/>
    <p:sldId id="275" r:id="rId16"/>
    <p:sldId id="289" r:id="rId17"/>
    <p:sldId id="292" r:id="rId18"/>
    <p:sldId id="291" r:id="rId19"/>
    <p:sldId id="276" r:id="rId20"/>
    <p:sldId id="293" r:id="rId21"/>
    <p:sldId id="294" r:id="rId22"/>
    <p:sldId id="298" r:id="rId23"/>
    <p:sldId id="278" r:id="rId24"/>
    <p:sldId id="279" r:id="rId25"/>
    <p:sldId id="280" r:id="rId26"/>
    <p:sldId id="281" r:id="rId27"/>
    <p:sldId id="282" r:id="rId28"/>
    <p:sldId id="295" r:id="rId29"/>
    <p:sldId id="283" r:id="rId30"/>
    <p:sldId id="284" r:id="rId31"/>
    <p:sldId id="296" r:id="rId32"/>
    <p:sldId id="285" r:id="rId33"/>
    <p:sldId id="297" r:id="rId34"/>
    <p:sldId id="267" r:id="rId35"/>
    <p:sldId id="286" r:id="rId36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3" pos="383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15" autoAdjust="0"/>
    <p:restoredTop sz="94492" autoAdjust="0"/>
  </p:normalViewPr>
  <p:slideViewPr>
    <p:cSldViewPr>
      <p:cViewPr varScale="1">
        <p:scale>
          <a:sx n="55" d="100"/>
          <a:sy n="55" d="100"/>
        </p:scale>
        <p:origin x="-402" y="-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E03B7-B591-4A2A-B695-014C5A39F13E}" type="datetimeFigureOut">
              <a:rPr lang="en-US"/>
              <a:pPr/>
              <a:t>9/4/2018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322BB-75AD-4A1E-9661-2724167329F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127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FBD7B-E4FB-4AA8-9540-FD148073ACB3}" type="datetimeFigureOut">
              <a:rPr lang="en-US"/>
              <a:pPr/>
              <a:t>9/4/2018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5B7DE-1198-4F2F-B574-CA8CAE34164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88231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722B3F-FE3F-4EEE-9977-2EAA93641084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6D3743-48FB-4E0D-816E-EF438246E50F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40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62BA05-6D21-49F0-988A-4BC724CEF7CE}" type="slidenum">
              <a:rPr lang="id-ID" smtClean="0"/>
              <a:pPr/>
              <a:t>9</a:t>
            </a:fld>
            <a:endParaRPr lang="id-ID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43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122AF5-C6EE-4C02-B9A9-CA8C439CE195}" type="slidenum">
              <a:rPr lang="id-ID" smtClean="0"/>
              <a:pPr/>
              <a:t>10</a:t>
            </a:fld>
            <a:endParaRPr lang="id-ID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04C640-CD65-4736-A503-6358724643C9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FFA737E-BB23-4215-AB63-DFC68289FEBE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4EBA8F-FD94-483D-B594-A591D8D93F5C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9413" y="684213"/>
            <a:ext cx="6099175" cy="3432175"/>
          </a:xfrm>
          <a:ln w="12700" cap="flat">
            <a:solidFill>
              <a:schemeClr val="tx1"/>
            </a:solidFill>
          </a:ln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327" y="4342814"/>
            <a:ext cx="5029348" cy="4116824"/>
          </a:xfrm>
          <a:noFill/>
          <a:ln/>
        </p:spPr>
        <p:txBody>
          <a:bodyPr lIns="89801" tIns="44113" rIns="89801" bIns="44113"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A77E4F-52E7-49A9-B602-5A9E52B900C8}" type="slidenum">
              <a:rPr lang="id-ID" smtClean="0"/>
              <a:pPr>
                <a:defRPr/>
              </a:pPr>
              <a:t>30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59738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>
            <a:off x="0" y="1135743"/>
            <a:ext cx="1622332" cy="799981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4" y="362396"/>
            <a:ext cx="9141619" cy="167640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2089595"/>
            <a:ext cx="9141619" cy="88634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09051-6E81-43E8-9099-FF6A0C3DCFE8}" type="datetime1">
              <a:rPr lang="en-US"/>
              <a:pPr/>
              <a:t>9/4/2018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3887510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3EA6D-DF0B-4D4B-B359-5F1D1D0E30A4}" type="datetime1">
              <a:rPr lang="en-US"/>
              <a:pPr/>
              <a:t>9/4/2018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35150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>
            <a:off x="0" y="3124415"/>
            <a:ext cx="1622332" cy="805061"/>
            <a:chOff x="0" y="2343311"/>
            <a:chExt cx="1217066" cy="603796"/>
          </a:xfrm>
        </p:grpSpPr>
        <p:sp>
          <p:nvSpPr>
            <p:cNvPr id="8" name="Rounded Rectangle 7"/>
            <p:cNvSpPr/>
            <p:nvPr/>
          </p:nvSpPr>
          <p:spPr>
            <a:xfrm>
              <a:off x="787514" y="2347123"/>
              <a:ext cx="429552" cy="59998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86370" y="2347123"/>
              <a:ext cx="429552" cy="59998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92604" y="2535915"/>
              <a:ext cx="599986" cy="214778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20" name="Freeform 19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4" y="1932518"/>
            <a:ext cx="9141619" cy="2105367"/>
          </a:xfrm>
        </p:spPr>
        <p:txBody>
          <a:bodyPr anchor="b">
            <a:normAutofit/>
          </a:bodyPr>
          <a:lstStyle>
            <a:lvl1pPr algn="l">
              <a:defRPr sz="60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4" y="4084264"/>
            <a:ext cx="9141619" cy="933297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EDB99-15BC-4479-BAC5-1E502E66917A}" type="datetime1">
              <a:rPr lang="en-US"/>
              <a:pPr/>
              <a:t>9/4/2018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356934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2" y="1600200"/>
            <a:ext cx="487553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7C2A3-CD19-48AB-9F64-ECCF75182EDD}" type="datetime1">
              <a:rPr lang="en-US"/>
              <a:pPr/>
              <a:t>9/4/2018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977962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2" y="1596571"/>
            <a:ext cx="4875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2" y="2413000"/>
            <a:ext cx="4875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412" y="1596571"/>
            <a:ext cx="4875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412" y="2413000"/>
            <a:ext cx="4875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E8C1-7C87-4705-AB97-8CD17D208E3F}" type="datetime1">
              <a:rPr lang="en-US"/>
              <a:pPr/>
              <a:t>9/4/2018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4870399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624E-DF92-4841-B9B9-DD11AA239B85}" type="datetime1">
              <a:rPr lang="en-US"/>
              <a:pPr/>
              <a:t>9/4/2018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96903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9" name="Freeform 8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A3AE1-4360-4D5B-BDBC-656B872DD533}" type="datetime1">
              <a:rPr lang="en-US"/>
              <a:pPr/>
              <a:t>9/4/2018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2253955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5530" y="1600200"/>
            <a:ext cx="6094413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3" y="1600202"/>
            <a:ext cx="3453500" cy="457199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90708-46A4-4851-883E-8DFB8939107E}" type="datetime1">
              <a:rPr lang="en-US"/>
              <a:pPr/>
              <a:t>9/4/2018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83960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8887" y="1600200"/>
            <a:ext cx="6703850" cy="3657600"/>
          </a:xfrm>
          <a:prstGeom prst="roundRect">
            <a:avLst>
              <a:gd name="adj" fmla="val 3098"/>
            </a:avLst>
          </a:prstGeom>
        </p:spPr>
        <p:txBody>
          <a:bodyPr>
            <a:normAutofit/>
          </a:bodyPr>
          <a:lstStyle>
            <a:lvl1pPr marL="0" indent="0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5883" y="1600200"/>
            <a:ext cx="2844059" cy="3759200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8EFFC-86AE-4294-A319-CAFC2651994B}" type="datetime1">
              <a:rPr lang="en-US"/>
              <a:pPr/>
              <a:t>9/4/2018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429850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B04-7709-4C1E-A61A-74684A0170FC}" type="datetime1">
              <a:rPr lang="en-US"/>
              <a:pPr/>
              <a:t>9/4/2018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40825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 rot="5400000">
            <a:off x="9583007" y="233864"/>
            <a:ext cx="1063300" cy="524046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5" name="bottom graphic"/>
          <p:cNvGrpSpPr/>
          <p:nvPr/>
        </p:nvGrpSpPr>
        <p:grpSpPr>
          <a:xfrm>
            <a:off x="0" y="5395517"/>
            <a:ext cx="12188825" cy="1462483"/>
            <a:chOff x="0" y="4046638"/>
            <a:chExt cx="9144000" cy="1096862"/>
          </a:xfrm>
        </p:grpSpPr>
        <p:sp>
          <p:nvSpPr>
            <p:cNvPr id="16" name="Freeform 15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72"/>
            <p:cNvSpPr/>
            <p:nvPr/>
          </p:nvSpPr>
          <p:spPr bwMode="ltGray">
            <a:xfrm rot="5400000">
              <a:off x="4023569" y="23069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1060" y="1150514"/>
            <a:ext cx="1828324" cy="502168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1150514"/>
            <a:ext cx="8227457" cy="5021685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9BD0D-E0B1-4CED-AC65-708AC79EB9CD}" type="datetime1">
              <a:rPr lang="en-US"/>
              <a:pPr/>
              <a:t>9/4/2018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816448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162" y="609600"/>
            <a:ext cx="103605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162" y="1981200"/>
            <a:ext cx="507867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5986" y="1981200"/>
            <a:ext cx="5078677" cy="4114800"/>
          </a:xfrm>
        </p:spPr>
        <p:txBody>
          <a:bodyPr>
            <a:normAutofit/>
          </a:bodyPr>
          <a:lstStyle/>
          <a:p>
            <a:pPr lvl="0"/>
            <a:endParaRPr lang="id-ID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162" y="6248400"/>
            <a:ext cx="2539339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4515" y="6248400"/>
            <a:ext cx="385979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5324" y="6248400"/>
            <a:ext cx="2539339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B0284-377A-42E3-A63F-9A2B91DEF5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1" y="277814"/>
            <a:ext cx="10969943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441" y="1600201"/>
            <a:ext cx="10969943" cy="4530725"/>
          </a:xfrm>
        </p:spPr>
        <p:txBody>
          <a:bodyPr>
            <a:normAutofit/>
          </a:bodyPr>
          <a:lstStyle/>
          <a:p>
            <a:pPr lvl="0"/>
            <a:endParaRPr lang="id-ID" noProof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21" name="Freeform 20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grpSp>
        <p:nvGrpSpPr>
          <p:cNvPr id="7" name="squares"/>
          <p:cNvGrpSpPr/>
          <p:nvPr/>
        </p:nvGrpSpPr>
        <p:grpSpPr>
          <a:xfrm>
            <a:off x="1" y="800551"/>
            <a:ext cx="1063023" cy="524183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600200"/>
            <a:ext cx="9751060" cy="45720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29E8617-6EA8-4B97-A5E8-E18E98765EE2}" type="datetime1">
              <a:rPr lang="en-US"/>
              <a:pPr/>
              <a:t>9/4/2018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4C99D79-8A4B-4031-B1E0-AF26F8EDF2B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17826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55772" indent="-304747" algn="l" defTabSz="1218987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067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8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88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87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108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619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129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cj_whitehound.madasafish.com/Rats_Nest/artwork/clipart/b+w_rat_sitting_up_with_hands_outstretched.gi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Fried_egg,_sunny_side_up.jp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3412" y="933004"/>
            <a:ext cx="9141619" cy="971996"/>
          </a:xfrm>
        </p:spPr>
        <p:txBody>
          <a:bodyPr/>
          <a:lstStyle/>
          <a:p>
            <a:r>
              <a:rPr lang="en-US" sz="4800" dirty="0" err="1" smtClean="0"/>
              <a:t>Evaluasi</a:t>
            </a:r>
            <a:r>
              <a:rPr lang="en-US" sz="4800" dirty="0" smtClean="0"/>
              <a:t> </a:t>
            </a:r>
            <a:r>
              <a:rPr lang="en-US" sz="4800" dirty="0" err="1" smtClean="0"/>
              <a:t>Gizi</a:t>
            </a:r>
            <a:r>
              <a:rPr lang="en-US" sz="4800" dirty="0" smtClean="0"/>
              <a:t> </a:t>
            </a:r>
            <a:r>
              <a:rPr lang="en-US" sz="4800" dirty="0" err="1" smtClean="0"/>
              <a:t>Pengolahan</a:t>
            </a:r>
            <a:r>
              <a:rPr lang="en-US" sz="4800" dirty="0" smtClean="0"/>
              <a:t> </a:t>
            </a:r>
            <a:r>
              <a:rPr lang="en-US" sz="4800" dirty="0" err="1" smtClean="0"/>
              <a:t>Pangan</a:t>
            </a:r>
            <a:endParaRPr lang="en-US" sz="4800" dirty="0"/>
          </a:p>
        </p:txBody>
      </p:sp>
      <p:sp>
        <p:nvSpPr>
          <p:cNvPr id="6" name="Rounded Rectangle 5"/>
          <p:cNvSpPr/>
          <p:nvPr/>
        </p:nvSpPr>
        <p:spPr>
          <a:xfrm>
            <a:off x="912812" y="2209800"/>
            <a:ext cx="10439400" cy="4267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436812" y="2514600"/>
            <a:ext cx="7162800" cy="1143000"/>
          </a:xfrm>
          <a:prstGeom prst="rect">
            <a:avLst/>
          </a:prstGeom>
        </p:spPr>
        <p:txBody>
          <a:bodyPr vert="horz" lIns="121899" tIns="60949" rIns="121899" bIns="60949" rtlCol="0">
            <a:noAutofit/>
          </a:bodyPr>
          <a:lstStyle/>
          <a:p>
            <a:pPr marL="0" marR="0" lvl="0" indent="0" algn="ctr" defTabSz="1218987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sz="2800" b="1" dirty="0" err="1" smtClean="0">
                <a:solidFill>
                  <a:sysClr val="windowText" lastClr="000000"/>
                </a:solidFill>
              </a:rPr>
              <a:t>Dosen</a:t>
            </a:r>
            <a:r>
              <a:rPr lang="en-US" sz="2800" b="1" dirty="0" smtClean="0">
                <a:solidFill>
                  <a:sysClr val="windowText" lastClr="000000"/>
                </a:solidFill>
              </a:rPr>
              <a:t> :</a:t>
            </a:r>
          </a:p>
          <a:p>
            <a:pPr marL="0" marR="0" lvl="0" indent="0" algn="ctr" defTabSz="1218987" rtl="0" eaLnBrk="1" fontAlgn="auto" latinLnBrk="0" hangingPunct="1"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sz="2800" b="1" dirty="0" smtClean="0">
                <a:solidFill>
                  <a:sysClr val="windowText" lastClr="000000"/>
                </a:solidFill>
              </a:rPr>
              <a:t>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Fafa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Nurdyansyah</a:t>
            </a:r>
            <a:r>
              <a:rPr lang="en-US" sz="2800" b="1" dirty="0" smtClean="0">
                <a:solidFill>
                  <a:sysClr val="windowText" lastClr="000000"/>
                </a:solidFill>
              </a:rPr>
              <a:t>, STP, </a:t>
            </a:r>
            <a:r>
              <a:rPr lang="en-US" sz="2800" b="1" dirty="0" err="1" smtClean="0">
                <a:solidFill>
                  <a:sysClr val="windowText" lastClr="000000"/>
                </a:solidFill>
              </a:rPr>
              <a:t>M.Sc</a:t>
            </a:r>
            <a:endParaRPr lang="id-ID" sz="2800" b="1" dirty="0" smtClean="0">
              <a:solidFill>
                <a:sysClr val="windowText" lastClr="000000"/>
              </a:solidFill>
            </a:endParaRPr>
          </a:p>
          <a:p>
            <a:pPr marL="0" marR="0" lvl="0" indent="0" algn="ctr" defTabSz="1218987" rtl="0" eaLnBrk="1" fontAlgn="auto" latinLnBrk="0" hangingPunct="1"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Iffah Muflihati, S.TP., M.Sc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 descr="logo_universitas_pgri_semara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1010" y="4267199"/>
            <a:ext cx="905505" cy="1280160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2513012" y="5791200"/>
            <a:ext cx="7162800" cy="1143000"/>
          </a:xfrm>
          <a:prstGeom prst="rect">
            <a:avLst/>
          </a:prstGeom>
        </p:spPr>
        <p:txBody>
          <a:bodyPr vert="horz" lIns="121899" tIns="60949" rIns="121899" bIns="60949" rtlCol="0">
            <a:noAutofit/>
          </a:bodyPr>
          <a:lstStyle/>
          <a:p>
            <a:pPr marL="0" marR="0" lvl="0" indent="0" algn="ctr" defTabSz="1218987" rtl="0" eaLnBrk="1" fontAlgn="auto" latinLnBrk="0" hangingPunct="1">
              <a:lnSpc>
                <a:spcPct val="90000"/>
              </a:lnSpc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sz="2000" b="1" dirty="0" err="1" smtClean="0">
                <a:solidFill>
                  <a:sysClr val="windowText" lastClr="000000"/>
                </a:solidFill>
              </a:rPr>
              <a:t>Prodi</a:t>
            </a:r>
            <a:r>
              <a:rPr lang="en-US" sz="2000" b="1" dirty="0" smtClean="0">
                <a:solidFill>
                  <a:sysClr val="windowText" lastClr="000000"/>
                </a:solidFill>
              </a:rPr>
              <a:t> </a:t>
            </a:r>
            <a:r>
              <a:rPr lang="en-US" sz="2000" b="1" dirty="0" err="1" smtClean="0">
                <a:solidFill>
                  <a:sysClr val="windowText" lastClr="000000"/>
                </a:solidFill>
              </a:rPr>
              <a:t>Teknologi</a:t>
            </a:r>
            <a:r>
              <a:rPr lang="en-US" sz="2000" b="1" dirty="0" smtClean="0">
                <a:solidFill>
                  <a:sysClr val="windowText" lastClr="000000"/>
                </a:solidFill>
              </a:rPr>
              <a:t> </a:t>
            </a:r>
            <a:r>
              <a:rPr lang="en-US" sz="2000" b="1" dirty="0" err="1" smtClean="0">
                <a:solidFill>
                  <a:sysClr val="windowText" lastClr="000000"/>
                </a:solidFill>
              </a:rPr>
              <a:t>Pangan</a:t>
            </a:r>
            <a:r>
              <a:rPr lang="en-US" sz="2000" b="1" dirty="0" smtClean="0">
                <a:solidFill>
                  <a:sysClr val="windowText" lastClr="000000"/>
                </a:solidFill>
              </a:rPr>
              <a:t> </a:t>
            </a:r>
            <a:r>
              <a:rPr lang="en-US" sz="2000" b="1" dirty="0" err="1" smtClean="0">
                <a:solidFill>
                  <a:sysClr val="windowText" lastClr="000000"/>
                </a:solidFill>
              </a:rPr>
              <a:t>Fakultas</a:t>
            </a:r>
            <a:r>
              <a:rPr lang="en-US" sz="2000" b="1" dirty="0" smtClean="0">
                <a:solidFill>
                  <a:sysClr val="windowText" lastClr="000000"/>
                </a:solidFill>
              </a:rPr>
              <a:t> </a:t>
            </a:r>
            <a:r>
              <a:rPr lang="en-US" sz="2000" b="1" dirty="0" err="1" smtClean="0">
                <a:solidFill>
                  <a:sysClr val="windowText" lastClr="000000"/>
                </a:solidFill>
              </a:rPr>
              <a:t>Teknik</a:t>
            </a:r>
            <a:endParaRPr lang="en-US" sz="2000" b="1" dirty="0" smtClean="0">
              <a:solidFill>
                <a:sysClr val="windowText" lastClr="000000"/>
              </a:solidFill>
            </a:endParaRPr>
          </a:p>
          <a:p>
            <a:pPr marL="0" marR="0" lvl="0" indent="0" algn="ctr" defTabSz="1218987" rtl="0" eaLnBrk="1" fontAlgn="auto" latinLnBrk="0" hangingPunct="1">
              <a:lnSpc>
                <a:spcPct val="90000"/>
              </a:lnSpc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Universitas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PGRI Semarang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18350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382588" y="228600"/>
            <a:ext cx="12877800" cy="12192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2" y="0"/>
            <a:ext cx="9601200" cy="1295400"/>
          </a:xfrm>
        </p:spPr>
        <p:txBody>
          <a:bodyPr>
            <a:normAutofit/>
          </a:bodyPr>
          <a:lstStyle/>
          <a:p>
            <a:r>
              <a:rPr lang="en-US" sz="4800" dirty="0" err="1" smtClean="0"/>
              <a:t>Evaluasi</a:t>
            </a:r>
            <a:r>
              <a:rPr lang="en-US" sz="4800" dirty="0" smtClean="0"/>
              <a:t> </a:t>
            </a:r>
            <a:r>
              <a:rPr lang="en-US" sz="4800" dirty="0" err="1" smtClean="0"/>
              <a:t>Gizi</a:t>
            </a:r>
            <a:r>
              <a:rPr lang="en-US" sz="4800" dirty="0" smtClean="0"/>
              <a:t> </a:t>
            </a:r>
            <a:r>
              <a:rPr lang="en-US" sz="4800" dirty="0" err="1" smtClean="0"/>
              <a:t>Pengolahan</a:t>
            </a:r>
            <a:r>
              <a:rPr lang="en-US" sz="4800" dirty="0" smtClean="0"/>
              <a:t> </a:t>
            </a:r>
            <a:r>
              <a:rPr lang="en-US" sz="4800" dirty="0" err="1" smtClean="0"/>
              <a:t>Pangan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03412" y="2362200"/>
            <a:ext cx="9829800" cy="3810000"/>
          </a:xfrm>
        </p:spPr>
        <p:txBody>
          <a:bodyPr>
            <a:noAutofit/>
          </a:bodyPr>
          <a:lstStyle/>
          <a:p>
            <a:pPr marL="290513" indent="-290513">
              <a:buFont typeface="Arial" pitchFamily="34" charset="0"/>
              <a:buChar char="•"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mengulas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berbagai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macam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karakteristik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suatu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pangan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berguna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atau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bersifat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toksik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bagi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tubuh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.</a:t>
            </a:r>
          </a:p>
          <a:p>
            <a:pPr marL="290513" indent="-290513">
              <a:buFont typeface="Arial" pitchFamily="34" charset="0"/>
              <a:buChar char="•"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Evaluasi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mengenai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keberadaan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komponen-komponen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ini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di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dalam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sistem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metabolisme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</a:p>
          <a:p>
            <a:pPr marL="290513" indent="-290513">
              <a:buFont typeface="Arial" pitchFamily="34" charset="0"/>
              <a:buChar char="•"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evaluasi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mengenai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nilai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biologis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zat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gizi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pangan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dan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tingkat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bioavalaibilitasnya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,</a:t>
            </a:r>
          </a:p>
          <a:p>
            <a:pPr marL="290513" indent="-290513">
              <a:buFont typeface="Arial" pitchFamily="34" charset="0"/>
              <a:buChar char="•"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pembentukan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senyawa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radikal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Arial Narrow" pitchFamily="34" charset="0"/>
              <a:cs typeface="Arial" pitchFamily="34" charset="0"/>
            </a:endParaRPr>
          </a:p>
          <a:p>
            <a:pPr marL="290513" indent="-290513">
              <a:buFont typeface="Arial" pitchFamily="34" charset="0"/>
              <a:buChar char="•"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pengaruh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pengolahan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pangan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terhadap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ketersediaan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pangan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3412" y="1748135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Arial Narrow" pitchFamily="34" charset="0"/>
              </a:rPr>
              <a:t>Deskripsi</a:t>
            </a:r>
            <a:r>
              <a:rPr lang="en-US" b="1" dirty="0" smtClean="0">
                <a:latin typeface="Arial Narrow" pitchFamily="34" charset="0"/>
              </a:rPr>
              <a:t> :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63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e0161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9612" y="1905000"/>
            <a:ext cx="4928434" cy="346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1217612" y="533400"/>
            <a:ext cx="9987200" cy="1066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7200" b="1" i="1" dirty="0" err="1" smtClean="0">
                <a:solidFill>
                  <a:srgbClr val="FF0000"/>
                </a:solidFill>
                <a:latin typeface="Trebuchet MS" pitchFamily="34" charset="0"/>
              </a:rPr>
              <a:t>Materi</a:t>
            </a:r>
            <a:r>
              <a:rPr lang="en-US" sz="7200" b="1" i="1" dirty="0" smtClean="0">
                <a:solidFill>
                  <a:srgbClr val="FF0000"/>
                </a:solidFill>
                <a:latin typeface="Trebuchet MS" pitchFamily="34" charset="0"/>
              </a:rPr>
              <a:t> </a:t>
            </a:r>
            <a:r>
              <a:rPr lang="en-US" sz="7200" b="1" i="1" dirty="0" err="1" smtClean="0">
                <a:solidFill>
                  <a:srgbClr val="FF0000"/>
                </a:solidFill>
                <a:latin typeface="Trebuchet MS" pitchFamily="34" charset="0"/>
              </a:rPr>
              <a:t>Kuliah</a:t>
            </a:r>
            <a:endParaRPr lang="en-US" sz="7200" b="1" i="1" dirty="0" smtClean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1141412" y="533400"/>
            <a:ext cx="10437972" cy="609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Jadwal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Perkuliahan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 Kimia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</a:rPr>
              <a:t>Pangan</a:t>
            </a:r>
            <a:endParaRPr lang="en-US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92639" name="Group 95"/>
          <p:cNvGraphicFramePr>
            <a:graphicFrameLocks noGrp="1"/>
          </p:cNvGraphicFramePr>
          <p:nvPr>
            <p:ph sz="quarter" idx="1"/>
          </p:nvPr>
        </p:nvGraphicFramePr>
        <p:xfrm>
          <a:off x="760412" y="1205345"/>
          <a:ext cx="10764680" cy="5315903"/>
        </p:xfrm>
        <a:graphic>
          <a:graphicData uri="http://schemas.openxmlformats.org/drawingml/2006/table">
            <a:tbl>
              <a:tblPr/>
              <a:tblGrid>
                <a:gridCol w="2238850"/>
                <a:gridCol w="6394901"/>
                <a:gridCol w="2130929"/>
              </a:tblGrid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Minggu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ke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Topik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Bahasan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Dosen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33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1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Pengantar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Ilmu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Gizi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Pengolahan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FND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2-3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Nilai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Biologis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Karbohidrat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FND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4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Nilai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Biologis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Lemak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FND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Narrow" pitchFamily="34" charset="0"/>
                          <a:cs typeface="Segoe UI" pitchFamily="34" charset="0"/>
                        </a:rPr>
                        <a:t>5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Nilai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Biologis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Protein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 Narrow" pitchFamily="34" charset="0"/>
                        <a:cs typeface="Segoe UI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FND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6-7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INDEKS GLIKEMIK DAN BEBAN GLIKEMIKBAHAN 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FND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8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UTS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9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Nilai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Biologis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Vitamin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Mineral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IM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10-11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Senyawa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Antinutrisi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Alami</a:t>
                      </a:r>
                      <a:endParaRPr lang="en-US" sz="1800" kern="1200" dirty="0">
                        <a:solidFill>
                          <a:schemeClr val="bg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IM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Segoe UI" pitchFamily="34" charset="0"/>
                          <a:cs typeface="Segoe UI" pitchFamily="34" charset="0"/>
                        </a:rPr>
                        <a:t>12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 Narrow" pitchFamily="34" charset="0"/>
                        <a:ea typeface="Segoe UI" pitchFamily="34" charset="0"/>
                        <a:cs typeface="Segoe UI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Pembentukan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Senyawa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Radikal</a:t>
                      </a:r>
                      <a:endParaRPr lang="en-US" sz="1800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IM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13-14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Senyawa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Toksik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Alami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Serta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Toksikan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Terbentuk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Selama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Pengolahan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Pangan</a:t>
                      </a:r>
                      <a:endParaRPr lang="en-US" sz="1800" kern="1200" dirty="0">
                        <a:solidFill>
                          <a:schemeClr val="bg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IM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15</a:t>
                      </a: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Prinsip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Metode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Gizi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In vivo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In vitro</a:t>
                      </a:r>
                      <a:endParaRPr lang="en-US" sz="1800" kern="1200" dirty="0">
                        <a:solidFill>
                          <a:schemeClr val="bg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IM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16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Arial Narrow" pitchFamily="34" charset="0"/>
                        </a:rPr>
                        <a:t>UAS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rka-lintas.jpg"/>
          <p:cNvPicPr>
            <a:picLocks noChangeAspect="1"/>
          </p:cNvPicPr>
          <p:nvPr/>
        </p:nvPicPr>
        <p:blipFill>
          <a:blip r:embed="rId2">
            <a:lum bright="40000"/>
          </a:blip>
          <a:srcRect l="28635" r="36459"/>
          <a:stretch>
            <a:fillRect/>
          </a:stretch>
        </p:blipFill>
        <p:spPr>
          <a:xfrm>
            <a:off x="10512425" y="4114800"/>
            <a:ext cx="1676400" cy="145496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0472" y="533400"/>
            <a:ext cx="9708340" cy="900018"/>
          </a:xfrm>
        </p:spPr>
        <p:txBody>
          <a:bodyPr/>
          <a:lstStyle/>
          <a:p>
            <a:r>
              <a:rPr lang="id-ID" b="1" dirty="0" smtClean="0">
                <a:latin typeface="Arial Narrow" pitchFamily="34" charset="0"/>
              </a:rPr>
              <a:t>Tata tertib perkuliahan</a:t>
            </a:r>
            <a:endParaRPr lang="id-ID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9012" y="1623789"/>
            <a:ext cx="9829800" cy="4929411"/>
          </a:xfrm>
        </p:spPr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Hadir tepat waktu, keterlambatan dikenakan sanksi sesuai kesepakatan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Wajib hadir minimal 75% jumlah pertemuan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Kehadiran kurang dari 75% sebagaimana ketentuan nomor 2, mahasiswa tidak berhak mengikuti ujian akhir semester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Ijin, diperhitungkan sebagai tidak hadir kecuali tugas dari lembaga; sakit berat dapat dipertimbangkan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Wajib mengisi daftar hadir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Wajib memenuhi semua tugas dan kewajiban yang diagendakan dosen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Dapat mengajukan keberatan atas penilaian dosen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Dapat menghubungi dosen untuk urusan perkuliahan dalam batas-batas kewajaran dan kesopanan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Siap menerima sa</a:t>
            </a:r>
            <a:r>
              <a:rPr lang="en-US" sz="2200" dirty="0" smtClean="0">
                <a:latin typeface="Arial Narrow" pitchFamily="34" charset="0"/>
              </a:rPr>
              <a:t>n</a:t>
            </a:r>
            <a:r>
              <a:rPr lang="id-ID" sz="2200" dirty="0" smtClean="0">
                <a:latin typeface="Arial Narrow" pitchFamily="34" charset="0"/>
              </a:rPr>
              <a:t>ksi akademik dan/atau administratif dari dosen atas sikap dan/atau tindakan nya yang indisipliner 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id-ID" sz="2200" dirty="0" smtClean="0">
                <a:latin typeface="Arial Narrow" pitchFamily="34" charset="0"/>
              </a:rPr>
              <a:t>Wajib memakai sepatu, berpakaian seragam sesuai peraturan, rapi, dan sopan</a:t>
            </a:r>
            <a:endParaRPr lang="id-ID" sz="2200" dirty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pic>
        <p:nvPicPr>
          <p:cNvPr id="7" name="Picture 6" descr="marka-lintas.jpg"/>
          <p:cNvPicPr>
            <a:picLocks noChangeAspect="1"/>
          </p:cNvPicPr>
          <p:nvPr/>
        </p:nvPicPr>
        <p:blipFill>
          <a:blip r:embed="rId2">
            <a:lum bright="40000"/>
          </a:blip>
          <a:srcRect l="69411"/>
          <a:stretch>
            <a:fillRect/>
          </a:stretch>
        </p:blipFill>
        <p:spPr>
          <a:xfrm>
            <a:off x="10411995" y="1371600"/>
            <a:ext cx="1776830" cy="17597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76065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141412" y="76200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272" y="685800"/>
            <a:ext cx="9708340" cy="685800"/>
          </a:xfrm>
        </p:spPr>
        <p:txBody>
          <a:bodyPr/>
          <a:lstStyle/>
          <a:p>
            <a:r>
              <a:rPr lang="id-ID" b="1" dirty="0" smtClean="0">
                <a:latin typeface="Arial Narrow" pitchFamily="34" charset="0"/>
              </a:rPr>
              <a:t>PEMBOBOTAN PENILAIAN</a:t>
            </a:r>
            <a:endParaRPr lang="id-ID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Arial Narrow" pitchFamily="34" charset="0"/>
              </a:rPr>
              <a:t>30% Tugas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Arial Narrow" pitchFamily="34" charset="0"/>
              </a:rPr>
              <a:t>10% Absensi dan Keaktifan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Arial Narrow" pitchFamily="34" charset="0"/>
              </a:rPr>
              <a:t>30% UTS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Arial Narrow" pitchFamily="34" charset="0"/>
              </a:rPr>
              <a:t>30% UAS</a:t>
            </a:r>
            <a:endParaRPr lang="id-ID" sz="3200" dirty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82772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85800"/>
            <a:ext cx="9497126" cy="685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b="1" dirty="0" smtClean="0">
                <a:latin typeface="Arial Narrow" pitchFamily="34" charset="0"/>
              </a:rPr>
              <a:t>Tugas Membuat Paper/Makalah</a:t>
            </a:r>
            <a:endParaRPr lang="id-ID" b="1" dirty="0">
              <a:latin typeface="Arial Narrow" pitchFamily="34" charset="0"/>
            </a:endParaRPr>
          </a:p>
        </p:txBody>
      </p:sp>
      <p:sp>
        <p:nvSpPr>
          <p:cNvPr id="34819" name="Text Placeholder 2"/>
          <p:cNvSpPr>
            <a:spLocks noGrp="1"/>
          </p:cNvSpPr>
          <p:nvPr>
            <p:ph type="body" sz="half" idx="1"/>
          </p:nvPr>
        </p:nvSpPr>
        <p:spPr>
          <a:xfrm>
            <a:off x="1390289" y="1412876"/>
            <a:ext cx="10174283" cy="4683125"/>
          </a:xfrm>
        </p:spPr>
        <p:txBody>
          <a:bodyPr/>
          <a:lstStyle/>
          <a:p>
            <a:pPr eaLnBrk="1" hangingPunct="1"/>
            <a:r>
              <a:rPr lang="id-ID" dirty="0" smtClean="0">
                <a:latin typeface="Arial Narrow" pitchFamily="34" charset="0"/>
              </a:rPr>
              <a:t>Tema : Bebas ttg Pangan dan Gizi</a:t>
            </a:r>
          </a:p>
          <a:p>
            <a:pPr eaLnBrk="1" hangingPunct="1"/>
            <a:r>
              <a:rPr lang="id-ID" dirty="0" smtClean="0">
                <a:latin typeface="Arial Narrow" pitchFamily="34" charset="0"/>
              </a:rPr>
              <a:t>Format PKM</a:t>
            </a:r>
          </a:p>
          <a:p>
            <a:pPr eaLnBrk="1" hangingPunct="1"/>
            <a:r>
              <a:rPr lang="id-ID" dirty="0" smtClean="0">
                <a:latin typeface="Arial Narrow" pitchFamily="34" charset="0"/>
              </a:rPr>
              <a:t>Tugas Kelompok max 3 orang</a:t>
            </a:r>
          </a:p>
          <a:p>
            <a:pPr eaLnBrk="1" hangingPunct="1"/>
            <a:r>
              <a:rPr lang="id-ID" dirty="0" smtClean="0">
                <a:latin typeface="Arial Narrow" pitchFamily="34" charset="0"/>
              </a:rPr>
              <a:t>Dikumpulkan minggu ke 10</a:t>
            </a:r>
          </a:p>
          <a:p>
            <a:pPr eaLnBrk="1" hangingPunct="1"/>
            <a:r>
              <a:rPr lang="id-ID" dirty="0" smtClean="0">
                <a:latin typeface="Arial Narrow" pitchFamily="34" charset="0"/>
              </a:rPr>
              <a:t>Presentasi dan Diskusi k</a:t>
            </a:r>
            <a:r>
              <a:rPr lang="en-US" dirty="0" smtClean="0">
                <a:latin typeface="Arial Narrow" pitchFamily="34" charset="0"/>
              </a:rPr>
              <a:t>e</a:t>
            </a:r>
            <a:r>
              <a:rPr lang="id-ID" dirty="0" smtClean="0">
                <a:latin typeface="Arial Narrow" pitchFamily="34" charset="0"/>
              </a:rPr>
              <a:t>las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7612" y="3429000"/>
            <a:ext cx="26289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651165"/>
            <a:ext cx="9751060" cy="762000"/>
          </a:xfrm>
        </p:spPr>
        <p:txBody>
          <a:bodyPr/>
          <a:lstStyle/>
          <a:p>
            <a:r>
              <a:rPr lang="en-US" b="1" dirty="0" smtClean="0">
                <a:latin typeface="Arial Narrow" pitchFamily="34" charset="0"/>
              </a:rPr>
              <a:t>REVIEW : </a:t>
            </a:r>
            <a:r>
              <a:rPr lang="en-US" b="1" dirty="0" err="1" smtClean="0">
                <a:latin typeface="Arial Narrow" pitchFamily="34" charset="0"/>
              </a:rPr>
              <a:t>Evaluasi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Gizi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Pengolahan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Pangan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7612" y="1295517"/>
            <a:ext cx="6553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Karbohidrat</a:t>
            </a:r>
            <a:endParaRPr lang="en-US" sz="2800" dirty="0" smtClean="0">
              <a:latin typeface="Arial Narrow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Lemak</a:t>
            </a:r>
            <a:endParaRPr lang="en-US" sz="2800" dirty="0" smtClean="0">
              <a:latin typeface="Arial Narrow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 Protein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 Vitamin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 Mineral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Nutrifikasi</a:t>
            </a:r>
            <a:r>
              <a:rPr lang="en-US" sz="2800" dirty="0" smtClean="0">
                <a:latin typeface="Arial Narrow" pitchFamily="34" charset="0"/>
              </a:rPr>
              <a:t>/</a:t>
            </a:r>
            <a:r>
              <a:rPr lang="en-US" sz="2800" dirty="0" err="1" smtClean="0">
                <a:latin typeface="Arial Narrow" pitchFamily="34" charset="0"/>
              </a:rPr>
              <a:t>fortifikasi</a:t>
            </a:r>
            <a:endParaRPr lang="en-US" sz="2800" dirty="0" smtClean="0">
              <a:latin typeface="Arial Narrow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Senyawa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Antinutrisi</a:t>
            </a:r>
            <a:r>
              <a:rPr lang="en-US" sz="2800" dirty="0" smtClean="0">
                <a:latin typeface="Arial Narrow" pitchFamily="34" charset="0"/>
              </a:rPr>
              <a:t> (non </a:t>
            </a:r>
            <a:r>
              <a:rPr lang="en-US" sz="2800" dirty="0" err="1" smtClean="0">
                <a:latin typeface="Arial Narrow" pitchFamily="34" charset="0"/>
              </a:rPr>
              <a:t>gizi</a:t>
            </a:r>
            <a:r>
              <a:rPr lang="en-US" sz="2800" dirty="0" smtClean="0">
                <a:latin typeface="Arial Narrow" pitchFamily="34" charset="0"/>
              </a:rPr>
              <a:t>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Metode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Evaluasi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secara</a:t>
            </a:r>
            <a:r>
              <a:rPr lang="en-US" sz="2800" dirty="0" smtClean="0">
                <a:latin typeface="Arial Narrow" pitchFamily="34" charset="0"/>
              </a:rPr>
              <a:t> In Vivo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in Vitro</a:t>
            </a:r>
            <a:endParaRPr lang="en-US" sz="2800" dirty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3839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8882" y="685800"/>
            <a:ext cx="10969943" cy="711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ysClr val="windowText" lastClr="000000"/>
                </a:solidFill>
              </a:rPr>
              <a:t>Definition Of Carbohydrate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441" y="1600200"/>
            <a:ext cx="10969943" cy="4038600"/>
          </a:xfrm>
        </p:spPr>
        <p:txBody>
          <a:bodyPr/>
          <a:lstStyle/>
          <a:p>
            <a:pPr marL="350838" indent="-350838" eaLnBrk="1" hangingPunct="1">
              <a:spcBef>
                <a:spcPct val="50000"/>
              </a:spcBef>
            </a:pPr>
            <a:r>
              <a:rPr lang="en-US" sz="2800" dirty="0" smtClean="0"/>
              <a:t>Organic compounds that consist of carbon (C), hydrogen (H) and oxygen (O)</a:t>
            </a:r>
          </a:p>
          <a:p>
            <a:pPr marL="350838" indent="-350838" eaLnBrk="1" hangingPunct="1">
              <a:spcBef>
                <a:spcPct val="50000"/>
              </a:spcBef>
            </a:pPr>
            <a:r>
              <a:rPr lang="en-US" sz="2800" dirty="0" smtClean="0"/>
              <a:t>The </a:t>
            </a:r>
            <a:r>
              <a:rPr lang="en-US" sz="2800" dirty="0" err="1" smtClean="0"/>
              <a:t>polyhydroxy</a:t>
            </a:r>
            <a:r>
              <a:rPr lang="en-US" sz="2800" dirty="0" smtClean="0"/>
              <a:t> </a:t>
            </a:r>
            <a:r>
              <a:rPr lang="en-US" sz="2800" dirty="0" err="1" smtClean="0"/>
              <a:t>aldehydes</a:t>
            </a:r>
            <a:r>
              <a:rPr lang="en-US" sz="2800" dirty="0" smtClean="0"/>
              <a:t>, </a:t>
            </a:r>
            <a:r>
              <a:rPr lang="en-US" sz="2800" dirty="0" err="1" smtClean="0"/>
              <a:t>ketones</a:t>
            </a:r>
            <a:r>
              <a:rPr lang="en-US" sz="2800" dirty="0" smtClean="0"/>
              <a:t>, alcohols, acids, their derivatives, and the polymers derived from these compounds.</a:t>
            </a:r>
          </a:p>
          <a:p>
            <a:pPr marL="350838" indent="-350838" eaLnBrk="1" hangingPunct="1">
              <a:spcBef>
                <a:spcPct val="50000"/>
              </a:spcBef>
            </a:pPr>
            <a:r>
              <a:rPr lang="en-US" sz="2800" dirty="0" smtClean="0"/>
              <a:t>They vary from </a:t>
            </a:r>
            <a:r>
              <a:rPr lang="en-US" sz="2800" b="1" dirty="0" smtClean="0">
                <a:solidFill>
                  <a:srgbClr val="FF0000"/>
                </a:solidFill>
              </a:rPr>
              <a:t>simple sugars </a:t>
            </a:r>
            <a:r>
              <a:rPr lang="en-US" sz="2800" dirty="0" smtClean="0"/>
              <a:t>containing from three to seven carbon atoms to very </a:t>
            </a:r>
            <a:r>
              <a:rPr lang="en-US" sz="2800" b="1" dirty="0" smtClean="0">
                <a:solidFill>
                  <a:srgbClr val="FF0000"/>
                </a:solidFill>
              </a:rPr>
              <a:t>complex polymers.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713510"/>
            <a:ext cx="10969943" cy="6080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ysClr val="windowText" lastClr="000000"/>
                </a:solidFill>
              </a:rPr>
              <a:t>Classes  of Carbohydrates Based on DP</a:t>
            </a:r>
          </a:p>
        </p:txBody>
      </p:sp>
      <p:graphicFrame>
        <p:nvGraphicFramePr>
          <p:cNvPr id="29065" name="Group 393"/>
          <p:cNvGraphicFramePr>
            <a:graphicFrameLocks noGrp="1"/>
          </p:cNvGraphicFramePr>
          <p:nvPr>
            <p:ph type="tbl" idx="1"/>
          </p:nvPr>
        </p:nvGraphicFramePr>
        <p:xfrm>
          <a:off x="304721" y="1481138"/>
          <a:ext cx="11376235" cy="4419600"/>
        </p:xfrm>
        <a:graphic>
          <a:graphicData uri="http://schemas.openxmlformats.org/drawingml/2006/table">
            <a:tbl>
              <a:tblPr/>
              <a:tblGrid>
                <a:gridCol w="2694371"/>
                <a:gridCol w="2794163"/>
                <a:gridCol w="1397081"/>
                <a:gridCol w="449062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Class (DP)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Sub-Group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DP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Components</a:t>
                      </a:r>
                    </a:p>
                  </a:txBody>
                  <a:tcPr marL="121888" marR="121888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  <a:tr h="458788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Sugars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Monosacharides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Triose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(3C),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tetrose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(4C), pentose (5C),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hexose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 (6C)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5242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Disacharides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2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Sucrose, lactose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3813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Polyols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Sorbitol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mannitol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14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Oligosacharides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Other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oligo-saccharides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3-10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Raffinose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stachyose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fructo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-oligosaccharides (FOS)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1625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Polysaccharides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Malto-oligosa-charides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11-200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Maltodextrins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0162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Starch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&gt;200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Amylose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amylopectin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modified starch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8097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Non-starch polysaccharides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&gt;200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Cellulose,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hemicellulose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pectins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, hydrocolloids,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inulin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609600"/>
            <a:ext cx="9698158" cy="750888"/>
          </a:xfrm>
        </p:spPr>
        <p:txBody>
          <a:bodyPr/>
          <a:lstStyle/>
          <a:p>
            <a:r>
              <a:rPr lang="en-US" sz="3600" b="1" dirty="0" err="1" smtClean="0">
                <a:latin typeface="Arial Narrow" pitchFamily="34" charset="0"/>
              </a:rPr>
              <a:t>Karbohidrat</a:t>
            </a:r>
            <a:endParaRPr lang="en-US" sz="3600" b="1" dirty="0" smtClean="0">
              <a:latin typeface="Arial Narrow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9412" y="1474787"/>
            <a:ext cx="11376237" cy="4545013"/>
          </a:xfrm>
        </p:spPr>
        <p:txBody>
          <a:bodyPr/>
          <a:lstStyle/>
          <a:p>
            <a:r>
              <a:rPr lang="en-US" sz="2800" dirty="0" err="1" smtClean="0">
                <a:latin typeface="Arial Narrow" pitchFamily="34" charset="0"/>
              </a:rPr>
              <a:t>Sumber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energi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utama</a:t>
            </a:r>
            <a:endParaRPr lang="en-US" sz="2800" dirty="0" smtClean="0">
              <a:latin typeface="Arial Narrow" pitchFamily="34" charset="0"/>
            </a:endParaRPr>
          </a:p>
          <a:p>
            <a:r>
              <a:rPr lang="en-US" sz="2800" dirty="0" err="1" smtClean="0">
                <a:latin typeface="Arial Narrow" pitchFamily="34" charset="0"/>
              </a:rPr>
              <a:t>Pemberi</a:t>
            </a:r>
            <a:r>
              <a:rPr lang="en-US" sz="2800" dirty="0" smtClean="0">
                <a:latin typeface="Arial Narrow" pitchFamily="34" charset="0"/>
              </a:rPr>
              <a:t> rasa </a:t>
            </a:r>
            <a:r>
              <a:rPr lang="en-US" sz="2800" dirty="0" err="1" smtClean="0">
                <a:latin typeface="Arial Narrow" pitchFamily="34" charset="0"/>
              </a:rPr>
              <a:t>manis</a:t>
            </a:r>
            <a:r>
              <a:rPr lang="en-US" sz="2800" dirty="0" smtClean="0">
                <a:latin typeface="Arial Narrow" pitchFamily="34" charset="0"/>
              </a:rPr>
              <a:t> pd </a:t>
            </a:r>
            <a:r>
              <a:rPr lang="en-US" sz="2800" dirty="0" err="1" smtClean="0">
                <a:latin typeface="Arial Narrow" pitchFamily="34" charset="0"/>
              </a:rPr>
              <a:t>makanan</a:t>
            </a:r>
            <a:endParaRPr lang="en-US" sz="2800" dirty="0" smtClean="0">
              <a:latin typeface="Arial Narrow" pitchFamily="34" charset="0"/>
            </a:endParaRPr>
          </a:p>
          <a:p>
            <a:r>
              <a:rPr lang="en-US" sz="2800" dirty="0" err="1" smtClean="0">
                <a:latin typeface="Arial Narrow" pitchFamily="34" charset="0"/>
              </a:rPr>
              <a:t>Simpanan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energi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dalam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hati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otot</a:t>
            </a:r>
            <a:r>
              <a:rPr lang="en-US" sz="2800" dirty="0" smtClean="0">
                <a:latin typeface="Arial Narrow" pitchFamily="34" charset="0"/>
              </a:rPr>
              <a:t>  (</a:t>
            </a:r>
            <a:r>
              <a:rPr lang="en-US" sz="2800" dirty="0" err="1" smtClean="0">
                <a:latin typeface="Arial Narrow" pitchFamily="34" charset="0"/>
              </a:rPr>
              <a:t>glikogen</a:t>
            </a:r>
            <a:r>
              <a:rPr lang="en-US" sz="2800" dirty="0" smtClean="0">
                <a:latin typeface="Arial Narrow" pitchFamily="34" charset="0"/>
              </a:rPr>
              <a:t>) </a:t>
            </a:r>
            <a:r>
              <a:rPr lang="en-US" sz="2800" dirty="0" err="1" smtClean="0">
                <a:latin typeface="Arial Narrow" pitchFamily="34" charset="0"/>
              </a:rPr>
              <a:t>yg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mudah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dimobilisasi</a:t>
            </a:r>
            <a:endParaRPr lang="en-US" sz="2800" dirty="0" smtClean="0">
              <a:latin typeface="Arial Narrow" pitchFamily="34" charset="0"/>
            </a:endParaRPr>
          </a:p>
          <a:p>
            <a:r>
              <a:rPr lang="en-US" sz="2800" dirty="0" err="1" smtClean="0">
                <a:latin typeface="Arial Narrow" pitchFamily="34" charset="0"/>
              </a:rPr>
              <a:t>Bagian</a:t>
            </a:r>
            <a:r>
              <a:rPr lang="en-US" sz="2800" dirty="0" smtClean="0">
                <a:latin typeface="Arial Narrow" pitchFamily="34" charset="0"/>
              </a:rPr>
              <a:t>  </a:t>
            </a:r>
            <a:r>
              <a:rPr lang="en-US" sz="2800" dirty="0" err="1" smtClean="0">
                <a:latin typeface="Arial Narrow" pitchFamily="34" charset="0"/>
              </a:rPr>
              <a:t>struktur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sel</a:t>
            </a:r>
            <a:r>
              <a:rPr lang="en-US" sz="2800" dirty="0" smtClean="0">
                <a:latin typeface="Arial Narrow" pitchFamily="34" charset="0"/>
              </a:rPr>
              <a:t> (</a:t>
            </a:r>
            <a:r>
              <a:rPr lang="en-US" sz="2800" dirty="0" err="1" smtClean="0">
                <a:latin typeface="Arial Narrow" pitchFamily="34" charset="0"/>
              </a:rPr>
              <a:t>glikoprotein</a:t>
            </a:r>
            <a:r>
              <a:rPr lang="en-US" sz="2800" dirty="0" smtClean="0">
                <a:latin typeface="Arial Narrow" pitchFamily="34" charset="0"/>
              </a:rPr>
              <a:t>) </a:t>
            </a:r>
            <a:r>
              <a:rPr lang="en-US" sz="2800" dirty="0" err="1" smtClean="0">
                <a:latin typeface="Arial Narrow" pitchFamily="34" charset="0"/>
              </a:rPr>
              <a:t>yg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merupakan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reseptor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hormon</a:t>
            </a:r>
            <a:endParaRPr lang="en-US" sz="2800" dirty="0" smtClean="0">
              <a:latin typeface="Arial Narrow" pitchFamily="34" charset="0"/>
            </a:endParaRPr>
          </a:p>
          <a:p>
            <a:r>
              <a:rPr lang="en-US" sz="2800" dirty="0" err="1" smtClean="0">
                <a:latin typeface="Arial Narrow" pitchFamily="34" charset="0"/>
              </a:rPr>
              <a:t>Memberi</a:t>
            </a:r>
            <a:r>
              <a:rPr lang="en-US" sz="2800" dirty="0" smtClean="0">
                <a:latin typeface="Arial Narrow" pitchFamily="34" charset="0"/>
              </a:rPr>
              <a:t> aroma </a:t>
            </a:r>
            <a:r>
              <a:rPr lang="en-US" sz="2800" dirty="0" err="1" smtClean="0">
                <a:latin typeface="Arial Narrow" pitchFamily="34" charset="0"/>
              </a:rPr>
              <a:t>serta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bentuk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khas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makanan</a:t>
            </a:r>
            <a:endParaRPr lang="en-US" sz="2800" dirty="0" smtClean="0">
              <a:latin typeface="Arial Narrow" pitchFamily="34" charset="0"/>
            </a:endParaRPr>
          </a:p>
          <a:p>
            <a:r>
              <a:rPr lang="en-US" sz="2800" dirty="0" err="1" smtClean="0">
                <a:latin typeface="Arial Narrow" pitchFamily="34" charset="0"/>
              </a:rPr>
              <a:t>Laktosa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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membantu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pertumbuhan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bakteri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yang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berguna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di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kolon</a:t>
            </a:r>
            <a:endParaRPr lang="en-US" sz="2800" dirty="0" smtClean="0">
              <a:latin typeface="Arial Narrow" pitchFamily="34" charset="0"/>
              <a:sym typeface="Wingdings 2" pitchFamily="18" charset="2"/>
            </a:endParaRPr>
          </a:p>
          <a:p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Ribosa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= </a:t>
            </a:r>
            <a:r>
              <a:rPr lang="en-US" sz="2800" dirty="0" err="1" smtClean="0">
                <a:latin typeface="Arial Narrow" pitchFamily="34" charset="0"/>
                <a:sym typeface="Wingdings 2" pitchFamily="18" charset="2"/>
              </a:rPr>
              <a:t>komponen</a:t>
            </a:r>
            <a:r>
              <a:rPr lang="en-US" sz="2800" dirty="0" smtClean="0">
                <a:latin typeface="Arial Narrow" pitchFamily="34" charset="0"/>
                <a:sym typeface="Wingdings 2" pitchFamily="18" charset="2"/>
              </a:rPr>
              <a:t> DNA</a:t>
            </a:r>
          </a:p>
        </p:txBody>
      </p:sp>
      <p:pic>
        <p:nvPicPr>
          <p:cNvPr id="4" name="Picture 5" descr="D:\back up flash komizi\GAMBAR2\KH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90212" y="1"/>
            <a:ext cx="159861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Ilmu Gizi Undip\My Documents\image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90211" y="1981200"/>
            <a:ext cx="159861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Documents and Settings\Ilmu Gizi Undip\My Documents\images1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90211" y="3429000"/>
            <a:ext cx="159861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1217612" y="651165"/>
            <a:ext cx="9751060" cy="762000"/>
          </a:xfrm>
        </p:spPr>
        <p:txBody>
          <a:bodyPr/>
          <a:lstStyle/>
          <a:p>
            <a:r>
              <a:rPr lang="en-US" b="1" dirty="0" smtClean="0">
                <a:latin typeface="Arial Narrow" pitchFamily="34" charset="0"/>
              </a:rPr>
              <a:t>KADAR GULA DARAH</a:t>
            </a:r>
          </a:p>
        </p:txBody>
      </p:sp>
      <p:sp>
        <p:nvSpPr>
          <p:cNvPr id="24593" name="Rectangle 20"/>
          <p:cNvSpPr>
            <a:spLocks noChangeArrowheads="1"/>
          </p:cNvSpPr>
          <p:nvPr/>
        </p:nvSpPr>
        <p:spPr bwMode="auto">
          <a:xfrm>
            <a:off x="0" y="0"/>
            <a:ext cx="2231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endParaRPr lang="en-US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981914" y="1524000"/>
            <a:ext cx="8836898" cy="4876800"/>
            <a:chOff x="2013" y="2211"/>
            <a:chExt cx="7729" cy="6200"/>
          </a:xfrm>
        </p:grpSpPr>
        <p:sp>
          <p:nvSpPr>
            <p:cNvPr id="24598" name="Freeform 19"/>
            <p:cNvSpPr>
              <a:spLocks/>
            </p:cNvSpPr>
            <p:nvPr/>
          </p:nvSpPr>
          <p:spPr bwMode="auto">
            <a:xfrm>
              <a:off x="8321" y="6108"/>
              <a:ext cx="374" cy="540"/>
            </a:xfrm>
            <a:custGeom>
              <a:avLst/>
              <a:gdLst>
                <a:gd name="T0" fmla="*/ 0 w 374"/>
                <a:gd name="T1" fmla="*/ 0 h 540"/>
                <a:gd name="T2" fmla="*/ 169 w 374"/>
                <a:gd name="T3" fmla="*/ 129 h 540"/>
                <a:gd name="T4" fmla="*/ 374 w 374"/>
                <a:gd name="T5" fmla="*/ 540 h 540"/>
                <a:gd name="T6" fmla="*/ 0 60000 65536"/>
                <a:gd name="T7" fmla="*/ 0 60000 65536"/>
                <a:gd name="T8" fmla="*/ 0 60000 65536"/>
                <a:gd name="T9" fmla="*/ 0 w 374"/>
                <a:gd name="T10" fmla="*/ 0 h 540"/>
                <a:gd name="T11" fmla="*/ 374 w 374"/>
                <a:gd name="T12" fmla="*/ 540 h 5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4" h="540">
                  <a:moveTo>
                    <a:pt x="0" y="0"/>
                  </a:moveTo>
                  <a:cubicBezTo>
                    <a:pt x="28" y="21"/>
                    <a:pt x="107" y="39"/>
                    <a:pt x="169" y="129"/>
                  </a:cubicBezTo>
                  <a:cubicBezTo>
                    <a:pt x="231" y="219"/>
                    <a:pt x="331" y="455"/>
                    <a:pt x="374" y="54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599" name="Text Box 18"/>
            <p:cNvSpPr txBox="1">
              <a:spLocks noChangeArrowheads="1"/>
            </p:cNvSpPr>
            <p:nvPr/>
          </p:nvSpPr>
          <p:spPr bwMode="auto">
            <a:xfrm>
              <a:off x="2585" y="2226"/>
              <a:ext cx="2244" cy="12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pt-BR" sz="1400" dirty="0">
                  <a:latin typeface="Arial Narrow" pitchFamily="34" charset="0"/>
                  <a:cs typeface="Times New Roman" pitchFamily="18" charset="0"/>
                </a:rPr>
                <a:t>1. Glukosa ditransport  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pt-BR" sz="1400" dirty="0">
                  <a:latin typeface="Arial Narrow" pitchFamily="34" charset="0"/>
                  <a:cs typeface="Times New Roman" pitchFamily="18" charset="0"/>
                </a:rPr>
                <a:t>    ke dalam sel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en-US" sz="1400" dirty="0">
                  <a:latin typeface="Arial Narrow" pitchFamily="34" charset="0"/>
                  <a:cs typeface="Times New Roman" pitchFamily="18" charset="0"/>
                </a:rPr>
                <a:t>2. </a:t>
              </a:r>
              <a:r>
                <a:rPr lang="en-US" sz="1400" dirty="0" err="1">
                  <a:latin typeface="Arial Narrow" pitchFamily="34" charset="0"/>
                  <a:cs typeface="Times New Roman" pitchFamily="18" charset="0"/>
                </a:rPr>
                <a:t>Konversi</a:t>
              </a:r>
              <a:r>
                <a:rPr lang="en-US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US" sz="1400" dirty="0" err="1">
                  <a:latin typeface="Arial Narrow" pitchFamily="34" charset="0"/>
                  <a:cs typeface="Times New Roman" pitchFamily="18" charset="0"/>
                </a:rPr>
                <a:t>glukosa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en-US" sz="1400" dirty="0">
                  <a:latin typeface="Arial Narrow" pitchFamily="34" charset="0"/>
                  <a:cs typeface="Times New Roman" pitchFamily="18" charset="0"/>
                </a:rPr>
                <a:t>    </a:t>
              </a:r>
              <a:r>
                <a:rPr lang="en-US" sz="1400" dirty="0" err="1">
                  <a:latin typeface="Arial Narrow" pitchFamily="34" charset="0"/>
                  <a:cs typeface="Times New Roman" pitchFamily="18" charset="0"/>
                </a:rPr>
                <a:t>ke</a:t>
              </a:r>
              <a:r>
                <a:rPr lang="en-US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US" sz="1400" dirty="0" err="1">
                  <a:latin typeface="Arial Narrow" pitchFamily="34" charset="0"/>
                  <a:cs typeface="Times New Roman" pitchFamily="18" charset="0"/>
                </a:rPr>
                <a:t>dalam</a:t>
              </a:r>
              <a:r>
                <a:rPr lang="en-US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US" sz="1400" dirty="0" err="1">
                  <a:latin typeface="Arial Narrow" pitchFamily="34" charset="0"/>
                  <a:cs typeface="Times New Roman" pitchFamily="18" charset="0"/>
                </a:rPr>
                <a:t>glicogen</a:t>
              </a:r>
              <a:endParaRPr lang="en-US" sz="1400" dirty="0">
                <a:latin typeface="Arial Narrow" pitchFamily="34" charset="0"/>
              </a:endParaRPr>
            </a:p>
          </p:txBody>
        </p:sp>
        <p:sp>
          <p:nvSpPr>
            <p:cNvPr id="24600" name="AutoShape 17"/>
            <p:cNvSpPr>
              <a:spLocks noChangeArrowheads="1"/>
            </p:cNvSpPr>
            <p:nvPr/>
          </p:nvSpPr>
          <p:spPr bwMode="auto">
            <a:xfrm>
              <a:off x="4686" y="2211"/>
              <a:ext cx="2431" cy="1260"/>
            </a:xfrm>
            <a:prstGeom prst="leftArrowCallout">
              <a:avLst>
                <a:gd name="adj1" fmla="val 25000"/>
                <a:gd name="adj2" fmla="val 25000"/>
                <a:gd name="adj3" fmla="val 32156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01" name="AutoShape 16"/>
            <p:cNvSpPr>
              <a:spLocks noChangeArrowheads="1"/>
            </p:cNvSpPr>
            <p:nvPr/>
          </p:nvSpPr>
          <p:spPr bwMode="auto">
            <a:xfrm>
              <a:off x="6959" y="2241"/>
              <a:ext cx="2244" cy="1260"/>
            </a:xfrm>
            <a:prstGeom prst="leftArrowCallout">
              <a:avLst>
                <a:gd name="adj1" fmla="val 25000"/>
                <a:gd name="adj2" fmla="val 25000"/>
                <a:gd name="adj3" fmla="val 29683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02" name="Text Box 15"/>
            <p:cNvSpPr txBox="1">
              <a:spLocks noChangeArrowheads="1"/>
            </p:cNvSpPr>
            <p:nvPr/>
          </p:nvSpPr>
          <p:spPr bwMode="auto">
            <a:xfrm>
              <a:off x="5635" y="2406"/>
              <a:ext cx="1309" cy="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Pangkreas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melepas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insulin</a:t>
              </a:r>
              <a:endParaRPr lang="en-GB" sz="1400" dirty="0">
                <a:latin typeface="Arial Narrow" pitchFamily="34" charset="0"/>
              </a:endParaRPr>
            </a:p>
          </p:txBody>
        </p:sp>
        <p:sp>
          <p:nvSpPr>
            <p:cNvPr id="24603" name="Text Box 14"/>
            <p:cNvSpPr txBox="1">
              <a:spLocks noChangeArrowheads="1"/>
            </p:cNvSpPr>
            <p:nvPr/>
          </p:nvSpPr>
          <p:spPr bwMode="auto">
            <a:xfrm>
              <a:off x="7819" y="2421"/>
              <a:ext cx="1272" cy="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Glukosa</a:t>
              </a:r>
              <a:endParaRPr lang="en-US" sz="1400" dirty="0">
                <a:latin typeface="Arial Narrow" pitchFamily="34" charset="0"/>
              </a:endParaRPr>
            </a:p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darah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meningkat</a:t>
              </a:r>
              <a:endParaRPr lang="en-GB" sz="1400" dirty="0">
                <a:latin typeface="Arial Narrow" pitchFamily="34" charset="0"/>
              </a:endParaRPr>
            </a:p>
          </p:txBody>
        </p:sp>
        <p:sp>
          <p:nvSpPr>
            <p:cNvPr id="24604" name="Text Box 13"/>
            <p:cNvSpPr txBox="1">
              <a:spLocks noChangeArrowheads="1"/>
            </p:cNvSpPr>
            <p:nvPr/>
          </p:nvSpPr>
          <p:spPr bwMode="auto">
            <a:xfrm>
              <a:off x="2636" y="4907"/>
              <a:ext cx="1683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pt-BR" sz="1600" dirty="0">
                  <a:latin typeface="Arial Narrow" pitchFamily="34" charset="0"/>
                  <a:cs typeface="Times New Roman" pitchFamily="18" charset="0"/>
                </a:rPr>
                <a:t>Kadar Glukosa darah normal</a:t>
              </a:r>
              <a:endParaRPr lang="pt-BR" sz="1600" dirty="0">
                <a:latin typeface="Arial Narrow" pitchFamily="34" charset="0"/>
              </a:endParaRPr>
            </a:p>
          </p:txBody>
        </p:sp>
        <p:sp>
          <p:nvSpPr>
            <p:cNvPr id="24605" name="Rectangle 12"/>
            <p:cNvSpPr>
              <a:spLocks noChangeArrowheads="1"/>
            </p:cNvSpPr>
            <p:nvPr/>
          </p:nvSpPr>
          <p:spPr bwMode="auto">
            <a:xfrm>
              <a:off x="4319" y="4907"/>
              <a:ext cx="4301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06" name="AutoShape 11"/>
            <p:cNvSpPr>
              <a:spLocks noChangeArrowheads="1"/>
            </p:cNvSpPr>
            <p:nvPr/>
          </p:nvSpPr>
          <p:spPr bwMode="auto">
            <a:xfrm>
              <a:off x="2636" y="6431"/>
              <a:ext cx="3179" cy="1980"/>
            </a:xfrm>
            <a:prstGeom prst="bevel">
              <a:avLst>
                <a:gd name="adj" fmla="val 125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07" name="Text Box 10"/>
            <p:cNvSpPr txBox="1">
              <a:spLocks noChangeArrowheads="1"/>
            </p:cNvSpPr>
            <p:nvPr/>
          </p:nvSpPr>
          <p:spPr bwMode="auto">
            <a:xfrm>
              <a:off x="3010" y="6791"/>
              <a:ext cx="2431" cy="12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1.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Perombakan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Glikogen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 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  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menjadi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glukosa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2.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Peningkatan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sintesa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endParaRPr lang="en-US" sz="1400" dirty="0">
                <a:latin typeface="Arial Narrow" pitchFamily="34" charset="0"/>
              </a:endParaRPr>
            </a:p>
            <a:p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  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glukosa</a:t>
              </a:r>
              <a:endParaRPr lang="en-GB" sz="1400" dirty="0">
                <a:latin typeface="Arial Narrow" pitchFamily="34" charset="0"/>
              </a:endParaRPr>
            </a:p>
          </p:txBody>
        </p:sp>
        <p:sp>
          <p:nvSpPr>
            <p:cNvPr id="24608" name="AutoShape 9"/>
            <p:cNvSpPr>
              <a:spLocks noChangeArrowheads="1"/>
            </p:cNvSpPr>
            <p:nvPr/>
          </p:nvSpPr>
          <p:spPr bwMode="auto">
            <a:xfrm>
              <a:off x="5471" y="6791"/>
              <a:ext cx="2214" cy="1260"/>
            </a:xfrm>
            <a:prstGeom prst="leftArrowCallout">
              <a:avLst>
                <a:gd name="adj1" fmla="val 25000"/>
                <a:gd name="adj2" fmla="val 25000"/>
                <a:gd name="adj3" fmla="val 29286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09" name="Text Box 8"/>
            <p:cNvSpPr txBox="1">
              <a:spLocks noChangeArrowheads="1"/>
            </p:cNvSpPr>
            <p:nvPr/>
          </p:nvSpPr>
          <p:spPr bwMode="auto">
            <a:xfrm>
              <a:off x="6376" y="6971"/>
              <a:ext cx="1122" cy="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Pankreas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melepas</a:t>
              </a:r>
              <a:r>
                <a:rPr lang="en-GB" sz="1400" dirty="0">
                  <a:latin typeface="Arial Narrow" pitchFamily="34" charset="0"/>
                  <a:cs typeface="Times New Roman" pitchFamily="18" charset="0"/>
                </a:rPr>
                <a:t> </a:t>
              </a:r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glukagon</a:t>
              </a:r>
              <a:endParaRPr lang="en-GB" sz="1400" dirty="0">
                <a:latin typeface="Arial Narrow" pitchFamily="34" charset="0"/>
              </a:endParaRPr>
            </a:p>
          </p:txBody>
        </p:sp>
        <p:sp>
          <p:nvSpPr>
            <p:cNvPr id="24610" name="AutoShape 7"/>
            <p:cNvSpPr>
              <a:spLocks noChangeArrowheads="1"/>
            </p:cNvSpPr>
            <p:nvPr/>
          </p:nvSpPr>
          <p:spPr bwMode="auto">
            <a:xfrm>
              <a:off x="7498" y="6753"/>
              <a:ext cx="2244" cy="1260"/>
            </a:xfrm>
            <a:prstGeom prst="leftArrowCallout">
              <a:avLst>
                <a:gd name="adj1" fmla="val 25000"/>
                <a:gd name="adj2" fmla="val 25000"/>
                <a:gd name="adj3" fmla="val 29683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11" name="Text Box 6"/>
            <p:cNvSpPr txBox="1">
              <a:spLocks noChangeArrowheads="1"/>
            </p:cNvSpPr>
            <p:nvPr/>
          </p:nvSpPr>
          <p:spPr bwMode="auto">
            <a:xfrm>
              <a:off x="8433" y="6933"/>
              <a:ext cx="1122" cy="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Glukosa</a:t>
              </a:r>
              <a:endParaRPr lang="en-US" sz="1400" dirty="0">
                <a:latin typeface="Arial Narrow" pitchFamily="34" charset="0"/>
              </a:endParaRPr>
            </a:p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darah</a:t>
              </a:r>
              <a:endParaRPr lang="en-US" sz="1400" dirty="0">
                <a:latin typeface="Arial Narrow" pitchFamily="34" charset="0"/>
              </a:endParaRPr>
            </a:p>
            <a:p>
              <a:pPr algn="ctr"/>
              <a:r>
                <a:rPr lang="en-GB" sz="1400" dirty="0" err="1">
                  <a:latin typeface="Arial Narrow" pitchFamily="34" charset="0"/>
                  <a:cs typeface="Times New Roman" pitchFamily="18" charset="0"/>
                </a:rPr>
                <a:t>rendah</a:t>
              </a:r>
              <a:endParaRPr lang="en-GB" sz="1400" dirty="0">
                <a:latin typeface="Arial Narrow" pitchFamily="34" charset="0"/>
              </a:endParaRPr>
            </a:p>
          </p:txBody>
        </p:sp>
        <p:sp>
          <p:nvSpPr>
            <p:cNvPr id="24612" name="Freeform 5"/>
            <p:cNvSpPr>
              <a:spLocks/>
            </p:cNvSpPr>
            <p:nvPr/>
          </p:nvSpPr>
          <p:spPr bwMode="auto">
            <a:xfrm>
              <a:off x="4319" y="4131"/>
              <a:ext cx="3927" cy="1890"/>
            </a:xfrm>
            <a:custGeom>
              <a:avLst/>
              <a:gdLst>
                <a:gd name="T0" fmla="*/ 0 w 3927"/>
                <a:gd name="T1" fmla="*/ 1350 h 1890"/>
                <a:gd name="T2" fmla="*/ 748 w 3927"/>
                <a:gd name="T3" fmla="*/ 990 h 1890"/>
                <a:gd name="T4" fmla="*/ 1496 w 3927"/>
                <a:gd name="T5" fmla="*/ 1350 h 1890"/>
                <a:gd name="T6" fmla="*/ 2244 w 3927"/>
                <a:gd name="T7" fmla="*/ 990 h 1890"/>
                <a:gd name="T8" fmla="*/ 2805 w 3927"/>
                <a:gd name="T9" fmla="*/ 1350 h 1890"/>
                <a:gd name="T10" fmla="*/ 3366 w 3927"/>
                <a:gd name="T11" fmla="*/ 90 h 1890"/>
                <a:gd name="T12" fmla="*/ 3927 w 3927"/>
                <a:gd name="T13" fmla="*/ 1890 h 18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27"/>
                <a:gd name="T22" fmla="*/ 0 h 1890"/>
                <a:gd name="T23" fmla="*/ 3927 w 3927"/>
                <a:gd name="T24" fmla="*/ 1890 h 18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27" h="1890">
                  <a:moveTo>
                    <a:pt x="0" y="1350"/>
                  </a:moveTo>
                  <a:cubicBezTo>
                    <a:pt x="249" y="1170"/>
                    <a:pt x="499" y="990"/>
                    <a:pt x="748" y="990"/>
                  </a:cubicBezTo>
                  <a:cubicBezTo>
                    <a:pt x="997" y="990"/>
                    <a:pt x="1247" y="1350"/>
                    <a:pt x="1496" y="1350"/>
                  </a:cubicBezTo>
                  <a:cubicBezTo>
                    <a:pt x="1745" y="1350"/>
                    <a:pt x="2026" y="990"/>
                    <a:pt x="2244" y="990"/>
                  </a:cubicBezTo>
                  <a:cubicBezTo>
                    <a:pt x="2462" y="990"/>
                    <a:pt x="2618" y="1500"/>
                    <a:pt x="2805" y="1350"/>
                  </a:cubicBezTo>
                  <a:cubicBezTo>
                    <a:pt x="2992" y="1200"/>
                    <a:pt x="3179" y="0"/>
                    <a:pt x="3366" y="90"/>
                  </a:cubicBezTo>
                  <a:cubicBezTo>
                    <a:pt x="3553" y="180"/>
                    <a:pt x="3740" y="1035"/>
                    <a:pt x="3927" y="1890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13" name="Freeform 4"/>
            <p:cNvSpPr>
              <a:spLocks/>
            </p:cNvSpPr>
            <p:nvPr/>
          </p:nvSpPr>
          <p:spPr bwMode="auto">
            <a:xfrm>
              <a:off x="7782" y="3501"/>
              <a:ext cx="561" cy="720"/>
            </a:xfrm>
            <a:custGeom>
              <a:avLst/>
              <a:gdLst>
                <a:gd name="T0" fmla="*/ 0 w 561"/>
                <a:gd name="T1" fmla="*/ 720 h 720"/>
                <a:gd name="T2" fmla="*/ 243 w 561"/>
                <a:gd name="T3" fmla="*/ 609 h 720"/>
                <a:gd name="T4" fmla="*/ 423 w 561"/>
                <a:gd name="T5" fmla="*/ 414 h 720"/>
                <a:gd name="T6" fmla="*/ 561 w 561"/>
                <a:gd name="T7" fmla="*/ 0 h 7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1"/>
                <a:gd name="T13" fmla="*/ 0 h 720"/>
                <a:gd name="T14" fmla="*/ 561 w 561"/>
                <a:gd name="T15" fmla="*/ 720 h 7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1" h="720">
                  <a:moveTo>
                    <a:pt x="0" y="720"/>
                  </a:moveTo>
                  <a:cubicBezTo>
                    <a:pt x="40" y="702"/>
                    <a:pt x="172" y="660"/>
                    <a:pt x="243" y="609"/>
                  </a:cubicBezTo>
                  <a:cubicBezTo>
                    <a:pt x="314" y="558"/>
                    <a:pt x="370" y="515"/>
                    <a:pt x="423" y="414"/>
                  </a:cubicBezTo>
                  <a:cubicBezTo>
                    <a:pt x="476" y="313"/>
                    <a:pt x="532" y="86"/>
                    <a:pt x="561" y="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14" name="AutoShape 3"/>
            <p:cNvSpPr>
              <a:spLocks noChangeArrowheads="1"/>
            </p:cNvSpPr>
            <p:nvPr/>
          </p:nvSpPr>
          <p:spPr bwMode="auto">
            <a:xfrm>
              <a:off x="2038" y="2406"/>
              <a:ext cx="374" cy="2880"/>
            </a:xfrm>
            <a:prstGeom prst="curvedRightArrow">
              <a:avLst>
                <a:gd name="adj1" fmla="val 154011"/>
                <a:gd name="adj2" fmla="val 308021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  <p:sp>
          <p:nvSpPr>
            <p:cNvPr id="24615" name="AutoShape 2"/>
            <p:cNvSpPr>
              <a:spLocks noChangeArrowheads="1"/>
            </p:cNvSpPr>
            <p:nvPr/>
          </p:nvSpPr>
          <p:spPr bwMode="auto">
            <a:xfrm rot="10737159">
              <a:off x="2013" y="5301"/>
              <a:ext cx="374" cy="2160"/>
            </a:xfrm>
            <a:prstGeom prst="curvedLeftArrow">
              <a:avLst>
                <a:gd name="adj1" fmla="val 115508"/>
                <a:gd name="adj2" fmla="val 231016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>
                <a:latin typeface="Arial Narrow" pitchFamily="34" charset="0"/>
              </a:endParaRPr>
            </a:p>
          </p:txBody>
        </p:sp>
      </p:grpSp>
      <p:sp>
        <p:nvSpPr>
          <p:cNvPr id="24595" name="Rectangle 28"/>
          <p:cNvSpPr>
            <a:spLocks noChangeArrowheads="1"/>
          </p:cNvSpPr>
          <p:nvPr/>
        </p:nvSpPr>
        <p:spPr bwMode="auto">
          <a:xfrm>
            <a:off x="50787" y="457200"/>
            <a:ext cx="22313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 sz="1200">
              <a:cs typeface="Times New Roman" pitchFamily="18" charset="0"/>
            </a:endParaRPr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en-US" sz="1100"/>
          </a:p>
          <a:p>
            <a:r>
              <a:rPr lang="pt-BR" sz="1200">
                <a:cs typeface="Times New Roman" pitchFamily="18" charset="0"/>
              </a:rPr>
              <a:t> </a:t>
            </a:r>
            <a:endParaRPr lang="pt-BR"/>
          </a:p>
        </p:txBody>
      </p:sp>
      <p:sp>
        <p:nvSpPr>
          <p:cNvPr id="24596" name="Rectangle 33"/>
          <p:cNvSpPr>
            <a:spLocks noChangeArrowheads="1"/>
          </p:cNvSpPr>
          <p:nvPr/>
        </p:nvSpPr>
        <p:spPr bwMode="auto">
          <a:xfrm>
            <a:off x="8990330" y="4267200"/>
            <a:ext cx="1117309" cy="3048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sz="1200"/>
              <a:t>60 mg/dl</a:t>
            </a:r>
          </a:p>
        </p:txBody>
      </p:sp>
      <p:sp>
        <p:nvSpPr>
          <p:cNvPr id="24597" name="Rectangle 34"/>
          <p:cNvSpPr>
            <a:spLocks noChangeArrowheads="1"/>
          </p:cNvSpPr>
          <p:nvPr/>
        </p:nvSpPr>
        <p:spPr bwMode="auto">
          <a:xfrm>
            <a:off x="8888756" y="3352800"/>
            <a:ext cx="1320456" cy="3048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sz="1200"/>
              <a:t>145 mg/dl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12188825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800" u="sng" dirty="0" smtClean="0">
                <a:solidFill>
                  <a:schemeClr val="accent6">
                    <a:lumMod val="75000"/>
                  </a:schemeClr>
                </a:solidFill>
              </a:rPr>
              <a:t>Definition of Fats and Oil</a:t>
            </a:r>
            <a:endParaRPr lang="en-US" sz="48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1141412" y="1676400"/>
            <a:ext cx="1043456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Any of a group of substances that in general are soluble in organic solvents, but are not  soluble in water.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609600"/>
            <a:ext cx="9751060" cy="762000"/>
          </a:xfrm>
        </p:spPr>
        <p:txBody>
          <a:bodyPr/>
          <a:lstStyle/>
          <a:p>
            <a:r>
              <a:rPr lang="en-US" b="1" dirty="0" err="1" smtClean="0">
                <a:latin typeface="Arial Narrow" pitchFamily="34" charset="0"/>
              </a:rPr>
              <a:t>Lemak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dirty="0" err="1" smtClean="0">
                <a:latin typeface="Arial Narrow" pitchFamily="34" charset="0"/>
              </a:rPr>
              <a:t>Sumber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energi</a:t>
            </a:r>
            <a:r>
              <a:rPr lang="en-US" sz="2800" dirty="0" smtClean="0">
                <a:latin typeface="Arial Narrow" pitchFamily="34" charset="0"/>
              </a:rPr>
              <a:t> (</a:t>
            </a:r>
            <a:r>
              <a:rPr lang="en-US" sz="2800" dirty="0" err="1" smtClean="0">
                <a:latin typeface="Arial Narrow" pitchFamily="34" charset="0"/>
              </a:rPr>
              <a:t>kalori</a:t>
            </a:r>
            <a:r>
              <a:rPr lang="en-US" sz="2800" dirty="0" smtClean="0">
                <a:latin typeface="Arial Narrow" pitchFamily="34" charset="0"/>
              </a:rPr>
              <a:t>)</a:t>
            </a:r>
          </a:p>
          <a:p>
            <a:pPr lvl="1"/>
            <a:r>
              <a:rPr lang="en-US" sz="2800" dirty="0" err="1" smtClean="0">
                <a:latin typeface="Arial Narrow" pitchFamily="34" charset="0"/>
              </a:rPr>
              <a:t>Sebagai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sumber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asam-asam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lemak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esensial</a:t>
            </a:r>
            <a:r>
              <a:rPr lang="en-US" sz="2800" dirty="0" smtClean="0">
                <a:latin typeface="Arial Narrow" pitchFamily="34" charset="0"/>
              </a:rPr>
              <a:t> (</a:t>
            </a:r>
            <a:r>
              <a:rPr lang="en-US" sz="2800" dirty="0" err="1" smtClean="0">
                <a:latin typeface="Arial Narrow" pitchFamily="34" charset="0"/>
              </a:rPr>
              <a:t>linoleat</a:t>
            </a:r>
            <a:r>
              <a:rPr lang="en-US" sz="2800" dirty="0" smtClean="0">
                <a:latin typeface="Arial Narrow" pitchFamily="34" charset="0"/>
              </a:rPr>
              <a:t>, </a:t>
            </a:r>
            <a:r>
              <a:rPr lang="en-US" sz="2800" dirty="0" err="1" smtClean="0">
                <a:latin typeface="Arial Narrow" pitchFamily="34" charset="0"/>
              </a:rPr>
              <a:t>linolenat</a:t>
            </a:r>
            <a:r>
              <a:rPr lang="en-US" sz="2800" dirty="0" smtClean="0">
                <a:latin typeface="Arial Narrow" pitchFamily="34" charset="0"/>
              </a:rPr>
              <a:t>, </a:t>
            </a:r>
            <a:r>
              <a:rPr lang="en-US" sz="2800" dirty="0" err="1" smtClean="0">
                <a:latin typeface="Arial Narrow" pitchFamily="34" charset="0"/>
              </a:rPr>
              <a:t>arahidonat</a:t>
            </a:r>
            <a:r>
              <a:rPr lang="en-US" sz="2800" dirty="0" smtClean="0">
                <a:latin typeface="Arial Narrow" pitchFamily="34" charset="0"/>
              </a:rPr>
              <a:t>)</a:t>
            </a:r>
          </a:p>
          <a:p>
            <a:pPr lvl="1"/>
            <a:r>
              <a:rPr lang="en-US" sz="2800" dirty="0" err="1" smtClean="0">
                <a:latin typeface="Arial Narrow" pitchFamily="34" charset="0"/>
              </a:rPr>
              <a:t>Sebagai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pelarut</a:t>
            </a:r>
            <a:r>
              <a:rPr lang="en-US" sz="2800" dirty="0" smtClean="0">
                <a:latin typeface="Arial Narrow" pitchFamily="34" charset="0"/>
              </a:rPr>
              <a:t> vitamin A, D, E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K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211722" y="4267201"/>
            <a:ext cx="3864027" cy="2276475"/>
            <a:chOff x="5148263" y="4581525"/>
            <a:chExt cx="2898775" cy="2276475"/>
          </a:xfrm>
        </p:grpSpPr>
        <p:pic>
          <p:nvPicPr>
            <p:cNvPr id="5" name="Picture 4" descr="Figure 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148263" y="4581525"/>
              <a:ext cx="1511300" cy="1620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5364163" y="6308725"/>
              <a:ext cx="113188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5219700" y="6407150"/>
              <a:ext cx="1387475" cy="450850"/>
            </a:xfrm>
            <a:prstGeom prst="rect">
              <a:avLst/>
            </a:prstGeom>
            <a:solidFill>
              <a:srgbClr val="66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GB" sz="1600" b="1">
                  <a:latin typeface="Verdana" pitchFamily="34" charset="0"/>
                </a:rPr>
                <a:t>Glycerol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6659563" y="4652963"/>
              <a:ext cx="1368425" cy="461962"/>
            </a:xfrm>
            <a:prstGeom prst="rect">
              <a:avLst/>
            </a:prstGeom>
            <a:solidFill>
              <a:srgbClr val="99CC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GB" sz="1600" b="1">
                  <a:latin typeface="Verdana" pitchFamily="34" charset="0"/>
                </a:rPr>
                <a:t>Fatty Acid 1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659563" y="5157788"/>
              <a:ext cx="1377950" cy="433387"/>
            </a:xfrm>
            <a:prstGeom prst="rect">
              <a:avLst/>
            </a:prstGeom>
            <a:solidFill>
              <a:srgbClr val="FFCC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GB" sz="1600" b="1" dirty="0">
                  <a:latin typeface="Verdana" pitchFamily="34" charset="0"/>
                </a:rPr>
                <a:t>Fatty Acid 2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6659563" y="5661025"/>
              <a:ext cx="1387475" cy="450850"/>
            </a:xfrm>
            <a:prstGeom prst="rect">
              <a:avLst/>
            </a:prstGeom>
            <a:solidFill>
              <a:srgbClr val="FF33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GB" sz="1600" b="1">
                  <a:latin typeface="Verdana" pitchFamily="34" charset="0"/>
                </a:rPr>
                <a:t>Fatty Acid 3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596438" y="6477000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grpSp>
        <p:nvGrpSpPr>
          <p:cNvPr id="13" name="Group 14"/>
          <p:cNvGrpSpPr>
            <a:grpSpLocks/>
          </p:cNvGrpSpPr>
          <p:nvPr/>
        </p:nvGrpSpPr>
        <p:grpSpPr bwMode="auto">
          <a:xfrm>
            <a:off x="303212" y="4419600"/>
            <a:ext cx="3198812" cy="2133600"/>
            <a:chOff x="2016" y="2352"/>
            <a:chExt cx="2400" cy="1824"/>
          </a:xfrm>
        </p:grpSpPr>
        <p:pic>
          <p:nvPicPr>
            <p:cNvPr id="14" name="Picture 9" descr="hnp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016" y="2352"/>
              <a:ext cx="2400" cy="18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44" y="3360"/>
              <a:ext cx="192" cy="240"/>
            </a:xfrm>
            <a:prstGeom prst="ellipse">
              <a:avLst/>
            </a:prstGeom>
            <a:solidFill>
              <a:srgbClr val="CC6600"/>
            </a:solidFill>
            <a:ln w="38100">
              <a:solidFill>
                <a:srgbClr val="00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0600" y="4419600"/>
            <a:ext cx="3052012" cy="21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8882" y="685800"/>
            <a:ext cx="10969943" cy="6858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solidFill>
                  <a:sysClr val="windowText" lastClr="000000"/>
                </a:solidFill>
              </a:rPr>
              <a:t>Roles of Fats/Oil</a:t>
            </a:r>
          </a:p>
        </p:txBody>
      </p:sp>
      <p:sp>
        <p:nvSpPr>
          <p:cNvPr id="190467" name="Rectangle 3"/>
          <p:cNvSpPr>
            <a:spLocks noChangeArrowheads="1"/>
          </p:cNvSpPr>
          <p:nvPr/>
        </p:nvSpPr>
        <p:spPr bwMode="auto">
          <a:xfrm>
            <a:off x="914162" y="381000"/>
            <a:ext cx="1036050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endParaRPr lang="id-ID" sz="36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0468" name="Rectangle 4"/>
          <p:cNvSpPr>
            <a:spLocks noChangeArrowheads="1"/>
          </p:cNvSpPr>
          <p:nvPr/>
        </p:nvSpPr>
        <p:spPr bwMode="auto">
          <a:xfrm>
            <a:off x="1091916" y="1447800"/>
            <a:ext cx="10360501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Energy Source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Carrier of Fat Soluble Vitamins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Hormone and Cell Structure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Nerve System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Thermal Insulation of Body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Main Flavor Source of Foods 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Mouth Feeling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Texture of Foods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Emulsifying Agents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20000"/>
              </a:spcBef>
              <a:buClr>
                <a:srgbClr val="FFFF00"/>
              </a:buClr>
              <a:buSzPct val="80000"/>
              <a:buFont typeface="Wingdings" pitchFamily="2" charset="2"/>
              <a:buChar char="l"/>
            </a:pPr>
            <a:r>
              <a:rPr lang="en-US" sz="2800" dirty="0"/>
              <a:t>Mold Releasing and Anti-spattering </a:t>
            </a:r>
            <a:r>
              <a:rPr lang="en-US" sz="2800" dirty="0" err="1"/>
              <a:t>Agen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9596438" y="6477000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04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04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04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04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04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634" name="Rectangle 3"/>
          <p:cNvSpPr>
            <a:spLocks noGrp="1" noChangeArrowheads="1"/>
          </p:cNvSpPr>
          <p:nvPr>
            <p:ph idx="1"/>
          </p:nvPr>
        </p:nvSpPr>
        <p:spPr>
          <a:xfrm>
            <a:off x="507868" y="1219200"/>
            <a:ext cx="10360501" cy="3962400"/>
          </a:xfrm>
        </p:spPr>
        <p:txBody>
          <a:bodyPr lIns="90487" tIns="44450" rIns="90487" bIns="44450"/>
          <a:lstStyle/>
          <a:p>
            <a:r>
              <a:rPr lang="en-US" dirty="0" err="1" smtClean="0">
                <a:cs typeface="Arial" pitchFamily="34" charset="0"/>
              </a:rPr>
              <a:t>Tiga</a:t>
            </a:r>
            <a:r>
              <a:rPr lang="en-US" dirty="0" smtClean="0">
                <a:cs typeface="Arial" pitchFamily="34" charset="0"/>
              </a:rPr>
              <a:t> </a:t>
            </a:r>
            <a:r>
              <a:rPr lang="en-US" dirty="0" err="1" smtClean="0">
                <a:cs typeface="Arial" pitchFamily="34" charset="0"/>
              </a:rPr>
              <a:t>fase</a:t>
            </a:r>
            <a:r>
              <a:rPr lang="en-US" dirty="0" smtClean="0">
                <a:cs typeface="Arial" pitchFamily="34" charset="0"/>
              </a:rPr>
              <a:t> </a:t>
            </a:r>
            <a:r>
              <a:rPr lang="en-US" dirty="0" err="1" smtClean="0">
                <a:cs typeface="Arial" pitchFamily="34" charset="0"/>
              </a:rPr>
              <a:t>reaksi</a:t>
            </a:r>
            <a:r>
              <a:rPr lang="en-US" dirty="0" smtClean="0">
                <a:cs typeface="Arial" pitchFamily="34" charset="0"/>
              </a:rPr>
              <a:t> </a:t>
            </a:r>
            <a:r>
              <a:rPr lang="en-US" dirty="0" err="1" smtClean="0">
                <a:cs typeface="Arial" pitchFamily="34" charset="0"/>
              </a:rPr>
              <a:t>oksidasi</a:t>
            </a:r>
            <a:r>
              <a:rPr lang="en-US" dirty="0" smtClean="0">
                <a:cs typeface="Arial" pitchFamily="34" charset="0"/>
              </a:rPr>
              <a:t>:</a:t>
            </a:r>
          </a:p>
          <a:p>
            <a:pPr lvl="1"/>
            <a:r>
              <a:rPr lang="en-US" b="1" dirty="0" err="1" smtClean="0">
                <a:cs typeface="Arial" pitchFamily="34" charset="0"/>
              </a:rPr>
              <a:t>Inisiasi</a:t>
            </a:r>
            <a:endParaRPr lang="en-US" b="1" dirty="0" smtClean="0">
              <a:cs typeface="Arial" pitchFamily="34" charset="0"/>
            </a:endParaRPr>
          </a:p>
          <a:p>
            <a:pPr marL="1085850" lvl="2">
              <a:buFont typeface="Wingdings" pitchFamily="2" charset="2"/>
              <a:buNone/>
            </a:pPr>
            <a:r>
              <a:rPr lang="en-US" dirty="0" smtClean="0">
                <a:cs typeface="Arial" pitchFamily="34" charset="0"/>
              </a:rPr>
              <a:t>RH		              R•  +  H•</a:t>
            </a:r>
          </a:p>
          <a:p>
            <a:pPr lvl="1"/>
            <a:r>
              <a:rPr lang="en-US" b="1" dirty="0" err="1" smtClean="0">
                <a:cs typeface="Arial" pitchFamily="34" charset="0"/>
              </a:rPr>
              <a:t>Propagasi</a:t>
            </a:r>
            <a:endParaRPr lang="en-US" b="1" dirty="0" smtClean="0">
              <a:cs typeface="Arial" pitchFamily="34" charset="0"/>
            </a:endParaRPr>
          </a:p>
          <a:p>
            <a:pPr marL="1085850" lvl="2">
              <a:buFont typeface="Wingdings" pitchFamily="2" charset="2"/>
              <a:buNone/>
            </a:pPr>
            <a:r>
              <a:rPr lang="en-US" dirty="0" smtClean="0">
                <a:cs typeface="Arial" pitchFamily="34" charset="0"/>
              </a:rPr>
              <a:t>R•  +  O</a:t>
            </a:r>
            <a:r>
              <a:rPr lang="en-US" baseline="-25000" dirty="0" smtClean="0">
                <a:cs typeface="Arial" pitchFamily="34" charset="0"/>
              </a:rPr>
              <a:t>2</a:t>
            </a:r>
            <a:r>
              <a:rPr lang="en-US" dirty="0" smtClean="0">
                <a:cs typeface="Arial" pitchFamily="34" charset="0"/>
              </a:rPr>
              <a:t>		ROO•</a:t>
            </a:r>
          </a:p>
          <a:p>
            <a:pPr marL="1085850" lvl="2">
              <a:buFont typeface="Wingdings" pitchFamily="2" charset="2"/>
              <a:buNone/>
            </a:pPr>
            <a:r>
              <a:rPr lang="en-US" dirty="0" smtClean="0">
                <a:cs typeface="Arial" pitchFamily="34" charset="0"/>
              </a:rPr>
              <a:t>ROO•  +  RH		ROOH  +  R•</a:t>
            </a:r>
          </a:p>
          <a:p>
            <a:pPr lvl="1"/>
            <a:r>
              <a:rPr lang="en-US" b="1" dirty="0" err="1" smtClean="0">
                <a:cs typeface="Arial" pitchFamily="34" charset="0"/>
              </a:rPr>
              <a:t>Terminasi</a:t>
            </a:r>
            <a:endParaRPr lang="en-US" b="1" dirty="0" smtClean="0">
              <a:cs typeface="Arial" pitchFamily="34" charset="0"/>
            </a:endParaRPr>
          </a:p>
          <a:p>
            <a:pPr marL="1085850" lvl="2">
              <a:buFont typeface="Wingdings" pitchFamily="2" charset="2"/>
              <a:buNone/>
            </a:pPr>
            <a:r>
              <a:rPr lang="en-US" dirty="0" smtClean="0">
                <a:cs typeface="Arial" pitchFamily="34" charset="0"/>
              </a:rPr>
              <a:t>ROO•  + ROO•	                                     ROOR</a:t>
            </a:r>
          </a:p>
        </p:txBody>
      </p:sp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5942012" y="609600"/>
            <a:ext cx="6477000" cy="762000"/>
          </a:xfrm>
        </p:spPr>
        <p:txBody>
          <a:bodyPr lIns="90487" tIns="44450" rIns="90487" bIns="44450"/>
          <a:lstStyle/>
          <a:p>
            <a:pPr marL="54864" algn="ctr" fontAlgn="auto">
              <a:spcAft>
                <a:spcPts val="0"/>
              </a:spcAft>
              <a:defRPr/>
            </a:pP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cs typeface="Consolas" pitchFamily="49" charset="0"/>
              </a:rPr>
              <a:t>Fase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cs typeface="Consolas" pitchFamily="49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cs typeface="Consolas" pitchFamily="49" charset="0"/>
              </a:rPr>
              <a:t>Reaksi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cs typeface="Consolas" pitchFamily="49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cs typeface="Consolas" pitchFamily="49" charset="0"/>
              </a:rPr>
              <a:t>Oksidasi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cs typeface="Consolas" pitchFamily="49" charset="0"/>
            </a:endParaRPr>
          </a:p>
        </p:txBody>
      </p:sp>
      <p:sp>
        <p:nvSpPr>
          <p:cNvPr id="68612" name="Line 4"/>
          <p:cNvSpPr>
            <a:spLocks noChangeShapeType="1"/>
          </p:cNvSpPr>
          <p:nvPr/>
        </p:nvSpPr>
        <p:spPr bwMode="auto">
          <a:xfrm>
            <a:off x="3122612" y="4495800"/>
            <a:ext cx="1828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13" name="Line 5"/>
          <p:cNvSpPr>
            <a:spLocks noChangeShapeType="1"/>
          </p:cNvSpPr>
          <p:nvPr/>
        </p:nvSpPr>
        <p:spPr bwMode="auto">
          <a:xfrm>
            <a:off x="1827212" y="2362200"/>
            <a:ext cx="1828800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7618016" y="3071813"/>
            <a:ext cx="4266089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>
              <a:defRPr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Reaksi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Sangat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cepat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6094412" y="2266950"/>
            <a:ext cx="6094413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>
              <a:defRPr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Lambat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: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memerlukan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logam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, O</a:t>
            </a:r>
            <a:r>
              <a:rPr lang="en-US" sz="2000" b="1" baseline="-25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6907001" y="4343400"/>
            <a:ext cx="5281824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>
            <a:spAutoFit/>
          </a:bodyPr>
          <a:lstStyle/>
          <a:p>
            <a:pPr>
              <a:defRPr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Pembentukan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radikal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bebas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507868" y="5357813"/>
            <a:ext cx="4875530" cy="933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285750" indent="-28575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2400">
                <a:latin typeface="+mn-lt"/>
              </a:rPr>
              <a:t>RH:  lemak</a:t>
            </a:r>
          </a:p>
          <a:p>
            <a:pPr marL="285750" indent="-28575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2400">
                <a:latin typeface="+mn-lt"/>
              </a:rPr>
              <a:t>ROOH:  hidroperoksida</a:t>
            </a:r>
          </a:p>
        </p:txBody>
      </p:sp>
      <p:sp>
        <p:nvSpPr>
          <p:cNvPr id="68618" name="Arc 10"/>
          <p:cNvSpPr>
            <a:spLocks/>
          </p:cNvSpPr>
          <p:nvPr/>
        </p:nvSpPr>
        <p:spPr bwMode="auto">
          <a:xfrm>
            <a:off x="2133044" y="3386138"/>
            <a:ext cx="2141509" cy="82550"/>
          </a:xfrm>
          <a:custGeom>
            <a:avLst/>
            <a:gdLst>
              <a:gd name="T0" fmla="*/ 1606550 w 21600"/>
              <a:gd name="T1" fmla="*/ 82550 h 21600"/>
              <a:gd name="T2" fmla="*/ 0 w 21600"/>
              <a:gd name="T3" fmla="*/ 0 h 21600"/>
              <a:gd name="T4" fmla="*/ 160655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19" name="Arc 11"/>
          <p:cNvSpPr>
            <a:spLocks/>
          </p:cNvSpPr>
          <p:nvPr/>
        </p:nvSpPr>
        <p:spPr bwMode="auto">
          <a:xfrm>
            <a:off x="4029084" y="3463924"/>
            <a:ext cx="1989128" cy="574675"/>
          </a:xfrm>
          <a:custGeom>
            <a:avLst/>
            <a:gdLst>
              <a:gd name="T0" fmla="*/ 0 w 21600"/>
              <a:gd name="T1" fmla="*/ 0 h 21600"/>
              <a:gd name="T2" fmla="*/ 2416175 w 21600"/>
              <a:gd name="T3" fmla="*/ 293687 h 21600"/>
              <a:gd name="T4" fmla="*/ 0 w 21600"/>
              <a:gd name="T5" fmla="*/ 29368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5789692" y="5829300"/>
            <a:ext cx="5942052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285750" indent="-28575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2400">
                <a:latin typeface="+mn-lt"/>
              </a:rPr>
              <a:t>ROO•:  peroksi radikal bebas </a:t>
            </a:r>
          </a:p>
        </p:txBody>
      </p:sp>
      <p:sp>
        <p:nvSpPr>
          <p:cNvPr id="68621" name="Line 13"/>
          <p:cNvSpPr>
            <a:spLocks noChangeShapeType="1"/>
          </p:cNvSpPr>
          <p:nvPr/>
        </p:nvSpPr>
        <p:spPr bwMode="auto">
          <a:xfrm>
            <a:off x="2589212" y="3276600"/>
            <a:ext cx="137970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3122612" y="3581400"/>
            <a:ext cx="719479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id-ID">
              <a:latin typeface="+mn-lt"/>
            </a:endParaRPr>
          </a:p>
        </p:txBody>
      </p:sp>
      <p:sp>
        <p:nvSpPr>
          <p:cNvPr id="68623" name="Text Box 15"/>
          <p:cNvSpPr txBox="1">
            <a:spLocks noChangeArrowheads="1"/>
          </p:cNvSpPr>
          <p:nvPr/>
        </p:nvSpPr>
        <p:spPr bwMode="auto">
          <a:xfrm>
            <a:off x="2227633" y="1981200"/>
            <a:ext cx="1428379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atin typeface="+mn-lt"/>
              </a:rPr>
              <a:t>Metal, </a:t>
            </a:r>
            <a:r>
              <a:rPr lang="en-US" i="1" dirty="0" err="1">
                <a:latin typeface="+mn-lt"/>
              </a:rPr>
              <a:t>hv</a:t>
            </a:r>
            <a:endParaRPr lang="en-US" sz="2400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96438" y="6477000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-306388" y="457200"/>
            <a:ext cx="13563600" cy="16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475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16226"/>
            <a:ext cx="6907001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707" y="2763838"/>
            <a:ext cx="5688118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015735" y="685800"/>
            <a:ext cx="102602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Arial Narrow" pitchFamily="34" charset="0"/>
              </a:rPr>
              <a:t>Free radicals are linked to a number of health problems, antioxidant decrease their level</a:t>
            </a:r>
          </a:p>
        </p:txBody>
      </p:sp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43200"/>
            <a:ext cx="4469236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0809" y="2743201"/>
            <a:ext cx="2539339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9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10148" y="2768601"/>
            <a:ext cx="3758221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685800"/>
            <a:ext cx="9751060" cy="685800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Arial Narrow" pitchFamily="34" charset="0"/>
              </a:rPr>
              <a:t>Uji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biologis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pengaruh</a:t>
            </a:r>
            <a:r>
              <a:rPr lang="en-US" b="1" dirty="0" smtClean="0">
                <a:latin typeface="Arial Narrow" pitchFamily="34" charset="0"/>
              </a:rPr>
              <a:t> diet </a:t>
            </a:r>
            <a:r>
              <a:rPr lang="en-US" b="1" dirty="0" err="1" smtClean="0">
                <a:latin typeface="Arial Narrow" pitchFamily="34" charset="0"/>
              </a:rPr>
              <a:t>lemak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Menggunakan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hewan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percobaan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Analisa</a:t>
            </a:r>
            <a:r>
              <a:rPr lang="en-US" dirty="0" smtClean="0">
                <a:latin typeface="Arial Narrow" pitchFamily="34" charset="0"/>
              </a:rPr>
              <a:t> :</a:t>
            </a:r>
          </a:p>
          <a:p>
            <a:pPr lvl="1"/>
            <a:r>
              <a:rPr lang="en-US" dirty="0" err="1" smtClean="0">
                <a:latin typeface="Arial Narrow" pitchFamily="34" charset="0"/>
              </a:rPr>
              <a:t>Kandungan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triasilgliserol</a:t>
            </a:r>
            <a:r>
              <a:rPr lang="en-US" dirty="0" smtClean="0">
                <a:latin typeface="Arial Narrow" pitchFamily="34" charset="0"/>
              </a:rPr>
              <a:t> plasma/serum </a:t>
            </a:r>
            <a:r>
              <a:rPr lang="en-US" dirty="0" err="1" smtClean="0">
                <a:latin typeface="Arial Narrow" pitchFamily="34" charset="0"/>
              </a:rPr>
              <a:t>darah</a:t>
            </a:r>
            <a:endParaRPr lang="en-US" dirty="0" smtClean="0">
              <a:latin typeface="Arial Narrow" pitchFamily="34" charset="0"/>
            </a:endParaRPr>
          </a:p>
          <a:p>
            <a:pPr lvl="1"/>
            <a:r>
              <a:rPr lang="en-US" dirty="0" smtClean="0">
                <a:latin typeface="Arial Narrow" pitchFamily="34" charset="0"/>
              </a:rPr>
              <a:t>Kadar </a:t>
            </a:r>
            <a:r>
              <a:rPr lang="en-US" dirty="0" err="1" smtClean="0">
                <a:latin typeface="Arial Narrow" pitchFamily="34" charset="0"/>
              </a:rPr>
              <a:t>kolesterol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darah</a:t>
            </a:r>
            <a:endParaRPr lang="en-US" dirty="0" smtClean="0">
              <a:latin typeface="Arial Narrow" pitchFamily="34" charset="0"/>
            </a:endParaRPr>
          </a:p>
          <a:p>
            <a:pPr lvl="1"/>
            <a:r>
              <a:rPr lang="en-US" dirty="0" err="1" smtClean="0">
                <a:latin typeface="Arial Narrow" pitchFamily="34" charset="0"/>
              </a:rPr>
              <a:t>Profil</a:t>
            </a:r>
            <a:r>
              <a:rPr lang="en-US" dirty="0" smtClean="0">
                <a:latin typeface="Arial Narrow" pitchFamily="34" charset="0"/>
              </a:rPr>
              <a:t> lipid </a:t>
            </a:r>
            <a:r>
              <a:rPr lang="en-US" dirty="0" err="1" smtClean="0">
                <a:latin typeface="Arial Narrow" pitchFamily="34" charset="0"/>
              </a:rPr>
              <a:t>dalam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darah</a:t>
            </a:r>
            <a:endParaRPr lang="en-US" dirty="0">
              <a:latin typeface="Arial Narrow" pitchFamily="34" charset="0"/>
            </a:endParaRPr>
          </a:p>
        </p:txBody>
      </p:sp>
      <p:pic>
        <p:nvPicPr>
          <p:cNvPr id="5" name="Picture 4" descr="b%2Bw_rat_sitting_up_with_hands_outstretched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36898" y="4572001"/>
            <a:ext cx="2133044" cy="1939925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pic>
        <p:nvPicPr>
          <p:cNvPr id="8" name="Picture 7" descr="download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612" y="4572000"/>
            <a:ext cx="2466975" cy="1847850"/>
          </a:xfrm>
          <a:prstGeom prst="rect">
            <a:avLst/>
          </a:prstGeom>
        </p:spPr>
      </p:pic>
      <p:pic>
        <p:nvPicPr>
          <p:cNvPr id="9" name="Picture 8" descr="images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5812" y="4565904"/>
            <a:ext cx="3276600" cy="183489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5891265" y="688974"/>
            <a:ext cx="2031947" cy="6826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Protein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50353" y="1371600"/>
            <a:ext cx="8938472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err="1" smtClean="0">
                <a:latin typeface="Arial Narrow" pitchFamily="34" charset="0"/>
              </a:rPr>
              <a:t>Makromolekul</a:t>
            </a:r>
            <a:r>
              <a:rPr lang="en-US" sz="2800" dirty="0" smtClean="0">
                <a:latin typeface="Arial Narrow" pitchFamily="34" charset="0"/>
              </a:rPr>
              <a:t> (</a:t>
            </a:r>
            <a:r>
              <a:rPr lang="en-US" sz="2800" dirty="0" err="1" smtClean="0">
                <a:latin typeface="Arial Narrow" pitchFamily="34" charset="0"/>
              </a:rPr>
              <a:t>polipeptida</a:t>
            </a:r>
            <a:r>
              <a:rPr lang="en-US" sz="2800" dirty="0" smtClean="0">
                <a:latin typeface="Arial Narrow" pitchFamily="34" charset="0"/>
              </a:rPr>
              <a:t>) yang </a:t>
            </a:r>
            <a:r>
              <a:rPr lang="en-US" sz="2800" dirty="0" err="1" smtClean="0">
                <a:latin typeface="Arial Narrow" pitchFamily="34" charset="0"/>
              </a:rPr>
              <a:t>tersusun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dari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asam</a:t>
            </a:r>
            <a:r>
              <a:rPr lang="en-US" sz="2800" dirty="0" smtClean="0">
                <a:latin typeface="Arial Narrow" pitchFamily="34" charset="0"/>
              </a:rPr>
              <a:t> amino yang </a:t>
            </a:r>
            <a:r>
              <a:rPr lang="en-US" sz="2800" dirty="0" err="1" smtClean="0">
                <a:latin typeface="Arial Narrow" pitchFamily="34" charset="0"/>
              </a:rPr>
              <a:t>dihubungkan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sama</a:t>
            </a:r>
            <a:r>
              <a:rPr lang="en-US" sz="2800" dirty="0" smtClean="0">
                <a:latin typeface="Arial Narrow" pitchFamily="34" charset="0"/>
              </a:rPr>
              <a:t> lain </a:t>
            </a:r>
            <a:r>
              <a:rPr lang="en-US" sz="2800" dirty="0" err="1" smtClean="0">
                <a:latin typeface="Arial Narrow" pitchFamily="34" charset="0"/>
              </a:rPr>
              <a:t>dengan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ikatan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peptida</a:t>
            </a:r>
            <a:r>
              <a:rPr lang="en-US" sz="2800" dirty="0" smtClean="0">
                <a:latin typeface="Arial Narrow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>
                <a:latin typeface="Arial Narrow" pitchFamily="34" charset="0"/>
              </a:rPr>
              <a:t>Sumber</a:t>
            </a:r>
            <a:r>
              <a:rPr lang="en-US" sz="2800" dirty="0" smtClean="0">
                <a:latin typeface="Arial Narrow" pitchFamily="34" charset="0"/>
              </a:rPr>
              <a:t>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err="1" smtClean="0">
                <a:latin typeface="Arial Narrow" pitchFamily="34" charset="0"/>
              </a:rPr>
              <a:t>Nabati</a:t>
            </a:r>
            <a:r>
              <a:rPr lang="en-US" sz="2400" dirty="0" smtClean="0">
                <a:latin typeface="Arial Narrow" pitchFamily="34" charset="0"/>
              </a:rPr>
              <a:t> (</a:t>
            </a:r>
            <a:r>
              <a:rPr lang="en-US" sz="2400" dirty="0" err="1" smtClean="0">
                <a:latin typeface="Arial Narrow" pitchFamily="34" charset="0"/>
              </a:rPr>
              <a:t>kedelai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kacang-kacangan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dsb</a:t>
            </a:r>
            <a:r>
              <a:rPr lang="en-US" sz="2400" dirty="0" smtClean="0">
                <a:latin typeface="Arial Narrow" pitchFamily="34" charset="0"/>
              </a:rPr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err="1" smtClean="0">
                <a:latin typeface="Arial Narrow" pitchFamily="34" charset="0"/>
              </a:rPr>
              <a:t>Hewani</a:t>
            </a:r>
            <a:r>
              <a:rPr lang="en-US" sz="2400" dirty="0" smtClean="0">
                <a:latin typeface="Arial Narrow" pitchFamily="34" charset="0"/>
              </a:rPr>
              <a:t> (</a:t>
            </a:r>
            <a:r>
              <a:rPr lang="en-US" sz="2400" dirty="0" err="1" smtClean="0">
                <a:latin typeface="Arial Narrow" pitchFamily="34" charset="0"/>
              </a:rPr>
              <a:t>daging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ikan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unggas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dsb</a:t>
            </a:r>
            <a:r>
              <a:rPr lang="en-US" sz="2400" dirty="0" smtClean="0">
                <a:latin typeface="Arial Narrow" pitchFamily="34" charset="0"/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>
                <a:latin typeface="Arial Narrow" pitchFamily="34" charset="0"/>
              </a:rPr>
              <a:t>Merupakan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molekul</a:t>
            </a:r>
            <a:r>
              <a:rPr lang="en-US" sz="2800" dirty="0" smtClean="0">
                <a:latin typeface="Arial Narrow" pitchFamily="34" charset="0"/>
              </a:rPr>
              <a:t> yang </a:t>
            </a:r>
            <a:r>
              <a:rPr lang="en-US" sz="2800" dirty="0" err="1" smtClean="0">
                <a:latin typeface="Arial Narrow" pitchFamily="34" charset="0"/>
              </a:rPr>
              <a:t>besar</a:t>
            </a:r>
            <a:r>
              <a:rPr lang="en-US" sz="2800" dirty="0" smtClean="0">
                <a:latin typeface="Arial Narrow" pitchFamily="34" charset="0"/>
              </a:rPr>
              <a:t>, </a:t>
            </a:r>
            <a:r>
              <a:rPr lang="en-US" sz="2800" dirty="0" err="1" smtClean="0">
                <a:latin typeface="Arial Narrow" pitchFamily="34" charset="0"/>
              </a:rPr>
              <a:t>mengandung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lebih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dari</a:t>
            </a:r>
            <a:r>
              <a:rPr lang="en-US" sz="2800" dirty="0" smtClean="0">
                <a:latin typeface="Arial Narrow" pitchFamily="34" charset="0"/>
              </a:rPr>
              <a:t> 100 </a:t>
            </a:r>
            <a:r>
              <a:rPr lang="en-US" sz="2800" dirty="0" err="1" smtClean="0">
                <a:latin typeface="Arial Narrow" pitchFamily="34" charset="0"/>
              </a:rPr>
              <a:t>residu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asam</a:t>
            </a:r>
            <a:r>
              <a:rPr lang="en-US" sz="2800" dirty="0" smtClean="0">
                <a:latin typeface="Arial Narrow" pitchFamily="34" charset="0"/>
              </a:rPr>
              <a:t> amino.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 smtClean="0">
                <a:latin typeface="Arial Narrow" pitchFamily="34" charset="0"/>
              </a:rPr>
              <a:t>Jenis</a:t>
            </a:r>
            <a:r>
              <a:rPr lang="en-US" sz="2800" dirty="0" smtClean="0">
                <a:latin typeface="Arial Narrow" pitchFamily="34" charset="0"/>
              </a:rPr>
              <a:t>: globular, fibrous, conjugated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2945633" cy="6629400"/>
            <a:chOff x="0" y="0"/>
            <a:chExt cx="2286000" cy="6858000"/>
          </a:xfrm>
        </p:grpSpPr>
        <p:pic>
          <p:nvPicPr>
            <p:cNvPr id="13317" name="Picture 4" descr="protein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286000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Picture 5" descr="Irreversible egg protein denaturation and loss of solubility, caused by the high temperature (while cooking it)">
              <a:hlinkClick r:id="rId3" tooltip="Irreversible egg protein denaturation and loss of solubility, caused by the high temperature (while cooking it)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3276600"/>
              <a:ext cx="2286000" cy="1671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9" name="Picture 6" descr="tempe"/>
            <p:cNvPicPr>
              <a:picLocks noChangeAspect="1" noChangeArrowheads="1"/>
            </p:cNvPicPr>
            <p:nvPr/>
          </p:nvPicPr>
          <p:blipFill>
            <a:blip r:embed="rId5"/>
            <a:srcRect l="24001" t="10715" r="25333" b="39285"/>
            <a:stretch>
              <a:fillRect/>
            </a:stretch>
          </p:blipFill>
          <p:spPr bwMode="auto">
            <a:xfrm>
              <a:off x="0" y="1600200"/>
              <a:ext cx="2286000" cy="1671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0" name="Picture 7" descr="Image Preview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4953000"/>
              <a:ext cx="2286000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0" y="789710"/>
            <a:ext cx="13028612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117" y="165735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d-ID">
              <a:latin typeface="Segoe UI" pitchFamily="3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117" y="165735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id-ID">
              <a:latin typeface="Segoe UI" pitchFamily="34" charset="0"/>
            </a:endParaRPr>
          </a:p>
        </p:txBody>
      </p:sp>
      <p:graphicFrame>
        <p:nvGraphicFramePr>
          <p:cNvPr id="221245" name="Group 61"/>
          <p:cNvGraphicFramePr>
            <a:graphicFrameLocks noGrp="1"/>
          </p:cNvGraphicFramePr>
          <p:nvPr/>
        </p:nvGraphicFramePr>
        <p:xfrm>
          <a:off x="380901" y="1577340"/>
          <a:ext cx="11376237" cy="4061460"/>
        </p:xfrm>
        <a:graphic>
          <a:graphicData uri="http://schemas.openxmlformats.org/drawingml/2006/table">
            <a:tbl>
              <a:tblPr/>
              <a:tblGrid>
                <a:gridCol w="3072600"/>
                <a:gridCol w="830363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Enzymes 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Catalytic activity    A 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  <a:sym typeface="Wingdings" pitchFamily="2" charset="2"/>
                        </a:rPr>
                        <a:t>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 B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Transport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Bind &amp; carry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ligand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 molecules (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hemoglobins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)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Storage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Ovalbumin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ferretin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, casein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Contractile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Can contract, change shape (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actin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 &amp;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myosins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) make up elements of cytoskeleton &amp; muscles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Structural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Provide support: collagen fibers of tendons,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elastin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 of ligaments, keratin of hair &amp; feathers, fibroin of silk &amp; spider webs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Defensive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Provide protection: antibodies (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IgG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), fibrinogen, thrombin, and snake venoms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Regulatory Proteins</a:t>
                      </a:r>
                    </a:p>
                  </a:txBody>
                  <a:tcPr marL="121888" marR="121888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  <a:ea typeface="Times New Roman" pitchFamily="18" charset="0"/>
                          <a:cs typeface="Segoe UI" pitchFamily="34" charset="0"/>
                        </a:rPr>
                        <a:t>Regulate metabolic processes: includes hormones, transcription factors &amp; enhancers</a:t>
                      </a:r>
                    </a:p>
                  </a:txBody>
                  <a:tcPr marL="121888" marR="121888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00"/>
                    </a:solidFill>
                  </a:tcPr>
                </a:tc>
              </a:tr>
            </a:tbl>
          </a:graphicData>
        </a:graphic>
      </p:graphicFrame>
      <p:sp>
        <p:nvSpPr>
          <p:cNvPr id="15390" name="Text Box 30"/>
          <p:cNvSpPr txBox="1">
            <a:spLocks noChangeArrowheads="1"/>
          </p:cNvSpPr>
          <p:nvPr/>
        </p:nvSpPr>
        <p:spPr bwMode="auto">
          <a:xfrm>
            <a:off x="2741612" y="723325"/>
            <a:ext cx="6665764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Segoe UI" pitchFamily="34" charset="0"/>
              </a:rPr>
              <a:t>Protein Function</a:t>
            </a:r>
          </a:p>
        </p:txBody>
      </p:sp>
      <p:pic>
        <p:nvPicPr>
          <p:cNvPr id="8" name="Picture 7" descr="protein.png"/>
          <p:cNvPicPr>
            <a:picLocks noChangeAspect="1"/>
          </p:cNvPicPr>
          <p:nvPr/>
        </p:nvPicPr>
        <p:blipFill>
          <a:blip r:embed="rId2" cstate="print"/>
          <a:srcRect l="5772"/>
          <a:stretch>
            <a:fillRect/>
          </a:stretch>
        </p:blipFill>
        <p:spPr>
          <a:xfrm>
            <a:off x="9173136" y="0"/>
            <a:ext cx="3015688" cy="1371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09441" y="609600"/>
            <a:ext cx="10969943" cy="5638800"/>
            <a:chOff x="288" y="576"/>
            <a:chExt cx="5184" cy="3552"/>
          </a:xfrm>
        </p:grpSpPr>
        <p:sp>
          <p:nvSpPr>
            <p:cNvPr id="64515" name="Rectangle 3"/>
            <p:cNvSpPr>
              <a:spLocks noChangeArrowheads="1"/>
            </p:cNvSpPr>
            <p:nvPr/>
          </p:nvSpPr>
          <p:spPr bwMode="auto">
            <a:xfrm>
              <a:off x="299" y="713"/>
              <a:ext cx="1115" cy="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/>
              <a:r>
                <a:rPr lang="en-US" sz="1600" b="1">
                  <a:latin typeface="Segoe UI" pitchFamily="34" charset="0"/>
                  <a:cs typeface="Segoe UI" pitchFamily="34" charset="0"/>
                </a:rPr>
                <a:t>Komponen Bahan Pangan</a:t>
              </a:r>
              <a:endParaRPr lang="en-US" sz="1600">
                <a:latin typeface="Times New Roman" pitchFamily="18" charset="0"/>
                <a:cs typeface="Times New Roman" pitchFamily="18" charset="0"/>
              </a:endParaRPr>
            </a:p>
            <a:p>
              <a:pPr algn="just"/>
              <a:endParaRPr lang="en-US" sz="1600">
                <a:latin typeface="Times New Roman" pitchFamily="18" charset="0"/>
              </a:endParaRPr>
            </a:p>
          </p:txBody>
        </p:sp>
        <p:sp>
          <p:nvSpPr>
            <p:cNvPr id="64516" name="Rectangle 4"/>
            <p:cNvSpPr>
              <a:spLocks noChangeArrowheads="1"/>
            </p:cNvSpPr>
            <p:nvPr/>
          </p:nvSpPr>
          <p:spPr bwMode="auto">
            <a:xfrm>
              <a:off x="1403" y="713"/>
              <a:ext cx="3925" cy="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/>
              <a:r>
                <a:rPr lang="en-US" sz="1600" b="1">
                  <a:latin typeface="Segoe UI" pitchFamily="34" charset="0"/>
                  <a:cs typeface="Segoe UI" pitchFamily="34" charset="0"/>
                </a:rPr>
                <a:t>Perubahan Yang mungkin Terjadi selama Proses Pengolahan dan Penyimpanan Pangan</a:t>
              </a:r>
              <a:endParaRPr lang="en-US" sz="1600">
                <a:latin typeface="Times New Roman" pitchFamily="18" charset="0"/>
                <a:cs typeface="Times New Roman" pitchFamily="18" charset="0"/>
              </a:endParaRPr>
            </a:p>
            <a:p>
              <a:pPr algn="just"/>
              <a:endParaRPr lang="en-US" sz="1600">
                <a:latin typeface="Times New Roman" pitchFamily="18" charset="0"/>
              </a:endParaRPr>
            </a:p>
          </p:txBody>
        </p:sp>
        <p:sp>
          <p:nvSpPr>
            <p:cNvPr id="64517" name="Rectangle 5"/>
            <p:cNvSpPr>
              <a:spLocks noChangeArrowheads="1"/>
            </p:cNvSpPr>
            <p:nvPr/>
          </p:nvSpPr>
          <p:spPr bwMode="auto">
            <a:xfrm>
              <a:off x="288" y="1344"/>
              <a:ext cx="1008" cy="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/>
              <a:r>
                <a:rPr lang="en-US" sz="2800" b="1">
                  <a:latin typeface="Segoe UI" pitchFamily="34" charset="0"/>
                  <a:cs typeface="Segoe UI" pitchFamily="34" charset="0"/>
                </a:rPr>
                <a:t>Protein</a:t>
              </a:r>
              <a:endParaRPr lang="en-US" sz="2800">
                <a:latin typeface="Times New Roman" pitchFamily="18" charset="0"/>
                <a:cs typeface="Times New Roman" pitchFamily="18" charset="0"/>
              </a:endParaRPr>
            </a:p>
            <a:p>
              <a:pPr algn="just"/>
              <a:endParaRPr lang="en-US" sz="2800">
                <a:latin typeface="Times New Roman" pitchFamily="18" charset="0"/>
              </a:endParaRPr>
            </a:p>
          </p:txBody>
        </p:sp>
        <p:sp>
          <p:nvSpPr>
            <p:cNvPr id="64518" name="Rectangle 6"/>
            <p:cNvSpPr>
              <a:spLocks noChangeArrowheads="1"/>
            </p:cNvSpPr>
            <p:nvPr/>
          </p:nvSpPr>
          <p:spPr bwMode="auto">
            <a:xfrm>
              <a:off x="1392" y="1296"/>
              <a:ext cx="3936" cy="2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96875" lvl="1" indent="-282575" eaLnBrk="1" hangingPunct="1">
                <a:buFontTx/>
                <a:buChar char="•"/>
                <a:tabLst>
                  <a:tab pos="252413" algn="l"/>
                </a:tabLst>
              </a:pPr>
              <a:r>
                <a:rPr lang="en-US" sz="2000" b="1">
                  <a:latin typeface="Segoe UI" pitchFamily="34" charset="0"/>
                  <a:cs typeface="Segoe UI" pitchFamily="34" charset="0"/>
                </a:rPr>
                <a:t>Denaturasi (karena panas)</a:t>
              </a:r>
              <a:r>
                <a:rPr lang="en-US" sz="2000">
                  <a:latin typeface="Segoe UI" pitchFamily="34" charset="0"/>
                  <a:cs typeface="Segoe UI" pitchFamily="34" charset="0"/>
                </a:rPr>
                <a:t> yang akan menyebabkan  perubahan kelarutan, sehingga mempengaruhi tekstur pada bahan pangan </a:t>
              </a:r>
            </a:p>
            <a:p>
              <a:pPr marL="396875" lvl="1" indent="-282575" eaLnBrk="1" hangingPunct="1">
                <a:tabLst>
                  <a:tab pos="252413" algn="l"/>
                </a:tabLst>
              </a:pPr>
              <a:endParaRPr lang="en-US" sz="2000">
                <a:latin typeface="Segoe UI" pitchFamily="34" charset="0"/>
                <a:cs typeface="Segoe UI" pitchFamily="34" charset="0"/>
              </a:endParaRPr>
            </a:p>
            <a:p>
              <a:pPr marL="396875" lvl="1" indent="-282575" eaLnBrk="1" hangingPunct="1">
                <a:buFontTx/>
                <a:buChar char="•"/>
                <a:tabLst>
                  <a:tab pos="252413" algn="l"/>
                </a:tabLst>
              </a:pPr>
              <a:r>
                <a:rPr lang="en-US" sz="2000">
                  <a:latin typeface="Segoe UI" pitchFamily="34" charset="0"/>
                  <a:cs typeface="Segoe UI" pitchFamily="34" charset="0"/>
                </a:rPr>
                <a:t>Penyimpangan flavor yang disebabkan karena </a:t>
              </a:r>
              <a:r>
                <a:rPr lang="en-US" sz="2000" b="1">
                  <a:latin typeface="Segoe UI" pitchFamily="34" charset="0"/>
                  <a:cs typeface="Segoe UI" pitchFamily="34" charset="0"/>
                </a:rPr>
                <a:t>oksidasi (dikatalisis oleh cahaya)</a:t>
              </a:r>
            </a:p>
            <a:p>
              <a:pPr marL="396875" lvl="1" indent="-282575" eaLnBrk="1" hangingPunct="1">
                <a:tabLst>
                  <a:tab pos="252413" algn="l"/>
                </a:tabLst>
              </a:pPr>
              <a:r>
                <a:rPr lang="en-US" sz="2000" b="1">
                  <a:latin typeface="Segoe UI" pitchFamily="34" charset="0"/>
                  <a:cs typeface="Segoe UI" pitchFamily="34" charset="0"/>
                </a:rPr>
                <a:t> 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  <a:p>
              <a:pPr marL="396875" lvl="1" indent="-282575">
                <a:buFontTx/>
                <a:buChar char="•"/>
                <a:tabLst>
                  <a:tab pos="252413" algn="l"/>
                </a:tabLst>
              </a:pPr>
              <a:r>
                <a:rPr lang="en-US" sz="2000" b="1">
                  <a:latin typeface="Segoe UI" pitchFamily="34" charset="0"/>
                  <a:cs typeface="Segoe UI" pitchFamily="34" charset="0"/>
                </a:rPr>
                <a:t>Degradasi enzimatik</a:t>
              </a:r>
              <a:r>
                <a:rPr lang="en-US" sz="2000">
                  <a:latin typeface="Segoe UI" pitchFamily="34" charset="0"/>
                  <a:cs typeface="Segoe UI" pitchFamily="34" charset="0"/>
                </a:rPr>
                <a:t> yang akan menyebabkan perubahan pada tekstur dan flavor (bisa menyebabkan terbentuknya flavor pahit)</a:t>
              </a:r>
            </a:p>
            <a:p>
              <a:pPr marL="396875" lvl="1" indent="-282575">
                <a:tabLst>
                  <a:tab pos="252413" algn="l"/>
                </a:tabLst>
              </a:pPr>
              <a:endParaRPr lang="en-US" sz="2000" b="1">
                <a:latin typeface="Segoe UI" pitchFamily="34" charset="0"/>
                <a:cs typeface="Segoe UI" pitchFamily="34" charset="0"/>
              </a:endParaRPr>
            </a:p>
            <a:p>
              <a:pPr marL="396875" lvl="1" indent="-282575">
                <a:buFontTx/>
                <a:buChar char="•"/>
                <a:tabLst>
                  <a:tab pos="252413" algn="l"/>
                </a:tabLst>
              </a:pPr>
              <a:r>
                <a:rPr lang="en-US" sz="2000" b="1">
                  <a:latin typeface="Segoe UI" pitchFamily="34" charset="0"/>
                  <a:cs typeface="Segoe UI" pitchFamily="34" charset="0"/>
                </a:rPr>
                <a:t>Pembekuan </a:t>
              </a:r>
              <a:r>
                <a:rPr lang="en-US" sz="2000">
                  <a:latin typeface="Segoe UI" pitchFamily="34" charset="0"/>
                  <a:cs typeface="Segoe UI" pitchFamily="34" charset="0"/>
                </a:rPr>
                <a:t>dapat menyebabkan protein mengalami perubahan konformasi dan kelarutannya</a:t>
              </a:r>
              <a:endParaRPr lang="en-US" sz="2000">
                <a:latin typeface="Times New Roman" pitchFamily="18" charset="0"/>
                <a:cs typeface="Times New Roman" pitchFamily="18" charset="0"/>
              </a:endParaRPr>
            </a:p>
            <a:p>
              <a:pPr indent="-252413">
                <a:buFontTx/>
                <a:buChar char="•"/>
                <a:tabLst>
                  <a:tab pos="252413" algn="l"/>
                </a:tabLst>
              </a:pPr>
              <a:endParaRPr lang="en-US" sz="2000">
                <a:latin typeface="Times New Roman" pitchFamily="18" charset="0"/>
              </a:endParaRPr>
            </a:p>
          </p:txBody>
        </p:sp>
        <p:sp>
          <p:nvSpPr>
            <p:cNvPr id="64519" name="Line 7"/>
            <p:cNvSpPr>
              <a:spLocks noChangeShapeType="1"/>
            </p:cNvSpPr>
            <p:nvPr/>
          </p:nvSpPr>
          <p:spPr bwMode="auto">
            <a:xfrm>
              <a:off x="288" y="1248"/>
              <a:ext cx="51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20" name="Line 8"/>
            <p:cNvSpPr>
              <a:spLocks noChangeShapeType="1"/>
            </p:cNvSpPr>
            <p:nvPr/>
          </p:nvSpPr>
          <p:spPr bwMode="auto">
            <a:xfrm>
              <a:off x="288" y="4128"/>
              <a:ext cx="51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21" name="Line 9"/>
            <p:cNvSpPr>
              <a:spLocks noChangeShapeType="1"/>
            </p:cNvSpPr>
            <p:nvPr/>
          </p:nvSpPr>
          <p:spPr bwMode="auto">
            <a:xfrm>
              <a:off x="288" y="576"/>
              <a:ext cx="51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8883" y="609600"/>
            <a:ext cx="9751060" cy="762000"/>
          </a:xfrm>
        </p:spPr>
        <p:txBody>
          <a:bodyPr/>
          <a:lstStyle/>
          <a:p>
            <a:r>
              <a:rPr lang="en-US" b="1" dirty="0" err="1" smtClean="0">
                <a:latin typeface="Arial Narrow" pitchFamily="34" charset="0"/>
              </a:rPr>
              <a:t>Pengujian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err="1" smtClean="0">
                <a:latin typeface="Arial Narrow" pitchFamily="34" charset="0"/>
              </a:rPr>
              <a:t>Penentuan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daya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cerna</a:t>
            </a:r>
            <a:r>
              <a:rPr lang="en-US" b="1" dirty="0" smtClean="0">
                <a:latin typeface="Arial Narrow" pitchFamily="34" charset="0"/>
              </a:rPr>
              <a:t> protein </a:t>
            </a:r>
            <a:r>
              <a:rPr lang="en-US" b="1" dirty="0" err="1" smtClean="0">
                <a:latin typeface="Arial Narrow" pitchFamily="34" charset="0"/>
              </a:rPr>
              <a:t>secara</a:t>
            </a:r>
            <a:r>
              <a:rPr lang="en-US" b="1" dirty="0" smtClean="0">
                <a:latin typeface="Arial Narrow" pitchFamily="34" charset="0"/>
              </a:rPr>
              <a:t> in Vivo :</a:t>
            </a:r>
          </a:p>
          <a:p>
            <a:pPr lvl="1"/>
            <a:r>
              <a:rPr lang="en-US" dirty="0" err="1" smtClean="0">
                <a:latin typeface="Arial Narrow" pitchFamily="34" charset="0"/>
              </a:rPr>
              <a:t>Untuk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mengetahui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fungsi</a:t>
            </a:r>
            <a:r>
              <a:rPr lang="en-US" dirty="0" smtClean="0">
                <a:latin typeface="Arial Narrow" pitchFamily="34" charset="0"/>
              </a:rPr>
              <a:t> protein </a:t>
            </a:r>
            <a:r>
              <a:rPr lang="en-US" dirty="0" err="1" smtClean="0">
                <a:latin typeface="Arial Narrow" pitchFamily="34" charset="0"/>
              </a:rPr>
              <a:t>bagi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pertumbuhan</a:t>
            </a:r>
            <a:r>
              <a:rPr lang="en-US" dirty="0" smtClean="0">
                <a:latin typeface="Arial Narrow" pitchFamily="34" charset="0"/>
              </a:rPr>
              <a:t> (PER, NPU, </a:t>
            </a:r>
            <a:r>
              <a:rPr lang="en-US" dirty="0" err="1" smtClean="0">
                <a:latin typeface="Arial Narrow" pitchFamily="34" charset="0"/>
              </a:rPr>
              <a:t>Nilai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biologi</a:t>
            </a:r>
            <a:r>
              <a:rPr lang="en-US" dirty="0" smtClean="0">
                <a:latin typeface="Arial Narrow" pitchFamily="34" charset="0"/>
              </a:rPr>
              <a:t>)</a:t>
            </a:r>
          </a:p>
          <a:p>
            <a:pPr lvl="1"/>
            <a:r>
              <a:rPr lang="en-US" dirty="0" err="1" smtClean="0">
                <a:latin typeface="Arial Narrow" pitchFamily="34" charset="0"/>
              </a:rPr>
              <a:t>Untuk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mengetahui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fungsi</a:t>
            </a:r>
            <a:r>
              <a:rPr lang="en-US" dirty="0" smtClean="0">
                <a:latin typeface="Arial Narrow" pitchFamily="34" charset="0"/>
              </a:rPr>
              <a:t> protein </a:t>
            </a:r>
            <a:r>
              <a:rPr lang="en-US" dirty="0" err="1" smtClean="0">
                <a:latin typeface="Arial Narrow" pitchFamily="34" charset="0"/>
              </a:rPr>
              <a:t>dalam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pemeliharaan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jaringan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tubuh</a:t>
            </a:r>
            <a:r>
              <a:rPr lang="en-US" dirty="0" smtClean="0">
                <a:latin typeface="Arial Narrow" pitchFamily="34" charset="0"/>
              </a:rPr>
              <a:t> </a:t>
            </a:r>
            <a:endParaRPr lang="en-US" dirty="0">
              <a:latin typeface="Arial Narrow" pitchFamily="34" charset="0"/>
            </a:endParaRPr>
          </a:p>
          <a:p>
            <a:r>
              <a:rPr lang="en-US" b="1" dirty="0" err="1" smtClean="0">
                <a:latin typeface="Arial Narrow" pitchFamily="34" charset="0"/>
              </a:rPr>
              <a:t>Penentuan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daya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cerna</a:t>
            </a:r>
            <a:r>
              <a:rPr lang="en-US" b="1" dirty="0" smtClean="0">
                <a:latin typeface="Arial Narrow" pitchFamily="34" charset="0"/>
              </a:rPr>
              <a:t> protein </a:t>
            </a:r>
            <a:r>
              <a:rPr lang="en-US" b="1" dirty="0" err="1" smtClean="0">
                <a:latin typeface="Arial Narrow" pitchFamily="34" charset="0"/>
              </a:rPr>
              <a:t>secara</a:t>
            </a:r>
            <a:r>
              <a:rPr lang="en-US" b="1" dirty="0" smtClean="0">
                <a:latin typeface="Arial Narrow" pitchFamily="34" charset="0"/>
              </a:rPr>
              <a:t> in Vitro :</a:t>
            </a:r>
          </a:p>
          <a:p>
            <a:pPr lvl="1"/>
            <a:r>
              <a:rPr lang="en-US" dirty="0" err="1" smtClean="0">
                <a:latin typeface="Arial Narrow" pitchFamily="34" charset="0"/>
              </a:rPr>
              <a:t>Daya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cerna</a:t>
            </a:r>
            <a:r>
              <a:rPr lang="en-US" dirty="0" smtClean="0">
                <a:latin typeface="Arial Narrow" pitchFamily="34" charset="0"/>
              </a:rPr>
              <a:t>/</a:t>
            </a:r>
            <a:r>
              <a:rPr lang="en-US" dirty="0" err="1" smtClean="0">
                <a:latin typeface="Arial Narrow" pitchFamily="34" charset="0"/>
              </a:rPr>
              <a:t>nilai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kecernaan</a:t>
            </a:r>
            <a:r>
              <a:rPr lang="en-US" dirty="0" smtClean="0">
                <a:latin typeface="Arial Narrow" pitchFamily="34" charset="0"/>
              </a:rPr>
              <a:t> protein :</a:t>
            </a:r>
          </a:p>
          <a:p>
            <a:pPr lvl="1">
              <a:buNone/>
            </a:pPr>
            <a:r>
              <a:rPr lang="en-US" sz="2400" dirty="0" smtClean="0">
                <a:latin typeface="Arial Narrow" pitchFamily="34" charset="0"/>
              </a:rPr>
              <a:t>      </a:t>
            </a:r>
            <a:r>
              <a:rPr lang="en-US" sz="2400" dirty="0" err="1" smtClean="0">
                <a:latin typeface="Arial Narrow" pitchFamily="34" charset="0"/>
              </a:rPr>
              <a:t>Kemampuan</a:t>
            </a:r>
            <a:r>
              <a:rPr lang="en-US" sz="2400" dirty="0" smtClean="0">
                <a:latin typeface="Arial Narrow" pitchFamily="34" charset="0"/>
              </a:rPr>
              <a:t> protein </a:t>
            </a:r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dihidrolisis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menjasi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asam-asam</a:t>
            </a:r>
            <a:r>
              <a:rPr lang="en-US" sz="2400" dirty="0" smtClean="0">
                <a:latin typeface="Arial Narrow" pitchFamily="34" charset="0"/>
              </a:rPr>
              <a:t> amino </a:t>
            </a:r>
            <a:r>
              <a:rPr lang="en-US" sz="2400" dirty="0" err="1" smtClean="0">
                <a:latin typeface="Arial Narrow" pitchFamily="34" charset="0"/>
              </a:rPr>
              <a:t>oleh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enzim-enzim</a:t>
            </a:r>
            <a:r>
              <a:rPr lang="en-US" sz="2400" dirty="0" smtClean="0">
                <a:latin typeface="Arial Narrow" pitchFamily="34" charset="0"/>
              </a:rPr>
              <a:t> protease</a:t>
            </a:r>
          </a:p>
          <a:p>
            <a:pPr lvl="1">
              <a:buNone/>
            </a:pPr>
            <a:r>
              <a:rPr lang="en-US" dirty="0" smtClean="0">
                <a:latin typeface="Arial Narrow" pitchFamily="34" charset="0"/>
              </a:rPr>
              <a:t>       </a:t>
            </a:r>
            <a:r>
              <a:rPr lang="en-US" sz="2400" dirty="0" err="1" smtClean="0">
                <a:latin typeface="Arial Narrow" pitchFamily="34" charset="0"/>
              </a:rPr>
              <a:t>Metode</a:t>
            </a:r>
            <a:r>
              <a:rPr lang="en-US" sz="2400" dirty="0" smtClean="0">
                <a:latin typeface="Arial Narrow" pitchFamily="34" charset="0"/>
              </a:rPr>
              <a:t> :</a:t>
            </a:r>
          </a:p>
          <a:p>
            <a:pPr lvl="4"/>
            <a:r>
              <a:rPr lang="en-US" dirty="0" smtClean="0">
                <a:latin typeface="Arial Narrow" pitchFamily="34" charset="0"/>
              </a:rPr>
              <a:t>PDR (pepsin digest residue index)</a:t>
            </a:r>
          </a:p>
          <a:p>
            <a:pPr lvl="5"/>
            <a:r>
              <a:rPr lang="en-US" dirty="0" err="1" smtClean="0">
                <a:latin typeface="Arial Narrow" pitchFamily="34" charset="0"/>
              </a:rPr>
              <a:t>Menggunakan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enzim</a:t>
            </a:r>
            <a:r>
              <a:rPr lang="en-US" dirty="0" smtClean="0">
                <a:latin typeface="Arial Narrow" pitchFamily="34" charset="0"/>
              </a:rPr>
              <a:t> pepsin </a:t>
            </a:r>
            <a:r>
              <a:rPr lang="en-US" dirty="0" err="1" smtClean="0">
                <a:latin typeface="Arial Narrow" pitchFamily="34" charset="0"/>
              </a:rPr>
              <a:t>sebagai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penghidrolisis</a:t>
            </a:r>
            <a:endParaRPr lang="en-US" dirty="0" smtClean="0">
              <a:latin typeface="Arial Narrow" pitchFamily="34" charset="0"/>
            </a:endParaRPr>
          </a:p>
          <a:p>
            <a:pPr lvl="5"/>
            <a:endParaRPr lang="en-US" dirty="0" smtClean="0">
              <a:latin typeface="Arial Narrow" pitchFamily="34" charset="0"/>
            </a:endParaRPr>
          </a:p>
          <a:p>
            <a:pPr lvl="4"/>
            <a:r>
              <a:rPr lang="en-US" dirty="0" smtClean="0">
                <a:latin typeface="Arial Narrow" pitchFamily="34" charset="0"/>
              </a:rPr>
              <a:t>Pepsin-pancreatic digest index</a:t>
            </a:r>
          </a:p>
          <a:p>
            <a:pPr lvl="5"/>
            <a:r>
              <a:rPr lang="en-US" dirty="0" err="1" smtClean="0">
                <a:latin typeface="Arial Narrow" pitchFamily="34" charset="0"/>
              </a:rPr>
              <a:t>Menggunakan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enzim</a:t>
            </a:r>
            <a:r>
              <a:rPr lang="en-US" dirty="0" smtClean="0">
                <a:latin typeface="Arial Narrow" pitchFamily="34" charset="0"/>
              </a:rPr>
              <a:t> pepsin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pancreatik</a:t>
            </a:r>
            <a:endParaRPr lang="en-US" dirty="0" smtClean="0">
              <a:latin typeface="Arial Narrow" pitchFamily="34" charset="0"/>
            </a:endParaRPr>
          </a:p>
        </p:txBody>
      </p:sp>
      <p:pic>
        <p:nvPicPr>
          <p:cNvPr id="5" name="Picture 4" descr="DSCI0027"/>
          <p:cNvPicPr>
            <a:picLocks noChangeAspect="1"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9447212" y="4495800"/>
            <a:ext cx="2209800" cy="1657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2" y="588097"/>
            <a:ext cx="2913374" cy="81121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b="1" dirty="0" smtClean="0">
                <a:solidFill>
                  <a:srgbClr val="CC0000"/>
                </a:solidFill>
                <a:latin typeface="Arial Narrow" pitchFamily="34" charset="0"/>
              </a:rPr>
              <a:t>Vitamin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6612" y="1417637"/>
            <a:ext cx="10258928" cy="7921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	The vitamins comprise a diverse group of organic compounds  that are nutritionally essential </a:t>
            </a:r>
            <a:r>
              <a:rPr lang="en-US" sz="24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micronutriens</a:t>
            </a:r>
            <a:r>
              <a:rPr lang="en-US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.</a:t>
            </a:r>
          </a:p>
        </p:txBody>
      </p:sp>
      <p:sp>
        <p:nvSpPr>
          <p:cNvPr id="446468" name="Rectangle 4"/>
          <p:cNvSpPr>
            <a:spLocks noChangeArrowheads="1"/>
          </p:cNvSpPr>
          <p:nvPr/>
        </p:nvSpPr>
        <p:spPr bwMode="auto">
          <a:xfrm>
            <a:off x="1217612" y="2514600"/>
            <a:ext cx="9243192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Tx/>
              <a:buAutoNum type="alphaLcParenBoth"/>
              <a:defRPr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as coenzymes or their precursors (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niancin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, thiamin, riboflavin, biotin, </a:t>
            </a:r>
            <a:r>
              <a:rPr 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pantothenic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acid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, vitamin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B6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, vitamin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B12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, and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folate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) </a:t>
            </a:r>
          </a:p>
          <a:p>
            <a:pPr marL="609600" indent="-609600" algn="l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Tx/>
              <a:buAutoNum type="alphaLcParenBoth"/>
              <a:defRPr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as components of the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antioxidative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 defense system (ascorbic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acid,certain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caretenoids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, and vitamin E) </a:t>
            </a:r>
          </a:p>
          <a:p>
            <a:pPr marL="609600" indent="-609600" algn="l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Tx/>
              <a:buAutoNum type="alphaLcParenBoth"/>
              <a:defRPr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as factors involved in genetic regulation (vitamin A,D, and potentially several others) </a:t>
            </a:r>
          </a:p>
          <a:p>
            <a:pPr marL="609600" indent="-609600" algn="l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Tx/>
              <a:buAutoNum type="alphaLcParenBoth"/>
              <a:defRPr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in specialized functions such as vitamin A in vision,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ascorbate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 in various hydroxylation reaction, and vitamin K in specific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carboxylation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 reactions</a:t>
            </a:r>
          </a:p>
          <a:p>
            <a:pPr marL="609600" indent="-609600" algn="l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  <a:defRPr/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latin typeface="Arial Narrow" pitchFamily="34" charset="0"/>
            </a:endParaRPr>
          </a:p>
        </p:txBody>
      </p:sp>
      <p:sp>
        <p:nvSpPr>
          <p:cNvPr id="446470" name="Text Box 6"/>
          <p:cNvSpPr txBox="1">
            <a:spLocks noChangeArrowheads="1"/>
          </p:cNvSpPr>
          <p:nvPr/>
        </p:nvSpPr>
        <p:spPr bwMode="auto">
          <a:xfrm>
            <a:off x="1141412" y="2057400"/>
            <a:ext cx="211188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defRPr/>
            </a:pPr>
            <a:r>
              <a:rPr lang="en-US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Function :</a:t>
            </a:r>
            <a:endParaRPr lang="en-US" dirty="0">
              <a:solidFill>
                <a:srgbClr val="CC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pic>
        <p:nvPicPr>
          <p:cNvPr id="8" name="Picture 7" descr="vitami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89329"/>
            <a:ext cx="2282609" cy="2368671"/>
          </a:xfrm>
          <a:prstGeom prst="rect">
            <a:avLst/>
          </a:prstGeom>
        </p:spPr>
      </p:pic>
      <p:pic>
        <p:nvPicPr>
          <p:cNvPr id="9" name="Picture 8" descr="vitamins-word-white-background-fresh-fruits-vegetables-44045961.jpg"/>
          <p:cNvPicPr>
            <a:picLocks noChangeAspect="1"/>
          </p:cNvPicPr>
          <p:nvPr/>
        </p:nvPicPr>
        <p:blipFill>
          <a:blip r:embed="rId3"/>
          <a:srcRect b="25141"/>
          <a:stretch>
            <a:fillRect/>
          </a:stretch>
        </p:blipFill>
        <p:spPr>
          <a:xfrm rot="16200000">
            <a:off x="9960870" y="2875858"/>
            <a:ext cx="3579813" cy="876097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46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6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46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46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46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/>
      <p:bldP spid="44647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abel-periodik-unsur-kim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7012" y="1905000"/>
            <a:ext cx="4114800" cy="365507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3812" y="304800"/>
            <a:ext cx="10360501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Mineral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163" y="1447800"/>
            <a:ext cx="700905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 Narrow" pitchFamily="34" charset="0"/>
              </a:rPr>
              <a:t>Minerals in food refer to elements than C,H, O, and N that are present in foods</a:t>
            </a:r>
          </a:p>
          <a:p>
            <a:pPr eaLnBrk="1" hangingPunct="1"/>
            <a:r>
              <a:rPr lang="en-US" dirty="0" smtClean="0">
                <a:latin typeface="Arial Narrow" pitchFamily="34" charset="0"/>
              </a:rPr>
              <a:t>Primarily presents in organic molecules and water; constitute about 99% of the total number of atoms in living systems</a:t>
            </a:r>
          </a:p>
          <a:p>
            <a:pPr eaLnBrk="1" hangingPunct="1"/>
            <a:r>
              <a:rPr lang="en-US" dirty="0" smtClean="0">
                <a:latin typeface="Arial Narrow" pitchFamily="34" charset="0"/>
              </a:rPr>
              <a:t>Mineral elements are present in relatively low concentration in foods but play key functional roles in living systems and foods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644235"/>
            <a:ext cx="10969943" cy="758826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 Narrow" pitchFamily="34" charset="0"/>
              </a:rPr>
              <a:t>Mineral Additives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2588" y="1717675"/>
            <a:ext cx="10969943" cy="4530725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rial Narrow" pitchFamily="34" charset="0"/>
              </a:rPr>
              <a:t>Mineral additives are commercially available in one or several salt forms. </a:t>
            </a:r>
          </a:p>
          <a:p>
            <a:pPr eaLnBrk="1" hangingPunct="1"/>
            <a:r>
              <a:rPr lang="en-US" dirty="0" smtClean="0">
                <a:latin typeface="Arial Narrow" pitchFamily="34" charset="0"/>
              </a:rPr>
              <a:t>The choice of mineral sources depend on 3 factors:</a:t>
            </a:r>
          </a:p>
          <a:p>
            <a:pPr lvl="1" eaLnBrk="1" hangingPunct="1"/>
            <a:r>
              <a:rPr lang="en-US" dirty="0" smtClean="0">
                <a:latin typeface="Arial Narrow" pitchFamily="34" charset="0"/>
              </a:rPr>
              <a:t>Bioavailability of the mineral in a particular salt form</a:t>
            </a:r>
          </a:p>
          <a:p>
            <a:pPr lvl="1" eaLnBrk="1" hangingPunct="1"/>
            <a:r>
              <a:rPr lang="en-US" dirty="0" smtClean="0">
                <a:latin typeface="Arial Narrow" pitchFamily="34" charset="0"/>
              </a:rPr>
              <a:t>Solubility </a:t>
            </a:r>
          </a:p>
          <a:p>
            <a:pPr lvl="1" eaLnBrk="1" hangingPunct="1"/>
            <a:r>
              <a:rPr lang="en-US" dirty="0" smtClean="0">
                <a:latin typeface="Arial Narrow" pitchFamily="34" charset="0"/>
              </a:rPr>
              <a:t>Potential effects on final product properties</a:t>
            </a:r>
          </a:p>
          <a:p>
            <a:pPr eaLnBrk="1" hangingPunct="1"/>
            <a:endParaRPr lang="en-US" dirty="0" smtClean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2"/>
          <a:srcRect t="14399" b="10724"/>
          <a:stretch>
            <a:fillRect/>
          </a:stretch>
        </p:blipFill>
        <p:spPr>
          <a:xfrm>
            <a:off x="6932612" y="3581400"/>
            <a:ext cx="3771900" cy="19812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3812" y="838200"/>
            <a:ext cx="10665222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Bioavailability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latin typeface="Arial Narrow" pitchFamily="34" charset="0"/>
              </a:rPr>
              <a:t>The proportion of a nutrient in ingested food that is available for utilization in metabolic processes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latin typeface="Arial Narrow" pitchFamily="34" charset="0"/>
              </a:rPr>
              <a:t>In case of mineral nutrients, bioavailability is determined </a:t>
            </a:r>
            <a:r>
              <a:rPr lang="en-US" sz="2800" dirty="0" smtClean="0">
                <a:solidFill>
                  <a:srgbClr val="FF0000"/>
                </a:solidFill>
                <a:latin typeface="Arial Narrow" pitchFamily="34" charset="0"/>
              </a:rPr>
              <a:t>primarily by the efficiency of absorption from the intestinal lumen into the blood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latin typeface="Arial Narrow" pitchFamily="34" charset="0"/>
              </a:rPr>
              <a:t>In some cases, absorbed nutrients may be in a form that cannot be utilized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dirty="0" smtClean="0">
                <a:latin typeface="Arial Narrow" pitchFamily="34" charset="0"/>
              </a:rPr>
              <a:t>	e.g. Fe bound so tightly in some </a:t>
            </a:r>
            <a:r>
              <a:rPr lang="en-US" sz="2800" dirty="0" err="1" smtClean="0">
                <a:latin typeface="Arial Narrow" pitchFamily="34" charset="0"/>
              </a:rPr>
              <a:t>chelates</a:t>
            </a:r>
            <a:r>
              <a:rPr lang="en-US" sz="2800" dirty="0" smtClean="0">
                <a:latin typeface="Arial Narrow" pitchFamily="34" charset="0"/>
              </a:rPr>
              <a:t> ….iron will not be released to cells for incorporation into iron proteins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err="1" smtClean="0">
                <a:latin typeface="Arial Narrow" pitchFamily="34" charset="0"/>
              </a:rPr>
              <a:t>Bioavailabilities</a:t>
            </a:r>
            <a:r>
              <a:rPr lang="en-US" sz="2800" dirty="0" smtClean="0">
                <a:latin typeface="Arial Narrow" pitchFamily="34" charset="0"/>
              </a:rPr>
              <a:t> of mineral nutrients vary: &lt;1% (some forms of Fe) until &gt;90% (Na &amp; K)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fh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55233"/>
            <a:ext cx="3771900" cy="2502767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7012" y="1600200"/>
            <a:ext cx="4037329" cy="762000"/>
          </a:xfrm>
        </p:spPr>
        <p:txBody>
          <a:bodyPr/>
          <a:lstStyle/>
          <a:p>
            <a:r>
              <a:rPr lang="en-US" b="1" dirty="0" err="1" smtClean="0"/>
              <a:t>Fortifikasi</a:t>
            </a:r>
            <a:r>
              <a:rPr lang="en-US" b="1" dirty="0" smtClean="0"/>
              <a:t> </a:t>
            </a:r>
            <a:r>
              <a:rPr lang="en-US" b="1" dirty="0" err="1" smtClean="0"/>
              <a:t>Gizi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667000"/>
            <a:ext cx="9751060" cy="2209800"/>
          </a:xfrm>
        </p:spPr>
        <p:txBody>
          <a:bodyPr>
            <a:normAutofit/>
          </a:bodyPr>
          <a:lstStyle/>
          <a:p>
            <a:r>
              <a:rPr lang="en-US" i="1" dirty="0" smtClean="0"/>
              <a:t>the addition of one or more essential nutrients to a food, whether or not it is normally contained in the food, for the purpose of preventing or correcting a demonstrated deficiency of one or more nutrients in the population or specific population groups</a:t>
            </a:r>
            <a:r>
              <a:rPr lang="en-US" dirty="0" smtClean="0"/>
              <a:t> (Codex </a:t>
            </a:r>
            <a:r>
              <a:rPr lang="en-US" dirty="0" err="1" smtClean="0"/>
              <a:t>Alimentarius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XVX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6719" y="3333482"/>
            <a:ext cx="3922106" cy="2610118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609600"/>
            <a:ext cx="9751060" cy="762000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Arial Narrow" pitchFamily="34" charset="0"/>
              </a:rPr>
              <a:t>Persyaratan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Nutrifikasi</a:t>
            </a:r>
            <a:r>
              <a:rPr lang="en-US" b="1" dirty="0" smtClean="0">
                <a:latin typeface="Arial Narrow" pitchFamily="34" charset="0"/>
              </a:rPr>
              <a:t>/</a:t>
            </a:r>
            <a:r>
              <a:rPr lang="en-US" b="1" dirty="0" err="1" smtClean="0">
                <a:latin typeface="Arial Narrow" pitchFamily="34" charset="0"/>
              </a:rPr>
              <a:t>Fortifikasi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12" y="1524000"/>
            <a:ext cx="9751060" cy="4572000"/>
          </a:xfrm>
        </p:spPr>
        <p:txBody>
          <a:bodyPr>
            <a:normAutofit fontScale="92500"/>
          </a:bodyPr>
          <a:lstStyle/>
          <a:p>
            <a:pPr lvl="1"/>
            <a:r>
              <a:rPr lang="en-US" sz="2400" dirty="0" err="1" smtClean="0">
                <a:latin typeface="Arial Narrow" pitchFamily="34" charset="0"/>
              </a:rPr>
              <a:t>Selama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proses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pengolahan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terjadi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kehilangan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cukup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besar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Teknologi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penambahannya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rumit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ditambahkan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relatif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stabil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selama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pengolahan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ditambahkan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bereaksi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bahan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ditambahkan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menimbulkan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perubahan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organoleptik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fisik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ditambahkan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membahayakan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ditambahkan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dapat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dimanfaatkan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tubuh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bertentangan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peraturan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berlaku</a:t>
            </a:r>
            <a:endParaRPr lang="en-US" sz="2400" dirty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menyebabkan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ketidakseimbangan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nutrien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bahan</a:t>
            </a:r>
            <a:endParaRPr lang="en-US" sz="2400" dirty="0" smtClean="0">
              <a:latin typeface="Arial Narrow" pitchFamily="34" charset="0"/>
            </a:endParaRPr>
          </a:p>
          <a:p>
            <a:pPr lvl="1"/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terlalu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menyebabkan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kenaikan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harga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smtClean="0">
                <a:latin typeface="Arial Narrow" pitchFamily="34" charset="0"/>
                <a:sym typeface="Wingdings" pitchFamily="2" charset="2"/>
              </a:rPr>
              <a:t> </a:t>
            </a:r>
            <a:r>
              <a:rPr lang="en-US" sz="2400" dirty="0" err="1" smtClean="0">
                <a:latin typeface="Arial Narrow" pitchFamily="34" charset="0"/>
                <a:sym typeface="Wingdings" pitchFamily="2" charset="2"/>
              </a:rPr>
              <a:t>mahal</a:t>
            </a:r>
            <a:endParaRPr lang="en-US" sz="2400" dirty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id-ID" b="1" smtClean="0"/>
              <a:t>Zat Anti Gizi</a:t>
            </a:r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218882" y="1600200"/>
            <a:ext cx="10514329" cy="1752600"/>
          </a:xfrm>
        </p:spPr>
        <p:txBody>
          <a:bodyPr>
            <a:normAutofit/>
          </a:bodyPr>
          <a:lstStyle/>
          <a:p>
            <a:r>
              <a:rPr lang="id-ID" sz="2400" dirty="0" smtClean="0">
                <a:latin typeface="Arial Narrow" pitchFamily="34" charset="0"/>
              </a:rPr>
              <a:t>Suatu senyawa yg apabila diberikan baik langsung maupun tidak langsung pada organisme hidup dalam jumlah tertentu dapat mengakibatkan gangguan metabolisme dan/atau tidak tersedianya suatu unsur gizi bagi tubuh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836612" y="2888909"/>
          <a:ext cx="10744199" cy="3435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7990"/>
                <a:gridCol w="7946209"/>
              </a:tblGrid>
              <a:tr h="46389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Arial Narrow" pitchFamily="34" charset="0"/>
                        </a:rPr>
                        <a:t>Anti Vitamin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Arial Narrow" pitchFamily="34" charset="0"/>
                        </a:rPr>
                        <a:t>Efek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63891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Avidin (anti biotin)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Avidin dalam telur sebagai senyawa antibiotin dan antitiamin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63891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Anti piridoksin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Mengganggu ketersediaan vitamin B6, trdapat dlm minyak,</a:t>
                      </a:r>
                      <a:r>
                        <a:rPr lang="id-ID" sz="1800" baseline="0" dirty="0" smtClean="0">
                          <a:latin typeface="Arial Narrow" pitchFamily="34" charset="0"/>
                        </a:rPr>
                        <a:t> </a:t>
                      </a:r>
                      <a:r>
                        <a:rPr lang="id-ID" sz="1800" dirty="0" smtClean="0">
                          <a:latin typeface="Arial Narrow" pitchFamily="34" charset="0"/>
                        </a:rPr>
                        <a:t>biji-bijian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37127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Niasinogen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Mengganggu ketersediaan niasin krn terjadi kompleks dgn niasinogen,  trdpt dlm jagung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Tiaminase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Enzim yg merusak tiamin, terdapat dlm ikan mentah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320040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Lipoksidase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Zat anti vitamin A, mengosidasi karoten, terdapat dlm kacang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Anti Vitamin D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Terdapat dlm bungkil kedelai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  <a:tr h="463891"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Anti Vitamin E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id-ID" sz="1800" dirty="0" smtClean="0">
                          <a:latin typeface="Arial Narrow" pitchFamily="34" charset="0"/>
                        </a:rPr>
                        <a:t>Trdpt dlm kacang-kacangan (kc kapri, kc merah)</a:t>
                      </a:r>
                      <a:endParaRPr lang="id-ID" sz="1800" dirty="0">
                        <a:latin typeface="Arial Narrow" pitchFamily="34" charset="0"/>
                      </a:endParaRPr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318" y="692725"/>
            <a:ext cx="9751060" cy="685800"/>
          </a:xfrm>
        </p:spPr>
        <p:txBody>
          <a:bodyPr/>
          <a:lstStyle/>
          <a:p>
            <a:r>
              <a:rPr lang="en-US" b="1" dirty="0" smtClean="0">
                <a:latin typeface="Arial Narrow" pitchFamily="34" charset="0"/>
              </a:rPr>
              <a:t>METODE  EVALUASI  </a:t>
            </a:r>
            <a:r>
              <a:rPr lang="en-US" b="1" i="1" dirty="0" smtClean="0">
                <a:latin typeface="Arial Narrow" pitchFamily="34" charset="0"/>
              </a:rPr>
              <a:t>IN VIVO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i-FI" sz="2400" dirty="0" smtClean="0">
                <a:latin typeface="Arial Narrow" pitchFamily="34" charset="0"/>
              </a:rPr>
              <a:t>Penggunaan hewan percobaan untuk mengevaluasi nilai </a:t>
            </a:r>
            <a:r>
              <a:rPr lang="en-US" sz="2400" dirty="0" err="1" smtClean="0">
                <a:latin typeface="Arial Narrow" pitchFamily="34" charset="0"/>
              </a:rPr>
              <a:t>biologis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sangat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penting</a:t>
            </a:r>
            <a:r>
              <a:rPr lang="en-US" sz="2400" dirty="0" smtClean="0">
                <a:latin typeface="Arial Narrow" pitchFamily="34" charset="0"/>
              </a:rPr>
              <a:t>:</a:t>
            </a:r>
          </a:p>
          <a:p>
            <a:r>
              <a:rPr lang="sv-SE" sz="2400" dirty="0" smtClean="0">
                <a:latin typeface="Arial Narrow" pitchFamily="34" charset="0"/>
              </a:rPr>
              <a:t>Praktis, lebih murah, mudah dilaksanakan dan dikontrol </a:t>
            </a:r>
            <a:r>
              <a:rPr lang="en-US" sz="2400" dirty="0" err="1" smtClean="0">
                <a:latin typeface="Arial Narrow" pitchFamily="34" charset="0"/>
              </a:rPr>
              <a:t>perlakuannya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rancangan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percobaannya</a:t>
            </a:r>
            <a:endParaRPr lang="en-US" sz="2400" dirty="0" smtClean="0">
              <a:latin typeface="Arial Narrow" pitchFamily="34" charset="0"/>
            </a:endParaRPr>
          </a:p>
          <a:p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evaluasi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toxisitas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merupakan</a:t>
            </a:r>
            <a:r>
              <a:rPr lang="en-US" sz="2400" dirty="0" smtClean="0">
                <a:latin typeface="Arial Narrow" pitchFamily="34" charset="0"/>
              </a:rPr>
              <a:t> screening </a:t>
            </a:r>
            <a:r>
              <a:rPr lang="en-US" sz="2400" dirty="0" err="1" smtClean="0">
                <a:latin typeface="Arial Narrow" pitchFamily="34" charset="0"/>
              </a:rPr>
              <a:t>awal</a:t>
            </a:r>
            <a:endParaRPr lang="en-US" sz="2400" dirty="0" smtClean="0">
              <a:latin typeface="Arial Narrow" pitchFamily="34" charset="0"/>
            </a:endParaRPr>
          </a:p>
          <a:p>
            <a:r>
              <a:rPr lang="en-US" sz="2400" dirty="0" err="1" smtClean="0">
                <a:latin typeface="Arial Narrow" pitchFamily="34" charset="0"/>
              </a:rPr>
              <a:t>Penggunaan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hewan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percobaan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dapat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memberikan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informasi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mengenai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nasib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komponen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setelah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memasuki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mulut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pencernaan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penyerapan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akumulasi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penggunaan</a:t>
            </a:r>
            <a:r>
              <a:rPr lang="en-US" sz="2400" dirty="0" smtClean="0">
                <a:latin typeface="Arial Narrow" pitchFamily="34" charset="0"/>
              </a:rPr>
              <a:t>/</a:t>
            </a:r>
            <a:r>
              <a:rPr lang="en-US" sz="2400" dirty="0" err="1" smtClean="0">
                <a:latin typeface="Arial Narrow" pitchFamily="34" charset="0"/>
              </a:rPr>
              <a:t>reaksi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organ/sel.</a:t>
            </a:r>
          </a:p>
          <a:p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senyawa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toxik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xenobiotik</a:t>
            </a:r>
            <a:r>
              <a:rPr lang="en-US" sz="2400" dirty="0" smtClean="0">
                <a:latin typeface="Arial Narrow" pitchFamily="34" charset="0"/>
              </a:rPr>
              <a:t>, data </a:t>
            </a:r>
            <a:r>
              <a:rPr lang="en-US" sz="2400" dirty="0" err="1" smtClean="0">
                <a:latin typeface="Arial Narrow" pitchFamily="34" charset="0"/>
              </a:rPr>
              <a:t>pada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hewan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percobaan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sangat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berguna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sebelum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dicobakan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pada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manusia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langsung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digunakan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konsumsi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manusia</a:t>
            </a:r>
            <a:endParaRPr lang="en-US" sz="2400" dirty="0"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141412" y="789710"/>
            <a:ext cx="118872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2738" y="623455"/>
            <a:ext cx="9751060" cy="762000"/>
          </a:xfrm>
        </p:spPr>
        <p:txBody>
          <a:bodyPr/>
          <a:lstStyle/>
          <a:p>
            <a:r>
              <a:rPr lang="en-US" b="1" dirty="0" err="1" smtClean="0">
                <a:latin typeface="Arial Narrow" pitchFamily="34" charset="0"/>
              </a:rPr>
              <a:t>Referensi</a:t>
            </a:r>
            <a:endParaRPr lang="en-US" b="1" dirty="0">
              <a:latin typeface="Arial Narrow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Arial Narrow" pitchFamily="34" charset="0"/>
              </a:rPr>
              <a:t>Berdanier</a:t>
            </a:r>
            <a:r>
              <a:rPr lang="en-US" dirty="0" smtClean="0">
                <a:latin typeface="Arial Narrow" pitchFamily="34" charset="0"/>
              </a:rPr>
              <a:t>, Carolyn </a:t>
            </a:r>
            <a:r>
              <a:rPr lang="en-US" dirty="0" err="1" smtClean="0">
                <a:latin typeface="Arial Narrow" pitchFamily="34" charset="0"/>
              </a:rPr>
              <a:t>D.,Johanna</a:t>
            </a:r>
            <a:r>
              <a:rPr lang="en-US" dirty="0" smtClean="0">
                <a:latin typeface="Arial Narrow" pitchFamily="34" charset="0"/>
              </a:rPr>
              <a:t> Dwyer, Elaine B. Feldman. Handbook of Food and Nutrition. CRC </a:t>
            </a:r>
            <a:r>
              <a:rPr lang="en-US" dirty="0" err="1" smtClean="0">
                <a:latin typeface="Arial Narrow" pitchFamily="34" charset="0"/>
              </a:rPr>
              <a:t>Press,Boca</a:t>
            </a:r>
            <a:r>
              <a:rPr lang="en-US" dirty="0" smtClean="0">
                <a:latin typeface="Arial Narrow" pitchFamily="34" charset="0"/>
              </a:rPr>
              <a:t> Raton</a:t>
            </a:r>
          </a:p>
          <a:p>
            <a:r>
              <a:rPr lang="en-US" dirty="0" err="1" smtClean="0">
                <a:latin typeface="Arial Narrow" pitchFamily="34" charset="0"/>
              </a:rPr>
              <a:t>Helferich</a:t>
            </a:r>
            <a:r>
              <a:rPr lang="en-US" dirty="0" smtClean="0">
                <a:latin typeface="Arial Narrow" pitchFamily="34" charset="0"/>
              </a:rPr>
              <a:t> W, Winter CK. 2001.Food Toxicology. CRC </a:t>
            </a:r>
            <a:r>
              <a:rPr lang="en-US" dirty="0" err="1" smtClean="0">
                <a:latin typeface="Arial Narrow" pitchFamily="34" charset="0"/>
              </a:rPr>
              <a:t>Press,Boca</a:t>
            </a:r>
            <a:r>
              <a:rPr lang="en-US" dirty="0" smtClean="0">
                <a:latin typeface="Arial Narrow" pitchFamily="34" charset="0"/>
              </a:rPr>
              <a:t> Raton</a:t>
            </a:r>
          </a:p>
          <a:p>
            <a:r>
              <a:rPr lang="en-US" dirty="0" err="1" smtClean="0">
                <a:latin typeface="Arial Narrow" pitchFamily="34" charset="0"/>
              </a:rPr>
              <a:t>Muchtadi</a:t>
            </a:r>
            <a:r>
              <a:rPr lang="en-US" dirty="0" smtClean="0">
                <a:latin typeface="Arial Narrow" pitchFamily="34" charset="0"/>
              </a:rPr>
              <a:t>, D. 1989. </a:t>
            </a:r>
            <a:r>
              <a:rPr lang="en-US" dirty="0" err="1" smtClean="0">
                <a:latin typeface="Arial Narrow" pitchFamily="34" charset="0"/>
              </a:rPr>
              <a:t>Aspek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Biokimia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Gizi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dalam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Keamanan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Pangan</a:t>
            </a:r>
            <a:r>
              <a:rPr lang="en-US" dirty="0" smtClean="0">
                <a:latin typeface="Arial Narrow" pitchFamily="34" charset="0"/>
              </a:rPr>
              <a:t>. </a:t>
            </a:r>
            <a:r>
              <a:rPr lang="en-US" dirty="0" err="1" smtClean="0">
                <a:latin typeface="Arial Narrow" pitchFamily="34" charset="0"/>
              </a:rPr>
              <a:t>Pusat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nl-NL" dirty="0" smtClean="0">
                <a:latin typeface="Arial Narrow" pitchFamily="34" charset="0"/>
              </a:rPr>
              <a:t>Antar UniversitasPangan dan Gizi. IPB.</a:t>
            </a:r>
          </a:p>
          <a:p>
            <a:r>
              <a:rPr lang="en-US" dirty="0" err="1" smtClean="0">
                <a:latin typeface="Arial Narrow" pitchFamily="34" charset="0"/>
              </a:rPr>
              <a:t>Muchtadi</a:t>
            </a:r>
            <a:r>
              <a:rPr lang="en-US" dirty="0" smtClean="0">
                <a:latin typeface="Arial Narrow" pitchFamily="34" charset="0"/>
              </a:rPr>
              <a:t>, D. 1989. </a:t>
            </a:r>
            <a:r>
              <a:rPr lang="en-US" dirty="0" err="1" smtClean="0">
                <a:latin typeface="Arial Narrow" pitchFamily="34" charset="0"/>
              </a:rPr>
              <a:t>Evaluasi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Nilai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Gizi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Pangan</a:t>
            </a:r>
            <a:r>
              <a:rPr lang="en-US" dirty="0" smtClean="0">
                <a:latin typeface="Arial Narrow" pitchFamily="34" charset="0"/>
              </a:rPr>
              <a:t>. </a:t>
            </a:r>
            <a:r>
              <a:rPr lang="en-US" dirty="0" err="1" smtClean="0">
                <a:latin typeface="Arial Narrow" pitchFamily="34" charset="0"/>
              </a:rPr>
              <a:t>Pusat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Antar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UniversitasPangan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Gizi</a:t>
            </a:r>
            <a:r>
              <a:rPr lang="en-US" dirty="0" smtClean="0">
                <a:latin typeface="Arial Narrow" pitchFamily="34" charset="0"/>
              </a:rPr>
              <a:t>. IPB.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96438" y="6488668"/>
            <a:ext cx="2592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omic Sans MS" pitchFamily="66" charset="0"/>
              </a:rPr>
              <a:t>Tekpang</a:t>
            </a:r>
            <a:r>
              <a:rPr lang="en-US" sz="1800" dirty="0" smtClean="0">
                <a:latin typeface="Comic Sans MS" pitchFamily="66" charset="0"/>
              </a:rPr>
              <a:t>/FT/UPGRIS</a:t>
            </a:r>
            <a:endParaRPr lang="en-US" sz="1800" dirty="0">
              <a:latin typeface="Comic Sans MS" pitchFamily="66" charset="0"/>
            </a:endParaRPr>
          </a:p>
        </p:txBody>
      </p:sp>
      <p:pic>
        <p:nvPicPr>
          <p:cNvPr id="8" name="Picture 7" descr="keep-calm-and-finish-studying-food-technology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pic>
        <p:nvPicPr>
          <p:cNvPr id="9" name="Picture 8" descr="whatsapp_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0612" y="1676400"/>
            <a:ext cx="609600" cy="6123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8137" y="-381000"/>
            <a:ext cx="5485131" cy="12954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TERIMA  </a:t>
            </a:r>
            <a:r>
              <a:rPr 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KASIH</a:t>
            </a:r>
            <a:endParaRPr 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Picture 9" descr="Gmail-ic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0612" y="3200400"/>
            <a:ext cx="609600" cy="609600"/>
          </a:xfrm>
          <a:prstGeom prst="rect">
            <a:avLst/>
          </a:prstGeom>
        </p:spPr>
      </p:pic>
      <p:pic>
        <p:nvPicPr>
          <p:cNvPr id="11" name="Picture 10" descr="bb_o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4412" y="2362200"/>
            <a:ext cx="696417" cy="657225"/>
          </a:xfrm>
          <a:prstGeom prst="rect">
            <a:avLst/>
          </a:prstGeom>
        </p:spPr>
      </p:pic>
      <p:pic>
        <p:nvPicPr>
          <p:cNvPr id="12" name="Picture 11" descr="b36-roun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0612" y="4038600"/>
            <a:ext cx="609600" cy="609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56412" y="167640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rial Narrow" pitchFamily="34" charset="0"/>
              </a:rPr>
              <a:t>+62 858 8047 2191</a:t>
            </a:r>
            <a:endParaRPr lang="en-US" sz="3200" b="1" dirty="0">
              <a:latin typeface="Arial Narrow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56412" y="320040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rial Narrow" pitchFamily="34" charset="0"/>
              </a:rPr>
              <a:t>arieftmin@gmail.com</a:t>
            </a:r>
            <a:endParaRPr lang="en-US" sz="3200" b="1" dirty="0">
              <a:latin typeface="Arial Narrow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6412" y="3886200"/>
            <a:ext cx="5105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Narrow" pitchFamily="34" charset="0"/>
              </a:rPr>
              <a:t>http://affandiuntuknegeri.blogspot.com</a:t>
            </a:r>
            <a:endParaRPr lang="en-US" sz="2800" b="1" dirty="0">
              <a:latin typeface="Arial Narrow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56412" y="2387025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rial Narrow" pitchFamily="34" charset="0"/>
              </a:rPr>
              <a:t>5A16EE64*</a:t>
            </a:r>
            <a:endParaRPr lang="en-US" sz="32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48409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2787942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863CEF8-E427-41A3-B701-02CD4579E28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TS102787942</Template>
  <TotalTime>0</TotalTime>
  <Words>1758</Words>
  <Application>Microsoft Office PowerPoint</Application>
  <PresentationFormat>Custom</PresentationFormat>
  <Paragraphs>352</Paragraphs>
  <Slides>34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TS102787942</vt:lpstr>
      <vt:lpstr>Evaluasi Gizi Pengolahan Pangan</vt:lpstr>
      <vt:lpstr>Evaluasi Gizi Pengolahan Pangan</vt:lpstr>
      <vt:lpstr>Materi Kuliah</vt:lpstr>
      <vt:lpstr>Jadwal Perkuliahan Kimia Pangan</vt:lpstr>
      <vt:lpstr>Tata tertib perkuliahan</vt:lpstr>
      <vt:lpstr>PEMBOBOTAN PENILAIAN</vt:lpstr>
      <vt:lpstr>Tugas Membuat Paper/Makalah</vt:lpstr>
      <vt:lpstr>REVIEW : Evaluasi Gizi Pengolahan Pangan</vt:lpstr>
      <vt:lpstr>Definition Of Carbohydrate</vt:lpstr>
      <vt:lpstr>Classes  of Carbohydrates Based on DP</vt:lpstr>
      <vt:lpstr>Karbohidrat</vt:lpstr>
      <vt:lpstr>KADAR GULA DARAH</vt:lpstr>
      <vt:lpstr>Definition of Fats and Oil</vt:lpstr>
      <vt:lpstr>Lemak</vt:lpstr>
      <vt:lpstr>Roles of Fats/Oil</vt:lpstr>
      <vt:lpstr>Fase Reaksi Oksidasi</vt:lpstr>
      <vt:lpstr>Slide 17</vt:lpstr>
      <vt:lpstr>Uji biologis pengaruh diet lemak</vt:lpstr>
      <vt:lpstr>Protein</vt:lpstr>
      <vt:lpstr>Slide 20</vt:lpstr>
      <vt:lpstr>Slide 21</vt:lpstr>
      <vt:lpstr>Pengujian</vt:lpstr>
      <vt:lpstr>Vitamin</vt:lpstr>
      <vt:lpstr>Slide 24</vt:lpstr>
      <vt:lpstr>Mineral</vt:lpstr>
      <vt:lpstr>Mineral Additives</vt:lpstr>
      <vt:lpstr>Slide 27</vt:lpstr>
      <vt:lpstr>Fortifikasi Gizi</vt:lpstr>
      <vt:lpstr>Persyaratan Nutrifikasi/Fortifikasi</vt:lpstr>
      <vt:lpstr>Zat Anti Gizi</vt:lpstr>
      <vt:lpstr>METODE  EVALUASI  IN VIVO</vt:lpstr>
      <vt:lpstr>Referensi</vt:lpstr>
      <vt:lpstr>TERIMA  KASIH</vt:lpstr>
      <vt:lpstr>Slide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2015-09-13T14:03:28Z</dcterms:created>
  <dcterms:modified xsi:type="dcterms:W3CDTF">2018-09-04T01:56:02Z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TC027879429991</vt:lpwstr>
  </property>
</Properties>
</file>