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1020" y="5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640713" y="200152"/>
            <a:ext cx="5862573" cy="711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78739" y="5363019"/>
            <a:ext cx="8986520" cy="7664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10/12/2017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10/12/2017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10/12/2017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42080" y="204025"/>
            <a:ext cx="7859839" cy="1219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44169" y="1554480"/>
            <a:ext cx="8455660" cy="45199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bebas.vlsm.org/v06/Kuliah/SistemOperasi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bebas.vlsm.org/v06/Kuliah/SistemOperasi/2003/23/produk/20proses1.html#D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.uah.edu/~weisskop/HomePageCS490.htm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10639" y="1063116"/>
            <a:ext cx="652145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905" algn="ctr">
              <a:lnSpc>
                <a:spcPct val="100000"/>
              </a:lnSpc>
            </a:pPr>
            <a:r>
              <a:rPr sz="4400" spc="-20" dirty="0" err="1">
                <a:latin typeface="Calibri"/>
                <a:cs typeface="Calibri"/>
              </a:rPr>
              <a:t>Sistem</a:t>
            </a:r>
            <a:r>
              <a:rPr sz="4400" spc="-20" dirty="0">
                <a:latin typeface="Calibri"/>
                <a:cs typeface="Calibri"/>
              </a:rPr>
              <a:t> </a:t>
            </a:r>
            <a:r>
              <a:rPr sz="4400" spc="-15" dirty="0" err="1" smtClean="0">
                <a:latin typeface="Calibri"/>
                <a:cs typeface="Calibri"/>
              </a:rPr>
              <a:t>terdistribusi</a:t>
            </a:r>
            <a:endParaRPr sz="4400" spc="-15" dirty="0" smtClean="0">
              <a:latin typeface="Calibri"/>
              <a:cs typeface="Calibri"/>
            </a:endParaRPr>
          </a:p>
          <a:p>
            <a:pPr marL="12700" marR="5080" indent="1905" algn="ctr">
              <a:lnSpc>
                <a:spcPct val="100000"/>
              </a:lnSpc>
            </a:pPr>
            <a:r>
              <a:rPr lang="x-none" sz="4400" spc="-15" smtClean="0">
                <a:latin typeface="Calibri"/>
                <a:cs typeface="Calibri"/>
              </a:rPr>
              <a:t>Proses</a:t>
            </a:r>
            <a:endParaRPr sz="4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764" rIns="0" bIns="0" rtlCol="0">
            <a:spAutoFit/>
          </a:bodyPr>
          <a:lstStyle/>
          <a:p>
            <a:pPr marL="2632075">
              <a:lnSpc>
                <a:spcPct val="100000"/>
              </a:lnSpc>
            </a:pPr>
            <a:r>
              <a:rPr spc="-85" dirty="0"/>
              <a:t>K</a:t>
            </a:r>
            <a:r>
              <a:rPr spc="-5" dirty="0"/>
              <a:t>omuni</a:t>
            </a:r>
            <a:r>
              <a:rPr spc="-95" dirty="0"/>
              <a:t>k</a:t>
            </a:r>
            <a:r>
              <a:rPr spc="-5" dirty="0"/>
              <a:t>asi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19758"/>
            <a:ext cx="7994650" cy="3511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 marR="12700" indent="-342265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15" dirty="0">
                <a:latin typeface="Calibri"/>
                <a:cs typeface="Calibri"/>
              </a:rPr>
              <a:t>Sistem Komunikasi: </a:t>
            </a:r>
            <a:r>
              <a:rPr sz="3200" spc="-10" dirty="0">
                <a:latin typeface="Calibri"/>
                <a:cs typeface="Calibri"/>
              </a:rPr>
              <a:t>bagaimana </a:t>
            </a:r>
            <a:r>
              <a:rPr sz="3200" spc="-20" dirty="0">
                <a:latin typeface="Calibri"/>
                <a:cs typeface="Calibri"/>
              </a:rPr>
              <a:t>komunikasi  </a:t>
            </a:r>
            <a:r>
              <a:rPr sz="3200" spc="-30" dirty="0">
                <a:latin typeface="Calibri"/>
                <a:cs typeface="Calibri"/>
              </a:rPr>
              <a:t>antara </a:t>
            </a:r>
            <a:r>
              <a:rPr sz="3200" spc="-5" dirty="0">
                <a:latin typeface="Calibri"/>
                <a:cs typeface="Calibri"/>
              </a:rPr>
              <a:t>object2 dalam </a:t>
            </a:r>
            <a:r>
              <a:rPr sz="3200" spc="-20" dirty="0">
                <a:latin typeface="Calibri"/>
                <a:cs typeface="Calibri"/>
              </a:rPr>
              <a:t>sistem </a:t>
            </a:r>
            <a:r>
              <a:rPr sz="3200" spc="-15" dirty="0">
                <a:latin typeface="Calibri"/>
                <a:cs typeface="Calibri"/>
              </a:rPr>
              <a:t>terdistribusi,  </a:t>
            </a:r>
            <a:r>
              <a:rPr sz="3200" spc="-10" dirty="0">
                <a:latin typeface="Calibri"/>
                <a:cs typeface="Calibri"/>
              </a:rPr>
              <a:t>khusus </a:t>
            </a:r>
            <a:r>
              <a:rPr sz="3200" spc="-40" dirty="0">
                <a:latin typeface="Calibri"/>
                <a:cs typeface="Calibri"/>
              </a:rPr>
              <a:t>nya </a:t>
            </a:r>
            <a:r>
              <a:rPr sz="3200" spc="-15" dirty="0">
                <a:latin typeface="Calibri"/>
                <a:cs typeface="Calibri"/>
              </a:rPr>
              <a:t>dengan </a:t>
            </a:r>
            <a:r>
              <a:rPr sz="3200" spc="-5" dirty="0">
                <a:latin typeface="Calibri"/>
                <a:cs typeface="Calibri"/>
              </a:rPr>
              <a:t>menggunakan RMI  </a:t>
            </a:r>
            <a:r>
              <a:rPr sz="3200" spc="-15" dirty="0">
                <a:latin typeface="Calibri"/>
                <a:cs typeface="Calibri"/>
              </a:rPr>
              <a:t>(Remod </a:t>
            </a:r>
            <a:r>
              <a:rPr sz="3200" spc="-10" dirty="0">
                <a:latin typeface="Calibri"/>
                <a:cs typeface="Calibri"/>
              </a:rPr>
              <a:t>Method </a:t>
            </a:r>
            <a:r>
              <a:rPr sz="3200" spc="-20" dirty="0">
                <a:latin typeface="Calibri"/>
                <a:cs typeface="Calibri"/>
              </a:rPr>
              <a:t>Invokation) </a:t>
            </a:r>
            <a:r>
              <a:rPr sz="3200" spc="-5" dirty="0">
                <a:latin typeface="Calibri"/>
                <a:cs typeface="Calibri"/>
              </a:rPr>
              <a:t>dan RPC </a:t>
            </a:r>
            <a:r>
              <a:rPr sz="3200" spc="-20" dirty="0">
                <a:latin typeface="Calibri"/>
                <a:cs typeface="Calibri"/>
              </a:rPr>
              <a:t>(Remote  Procedure</a:t>
            </a:r>
            <a:r>
              <a:rPr sz="3200" spc="-5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Call).</a:t>
            </a:r>
            <a:endParaRPr sz="320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Calibri"/>
                <a:cs typeface="Calibri"/>
              </a:rPr>
              <a:t>RMI dan RPC </a:t>
            </a:r>
            <a:r>
              <a:rPr sz="3200" spc="-10" dirty="0">
                <a:latin typeface="Calibri"/>
                <a:cs typeface="Calibri"/>
              </a:rPr>
              <a:t>berbasiskan </a:t>
            </a:r>
            <a:r>
              <a:rPr sz="3200" spc="-15" dirty="0">
                <a:latin typeface="Calibri"/>
                <a:cs typeface="Calibri"/>
              </a:rPr>
              <a:t>metode </a:t>
            </a:r>
            <a:r>
              <a:rPr sz="3200" spc="-20" dirty="0">
                <a:latin typeface="Calibri"/>
                <a:cs typeface="Calibri"/>
              </a:rPr>
              <a:t>request </a:t>
            </a:r>
            <a:r>
              <a:rPr sz="3200" spc="-10" dirty="0">
                <a:latin typeface="Calibri"/>
                <a:cs typeface="Calibri"/>
              </a:rPr>
              <a:t>dan  </a:t>
            </a:r>
            <a:r>
              <a:rPr sz="3200" spc="-50" dirty="0">
                <a:latin typeface="Calibri"/>
                <a:cs typeface="Calibri"/>
              </a:rPr>
              <a:t>reply.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743225" y="1295412"/>
            <a:ext cx="4724374" cy="53339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764" rIns="0" bIns="0" rtlCol="0">
            <a:spAutoFit/>
          </a:bodyPr>
          <a:lstStyle/>
          <a:p>
            <a:pPr marL="3171190">
              <a:lnSpc>
                <a:spcPct val="100000"/>
              </a:lnSpc>
            </a:pPr>
            <a:r>
              <a:rPr b="1" spc="-10" dirty="0">
                <a:latin typeface="Calibri"/>
                <a:cs typeface="Calibri"/>
              </a:rPr>
              <a:t>P</a:t>
            </a:r>
            <a:r>
              <a:rPr b="1" spc="-60" dirty="0">
                <a:latin typeface="Calibri"/>
                <a:cs typeface="Calibri"/>
              </a:rPr>
              <a:t>r</a:t>
            </a:r>
            <a:r>
              <a:rPr b="1" spc="-10" dirty="0">
                <a:latin typeface="Calibri"/>
                <a:cs typeface="Calibri"/>
              </a:rPr>
              <a:t>oses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403604"/>
            <a:ext cx="8035290" cy="4644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 marR="122555" indent="-342265">
              <a:lnSpc>
                <a:spcPct val="80000"/>
              </a:lnSpc>
              <a:buFont typeface="Arial"/>
              <a:buChar char="•"/>
              <a:tabLst>
                <a:tab pos="354965" algn="l"/>
                <a:tab pos="355600" algn="l"/>
                <a:tab pos="2874010" algn="l"/>
              </a:tabLst>
            </a:pPr>
            <a:r>
              <a:rPr sz="2700" spc="-10" dirty="0">
                <a:latin typeface="Calibri"/>
                <a:cs typeface="Calibri"/>
              </a:rPr>
              <a:t>Sebagaimana proses </a:t>
            </a:r>
            <a:r>
              <a:rPr sz="2700" spc="-15" dirty="0">
                <a:latin typeface="Calibri"/>
                <a:cs typeface="Calibri"/>
              </a:rPr>
              <a:t>bekerja, maka </a:t>
            </a:r>
            <a:r>
              <a:rPr sz="2700" spc="-10" dirty="0">
                <a:latin typeface="Calibri"/>
                <a:cs typeface="Calibri"/>
              </a:rPr>
              <a:t>proses </a:t>
            </a:r>
            <a:r>
              <a:rPr sz="2700" spc="-5" dirty="0">
                <a:latin typeface="Calibri"/>
                <a:cs typeface="Calibri"/>
              </a:rPr>
              <a:t>pada  </a:t>
            </a:r>
            <a:r>
              <a:rPr sz="2700" spc="-20" dirty="0">
                <a:latin typeface="Calibri"/>
                <a:cs typeface="Calibri"/>
              </a:rPr>
              <a:t>komputer</a:t>
            </a:r>
            <a:r>
              <a:rPr sz="2700" spc="-15" dirty="0">
                <a:latin typeface="Calibri"/>
                <a:cs typeface="Calibri"/>
              </a:rPr>
              <a:t> </a:t>
            </a:r>
            <a:r>
              <a:rPr sz="2700" spc="-5" dirty="0">
                <a:latin typeface="Calibri"/>
                <a:cs typeface="Calibri"/>
              </a:rPr>
              <a:t>adalah	merubah </a:t>
            </a:r>
            <a:r>
              <a:rPr sz="2700" spc="-25" dirty="0">
                <a:latin typeface="Calibri"/>
                <a:cs typeface="Calibri"/>
              </a:rPr>
              <a:t>state</a:t>
            </a:r>
            <a:r>
              <a:rPr sz="2700" spc="-55" dirty="0">
                <a:latin typeface="Calibri"/>
                <a:cs typeface="Calibri"/>
              </a:rPr>
              <a:t> </a:t>
            </a:r>
            <a:r>
              <a:rPr sz="2700" spc="-15" dirty="0">
                <a:latin typeface="Calibri"/>
                <a:cs typeface="Calibri"/>
              </a:rPr>
              <a:t>(keadaan</a:t>
            </a:r>
            <a:r>
              <a:rPr sz="2700" spc="-40" dirty="0">
                <a:latin typeface="Calibri"/>
                <a:cs typeface="Calibri"/>
              </a:rPr>
              <a:t> </a:t>
            </a:r>
            <a:r>
              <a:rPr sz="2700" spc="-20" dirty="0">
                <a:latin typeface="Calibri"/>
                <a:cs typeface="Calibri"/>
              </a:rPr>
              <a:t>statis/asal). </a:t>
            </a:r>
            <a:r>
              <a:rPr sz="2700" spc="-5" dirty="0">
                <a:latin typeface="Calibri"/>
                <a:cs typeface="Calibri"/>
              </a:rPr>
              <a:t> </a:t>
            </a:r>
            <a:r>
              <a:rPr sz="2700" spc="-15" dirty="0">
                <a:latin typeface="Calibri"/>
                <a:cs typeface="Calibri"/>
              </a:rPr>
              <a:t>Status </a:t>
            </a:r>
            <a:r>
              <a:rPr sz="2700" spc="-5" dirty="0">
                <a:latin typeface="Calibri"/>
                <a:cs typeface="Calibri"/>
              </a:rPr>
              <a:t>dari sebuah </a:t>
            </a:r>
            <a:r>
              <a:rPr sz="2700" spc="-10" dirty="0">
                <a:latin typeface="Calibri"/>
                <a:cs typeface="Calibri"/>
              </a:rPr>
              <a:t>proses didefinisikan </a:t>
            </a:r>
            <a:r>
              <a:rPr sz="2700" spc="-5" dirty="0">
                <a:latin typeface="Calibri"/>
                <a:cs typeface="Calibri"/>
              </a:rPr>
              <a:t>dalam bagian  oleh </a:t>
            </a:r>
            <a:r>
              <a:rPr sz="2700" spc="-10" dirty="0">
                <a:latin typeface="Calibri"/>
                <a:cs typeface="Calibri"/>
              </a:rPr>
              <a:t>aktivitas </a:t>
            </a:r>
            <a:r>
              <a:rPr sz="2700" spc="-15" dirty="0">
                <a:latin typeface="Calibri"/>
                <a:cs typeface="Calibri"/>
              </a:rPr>
              <a:t>yang </a:t>
            </a:r>
            <a:r>
              <a:rPr sz="2700" spc="-5" dirty="0">
                <a:latin typeface="Calibri"/>
                <a:cs typeface="Calibri"/>
              </a:rPr>
              <a:t>ada dari </a:t>
            </a:r>
            <a:r>
              <a:rPr sz="2700" spc="-10" dirty="0">
                <a:latin typeface="Calibri"/>
                <a:cs typeface="Calibri"/>
              </a:rPr>
              <a:t>proses </a:t>
            </a:r>
            <a:r>
              <a:rPr sz="2700" spc="-15" dirty="0">
                <a:latin typeface="Calibri"/>
                <a:cs typeface="Calibri"/>
              </a:rPr>
              <a:t>tersebut. </a:t>
            </a:r>
            <a:r>
              <a:rPr sz="2700" spc="-5" dirty="0">
                <a:latin typeface="Calibri"/>
                <a:cs typeface="Calibri"/>
              </a:rPr>
              <a:t>Tiap  </a:t>
            </a:r>
            <a:r>
              <a:rPr sz="2700" spc="-10" dirty="0">
                <a:latin typeface="Calibri"/>
                <a:cs typeface="Calibri"/>
              </a:rPr>
              <a:t>proses </a:t>
            </a:r>
            <a:r>
              <a:rPr sz="2700" spc="-5" dirty="0">
                <a:latin typeface="Calibri"/>
                <a:cs typeface="Calibri"/>
              </a:rPr>
              <a:t>mungkin adalah </a:t>
            </a:r>
            <a:r>
              <a:rPr sz="2700" spc="-10" dirty="0">
                <a:latin typeface="Calibri"/>
                <a:cs typeface="Calibri"/>
              </a:rPr>
              <a:t>satu </a:t>
            </a:r>
            <a:r>
              <a:rPr sz="2700" spc="-5" dirty="0">
                <a:latin typeface="Calibri"/>
                <a:cs typeface="Calibri"/>
              </a:rPr>
              <a:t>dari </a:t>
            </a:r>
            <a:r>
              <a:rPr sz="2700" spc="-15" dirty="0">
                <a:latin typeface="Calibri"/>
                <a:cs typeface="Calibri"/>
              </a:rPr>
              <a:t>keadaan </a:t>
            </a:r>
            <a:r>
              <a:rPr sz="2700" spc="-10" dirty="0">
                <a:latin typeface="Calibri"/>
                <a:cs typeface="Calibri"/>
              </a:rPr>
              <a:t>berikut</a:t>
            </a:r>
            <a:r>
              <a:rPr sz="2700" spc="-110" dirty="0">
                <a:latin typeface="Calibri"/>
                <a:cs typeface="Calibri"/>
              </a:rPr>
              <a:t> </a:t>
            </a:r>
            <a:r>
              <a:rPr sz="2700" spc="-5" dirty="0">
                <a:latin typeface="Calibri"/>
                <a:cs typeface="Calibri"/>
              </a:rPr>
              <a:t>ini:</a:t>
            </a:r>
            <a:endParaRPr sz="2700">
              <a:latin typeface="Calibri"/>
              <a:cs typeface="Calibri"/>
            </a:endParaRPr>
          </a:p>
          <a:p>
            <a:pPr marL="755015" lvl="1" indent="-285115">
              <a:lnSpc>
                <a:spcPct val="100000"/>
              </a:lnSpc>
              <a:spcBef>
                <a:spcPts val="10"/>
              </a:spcBef>
              <a:buFont typeface="Arial"/>
              <a:buChar char="–"/>
              <a:tabLst>
                <a:tab pos="755650" algn="l"/>
              </a:tabLst>
            </a:pPr>
            <a:r>
              <a:rPr sz="2400" spc="-10" dirty="0">
                <a:latin typeface="Calibri"/>
                <a:cs typeface="Calibri"/>
              </a:rPr>
              <a:t>New:Proses </a:t>
            </a:r>
            <a:r>
              <a:rPr sz="2400" spc="-5" dirty="0">
                <a:latin typeface="Calibri"/>
                <a:cs typeface="Calibri"/>
              </a:rPr>
              <a:t>sedang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dikerjakan/dibuat.</a:t>
            </a:r>
            <a:endParaRPr sz="2400">
              <a:latin typeface="Calibri"/>
              <a:cs typeface="Calibri"/>
            </a:endParaRPr>
          </a:p>
          <a:p>
            <a:pPr marL="754380" lvl="1" indent="-285115">
              <a:lnSpc>
                <a:spcPct val="100000"/>
              </a:lnSpc>
              <a:buFont typeface="Arial"/>
              <a:buChar char="–"/>
              <a:tabLst>
                <a:tab pos="755015" algn="l"/>
              </a:tabLst>
            </a:pPr>
            <a:r>
              <a:rPr sz="2400" spc="-5" dirty="0">
                <a:latin typeface="Calibri"/>
                <a:cs typeface="Calibri"/>
              </a:rPr>
              <a:t>Running: </a:t>
            </a:r>
            <a:r>
              <a:rPr sz="2400" spc="-10" dirty="0">
                <a:latin typeface="Calibri"/>
                <a:cs typeface="Calibri"/>
              </a:rPr>
              <a:t>Instruksi </a:t>
            </a:r>
            <a:r>
              <a:rPr sz="2400" spc="-5" dirty="0">
                <a:latin typeface="Calibri"/>
                <a:cs typeface="Calibri"/>
              </a:rPr>
              <a:t>sedang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dikerjakan.</a:t>
            </a:r>
            <a:endParaRPr sz="2400">
              <a:latin typeface="Calibri"/>
              <a:cs typeface="Calibri"/>
            </a:endParaRPr>
          </a:p>
          <a:p>
            <a:pPr marL="755015" marR="5080" lvl="1" indent="-285750">
              <a:lnSpc>
                <a:spcPts val="2300"/>
              </a:lnSpc>
              <a:spcBef>
                <a:spcPts val="560"/>
              </a:spcBef>
              <a:buFont typeface="Arial"/>
              <a:buChar char="–"/>
              <a:tabLst>
                <a:tab pos="755015" algn="l"/>
              </a:tabLst>
            </a:pPr>
            <a:r>
              <a:rPr sz="2400" spc="-15" dirty="0">
                <a:latin typeface="Calibri"/>
                <a:cs typeface="Calibri"/>
              </a:rPr>
              <a:t>Waiting:Proses </a:t>
            </a:r>
            <a:r>
              <a:rPr sz="2400" spc="-5" dirty="0">
                <a:latin typeface="Calibri"/>
                <a:cs typeface="Calibri"/>
              </a:rPr>
              <a:t>sedang menunggu sejumlah </a:t>
            </a:r>
            <a:r>
              <a:rPr sz="2400" spc="-15" dirty="0">
                <a:latin typeface="Calibri"/>
                <a:cs typeface="Calibri"/>
              </a:rPr>
              <a:t>kejadian </a:t>
            </a:r>
            <a:r>
              <a:rPr sz="2400" spc="-10" dirty="0">
                <a:latin typeface="Calibri"/>
                <a:cs typeface="Calibri"/>
              </a:rPr>
              <a:t>untuk  terjadi </a:t>
            </a:r>
            <a:r>
              <a:rPr sz="2400" spc="-5" dirty="0">
                <a:latin typeface="Calibri"/>
                <a:cs typeface="Calibri"/>
              </a:rPr>
              <a:t>(seperti sebuah </a:t>
            </a:r>
            <a:r>
              <a:rPr sz="2400" spc="-10" dirty="0">
                <a:latin typeface="Calibri"/>
                <a:cs typeface="Calibri"/>
              </a:rPr>
              <a:t>penyelesaian </a:t>
            </a:r>
            <a:r>
              <a:rPr sz="2400" dirty="0">
                <a:latin typeface="Calibri"/>
                <a:cs typeface="Calibri"/>
              </a:rPr>
              <a:t>I/O </a:t>
            </a:r>
            <a:r>
              <a:rPr sz="2400" spc="-15" dirty="0">
                <a:latin typeface="Calibri"/>
                <a:cs typeface="Calibri"/>
              </a:rPr>
              <a:t>atau </a:t>
            </a:r>
            <a:r>
              <a:rPr sz="2400" spc="-5" dirty="0">
                <a:latin typeface="Calibri"/>
                <a:cs typeface="Calibri"/>
              </a:rPr>
              <a:t>penerimaan  sebuah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tanda/signal).</a:t>
            </a:r>
            <a:endParaRPr sz="2400">
              <a:latin typeface="Calibri"/>
              <a:cs typeface="Calibri"/>
            </a:endParaRPr>
          </a:p>
          <a:p>
            <a:pPr marL="755015" marR="345440" lvl="1" indent="-285750">
              <a:lnSpc>
                <a:spcPts val="2300"/>
              </a:lnSpc>
              <a:spcBef>
                <a:spcPts val="580"/>
              </a:spcBef>
              <a:buFont typeface="Arial"/>
              <a:buChar char="–"/>
              <a:tabLst>
                <a:tab pos="755650" algn="l"/>
              </a:tabLst>
            </a:pPr>
            <a:r>
              <a:rPr sz="2400" spc="-10" dirty="0">
                <a:latin typeface="Calibri"/>
                <a:cs typeface="Calibri"/>
              </a:rPr>
              <a:t>Ready: Proses </a:t>
            </a:r>
            <a:r>
              <a:rPr sz="2400" spc="-5" dirty="0">
                <a:latin typeface="Calibri"/>
                <a:cs typeface="Calibri"/>
              </a:rPr>
              <a:t>sedang menunggu </a:t>
            </a:r>
            <a:r>
              <a:rPr sz="2400" spc="-10" dirty="0">
                <a:latin typeface="Calibri"/>
                <a:cs typeface="Calibri"/>
              </a:rPr>
              <a:t>untuk </a:t>
            </a:r>
            <a:r>
              <a:rPr sz="2400" spc="-15" dirty="0">
                <a:latin typeface="Calibri"/>
                <a:cs typeface="Calibri"/>
              </a:rPr>
              <a:t>ditugaskan </a:t>
            </a:r>
            <a:r>
              <a:rPr sz="2400" spc="-5" dirty="0">
                <a:latin typeface="Calibri"/>
                <a:cs typeface="Calibri"/>
              </a:rPr>
              <a:t>pada  sebuah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35" dirty="0">
                <a:latin typeface="Calibri"/>
                <a:cs typeface="Calibri"/>
              </a:rPr>
              <a:t>prosesor.</a:t>
            </a:r>
            <a:endParaRPr sz="2400">
              <a:latin typeface="Calibri"/>
              <a:cs typeface="Calibri"/>
            </a:endParaRPr>
          </a:p>
          <a:p>
            <a:pPr marL="755650" marR="14604" lvl="1" indent="-286385">
              <a:lnSpc>
                <a:spcPts val="2300"/>
              </a:lnSpc>
              <a:spcBef>
                <a:spcPts val="580"/>
              </a:spcBef>
              <a:buFont typeface="Arial"/>
              <a:buChar char="–"/>
              <a:tabLst>
                <a:tab pos="755650" algn="l"/>
                <a:tab pos="6795134" algn="l"/>
              </a:tabLst>
            </a:pPr>
            <a:r>
              <a:rPr sz="2400" spc="-220" dirty="0">
                <a:latin typeface="Calibri"/>
                <a:cs typeface="Calibri"/>
              </a:rPr>
              <a:t>T</a:t>
            </a:r>
            <a:r>
              <a:rPr sz="2400" spc="-5" dirty="0">
                <a:latin typeface="Calibri"/>
                <a:cs typeface="Calibri"/>
              </a:rPr>
              <a:t>er</a:t>
            </a:r>
            <a:r>
              <a:rPr sz="2400" dirty="0">
                <a:latin typeface="Calibri"/>
                <a:cs typeface="Calibri"/>
              </a:rPr>
              <a:t>mi</a:t>
            </a:r>
            <a:r>
              <a:rPr sz="2400" spc="-5" dirty="0">
                <a:latin typeface="Calibri"/>
                <a:cs typeface="Calibri"/>
              </a:rPr>
              <a:t>n</a:t>
            </a:r>
            <a:r>
              <a:rPr sz="2400" spc="-25" dirty="0">
                <a:latin typeface="Calibri"/>
                <a:cs typeface="Calibri"/>
              </a:rPr>
              <a:t>at</a:t>
            </a:r>
            <a:r>
              <a:rPr sz="2400" spc="-5" dirty="0">
                <a:latin typeface="Calibri"/>
                <a:cs typeface="Calibri"/>
              </a:rPr>
              <a:t>ed</a:t>
            </a:r>
            <a:r>
              <a:rPr sz="2400" dirty="0">
                <a:latin typeface="Calibri"/>
                <a:cs typeface="Calibri"/>
              </a:rPr>
              <a:t>: P</a:t>
            </a:r>
            <a:r>
              <a:rPr sz="2400" spc="-40" dirty="0">
                <a:latin typeface="Calibri"/>
                <a:cs typeface="Calibri"/>
              </a:rPr>
              <a:t>r</a:t>
            </a:r>
            <a:r>
              <a:rPr sz="2400" spc="-5" dirty="0">
                <a:latin typeface="Calibri"/>
                <a:cs typeface="Calibri"/>
              </a:rPr>
              <a:t>ose</a:t>
            </a:r>
            <a:r>
              <a:rPr sz="2400" dirty="0">
                <a:latin typeface="Calibri"/>
                <a:cs typeface="Calibri"/>
              </a:rPr>
              <a:t>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</a:t>
            </a:r>
            <a:r>
              <a:rPr sz="2400" spc="-5" dirty="0">
                <a:latin typeface="Calibri"/>
                <a:cs typeface="Calibri"/>
              </a:rPr>
              <a:t>e</a:t>
            </a:r>
            <a:r>
              <a:rPr sz="2400" dirty="0">
                <a:latin typeface="Calibri"/>
                <a:cs typeface="Calibri"/>
              </a:rPr>
              <a:t>lah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se</a:t>
            </a:r>
            <a:r>
              <a:rPr sz="2400" dirty="0">
                <a:latin typeface="Calibri"/>
                <a:cs typeface="Calibri"/>
              </a:rPr>
              <a:t>l</a:t>
            </a:r>
            <a:r>
              <a:rPr sz="2400" spc="-5" dirty="0">
                <a:latin typeface="Calibri"/>
                <a:cs typeface="Calibri"/>
              </a:rPr>
              <a:t>ses</a:t>
            </a:r>
            <a:r>
              <a:rPr sz="2400" dirty="0">
                <a:latin typeface="Calibri"/>
                <a:cs typeface="Calibri"/>
              </a:rPr>
              <a:t>ai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</a:t>
            </a:r>
            <a:r>
              <a:rPr sz="2400" spc="-5" dirty="0">
                <a:latin typeface="Calibri"/>
                <a:cs typeface="Calibri"/>
              </a:rPr>
              <a:t>e</a:t>
            </a:r>
            <a:r>
              <a:rPr sz="2400" dirty="0">
                <a:latin typeface="Calibri"/>
                <a:cs typeface="Calibri"/>
              </a:rPr>
              <a:t>la</a:t>
            </a:r>
            <a:r>
              <a:rPr sz="2400" spc="-25" dirty="0">
                <a:latin typeface="Calibri"/>
                <a:cs typeface="Calibri"/>
              </a:rPr>
              <a:t>k</a:t>
            </a:r>
            <a:r>
              <a:rPr sz="2400" spc="-5" dirty="0">
                <a:latin typeface="Calibri"/>
                <a:cs typeface="Calibri"/>
              </a:rPr>
              <a:t>s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" dirty="0">
                <a:latin typeface="Calibri"/>
                <a:cs typeface="Calibri"/>
              </a:rPr>
              <a:t>n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45" dirty="0">
                <a:latin typeface="Calibri"/>
                <a:cs typeface="Calibri"/>
              </a:rPr>
              <a:t>k</a:t>
            </a:r>
            <a:r>
              <a:rPr sz="2400" dirty="0">
                <a:latin typeface="Calibri"/>
                <a:cs typeface="Calibri"/>
              </a:rPr>
              <a:t>an	t</a:t>
            </a:r>
            <a:r>
              <a:rPr sz="2400" spc="-5" dirty="0">
                <a:latin typeface="Calibri"/>
                <a:cs typeface="Calibri"/>
              </a:rPr>
              <a:t>u</a:t>
            </a:r>
            <a:r>
              <a:rPr sz="2400" spc="-45" dirty="0">
                <a:latin typeface="Calibri"/>
                <a:cs typeface="Calibri"/>
              </a:rPr>
              <a:t>g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" dirty="0">
                <a:latin typeface="Calibri"/>
                <a:cs typeface="Calibri"/>
              </a:rPr>
              <a:t>s</a:t>
            </a:r>
            <a:r>
              <a:rPr sz="2400" spc="-45" dirty="0">
                <a:latin typeface="Calibri"/>
                <a:cs typeface="Calibri"/>
              </a:rPr>
              <a:t>n</a:t>
            </a:r>
            <a:r>
              <a:rPr sz="2400" spc="-40" dirty="0">
                <a:latin typeface="Calibri"/>
                <a:cs typeface="Calibri"/>
              </a:rPr>
              <a:t>y</a:t>
            </a:r>
            <a:r>
              <a:rPr sz="2400" spc="5" dirty="0">
                <a:latin typeface="Calibri"/>
                <a:cs typeface="Calibri"/>
              </a:rPr>
              <a:t>a</a:t>
            </a:r>
            <a:r>
              <a:rPr sz="2400" dirty="0">
                <a:latin typeface="Calibri"/>
                <a:cs typeface="Calibri"/>
              </a:rPr>
              <a:t>/  </a:t>
            </a:r>
            <a:r>
              <a:rPr sz="2400" spc="-10" dirty="0">
                <a:latin typeface="Calibri"/>
                <a:cs typeface="Calibri"/>
              </a:rPr>
              <a:t>mengeksekusi.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21739" y="6519909"/>
            <a:ext cx="4641850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5" dirty="0">
                <a:latin typeface="Calibri"/>
                <a:cs typeface="Calibri"/>
                <a:hlinkClick r:id="rId2"/>
              </a:rPr>
              <a:t>http://bebas.vlsm.org/v06/Kuliah/SistemOperasi/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630680"/>
            <a:ext cx="7877175" cy="4237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323215" indent="-342900">
              <a:lnSpc>
                <a:spcPct val="8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Calibri"/>
                <a:cs typeface="Calibri"/>
              </a:rPr>
              <a:t>Nama-nama </a:t>
            </a:r>
            <a:r>
              <a:rPr sz="3000" spc="-15" dirty="0">
                <a:latin typeface="Calibri"/>
                <a:cs typeface="Calibri"/>
              </a:rPr>
              <a:t>tersebut </a:t>
            </a:r>
            <a:r>
              <a:rPr sz="3000" dirty="0">
                <a:latin typeface="Calibri"/>
                <a:cs typeface="Calibri"/>
              </a:rPr>
              <a:t>adalah </a:t>
            </a:r>
            <a:r>
              <a:rPr sz="3000" spc="-10" dirty="0">
                <a:latin typeface="Calibri"/>
                <a:cs typeface="Calibri"/>
              </a:rPr>
              <a:t>arbitrer/berdasar  </a:t>
            </a:r>
            <a:r>
              <a:rPr sz="3000" dirty="0">
                <a:latin typeface="Calibri"/>
                <a:cs typeface="Calibri"/>
              </a:rPr>
              <a:t>opini, </a:t>
            </a:r>
            <a:r>
              <a:rPr sz="3000" spc="-10" dirty="0">
                <a:latin typeface="Calibri"/>
                <a:cs typeface="Calibri"/>
              </a:rPr>
              <a:t>istilah </a:t>
            </a:r>
            <a:r>
              <a:rPr sz="3000" spc="-15" dirty="0">
                <a:latin typeface="Calibri"/>
                <a:cs typeface="Calibri"/>
              </a:rPr>
              <a:t>tersebut </a:t>
            </a:r>
            <a:r>
              <a:rPr sz="3000" spc="-5" dirty="0">
                <a:latin typeface="Calibri"/>
                <a:cs typeface="Calibri"/>
              </a:rPr>
              <a:t>bervariasi disepanjang  </a:t>
            </a:r>
            <a:r>
              <a:rPr sz="3000" spc="-15" dirty="0">
                <a:latin typeface="Calibri"/>
                <a:cs typeface="Calibri"/>
              </a:rPr>
              <a:t>sistem</a:t>
            </a:r>
            <a:r>
              <a:rPr sz="3000" spc="-90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operasi.</a:t>
            </a:r>
            <a:endParaRPr sz="3000">
              <a:latin typeface="Calibri"/>
              <a:cs typeface="Calibri"/>
            </a:endParaRPr>
          </a:p>
          <a:p>
            <a:pPr marL="355600" marR="574040" indent="-342900">
              <a:lnSpc>
                <a:spcPts val="2880"/>
              </a:lnSpc>
              <a:spcBef>
                <a:spcPts val="6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0" dirty="0">
                <a:latin typeface="Calibri"/>
                <a:cs typeface="Calibri"/>
              </a:rPr>
              <a:t>Keadaan </a:t>
            </a:r>
            <a:r>
              <a:rPr sz="3000" spc="-15" dirty="0">
                <a:latin typeface="Calibri"/>
                <a:cs typeface="Calibri"/>
              </a:rPr>
              <a:t>yang </a:t>
            </a:r>
            <a:r>
              <a:rPr sz="3000" spc="-20" dirty="0">
                <a:latin typeface="Calibri"/>
                <a:cs typeface="Calibri"/>
              </a:rPr>
              <a:t>mereka </a:t>
            </a:r>
            <a:r>
              <a:rPr sz="3000" spc="-15" dirty="0">
                <a:latin typeface="Calibri"/>
                <a:cs typeface="Calibri"/>
              </a:rPr>
              <a:t>gambarkan ditemukan  </a:t>
            </a:r>
            <a:r>
              <a:rPr sz="3000" dirty="0">
                <a:latin typeface="Calibri"/>
                <a:cs typeface="Calibri"/>
              </a:rPr>
              <a:t>pada </a:t>
            </a:r>
            <a:r>
              <a:rPr sz="3000" spc="-5" dirty="0">
                <a:latin typeface="Calibri"/>
                <a:cs typeface="Calibri"/>
              </a:rPr>
              <a:t>seluruh</a:t>
            </a:r>
            <a:r>
              <a:rPr sz="3000" spc="-75" dirty="0">
                <a:latin typeface="Calibri"/>
                <a:cs typeface="Calibri"/>
              </a:rPr>
              <a:t> </a:t>
            </a:r>
            <a:r>
              <a:rPr sz="3000" spc="-15" dirty="0">
                <a:latin typeface="Calibri"/>
                <a:cs typeface="Calibri"/>
              </a:rPr>
              <a:t>sistem.</a:t>
            </a:r>
            <a:endParaRPr sz="3000">
              <a:latin typeface="Calibri"/>
              <a:cs typeface="Calibri"/>
            </a:endParaRPr>
          </a:p>
          <a:p>
            <a:pPr marL="355600" marR="5080" indent="-342900">
              <a:lnSpc>
                <a:spcPct val="80000"/>
              </a:lnSpc>
              <a:spcBef>
                <a:spcPts val="740"/>
              </a:spcBef>
              <a:buFont typeface="Arial"/>
              <a:buChar char="•"/>
              <a:tabLst>
                <a:tab pos="354965" algn="l"/>
                <a:tab pos="355600" algn="l"/>
                <a:tab pos="1694814" algn="l"/>
              </a:tabLst>
            </a:pPr>
            <a:r>
              <a:rPr sz="3000" spc="-15" dirty="0">
                <a:latin typeface="Calibri"/>
                <a:cs typeface="Calibri"/>
              </a:rPr>
              <a:t>Penting	</a:t>
            </a:r>
            <a:r>
              <a:rPr sz="3000" spc="-10" dirty="0">
                <a:latin typeface="Calibri"/>
                <a:cs typeface="Calibri"/>
              </a:rPr>
              <a:t>untuk </a:t>
            </a:r>
            <a:r>
              <a:rPr sz="3000" spc="-15" dirty="0">
                <a:latin typeface="Calibri"/>
                <a:cs typeface="Calibri"/>
              </a:rPr>
              <a:t>menyadari bahwa</a:t>
            </a:r>
            <a:r>
              <a:rPr sz="3000" spc="-20" dirty="0">
                <a:latin typeface="Calibri"/>
                <a:cs typeface="Calibri"/>
              </a:rPr>
              <a:t> </a:t>
            </a:r>
            <a:r>
              <a:rPr sz="3000" spc="-25" dirty="0">
                <a:latin typeface="Calibri"/>
                <a:cs typeface="Calibri"/>
              </a:rPr>
              <a:t>hanya</a:t>
            </a:r>
            <a:r>
              <a:rPr sz="3000" spc="-15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satu 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proses dapat </a:t>
            </a:r>
            <a:r>
              <a:rPr sz="3000" spc="-5" dirty="0">
                <a:latin typeface="Calibri"/>
                <a:cs typeface="Calibri"/>
              </a:rPr>
              <a:t>berjalan </a:t>
            </a:r>
            <a:r>
              <a:rPr sz="3000" dirty="0">
                <a:latin typeface="Calibri"/>
                <a:cs typeface="Calibri"/>
              </a:rPr>
              <a:t>pada </a:t>
            </a:r>
            <a:r>
              <a:rPr sz="3000" spc="-10" dirty="0">
                <a:latin typeface="Calibri"/>
                <a:cs typeface="Calibri"/>
              </a:rPr>
              <a:t>prosesor </a:t>
            </a:r>
            <a:r>
              <a:rPr sz="3000" spc="-5" dirty="0">
                <a:latin typeface="Calibri"/>
                <a:cs typeface="Calibri"/>
              </a:rPr>
              <a:t>manapun  </a:t>
            </a:r>
            <a:r>
              <a:rPr sz="3000" dirty="0">
                <a:latin typeface="Calibri"/>
                <a:cs typeface="Calibri"/>
              </a:rPr>
              <a:t>pada </a:t>
            </a:r>
            <a:r>
              <a:rPr sz="3000" spc="-15" dirty="0">
                <a:latin typeface="Calibri"/>
                <a:cs typeface="Calibri"/>
              </a:rPr>
              <a:t>waktu </a:t>
            </a:r>
            <a:r>
              <a:rPr sz="3000" spc="-10" dirty="0">
                <a:latin typeface="Calibri"/>
                <a:cs typeface="Calibri"/>
              </a:rPr>
              <a:t>kapanpun. </a:t>
            </a:r>
            <a:r>
              <a:rPr sz="3000" spc="-5" dirty="0">
                <a:latin typeface="Calibri"/>
                <a:cs typeface="Calibri"/>
              </a:rPr>
              <a:t>Namun, </a:t>
            </a:r>
            <a:r>
              <a:rPr sz="3000" spc="-20" dirty="0">
                <a:latin typeface="Calibri"/>
                <a:cs typeface="Calibri"/>
              </a:rPr>
              <a:t>banyak </a:t>
            </a:r>
            <a:r>
              <a:rPr sz="3000" spc="-10" dirty="0">
                <a:latin typeface="Calibri"/>
                <a:cs typeface="Calibri"/>
              </a:rPr>
              <a:t>proses  </a:t>
            </a:r>
            <a:r>
              <a:rPr sz="3000" spc="-15" dirty="0">
                <a:latin typeface="Calibri"/>
                <a:cs typeface="Calibri"/>
              </a:rPr>
              <a:t>yang </a:t>
            </a:r>
            <a:r>
              <a:rPr sz="3000" spc="-10" dirty="0">
                <a:latin typeface="Calibri"/>
                <a:cs typeface="Calibri"/>
              </a:rPr>
              <a:t>dapat ready </a:t>
            </a:r>
            <a:r>
              <a:rPr sz="3000" spc="-20" dirty="0">
                <a:latin typeface="Calibri"/>
                <a:cs typeface="Calibri"/>
              </a:rPr>
              <a:t>atau </a:t>
            </a:r>
            <a:r>
              <a:rPr sz="3000" spc="-10" dirty="0">
                <a:latin typeface="Calibri"/>
                <a:cs typeface="Calibri"/>
              </a:rPr>
              <a:t>waiting. Keadaan diagram  </a:t>
            </a:r>
            <a:r>
              <a:rPr sz="3000" spc="-15" dirty="0">
                <a:latin typeface="Calibri"/>
                <a:cs typeface="Calibri"/>
              </a:rPr>
              <a:t>yang berkaitan </a:t>
            </a:r>
            <a:r>
              <a:rPr sz="3000" spc="-10" dirty="0">
                <a:latin typeface="Calibri"/>
                <a:cs typeface="Calibri"/>
              </a:rPr>
              <a:t>dangan </a:t>
            </a:r>
            <a:r>
              <a:rPr sz="3000" spc="-15" dirty="0">
                <a:latin typeface="Calibri"/>
                <a:cs typeface="Calibri"/>
              </a:rPr>
              <a:t>keadaan tersebut  </a:t>
            </a:r>
            <a:r>
              <a:rPr sz="3000" spc="-10" dirty="0">
                <a:latin typeface="Calibri"/>
                <a:cs typeface="Calibri"/>
              </a:rPr>
              <a:t>dijelaskan </a:t>
            </a:r>
            <a:r>
              <a:rPr sz="3000" dirty="0">
                <a:latin typeface="Calibri"/>
                <a:cs typeface="Calibri"/>
              </a:rPr>
              <a:t>pada </a:t>
            </a:r>
            <a:r>
              <a:rPr sz="3000" spc="-10" dirty="0">
                <a:latin typeface="Calibri"/>
                <a:cs typeface="Calibri"/>
              </a:rPr>
              <a:t>gambar(4.1)</a:t>
            </a:r>
            <a:r>
              <a:rPr sz="3000" spc="-20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berikut:</a:t>
            </a:r>
            <a:endParaRPr sz="3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71600" y="2133600"/>
            <a:ext cx="6709587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764" rIns="0" bIns="0" rtlCol="0">
            <a:spAutoFit/>
          </a:bodyPr>
          <a:lstStyle/>
          <a:p>
            <a:pPr marL="3116580">
              <a:lnSpc>
                <a:spcPct val="100000"/>
              </a:lnSpc>
            </a:pPr>
            <a:r>
              <a:rPr b="1" spc="-10" dirty="0">
                <a:latin typeface="Calibri"/>
                <a:cs typeface="Calibri"/>
              </a:rPr>
              <a:t>Th</a:t>
            </a:r>
            <a:r>
              <a:rPr b="1" spc="-55" dirty="0">
                <a:latin typeface="Calibri"/>
                <a:cs typeface="Calibri"/>
              </a:rPr>
              <a:t>r</a:t>
            </a:r>
            <a:r>
              <a:rPr b="1" spc="-10" dirty="0">
                <a:latin typeface="Calibri"/>
                <a:cs typeface="Calibri"/>
              </a:rPr>
              <a:t>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19758"/>
            <a:ext cx="7962265" cy="48279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 marR="457834" indent="-342265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15" dirty="0">
                <a:latin typeface="Calibri"/>
                <a:cs typeface="Calibri"/>
              </a:rPr>
              <a:t>Thread: </a:t>
            </a:r>
            <a:r>
              <a:rPr sz="3200" spc="-10" dirty="0">
                <a:latin typeface="Calibri"/>
                <a:cs typeface="Calibri"/>
              </a:rPr>
              <a:t>sekumpulan </a:t>
            </a:r>
            <a:r>
              <a:rPr sz="3200" spc="-15" dirty="0">
                <a:latin typeface="Calibri"/>
                <a:cs typeface="Calibri"/>
              </a:rPr>
              <a:t>instruksi (proses) </a:t>
            </a:r>
            <a:r>
              <a:rPr sz="3200" spc="-20" dirty="0">
                <a:latin typeface="Calibri"/>
                <a:cs typeface="Calibri"/>
              </a:rPr>
              <a:t>yang  </a:t>
            </a:r>
            <a:r>
              <a:rPr sz="3200" spc="-15" dirty="0">
                <a:latin typeface="Calibri"/>
                <a:cs typeface="Calibri"/>
              </a:rPr>
              <a:t>dieksekusi </a:t>
            </a:r>
            <a:r>
              <a:rPr sz="3200" spc="-20" dirty="0">
                <a:latin typeface="Calibri"/>
                <a:cs typeface="Calibri"/>
              </a:rPr>
              <a:t>secara</a:t>
            </a:r>
            <a:r>
              <a:rPr sz="3200" spc="-15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independen</a:t>
            </a:r>
            <a:endParaRPr sz="3200">
              <a:latin typeface="Calibri"/>
              <a:cs typeface="Calibri"/>
            </a:endParaRPr>
          </a:p>
          <a:p>
            <a:pPr marL="355600" marR="105410" indent="-342900">
              <a:lnSpc>
                <a:spcPct val="100000"/>
              </a:lnSpc>
              <a:spcBef>
                <a:spcPts val="7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15" dirty="0">
                <a:latin typeface="Calibri"/>
                <a:cs typeface="Calibri"/>
              </a:rPr>
              <a:t>Thread, </a:t>
            </a:r>
            <a:r>
              <a:rPr sz="3200" spc="-20" dirty="0">
                <a:latin typeface="Calibri"/>
                <a:cs typeface="Calibri"/>
              </a:rPr>
              <a:t>atau </a:t>
            </a:r>
            <a:r>
              <a:rPr sz="3200" spc="-10" dirty="0">
                <a:latin typeface="Calibri"/>
                <a:cs typeface="Calibri"/>
              </a:rPr>
              <a:t>kadang-kadang </a:t>
            </a:r>
            <a:r>
              <a:rPr sz="3200" spc="-5" dirty="0">
                <a:latin typeface="Calibri"/>
                <a:cs typeface="Calibri"/>
              </a:rPr>
              <a:t>disebut </a:t>
            </a:r>
            <a:r>
              <a:rPr sz="3200" spc="-15" dirty="0">
                <a:latin typeface="Calibri"/>
                <a:cs typeface="Calibri"/>
              </a:rPr>
              <a:t>proses  ringan </a:t>
            </a:r>
            <a:r>
              <a:rPr sz="3200" spc="-10" dirty="0">
                <a:latin typeface="Calibri"/>
                <a:cs typeface="Calibri"/>
              </a:rPr>
              <a:t>(lightweight), </a:t>
            </a:r>
            <a:r>
              <a:rPr sz="3200" spc="-5" dirty="0">
                <a:latin typeface="Calibri"/>
                <a:cs typeface="Calibri"/>
              </a:rPr>
              <a:t>adalah unit dasar dari  utilisasi </a:t>
            </a:r>
            <a:r>
              <a:rPr sz="3200" spc="-20" dirty="0">
                <a:latin typeface="Calibri"/>
                <a:cs typeface="Calibri"/>
              </a:rPr>
              <a:t>CPU. </a:t>
            </a:r>
            <a:r>
              <a:rPr sz="3200" spc="-5" dirty="0">
                <a:latin typeface="Calibri"/>
                <a:cs typeface="Calibri"/>
              </a:rPr>
              <a:t>Di </a:t>
            </a:r>
            <a:r>
              <a:rPr sz="3200" spc="-20" dirty="0">
                <a:latin typeface="Calibri"/>
                <a:cs typeface="Calibri"/>
              </a:rPr>
              <a:t>dalamnya terdapat </a:t>
            </a:r>
            <a:r>
              <a:rPr sz="3200" spc="-5" dirty="0">
                <a:latin typeface="Calibri"/>
                <a:cs typeface="Calibri"/>
              </a:rPr>
              <a:t>ID </a:t>
            </a:r>
            <a:r>
              <a:rPr sz="3200" spc="-15" dirty="0">
                <a:latin typeface="Calibri"/>
                <a:cs typeface="Calibri"/>
              </a:rPr>
              <a:t>thread,  </a:t>
            </a:r>
            <a:r>
              <a:rPr sz="3200" spc="-25" dirty="0">
                <a:latin typeface="Calibri"/>
                <a:cs typeface="Calibri"/>
              </a:rPr>
              <a:t>program </a:t>
            </a:r>
            <a:r>
              <a:rPr sz="3200" spc="-50" dirty="0">
                <a:latin typeface="Calibri"/>
                <a:cs typeface="Calibri"/>
              </a:rPr>
              <a:t>counter, register, </a:t>
            </a:r>
            <a:r>
              <a:rPr sz="3200" spc="-5" dirty="0">
                <a:latin typeface="Calibri"/>
                <a:cs typeface="Calibri"/>
              </a:rPr>
              <a:t>dan </a:t>
            </a:r>
            <a:r>
              <a:rPr sz="3200" spc="-20" dirty="0">
                <a:latin typeface="Calibri"/>
                <a:cs typeface="Calibri"/>
              </a:rPr>
              <a:t>stack. </a:t>
            </a:r>
            <a:r>
              <a:rPr sz="3200" spc="-10" dirty="0">
                <a:latin typeface="Calibri"/>
                <a:cs typeface="Calibri"/>
              </a:rPr>
              <a:t>Dan  </a:t>
            </a:r>
            <a:r>
              <a:rPr sz="3200" spc="-5" dirty="0">
                <a:latin typeface="Calibri"/>
                <a:cs typeface="Calibri"/>
              </a:rPr>
              <a:t>saling berbagi </a:t>
            </a:r>
            <a:r>
              <a:rPr sz="3200" spc="-15" dirty="0">
                <a:latin typeface="Calibri"/>
                <a:cs typeface="Calibri"/>
              </a:rPr>
              <a:t>dengan thread </a:t>
            </a:r>
            <a:r>
              <a:rPr sz="3200" spc="-5" dirty="0">
                <a:latin typeface="Calibri"/>
                <a:cs typeface="Calibri"/>
              </a:rPr>
              <a:t>lain dalam  </a:t>
            </a:r>
            <a:r>
              <a:rPr sz="3200" spc="-15" dirty="0">
                <a:latin typeface="Calibri"/>
                <a:cs typeface="Calibri"/>
              </a:rPr>
              <a:t>proses yang</a:t>
            </a:r>
            <a:r>
              <a:rPr sz="3200" spc="-45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sama</a:t>
            </a:r>
            <a:endParaRPr sz="32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2200"/>
              </a:spcBef>
            </a:pPr>
            <a:r>
              <a:rPr sz="1800" spc="-5" dirty="0">
                <a:latin typeface="Calibri"/>
                <a:cs typeface="Calibri"/>
                <a:hlinkClick r:id="rId2"/>
              </a:rPr>
              <a:t>http://bebas.vlsm.org/v06/Kuliah/SistemOperasi/2003/23/produk/20proses1.html#D </a:t>
            </a:r>
            <a:r>
              <a:rPr sz="1800" spc="-5" dirty="0">
                <a:latin typeface="Calibri"/>
                <a:cs typeface="Calibri"/>
              </a:rPr>
              <a:t> EFINISITHREAD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96185">
              <a:lnSpc>
                <a:spcPct val="100000"/>
              </a:lnSpc>
            </a:pPr>
            <a:r>
              <a:rPr sz="4000" b="1" spc="-10" dirty="0">
                <a:latin typeface="Calibri"/>
                <a:cs typeface="Calibri"/>
              </a:rPr>
              <a:t>Konsep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spc="-5" dirty="0">
                <a:latin typeface="Calibri"/>
                <a:cs typeface="Calibri"/>
              </a:rPr>
              <a:t>Dasar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630680"/>
            <a:ext cx="7994650" cy="49695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>
              <a:lnSpc>
                <a:spcPct val="8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20" dirty="0">
                <a:latin typeface="Calibri"/>
                <a:cs typeface="Calibri"/>
              </a:rPr>
              <a:t>Secara </a:t>
            </a:r>
            <a:r>
              <a:rPr sz="3000" spc="-15" dirty="0">
                <a:latin typeface="Calibri"/>
                <a:cs typeface="Calibri"/>
              </a:rPr>
              <a:t>informal, </a:t>
            </a:r>
            <a:r>
              <a:rPr sz="3000" spc="-10" dirty="0">
                <a:latin typeface="Calibri"/>
                <a:cs typeface="Calibri"/>
              </a:rPr>
              <a:t>proses </a:t>
            </a:r>
            <a:r>
              <a:rPr sz="3000" dirty="0">
                <a:latin typeface="Calibri"/>
                <a:cs typeface="Calibri"/>
              </a:rPr>
              <a:t>adalah </a:t>
            </a:r>
            <a:r>
              <a:rPr sz="3000" spc="-20" dirty="0">
                <a:latin typeface="Calibri"/>
                <a:cs typeface="Calibri"/>
              </a:rPr>
              <a:t>program </a:t>
            </a:r>
            <a:r>
              <a:rPr sz="3000" spc="-15" dirty="0">
                <a:latin typeface="Calibri"/>
                <a:cs typeface="Calibri"/>
              </a:rPr>
              <a:t>yang  </a:t>
            </a:r>
            <a:r>
              <a:rPr sz="3000" dirty="0">
                <a:latin typeface="Calibri"/>
                <a:cs typeface="Calibri"/>
              </a:rPr>
              <a:t>sedang </a:t>
            </a:r>
            <a:r>
              <a:rPr sz="3000" spc="-10" dirty="0">
                <a:latin typeface="Calibri"/>
                <a:cs typeface="Calibri"/>
              </a:rPr>
              <a:t>dieksekusi. </a:t>
            </a:r>
            <a:r>
              <a:rPr sz="3000" spc="-5" dirty="0">
                <a:latin typeface="Calibri"/>
                <a:cs typeface="Calibri"/>
              </a:rPr>
              <a:t>Ada </a:t>
            </a:r>
            <a:r>
              <a:rPr sz="3000" dirty="0">
                <a:latin typeface="Calibri"/>
                <a:cs typeface="Calibri"/>
              </a:rPr>
              <a:t>2 jenis </a:t>
            </a:r>
            <a:r>
              <a:rPr sz="3000" spc="-10" dirty="0">
                <a:latin typeface="Calibri"/>
                <a:cs typeface="Calibri"/>
              </a:rPr>
              <a:t>proses, proses  </a:t>
            </a:r>
            <a:r>
              <a:rPr sz="3000" spc="-20" dirty="0">
                <a:latin typeface="Calibri"/>
                <a:cs typeface="Calibri"/>
              </a:rPr>
              <a:t>berat </a:t>
            </a:r>
            <a:r>
              <a:rPr sz="3000" spc="-10" dirty="0">
                <a:latin typeface="Calibri"/>
                <a:cs typeface="Calibri"/>
              </a:rPr>
              <a:t>(heavyweight) </a:t>
            </a:r>
            <a:r>
              <a:rPr sz="3000" spc="-20" dirty="0">
                <a:latin typeface="Calibri"/>
                <a:cs typeface="Calibri"/>
              </a:rPr>
              <a:t>atau </a:t>
            </a:r>
            <a:r>
              <a:rPr sz="3000" dirty="0">
                <a:latin typeface="Calibri"/>
                <a:cs typeface="Calibri"/>
              </a:rPr>
              <a:t>biasa </a:t>
            </a:r>
            <a:r>
              <a:rPr sz="3000" spc="-15" dirty="0">
                <a:latin typeface="Calibri"/>
                <a:cs typeface="Calibri"/>
              </a:rPr>
              <a:t>dikenal </a:t>
            </a:r>
            <a:r>
              <a:rPr sz="3000" spc="-10" dirty="0">
                <a:latin typeface="Calibri"/>
                <a:cs typeface="Calibri"/>
              </a:rPr>
              <a:t>dengan  proses tradisional, </a:t>
            </a:r>
            <a:r>
              <a:rPr sz="3000" dirty="0">
                <a:latin typeface="Calibri"/>
                <a:cs typeface="Calibri"/>
              </a:rPr>
              <a:t>dan </a:t>
            </a:r>
            <a:r>
              <a:rPr sz="3000" spc="-10" dirty="0">
                <a:latin typeface="Calibri"/>
                <a:cs typeface="Calibri"/>
              </a:rPr>
              <a:t>proses </a:t>
            </a:r>
            <a:r>
              <a:rPr sz="3000" spc="-15" dirty="0">
                <a:latin typeface="Calibri"/>
                <a:cs typeface="Calibri"/>
              </a:rPr>
              <a:t>ringan </a:t>
            </a:r>
            <a:r>
              <a:rPr sz="3000" spc="-20" dirty="0">
                <a:latin typeface="Calibri"/>
                <a:cs typeface="Calibri"/>
              </a:rPr>
              <a:t>atau </a:t>
            </a:r>
            <a:r>
              <a:rPr sz="3000" spc="-10" dirty="0">
                <a:latin typeface="Calibri"/>
                <a:cs typeface="Calibri"/>
              </a:rPr>
              <a:t>kadang  </a:t>
            </a:r>
            <a:r>
              <a:rPr sz="3000" dirty="0">
                <a:latin typeface="Calibri"/>
                <a:cs typeface="Calibri"/>
              </a:rPr>
              <a:t>disebut</a:t>
            </a:r>
            <a:r>
              <a:rPr sz="3000" spc="-114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thread.</a:t>
            </a:r>
            <a:endParaRPr sz="3000">
              <a:latin typeface="Calibri"/>
              <a:cs typeface="Calibri"/>
            </a:endParaRPr>
          </a:p>
          <a:p>
            <a:pPr marL="355600" marR="579120" indent="-342900">
              <a:lnSpc>
                <a:spcPts val="2880"/>
              </a:lnSpc>
              <a:spcBef>
                <a:spcPts val="6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0" dirty="0">
                <a:latin typeface="Calibri"/>
                <a:cs typeface="Calibri"/>
              </a:rPr>
              <a:t>Thread </a:t>
            </a:r>
            <a:r>
              <a:rPr sz="3000" dirty="0">
                <a:latin typeface="Calibri"/>
                <a:cs typeface="Calibri"/>
              </a:rPr>
              <a:t>saling </a:t>
            </a:r>
            <a:r>
              <a:rPr sz="3000" spc="-5" dirty="0">
                <a:latin typeface="Calibri"/>
                <a:cs typeface="Calibri"/>
              </a:rPr>
              <a:t>berbagi bagian </a:t>
            </a:r>
            <a:r>
              <a:rPr sz="3000" spc="-20" dirty="0">
                <a:latin typeface="Calibri"/>
                <a:cs typeface="Calibri"/>
              </a:rPr>
              <a:t>program, </a:t>
            </a:r>
            <a:r>
              <a:rPr sz="3000" spc="-5" dirty="0">
                <a:latin typeface="Calibri"/>
                <a:cs typeface="Calibri"/>
              </a:rPr>
              <a:t>bagian  </a:t>
            </a:r>
            <a:r>
              <a:rPr sz="3000" spc="-20" dirty="0">
                <a:latin typeface="Calibri"/>
                <a:cs typeface="Calibri"/>
              </a:rPr>
              <a:t>data </a:t>
            </a:r>
            <a:r>
              <a:rPr sz="3000" dirty="0">
                <a:latin typeface="Calibri"/>
                <a:cs typeface="Calibri"/>
              </a:rPr>
              <a:t>dan </a:t>
            </a:r>
            <a:r>
              <a:rPr sz="3000" spc="-5" dirty="0">
                <a:latin typeface="Calibri"/>
                <a:cs typeface="Calibri"/>
              </a:rPr>
              <a:t>sumber </a:t>
            </a:r>
            <a:r>
              <a:rPr sz="3000" spc="-30" dirty="0">
                <a:latin typeface="Calibri"/>
                <a:cs typeface="Calibri"/>
              </a:rPr>
              <a:t>daya </a:t>
            </a:r>
            <a:r>
              <a:rPr sz="3000" spc="-15" dirty="0">
                <a:latin typeface="Calibri"/>
                <a:cs typeface="Calibri"/>
              </a:rPr>
              <a:t>sistem </a:t>
            </a:r>
            <a:r>
              <a:rPr sz="3000" spc="-10" dirty="0">
                <a:latin typeface="Calibri"/>
                <a:cs typeface="Calibri"/>
              </a:rPr>
              <a:t>operasi dengan  thread </a:t>
            </a:r>
            <a:r>
              <a:rPr sz="3000" dirty="0">
                <a:latin typeface="Calibri"/>
                <a:cs typeface="Calibri"/>
              </a:rPr>
              <a:t>lain </a:t>
            </a:r>
            <a:r>
              <a:rPr sz="3000" spc="-15" dirty="0">
                <a:latin typeface="Calibri"/>
                <a:cs typeface="Calibri"/>
              </a:rPr>
              <a:t>yang </a:t>
            </a:r>
            <a:r>
              <a:rPr sz="3000" spc="-10" dirty="0">
                <a:latin typeface="Calibri"/>
                <a:cs typeface="Calibri"/>
              </a:rPr>
              <a:t>mengacu </a:t>
            </a:r>
            <a:r>
              <a:rPr sz="3000" dirty="0">
                <a:latin typeface="Calibri"/>
                <a:cs typeface="Calibri"/>
              </a:rPr>
              <a:t>pada </a:t>
            </a:r>
            <a:r>
              <a:rPr sz="3000" spc="-10" dirty="0">
                <a:latin typeface="Calibri"/>
                <a:cs typeface="Calibri"/>
              </a:rPr>
              <a:t>proses </a:t>
            </a:r>
            <a:r>
              <a:rPr sz="3000" spc="-15" dirty="0">
                <a:latin typeface="Calibri"/>
                <a:cs typeface="Calibri"/>
              </a:rPr>
              <a:t>yang  </a:t>
            </a:r>
            <a:r>
              <a:rPr sz="3000" spc="-5" dirty="0">
                <a:latin typeface="Calibri"/>
                <a:cs typeface="Calibri"/>
              </a:rPr>
              <a:t>sama.</a:t>
            </a:r>
            <a:endParaRPr sz="3000">
              <a:latin typeface="Calibri"/>
              <a:cs typeface="Calibri"/>
            </a:endParaRPr>
          </a:p>
          <a:p>
            <a:pPr marL="355600" marR="36195" indent="-342900">
              <a:lnSpc>
                <a:spcPct val="80000"/>
              </a:lnSpc>
              <a:spcBef>
                <a:spcPts val="74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0" dirty="0">
                <a:latin typeface="Calibri"/>
                <a:cs typeface="Calibri"/>
              </a:rPr>
              <a:t>Thread </a:t>
            </a:r>
            <a:r>
              <a:rPr sz="3000" spc="-15" dirty="0">
                <a:latin typeface="Calibri"/>
                <a:cs typeface="Calibri"/>
              </a:rPr>
              <a:t>terdiri </a:t>
            </a:r>
            <a:r>
              <a:rPr sz="3000" spc="-20" dirty="0">
                <a:latin typeface="Calibri"/>
                <a:cs typeface="Calibri"/>
              </a:rPr>
              <a:t>atas </a:t>
            </a:r>
            <a:r>
              <a:rPr sz="3000" dirty="0">
                <a:latin typeface="Calibri"/>
                <a:cs typeface="Calibri"/>
              </a:rPr>
              <a:t>ID </a:t>
            </a:r>
            <a:r>
              <a:rPr sz="3000" spc="-10" dirty="0">
                <a:latin typeface="Calibri"/>
                <a:cs typeface="Calibri"/>
              </a:rPr>
              <a:t>thread, </a:t>
            </a:r>
            <a:r>
              <a:rPr sz="3000" spc="-20" dirty="0">
                <a:latin typeface="Calibri"/>
                <a:cs typeface="Calibri"/>
              </a:rPr>
              <a:t>program </a:t>
            </a:r>
            <a:r>
              <a:rPr sz="3000" spc="-45" dirty="0">
                <a:latin typeface="Calibri"/>
                <a:cs typeface="Calibri"/>
              </a:rPr>
              <a:t>counter,  </a:t>
            </a:r>
            <a:r>
              <a:rPr sz="3000" spc="-5" dirty="0">
                <a:latin typeface="Calibri"/>
                <a:cs typeface="Calibri"/>
              </a:rPr>
              <a:t>himpunan </a:t>
            </a:r>
            <a:r>
              <a:rPr sz="3000" spc="-45" dirty="0">
                <a:latin typeface="Calibri"/>
                <a:cs typeface="Calibri"/>
              </a:rPr>
              <a:t>register, </a:t>
            </a:r>
            <a:r>
              <a:rPr sz="3000" dirty="0">
                <a:latin typeface="Calibri"/>
                <a:cs typeface="Calibri"/>
              </a:rPr>
              <a:t>dan </a:t>
            </a:r>
            <a:r>
              <a:rPr sz="3000" spc="-15" dirty="0">
                <a:latin typeface="Calibri"/>
                <a:cs typeface="Calibri"/>
              </a:rPr>
              <a:t>stack. </a:t>
            </a:r>
            <a:r>
              <a:rPr sz="3000" spc="-10" dirty="0">
                <a:latin typeface="Calibri"/>
                <a:cs typeface="Calibri"/>
              </a:rPr>
              <a:t>Dengan </a:t>
            </a:r>
            <a:r>
              <a:rPr sz="3000" spc="-20" dirty="0">
                <a:latin typeface="Calibri"/>
                <a:cs typeface="Calibri"/>
              </a:rPr>
              <a:t>banyak  </a:t>
            </a:r>
            <a:r>
              <a:rPr sz="3000" spc="-30" dirty="0">
                <a:latin typeface="Calibri"/>
                <a:cs typeface="Calibri"/>
              </a:rPr>
              <a:t>kontrol </a:t>
            </a:r>
            <a:r>
              <a:rPr sz="3000" spc="-10" dirty="0">
                <a:latin typeface="Calibri"/>
                <a:cs typeface="Calibri"/>
              </a:rPr>
              <a:t>thread proses dapat </a:t>
            </a:r>
            <a:r>
              <a:rPr sz="3000" spc="-15" dirty="0">
                <a:latin typeface="Calibri"/>
                <a:cs typeface="Calibri"/>
              </a:rPr>
              <a:t>melakukan </a:t>
            </a:r>
            <a:r>
              <a:rPr sz="3000" dirty="0">
                <a:latin typeface="Calibri"/>
                <a:cs typeface="Calibri"/>
              </a:rPr>
              <a:t>lebih </a:t>
            </a:r>
            <a:r>
              <a:rPr sz="3000" spc="-5" dirty="0">
                <a:latin typeface="Calibri"/>
                <a:cs typeface="Calibri"/>
              </a:rPr>
              <a:t>dari  </a:t>
            </a:r>
            <a:r>
              <a:rPr sz="3000" spc="-10" dirty="0">
                <a:latin typeface="Calibri"/>
                <a:cs typeface="Calibri"/>
              </a:rPr>
              <a:t>satu </a:t>
            </a:r>
            <a:r>
              <a:rPr sz="3000" spc="-15" dirty="0">
                <a:latin typeface="Calibri"/>
                <a:cs typeface="Calibri"/>
              </a:rPr>
              <a:t>pekerjaan </a:t>
            </a:r>
            <a:r>
              <a:rPr sz="3000" dirty="0">
                <a:latin typeface="Calibri"/>
                <a:cs typeface="Calibri"/>
              </a:rPr>
              <a:t>pada </a:t>
            </a:r>
            <a:r>
              <a:rPr sz="3000" spc="-15" dirty="0">
                <a:latin typeface="Calibri"/>
                <a:cs typeface="Calibri"/>
              </a:rPr>
              <a:t>waktu yang</a:t>
            </a:r>
            <a:r>
              <a:rPr sz="3000" spc="-4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sama.</a:t>
            </a:r>
            <a:endParaRPr sz="3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764" rIns="0" bIns="0" rtlCol="0">
            <a:spAutoFit/>
          </a:bodyPr>
          <a:lstStyle/>
          <a:p>
            <a:pPr marL="2225675">
              <a:lnSpc>
                <a:spcPct val="100000"/>
              </a:lnSpc>
            </a:pPr>
            <a:r>
              <a:rPr spc="-10" dirty="0"/>
              <a:t>Multithreading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7631"/>
            <a:ext cx="8009890" cy="4206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690880" indent="-342900">
              <a:lnSpc>
                <a:spcPts val="324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Calibri"/>
                <a:cs typeface="Calibri"/>
              </a:rPr>
              <a:t>Multithreading: </a:t>
            </a:r>
            <a:r>
              <a:rPr sz="3000" spc="-10" dirty="0">
                <a:latin typeface="Calibri"/>
                <a:cs typeface="Calibri"/>
              </a:rPr>
              <a:t>suatu </a:t>
            </a:r>
            <a:r>
              <a:rPr sz="3000" spc="-15" dirty="0">
                <a:latin typeface="Calibri"/>
                <a:cs typeface="Calibri"/>
              </a:rPr>
              <a:t>kemampuan yang  </a:t>
            </a:r>
            <a:r>
              <a:rPr sz="3000" spc="-10" dirty="0">
                <a:latin typeface="Calibri"/>
                <a:cs typeface="Calibri"/>
              </a:rPr>
              <a:t>memungkinkan beberapa kumpulan instruksi  (proses) dijalankan </a:t>
            </a:r>
            <a:r>
              <a:rPr sz="3000" spc="-20" dirty="0">
                <a:latin typeface="Calibri"/>
                <a:cs typeface="Calibri"/>
              </a:rPr>
              <a:t>secara </a:t>
            </a:r>
            <a:r>
              <a:rPr sz="3000" spc="-10" dirty="0">
                <a:latin typeface="Calibri"/>
                <a:cs typeface="Calibri"/>
              </a:rPr>
              <a:t>bersamaan </a:t>
            </a:r>
            <a:r>
              <a:rPr sz="3000" spc="-5" dirty="0">
                <a:latin typeface="Calibri"/>
                <a:cs typeface="Calibri"/>
              </a:rPr>
              <a:t>(time  slicing) </a:t>
            </a:r>
            <a:r>
              <a:rPr sz="3000" dirty="0">
                <a:latin typeface="Calibri"/>
                <a:cs typeface="Calibri"/>
              </a:rPr>
              <a:t>dalam sebuah</a:t>
            </a:r>
            <a:r>
              <a:rPr sz="3000" spc="-100" dirty="0">
                <a:latin typeface="Calibri"/>
                <a:cs typeface="Calibri"/>
              </a:rPr>
              <a:t> </a:t>
            </a:r>
            <a:r>
              <a:rPr sz="3000" spc="-20" dirty="0">
                <a:latin typeface="Calibri"/>
                <a:cs typeface="Calibri"/>
              </a:rPr>
              <a:t>program</a:t>
            </a:r>
            <a:endParaRPr sz="3000">
              <a:latin typeface="Calibri"/>
              <a:cs typeface="Calibri"/>
            </a:endParaRPr>
          </a:p>
          <a:p>
            <a:pPr marL="355600" marR="5080" indent="-342900">
              <a:lnSpc>
                <a:spcPts val="3240"/>
              </a:lnSpc>
              <a:spcBef>
                <a:spcPts val="72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Calibri"/>
                <a:cs typeface="Calibri"/>
              </a:rPr>
              <a:t>Multithreading </a:t>
            </a:r>
            <a:r>
              <a:rPr sz="3000" spc="-15" dirty="0">
                <a:latin typeface="Calibri"/>
                <a:cs typeface="Calibri"/>
              </a:rPr>
              <a:t>bermanfaat </a:t>
            </a:r>
            <a:r>
              <a:rPr sz="3000" spc="-10" dirty="0">
                <a:latin typeface="Calibri"/>
                <a:cs typeface="Calibri"/>
              </a:rPr>
              <a:t>untuk membuat  proses </a:t>
            </a:r>
            <a:r>
              <a:rPr sz="3000" spc="-15" dirty="0">
                <a:latin typeface="Calibri"/>
                <a:cs typeface="Calibri"/>
              </a:rPr>
              <a:t>yang </a:t>
            </a:r>
            <a:r>
              <a:rPr sz="3000" spc="-35" dirty="0">
                <a:latin typeface="Calibri"/>
                <a:cs typeface="Calibri"/>
              </a:rPr>
              <a:t>interaktif, </a:t>
            </a:r>
            <a:r>
              <a:rPr sz="3000" spc="-15" dirty="0">
                <a:latin typeface="Calibri"/>
                <a:cs typeface="Calibri"/>
              </a:rPr>
              <a:t>misalnya </a:t>
            </a:r>
            <a:r>
              <a:rPr sz="3000" dirty="0">
                <a:latin typeface="Calibri"/>
                <a:cs typeface="Calibri"/>
              </a:rPr>
              <a:t>pada </a:t>
            </a:r>
            <a:r>
              <a:rPr sz="3000" spc="-20" dirty="0">
                <a:latin typeface="Calibri"/>
                <a:cs typeface="Calibri"/>
              </a:rPr>
              <a:t>program  </a:t>
            </a:r>
            <a:r>
              <a:rPr sz="3000" spc="-5" dirty="0">
                <a:latin typeface="Calibri"/>
                <a:cs typeface="Calibri"/>
              </a:rPr>
              <a:t>permainan </a:t>
            </a:r>
            <a:r>
              <a:rPr sz="3000" spc="-10" dirty="0">
                <a:latin typeface="Calibri"/>
                <a:cs typeface="Calibri"/>
              </a:rPr>
              <a:t>(game). </a:t>
            </a:r>
            <a:r>
              <a:rPr sz="3000" spc="-20" dirty="0">
                <a:latin typeface="Calibri"/>
                <a:cs typeface="Calibri"/>
              </a:rPr>
              <a:t>Program tetap </a:t>
            </a:r>
            <a:r>
              <a:rPr sz="3000" spc="-10" dirty="0">
                <a:latin typeface="Calibri"/>
                <a:cs typeface="Calibri"/>
              </a:rPr>
              <a:t>dapat  </a:t>
            </a:r>
            <a:r>
              <a:rPr sz="3000" spc="-15" dirty="0">
                <a:latin typeface="Calibri"/>
                <a:cs typeface="Calibri"/>
              </a:rPr>
              <a:t>menggerakkan </a:t>
            </a:r>
            <a:r>
              <a:rPr sz="3000" spc="-10" dirty="0">
                <a:latin typeface="Calibri"/>
                <a:cs typeface="Calibri"/>
              </a:rPr>
              <a:t>beberapa </a:t>
            </a:r>
            <a:r>
              <a:rPr sz="3000" dirty="0">
                <a:latin typeface="Calibri"/>
                <a:cs typeface="Calibri"/>
              </a:rPr>
              <a:t>objek </a:t>
            </a:r>
            <a:r>
              <a:rPr sz="3000" spc="-5" dirty="0">
                <a:latin typeface="Calibri"/>
                <a:cs typeface="Calibri"/>
              </a:rPr>
              <a:t>sambil memberi  </a:t>
            </a:r>
            <a:r>
              <a:rPr sz="3000" spc="-20" dirty="0">
                <a:latin typeface="Calibri"/>
                <a:cs typeface="Calibri"/>
              </a:rPr>
              <a:t>kesempatan </a:t>
            </a:r>
            <a:r>
              <a:rPr sz="3000" dirty="0">
                <a:latin typeface="Calibri"/>
                <a:cs typeface="Calibri"/>
              </a:rPr>
              <a:t>pengguna </a:t>
            </a:r>
            <a:r>
              <a:rPr sz="3000" spc="-15" dirty="0">
                <a:latin typeface="Calibri"/>
                <a:cs typeface="Calibri"/>
              </a:rPr>
              <a:t>melakukan </a:t>
            </a:r>
            <a:r>
              <a:rPr sz="3000" spc="-10" dirty="0">
                <a:latin typeface="Calibri"/>
                <a:cs typeface="Calibri"/>
              </a:rPr>
              <a:t>respon </a:t>
            </a:r>
            <a:r>
              <a:rPr sz="3000" spc="-5" dirty="0">
                <a:latin typeface="Calibri"/>
                <a:cs typeface="Calibri"/>
              </a:rPr>
              <a:t>melalui  mouse </a:t>
            </a:r>
            <a:r>
              <a:rPr sz="3000" spc="-20" dirty="0">
                <a:latin typeface="Calibri"/>
                <a:cs typeface="Calibri"/>
              </a:rPr>
              <a:t>atau</a:t>
            </a:r>
            <a:r>
              <a:rPr sz="3000" spc="-65" dirty="0">
                <a:latin typeface="Calibri"/>
                <a:cs typeface="Calibri"/>
              </a:rPr>
              <a:t> </a:t>
            </a:r>
            <a:r>
              <a:rPr sz="3000" spc="-25" dirty="0">
                <a:latin typeface="Calibri"/>
                <a:cs typeface="Calibri"/>
              </a:rPr>
              <a:t>keyboard</a:t>
            </a:r>
            <a:endParaRPr sz="3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57475">
              <a:lnSpc>
                <a:spcPct val="100000"/>
              </a:lnSpc>
            </a:pPr>
            <a:r>
              <a:rPr sz="4000" b="1" spc="-75" dirty="0">
                <a:latin typeface="Calibri"/>
                <a:cs typeface="Calibri"/>
              </a:rPr>
              <a:t>K</a:t>
            </a:r>
            <a:r>
              <a:rPr sz="4000" b="1" dirty="0">
                <a:latin typeface="Calibri"/>
                <a:cs typeface="Calibri"/>
              </a:rPr>
              <a:t>eu</a:t>
            </a:r>
            <a:r>
              <a:rPr sz="4000" b="1" spc="-35" dirty="0">
                <a:latin typeface="Calibri"/>
                <a:cs typeface="Calibri"/>
              </a:rPr>
              <a:t>n</a:t>
            </a:r>
            <a:r>
              <a:rPr sz="4000" b="1" spc="-5" dirty="0">
                <a:latin typeface="Calibri"/>
                <a:cs typeface="Calibri"/>
              </a:rPr>
              <a:t>t</a:t>
            </a:r>
            <a:r>
              <a:rPr sz="4000" b="1" dirty="0">
                <a:latin typeface="Calibri"/>
                <a:cs typeface="Calibri"/>
              </a:rPr>
              <a:t>un</a:t>
            </a:r>
            <a:r>
              <a:rPr sz="4000" b="1" spc="-70" dirty="0">
                <a:latin typeface="Calibri"/>
                <a:cs typeface="Calibri"/>
              </a:rPr>
              <a:t>g</a:t>
            </a:r>
            <a:r>
              <a:rPr sz="4000" b="1" spc="-5" dirty="0">
                <a:latin typeface="Calibri"/>
                <a:cs typeface="Calibri"/>
              </a:rPr>
              <a:t>a</a:t>
            </a:r>
            <a:r>
              <a:rPr sz="4000" b="1" dirty="0">
                <a:latin typeface="Calibri"/>
                <a:cs typeface="Calibri"/>
              </a:rPr>
              <a:t>n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3540" y="1164335"/>
            <a:ext cx="8277225" cy="5577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Calibri"/>
                <a:cs typeface="Calibri"/>
              </a:rPr>
              <a:t>Mulithreading </a:t>
            </a:r>
            <a:r>
              <a:rPr sz="3000" spc="-10" dirty="0">
                <a:latin typeface="Calibri"/>
                <a:cs typeface="Calibri"/>
              </a:rPr>
              <a:t>mengijinkan </a:t>
            </a:r>
            <a:r>
              <a:rPr sz="3000" spc="-20" dirty="0">
                <a:latin typeface="Calibri"/>
                <a:cs typeface="Calibri"/>
              </a:rPr>
              <a:t>program </a:t>
            </a:r>
            <a:r>
              <a:rPr sz="3000" spc="-10" dirty="0">
                <a:latin typeface="Calibri"/>
                <a:cs typeface="Calibri"/>
              </a:rPr>
              <a:t>untuk </a:t>
            </a:r>
            <a:r>
              <a:rPr sz="3000" spc="-5" dirty="0">
                <a:latin typeface="Calibri"/>
                <a:cs typeface="Calibri"/>
              </a:rPr>
              <a:t>berjalan  </a:t>
            </a:r>
            <a:r>
              <a:rPr sz="3000" spc="-10" dirty="0">
                <a:latin typeface="Calibri"/>
                <a:cs typeface="Calibri"/>
              </a:rPr>
              <a:t>terus </a:t>
            </a:r>
            <a:r>
              <a:rPr sz="3000" spc="-5" dirty="0">
                <a:latin typeface="Calibri"/>
                <a:cs typeface="Calibri"/>
              </a:rPr>
              <a:t>walaupun </a:t>
            </a:r>
            <a:r>
              <a:rPr sz="3000" dirty="0">
                <a:latin typeface="Calibri"/>
                <a:cs typeface="Calibri"/>
              </a:rPr>
              <a:t>pada </a:t>
            </a:r>
            <a:r>
              <a:rPr sz="3000" spc="-5" dirty="0">
                <a:latin typeface="Calibri"/>
                <a:cs typeface="Calibri"/>
              </a:rPr>
              <a:t>bagian </a:t>
            </a:r>
            <a:r>
              <a:rPr sz="3000" spc="-20" dirty="0">
                <a:latin typeface="Calibri"/>
                <a:cs typeface="Calibri"/>
              </a:rPr>
              <a:t>program </a:t>
            </a:r>
            <a:r>
              <a:rPr sz="3000" spc="-15" dirty="0">
                <a:latin typeface="Calibri"/>
                <a:cs typeface="Calibri"/>
              </a:rPr>
              <a:t>tersebut </a:t>
            </a:r>
            <a:r>
              <a:rPr sz="3000" dirty="0">
                <a:latin typeface="Calibri"/>
                <a:cs typeface="Calibri"/>
              </a:rPr>
              <a:t>di  </a:t>
            </a:r>
            <a:r>
              <a:rPr sz="3000" spc="-5" dirty="0">
                <a:latin typeface="Calibri"/>
                <a:cs typeface="Calibri"/>
              </a:rPr>
              <a:t>block </a:t>
            </a:r>
            <a:r>
              <a:rPr sz="3000" spc="-20" dirty="0">
                <a:latin typeface="Calibri"/>
                <a:cs typeface="Calibri"/>
              </a:rPr>
              <a:t>atau </a:t>
            </a:r>
            <a:r>
              <a:rPr sz="3000" dirty="0">
                <a:latin typeface="Calibri"/>
                <a:cs typeface="Calibri"/>
              </a:rPr>
              <a:t>sedang dalam </a:t>
            </a:r>
            <a:r>
              <a:rPr sz="3000" spc="-15" dirty="0">
                <a:latin typeface="Calibri"/>
                <a:cs typeface="Calibri"/>
              </a:rPr>
              <a:t>keadaan </a:t>
            </a:r>
            <a:r>
              <a:rPr sz="3000" spc="-10" dirty="0">
                <a:latin typeface="Calibri"/>
                <a:cs typeface="Calibri"/>
              </a:rPr>
              <a:t>menjalankan  operasi </a:t>
            </a:r>
            <a:r>
              <a:rPr sz="3000" spc="-15" dirty="0">
                <a:latin typeface="Calibri"/>
                <a:cs typeface="Calibri"/>
              </a:rPr>
              <a:t>yang </a:t>
            </a:r>
            <a:r>
              <a:rPr sz="3000" spc="-5" dirty="0">
                <a:latin typeface="Calibri"/>
                <a:cs typeface="Calibri"/>
              </a:rPr>
              <a:t>lama/panjang. </a:t>
            </a:r>
            <a:r>
              <a:rPr sz="3000" spc="-10" dirty="0">
                <a:latin typeface="Calibri"/>
                <a:cs typeface="Calibri"/>
              </a:rPr>
              <a:t>Sebagai </a:t>
            </a:r>
            <a:r>
              <a:rPr sz="3000" spc="-15" dirty="0">
                <a:latin typeface="Calibri"/>
                <a:cs typeface="Calibri"/>
              </a:rPr>
              <a:t>contoh,  </a:t>
            </a:r>
            <a:r>
              <a:rPr sz="3000" spc="-10" dirty="0">
                <a:latin typeface="Calibri"/>
                <a:cs typeface="Calibri"/>
              </a:rPr>
              <a:t>multithread web </a:t>
            </a:r>
            <a:r>
              <a:rPr sz="3000" spc="-15" dirty="0">
                <a:latin typeface="Calibri"/>
                <a:cs typeface="Calibri"/>
              </a:rPr>
              <a:t>browser </a:t>
            </a:r>
            <a:r>
              <a:rPr sz="3000" spc="-10" dirty="0">
                <a:latin typeface="Calibri"/>
                <a:cs typeface="Calibri"/>
              </a:rPr>
              <a:t>dapat mengijinkan </a:t>
            </a:r>
            <a:r>
              <a:rPr sz="3000" dirty="0">
                <a:latin typeface="Calibri"/>
                <a:cs typeface="Calibri"/>
              </a:rPr>
              <a:t>user  </a:t>
            </a:r>
            <a:r>
              <a:rPr sz="3000" spc="-15" dirty="0">
                <a:latin typeface="Calibri"/>
                <a:cs typeface="Calibri"/>
              </a:rPr>
              <a:t>berinteraksi </a:t>
            </a:r>
            <a:r>
              <a:rPr sz="3000" spc="-10" dirty="0">
                <a:latin typeface="Calibri"/>
                <a:cs typeface="Calibri"/>
              </a:rPr>
              <a:t>dengan suatu thread </a:t>
            </a:r>
            <a:r>
              <a:rPr sz="3000" spc="-35" dirty="0">
                <a:latin typeface="Calibri"/>
                <a:cs typeface="Calibri"/>
              </a:rPr>
              <a:t>ketika </a:t>
            </a:r>
            <a:r>
              <a:rPr sz="3000" spc="-10" dirty="0">
                <a:latin typeface="Calibri"/>
                <a:cs typeface="Calibri"/>
              </a:rPr>
              <a:t>suatu  </a:t>
            </a:r>
            <a:r>
              <a:rPr sz="3000" spc="-15" dirty="0">
                <a:latin typeface="Calibri"/>
                <a:cs typeface="Calibri"/>
              </a:rPr>
              <a:t>gambar </a:t>
            </a:r>
            <a:r>
              <a:rPr sz="3000" dirty="0">
                <a:latin typeface="Calibri"/>
                <a:cs typeface="Calibri"/>
              </a:rPr>
              <a:t>sedang diload oleh </a:t>
            </a:r>
            <a:r>
              <a:rPr sz="3000" spc="-10" dirty="0">
                <a:latin typeface="Calibri"/>
                <a:cs typeface="Calibri"/>
              </a:rPr>
              <a:t>thread </a:t>
            </a:r>
            <a:r>
              <a:rPr sz="3000" spc="-15" dirty="0">
                <a:latin typeface="Calibri"/>
                <a:cs typeface="Calibri"/>
              </a:rPr>
              <a:t>yang</a:t>
            </a:r>
            <a:r>
              <a:rPr sz="3000" spc="-100" dirty="0">
                <a:latin typeface="Calibri"/>
                <a:cs typeface="Calibri"/>
              </a:rPr>
              <a:t> </a:t>
            </a:r>
            <a:r>
              <a:rPr sz="3000" dirty="0">
                <a:latin typeface="Calibri"/>
                <a:cs typeface="Calibri"/>
              </a:rPr>
              <a:t>lain.</a:t>
            </a:r>
            <a:endParaRPr sz="3000">
              <a:latin typeface="Calibri"/>
              <a:cs typeface="Calibri"/>
            </a:endParaRPr>
          </a:p>
          <a:p>
            <a:pPr marL="355600" marR="367030" indent="-342900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0" dirty="0">
                <a:latin typeface="Calibri"/>
                <a:cs typeface="Calibri"/>
              </a:rPr>
              <a:t>Pembagian </a:t>
            </a:r>
            <a:r>
              <a:rPr sz="3000" spc="-5" dirty="0">
                <a:latin typeface="Calibri"/>
                <a:cs typeface="Calibri"/>
              </a:rPr>
              <a:t>sumber </a:t>
            </a:r>
            <a:r>
              <a:rPr sz="3000" spc="-25" dirty="0">
                <a:latin typeface="Calibri"/>
                <a:cs typeface="Calibri"/>
              </a:rPr>
              <a:t>daya: </a:t>
            </a:r>
            <a:r>
              <a:rPr sz="3000" spc="-20" dirty="0">
                <a:latin typeface="Calibri"/>
                <a:cs typeface="Calibri"/>
              </a:rPr>
              <a:t>Secara </a:t>
            </a:r>
            <a:r>
              <a:rPr sz="3000" spc="-15" dirty="0">
                <a:latin typeface="Calibri"/>
                <a:cs typeface="Calibri"/>
              </a:rPr>
              <a:t>default, </a:t>
            </a:r>
            <a:r>
              <a:rPr sz="3000" spc="-10" dirty="0">
                <a:latin typeface="Calibri"/>
                <a:cs typeface="Calibri"/>
              </a:rPr>
              <a:t>thread  </a:t>
            </a:r>
            <a:r>
              <a:rPr sz="3000" spc="-5" dirty="0">
                <a:latin typeface="Calibri"/>
                <a:cs typeface="Calibri"/>
              </a:rPr>
              <a:t>membagi memori </a:t>
            </a:r>
            <a:r>
              <a:rPr sz="3000" dirty="0">
                <a:latin typeface="Calibri"/>
                <a:cs typeface="Calibri"/>
              </a:rPr>
              <a:t>dan </a:t>
            </a:r>
            <a:r>
              <a:rPr sz="3000" spc="-5" dirty="0">
                <a:latin typeface="Calibri"/>
                <a:cs typeface="Calibri"/>
              </a:rPr>
              <a:t>sumber </a:t>
            </a:r>
            <a:r>
              <a:rPr sz="3000" spc="-30" dirty="0">
                <a:latin typeface="Calibri"/>
                <a:cs typeface="Calibri"/>
              </a:rPr>
              <a:t>daya </a:t>
            </a:r>
            <a:r>
              <a:rPr sz="3000" spc="-5" dirty="0">
                <a:latin typeface="Calibri"/>
                <a:cs typeface="Calibri"/>
              </a:rPr>
              <a:t>dari </a:t>
            </a:r>
            <a:r>
              <a:rPr sz="3000" spc="-10" dirty="0">
                <a:latin typeface="Calibri"/>
                <a:cs typeface="Calibri"/>
              </a:rPr>
              <a:t>proses.  </a:t>
            </a:r>
            <a:r>
              <a:rPr sz="3000" spc="-15" dirty="0">
                <a:latin typeface="Calibri"/>
                <a:cs typeface="Calibri"/>
              </a:rPr>
              <a:t>Keuntungan </a:t>
            </a:r>
            <a:r>
              <a:rPr sz="3000" spc="-5" dirty="0">
                <a:latin typeface="Calibri"/>
                <a:cs typeface="Calibri"/>
              </a:rPr>
              <a:t>dari pembagian </a:t>
            </a:r>
            <a:r>
              <a:rPr sz="3000" spc="-30" dirty="0">
                <a:latin typeface="Calibri"/>
                <a:cs typeface="Calibri"/>
              </a:rPr>
              <a:t>kode </a:t>
            </a:r>
            <a:r>
              <a:rPr sz="3000" dirty="0">
                <a:latin typeface="Calibri"/>
                <a:cs typeface="Calibri"/>
              </a:rPr>
              <a:t>adalah </a:t>
            </a:r>
            <a:r>
              <a:rPr sz="3000" spc="-10" dirty="0">
                <a:latin typeface="Calibri"/>
                <a:cs typeface="Calibri"/>
              </a:rPr>
              <a:t>aplikasi  </a:t>
            </a:r>
            <a:r>
              <a:rPr sz="3000" spc="-15" dirty="0">
                <a:latin typeface="Calibri"/>
                <a:cs typeface="Calibri"/>
              </a:rPr>
              <a:t>mempunyai </a:t>
            </a:r>
            <a:r>
              <a:rPr sz="3000" spc="-5" dirty="0">
                <a:latin typeface="Calibri"/>
                <a:cs typeface="Calibri"/>
              </a:rPr>
              <a:t>perbedaan </a:t>
            </a:r>
            <a:r>
              <a:rPr sz="3000" spc="-10" dirty="0">
                <a:latin typeface="Calibri"/>
                <a:cs typeface="Calibri"/>
              </a:rPr>
              <a:t>aktifitas thread dengan  alokasi </a:t>
            </a:r>
            <a:r>
              <a:rPr sz="3000" spc="-5" dirty="0">
                <a:latin typeface="Calibri"/>
                <a:cs typeface="Calibri"/>
              </a:rPr>
              <a:t>memori </a:t>
            </a:r>
            <a:r>
              <a:rPr sz="3000" spc="-15" dirty="0">
                <a:latin typeface="Calibri"/>
                <a:cs typeface="Calibri"/>
              </a:rPr>
              <a:t>yang</a:t>
            </a:r>
            <a:r>
              <a:rPr sz="3000" spc="-4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sama.</a:t>
            </a:r>
            <a:endParaRPr sz="3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764" rIns="0" bIns="0" rtlCol="0">
            <a:spAutoFit/>
          </a:bodyPr>
          <a:lstStyle/>
          <a:p>
            <a:pPr marL="2531745">
              <a:lnSpc>
                <a:spcPct val="100000"/>
              </a:lnSpc>
            </a:pPr>
            <a:r>
              <a:rPr b="1" spc="-85" dirty="0">
                <a:latin typeface="Calibri"/>
                <a:cs typeface="Calibri"/>
              </a:rPr>
              <a:t>K</a:t>
            </a:r>
            <a:r>
              <a:rPr b="1" spc="-10" dirty="0">
                <a:latin typeface="Calibri"/>
                <a:cs typeface="Calibri"/>
              </a:rPr>
              <a:t>eu</a:t>
            </a:r>
            <a:r>
              <a:rPr b="1" spc="-50" dirty="0">
                <a:latin typeface="Calibri"/>
                <a:cs typeface="Calibri"/>
              </a:rPr>
              <a:t>n</a:t>
            </a:r>
            <a:r>
              <a:rPr b="1" spc="-10" dirty="0">
                <a:latin typeface="Calibri"/>
                <a:cs typeface="Calibri"/>
              </a:rPr>
              <a:t>tun</a:t>
            </a:r>
            <a:r>
              <a:rPr b="1" spc="-85" dirty="0">
                <a:latin typeface="Calibri"/>
                <a:cs typeface="Calibri"/>
              </a:rPr>
              <a:t>g</a:t>
            </a:r>
            <a:r>
              <a:rPr b="1" dirty="0">
                <a:latin typeface="Calibri"/>
                <a:cs typeface="Calibri"/>
              </a:rPr>
              <a:t>a</a:t>
            </a:r>
            <a:r>
              <a:rPr b="1" spc="-5" dirty="0">
                <a:latin typeface="Calibri"/>
                <a:cs typeface="Calibri"/>
              </a:rPr>
              <a:t>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4568" y="1632204"/>
            <a:ext cx="7969250" cy="4359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214629" indent="-341630">
              <a:lnSpc>
                <a:spcPct val="80000"/>
              </a:lnSpc>
              <a:buFont typeface="Arial"/>
              <a:buChar char="•"/>
              <a:tabLst>
                <a:tab pos="356870" algn="l"/>
                <a:tab pos="357505" algn="l"/>
              </a:tabLst>
            </a:pPr>
            <a:r>
              <a:rPr sz="2700" spc="-15" dirty="0">
                <a:latin typeface="Calibri"/>
                <a:cs typeface="Calibri"/>
              </a:rPr>
              <a:t>Ekonomis: Mengalokasikan </a:t>
            </a:r>
            <a:r>
              <a:rPr sz="2700" spc="-5" dirty="0">
                <a:latin typeface="Calibri"/>
                <a:cs typeface="Calibri"/>
              </a:rPr>
              <a:t>memori dan sumber </a:t>
            </a:r>
            <a:r>
              <a:rPr sz="2700" spc="-25" dirty="0">
                <a:latin typeface="Calibri"/>
                <a:cs typeface="Calibri"/>
              </a:rPr>
              <a:t>daya  </a:t>
            </a:r>
            <a:r>
              <a:rPr sz="2700" spc="-10" dirty="0">
                <a:latin typeface="Calibri"/>
                <a:cs typeface="Calibri"/>
              </a:rPr>
              <a:t>untuk membuat proses </a:t>
            </a:r>
            <a:r>
              <a:rPr sz="2700" spc="-5" dirty="0">
                <a:latin typeface="Calibri"/>
                <a:cs typeface="Calibri"/>
              </a:rPr>
              <a:t>adalah </a:t>
            </a:r>
            <a:r>
              <a:rPr sz="2700" spc="-15" dirty="0">
                <a:latin typeface="Calibri"/>
                <a:cs typeface="Calibri"/>
              </a:rPr>
              <a:t>sangat </a:t>
            </a:r>
            <a:r>
              <a:rPr sz="2700" spc="-5" dirty="0">
                <a:latin typeface="Calibri"/>
                <a:cs typeface="Calibri"/>
              </a:rPr>
              <a:t>mahal.  </a:t>
            </a:r>
            <a:r>
              <a:rPr sz="2700" spc="-15" dirty="0">
                <a:latin typeface="Calibri"/>
                <a:cs typeface="Calibri"/>
              </a:rPr>
              <a:t>Alternatifnya, </a:t>
            </a:r>
            <a:r>
              <a:rPr sz="2700" spc="-20" dirty="0">
                <a:latin typeface="Calibri"/>
                <a:cs typeface="Calibri"/>
              </a:rPr>
              <a:t>karena </a:t>
            </a:r>
            <a:r>
              <a:rPr sz="2700" spc="-10" dirty="0">
                <a:latin typeface="Calibri"/>
                <a:cs typeface="Calibri"/>
              </a:rPr>
              <a:t>thread </a:t>
            </a:r>
            <a:r>
              <a:rPr sz="2700" spc="-5" dirty="0">
                <a:latin typeface="Calibri"/>
                <a:cs typeface="Calibri"/>
              </a:rPr>
              <a:t>membagi sumber </a:t>
            </a:r>
            <a:r>
              <a:rPr sz="2700" spc="-25" dirty="0">
                <a:latin typeface="Calibri"/>
                <a:cs typeface="Calibri"/>
              </a:rPr>
              <a:t>daya  </a:t>
            </a:r>
            <a:r>
              <a:rPr sz="2700" spc="-5" dirty="0">
                <a:latin typeface="Calibri"/>
                <a:cs typeface="Calibri"/>
              </a:rPr>
              <a:t>dari </a:t>
            </a:r>
            <a:r>
              <a:rPr sz="2700" spc="-10" dirty="0">
                <a:latin typeface="Calibri"/>
                <a:cs typeface="Calibri"/>
              </a:rPr>
              <a:t>proses, </a:t>
            </a:r>
            <a:r>
              <a:rPr sz="2700" spc="-5" dirty="0">
                <a:latin typeface="Calibri"/>
                <a:cs typeface="Calibri"/>
              </a:rPr>
              <a:t>ini lebih </a:t>
            </a:r>
            <a:r>
              <a:rPr sz="2700" spc="-15" dirty="0">
                <a:latin typeface="Calibri"/>
                <a:cs typeface="Calibri"/>
              </a:rPr>
              <a:t>ekonomis </a:t>
            </a:r>
            <a:r>
              <a:rPr sz="2700" spc="-10" dirty="0">
                <a:latin typeface="Calibri"/>
                <a:cs typeface="Calibri"/>
              </a:rPr>
              <a:t>untuk membuat  threads.</a:t>
            </a:r>
            <a:endParaRPr sz="2700">
              <a:latin typeface="Calibri"/>
              <a:cs typeface="Calibri"/>
            </a:endParaRPr>
          </a:p>
          <a:p>
            <a:pPr marL="355600" marR="5080" indent="-342900">
              <a:lnSpc>
                <a:spcPts val="2590"/>
              </a:lnSpc>
              <a:spcBef>
                <a:spcPts val="625"/>
              </a:spcBef>
              <a:buFont typeface="Arial"/>
              <a:buChar char="•"/>
              <a:tabLst>
                <a:tab pos="356870" algn="l"/>
                <a:tab pos="357505" algn="l"/>
              </a:tabLst>
            </a:pPr>
            <a:r>
              <a:rPr sz="2700" spc="-20" dirty="0">
                <a:latin typeface="Calibri"/>
                <a:cs typeface="Calibri"/>
              </a:rPr>
              <a:t>Pemberdayaan </a:t>
            </a:r>
            <a:r>
              <a:rPr sz="2700" spc="-15" dirty="0">
                <a:latin typeface="Calibri"/>
                <a:cs typeface="Calibri"/>
              </a:rPr>
              <a:t>arsitektur </a:t>
            </a:r>
            <a:r>
              <a:rPr sz="2700" spc="-10" dirty="0">
                <a:latin typeface="Calibri"/>
                <a:cs typeface="Calibri"/>
              </a:rPr>
              <a:t>multiprosesor: </a:t>
            </a:r>
            <a:r>
              <a:rPr sz="2700" spc="-20" dirty="0">
                <a:latin typeface="Calibri"/>
                <a:cs typeface="Calibri"/>
              </a:rPr>
              <a:t>Keuntungan  </a:t>
            </a:r>
            <a:r>
              <a:rPr sz="2700" spc="-5" dirty="0">
                <a:latin typeface="Calibri"/>
                <a:cs typeface="Calibri"/>
              </a:rPr>
              <a:t>dari </a:t>
            </a:r>
            <a:r>
              <a:rPr sz="2700" spc="-10" dirty="0">
                <a:latin typeface="Calibri"/>
                <a:cs typeface="Calibri"/>
              </a:rPr>
              <a:t>multithreading dapat </a:t>
            </a:r>
            <a:r>
              <a:rPr sz="2700" spc="-15" dirty="0">
                <a:latin typeface="Calibri"/>
                <a:cs typeface="Calibri"/>
              </a:rPr>
              <a:t>ditingkatkan </a:t>
            </a:r>
            <a:r>
              <a:rPr sz="2700" spc="-10" dirty="0">
                <a:latin typeface="Calibri"/>
                <a:cs typeface="Calibri"/>
              </a:rPr>
              <a:t>dengan  </a:t>
            </a:r>
            <a:r>
              <a:rPr sz="2700" spc="-15" dirty="0">
                <a:latin typeface="Calibri"/>
                <a:cs typeface="Calibri"/>
              </a:rPr>
              <a:t>arsitektur </a:t>
            </a:r>
            <a:r>
              <a:rPr sz="2700" spc="-25" dirty="0">
                <a:latin typeface="Calibri"/>
                <a:cs typeface="Calibri"/>
              </a:rPr>
              <a:t>multiprosesor, </a:t>
            </a:r>
            <a:r>
              <a:rPr sz="2700" spc="-5" dirty="0">
                <a:latin typeface="Calibri"/>
                <a:cs typeface="Calibri"/>
              </a:rPr>
              <a:t>dimana setiap </a:t>
            </a:r>
            <a:r>
              <a:rPr sz="2700" spc="-10" dirty="0">
                <a:latin typeface="Calibri"/>
                <a:cs typeface="Calibri"/>
              </a:rPr>
              <a:t>thread dapat  </a:t>
            </a:r>
            <a:r>
              <a:rPr sz="2700" spc="-5" dirty="0">
                <a:latin typeface="Calibri"/>
                <a:cs typeface="Calibri"/>
              </a:rPr>
              <a:t>jalan </a:t>
            </a:r>
            <a:r>
              <a:rPr sz="2700" spc="-20" dirty="0">
                <a:latin typeface="Calibri"/>
                <a:cs typeface="Calibri"/>
              </a:rPr>
              <a:t>secara </a:t>
            </a:r>
            <a:r>
              <a:rPr sz="2700" spc="-10" dirty="0">
                <a:latin typeface="Calibri"/>
                <a:cs typeface="Calibri"/>
              </a:rPr>
              <a:t>parallel </a:t>
            </a:r>
            <a:r>
              <a:rPr sz="2700" spc="-5" dirty="0">
                <a:latin typeface="Calibri"/>
                <a:cs typeface="Calibri"/>
              </a:rPr>
              <a:t>pada </a:t>
            </a:r>
            <a:r>
              <a:rPr sz="2700" spc="-10" dirty="0">
                <a:latin typeface="Calibri"/>
                <a:cs typeface="Calibri"/>
              </a:rPr>
              <a:t>prosesor </a:t>
            </a:r>
            <a:r>
              <a:rPr sz="2700" spc="-15" dirty="0">
                <a:latin typeface="Calibri"/>
                <a:cs typeface="Calibri"/>
              </a:rPr>
              <a:t>yang </a:t>
            </a:r>
            <a:r>
              <a:rPr sz="2700" spc="-5" dirty="0">
                <a:latin typeface="Calibri"/>
                <a:cs typeface="Calibri"/>
              </a:rPr>
              <a:t>berbeda. </a:t>
            </a:r>
            <a:r>
              <a:rPr sz="2700" spc="-20" dirty="0">
                <a:latin typeface="Calibri"/>
                <a:cs typeface="Calibri"/>
              </a:rPr>
              <a:t>Pada  </a:t>
            </a:r>
            <a:r>
              <a:rPr sz="2700" spc="-15" dirty="0">
                <a:latin typeface="Calibri"/>
                <a:cs typeface="Calibri"/>
              </a:rPr>
              <a:t>arsitektur </a:t>
            </a:r>
            <a:r>
              <a:rPr sz="2700" spc="-10" dirty="0">
                <a:latin typeface="Calibri"/>
                <a:cs typeface="Calibri"/>
              </a:rPr>
              <a:t>prosesor </a:t>
            </a:r>
            <a:r>
              <a:rPr sz="2700" spc="-5" dirty="0">
                <a:latin typeface="Calibri"/>
                <a:cs typeface="Calibri"/>
              </a:rPr>
              <a:t>tunggal, CPU </a:t>
            </a:r>
            <a:r>
              <a:rPr sz="2700" spc="-15" dirty="0">
                <a:latin typeface="Calibri"/>
                <a:cs typeface="Calibri"/>
              </a:rPr>
              <a:t>biasanya </a:t>
            </a:r>
            <a:r>
              <a:rPr sz="2700" spc="-5" dirty="0">
                <a:latin typeface="Calibri"/>
                <a:cs typeface="Calibri"/>
              </a:rPr>
              <a:t>berpindah-  pindah </a:t>
            </a:r>
            <a:r>
              <a:rPr sz="2700" spc="-25" dirty="0">
                <a:latin typeface="Calibri"/>
                <a:cs typeface="Calibri"/>
              </a:rPr>
              <a:t>antara </a:t>
            </a:r>
            <a:r>
              <a:rPr sz="2700" spc="-5" dirty="0">
                <a:latin typeface="Calibri"/>
                <a:cs typeface="Calibri"/>
              </a:rPr>
              <a:t>setiap </a:t>
            </a:r>
            <a:r>
              <a:rPr sz="2700" spc="-10" dirty="0">
                <a:latin typeface="Calibri"/>
                <a:cs typeface="Calibri"/>
              </a:rPr>
              <a:t>thread dengan cepat, sehingga  </a:t>
            </a:r>
            <a:r>
              <a:rPr sz="2700" spc="-15" dirty="0">
                <a:latin typeface="Calibri"/>
                <a:cs typeface="Calibri"/>
              </a:rPr>
              <a:t>terdapat </a:t>
            </a:r>
            <a:r>
              <a:rPr sz="2700" spc="-5" dirty="0">
                <a:latin typeface="Calibri"/>
                <a:cs typeface="Calibri"/>
              </a:rPr>
              <a:t>ilusi </a:t>
            </a:r>
            <a:r>
              <a:rPr sz="2700" spc="-10" dirty="0">
                <a:latin typeface="Calibri"/>
                <a:cs typeface="Calibri"/>
              </a:rPr>
              <a:t>paralelisme, </a:t>
            </a:r>
            <a:r>
              <a:rPr sz="2700" spc="-15" dirty="0">
                <a:latin typeface="Calibri"/>
                <a:cs typeface="Calibri"/>
              </a:rPr>
              <a:t>tetapi </a:t>
            </a:r>
            <a:r>
              <a:rPr sz="2700" spc="-5" dirty="0">
                <a:latin typeface="Calibri"/>
                <a:cs typeface="Calibri"/>
              </a:rPr>
              <a:t>pada </a:t>
            </a:r>
            <a:r>
              <a:rPr sz="2700" spc="-35" dirty="0">
                <a:latin typeface="Calibri"/>
                <a:cs typeface="Calibri"/>
              </a:rPr>
              <a:t>kenyataannya  </a:t>
            </a:r>
            <a:r>
              <a:rPr sz="2700" spc="-20" dirty="0">
                <a:latin typeface="Calibri"/>
                <a:cs typeface="Calibri"/>
              </a:rPr>
              <a:t>hanya </a:t>
            </a:r>
            <a:r>
              <a:rPr sz="2700" spc="-10" dirty="0">
                <a:latin typeface="Calibri"/>
                <a:cs typeface="Calibri"/>
              </a:rPr>
              <a:t>satu thread </a:t>
            </a:r>
            <a:r>
              <a:rPr sz="2700" spc="-15" dirty="0">
                <a:latin typeface="Calibri"/>
                <a:cs typeface="Calibri"/>
              </a:rPr>
              <a:t>yang </a:t>
            </a:r>
            <a:r>
              <a:rPr sz="2700" spc="-5" dirty="0">
                <a:latin typeface="Calibri"/>
                <a:cs typeface="Calibri"/>
              </a:rPr>
              <a:t>berjalan di setiap</a:t>
            </a:r>
            <a:r>
              <a:rPr sz="2700" spc="-100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waktu.</a:t>
            </a:r>
            <a:endParaRPr sz="2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764" rIns="0" bIns="0" rtlCol="0">
            <a:spAutoFit/>
          </a:bodyPr>
          <a:lstStyle/>
          <a:p>
            <a:pPr marL="434975">
              <a:lnSpc>
                <a:spcPct val="100000"/>
              </a:lnSpc>
            </a:pPr>
            <a:r>
              <a:rPr spc="-15" dirty="0"/>
              <a:t>Threads </a:t>
            </a:r>
            <a:r>
              <a:rPr spc="-5" dirty="0"/>
              <a:t>in </a:t>
            </a:r>
            <a:r>
              <a:rPr spc="-15" dirty="0"/>
              <a:t>Distributed</a:t>
            </a:r>
            <a:r>
              <a:rPr spc="55" dirty="0"/>
              <a:t> </a:t>
            </a:r>
            <a:r>
              <a:rPr spc="-30" dirty="0"/>
              <a:t>Systems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5854"/>
            <a:ext cx="8021955" cy="4147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 marR="890905" indent="-342265">
              <a:lnSpc>
                <a:spcPts val="346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15" dirty="0">
                <a:latin typeface="Calibri"/>
                <a:cs typeface="Calibri"/>
              </a:rPr>
              <a:t>Threads </a:t>
            </a:r>
            <a:r>
              <a:rPr sz="3200" spc="-10" dirty="0">
                <a:latin typeface="Calibri"/>
                <a:cs typeface="Calibri"/>
              </a:rPr>
              <a:t>mendapatkan </a:t>
            </a:r>
            <a:r>
              <a:rPr sz="3200" spc="-25" dirty="0">
                <a:latin typeface="Calibri"/>
                <a:cs typeface="Calibri"/>
              </a:rPr>
              <a:t>banyak kekuasaan  </a:t>
            </a:r>
            <a:r>
              <a:rPr sz="3200" spc="-15" dirty="0">
                <a:latin typeface="Calibri"/>
                <a:cs typeface="Calibri"/>
              </a:rPr>
              <a:t>dengan </a:t>
            </a:r>
            <a:r>
              <a:rPr sz="3200" spc="-5" dirty="0">
                <a:latin typeface="Calibri"/>
                <a:cs typeface="Calibri"/>
              </a:rPr>
              <a:t>berbagi ruang</a:t>
            </a:r>
            <a:r>
              <a:rPr sz="3200" spc="2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alamat</a:t>
            </a:r>
            <a:endParaRPr sz="3200">
              <a:latin typeface="Calibri"/>
              <a:cs typeface="Calibri"/>
            </a:endParaRPr>
          </a:p>
          <a:p>
            <a:pPr marL="354965" marR="644525" indent="-342265">
              <a:lnSpc>
                <a:spcPts val="3460"/>
              </a:lnSpc>
              <a:spcBef>
                <a:spcPts val="765"/>
              </a:spcBef>
              <a:buFont typeface="Arial"/>
              <a:buChar char="•"/>
              <a:tabLst>
                <a:tab pos="354965" algn="l"/>
                <a:tab pos="355600" algn="l"/>
                <a:tab pos="3022600" algn="l"/>
              </a:tabLst>
            </a:pPr>
            <a:r>
              <a:rPr sz="3200" spc="-5" dirty="0">
                <a:latin typeface="Calibri"/>
                <a:cs typeface="Calibri"/>
              </a:rPr>
              <a:t>Multithreading	</a:t>
            </a:r>
            <a:r>
              <a:rPr sz="3200" spc="-10" dirty="0">
                <a:latin typeface="Calibri"/>
                <a:cs typeface="Calibri"/>
              </a:rPr>
              <a:t>dapat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digunakan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untuk 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meningkatkan </a:t>
            </a:r>
            <a:r>
              <a:rPr sz="3200" spc="-5" dirty="0">
                <a:latin typeface="Calibri"/>
                <a:cs typeface="Calibri"/>
              </a:rPr>
              <a:t>kinerja node individu dalam  </a:t>
            </a:r>
            <a:r>
              <a:rPr sz="3200" spc="-20" dirty="0">
                <a:latin typeface="Calibri"/>
                <a:cs typeface="Calibri"/>
              </a:rPr>
              <a:t>sistem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terdistribusi.</a:t>
            </a:r>
            <a:endParaRPr sz="3200">
              <a:latin typeface="Calibri"/>
              <a:cs typeface="Calibri"/>
            </a:endParaRPr>
          </a:p>
          <a:p>
            <a:pPr marL="354965" marR="5080" indent="-342265">
              <a:lnSpc>
                <a:spcPts val="3460"/>
              </a:lnSpc>
              <a:spcBef>
                <a:spcPts val="7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Calibri"/>
                <a:cs typeface="Calibri"/>
              </a:rPr>
              <a:t>Sebuah </a:t>
            </a:r>
            <a:r>
              <a:rPr sz="3200" spc="-15" dirty="0">
                <a:latin typeface="Calibri"/>
                <a:cs typeface="Calibri"/>
              </a:rPr>
              <a:t>proses, </a:t>
            </a:r>
            <a:r>
              <a:rPr sz="3200" spc="-20" dirty="0">
                <a:latin typeface="Calibri"/>
                <a:cs typeface="Calibri"/>
              </a:rPr>
              <a:t>yang </a:t>
            </a:r>
            <a:r>
              <a:rPr sz="3200" spc="-5" dirty="0">
                <a:latin typeface="Calibri"/>
                <a:cs typeface="Calibri"/>
              </a:rPr>
              <a:t>berjalan pada mesin  </a:t>
            </a:r>
            <a:r>
              <a:rPr sz="3200" spc="-10" dirty="0">
                <a:latin typeface="Calibri"/>
                <a:cs typeface="Calibri"/>
              </a:rPr>
              <a:t>tunggal, </a:t>
            </a:r>
            <a:r>
              <a:rPr sz="3200" spc="-15" dirty="0">
                <a:latin typeface="Calibri"/>
                <a:cs typeface="Calibri"/>
              </a:rPr>
              <a:t>misalnya, </a:t>
            </a:r>
            <a:r>
              <a:rPr sz="3200" spc="-5" dirty="0">
                <a:latin typeface="Calibri"/>
                <a:cs typeface="Calibri"/>
              </a:rPr>
              <a:t>klien </a:t>
            </a:r>
            <a:r>
              <a:rPr sz="3200" spc="-20" dirty="0">
                <a:latin typeface="Calibri"/>
                <a:cs typeface="Calibri"/>
              </a:rPr>
              <a:t>atau </a:t>
            </a:r>
            <a:r>
              <a:rPr sz="3200" spc="-45" dirty="0">
                <a:latin typeface="Calibri"/>
                <a:cs typeface="Calibri"/>
              </a:rPr>
              <a:t>server,  </a:t>
            </a:r>
            <a:r>
              <a:rPr sz="3200" spc="-10" dirty="0">
                <a:latin typeface="Calibri"/>
                <a:cs typeface="Calibri"/>
              </a:rPr>
              <a:t>multithreaded digunakan untuk </a:t>
            </a:r>
            <a:r>
              <a:rPr sz="3200" spc="-15" dirty="0">
                <a:latin typeface="Calibri"/>
                <a:cs typeface="Calibri"/>
              </a:rPr>
              <a:t>meningkatkan  </a:t>
            </a:r>
            <a:r>
              <a:rPr sz="3200" spc="-5" dirty="0">
                <a:latin typeface="Calibri"/>
                <a:cs typeface="Calibri"/>
              </a:rPr>
              <a:t>kinerja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4864" y="6583616"/>
            <a:ext cx="85147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5" dirty="0">
                <a:solidFill>
                  <a:srgbClr val="8A8A8A"/>
                </a:solidFill>
                <a:latin typeface="Calibri"/>
                <a:cs typeface="Calibri"/>
              </a:rPr>
              <a:t>Tanenbaum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&amp; </a:t>
            </a:r>
            <a:r>
              <a:rPr sz="1200" spc="-25" dirty="0">
                <a:solidFill>
                  <a:srgbClr val="8A8A8A"/>
                </a:solidFill>
                <a:latin typeface="Calibri"/>
                <a:cs typeface="Calibri"/>
              </a:rPr>
              <a:t>Van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Steen, Distributed </a:t>
            </a:r>
            <a:r>
              <a:rPr sz="1200" spc="-10" dirty="0">
                <a:solidFill>
                  <a:srgbClr val="8A8A8A"/>
                </a:solidFill>
                <a:latin typeface="Calibri"/>
                <a:cs typeface="Calibri"/>
              </a:rPr>
              <a:t>Systems: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Principles and </a:t>
            </a:r>
            <a:r>
              <a:rPr sz="1200" spc="-10" dirty="0">
                <a:solidFill>
                  <a:srgbClr val="8A8A8A"/>
                </a:solidFill>
                <a:latin typeface="Calibri"/>
                <a:cs typeface="Calibri"/>
              </a:rPr>
              <a:t>Paradigms,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2e,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(c)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2007 Prentice-Hall, Inc.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All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rights reserved.</a:t>
            </a:r>
            <a:r>
              <a:rPr sz="1200" spc="175" dirty="0">
                <a:solidFill>
                  <a:srgbClr val="8A8A8A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0-13-239227-5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11688" y="268223"/>
            <a:ext cx="7519670" cy="584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spc="-15" dirty="0">
                <a:latin typeface="Calibri"/>
                <a:cs typeface="Calibri"/>
              </a:rPr>
              <a:t>Thread </a:t>
            </a:r>
            <a:r>
              <a:rPr sz="3600" spc="-10" dirty="0">
                <a:latin typeface="Calibri"/>
                <a:cs typeface="Calibri"/>
              </a:rPr>
              <a:t>Usage </a:t>
            </a:r>
            <a:r>
              <a:rPr sz="3600" dirty="0">
                <a:latin typeface="Calibri"/>
                <a:cs typeface="Calibri"/>
              </a:rPr>
              <a:t>in </a:t>
            </a:r>
            <a:r>
              <a:rPr sz="3600" spc="-10" dirty="0">
                <a:latin typeface="Calibri"/>
                <a:cs typeface="Calibri"/>
              </a:rPr>
              <a:t>Nondistributed</a:t>
            </a:r>
            <a:r>
              <a:rPr sz="3600" spc="-75" dirty="0">
                <a:latin typeface="Calibri"/>
                <a:cs typeface="Calibri"/>
              </a:rPr>
              <a:t> </a:t>
            </a:r>
            <a:r>
              <a:rPr sz="3600" spc="-25" dirty="0">
                <a:latin typeface="Calibri"/>
                <a:cs typeface="Calibri"/>
              </a:rPr>
              <a:t>Systems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0402" y="5658866"/>
            <a:ext cx="7908925" cy="488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0" dirty="0">
                <a:latin typeface="Calibri"/>
                <a:cs typeface="Calibri"/>
              </a:rPr>
              <a:t>Figure </a:t>
            </a:r>
            <a:r>
              <a:rPr sz="3000" spc="-5" dirty="0">
                <a:latin typeface="Calibri"/>
                <a:cs typeface="Calibri"/>
              </a:rPr>
              <a:t>3-1. </a:t>
            </a:r>
            <a:r>
              <a:rPr sz="3000" spc="-15" dirty="0">
                <a:latin typeface="Calibri"/>
                <a:cs typeface="Calibri"/>
              </a:rPr>
              <a:t>Context </a:t>
            </a:r>
            <a:r>
              <a:rPr sz="3000" spc="-10" dirty="0">
                <a:latin typeface="Calibri"/>
                <a:cs typeface="Calibri"/>
              </a:rPr>
              <a:t>switching </a:t>
            </a:r>
            <a:r>
              <a:rPr sz="3000" dirty="0">
                <a:latin typeface="Calibri"/>
                <a:cs typeface="Calibri"/>
              </a:rPr>
              <a:t>as </a:t>
            </a:r>
            <a:r>
              <a:rPr sz="3000" spc="-5" dirty="0">
                <a:latin typeface="Calibri"/>
                <a:cs typeface="Calibri"/>
              </a:rPr>
              <a:t>the </a:t>
            </a:r>
            <a:r>
              <a:rPr sz="3000" spc="-10" dirty="0">
                <a:latin typeface="Calibri"/>
                <a:cs typeface="Calibri"/>
              </a:rPr>
              <a:t>result </a:t>
            </a:r>
            <a:r>
              <a:rPr sz="3000" dirty="0">
                <a:latin typeface="Calibri"/>
                <a:cs typeface="Calibri"/>
              </a:rPr>
              <a:t>of</a:t>
            </a:r>
            <a:r>
              <a:rPr sz="3000" spc="-55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IPC.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98525" y="1904568"/>
            <a:ext cx="7646974" cy="30368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4864" y="6583616"/>
            <a:ext cx="85147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5" dirty="0">
                <a:solidFill>
                  <a:srgbClr val="8A8A8A"/>
                </a:solidFill>
                <a:latin typeface="Calibri"/>
                <a:cs typeface="Calibri"/>
              </a:rPr>
              <a:t>Tanenbaum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&amp; </a:t>
            </a:r>
            <a:r>
              <a:rPr sz="1200" spc="-25" dirty="0">
                <a:solidFill>
                  <a:srgbClr val="8A8A8A"/>
                </a:solidFill>
                <a:latin typeface="Calibri"/>
                <a:cs typeface="Calibri"/>
              </a:rPr>
              <a:t>Van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Steen, Distributed </a:t>
            </a:r>
            <a:r>
              <a:rPr sz="1200" spc="-10" dirty="0">
                <a:solidFill>
                  <a:srgbClr val="8A8A8A"/>
                </a:solidFill>
                <a:latin typeface="Calibri"/>
                <a:cs typeface="Calibri"/>
              </a:rPr>
              <a:t>Systems: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Principles and </a:t>
            </a:r>
            <a:r>
              <a:rPr sz="1200" spc="-10" dirty="0">
                <a:solidFill>
                  <a:srgbClr val="8A8A8A"/>
                </a:solidFill>
                <a:latin typeface="Calibri"/>
                <a:cs typeface="Calibri"/>
              </a:rPr>
              <a:t>Paradigms,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2e,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(c)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2007 Prentice-Hall, Inc.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All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rights reserved.</a:t>
            </a:r>
            <a:r>
              <a:rPr sz="1200" spc="175" dirty="0">
                <a:solidFill>
                  <a:srgbClr val="8A8A8A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0-13-239227-5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7015">
              <a:lnSpc>
                <a:spcPct val="100000"/>
              </a:lnSpc>
            </a:pPr>
            <a:r>
              <a:rPr spc="-15" dirty="0"/>
              <a:t>Thread</a:t>
            </a:r>
            <a:r>
              <a:rPr spc="-30" dirty="0"/>
              <a:t> </a:t>
            </a:r>
            <a:r>
              <a:rPr spc="-15" dirty="0"/>
              <a:t>Implementation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8739" y="5363019"/>
            <a:ext cx="7454900" cy="7664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>
              <a:lnSpc>
                <a:spcPts val="288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0" dirty="0">
                <a:latin typeface="Calibri"/>
                <a:cs typeface="Calibri"/>
              </a:rPr>
              <a:t>Figure </a:t>
            </a:r>
            <a:r>
              <a:rPr sz="3000" spc="-5" dirty="0">
                <a:latin typeface="Calibri"/>
                <a:cs typeface="Calibri"/>
              </a:rPr>
              <a:t>3-2. Combining </a:t>
            </a:r>
            <a:r>
              <a:rPr sz="3000" spc="-15" dirty="0">
                <a:latin typeface="Calibri"/>
                <a:cs typeface="Calibri"/>
              </a:rPr>
              <a:t>kernel-level </a:t>
            </a:r>
            <a:r>
              <a:rPr sz="3000" spc="-10" dirty="0">
                <a:latin typeface="Calibri"/>
                <a:cs typeface="Calibri"/>
              </a:rPr>
              <a:t>lightweight  processes </a:t>
            </a:r>
            <a:r>
              <a:rPr sz="3000" dirty="0">
                <a:latin typeface="Calibri"/>
                <a:cs typeface="Calibri"/>
              </a:rPr>
              <a:t>and </a:t>
            </a:r>
            <a:r>
              <a:rPr sz="3000" spc="-10" dirty="0">
                <a:latin typeface="Calibri"/>
                <a:cs typeface="Calibri"/>
              </a:rPr>
              <a:t>user-level</a:t>
            </a:r>
            <a:r>
              <a:rPr sz="3000" spc="-55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threads.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82625" y="1482801"/>
            <a:ext cx="7851635" cy="31907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Multithreaded </a:t>
            </a:r>
            <a:r>
              <a:rPr spc="-15" dirty="0"/>
              <a:t>Servers</a:t>
            </a:r>
            <a:r>
              <a:rPr dirty="0"/>
              <a:t> </a:t>
            </a:r>
            <a:r>
              <a:rPr spc="-10" dirty="0"/>
              <a:t>(2)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8739" y="5734558"/>
            <a:ext cx="8750935" cy="1052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10" dirty="0">
                <a:latin typeface="Calibri"/>
                <a:cs typeface="Calibri"/>
              </a:rPr>
              <a:t>Figure </a:t>
            </a:r>
            <a:r>
              <a:rPr sz="3200" spc="-5" dirty="0">
                <a:latin typeface="Calibri"/>
                <a:cs typeface="Calibri"/>
              </a:rPr>
              <a:t>3-4. </a:t>
            </a:r>
            <a:r>
              <a:rPr sz="3200" spc="-15" dirty="0">
                <a:latin typeface="Calibri"/>
                <a:cs typeface="Calibri"/>
              </a:rPr>
              <a:t>Three </a:t>
            </a:r>
            <a:r>
              <a:rPr sz="3200" spc="-40" dirty="0">
                <a:latin typeface="Calibri"/>
                <a:cs typeface="Calibri"/>
              </a:rPr>
              <a:t>ways </a:t>
            </a:r>
            <a:r>
              <a:rPr sz="3200" spc="-20" dirty="0">
                <a:latin typeface="Calibri"/>
                <a:cs typeface="Calibri"/>
              </a:rPr>
              <a:t>to </a:t>
            </a:r>
            <a:r>
              <a:rPr sz="3200" spc="-15" dirty="0">
                <a:latin typeface="Calibri"/>
                <a:cs typeface="Calibri"/>
              </a:rPr>
              <a:t>construct </a:t>
            </a:r>
            <a:r>
              <a:rPr sz="3200" spc="-5" dirty="0">
                <a:latin typeface="Calibri"/>
                <a:cs typeface="Calibri"/>
              </a:rPr>
              <a:t>a</a:t>
            </a:r>
            <a:r>
              <a:rPr sz="3200" spc="150" dirty="0">
                <a:latin typeface="Calibri"/>
                <a:cs typeface="Calibri"/>
              </a:rPr>
              <a:t> </a:t>
            </a:r>
            <a:r>
              <a:rPr sz="3200" spc="-50" dirty="0">
                <a:latin typeface="Calibri"/>
                <a:cs typeface="Calibri"/>
              </a:rPr>
              <a:t>server.</a:t>
            </a:r>
            <a:endParaRPr sz="3200">
              <a:latin typeface="Calibri"/>
              <a:cs typeface="Calibri"/>
            </a:endParaRPr>
          </a:p>
          <a:p>
            <a:pPr marL="248285">
              <a:lnSpc>
                <a:spcPct val="100000"/>
              </a:lnSpc>
              <a:spcBef>
                <a:spcPts val="2845"/>
              </a:spcBef>
            </a:pPr>
            <a:r>
              <a:rPr sz="1200" spc="-15" dirty="0">
                <a:solidFill>
                  <a:srgbClr val="8A8A8A"/>
                </a:solidFill>
                <a:latin typeface="Calibri"/>
                <a:cs typeface="Calibri"/>
              </a:rPr>
              <a:t>Tanenbaum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&amp; </a:t>
            </a:r>
            <a:r>
              <a:rPr sz="1200" spc="-25" dirty="0">
                <a:solidFill>
                  <a:srgbClr val="8A8A8A"/>
                </a:solidFill>
                <a:latin typeface="Calibri"/>
                <a:cs typeface="Calibri"/>
              </a:rPr>
              <a:t>Van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Steen, Distributed </a:t>
            </a:r>
            <a:r>
              <a:rPr sz="1200" spc="-10" dirty="0">
                <a:solidFill>
                  <a:srgbClr val="8A8A8A"/>
                </a:solidFill>
                <a:latin typeface="Calibri"/>
                <a:cs typeface="Calibri"/>
              </a:rPr>
              <a:t>Systems: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Principles and </a:t>
            </a:r>
            <a:r>
              <a:rPr sz="1200" spc="-10" dirty="0">
                <a:solidFill>
                  <a:srgbClr val="8A8A8A"/>
                </a:solidFill>
                <a:latin typeface="Calibri"/>
                <a:cs typeface="Calibri"/>
              </a:rPr>
              <a:t>Paradigms,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2e,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(c)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2007 Prentice-Hall, Inc.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All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rights reserved.</a:t>
            </a:r>
            <a:r>
              <a:rPr sz="1200" spc="175" dirty="0">
                <a:solidFill>
                  <a:srgbClr val="8A8A8A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0-13-239227-5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12737" y="2317800"/>
            <a:ext cx="8574062" cy="22065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3841" y="57658"/>
            <a:ext cx="4576445" cy="1009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52145" marR="5080" indent="-640080">
              <a:lnSpc>
                <a:spcPct val="100000"/>
              </a:lnSpc>
            </a:pPr>
            <a:r>
              <a:rPr sz="3200" spc="-5" dirty="0">
                <a:latin typeface="Calibri"/>
                <a:cs typeface="Calibri"/>
              </a:rPr>
              <a:t>The </a:t>
            </a:r>
            <a:r>
              <a:rPr sz="3200" spc="-25" dirty="0">
                <a:latin typeface="Calibri"/>
                <a:cs typeface="Calibri"/>
              </a:rPr>
              <a:t>Role </a:t>
            </a:r>
            <a:r>
              <a:rPr sz="3200" spc="-5" dirty="0">
                <a:latin typeface="Calibri"/>
                <a:cs typeface="Calibri"/>
              </a:rPr>
              <a:t>of </a:t>
            </a:r>
            <a:r>
              <a:rPr sz="3200" spc="-10" dirty="0">
                <a:latin typeface="Calibri"/>
                <a:cs typeface="Calibri"/>
              </a:rPr>
              <a:t>Virtualization in  Distributed</a:t>
            </a:r>
            <a:r>
              <a:rPr sz="3200" spc="-60" dirty="0">
                <a:latin typeface="Calibri"/>
                <a:cs typeface="Calibri"/>
              </a:rPr>
              <a:t> </a:t>
            </a:r>
            <a:r>
              <a:rPr sz="3200" spc="-25" dirty="0">
                <a:latin typeface="Calibri"/>
                <a:cs typeface="Calibri"/>
              </a:rPr>
              <a:t>Systems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5325364"/>
            <a:ext cx="8804910" cy="1461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>
              <a:lnSpc>
                <a:spcPts val="259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700" spc="-10" dirty="0">
                <a:latin typeface="Calibri"/>
                <a:cs typeface="Calibri"/>
              </a:rPr>
              <a:t>Figure </a:t>
            </a:r>
            <a:r>
              <a:rPr sz="2700" dirty="0">
                <a:latin typeface="Calibri"/>
                <a:cs typeface="Calibri"/>
              </a:rPr>
              <a:t>3-5. </a:t>
            </a:r>
            <a:r>
              <a:rPr sz="2700" spc="-5" dirty="0">
                <a:latin typeface="Calibri"/>
                <a:cs typeface="Calibri"/>
              </a:rPr>
              <a:t>(a) </a:t>
            </a:r>
            <a:r>
              <a:rPr sz="2700" spc="-10" dirty="0">
                <a:latin typeface="Calibri"/>
                <a:cs typeface="Calibri"/>
              </a:rPr>
              <a:t>General </a:t>
            </a:r>
            <a:r>
              <a:rPr sz="2700" spc="-20" dirty="0">
                <a:latin typeface="Calibri"/>
                <a:cs typeface="Calibri"/>
              </a:rPr>
              <a:t>organization </a:t>
            </a:r>
            <a:r>
              <a:rPr sz="2700" spc="-10" dirty="0">
                <a:latin typeface="Calibri"/>
                <a:cs typeface="Calibri"/>
              </a:rPr>
              <a:t>between </a:t>
            </a:r>
            <a:r>
              <a:rPr sz="2700" dirty="0">
                <a:latin typeface="Calibri"/>
                <a:cs typeface="Calibri"/>
              </a:rPr>
              <a:t>a </a:t>
            </a:r>
            <a:r>
              <a:rPr sz="2700" spc="-15" dirty="0">
                <a:latin typeface="Calibri"/>
                <a:cs typeface="Calibri"/>
              </a:rPr>
              <a:t>program,  interface, </a:t>
            </a:r>
            <a:r>
              <a:rPr sz="2700" spc="-5" dirty="0">
                <a:latin typeface="Calibri"/>
                <a:cs typeface="Calibri"/>
              </a:rPr>
              <a:t>and </a:t>
            </a:r>
            <a:r>
              <a:rPr sz="2700" spc="-20" dirty="0">
                <a:latin typeface="Calibri"/>
                <a:cs typeface="Calibri"/>
              </a:rPr>
              <a:t>system. </a:t>
            </a:r>
            <a:r>
              <a:rPr sz="2700" spc="-5" dirty="0">
                <a:latin typeface="Calibri"/>
                <a:cs typeface="Calibri"/>
              </a:rPr>
              <a:t>(b) </a:t>
            </a:r>
            <a:r>
              <a:rPr sz="2700" spc="-10" dirty="0">
                <a:latin typeface="Calibri"/>
                <a:cs typeface="Calibri"/>
              </a:rPr>
              <a:t>General </a:t>
            </a:r>
            <a:r>
              <a:rPr sz="2700" spc="-20" dirty="0">
                <a:latin typeface="Calibri"/>
                <a:cs typeface="Calibri"/>
              </a:rPr>
              <a:t>organization </a:t>
            </a:r>
            <a:r>
              <a:rPr sz="2700" spc="-5" dirty="0">
                <a:latin typeface="Calibri"/>
                <a:cs typeface="Calibri"/>
              </a:rPr>
              <a:t>of virtualizing  </a:t>
            </a:r>
            <a:r>
              <a:rPr sz="2700" spc="-25" dirty="0">
                <a:latin typeface="Calibri"/>
                <a:cs typeface="Calibri"/>
              </a:rPr>
              <a:t>system </a:t>
            </a:r>
            <a:r>
              <a:rPr sz="2700" dirty="0">
                <a:latin typeface="Calibri"/>
                <a:cs typeface="Calibri"/>
              </a:rPr>
              <a:t>A </a:t>
            </a:r>
            <a:r>
              <a:rPr sz="2700" spc="-5" dirty="0">
                <a:latin typeface="Calibri"/>
                <a:cs typeface="Calibri"/>
              </a:rPr>
              <a:t>on </a:t>
            </a:r>
            <a:r>
              <a:rPr sz="2700" spc="-10" dirty="0">
                <a:latin typeface="Calibri"/>
                <a:cs typeface="Calibri"/>
              </a:rPr>
              <a:t>top </a:t>
            </a:r>
            <a:r>
              <a:rPr sz="2700" spc="-5" dirty="0">
                <a:latin typeface="Calibri"/>
                <a:cs typeface="Calibri"/>
              </a:rPr>
              <a:t>of </a:t>
            </a:r>
            <a:r>
              <a:rPr sz="2700" spc="-25" dirty="0">
                <a:latin typeface="Calibri"/>
                <a:cs typeface="Calibri"/>
              </a:rPr>
              <a:t>system</a:t>
            </a:r>
            <a:r>
              <a:rPr sz="2700" spc="-6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B.</a:t>
            </a:r>
            <a:endParaRPr sz="2700">
              <a:latin typeface="Calibri"/>
              <a:cs typeface="Calibri"/>
            </a:endParaRPr>
          </a:p>
          <a:p>
            <a:pPr marL="248285">
              <a:lnSpc>
                <a:spcPct val="100000"/>
              </a:lnSpc>
              <a:spcBef>
                <a:spcPts val="2130"/>
              </a:spcBef>
            </a:pPr>
            <a:r>
              <a:rPr sz="1200" spc="-15" dirty="0">
                <a:solidFill>
                  <a:srgbClr val="8A8A8A"/>
                </a:solidFill>
                <a:latin typeface="Calibri"/>
                <a:cs typeface="Calibri"/>
              </a:rPr>
              <a:t>Tanenbaum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&amp; </a:t>
            </a:r>
            <a:r>
              <a:rPr sz="1200" spc="-25" dirty="0">
                <a:solidFill>
                  <a:srgbClr val="8A8A8A"/>
                </a:solidFill>
                <a:latin typeface="Calibri"/>
                <a:cs typeface="Calibri"/>
              </a:rPr>
              <a:t>Van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Steen, Distributed </a:t>
            </a:r>
            <a:r>
              <a:rPr sz="1200" spc="-10" dirty="0">
                <a:solidFill>
                  <a:srgbClr val="8A8A8A"/>
                </a:solidFill>
                <a:latin typeface="Calibri"/>
                <a:cs typeface="Calibri"/>
              </a:rPr>
              <a:t>Systems: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Principles and </a:t>
            </a:r>
            <a:r>
              <a:rPr sz="1200" spc="-10" dirty="0">
                <a:solidFill>
                  <a:srgbClr val="8A8A8A"/>
                </a:solidFill>
                <a:latin typeface="Calibri"/>
                <a:cs typeface="Calibri"/>
              </a:rPr>
              <a:t>Paradigms,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2e,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(c)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2007 Prentice-Hall, Inc.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All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rights reserved.</a:t>
            </a:r>
            <a:r>
              <a:rPr sz="1200" spc="175" dirty="0">
                <a:solidFill>
                  <a:srgbClr val="8A8A8A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0-13-239227-5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76262" y="1773885"/>
            <a:ext cx="3755809" cy="29076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895557" y="1522463"/>
            <a:ext cx="3568992" cy="35067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764" rIns="0" bIns="0" rtlCol="0">
            <a:spAutoFit/>
          </a:bodyPr>
          <a:lstStyle/>
          <a:p>
            <a:pPr marL="1455420">
              <a:lnSpc>
                <a:spcPct val="100000"/>
              </a:lnSpc>
            </a:pPr>
            <a:r>
              <a:rPr spc="-10" dirty="0"/>
              <a:t>Multithreaded</a:t>
            </a:r>
            <a:r>
              <a:rPr spc="-50" dirty="0"/>
              <a:t> </a:t>
            </a:r>
            <a:r>
              <a:rPr spc="-10" dirty="0"/>
              <a:t>Clients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47370" marR="1218565" indent="-342900">
              <a:lnSpc>
                <a:spcPct val="80000"/>
              </a:lnSpc>
              <a:buFont typeface="Arial"/>
              <a:buChar char="•"/>
              <a:tabLst>
                <a:tab pos="546735" algn="l"/>
                <a:tab pos="547370" algn="l"/>
              </a:tabLst>
            </a:pPr>
            <a:r>
              <a:rPr spc="-15" dirty="0"/>
              <a:t>Keuntungan </a:t>
            </a:r>
            <a:r>
              <a:rPr spc="-10" dirty="0"/>
              <a:t>utama: menghilangkan </a:t>
            </a:r>
            <a:r>
              <a:rPr spc="-15" dirty="0"/>
              <a:t>latency  </a:t>
            </a:r>
            <a:r>
              <a:rPr spc="-10" dirty="0"/>
              <a:t>(hambatan2)</a:t>
            </a:r>
            <a:r>
              <a:rPr spc="-65" dirty="0"/>
              <a:t> </a:t>
            </a:r>
            <a:r>
              <a:rPr spc="-10" dirty="0"/>
              <a:t>jaringan</a:t>
            </a:r>
          </a:p>
          <a:p>
            <a:pPr marL="547370" marR="5080" indent="-342900">
              <a:lnSpc>
                <a:spcPct val="80000"/>
              </a:lnSpc>
              <a:spcBef>
                <a:spcPts val="720"/>
              </a:spcBef>
              <a:buFont typeface="Arial"/>
              <a:buChar char="•"/>
              <a:tabLst>
                <a:tab pos="546735" algn="l"/>
                <a:tab pos="547370" algn="l"/>
              </a:tabLst>
            </a:pPr>
            <a:r>
              <a:rPr spc="-5" dirty="0"/>
              <a:t>Masalah </a:t>
            </a:r>
            <a:r>
              <a:rPr spc="-10" dirty="0"/>
              <a:t>alamat </a:t>
            </a:r>
            <a:r>
              <a:rPr spc="-5" dirty="0"/>
              <a:t>seperti </a:t>
            </a:r>
            <a:r>
              <a:rPr spc="-20" dirty="0"/>
              <a:t>keterlambatan </a:t>
            </a:r>
            <a:r>
              <a:rPr dirty="0"/>
              <a:t>dalam </a:t>
            </a:r>
            <a:r>
              <a:rPr spc="-5" dirty="0"/>
              <a:t>men-  download </a:t>
            </a:r>
            <a:r>
              <a:rPr spc="-10" dirty="0"/>
              <a:t>dokumen </a:t>
            </a:r>
            <a:r>
              <a:rPr spc="-5" dirty="0"/>
              <a:t>dari server </a:t>
            </a:r>
            <a:r>
              <a:rPr spc="-10" dirty="0"/>
              <a:t>web </a:t>
            </a:r>
            <a:r>
              <a:rPr dirty="0"/>
              <a:t>dalam</a:t>
            </a:r>
            <a:r>
              <a:rPr spc="-20" dirty="0"/>
              <a:t> </a:t>
            </a:r>
            <a:r>
              <a:rPr spc="-50" dirty="0"/>
              <a:t>WAN</a:t>
            </a:r>
          </a:p>
          <a:p>
            <a:pPr marL="547370" marR="1260475" indent="-342900">
              <a:lnSpc>
                <a:spcPts val="2880"/>
              </a:lnSpc>
              <a:spcBef>
                <a:spcPts val="695"/>
              </a:spcBef>
              <a:buFont typeface="Arial"/>
              <a:buChar char="•"/>
              <a:tabLst>
                <a:tab pos="546735" algn="l"/>
                <a:tab pos="547370" algn="l"/>
              </a:tabLst>
            </a:pPr>
            <a:r>
              <a:rPr spc="-20" dirty="0"/>
              <a:t>Menyembunyikan </a:t>
            </a:r>
            <a:r>
              <a:rPr spc="-10" dirty="0"/>
              <a:t>latency dengan </a:t>
            </a:r>
            <a:r>
              <a:rPr spc="-5" dirty="0"/>
              <a:t>memulai  </a:t>
            </a:r>
            <a:r>
              <a:rPr spc="-10" dirty="0"/>
              <a:t>beberapa</a:t>
            </a:r>
            <a:r>
              <a:rPr spc="-95" dirty="0"/>
              <a:t> </a:t>
            </a:r>
            <a:r>
              <a:rPr spc="-10" dirty="0"/>
              <a:t>thread:</a:t>
            </a:r>
          </a:p>
          <a:p>
            <a:pPr marL="946785" marR="277495" lvl="1" indent="-285115">
              <a:lnSpc>
                <a:spcPts val="2500"/>
              </a:lnSpc>
              <a:spcBef>
                <a:spcPts val="640"/>
              </a:spcBef>
              <a:buFont typeface="Arial"/>
              <a:buChar char="–"/>
              <a:tabLst>
                <a:tab pos="947419" algn="l"/>
                <a:tab pos="2330450" algn="l"/>
              </a:tabLst>
            </a:pPr>
            <a:r>
              <a:rPr sz="2600" spc="-10" dirty="0">
                <a:latin typeface="Calibri"/>
                <a:cs typeface="Calibri"/>
              </a:rPr>
              <a:t>Satu untuk </a:t>
            </a:r>
            <a:r>
              <a:rPr sz="2600" spc="-5" dirty="0">
                <a:latin typeface="Calibri"/>
                <a:cs typeface="Calibri"/>
              </a:rPr>
              <a:t>men-download </a:t>
            </a:r>
            <a:r>
              <a:rPr sz="2600" spc="-20" dirty="0">
                <a:latin typeface="Calibri"/>
                <a:cs typeface="Calibri"/>
              </a:rPr>
              <a:t>teks </a:t>
            </a:r>
            <a:r>
              <a:rPr sz="2600" spc="-10" dirty="0">
                <a:latin typeface="Calibri"/>
                <a:cs typeface="Calibri"/>
              </a:rPr>
              <a:t>(menampilkan </a:t>
            </a:r>
            <a:r>
              <a:rPr sz="2600" spc="-15" dirty="0">
                <a:latin typeface="Calibri"/>
                <a:cs typeface="Calibri"/>
              </a:rPr>
              <a:t>setelah  </a:t>
            </a:r>
            <a:r>
              <a:rPr sz="2600" spc="-10" dirty="0">
                <a:latin typeface="Calibri"/>
                <a:cs typeface="Calibri"/>
              </a:rPr>
              <a:t>diterima)	</a:t>
            </a:r>
            <a:r>
              <a:rPr sz="2600" spc="-15" dirty="0">
                <a:latin typeface="Calibri"/>
                <a:cs typeface="Calibri"/>
              </a:rPr>
              <a:t>yang </a:t>
            </a:r>
            <a:r>
              <a:rPr sz="2600" spc="-5" dirty="0">
                <a:latin typeface="Calibri"/>
                <a:cs typeface="Calibri"/>
              </a:rPr>
              <a:t>lain </a:t>
            </a:r>
            <a:r>
              <a:rPr sz="2600" spc="-10" dirty="0">
                <a:latin typeface="Calibri"/>
                <a:cs typeface="Calibri"/>
              </a:rPr>
              <a:t>untuk</a:t>
            </a:r>
            <a:r>
              <a:rPr sz="2600" spc="5" dirty="0">
                <a:latin typeface="Calibri"/>
                <a:cs typeface="Calibri"/>
              </a:rPr>
              <a:t> </a:t>
            </a:r>
            <a:r>
              <a:rPr sz="2600" spc="-5" dirty="0">
                <a:latin typeface="Calibri"/>
                <a:cs typeface="Calibri"/>
              </a:rPr>
              <a:t>men-download</a:t>
            </a:r>
            <a:r>
              <a:rPr sz="2600" spc="5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foto-foto, </a:t>
            </a:r>
            <a:r>
              <a:rPr sz="2600" spc="-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angka,</a:t>
            </a:r>
            <a:r>
              <a:rPr sz="2600" spc="-85" dirty="0">
                <a:latin typeface="Calibri"/>
                <a:cs typeface="Calibri"/>
              </a:rPr>
              <a:t> </a:t>
            </a:r>
            <a:r>
              <a:rPr sz="2600" spc="-5" dirty="0">
                <a:latin typeface="Calibri"/>
                <a:cs typeface="Calibri"/>
              </a:rPr>
              <a:t>dll</a:t>
            </a:r>
            <a:endParaRPr sz="2600">
              <a:latin typeface="Calibri"/>
              <a:cs typeface="Calibri"/>
            </a:endParaRPr>
          </a:p>
          <a:p>
            <a:pPr marL="946785" marR="1197610" lvl="1" indent="-285115">
              <a:lnSpc>
                <a:spcPts val="2500"/>
              </a:lnSpc>
              <a:spcBef>
                <a:spcPts val="620"/>
              </a:spcBef>
              <a:buFont typeface="Arial"/>
              <a:buChar char="–"/>
              <a:tabLst>
                <a:tab pos="947419" algn="l"/>
                <a:tab pos="2972435" algn="l"/>
              </a:tabLst>
            </a:pPr>
            <a:r>
              <a:rPr sz="2600" spc="-5" dirty="0">
                <a:latin typeface="Calibri"/>
                <a:cs typeface="Calibri"/>
              </a:rPr>
              <a:t>Semua</a:t>
            </a:r>
            <a:r>
              <a:rPr sz="260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thread	</a:t>
            </a:r>
            <a:r>
              <a:rPr sz="2600" spc="-15" dirty="0">
                <a:latin typeface="Calibri"/>
                <a:cs typeface="Calibri"/>
              </a:rPr>
              <a:t>mengeksekusi</a:t>
            </a:r>
            <a:r>
              <a:rPr sz="2600" spc="-10" dirty="0">
                <a:latin typeface="Calibri"/>
                <a:cs typeface="Calibri"/>
              </a:rPr>
              <a:t> </a:t>
            </a:r>
            <a:r>
              <a:rPr sz="2600" spc="-5" dirty="0">
                <a:latin typeface="Calibri"/>
                <a:cs typeface="Calibri"/>
              </a:rPr>
              <a:t>panggilan</a:t>
            </a:r>
            <a:r>
              <a:rPr sz="2600" spc="10" dirty="0">
                <a:latin typeface="Calibri"/>
                <a:cs typeface="Calibri"/>
              </a:rPr>
              <a:t> </a:t>
            </a:r>
            <a:r>
              <a:rPr sz="2600" spc="-15" dirty="0">
                <a:latin typeface="Calibri"/>
                <a:cs typeface="Calibri"/>
              </a:rPr>
              <a:t>sistem </a:t>
            </a:r>
            <a:r>
              <a:rPr sz="2600" spc="-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pemblokiran </a:t>
            </a:r>
            <a:r>
              <a:rPr sz="2600" spc="-5" dirty="0">
                <a:latin typeface="Calibri"/>
                <a:cs typeface="Calibri"/>
              </a:rPr>
              <a:t>sederhana (blocking </a:t>
            </a:r>
            <a:r>
              <a:rPr sz="2600" spc="-30" dirty="0">
                <a:latin typeface="Calibri"/>
                <a:cs typeface="Calibri"/>
              </a:rPr>
              <a:t>system</a:t>
            </a:r>
            <a:r>
              <a:rPr sz="2600" spc="2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calls).</a:t>
            </a:r>
            <a:endParaRPr sz="2600">
              <a:latin typeface="Calibri"/>
              <a:cs typeface="Calibri"/>
            </a:endParaRPr>
          </a:p>
          <a:p>
            <a:pPr marL="946785" lvl="1" indent="-285115">
              <a:lnSpc>
                <a:spcPct val="100000"/>
              </a:lnSpc>
              <a:spcBef>
                <a:spcPts val="20"/>
              </a:spcBef>
              <a:buFont typeface="Arial"/>
              <a:buChar char="–"/>
              <a:tabLst>
                <a:tab pos="947419" algn="l"/>
              </a:tabLst>
            </a:pPr>
            <a:r>
              <a:rPr sz="2600" spc="-15" dirty="0">
                <a:latin typeface="Calibri"/>
                <a:cs typeface="Calibri"/>
              </a:rPr>
              <a:t>Browser </a:t>
            </a:r>
            <a:r>
              <a:rPr sz="2600" spc="-10" dirty="0">
                <a:latin typeface="Calibri"/>
                <a:cs typeface="Calibri"/>
              </a:rPr>
              <a:t>menampilkan </a:t>
            </a:r>
            <a:r>
              <a:rPr sz="2600" spc="-5" dirty="0">
                <a:latin typeface="Calibri"/>
                <a:cs typeface="Calibri"/>
              </a:rPr>
              <a:t>hasil </a:t>
            </a:r>
            <a:r>
              <a:rPr sz="2600" spc="-15" dirty="0">
                <a:latin typeface="Calibri"/>
                <a:cs typeface="Calibri"/>
              </a:rPr>
              <a:t>saat </a:t>
            </a:r>
            <a:r>
              <a:rPr sz="2600" spc="-20" dirty="0">
                <a:latin typeface="Calibri"/>
                <a:cs typeface="Calibri"/>
              </a:rPr>
              <a:t>data</a:t>
            </a:r>
            <a:r>
              <a:rPr sz="2600" spc="65" dirty="0">
                <a:latin typeface="Calibri"/>
                <a:cs typeface="Calibri"/>
              </a:rPr>
              <a:t> </a:t>
            </a:r>
            <a:r>
              <a:rPr sz="2600" spc="-5" dirty="0">
                <a:latin typeface="Calibri"/>
                <a:cs typeface="Calibri"/>
              </a:rPr>
              <a:t>tiba.</a:t>
            </a:r>
            <a:endParaRPr sz="2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764" rIns="0" bIns="0" rtlCol="0">
            <a:spAutoFit/>
          </a:bodyPr>
          <a:lstStyle/>
          <a:p>
            <a:pPr marL="1455420">
              <a:lnSpc>
                <a:spcPct val="100000"/>
              </a:lnSpc>
            </a:pPr>
            <a:r>
              <a:rPr spc="-10" dirty="0"/>
              <a:t>Multithreaded</a:t>
            </a:r>
            <a:r>
              <a:rPr spc="-50" dirty="0"/>
              <a:t> </a:t>
            </a:r>
            <a:r>
              <a:rPr spc="-10" dirty="0"/>
              <a:t>Clients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19758"/>
            <a:ext cx="8043545" cy="40976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 marR="95250" indent="-342265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15" dirty="0">
                <a:latin typeface="Calibri"/>
                <a:cs typeface="Calibri"/>
              </a:rPr>
              <a:t>Bahkan </a:t>
            </a:r>
            <a:r>
              <a:rPr sz="3200" spc="-5" dirty="0">
                <a:latin typeface="Calibri"/>
                <a:cs typeface="Calibri"/>
              </a:rPr>
              <a:t>lebih baik: </a:t>
            </a:r>
            <a:r>
              <a:rPr sz="3200" spc="-20" dirty="0">
                <a:latin typeface="Calibri"/>
                <a:cs typeface="Calibri"/>
              </a:rPr>
              <a:t>jika </a:t>
            </a:r>
            <a:r>
              <a:rPr sz="3200" spc="-5" dirty="0">
                <a:latin typeface="Calibri"/>
                <a:cs typeface="Calibri"/>
              </a:rPr>
              <a:t>server </a:t>
            </a:r>
            <a:r>
              <a:rPr sz="3200" b="1" spc="-10" dirty="0">
                <a:latin typeface="Calibri"/>
                <a:cs typeface="Calibri"/>
              </a:rPr>
              <a:t>direplikasi</a:t>
            </a:r>
            <a:r>
              <a:rPr sz="3200" spc="-10" dirty="0">
                <a:latin typeface="Calibri"/>
                <a:cs typeface="Calibri"/>
              </a:rPr>
              <a:t>, </a:t>
            </a:r>
            <a:r>
              <a:rPr sz="3200" spc="-20" dirty="0">
                <a:latin typeface="Calibri"/>
                <a:cs typeface="Calibri"/>
              </a:rPr>
              <a:t>yang  </a:t>
            </a:r>
            <a:r>
              <a:rPr sz="3200" spc="-15" dirty="0">
                <a:latin typeface="Calibri"/>
                <a:cs typeface="Calibri"/>
              </a:rPr>
              <a:t>beberapa thread </a:t>
            </a:r>
            <a:r>
              <a:rPr sz="3200" spc="-10" dirty="0">
                <a:latin typeface="Calibri"/>
                <a:cs typeface="Calibri"/>
              </a:rPr>
              <a:t>dapat dikirimkan </a:t>
            </a:r>
            <a:r>
              <a:rPr sz="3200" spc="-55" dirty="0">
                <a:latin typeface="Calibri"/>
                <a:cs typeface="Calibri"/>
              </a:rPr>
              <a:t>ke </a:t>
            </a:r>
            <a:r>
              <a:rPr sz="3200" spc="-5" dirty="0">
                <a:latin typeface="Calibri"/>
                <a:cs typeface="Calibri"/>
              </a:rPr>
              <a:t>situs  </a:t>
            </a:r>
            <a:r>
              <a:rPr sz="3200" spc="-10" dirty="0">
                <a:latin typeface="Calibri"/>
                <a:cs typeface="Calibri"/>
              </a:rPr>
              <a:t>terpisah.</a:t>
            </a:r>
            <a:endParaRPr sz="3200">
              <a:latin typeface="Calibri"/>
              <a:cs typeface="Calibri"/>
            </a:endParaRPr>
          </a:p>
          <a:p>
            <a:pPr marL="354965" marR="48895" indent="-342265">
              <a:lnSpc>
                <a:spcPct val="100000"/>
              </a:lnSpc>
              <a:spcBef>
                <a:spcPts val="7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Calibri"/>
                <a:cs typeface="Calibri"/>
              </a:rPr>
              <a:t>Hasil: </a:t>
            </a:r>
            <a:r>
              <a:rPr sz="3200" spc="-20" dirty="0">
                <a:latin typeface="Calibri"/>
                <a:cs typeface="Calibri"/>
              </a:rPr>
              <a:t>Data </a:t>
            </a:r>
            <a:r>
              <a:rPr sz="3200" spc="-10" dirty="0">
                <a:latin typeface="Calibri"/>
                <a:cs typeface="Calibri"/>
              </a:rPr>
              <a:t>dapat </a:t>
            </a:r>
            <a:r>
              <a:rPr sz="3200" spc="-5" dirty="0">
                <a:latin typeface="Calibri"/>
                <a:cs typeface="Calibri"/>
              </a:rPr>
              <a:t>didownload dalam </a:t>
            </a:r>
            <a:r>
              <a:rPr sz="3200" spc="-15" dirty="0">
                <a:latin typeface="Calibri"/>
                <a:cs typeface="Calibri"/>
              </a:rPr>
              <a:t>beberapa  </a:t>
            </a:r>
            <a:r>
              <a:rPr sz="3200" spc="-20" dirty="0">
                <a:latin typeface="Calibri"/>
                <a:cs typeface="Calibri"/>
              </a:rPr>
              <a:t>aliran </a:t>
            </a:r>
            <a:r>
              <a:rPr sz="3200" spc="-15" dirty="0">
                <a:latin typeface="Calibri"/>
                <a:cs typeface="Calibri"/>
              </a:rPr>
              <a:t>paralel, meningkatkan </a:t>
            </a:r>
            <a:r>
              <a:rPr sz="3200" spc="-5" dirty="0">
                <a:latin typeface="Calibri"/>
                <a:cs typeface="Calibri"/>
              </a:rPr>
              <a:t>kinerja </a:t>
            </a:r>
            <a:r>
              <a:rPr sz="3200" spc="-15" dirty="0">
                <a:latin typeface="Calibri"/>
                <a:cs typeface="Calibri"/>
              </a:rPr>
              <a:t>bahkan  </a:t>
            </a:r>
            <a:r>
              <a:rPr sz="3200" spc="-10" dirty="0">
                <a:latin typeface="Calibri"/>
                <a:cs typeface="Calibri"/>
              </a:rPr>
              <a:t>lebih.</a:t>
            </a:r>
            <a:endParaRPr sz="3200">
              <a:latin typeface="Calibri"/>
              <a:cs typeface="Calibri"/>
            </a:endParaRPr>
          </a:p>
          <a:p>
            <a:pPr marL="354965" marR="5080" indent="-342265">
              <a:lnSpc>
                <a:spcPct val="100000"/>
              </a:lnSpc>
              <a:spcBef>
                <a:spcPts val="7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50" dirty="0">
                <a:latin typeface="Calibri"/>
                <a:cs typeface="Calibri"/>
              </a:rPr>
              <a:t>Tentukan </a:t>
            </a:r>
            <a:r>
              <a:rPr sz="3200" spc="-15" dirty="0">
                <a:latin typeface="Calibri"/>
                <a:cs typeface="Calibri"/>
              </a:rPr>
              <a:t>thread </a:t>
            </a:r>
            <a:r>
              <a:rPr sz="3200" spc="-5" dirty="0">
                <a:latin typeface="Calibri"/>
                <a:cs typeface="Calibri"/>
              </a:rPr>
              <a:t>di klien </a:t>
            </a:r>
            <a:r>
              <a:rPr sz="3200" spc="-10" dirty="0">
                <a:latin typeface="Calibri"/>
                <a:cs typeface="Calibri"/>
              </a:rPr>
              <a:t>untuk menangani </a:t>
            </a:r>
            <a:r>
              <a:rPr sz="3200" spc="-5" dirty="0">
                <a:latin typeface="Calibri"/>
                <a:cs typeface="Calibri"/>
              </a:rPr>
              <a:t>dan  </a:t>
            </a:r>
            <a:r>
              <a:rPr sz="3200" spc="-10" dirty="0">
                <a:latin typeface="Calibri"/>
                <a:cs typeface="Calibri"/>
              </a:rPr>
              <a:t>menampilkan setiap </a:t>
            </a:r>
            <a:r>
              <a:rPr sz="3200" spc="-15" dirty="0">
                <a:latin typeface="Calibri"/>
                <a:cs typeface="Calibri"/>
              </a:rPr>
              <a:t>aliran </a:t>
            </a:r>
            <a:r>
              <a:rPr sz="3200" spc="-25" dirty="0">
                <a:latin typeface="Calibri"/>
                <a:cs typeface="Calibri"/>
              </a:rPr>
              <a:t>data </a:t>
            </a:r>
            <a:r>
              <a:rPr sz="3200" spc="-20" dirty="0">
                <a:latin typeface="Calibri"/>
                <a:cs typeface="Calibri"/>
              </a:rPr>
              <a:t>yang</a:t>
            </a:r>
            <a:r>
              <a:rPr sz="3200" spc="18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masuk.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764" rIns="0" bIns="0" rtlCol="0">
            <a:spAutoFit/>
          </a:bodyPr>
          <a:lstStyle/>
          <a:p>
            <a:pPr marL="1386205">
              <a:lnSpc>
                <a:spcPct val="100000"/>
              </a:lnSpc>
            </a:pPr>
            <a:r>
              <a:rPr spc="-10" dirty="0"/>
              <a:t>Multithreaded</a:t>
            </a:r>
            <a:r>
              <a:rPr spc="-30" dirty="0"/>
              <a:t> </a:t>
            </a:r>
            <a:r>
              <a:rPr spc="-15" dirty="0"/>
              <a:t>Servers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30680"/>
            <a:ext cx="7411720" cy="403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22225" indent="-342900">
              <a:lnSpc>
                <a:spcPct val="8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5" dirty="0">
                <a:latin typeface="Calibri"/>
                <a:cs typeface="Calibri"/>
              </a:rPr>
              <a:t>Meningkatkan </a:t>
            </a:r>
            <a:r>
              <a:rPr sz="3000" spc="-5" dirty="0">
                <a:latin typeface="Calibri"/>
                <a:cs typeface="Calibri"/>
              </a:rPr>
              <a:t>kinerja, </a:t>
            </a:r>
            <a:r>
              <a:rPr sz="3000" spc="-10" dirty="0">
                <a:latin typeface="Calibri"/>
                <a:cs typeface="Calibri"/>
              </a:rPr>
              <a:t>memberikan penataan  </a:t>
            </a:r>
            <a:r>
              <a:rPr sz="3000" spc="-15" dirty="0">
                <a:latin typeface="Calibri"/>
                <a:cs typeface="Calibri"/>
              </a:rPr>
              <a:t>yang </a:t>
            </a:r>
            <a:r>
              <a:rPr sz="3000" dirty="0">
                <a:latin typeface="Calibri"/>
                <a:cs typeface="Calibri"/>
              </a:rPr>
              <a:t>lebih</a:t>
            </a:r>
            <a:r>
              <a:rPr sz="3000" spc="-105" dirty="0">
                <a:latin typeface="Calibri"/>
                <a:cs typeface="Calibri"/>
              </a:rPr>
              <a:t> </a:t>
            </a:r>
            <a:r>
              <a:rPr sz="3000" dirty="0">
                <a:latin typeface="Calibri"/>
                <a:cs typeface="Calibri"/>
              </a:rPr>
              <a:t>baik</a:t>
            </a:r>
            <a:endParaRPr sz="3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5" dirty="0">
                <a:latin typeface="Calibri"/>
                <a:cs typeface="Calibri"/>
              </a:rPr>
              <a:t>Pertimbangannya:</a:t>
            </a:r>
            <a:endParaRPr sz="3000">
              <a:latin typeface="Calibri"/>
              <a:cs typeface="Calibri"/>
            </a:endParaRPr>
          </a:p>
          <a:p>
            <a:pPr marL="755015" lvl="1" indent="-285115">
              <a:lnSpc>
                <a:spcPct val="100000"/>
              </a:lnSpc>
              <a:spcBef>
                <a:spcPts val="15"/>
              </a:spcBef>
              <a:buFont typeface="Arial"/>
              <a:buChar char="–"/>
              <a:tabLst>
                <a:tab pos="755650" algn="l"/>
              </a:tabLst>
            </a:pPr>
            <a:r>
              <a:rPr sz="2600" spc="-30" dirty="0">
                <a:latin typeface="Calibri"/>
                <a:cs typeface="Calibri"/>
              </a:rPr>
              <a:t>Tunggu</a:t>
            </a:r>
            <a:r>
              <a:rPr sz="2600" spc="-8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permintaan</a:t>
            </a:r>
            <a:endParaRPr sz="2600">
              <a:latin typeface="Calibri"/>
              <a:cs typeface="Calibri"/>
            </a:endParaRPr>
          </a:p>
          <a:p>
            <a:pPr marL="755015" marR="5080" lvl="1" indent="-285115">
              <a:lnSpc>
                <a:spcPts val="2500"/>
              </a:lnSpc>
              <a:spcBef>
                <a:spcPts val="600"/>
              </a:spcBef>
              <a:buFont typeface="Arial"/>
              <a:buChar char="–"/>
              <a:tabLst>
                <a:tab pos="755650" algn="l"/>
              </a:tabLst>
            </a:pPr>
            <a:r>
              <a:rPr sz="2600" spc="-15" dirty="0">
                <a:latin typeface="Calibri"/>
                <a:cs typeface="Calibri"/>
              </a:rPr>
              <a:t>Mengeksekusi </a:t>
            </a:r>
            <a:r>
              <a:rPr sz="2600" spc="-10" dirty="0">
                <a:latin typeface="Calibri"/>
                <a:cs typeface="Calibri"/>
              </a:rPr>
              <a:t>permintaan </a:t>
            </a:r>
            <a:r>
              <a:rPr sz="2600" spc="-5" dirty="0">
                <a:latin typeface="Calibri"/>
                <a:cs typeface="Calibri"/>
              </a:rPr>
              <a:t>(mungkin </a:t>
            </a:r>
            <a:r>
              <a:rPr sz="2600" spc="-10" dirty="0">
                <a:latin typeface="Calibri"/>
                <a:cs typeface="Calibri"/>
              </a:rPr>
              <a:t>memerlukan  </a:t>
            </a:r>
            <a:r>
              <a:rPr sz="2600" spc="-5" dirty="0">
                <a:latin typeface="Calibri"/>
                <a:cs typeface="Calibri"/>
              </a:rPr>
              <a:t>blocking I /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spc="-5" dirty="0">
                <a:latin typeface="Calibri"/>
                <a:cs typeface="Calibri"/>
              </a:rPr>
              <a:t>O)</a:t>
            </a:r>
            <a:endParaRPr sz="2600">
              <a:latin typeface="Calibri"/>
              <a:cs typeface="Calibri"/>
            </a:endParaRPr>
          </a:p>
          <a:p>
            <a:pPr marL="755015" lvl="1" indent="-285115">
              <a:lnSpc>
                <a:spcPct val="100000"/>
              </a:lnSpc>
              <a:spcBef>
                <a:spcPts val="20"/>
              </a:spcBef>
              <a:buFont typeface="Arial"/>
              <a:buChar char="–"/>
              <a:tabLst>
                <a:tab pos="755650" algn="l"/>
              </a:tabLst>
            </a:pPr>
            <a:r>
              <a:rPr sz="2600" spc="-5" dirty="0">
                <a:latin typeface="Calibri"/>
                <a:cs typeface="Calibri"/>
              </a:rPr>
              <a:t>Kirim </a:t>
            </a:r>
            <a:r>
              <a:rPr sz="2600" spc="-15" dirty="0">
                <a:latin typeface="Calibri"/>
                <a:cs typeface="Calibri"/>
              </a:rPr>
              <a:t>reply to </a:t>
            </a:r>
            <a:r>
              <a:rPr sz="2600" spc="-10" dirty="0">
                <a:latin typeface="Calibri"/>
                <a:cs typeface="Calibri"/>
              </a:rPr>
              <a:t>client</a:t>
            </a:r>
            <a:endParaRPr sz="2600">
              <a:latin typeface="Calibri"/>
              <a:cs typeface="Calibri"/>
            </a:endParaRPr>
          </a:p>
          <a:p>
            <a:pPr marL="755015" lvl="1" indent="-285115">
              <a:lnSpc>
                <a:spcPts val="2865"/>
              </a:lnSpc>
              <a:buFont typeface="Arial"/>
              <a:buChar char="–"/>
              <a:tabLst>
                <a:tab pos="755650" algn="l"/>
              </a:tabLst>
            </a:pPr>
            <a:r>
              <a:rPr sz="2600" spc="-10" dirty="0">
                <a:latin typeface="Calibri"/>
                <a:cs typeface="Calibri"/>
              </a:rPr>
              <a:t>Beberapa </a:t>
            </a:r>
            <a:r>
              <a:rPr sz="2600" spc="-5" dirty="0">
                <a:latin typeface="Calibri"/>
                <a:cs typeface="Calibri"/>
              </a:rPr>
              <a:t>model </a:t>
            </a:r>
            <a:r>
              <a:rPr sz="2600" spc="-10" dirty="0">
                <a:latin typeface="Calibri"/>
                <a:cs typeface="Calibri"/>
              </a:rPr>
              <a:t>untuk </a:t>
            </a:r>
            <a:r>
              <a:rPr sz="2600" spc="-15" dirty="0">
                <a:latin typeface="Calibri"/>
                <a:cs typeface="Calibri"/>
              </a:rPr>
              <a:t>pemrograman </a:t>
            </a:r>
            <a:r>
              <a:rPr sz="2600" spc="-5" dirty="0">
                <a:latin typeface="Calibri"/>
                <a:cs typeface="Calibri"/>
              </a:rPr>
              <a:t>server</a:t>
            </a:r>
            <a:r>
              <a:rPr sz="2600" spc="30" dirty="0">
                <a:latin typeface="Calibri"/>
                <a:cs typeface="Calibri"/>
              </a:rPr>
              <a:t> </a:t>
            </a:r>
            <a:r>
              <a:rPr sz="2600" spc="-5" dirty="0">
                <a:latin typeface="Calibri"/>
                <a:cs typeface="Calibri"/>
              </a:rPr>
              <a:t>:</a:t>
            </a:r>
            <a:endParaRPr sz="2600">
              <a:latin typeface="Calibri"/>
              <a:cs typeface="Calibri"/>
            </a:endParaRPr>
          </a:p>
          <a:p>
            <a:pPr marL="755650">
              <a:lnSpc>
                <a:spcPts val="2385"/>
              </a:lnSpc>
            </a:pPr>
            <a:r>
              <a:rPr sz="2200" spc="-5" dirty="0">
                <a:latin typeface="Calibri"/>
                <a:cs typeface="Calibri"/>
              </a:rPr>
              <a:t>Single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threaded</a:t>
            </a:r>
            <a:endParaRPr sz="2200">
              <a:latin typeface="Calibri"/>
              <a:cs typeface="Calibri"/>
            </a:endParaRPr>
          </a:p>
          <a:p>
            <a:pPr marL="755650" lvl="1" indent="-286385">
              <a:lnSpc>
                <a:spcPct val="100000"/>
              </a:lnSpc>
              <a:buFont typeface="Arial"/>
              <a:buChar char="–"/>
              <a:tabLst>
                <a:tab pos="755015" algn="l"/>
                <a:tab pos="755650" algn="l"/>
              </a:tabLst>
            </a:pPr>
            <a:r>
              <a:rPr sz="2200" spc="-10" dirty="0">
                <a:latin typeface="Calibri"/>
                <a:cs typeface="Calibri"/>
              </a:rPr>
              <a:t>Multi-threaded</a:t>
            </a:r>
            <a:endParaRPr sz="2200">
              <a:latin typeface="Calibri"/>
              <a:cs typeface="Calibri"/>
            </a:endParaRPr>
          </a:p>
          <a:p>
            <a:pPr marL="755650" lvl="1" indent="-286385">
              <a:lnSpc>
                <a:spcPct val="100000"/>
              </a:lnSpc>
              <a:buFont typeface="Arial"/>
              <a:buChar char="–"/>
              <a:tabLst>
                <a:tab pos="755015" algn="l"/>
                <a:tab pos="755650" algn="l"/>
              </a:tabLst>
            </a:pPr>
            <a:r>
              <a:rPr sz="2200" spc="-15" dirty="0">
                <a:latin typeface="Calibri"/>
                <a:cs typeface="Calibri"/>
              </a:rPr>
              <a:t>Finite-state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machine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73095" marR="5080" indent="-2548890">
              <a:lnSpc>
                <a:spcPct val="100000"/>
              </a:lnSpc>
            </a:pPr>
            <a:r>
              <a:rPr sz="4000" spc="-10" dirty="0"/>
              <a:t>Threads </a:t>
            </a:r>
            <a:r>
              <a:rPr sz="4000" spc="-5" dirty="0"/>
              <a:t>in </a:t>
            </a:r>
            <a:r>
              <a:rPr sz="4000" spc="-10" dirty="0"/>
              <a:t>Distributed </a:t>
            </a:r>
            <a:r>
              <a:rPr sz="4000" spc="-25" dirty="0"/>
              <a:t>Systems</a:t>
            </a:r>
            <a:r>
              <a:rPr sz="4000" spc="-135" dirty="0"/>
              <a:t> </a:t>
            </a:r>
            <a:r>
              <a:rPr sz="4000" dirty="0"/>
              <a:t>-  </a:t>
            </a:r>
            <a:r>
              <a:rPr sz="4000" spc="-15" dirty="0"/>
              <a:t>Servers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535940" y="1625854"/>
            <a:ext cx="7974965" cy="4648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 marR="556260" indent="-342265">
              <a:lnSpc>
                <a:spcPts val="346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Calibri"/>
                <a:cs typeface="Calibri"/>
              </a:rPr>
              <a:t>Sebuah server </a:t>
            </a:r>
            <a:r>
              <a:rPr sz="3200" spc="-10" dirty="0">
                <a:latin typeface="Calibri"/>
                <a:cs typeface="Calibri"/>
              </a:rPr>
              <a:t>single-threaded memproses  </a:t>
            </a:r>
            <a:r>
              <a:rPr sz="3200" spc="-15" dirty="0">
                <a:latin typeface="Calibri"/>
                <a:cs typeface="Calibri"/>
              </a:rPr>
              <a:t>satu </a:t>
            </a:r>
            <a:r>
              <a:rPr sz="3200" spc="-10" dirty="0">
                <a:latin typeface="Calibri"/>
                <a:cs typeface="Calibri"/>
              </a:rPr>
              <a:t>permintaan </a:t>
            </a:r>
            <a:r>
              <a:rPr sz="3200" spc="-5" dirty="0">
                <a:latin typeface="Calibri"/>
                <a:cs typeface="Calibri"/>
              </a:rPr>
              <a:t>pada </a:t>
            </a:r>
            <a:r>
              <a:rPr sz="3200" spc="-15" dirty="0">
                <a:latin typeface="Calibri"/>
                <a:cs typeface="Calibri"/>
              </a:rPr>
              <a:t>satu waktu </a:t>
            </a:r>
            <a:r>
              <a:rPr sz="3200" spc="-5" dirty="0">
                <a:latin typeface="Calibri"/>
                <a:cs typeface="Calibri"/>
              </a:rPr>
              <a:t>-  </a:t>
            </a:r>
            <a:r>
              <a:rPr sz="3200" spc="-10" dirty="0">
                <a:latin typeface="Calibri"/>
                <a:cs typeface="Calibri"/>
              </a:rPr>
              <a:t>permintaan </a:t>
            </a:r>
            <a:r>
              <a:rPr sz="3200" spc="-5" dirty="0">
                <a:latin typeface="Calibri"/>
                <a:cs typeface="Calibri"/>
              </a:rPr>
              <a:t>lain harus</a:t>
            </a:r>
            <a:r>
              <a:rPr sz="3200" spc="3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menunggu.</a:t>
            </a:r>
            <a:endParaRPr sz="3200">
              <a:latin typeface="Calibri"/>
              <a:cs typeface="Calibri"/>
            </a:endParaRPr>
          </a:p>
          <a:p>
            <a:pPr marL="755650" marR="5080" lvl="1" indent="-285750">
              <a:lnSpc>
                <a:spcPts val="3020"/>
              </a:lnSpc>
              <a:spcBef>
                <a:spcPts val="690"/>
              </a:spcBef>
              <a:buFont typeface="Arial"/>
              <a:buChar char="–"/>
              <a:tabLst>
                <a:tab pos="755650" algn="l"/>
              </a:tabLst>
            </a:pPr>
            <a:r>
              <a:rPr sz="2800" spc="-10" dirty="0">
                <a:latin typeface="Calibri"/>
                <a:cs typeface="Calibri"/>
              </a:rPr>
              <a:t>Kemungkinan </a:t>
            </a:r>
            <a:r>
              <a:rPr sz="2800" spc="-5" dirty="0">
                <a:latin typeface="Calibri"/>
                <a:cs typeface="Calibri"/>
              </a:rPr>
              <a:t>solusi: membuat </a:t>
            </a:r>
            <a:r>
              <a:rPr sz="2800" spc="-10" dirty="0">
                <a:latin typeface="Calibri"/>
                <a:cs typeface="Calibri"/>
              </a:rPr>
              <a:t>proses </a:t>
            </a:r>
            <a:r>
              <a:rPr sz="2800" spc="-5" dirty="0">
                <a:latin typeface="Calibri"/>
                <a:cs typeface="Calibri"/>
              </a:rPr>
              <a:t>server baru  </a:t>
            </a:r>
            <a:r>
              <a:rPr sz="2800" spc="-10" dirty="0">
                <a:latin typeface="Calibri"/>
                <a:cs typeface="Calibri"/>
              </a:rPr>
              <a:t>untuk permintaan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baru.</a:t>
            </a:r>
            <a:endParaRPr sz="2800">
              <a:latin typeface="Calibri"/>
              <a:cs typeface="Calibri"/>
            </a:endParaRPr>
          </a:p>
          <a:p>
            <a:pPr marL="755650" marR="786765" lvl="1" indent="-285750">
              <a:lnSpc>
                <a:spcPts val="3020"/>
              </a:lnSpc>
              <a:spcBef>
                <a:spcPts val="675"/>
              </a:spcBef>
              <a:buFont typeface="Arial"/>
              <a:buChar char="–"/>
              <a:tabLst>
                <a:tab pos="755650" algn="l"/>
              </a:tabLst>
            </a:pPr>
            <a:r>
              <a:rPr sz="2800" spc="-20" dirty="0">
                <a:latin typeface="Calibri"/>
                <a:cs typeface="Calibri"/>
              </a:rPr>
              <a:t>Pendekatan </a:t>
            </a:r>
            <a:r>
              <a:rPr sz="2800" spc="-5" dirty="0">
                <a:latin typeface="Calibri"/>
                <a:cs typeface="Calibri"/>
              </a:rPr>
              <a:t>ini </a:t>
            </a:r>
            <a:r>
              <a:rPr sz="2800" spc="-15" dirty="0">
                <a:latin typeface="Calibri"/>
                <a:cs typeface="Calibri"/>
              </a:rPr>
              <a:t>menciptakan </a:t>
            </a:r>
            <a:r>
              <a:rPr sz="2800" dirty="0">
                <a:latin typeface="Calibri"/>
                <a:cs typeface="Calibri"/>
              </a:rPr>
              <a:t>masalah </a:t>
            </a:r>
            <a:r>
              <a:rPr sz="2800" spc="-5" dirty="0">
                <a:latin typeface="Calibri"/>
                <a:cs typeface="Calibri"/>
              </a:rPr>
              <a:t>kinerja  (server </a:t>
            </a:r>
            <a:r>
              <a:rPr sz="2800" dirty="0">
                <a:latin typeface="Calibri"/>
                <a:cs typeface="Calibri"/>
              </a:rPr>
              <a:t>harus </a:t>
            </a:r>
            <a:r>
              <a:rPr sz="2800" spc="-5" dirty="0">
                <a:latin typeface="Calibri"/>
                <a:cs typeface="Calibri"/>
              </a:rPr>
              <a:t>berbagi </a:t>
            </a:r>
            <a:r>
              <a:rPr sz="2800" spc="-15" dirty="0">
                <a:latin typeface="Calibri"/>
                <a:cs typeface="Calibri"/>
              </a:rPr>
              <a:t>informasi sistem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file)</a:t>
            </a:r>
            <a:endParaRPr sz="2800">
              <a:latin typeface="Calibri"/>
              <a:cs typeface="Calibri"/>
            </a:endParaRPr>
          </a:p>
          <a:p>
            <a:pPr marL="755650" marR="389890" lvl="1" indent="-285750">
              <a:lnSpc>
                <a:spcPts val="3020"/>
              </a:lnSpc>
              <a:spcBef>
                <a:spcPts val="675"/>
              </a:spcBef>
              <a:buFont typeface="Arial"/>
              <a:buChar char="–"/>
              <a:tabLst>
                <a:tab pos="755650" algn="l"/>
              </a:tabLst>
            </a:pPr>
            <a:r>
              <a:rPr sz="2800" spc="-10" dirty="0">
                <a:latin typeface="Calibri"/>
                <a:cs typeface="Calibri"/>
              </a:rPr>
              <a:t>Membuat thread </a:t>
            </a:r>
            <a:r>
              <a:rPr sz="2800" spc="-5" dirty="0">
                <a:latin typeface="Calibri"/>
                <a:cs typeface="Calibri"/>
              </a:rPr>
              <a:t>server baru jauh lebih </a:t>
            </a:r>
            <a:r>
              <a:rPr sz="2800" spc="-10" dirty="0">
                <a:latin typeface="Calibri"/>
                <a:cs typeface="Calibri"/>
              </a:rPr>
              <a:t>efisien.  Pengolahan </a:t>
            </a:r>
            <a:r>
              <a:rPr sz="2800" spc="-5" dirty="0">
                <a:latin typeface="Calibri"/>
                <a:cs typeface="Calibri"/>
              </a:rPr>
              <a:t>tumpang tindih dan </a:t>
            </a:r>
            <a:r>
              <a:rPr sz="2800" spc="-10" dirty="0">
                <a:latin typeface="Calibri"/>
                <a:cs typeface="Calibri"/>
              </a:rPr>
              <a:t>struktur </a:t>
            </a:r>
            <a:r>
              <a:rPr sz="2800" spc="-20" dirty="0">
                <a:latin typeface="Calibri"/>
                <a:cs typeface="Calibri"/>
              </a:rPr>
              <a:t>data  </a:t>
            </a:r>
            <a:r>
              <a:rPr sz="2800" spc="-10" dirty="0">
                <a:latin typeface="Calibri"/>
                <a:cs typeface="Calibri"/>
              </a:rPr>
              <a:t>bersama dapat diakses tanpa </a:t>
            </a:r>
            <a:r>
              <a:rPr sz="2800" spc="-30" dirty="0">
                <a:latin typeface="Calibri"/>
                <a:cs typeface="Calibri"/>
              </a:rPr>
              <a:t>konteks </a:t>
            </a:r>
            <a:r>
              <a:rPr sz="2800" spc="-10" dirty="0">
                <a:latin typeface="Calibri"/>
                <a:cs typeface="Calibri"/>
              </a:rPr>
              <a:t>switch  tambahan.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4864" y="6583616"/>
            <a:ext cx="85147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5" dirty="0">
                <a:solidFill>
                  <a:srgbClr val="8A8A8A"/>
                </a:solidFill>
                <a:latin typeface="Calibri"/>
                <a:cs typeface="Calibri"/>
              </a:rPr>
              <a:t>Tanenbaum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&amp; </a:t>
            </a:r>
            <a:r>
              <a:rPr sz="1200" spc="-25" dirty="0">
                <a:solidFill>
                  <a:srgbClr val="8A8A8A"/>
                </a:solidFill>
                <a:latin typeface="Calibri"/>
                <a:cs typeface="Calibri"/>
              </a:rPr>
              <a:t>Van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Steen, Distributed </a:t>
            </a:r>
            <a:r>
              <a:rPr sz="1200" spc="-10" dirty="0">
                <a:solidFill>
                  <a:srgbClr val="8A8A8A"/>
                </a:solidFill>
                <a:latin typeface="Calibri"/>
                <a:cs typeface="Calibri"/>
              </a:rPr>
              <a:t>Systems: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Principles and </a:t>
            </a:r>
            <a:r>
              <a:rPr sz="1200" spc="-10" dirty="0">
                <a:solidFill>
                  <a:srgbClr val="8A8A8A"/>
                </a:solidFill>
                <a:latin typeface="Calibri"/>
                <a:cs typeface="Calibri"/>
              </a:rPr>
              <a:t>Paradigms,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2e,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(c)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2007 Prentice-Hall, Inc. </a:t>
            </a:r>
            <a:r>
              <a:rPr sz="1200" dirty="0">
                <a:solidFill>
                  <a:srgbClr val="8A8A8A"/>
                </a:solidFill>
                <a:latin typeface="Calibri"/>
                <a:cs typeface="Calibri"/>
              </a:rPr>
              <a:t>All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rights reserved.</a:t>
            </a:r>
            <a:r>
              <a:rPr sz="1200" spc="175" dirty="0">
                <a:solidFill>
                  <a:srgbClr val="8A8A8A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0-13-239227-5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0919">
              <a:lnSpc>
                <a:spcPct val="100000"/>
              </a:lnSpc>
            </a:pPr>
            <a:r>
              <a:rPr spc="-10" dirty="0"/>
              <a:t>Multithreaded </a:t>
            </a:r>
            <a:r>
              <a:rPr spc="-15" dirty="0"/>
              <a:t>Servers</a:t>
            </a:r>
            <a:r>
              <a:rPr dirty="0"/>
              <a:t> </a:t>
            </a:r>
            <a:r>
              <a:rPr spc="-10" dirty="0"/>
              <a:t>(1)</a:t>
            </a:r>
          </a:p>
        </p:txBody>
      </p:sp>
      <p:sp>
        <p:nvSpPr>
          <p:cNvPr id="4" name="object 4"/>
          <p:cNvSpPr/>
          <p:nvPr/>
        </p:nvSpPr>
        <p:spPr>
          <a:xfrm>
            <a:off x="1065212" y="1565275"/>
            <a:ext cx="7054850" cy="35258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739" y="4892040"/>
            <a:ext cx="8907145" cy="1381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60400" indent="-342900">
              <a:lnSpc>
                <a:spcPct val="100000"/>
              </a:lnSpc>
              <a:buFont typeface="Arial"/>
              <a:buChar char="•"/>
              <a:tabLst>
                <a:tab pos="659765" algn="l"/>
                <a:tab pos="660400" algn="l"/>
              </a:tabLst>
            </a:pPr>
            <a:r>
              <a:rPr sz="3000" spc="-10" dirty="0">
                <a:latin typeface="Calibri"/>
                <a:cs typeface="Calibri"/>
              </a:rPr>
              <a:t>Kepala </a:t>
            </a:r>
            <a:r>
              <a:rPr sz="3000" spc="-5" dirty="0">
                <a:latin typeface="Calibri"/>
                <a:cs typeface="Calibri"/>
              </a:rPr>
              <a:t>memberi </a:t>
            </a:r>
            <a:r>
              <a:rPr sz="3000" spc="-15" dirty="0">
                <a:latin typeface="Calibri"/>
                <a:cs typeface="Calibri"/>
              </a:rPr>
              <a:t>tugas </a:t>
            </a:r>
            <a:r>
              <a:rPr sz="3000" spc="-20" dirty="0">
                <a:latin typeface="Calibri"/>
                <a:cs typeface="Calibri"/>
              </a:rPr>
              <a:t>kepada para</a:t>
            </a:r>
            <a:r>
              <a:rPr sz="3000" spc="-40" dirty="0">
                <a:latin typeface="Calibri"/>
                <a:cs typeface="Calibri"/>
              </a:rPr>
              <a:t> </a:t>
            </a:r>
            <a:r>
              <a:rPr sz="3000" spc="-15" dirty="0">
                <a:latin typeface="Calibri"/>
                <a:cs typeface="Calibri"/>
              </a:rPr>
              <a:t>pekerja</a:t>
            </a:r>
            <a:endParaRPr sz="3000">
              <a:latin typeface="Calibri"/>
              <a:cs typeface="Calibri"/>
            </a:endParaRPr>
          </a:p>
          <a:p>
            <a:pPr marL="660400" indent="-342900">
              <a:lnSpc>
                <a:spcPct val="100000"/>
              </a:lnSpc>
              <a:buFont typeface="Arial"/>
              <a:buChar char="•"/>
              <a:tabLst>
                <a:tab pos="659765" algn="l"/>
                <a:tab pos="660400" algn="l"/>
              </a:tabLst>
            </a:pPr>
            <a:r>
              <a:rPr sz="3000" spc="-25" dirty="0">
                <a:latin typeface="Calibri"/>
                <a:cs typeface="Calibri"/>
              </a:rPr>
              <a:t>Pekerja </a:t>
            </a:r>
            <a:r>
              <a:rPr sz="3000" spc="-15" dirty="0">
                <a:latin typeface="Calibri"/>
                <a:cs typeface="Calibri"/>
              </a:rPr>
              <a:t>melakukan </a:t>
            </a:r>
            <a:r>
              <a:rPr sz="3000" dirty="0">
                <a:latin typeface="Calibri"/>
                <a:cs typeface="Calibri"/>
              </a:rPr>
              <a:t>sesuai </a:t>
            </a:r>
            <a:r>
              <a:rPr sz="3000" spc="-15" dirty="0">
                <a:latin typeface="Calibri"/>
                <a:cs typeface="Calibri"/>
              </a:rPr>
              <a:t>tugas</a:t>
            </a:r>
            <a:r>
              <a:rPr sz="3000" spc="-65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masing2</a:t>
            </a:r>
            <a:endParaRPr sz="3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82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200" spc="-5" dirty="0">
                <a:latin typeface="Calibri"/>
                <a:cs typeface="Calibri"/>
              </a:rPr>
              <a:t>Figure 3-3. </a:t>
            </a:r>
            <a:r>
              <a:rPr sz="2200" dirty="0">
                <a:latin typeface="Calibri"/>
                <a:cs typeface="Calibri"/>
              </a:rPr>
              <a:t>A </a:t>
            </a:r>
            <a:r>
              <a:rPr sz="2200" spc="-5" dirty="0">
                <a:latin typeface="Calibri"/>
                <a:cs typeface="Calibri"/>
              </a:rPr>
              <a:t>multithreaded server </a:t>
            </a:r>
            <a:r>
              <a:rPr sz="2200" spc="-15" dirty="0">
                <a:latin typeface="Calibri"/>
                <a:cs typeface="Calibri"/>
              </a:rPr>
              <a:t>organized </a:t>
            </a:r>
            <a:r>
              <a:rPr sz="2200" spc="-5" dirty="0">
                <a:latin typeface="Calibri"/>
                <a:cs typeface="Calibri"/>
              </a:rPr>
              <a:t>in </a:t>
            </a:r>
            <a:r>
              <a:rPr sz="2200" dirty="0">
                <a:latin typeface="Calibri"/>
                <a:cs typeface="Calibri"/>
              </a:rPr>
              <a:t>a </a:t>
            </a:r>
            <a:r>
              <a:rPr sz="2200" spc="-15" dirty="0">
                <a:latin typeface="Calibri"/>
                <a:cs typeface="Calibri"/>
              </a:rPr>
              <a:t>dispatcher/worker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model.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764" rIns="0" bIns="0" rtlCol="0">
            <a:spAutoFit/>
          </a:bodyPr>
          <a:lstStyle/>
          <a:p>
            <a:pPr marL="2417445">
              <a:lnSpc>
                <a:spcPct val="100000"/>
              </a:lnSpc>
            </a:pPr>
            <a:r>
              <a:rPr spc="-15" dirty="0"/>
              <a:t>Virtualization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5854"/>
            <a:ext cx="7900034" cy="4147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 marR="396875" indent="-342265">
              <a:lnSpc>
                <a:spcPts val="346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15" dirty="0">
                <a:latin typeface="Calibri"/>
                <a:cs typeface="Calibri"/>
              </a:rPr>
              <a:t>Sistem operasi </a:t>
            </a:r>
            <a:r>
              <a:rPr sz="3200" spc="-20" dirty="0">
                <a:latin typeface="Calibri"/>
                <a:cs typeface="Calibri"/>
              </a:rPr>
              <a:t>yang </a:t>
            </a:r>
            <a:r>
              <a:rPr sz="3200" spc="-5" dirty="0">
                <a:latin typeface="Calibri"/>
                <a:cs typeface="Calibri"/>
              </a:rPr>
              <a:t>Multi </a:t>
            </a:r>
            <a:r>
              <a:rPr sz="3200" spc="-25" dirty="0">
                <a:latin typeface="Calibri"/>
                <a:cs typeface="Calibri"/>
              </a:rPr>
              <a:t>program  </a:t>
            </a:r>
            <a:r>
              <a:rPr sz="3200" spc="-10" dirty="0">
                <a:latin typeface="Calibri"/>
                <a:cs typeface="Calibri"/>
              </a:rPr>
              <a:t>memberikan </a:t>
            </a:r>
            <a:r>
              <a:rPr sz="3200" spc="-5" dirty="0">
                <a:latin typeface="Calibri"/>
                <a:cs typeface="Calibri"/>
              </a:rPr>
              <a:t>ilusi </a:t>
            </a:r>
            <a:r>
              <a:rPr sz="3200" spc="-15" dirty="0">
                <a:latin typeface="Calibri"/>
                <a:cs typeface="Calibri"/>
              </a:rPr>
              <a:t>eksekusi </a:t>
            </a:r>
            <a:r>
              <a:rPr sz="3200" spc="-10" dirty="0">
                <a:latin typeface="Calibri"/>
                <a:cs typeface="Calibri"/>
              </a:rPr>
              <a:t>simultan </a:t>
            </a:r>
            <a:r>
              <a:rPr sz="3200" spc="-5" dirty="0">
                <a:latin typeface="Calibri"/>
                <a:cs typeface="Calibri"/>
              </a:rPr>
              <a:t>melalui  virtualisasi sumber </a:t>
            </a:r>
            <a:r>
              <a:rPr sz="3200" spc="-35" dirty="0">
                <a:latin typeface="Calibri"/>
                <a:cs typeface="Calibri"/>
              </a:rPr>
              <a:t>daya</a:t>
            </a:r>
            <a:endParaRPr sz="3200">
              <a:latin typeface="Calibri"/>
              <a:cs typeface="Calibri"/>
            </a:endParaRPr>
          </a:p>
          <a:p>
            <a:pPr marL="354965" marR="5080" indent="-342265">
              <a:lnSpc>
                <a:spcPts val="3460"/>
              </a:lnSpc>
              <a:spcBef>
                <a:spcPts val="7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Calibri"/>
                <a:cs typeface="Calibri"/>
              </a:rPr>
              <a:t>Menggunakan </a:t>
            </a:r>
            <a:r>
              <a:rPr sz="3200" spc="-25" dirty="0">
                <a:latin typeface="Calibri"/>
                <a:cs typeface="Calibri"/>
              </a:rPr>
              <a:t>perangkat </a:t>
            </a:r>
            <a:r>
              <a:rPr sz="3200" spc="-5" dirty="0">
                <a:latin typeface="Calibri"/>
                <a:cs typeface="Calibri"/>
              </a:rPr>
              <a:t>lunak </a:t>
            </a:r>
            <a:r>
              <a:rPr sz="3200" spc="-10" dirty="0">
                <a:latin typeface="Calibri"/>
                <a:cs typeface="Calibri"/>
              </a:rPr>
              <a:t>untuk  </a:t>
            </a:r>
            <a:r>
              <a:rPr sz="3200" spc="-15" dirty="0">
                <a:latin typeface="Calibri"/>
                <a:cs typeface="Calibri"/>
              </a:rPr>
              <a:t>membuatnya terlihat </a:t>
            </a:r>
            <a:r>
              <a:rPr sz="3200" spc="-5" dirty="0">
                <a:latin typeface="Calibri"/>
                <a:cs typeface="Calibri"/>
              </a:rPr>
              <a:t>seperti </a:t>
            </a:r>
            <a:r>
              <a:rPr sz="3200" spc="-15" dirty="0">
                <a:latin typeface="Calibri"/>
                <a:cs typeface="Calibri"/>
              </a:rPr>
              <a:t>proses </a:t>
            </a:r>
            <a:r>
              <a:rPr sz="3200" spc="-30" dirty="0">
                <a:latin typeface="Calibri"/>
                <a:cs typeface="Calibri"/>
              </a:rPr>
              <a:t>konkuren  </a:t>
            </a:r>
            <a:r>
              <a:rPr sz="3200" spc="-15" dirty="0">
                <a:latin typeface="Calibri"/>
                <a:cs typeface="Calibri"/>
              </a:rPr>
              <a:t>mengeksekusi </a:t>
            </a:r>
            <a:r>
              <a:rPr sz="3200" spc="-20" dirty="0">
                <a:latin typeface="Calibri"/>
                <a:cs typeface="Calibri"/>
              </a:rPr>
              <a:t>secara</a:t>
            </a:r>
            <a:r>
              <a:rPr sz="3200" spc="-2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bersamaan</a:t>
            </a:r>
            <a:endParaRPr sz="3200">
              <a:latin typeface="Calibri"/>
              <a:cs typeface="Calibri"/>
            </a:endParaRPr>
          </a:p>
          <a:p>
            <a:pPr marL="354965" marR="386080" indent="-342265">
              <a:lnSpc>
                <a:spcPts val="3460"/>
              </a:lnSpc>
              <a:spcBef>
                <a:spcPts val="7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10" dirty="0">
                <a:latin typeface="Calibri"/>
                <a:cs typeface="Calibri"/>
              </a:rPr>
              <a:t>teknologi </a:t>
            </a:r>
            <a:r>
              <a:rPr sz="3200" spc="-5" dirty="0">
                <a:latin typeface="Calibri"/>
                <a:cs typeface="Calibri"/>
              </a:rPr>
              <a:t>Mesin Virtual </a:t>
            </a:r>
            <a:r>
              <a:rPr sz="3200" spc="-15" dirty="0">
                <a:latin typeface="Calibri"/>
                <a:cs typeface="Calibri"/>
              </a:rPr>
              <a:t>menciptakan </a:t>
            </a:r>
            <a:r>
              <a:rPr sz="3200" spc="-5" dirty="0">
                <a:latin typeface="Calibri"/>
                <a:cs typeface="Calibri"/>
              </a:rPr>
              <a:t>mesin  virtual </a:t>
            </a:r>
            <a:r>
              <a:rPr sz="3200" spc="-15" dirty="0">
                <a:latin typeface="Calibri"/>
                <a:cs typeface="Calibri"/>
              </a:rPr>
              <a:t>yang </a:t>
            </a:r>
            <a:r>
              <a:rPr sz="3200" spc="-10" dirty="0">
                <a:latin typeface="Calibri"/>
                <a:cs typeface="Calibri"/>
              </a:rPr>
              <a:t>terpisah, </a:t>
            </a:r>
            <a:r>
              <a:rPr sz="3200" spc="-5" dirty="0">
                <a:latin typeface="Calibri"/>
                <a:cs typeface="Calibri"/>
              </a:rPr>
              <a:t>mampu </a:t>
            </a:r>
            <a:r>
              <a:rPr sz="3200" spc="-10" dirty="0">
                <a:latin typeface="Calibri"/>
                <a:cs typeface="Calibri"/>
              </a:rPr>
              <a:t>mendukung  </a:t>
            </a:r>
            <a:r>
              <a:rPr sz="3200" spc="-15" dirty="0">
                <a:latin typeface="Calibri"/>
                <a:cs typeface="Calibri"/>
              </a:rPr>
              <a:t>beberapa </a:t>
            </a:r>
            <a:r>
              <a:rPr sz="3200" spc="-20" dirty="0">
                <a:latin typeface="Calibri"/>
                <a:cs typeface="Calibri"/>
              </a:rPr>
              <a:t>sistem </a:t>
            </a:r>
            <a:r>
              <a:rPr sz="3200" spc="-15" dirty="0">
                <a:latin typeface="Calibri"/>
                <a:cs typeface="Calibri"/>
              </a:rPr>
              <a:t>operasi </a:t>
            </a:r>
            <a:r>
              <a:rPr sz="3200" spc="-20" dirty="0">
                <a:latin typeface="Calibri"/>
                <a:cs typeface="Calibri"/>
              </a:rPr>
              <a:t>yang</a:t>
            </a:r>
            <a:r>
              <a:rPr sz="3200" spc="10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berbeda.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764" rIns="0" bIns="0" rtlCol="0">
            <a:spAutoFit/>
          </a:bodyPr>
          <a:lstStyle/>
          <a:p>
            <a:pPr marL="2588260">
              <a:lnSpc>
                <a:spcPct val="100000"/>
              </a:lnSpc>
            </a:pPr>
            <a:r>
              <a:rPr spc="-150" dirty="0"/>
              <a:t>k</a:t>
            </a:r>
            <a:r>
              <a:rPr spc="-5" dirty="0"/>
              <a:t>eu</a:t>
            </a:r>
            <a:r>
              <a:rPr spc="-50" dirty="0"/>
              <a:t>n</a:t>
            </a:r>
            <a:r>
              <a:rPr spc="-5" dirty="0"/>
              <a:t>t</a:t>
            </a:r>
            <a:r>
              <a:rPr spc="-10" dirty="0"/>
              <a:t>un</a:t>
            </a:r>
            <a:r>
              <a:rPr spc="-90" dirty="0"/>
              <a:t>g</a:t>
            </a:r>
            <a:r>
              <a:rPr spc="-5" dirty="0"/>
              <a:t>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7631"/>
            <a:ext cx="7763509" cy="43891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>
              <a:lnSpc>
                <a:spcPts val="324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0" dirty="0">
                <a:latin typeface="Calibri"/>
                <a:cs typeface="Calibri"/>
              </a:rPr>
              <a:t>Perubahan </a:t>
            </a:r>
            <a:r>
              <a:rPr sz="3000" spc="-20" dirty="0">
                <a:latin typeface="Calibri"/>
                <a:cs typeface="Calibri"/>
              </a:rPr>
              <a:t>Hardware </a:t>
            </a:r>
            <a:r>
              <a:rPr sz="3000" dirty="0">
                <a:latin typeface="Calibri"/>
                <a:cs typeface="Calibri"/>
              </a:rPr>
              <a:t>lebih </a:t>
            </a:r>
            <a:r>
              <a:rPr sz="3000" spc="-10" dirty="0">
                <a:latin typeface="Calibri"/>
                <a:cs typeface="Calibri"/>
              </a:rPr>
              <a:t>cepat </a:t>
            </a:r>
            <a:r>
              <a:rPr sz="3000" spc="-5" dirty="0">
                <a:latin typeface="Calibri"/>
                <a:cs typeface="Calibri"/>
              </a:rPr>
              <a:t>dari </a:t>
            </a:r>
            <a:r>
              <a:rPr sz="3000" spc="-20" dirty="0">
                <a:latin typeface="Calibri"/>
                <a:cs typeface="Calibri"/>
              </a:rPr>
              <a:t>perangkat  </a:t>
            </a:r>
            <a:r>
              <a:rPr sz="3000" dirty="0">
                <a:latin typeface="Calibri"/>
                <a:cs typeface="Calibri"/>
              </a:rPr>
              <a:t>lunak</a:t>
            </a:r>
            <a:endParaRPr sz="3000">
              <a:latin typeface="Calibri"/>
              <a:cs typeface="Calibri"/>
            </a:endParaRPr>
          </a:p>
          <a:p>
            <a:pPr marL="355600" marR="175895" indent="-342900">
              <a:lnSpc>
                <a:spcPts val="3240"/>
              </a:lnSpc>
              <a:spcBef>
                <a:spcPts val="72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0" dirty="0">
                <a:latin typeface="Calibri"/>
                <a:cs typeface="Calibri"/>
              </a:rPr>
              <a:t>Misalkan </a:t>
            </a:r>
            <a:r>
              <a:rPr sz="3000" spc="-5" dirty="0">
                <a:latin typeface="Calibri"/>
                <a:cs typeface="Calibri"/>
              </a:rPr>
              <a:t>Anda ingin </a:t>
            </a:r>
            <a:r>
              <a:rPr sz="3000" spc="-10" dirty="0">
                <a:latin typeface="Calibri"/>
                <a:cs typeface="Calibri"/>
              </a:rPr>
              <a:t>menjalankan aplikasi </a:t>
            </a:r>
            <a:r>
              <a:rPr sz="3000" spc="-15" dirty="0">
                <a:latin typeface="Calibri"/>
                <a:cs typeface="Calibri"/>
              </a:rPr>
              <a:t>yang  </a:t>
            </a:r>
            <a:r>
              <a:rPr sz="3000" dirty="0">
                <a:latin typeface="Calibri"/>
                <a:cs typeface="Calibri"/>
              </a:rPr>
              <a:t>sudah ada dan </a:t>
            </a:r>
            <a:r>
              <a:rPr sz="3000" spc="-5" dirty="0">
                <a:latin typeface="Calibri"/>
                <a:cs typeface="Calibri"/>
              </a:rPr>
              <a:t>OS </a:t>
            </a:r>
            <a:r>
              <a:rPr sz="3000" spc="-15" dirty="0">
                <a:latin typeface="Calibri"/>
                <a:cs typeface="Calibri"/>
              </a:rPr>
              <a:t>yang </a:t>
            </a:r>
            <a:r>
              <a:rPr sz="3000" spc="-5" dirty="0">
                <a:latin typeface="Calibri"/>
                <a:cs typeface="Calibri"/>
              </a:rPr>
              <a:t>mendukung </a:t>
            </a:r>
            <a:r>
              <a:rPr sz="3000" dirty="0">
                <a:latin typeface="Calibri"/>
                <a:cs typeface="Calibri"/>
              </a:rPr>
              <a:t>pada  </a:t>
            </a:r>
            <a:r>
              <a:rPr sz="3000" spc="-20" dirty="0">
                <a:latin typeface="Calibri"/>
                <a:cs typeface="Calibri"/>
              </a:rPr>
              <a:t>komputer </a:t>
            </a:r>
            <a:r>
              <a:rPr sz="3000" spc="-5" dirty="0">
                <a:latin typeface="Calibri"/>
                <a:cs typeface="Calibri"/>
              </a:rPr>
              <a:t>baru: </a:t>
            </a:r>
            <a:r>
              <a:rPr sz="3000" dirty="0">
                <a:latin typeface="Calibri"/>
                <a:cs typeface="Calibri"/>
              </a:rPr>
              <a:t>lapisan </a:t>
            </a:r>
            <a:r>
              <a:rPr sz="3000" spc="-5" dirty="0">
                <a:latin typeface="Calibri"/>
                <a:cs typeface="Calibri"/>
              </a:rPr>
              <a:t>VMM </a:t>
            </a:r>
            <a:r>
              <a:rPr sz="3000" spc="-10" dirty="0">
                <a:latin typeface="Calibri"/>
                <a:cs typeface="Calibri"/>
              </a:rPr>
              <a:t>memungkinkan  untuk</a:t>
            </a:r>
            <a:r>
              <a:rPr sz="3000" spc="-55" dirty="0">
                <a:latin typeface="Calibri"/>
                <a:cs typeface="Calibri"/>
              </a:rPr>
              <a:t> </a:t>
            </a:r>
            <a:r>
              <a:rPr sz="3000" spc="-20" dirty="0">
                <a:latin typeface="Calibri"/>
                <a:cs typeface="Calibri"/>
              </a:rPr>
              <a:t>melakukannya.</a:t>
            </a:r>
            <a:endParaRPr sz="3000">
              <a:latin typeface="Calibri"/>
              <a:cs typeface="Calibri"/>
            </a:endParaRPr>
          </a:p>
          <a:p>
            <a:pPr marL="355600" marR="80645" indent="-342900">
              <a:lnSpc>
                <a:spcPts val="3240"/>
              </a:lnSpc>
              <a:spcBef>
                <a:spcPts val="72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5" dirty="0">
                <a:latin typeface="Calibri"/>
                <a:cs typeface="Calibri"/>
              </a:rPr>
              <a:t>Sistem </a:t>
            </a:r>
            <a:r>
              <a:rPr sz="3000" spc="-20" dirty="0">
                <a:latin typeface="Calibri"/>
                <a:cs typeface="Calibri"/>
              </a:rPr>
              <a:t>dikompromikan </a:t>
            </a:r>
            <a:r>
              <a:rPr sz="3000" spc="-25" dirty="0">
                <a:latin typeface="Calibri"/>
                <a:cs typeface="Calibri"/>
              </a:rPr>
              <a:t>(kegagalan </a:t>
            </a:r>
            <a:r>
              <a:rPr sz="3000" spc="-10" dirty="0">
                <a:latin typeface="Calibri"/>
                <a:cs typeface="Calibri"/>
              </a:rPr>
              <a:t>internal </a:t>
            </a:r>
            <a:r>
              <a:rPr sz="3000" spc="-20" dirty="0">
                <a:latin typeface="Calibri"/>
                <a:cs typeface="Calibri"/>
              </a:rPr>
              <a:t>atau  serangan </a:t>
            </a:r>
            <a:r>
              <a:rPr sz="3000" spc="-15" dirty="0">
                <a:latin typeface="Calibri"/>
                <a:cs typeface="Calibri"/>
              </a:rPr>
              <a:t>eksternal)</a:t>
            </a:r>
            <a:r>
              <a:rPr sz="3000" spc="-45" dirty="0">
                <a:latin typeface="Calibri"/>
                <a:cs typeface="Calibri"/>
              </a:rPr>
              <a:t> </a:t>
            </a:r>
            <a:r>
              <a:rPr sz="3000" dirty="0">
                <a:latin typeface="Calibri"/>
                <a:cs typeface="Calibri"/>
              </a:rPr>
              <a:t>diisolasi.</a:t>
            </a:r>
            <a:endParaRPr sz="3000">
              <a:latin typeface="Calibri"/>
              <a:cs typeface="Calibri"/>
            </a:endParaRPr>
          </a:p>
          <a:p>
            <a:pPr marL="355600" marR="720090" indent="-342900">
              <a:lnSpc>
                <a:spcPts val="3240"/>
              </a:lnSpc>
              <a:spcBef>
                <a:spcPts val="72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0" dirty="0">
                <a:latin typeface="Calibri"/>
                <a:cs typeface="Calibri"/>
              </a:rPr>
              <a:t>Menjalankan beberapa </a:t>
            </a:r>
            <a:r>
              <a:rPr sz="3000" spc="-15" dirty="0">
                <a:latin typeface="Calibri"/>
                <a:cs typeface="Calibri"/>
              </a:rPr>
              <a:t>sistem </a:t>
            </a:r>
            <a:r>
              <a:rPr sz="3000" spc="-10" dirty="0">
                <a:latin typeface="Calibri"/>
                <a:cs typeface="Calibri"/>
              </a:rPr>
              <a:t>operasi </a:t>
            </a:r>
            <a:r>
              <a:rPr sz="3000" spc="-15" dirty="0">
                <a:latin typeface="Calibri"/>
                <a:cs typeface="Calibri"/>
              </a:rPr>
              <a:t>yang  </a:t>
            </a:r>
            <a:r>
              <a:rPr sz="3000" spc="-5" dirty="0">
                <a:latin typeface="Calibri"/>
                <a:cs typeface="Calibri"/>
              </a:rPr>
              <a:t>berbeda </a:t>
            </a:r>
            <a:r>
              <a:rPr sz="3000" dirty="0">
                <a:latin typeface="Calibri"/>
                <a:cs typeface="Calibri"/>
              </a:rPr>
              <a:t>pada </a:t>
            </a:r>
            <a:r>
              <a:rPr sz="3000" spc="-15" dirty="0">
                <a:latin typeface="Calibri"/>
                <a:cs typeface="Calibri"/>
              </a:rPr>
              <a:t>waktu yang</a:t>
            </a:r>
            <a:r>
              <a:rPr sz="3000" spc="-5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sama</a:t>
            </a:r>
            <a:endParaRPr sz="3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72080" marR="5080" indent="-1950720">
              <a:lnSpc>
                <a:spcPct val="100000"/>
              </a:lnSpc>
            </a:pPr>
            <a:r>
              <a:rPr sz="4000" spc="-35" dirty="0"/>
              <a:t>Peran </a:t>
            </a:r>
            <a:r>
              <a:rPr sz="4000" spc="-5" dirty="0"/>
              <a:t>Virtualisasi dalam </a:t>
            </a:r>
            <a:r>
              <a:rPr sz="4000" spc="-20" dirty="0"/>
              <a:t>Sistem  </a:t>
            </a:r>
            <a:r>
              <a:rPr sz="4000" spc="-40" dirty="0"/>
              <a:t>Terdistribusi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535940" y="1619758"/>
            <a:ext cx="7785734" cy="31216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 marR="528320" indent="-342265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20" dirty="0">
                <a:latin typeface="Calibri"/>
                <a:cs typeface="Calibri"/>
              </a:rPr>
              <a:t>Portabilitas </a:t>
            </a:r>
            <a:r>
              <a:rPr sz="3200" spc="-5" dirty="0">
                <a:latin typeface="Calibri"/>
                <a:cs typeface="Calibri"/>
              </a:rPr>
              <a:t>dari mesin virtual </a:t>
            </a:r>
            <a:r>
              <a:rPr sz="3200" spc="-10" dirty="0">
                <a:latin typeface="Calibri"/>
                <a:cs typeface="Calibri"/>
              </a:rPr>
              <a:t>mendukung  </a:t>
            </a:r>
            <a:r>
              <a:rPr sz="3200" spc="-5" dirty="0">
                <a:latin typeface="Calibri"/>
                <a:cs typeface="Calibri"/>
              </a:rPr>
              <a:t>server </a:t>
            </a:r>
            <a:r>
              <a:rPr sz="3200" spc="-10" dirty="0">
                <a:latin typeface="Calibri"/>
                <a:cs typeface="Calibri"/>
              </a:rPr>
              <a:t>untuk </a:t>
            </a:r>
            <a:r>
              <a:rPr sz="3200" spc="-25" dirty="0">
                <a:latin typeface="Calibri"/>
                <a:cs typeface="Calibri"/>
              </a:rPr>
              <a:t>komputer </a:t>
            </a:r>
            <a:r>
              <a:rPr sz="3200" spc="-5" dirty="0">
                <a:latin typeface="Calibri"/>
                <a:cs typeface="Calibri"/>
              </a:rPr>
              <a:t>baru</a:t>
            </a:r>
            <a:endParaRPr sz="3200">
              <a:latin typeface="Calibri"/>
              <a:cs typeface="Calibri"/>
            </a:endParaRPr>
          </a:p>
          <a:p>
            <a:pPr marL="354965" marR="5080" indent="-342265">
              <a:lnSpc>
                <a:spcPct val="100000"/>
              </a:lnSpc>
              <a:spcBef>
                <a:spcPts val="7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15" dirty="0">
                <a:latin typeface="Calibri"/>
                <a:cs typeface="Calibri"/>
              </a:rPr>
              <a:t>Beberapa </a:t>
            </a:r>
            <a:r>
              <a:rPr sz="3200" spc="-5" dirty="0">
                <a:latin typeface="Calibri"/>
                <a:cs typeface="Calibri"/>
              </a:rPr>
              <a:t>server </a:t>
            </a:r>
            <a:r>
              <a:rPr sz="3200" spc="-10" dirty="0">
                <a:latin typeface="Calibri"/>
                <a:cs typeface="Calibri"/>
              </a:rPr>
              <a:t>dapat </a:t>
            </a:r>
            <a:r>
              <a:rPr sz="3200" spc="-15" dirty="0">
                <a:latin typeface="Calibri"/>
                <a:cs typeface="Calibri"/>
              </a:rPr>
              <a:t>dengan </a:t>
            </a:r>
            <a:r>
              <a:rPr sz="3200" spc="-5" dirty="0">
                <a:latin typeface="Calibri"/>
                <a:cs typeface="Calibri"/>
              </a:rPr>
              <a:t>aman berbagi  dalam </a:t>
            </a:r>
            <a:r>
              <a:rPr sz="3200" spc="-15" dirty="0">
                <a:latin typeface="Calibri"/>
                <a:cs typeface="Calibri"/>
              </a:rPr>
              <a:t>satu</a:t>
            </a:r>
            <a:r>
              <a:rPr sz="3200" spc="-10" dirty="0">
                <a:latin typeface="Calibri"/>
                <a:cs typeface="Calibri"/>
              </a:rPr>
              <a:t> </a:t>
            </a:r>
            <a:r>
              <a:rPr sz="3200" spc="-25" dirty="0">
                <a:latin typeface="Calibri"/>
                <a:cs typeface="Calibri"/>
              </a:rPr>
              <a:t>komputer</a:t>
            </a:r>
            <a:endParaRPr sz="3200">
              <a:latin typeface="Calibri"/>
              <a:cs typeface="Calibri"/>
            </a:endParaRPr>
          </a:p>
          <a:p>
            <a:pPr marL="354965" marR="1207770" indent="-342265">
              <a:lnSpc>
                <a:spcPct val="100000"/>
              </a:lnSpc>
              <a:spcBef>
                <a:spcPts val="7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Calibri"/>
                <a:cs typeface="Calibri"/>
              </a:rPr>
              <a:t>Memiliki </a:t>
            </a:r>
            <a:r>
              <a:rPr sz="3200" spc="-25" dirty="0">
                <a:latin typeface="Calibri"/>
                <a:cs typeface="Calibri"/>
              </a:rPr>
              <a:t>karakteristik </a:t>
            </a:r>
            <a:r>
              <a:rPr sz="3200" spc="-15" dirty="0">
                <a:latin typeface="Calibri"/>
                <a:cs typeface="Calibri"/>
              </a:rPr>
              <a:t>Portabilitas </a:t>
            </a:r>
            <a:r>
              <a:rPr sz="3200" spc="-5" dirty="0">
                <a:latin typeface="Calibri"/>
                <a:cs typeface="Calibri"/>
              </a:rPr>
              <a:t>dan  </a:t>
            </a:r>
            <a:r>
              <a:rPr sz="3200" spc="-20" dirty="0">
                <a:latin typeface="Calibri"/>
                <a:cs typeface="Calibri"/>
              </a:rPr>
              <a:t>keamanan</a:t>
            </a:r>
            <a:r>
              <a:rPr sz="3200" spc="-4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(isolasi)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2140" y="5824220"/>
            <a:ext cx="7743825" cy="4102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500" spc="-15" dirty="0">
                <a:latin typeface="Calibri"/>
                <a:cs typeface="Calibri"/>
                <a:hlinkClick r:id="rId2"/>
              </a:rPr>
              <a:t>http://www.cs.uah.edu/~weisskop/HomePageCS490.htm</a:t>
            </a:r>
            <a:endParaRPr sz="25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16530" marR="5080" indent="-2704465">
              <a:lnSpc>
                <a:spcPct val="100000"/>
              </a:lnSpc>
            </a:pPr>
            <a:r>
              <a:rPr sz="4000" spc="-20" dirty="0"/>
              <a:t>Interface yang </a:t>
            </a:r>
            <a:r>
              <a:rPr sz="4000" spc="-25" dirty="0"/>
              <a:t>ditawarkan </a:t>
            </a:r>
            <a:r>
              <a:rPr sz="4000" spc="-5" dirty="0"/>
              <a:t>oleh </a:t>
            </a:r>
            <a:r>
              <a:rPr sz="4000" spc="-20" dirty="0"/>
              <a:t>Sistem  </a:t>
            </a:r>
            <a:r>
              <a:rPr sz="4000" spc="-15" dirty="0"/>
              <a:t>Komputer</a:t>
            </a:r>
            <a:r>
              <a:rPr sz="4000" spc="-120" dirty="0"/>
              <a:t> </a:t>
            </a:r>
            <a:r>
              <a:rPr sz="4000" dirty="0"/>
              <a:t>*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535940" y="1619758"/>
            <a:ext cx="7600950" cy="40976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 marR="27305" indent="-342265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15" dirty="0">
                <a:latin typeface="Calibri"/>
                <a:cs typeface="Calibri"/>
              </a:rPr>
              <a:t>Instruksi </a:t>
            </a:r>
            <a:r>
              <a:rPr sz="3200" spc="-5" dirty="0">
                <a:latin typeface="Calibri"/>
                <a:cs typeface="Calibri"/>
              </a:rPr>
              <a:t>mesin unprivileged: </a:t>
            </a:r>
            <a:r>
              <a:rPr sz="3200" spc="-20" dirty="0">
                <a:latin typeface="Calibri"/>
                <a:cs typeface="Calibri"/>
              </a:rPr>
              <a:t>tersedia </a:t>
            </a:r>
            <a:r>
              <a:rPr sz="3200" spc="-10" dirty="0">
                <a:latin typeface="Calibri"/>
                <a:cs typeface="Calibri"/>
              </a:rPr>
              <a:t>untuk  setiap</a:t>
            </a:r>
            <a:r>
              <a:rPr sz="3200" spc="-35" dirty="0">
                <a:latin typeface="Calibri"/>
                <a:cs typeface="Calibri"/>
              </a:rPr>
              <a:t> </a:t>
            </a:r>
            <a:r>
              <a:rPr sz="3200" spc="-25" dirty="0">
                <a:latin typeface="Calibri"/>
                <a:cs typeface="Calibri"/>
              </a:rPr>
              <a:t>program</a:t>
            </a:r>
            <a:endParaRPr sz="3200">
              <a:latin typeface="Calibri"/>
              <a:cs typeface="Calibri"/>
            </a:endParaRPr>
          </a:p>
          <a:p>
            <a:pPr marL="354965" marR="467995" indent="-342265">
              <a:lnSpc>
                <a:spcPct val="100000"/>
              </a:lnSpc>
              <a:spcBef>
                <a:spcPts val="7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15" dirty="0">
                <a:latin typeface="Calibri"/>
                <a:cs typeface="Calibri"/>
              </a:rPr>
              <a:t>Instruksi </a:t>
            </a:r>
            <a:r>
              <a:rPr sz="3200" spc="-10" dirty="0">
                <a:latin typeface="Calibri"/>
                <a:cs typeface="Calibri"/>
              </a:rPr>
              <a:t>privileged: </a:t>
            </a:r>
            <a:r>
              <a:rPr sz="3200" spc="-15" dirty="0">
                <a:latin typeface="Calibri"/>
                <a:cs typeface="Calibri"/>
              </a:rPr>
              <a:t>antarmuka </a:t>
            </a:r>
            <a:r>
              <a:rPr sz="3200" spc="-20" dirty="0">
                <a:latin typeface="Calibri"/>
                <a:cs typeface="Calibri"/>
              </a:rPr>
              <a:t>hardware  </a:t>
            </a:r>
            <a:r>
              <a:rPr sz="3200" spc="-10" dirty="0">
                <a:latin typeface="Calibri"/>
                <a:cs typeface="Calibri"/>
              </a:rPr>
              <a:t>untuk </a:t>
            </a:r>
            <a:r>
              <a:rPr sz="3200" spc="-5" dirty="0">
                <a:latin typeface="Calibri"/>
                <a:cs typeface="Calibri"/>
              </a:rPr>
              <a:t>OS / </a:t>
            </a:r>
            <a:r>
              <a:rPr sz="3200" spc="-15" dirty="0">
                <a:latin typeface="Calibri"/>
                <a:cs typeface="Calibri"/>
              </a:rPr>
              <a:t>software istimewa</a:t>
            </a:r>
            <a:r>
              <a:rPr sz="3200" spc="40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lainnya</a:t>
            </a:r>
            <a:endParaRPr sz="3200">
              <a:latin typeface="Calibri"/>
              <a:cs typeface="Calibri"/>
            </a:endParaRPr>
          </a:p>
          <a:p>
            <a:pPr marL="354965" marR="5080" indent="-342265">
              <a:lnSpc>
                <a:spcPct val="100000"/>
              </a:lnSpc>
              <a:spcBef>
                <a:spcPts val="7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15" dirty="0">
                <a:latin typeface="Calibri"/>
                <a:cs typeface="Calibri"/>
              </a:rPr>
              <a:t>Sistem </a:t>
            </a:r>
            <a:r>
              <a:rPr sz="3200" spc="-10" dirty="0">
                <a:latin typeface="Calibri"/>
                <a:cs typeface="Calibri"/>
              </a:rPr>
              <a:t>call: </a:t>
            </a:r>
            <a:r>
              <a:rPr sz="3200" spc="-15" dirty="0">
                <a:latin typeface="Calibri"/>
                <a:cs typeface="Calibri"/>
              </a:rPr>
              <a:t>antarmuka </a:t>
            </a:r>
            <a:r>
              <a:rPr sz="3200" spc="-10" dirty="0">
                <a:latin typeface="Calibri"/>
                <a:cs typeface="Calibri"/>
              </a:rPr>
              <a:t>untuk </a:t>
            </a:r>
            <a:r>
              <a:rPr sz="3200" spc="-20" dirty="0">
                <a:latin typeface="Calibri"/>
                <a:cs typeface="Calibri"/>
              </a:rPr>
              <a:t>sistem operasi  </a:t>
            </a:r>
            <a:r>
              <a:rPr sz="3200" spc="-10" dirty="0">
                <a:latin typeface="Calibri"/>
                <a:cs typeface="Calibri"/>
              </a:rPr>
              <a:t>untuk applications </a:t>
            </a:r>
            <a:r>
              <a:rPr sz="3200" spc="-5" dirty="0">
                <a:latin typeface="Calibri"/>
                <a:cs typeface="Calibri"/>
              </a:rPr>
              <a:t>&amp; </a:t>
            </a:r>
            <a:r>
              <a:rPr sz="3200" spc="-15" dirty="0">
                <a:latin typeface="Calibri"/>
                <a:cs typeface="Calibri"/>
              </a:rPr>
              <a:t>library</a:t>
            </a:r>
            <a:r>
              <a:rPr sz="3200" spc="7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functions</a:t>
            </a:r>
            <a:endParaRPr sz="3200">
              <a:latin typeface="Calibri"/>
              <a:cs typeface="Calibri"/>
            </a:endParaRPr>
          </a:p>
          <a:p>
            <a:pPr marL="354965" marR="440690">
              <a:lnSpc>
                <a:spcPct val="100000"/>
              </a:lnSpc>
            </a:pPr>
            <a:r>
              <a:rPr sz="3200" spc="-5" dirty="0">
                <a:latin typeface="Calibri"/>
                <a:cs typeface="Calibri"/>
              </a:rPr>
              <a:t>API: Sebuah </a:t>
            </a:r>
            <a:r>
              <a:rPr sz="3200" spc="-15" dirty="0">
                <a:latin typeface="Calibri"/>
                <a:cs typeface="Calibri"/>
              </a:rPr>
              <a:t>antarmuka </a:t>
            </a:r>
            <a:r>
              <a:rPr sz="3200" spc="-5" dirty="0">
                <a:latin typeface="Calibri"/>
                <a:cs typeface="Calibri"/>
              </a:rPr>
              <a:t>OS melalui fungsi  </a:t>
            </a:r>
            <a:r>
              <a:rPr sz="3200" spc="-15" dirty="0">
                <a:latin typeface="Calibri"/>
                <a:cs typeface="Calibri"/>
              </a:rPr>
              <a:t>perpustakaan </a:t>
            </a:r>
            <a:r>
              <a:rPr sz="3200" dirty="0">
                <a:latin typeface="Calibri"/>
                <a:cs typeface="Calibri"/>
              </a:rPr>
              <a:t>panggilan </a:t>
            </a:r>
            <a:r>
              <a:rPr sz="3200" spc="-5" dirty="0">
                <a:latin typeface="Calibri"/>
                <a:cs typeface="Calibri"/>
              </a:rPr>
              <a:t>dari</a:t>
            </a:r>
            <a:r>
              <a:rPr sz="3200" spc="2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aplikasi.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12" y="1905000"/>
            <a:ext cx="7162787" cy="30289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27211" y="6382003"/>
            <a:ext cx="17970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solidFill>
                  <a:srgbClr val="8A8A8A"/>
                </a:solidFill>
                <a:latin typeface="Calibri"/>
                <a:cs typeface="Calibri"/>
              </a:rPr>
              <a:t>27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764" rIns="0" bIns="0" rtlCol="0">
            <a:spAutoFit/>
          </a:bodyPr>
          <a:lstStyle/>
          <a:p>
            <a:pPr marL="1224915">
              <a:lnSpc>
                <a:spcPct val="100000"/>
              </a:lnSpc>
            </a:pPr>
            <a:r>
              <a:rPr spc="-80" dirty="0"/>
              <a:t>Two </a:t>
            </a:r>
            <a:r>
              <a:rPr spc="-75" dirty="0"/>
              <a:t>Ways </a:t>
            </a:r>
            <a:r>
              <a:rPr spc="-25" dirty="0"/>
              <a:t>to</a:t>
            </a:r>
            <a:r>
              <a:rPr spc="140" dirty="0"/>
              <a:t> </a:t>
            </a:r>
            <a:r>
              <a:rPr spc="-15" dirty="0"/>
              <a:t>Virtualize*</a:t>
            </a:r>
          </a:p>
        </p:txBody>
      </p:sp>
      <p:sp>
        <p:nvSpPr>
          <p:cNvPr id="4" name="object 4"/>
          <p:cNvSpPr/>
          <p:nvPr/>
        </p:nvSpPr>
        <p:spPr>
          <a:xfrm>
            <a:off x="457200" y="1828800"/>
            <a:ext cx="3982605" cy="30479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647806" y="1524000"/>
            <a:ext cx="3983431" cy="34289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3286" y="5134864"/>
            <a:ext cx="3750310" cy="1244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2000" spc="-10" dirty="0">
                <a:latin typeface="Calibri"/>
                <a:cs typeface="Calibri"/>
              </a:rPr>
              <a:t>Proses </a:t>
            </a:r>
            <a:r>
              <a:rPr sz="2000" spc="-5" dirty="0">
                <a:latin typeface="Calibri"/>
                <a:cs typeface="Calibri"/>
              </a:rPr>
              <a:t>Virtual Machine: </a:t>
            </a:r>
            <a:r>
              <a:rPr sz="2000" spc="-15" dirty="0">
                <a:latin typeface="Calibri"/>
                <a:cs typeface="Calibri"/>
              </a:rPr>
              <a:t>Program  </a:t>
            </a:r>
            <a:r>
              <a:rPr sz="2000" spc="-10" dirty="0">
                <a:latin typeface="Calibri"/>
                <a:cs typeface="Calibri"/>
              </a:rPr>
              <a:t>dikompilasi </a:t>
            </a:r>
            <a:r>
              <a:rPr sz="2000" spc="-40" dirty="0">
                <a:latin typeface="Calibri"/>
                <a:cs typeface="Calibri"/>
              </a:rPr>
              <a:t>ke </a:t>
            </a:r>
            <a:r>
              <a:rPr sz="2000" b="1" spc="-15" dirty="0">
                <a:latin typeface="Calibri"/>
                <a:cs typeface="Calibri"/>
              </a:rPr>
              <a:t>to </a:t>
            </a:r>
            <a:r>
              <a:rPr sz="2000" b="1" spc="-10" dirty="0">
                <a:latin typeface="Calibri"/>
                <a:cs typeface="Calibri"/>
              </a:rPr>
              <a:t>intermediate</a:t>
            </a:r>
            <a:r>
              <a:rPr sz="2000" b="1" spc="2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code</a:t>
            </a:r>
            <a:endParaRPr sz="2000">
              <a:latin typeface="Calibri"/>
              <a:cs typeface="Calibri"/>
            </a:endParaRPr>
          </a:p>
          <a:p>
            <a:pPr marL="12700" marR="219075">
              <a:lnSpc>
                <a:spcPct val="100000"/>
              </a:lnSpc>
            </a:pPr>
            <a:r>
              <a:rPr sz="2000" b="1" spc="-20" dirty="0">
                <a:latin typeface="Calibri"/>
                <a:cs typeface="Calibri"/>
              </a:rPr>
              <a:t>/</a:t>
            </a:r>
            <a:r>
              <a:rPr sz="2000" spc="-20" dirty="0">
                <a:latin typeface="Calibri"/>
                <a:cs typeface="Calibri"/>
              </a:rPr>
              <a:t>kode </a:t>
            </a:r>
            <a:r>
              <a:rPr sz="2000" spc="-10" dirty="0">
                <a:latin typeface="Calibri"/>
                <a:cs typeface="Calibri"/>
              </a:rPr>
              <a:t>menengah, dieksekusi </a:t>
            </a:r>
            <a:r>
              <a:rPr sz="2000" spc="-5" dirty="0">
                <a:latin typeface="Calibri"/>
                <a:cs typeface="Calibri"/>
              </a:rPr>
              <a:t>oleh  </a:t>
            </a:r>
            <a:r>
              <a:rPr sz="2000" spc="-15" dirty="0">
                <a:latin typeface="Calibri"/>
                <a:cs typeface="Calibri"/>
              </a:rPr>
              <a:t>sistem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runtime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84140" y="4906264"/>
            <a:ext cx="3428365" cy="1549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2000" b="1" u="heavy" spc="-5" dirty="0">
                <a:latin typeface="Calibri"/>
                <a:cs typeface="Calibri"/>
              </a:rPr>
              <a:t>Virtual Machine </a:t>
            </a:r>
            <a:r>
              <a:rPr sz="2000" b="1" u="heavy" spc="-10" dirty="0">
                <a:latin typeface="Calibri"/>
                <a:cs typeface="Calibri"/>
              </a:rPr>
              <a:t>Monitor:  </a:t>
            </a:r>
            <a:r>
              <a:rPr sz="2000" spc="-5" dirty="0">
                <a:latin typeface="Calibri"/>
                <a:cs typeface="Calibri"/>
              </a:rPr>
              <a:t>Virtual Machine </a:t>
            </a:r>
            <a:r>
              <a:rPr sz="2000" spc="-10" dirty="0">
                <a:latin typeface="Calibri"/>
                <a:cs typeface="Calibri"/>
              </a:rPr>
              <a:t>Monitor: </a:t>
            </a:r>
            <a:r>
              <a:rPr sz="2000" spc="-5" dirty="0">
                <a:latin typeface="Calibri"/>
                <a:cs typeface="Calibri"/>
              </a:rPr>
              <a:t>lapisan  </a:t>
            </a:r>
            <a:r>
              <a:rPr sz="2000" spc="-15" dirty="0">
                <a:latin typeface="Calibri"/>
                <a:cs typeface="Calibri"/>
              </a:rPr>
              <a:t>perangkat </a:t>
            </a:r>
            <a:r>
              <a:rPr sz="2000" spc="-5" dirty="0">
                <a:latin typeface="Calibri"/>
                <a:cs typeface="Calibri"/>
              </a:rPr>
              <a:t>lunak meniru </a:t>
            </a:r>
            <a:r>
              <a:rPr sz="2000" spc="-10" dirty="0">
                <a:latin typeface="Calibri"/>
                <a:cs typeface="Calibri"/>
              </a:rPr>
              <a:t>set  instruksi; mendukung </a:t>
            </a:r>
            <a:r>
              <a:rPr sz="2000" spc="-5" dirty="0">
                <a:latin typeface="Calibri"/>
                <a:cs typeface="Calibri"/>
              </a:rPr>
              <a:t>OS dan  </a:t>
            </a:r>
            <a:r>
              <a:rPr sz="2000" spc="-15" dirty="0">
                <a:latin typeface="Calibri"/>
                <a:cs typeface="Calibri"/>
              </a:rPr>
              <a:t>aplikasinya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1123</Words>
  <Application>Microsoft Office PowerPoint</Application>
  <PresentationFormat>On-screen Show (4:3)</PresentationFormat>
  <Paragraphs>104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PowerPoint Presentation</vt:lpstr>
      <vt:lpstr>Komunikasi</vt:lpstr>
      <vt:lpstr>PowerPoint Presentation</vt:lpstr>
      <vt:lpstr>Proses</vt:lpstr>
      <vt:lpstr>PowerPoint Presentation</vt:lpstr>
      <vt:lpstr>PowerPoint Presentation</vt:lpstr>
      <vt:lpstr>Thread</vt:lpstr>
      <vt:lpstr>Konsep Dasar</vt:lpstr>
      <vt:lpstr>Multithreading</vt:lpstr>
      <vt:lpstr>Keuntungan</vt:lpstr>
      <vt:lpstr>Keuntungan</vt:lpstr>
      <vt:lpstr>Threads in Distributed Systems</vt:lpstr>
      <vt:lpstr>PowerPoint Presentation</vt:lpstr>
      <vt:lpstr>Thread Implementation</vt:lpstr>
      <vt:lpstr>Multithreaded Servers (2)</vt:lpstr>
      <vt:lpstr>PowerPoint Presentation</vt:lpstr>
      <vt:lpstr>Multithreaded Clients</vt:lpstr>
      <vt:lpstr>Multithreaded Clients</vt:lpstr>
      <vt:lpstr>Multithreaded Servers</vt:lpstr>
      <vt:lpstr>Threads in Distributed Systems -  Servers</vt:lpstr>
      <vt:lpstr>Multithreaded Servers (1)</vt:lpstr>
      <vt:lpstr>Virtualization</vt:lpstr>
      <vt:lpstr>keuntungan</vt:lpstr>
      <vt:lpstr>Peran Virtualisasi dalam Sistem  Terdistribusi</vt:lpstr>
      <vt:lpstr>Interface yang ditawarkan oleh Sistem  Komputer *</vt:lpstr>
      <vt:lpstr>PowerPoint Presentation</vt:lpstr>
      <vt:lpstr>Two Ways to Virtualize*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xtoxta</dc:creator>
  <cp:lastModifiedBy>ismail - [2010]</cp:lastModifiedBy>
  <cp:revision>1</cp:revision>
  <dcterms:created xsi:type="dcterms:W3CDTF">2017-09-28T02:24:20Z</dcterms:created>
  <dcterms:modified xsi:type="dcterms:W3CDTF">2017-10-11T21:38:00Z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2014-03-21T00:00:00Z</vt:filetime>
  </property>
  <property fmtid="{D5CDD505-2E9C-101B-9397-08002B2CF9AE}" pid="3" name="Creator">
    <vt:lpwstr>Acrobat PDFMaker 9.0 for PowerPoint</vt:lpwstr>
  </property>
  <property fmtid="{D5CDD505-2E9C-101B-9397-08002B2CF9AE}" pid="4" name="LastSaved">
    <vt:filetime>2017-09-28T00:00:00Z</vt:filetime>
  </property>
</Properties>
</file>