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0" r:id="rId5"/>
    <p:sldId id="275" r:id="rId6"/>
    <p:sldId id="261" r:id="rId7"/>
    <p:sldId id="262" r:id="rId8"/>
    <p:sldId id="263" r:id="rId9"/>
    <p:sldId id="264" r:id="rId10"/>
    <p:sldId id="288" r:id="rId11"/>
    <p:sldId id="289" r:id="rId12"/>
    <p:sldId id="278" r:id="rId13"/>
    <p:sldId id="279" r:id="rId14"/>
    <p:sldId id="290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80" r:id="rId24"/>
    <p:sldId id="281" r:id="rId25"/>
    <p:sldId id="282" r:id="rId26"/>
    <p:sldId id="283" r:id="rId27"/>
    <p:sldId id="284" r:id="rId28"/>
    <p:sldId id="291" r:id="rId29"/>
    <p:sldId id="292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17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A020CD9-1443-4AA1-A039-3DD5F8EFD013}" type="datetimeFigureOut">
              <a:rPr lang="en-US" smtClean="0"/>
              <a:pPr/>
              <a:t>10/29/2018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B0389A5-E15B-440F-85B9-EA1C5B50A8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A020CD9-1443-4AA1-A039-3DD5F8EFD013}" type="datetimeFigureOut">
              <a:rPr lang="en-US" smtClean="0"/>
              <a:pPr/>
              <a:t>10/29/2018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B0389A5-E15B-440F-85B9-EA1C5B50A8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A020CD9-1443-4AA1-A039-3DD5F8EFD013}" type="datetimeFigureOut">
              <a:rPr lang="en-US" smtClean="0"/>
              <a:pPr/>
              <a:t>10/29/2018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B0389A5-E15B-440F-85B9-EA1C5B50A8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0CD9-1443-4AA1-A039-3DD5F8EFD013}" type="datetimeFigureOut">
              <a:rPr lang="en-US" smtClean="0"/>
              <a:pPr/>
              <a:t>10/29/2018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389A5-E15B-440F-85B9-EA1C5B50A8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0CD9-1443-4AA1-A039-3DD5F8EFD013}" type="datetimeFigureOut">
              <a:rPr lang="en-US" smtClean="0"/>
              <a:pPr/>
              <a:t>10/29/2018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389A5-E15B-440F-85B9-EA1C5B50A8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A020CD9-1443-4AA1-A039-3DD5F8EFD013}" type="datetimeFigureOut">
              <a:rPr lang="en-US" smtClean="0"/>
              <a:pPr/>
              <a:t>10/29/2018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B0389A5-E15B-440F-85B9-EA1C5B50A8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0CD9-1443-4AA1-A039-3DD5F8EFD013}" type="datetimeFigureOut">
              <a:rPr lang="en-US" smtClean="0"/>
              <a:pPr/>
              <a:t>10/29/2018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389A5-E15B-440F-85B9-EA1C5B50A8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A020CD9-1443-4AA1-A039-3DD5F8EFD013}" type="datetimeFigureOut">
              <a:rPr lang="en-US" smtClean="0"/>
              <a:pPr/>
              <a:t>10/29/2018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B0389A5-E15B-440F-85B9-EA1C5B50A8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A020CD9-1443-4AA1-A039-3DD5F8EFD013}" type="datetimeFigureOut">
              <a:rPr lang="en-US" smtClean="0"/>
              <a:pPr/>
              <a:t>10/29/2018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B0389A5-E15B-440F-85B9-EA1C5B50A8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0CD9-1443-4AA1-A039-3DD5F8EFD013}" type="datetimeFigureOut">
              <a:rPr lang="en-US" smtClean="0"/>
              <a:pPr/>
              <a:t>10/29/2018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389A5-E15B-440F-85B9-EA1C5B50A8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0CD9-1443-4AA1-A039-3DD5F8EFD013}" type="datetimeFigureOut">
              <a:rPr lang="en-US" smtClean="0"/>
              <a:pPr/>
              <a:t>10/29/2018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389A5-E15B-440F-85B9-EA1C5B50A8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A020CD9-1443-4AA1-A039-3DD5F8EFD013}" type="datetimeFigureOut">
              <a:rPr lang="en-US" smtClean="0"/>
              <a:pPr/>
              <a:t>10/29/2018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B0389A5-E15B-440F-85B9-EA1C5B50A8E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id.wikipedia.org/wiki/ISMS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1982787"/>
            <a:ext cx="6172200" cy="1470025"/>
          </a:xfrm>
        </p:spPr>
        <p:txBody>
          <a:bodyPr/>
          <a:lstStyle/>
          <a:p>
            <a:pPr algn="ctr"/>
            <a:r>
              <a:rPr lang="en-US" dirty="0" smtClean="0"/>
              <a:t>PENGANTAR </a:t>
            </a:r>
            <a:br>
              <a:rPr lang="en-US" dirty="0" smtClean="0"/>
            </a:br>
            <a:r>
              <a:rPr lang="en-US" dirty="0" smtClean="0"/>
              <a:t>SISTEM  TERDISTRIBUSI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5486400" y="5257800"/>
            <a:ext cx="2286000" cy="559278"/>
          </a:xfrm>
        </p:spPr>
        <p:txBody>
          <a:bodyPr/>
          <a:lstStyle/>
          <a:p>
            <a:r>
              <a:rPr lang="en-US" dirty="0" err="1" smtClean="0"/>
              <a:t>Pertemuan</a:t>
            </a:r>
            <a:r>
              <a:rPr lang="en-US" dirty="0" smtClean="0"/>
              <a:t> - 1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POKOK BAHASAN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828800"/>
            <a:ext cx="7467600" cy="4419600"/>
          </a:xfrm>
        </p:spPr>
        <p:txBody>
          <a:bodyPr>
            <a:normAutofit/>
          </a:bodyPr>
          <a:lstStyle/>
          <a:p>
            <a:pPr marL="514350" indent="-514350" eaLnBrk="1" hangingPunct="1">
              <a:buFont typeface="Arial" panose="020B0604020202020204" pitchFamily="34" charset="0"/>
              <a:buAutoNum type="arabicPeriod"/>
            </a:pPr>
            <a:r>
              <a:rPr lang="en-US" sz="2000" b="1" dirty="0" err="1" smtClean="0"/>
              <a:t>Pengenalan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sistem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terdistribusi</a:t>
            </a:r>
            <a:endParaRPr lang="en-US" sz="2000" b="1" dirty="0" smtClean="0"/>
          </a:p>
          <a:p>
            <a:pPr marL="514350" indent="-514350" eaLnBrk="1" hangingPunct="1">
              <a:buFont typeface="Arial" panose="020B0604020202020204" pitchFamily="34" charset="0"/>
              <a:buAutoNum type="arabicPeriod"/>
            </a:pPr>
            <a:r>
              <a:rPr lang="en-US" sz="2000" b="1" dirty="0" smtClean="0"/>
              <a:t>KOMUNIKASI</a:t>
            </a:r>
          </a:p>
          <a:p>
            <a:pPr marL="514350" indent="-514350" eaLnBrk="1" hangingPunct="1">
              <a:buFont typeface="Arial" panose="020B0604020202020204" pitchFamily="34" charset="0"/>
              <a:buAutoNum type="arabicPeriod"/>
            </a:pPr>
            <a:r>
              <a:rPr lang="en-US" sz="2000" b="1" dirty="0" smtClean="0"/>
              <a:t>PROSES</a:t>
            </a:r>
          </a:p>
          <a:p>
            <a:pPr marL="514350" indent="-514350" eaLnBrk="1" hangingPunct="1">
              <a:buFont typeface="Arial" panose="020B0604020202020204" pitchFamily="34" charset="0"/>
              <a:buAutoNum type="arabicPeriod"/>
            </a:pPr>
            <a:r>
              <a:rPr lang="en-US" sz="2000" b="1" dirty="0" smtClean="0"/>
              <a:t>SISTEM OPERASI TERDISTRIBUSI</a:t>
            </a:r>
          </a:p>
          <a:p>
            <a:pPr marL="514350" indent="-514350" eaLnBrk="1" hangingPunct="1">
              <a:buFont typeface="Arial" panose="020B0604020202020204" pitchFamily="34" charset="0"/>
              <a:buAutoNum type="arabicPeriod"/>
            </a:pPr>
            <a:r>
              <a:rPr lang="en-US" sz="2000" b="1" dirty="0" smtClean="0"/>
              <a:t>FILE SERVICE</a:t>
            </a:r>
          </a:p>
          <a:p>
            <a:pPr marL="514350" indent="-514350" eaLnBrk="1" hangingPunct="1">
              <a:buFont typeface="Arial" panose="020B0604020202020204" pitchFamily="34" charset="0"/>
              <a:buAutoNum type="arabicPeriod"/>
            </a:pPr>
            <a:r>
              <a:rPr lang="en-US" sz="2000" b="1" dirty="0" smtClean="0"/>
              <a:t>NAME SERVICE</a:t>
            </a:r>
          </a:p>
          <a:p>
            <a:pPr marL="514350" indent="-514350" eaLnBrk="1" hangingPunct="1">
              <a:buFont typeface="Arial" panose="020B0604020202020204" pitchFamily="34" charset="0"/>
              <a:buAutoNum type="arabicPeriod"/>
            </a:pPr>
            <a:r>
              <a:rPr lang="en-US" sz="2000" b="1" dirty="0" smtClean="0"/>
              <a:t>TIME &amp; COORDINATION</a:t>
            </a:r>
          </a:p>
          <a:p>
            <a:pPr marL="514350" indent="-514350" eaLnBrk="1" hangingPunct="1">
              <a:buFont typeface="Arial" panose="020B0604020202020204" pitchFamily="34" charset="0"/>
              <a:buAutoNum type="arabicPeriod"/>
            </a:pPr>
            <a:r>
              <a:rPr lang="en-US" sz="2000" b="1" dirty="0" smtClean="0"/>
              <a:t>SHARE DATA &amp; TRANSACTION</a:t>
            </a:r>
          </a:p>
          <a:p>
            <a:pPr marL="514350" indent="-514350" eaLnBrk="1" hangingPunct="1">
              <a:buFont typeface="Arial" panose="020B0604020202020204" pitchFamily="34" charset="0"/>
              <a:buAutoNum type="arabicPeriod"/>
            </a:pPr>
            <a:r>
              <a:rPr lang="en-US" sz="2000" b="1" dirty="0" smtClean="0"/>
              <a:t>DISTRIBUTED DATABASE MANAGEMENT</a:t>
            </a:r>
          </a:p>
          <a:p>
            <a:pPr marL="514350" indent="-514350" eaLnBrk="1" hangingPunct="1">
              <a:buFont typeface="Arial" panose="020B0604020202020204" pitchFamily="34" charset="0"/>
              <a:buAutoNum type="arabicPeriod"/>
            </a:pPr>
            <a:r>
              <a:rPr lang="en-US" sz="2000" b="1" dirty="0" smtClean="0"/>
              <a:t>PARALLEL PROCESSING</a:t>
            </a:r>
          </a:p>
          <a:p>
            <a:pPr marL="514350" indent="-514350" eaLnBrk="1" hangingPunct="1">
              <a:buFont typeface="Arial" panose="020B0604020202020204" pitchFamily="34" charset="0"/>
              <a:buAutoNum type="arabicPeriod"/>
            </a:pPr>
            <a:r>
              <a:rPr lang="en-US" sz="2000" b="1" dirty="0" smtClean="0"/>
              <a:t>SECURITY		</a:t>
            </a:r>
            <a:endParaRPr lang="en-US" sz="2000" dirty="0" smtClean="0">
              <a:solidFill>
                <a:srgbClr val="FF0000"/>
              </a:solidFill>
              <a:cs typeface="Aharoni" panose="02010803020104030203" pitchFamily="2" charset="-79"/>
            </a:endParaRPr>
          </a:p>
          <a:p>
            <a:pPr marL="514350" indent="-514350" eaLnBrk="1" hangingPunct="1">
              <a:buFont typeface="Arial" panose="020B0604020202020204" pitchFamily="34" charset="0"/>
              <a:buAutoNum type="arabicPeriod"/>
            </a:pPr>
            <a:endParaRPr lang="en-US" sz="2000" b="1" dirty="0" smtClean="0"/>
          </a:p>
          <a:p>
            <a:pPr marL="514350" indent="-514350" eaLnBrk="1" hangingPunct="1">
              <a:buFont typeface="Times New Roman" pitchFamily="18" charset="0"/>
              <a:buNone/>
            </a:pPr>
            <a:endParaRPr lang="en-US" sz="20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609600"/>
            <a:ext cx="7467600" cy="685800"/>
          </a:xfrm>
        </p:spPr>
        <p:txBody>
          <a:bodyPr/>
          <a:lstStyle/>
          <a:p>
            <a:r>
              <a:rPr lang="en-US" dirty="0" smtClean="0"/>
              <a:t>DEFINISI SISTEM TERDISTRIBUSI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38200" y="1676400"/>
            <a:ext cx="7467600" cy="4873752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n-US" sz="2400" dirty="0" err="1" smtClean="0"/>
              <a:t>Sebuah</a:t>
            </a:r>
            <a:r>
              <a:rPr lang="en-US" sz="2400" dirty="0" smtClean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dimana</a:t>
            </a:r>
            <a:r>
              <a:rPr lang="en-US" sz="2400" dirty="0"/>
              <a:t> </a:t>
            </a:r>
            <a:r>
              <a:rPr lang="en-US" sz="2400" dirty="0" err="1" smtClean="0"/>
              <a:t>komponen</a:t>
            </a:r>
            <a:r>
              <a:rPr lang="en-US" sz="2400" dirty="0" smtClean="0"/>
              <a:t> software </a:t>
            </a:r>
            <a:r>
              <a:rPr lang="en-US" sz="2400" dirty="0" err="1"/>
              <a:t>atau</a:t>
            </a:r>
            <a:r>
              <a:rPr lang="en-US" sz="2400" dirty="0"/>
              <a:t> hardware-</a:t>
            </a:r>
            <a:r>
              <a:rPr lang="en-US" sz="2400" dirty="0" err="1"/>
              <a:t>nya</a:t>
            </a:r>
            <a:r>
              <a:rPr lang="en-US" sz="2400" dirty="0"/>
              <a:t> </a:t>
            </a:r>
            <a:r>
              <a:rPr lang="en-US" sz="2400" dirty="0" err="1"/>
              <a:t>terletak</a:t>
            </a:r>
            <a:r>
              <a:rPr lang="en-US" sz="2400" dirty="0"/>
              <a:t> </a:t>
            </a:r>
            <a:r>
              <a:rPr lang="en-US" sz="2400" dirty="0" err="1" smtClean="0"/>
              <a:t>di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/>
              <a:t>jaringan</a:t>
            </a:r>
            <a:r>
              <a:rPr lang="en-US" sz="2400" dirty="0"/>
              <a:t> </a:t>
            </a:r>
            <a:r>
              <a:rPr lang="en-US" sz="2400" dirty="0" err="1"/>
              <a:t>komputer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 smtClean="0"/>
              <a:t>saling</a:t>
            </a:r>
            <a:r>
              <a:rPr lang="en-US" sz="2400" dirty="0" smtClean="0"/>
              <a:t> </a:t>
            </a:r>
            <a:r>
              <a:rPr lang="en-US" sz="2400" dirty="0" err="1" smtClean="0"/>
              <a:t>berkomunikasi</a:t>
            </a:r>
            <a:r>
              <a:rPr lang="en-US" sz="2400" dirty="0" smtClean="0"/>
              <a:t> </a:t>
            </a:r>
            <a:r>
              <a:rPr lang="en-US" sz="2400" dirty="0" err="1" smtClean="0"/>
              <a:t>menggunakan</a:t>
            </a:r>
            <a:r>
              <a:rPr lang="en-US" sz="2400" dirty="0" smtClean="0"/>
              <a:t> </a:t>
            </a:r>
            <a:r>
              <a:rPr lang="en-US" sz="2400" i="1" dirty="0" smtClean="0"/>
              <a:t>message </a:t>
            </a:r>
            <a:r>
              <a:rPr lang="en-US" sz="2400" i="1" dirty="0" err="1" smtClean="0"/>
              <a:t>pasing</a:t>
            </a:r>
            <a:r>
              <a:rPr lang="en-US" sz="2400" i="1" dirty="0" smtClean="0"/>
              <a:t> </a:t>
            </a:r>
            <a:r>
              <a:rPr lang="en-US" sz="2400" dirty="0" smtClean="0"/>
              <a:t>( </a:t>
            </a:r>
            <a:r>
              <a:rPr lang="en-US" sz="2400" dirty="0" err="1" smtClean="0"/>
              <a:t>pesan</a:t>
            </a:r>
            <a:r>
              <a:rPr lang="en-US" sz="2400" dirty="0" smtClean="0"/>
              <a:t> )</a:t>
            </a:r>
            <a:r>
              <a:rPr lang="en-US" sz="2400" i="1" dirty="0" smtClean="0"/>
              <a:t>.</a:t>
            </a:r>
          </a:p>
          <a:p>
            <a:pPr algn="just">
              <a:buNone/>
            </a:pPr>
            <a:endParaRPr lang="en-US" sz="2400" i="1" dirty="0"/>
          </a:p>
          <a:p>
            <a:pPr marL="0" indent="0" algn="just">
              <a:buNone/>
            </a:pPr>
            <a:r>
              <a:rPr lang="sv-SE" sz="2400" dirty="0" smtClean="0"/>
              <a:t>Sebuah </a:t>
            </a:r>
            <a:r>
              <a:rPr lang="sv-SE" sz="2400" dirty="0"/>
              <a:t>sistem yang tersusun oleh </a:t>
            </a:r>
            <a:r>
              <a:rPr lang="sv-SE" sz="2400" dirty="0" smtClean="0"/>
              <a:t>dua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komputer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 smtClean="0"/>
              <a:t>memiliki</a:t>
            </a:r>
            <a:r>
              <a:rPr lang="en-US" sz="2400" dirty="0" smtClean="0"/>
              <a:t> </a:t>
            </a:r>
            <a:r>
              <a:rPr lang="en-US" sz="2400" dirty="0" err="1" smtClean="0"/>
              <a:t>koordinasi</a:t>
            </a:r>
            <a:r>
              <a:rPr lang="en-US" sz="2400" dirty="0" smtClean="0"/>
              <a:t> </a:t>
            </a:r>
            <a:r>
              <a:rPr lang="en-US" sz="2400" dirty="0" err="1"/>
              <a:t>proses</a:t>
            </a:r>
            <a:r>
              <a:rPr lang="en-US" sz="2400" dirty="0"/>
              <a:t> </a:t>
            </a:r>
            <a:r>
              <a:rPr lang="en-US" sz="2400" dirty="0" err="1"/>
              <a:t>melalui</a:t>
            </a:r>
            <a:r>
              <a:rPr lang="en-US" sz="2400" dirty="0"/>
              <a:t> </a:t>
            </a:r>
            <a:r>
              <a:rPr lang="en-US" sz="2400" dirty="0" err="1" smtClean="0"/>
              <a:t>pertukaran</a:t>
            </a:r>
            <a:r>
              <a:rPr lang="en-US" sz="2400" dirty="0" smtClean="0"/>
              <a:t> </a:t>
            </a:r>
            <a:r>
              <a:rPr lang="en-US" sz="2400" dirty="0" err="1" smtClean="0"/>
              <a:t>pesan</a:t>
            </a:r>
            <a:r>
              <a:rPr lang="en-US" sz="2400" dirty="0" smtClean="0"/>
              <a:t> </a:t>
            </a:r>
            <a:r>
              <a:rPr lang="en-US" sz="2400" dirty="0" err="1"/>
              <a:t>sinkron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 smtClean="0"/>
              <a:t>asinkron</a:t>
            </a:r>
            <a:r>
              <a:rPr lang="en-US" sz="2400" dirty="0" smtClean="0"/>
              <a:t>.</a:t>
            </a:r>
          </a:p>
          <a:p>
            <a:pPr algn="just">
              <a:buNone/>
            </a:pPr>
            <a:endParaRPr lang="en-US" sz="2400" dirty="0" smtClean="0"/>
          </a:p>
          <a:p>
            <a:pPr algn="just"/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komputer</a:t>
            </a:r>
            <a:r>
              <a:rPr lang="en-US" sz="2400" dirty="0"/>
              <a:t> </a:t>
            </a:r>
            <a:r>
              <a:rPr lang="en-US" sz="2400" dirty="0" err="1"/>
              <a:t>terdistribusi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sebuah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Yang </a:t>
            </a:r>
            <a:r>
              <a:rPr lang="en-US" sz="2400" dirty="0" err="1"/>
              <a:t>memungkinkan</a:t>
            </a:r>
            <a:r>
              <a:rPr lang="en-US" sz="2400" dirty="0"/>
              <a:t> </a:t>
            </a:r>
            <a:r>
              <a:rPr lang="en-US" sz="2400" dirty="0" err="1"/>
              <a:t>aplikasi</a:t>
            </a:r>
            <a:r>
              <a:rPr lang="en-US" sz="2400" dirty="0"/>
              <a:t> </a:t>
            </a:r>
            <a:r>
              <a:rPr lang="en-US" sz="2400" dirty="0" err="1" smtClean="0"/>
              <a:t>komputer</a:t>
            </a:r>
            <a:r>
              <a:rPr lang="en-US" sz="2400" dirty="0" smtClean="0"/>
              <a:t> </a:t>
            </a:r>
            <a:r>
              <a:rPr lang="en-US" sz="2400" dirty="0" err="1" smtClean="0"/>
              <a:t>beroperasi</a:t>
            </a:r>
            <a:r>
              <a:rPr lang="en-US" sz="2400" dirty="0" smtClean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terintegrasi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lingkungan</a:t>
            </a:r>
            <a:r>
              <a:rPr lang="en-US" sz="2400" dirty="0"/>
              <a:t> yang </a:t>
            </a:r>
            <a:r>
              <a:rPr lang="en-US" sz="2400" dirty="0" err="1"/>
              <a:t>terpisah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fisis</a:t>
            </a:r>
            <a:r>
              <a:rPr lang="en-US" sz="2400" dirty="0" smtClean="0"/>
              <a:t>. (</a:t>
            </a:r>
            <a:r>
              <a:rPr lang="en-US" sz="2400" dirty="0" err="1"/>
              <a:t>Lukito</a:t>
            </a:r>
            <a:r>
              <a:rPr lang="en-US" sz="2400" dirty="0"/>
              <a:t> </a:t>
            </a:r>
            <a:r>
              <a:rPr lang="en-US" sz="2400" dirty="0" err="1"/>
              <a:t>Eddi</a:t>
            </a:r>
            <a:r>
              <a:rPr lang="en-US" sz="2400" dirty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>
            <a:noAutofit/>
          </a:bodyPr>
          <a:lstStyle/>
          <a:p>
            <a:pPr algn="just"/>
            <a:r>
              <a:rPr lang="en-US" sz="2000" dirty="0" err="1" smtClean="0"/>
              <a:t>Lalu</a:t>
            </a:r>
            <a:r>
              <a:rPr lang="en-US" sz="2000" dirty="0" smtClean="0"/>
              <a:t> </a:t>
            </a:r>
            <a:r>
              <a:rPr lang="en-US" sz="2000" dirty="0" err="1" smtClean="0"/>
              <a:t>sekarang</a:t>
            </a:r>
            <a:r>
              <a:rPr lang="en-US" sz="2000" dirty="0" smtClean="0"/>
              <a:t> </a:t>
            </a:r>
            <a:r>
              <a:rPr lang="en-US" sz="2000" dirty="0" err="1" smtClean="0"/>
              <a:t>akan</a:t>
            </a:r>
            <a:r>
              <a:rPr lang="en-US" sz="2000" dirty="0" smtClean="0"/>
              <a:t> </a:t>
            </a:r>
            <a:r>
              <a:rPr lang="en-US" sz="2000" dirty="0" err="1" smtClean="0"/>
              <a:t>timbul</a:t>
            </a:r>
            <a:r>
              <a:rPr lang="en-US" sz="2000" dirty="0" smtClean="0"/>
              <a:t> </a:t>
            </a:r>
            <a:r>
              <a:rPr lang="en-US" sz="2000" dirty="0" err="1" smtClean="0"/>
              <a:t>pertanyaan</a:t>
            </a:r>
            <a:r>
              <a:rPr lang="en-US" sz="2000" dirty="0" smtClean="0"/>
              <a:t> </a:t>
            </a:r>
            <a:r>
              <a:rPr lang="en-US" sz="2000" dirty="0" err="1" smtClean="0"/>
              <a:t>mengapa</a:t>
            </a:r>
            <a:r>
              <a:rPr lang="en-US" sz="2000" dirty="0" smtClean="0"/>
              <a:t> </a:t>
            </a:r>
            <a:r>
              <a:rPr lang="en-US" sz="2000" dirty="0" err="1" smtClean="0"/>
              <a:t>harus</a:t>
            </a:r>
            <a:r>
              <a:rPr lang="en-US" sz="2000" dirty="0" smtClean="0"/>
              <a:t> </a:t>
            </a:r>
            <a:r>
              <a:rPr lang="en-US" sz="2000" dirty="0" err="1" smtClean="0"/>
              <a:t>terdistribusi</a:t>
            </a:r>
            <a:r>
              <a:rPr lang="en-US" sz="2000" dirty="0" smtClean="0"/>
              <a:t> ? </a:t>
            </a:r>
            <a:r>
              <a:rPr lang="en-US" sz="2000" dirty="0" err="1" smtClean="0"/>
              <a:t>Bukannya</a:t>
            </a:r>
            <a:r>
              <a:rPr lang="en-US" sz="2000" dirty="0" smtClean="0"/>
              <a:t> </a:t>
            </a:r>
            <a:r>
              <a:rPr lang="en-US" sz="2000" dirty="0" err="1" smtClean="0"/>
              <a:t>terintegrasi</a:t>
            </a:r>
            <a:r>
              <a:rPr lang="en-US" sz="2000" dirty="0" smtClean="0"/>
              <a:t> </a:t>
            </a:r>
            <a:r>
              <a:rPr lang="en-US" sz="2000" dirty="0" err="1" smtClean="0"/>
              <a:t>akan</a:t>
            </a:r>
            <a:r>
              <a:rPr lang="en-US" sz="2000" dirty="0" smtClean="0"/>
              <a:t> </a:t>
            </a:r>
            <a:r>
              <a:rPr lang="en-US" sz="2000" dirty="0" err="1" smtClean="0"/>
              <a:t>lebih</a:t>
            </a:r>
            <a:r>
              <a:rPr lang="en-US" sz="2000" dirty="0" smtClean="0"/>
              <a:t> </a:t>
            </a:r>
            <a:r>
              <a:rPr lang="en-US" sz="2000" dirty="0" err="1" smtClean="0"/>
              <a:t>baik</a:t>
            </a:r>
            <a:r>
              <a:rPr lang="en-US" sz="2000" dirty="0" smtClean="0"/>
              <a:t> ? 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981200"/>
            <a:ext cx="8229600" cy="4144963"/>
          </a:xfrm>
        </p:spPr>
        <p:txBody>
          <a:bodyPr>
            <a:noAutofit/>
          </a:bodyPr>
          <a:lstStyle/>
          <a:p>
            <a:pPr algn="just"/>
            <a:r>
              <a:rPr lang="en-US" sz="1800" dirty="0" err="1">
                <a:latin typeface="Calibri" pitchFamily="34" charset="0"/>
              </a:rPr>
              <a:t>Kalau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Anda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sedang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menerapkan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proyek</a:t>
            </a:r>
            <a:r>
              <a:rPr lang="en-US" sz="1800" dirty="0">
                <a:latin typeface="Calibri" pitchFamily="34" charset="0"/>
              </a:rPr>
              <a:t> TI, </a:t>
            </a:r>
            <a:r>
              <a:rPr lang="en-US" sz="1800" dirty="0" err="1">
                <a:latin typeface="Calibri" pitchFamily="34" charset="0"/>
              </a:rPr>
              <a:t>Anda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harus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waspada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pada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hal-hal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berikut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ini</a:t>
            </a:r>
            <a:r>
              <a:rPr lang="en-US" sz="1800" dirty="0">
                <a:latin typeface="Calibri" pitchFamily="34" charset="0"/>
              </a:rPr>
              <a:t>. </a:t>
            </a:r>
            <a:r>
              <a:rPr lang="en-US" sz="1800" dirty="0" err="1">
                <a:latin typeface="Calibri" pitchFamily="34" charset="0"/>
              </a:rPr>
              <a:t>Tahukah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 smtClean="0">
                <a:latin typeface="Calibri" pitchFamily="34" charset="0"/>
              </a:rPr>
              <a:t>Anda</a:t>
            </a:r>
            <a:r>
              <a:rPr lang="en-US" sz="1800" dirty="0" smtClean="0">
                <a:latin typeface="Calibri" pitchFamily="34" charset="0"/>
              </a:rPr>
              <a:t> </a:t>
            </a:r>
            <a:r>
              <a:rPr lang="en-US" sz="1800" dirty="0" err="1" smtClean="0">
                <a:latin typeface="Calibri" pitchFamily="34" charset="0"/>
              </a:rPr>
              <a:t>berapa</a:t>
            </a:r>
            <a:r>
              <a:rPr lang="en-US" sz="1800" dirty="0" smtClean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persen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kegagalan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implementasi</a:t>
            </a:r>
            <a:r>
              <a:rPr lang="en-US" sz="1800" dirty="0">
                <a:latin typeface="Calibri" pitchFamily="34" charset="0"/>
              </a:rPr>
              <a:t> software ERP, SCM, CRM </a:t>
            </a:r>
            <a:r>
              <a:rPr lang="en-US" sz="1800" dirty="0" err="1">
                <a:latin typeface="Calibri" pitchFamily="34" charset="0"/>
              </a:rPr>
              <a:t>di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seluruh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dunia</a:t>
            </a:r>
            <a:r>
              <a:rPr lang="en-US" sz="1800" dirty="0">
                <a:latin typeface="Calibri" pitchFamily="34" charset="0"/>
              </a:rPr>
              <a:t>? Rata-rata </a:t>
            </a:r>
            <a:r>
              <a:rPr lang="en-US" sz="1800" dirty="0" err="1" smtClean="0">
                <a:latin typeface="Calibri" pitchFamily="34" charset="0"/>
              </a:rPr>
              <a:t>survei</a:t>
            </a:r>
            <a:r>
              <a:rPr lang="en-US" sz="1800" dirty="0" smtClean="0">
                <a:latin typeface="Calibri" pitchFamily="34" charset="0"/>
              </a:rPr>
              <a:t> </a:t>
            </a:r>
            <a:r>
              <a:rPr lang="sv-SE" sz="1800" dirty="0" smtClean="0">
                <a:latin typeface="Calibri" pitchFamily="34" charset="0"/>
              </a:rPr>
              <a:t>menghasilkan </a:t>
            </a:r>
            <a:r>
              <a:rPr lang="sv-SE" sz="1800" dirty="0">
                <a:latin typeface="Calibri" pitchFamily="34" charset="0"/>
              </a:rPr>
              <a:t>lebih dari 50%, bahkan sampai 70% tingkat kegagalan implementasi. Dalam banyak </a:t>
            </a:r>
            <a:r>
              <a:rPr lang="sv-SE" sz="1800" dirty="0" smtClean="0">
                <a:latin typeface="Calibri" pitchFamily="34" charset="0"/>
              </a:rPr>
              <a:t>tulisan, </a:t>
            </a:r>
            <a:r>
              <a:rPr lang="en-US" sz="1800" dirty="0" err="1" smtClean="0">
                <a:latin typeface="Calibri" pitchFamily="34" charset="0"/>
              </a:rPr>
              <a:t>angka</a:t>
            </a:r>
            <a:r>
              <a:rPr lang="en-US" sz="1800" dirty="0" smtClean="0">
                <a:latin typeface="Calibri" pitchFamily="34" charset="0"/>
              </a:rPr>
              <a:t> </a:t>
            </a:r>
            <a:r>
              <a:rPr lang="en-US" sz="1800" dirty="0">
                <a:latin typeface="Calibri" pitchFamily="34" charset="0"/>
              </a:rPr>
              <a:t>70% </a:t>
            </a:r>
            <a:r>
              <a:rPr lang="en-US" sz="1800" dirty="0" err="1">
                <a:latin typeface="Calibri" pitchFamily="34" charset="0"/>
              </a:rPr>
              <a:t>dapat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dikatakan</a:t>
            </a:r>
            <a:r>
              <a:rPr lang="en-US" sz="1800" dirty="0">
                <a:latin typeface="Calibri" pitchFamily="34" charset="0"/>
              </a:rPr>
              <a:t> “</a:t>
            </a:r>
            <a:r>
              <a:rPr lang="en-US" sz="1800" dirty="0" err="1">
                <a:latin typeface="Calibri" pitchFamily="34" charset="0"/>
              </a:rPr>
              <a:t>standar</a:t>
            </a:r>
            <a:r>
              <a:rPr lang="en-US" sz="1800" dirty="0">
                <a:latin typeface="Calibri" pitchFamily="34" charset="0"/>
              </a:rPr>
              <a:t>” </a:t>
            </a:r>
            <a:r>
              <a:rPr lang="en-US" sz="1800" dirty="0" err="1">
                <a:latin typeface="Calibri" pitchFamily="34" charset="0"/>
              </a:rPr>
              <a:t>kegagalan</a:t>
            </a:r>
            <a:r>
              <a:rPr lang="en-US" sz="1800" dirty="0">
                <a:latin typeface="Calibri" pitchFamily="34" charset="0"/>
              </a:rPr>
              <a:t> yang </a:t>
            </a:r>
            <a:r>
              <a:rPr lang="en-US" sz="1800" dirty="0" err="1">
                <a:latin typeface="Calibri" pitchFamily="34" charset="0"/>
              </a:rPr>
              <a:t>telah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diterima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bersama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dalam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berbagai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proyek</a:t>
            </a:r>
            <a:r>
              <a:rPr lang="en-US" sz="1800" dirty="0">
                <a:latin typeface="Calibri" pitchFamily="34" charset="0"/>
              </a:rPr>
              <a:t> TI.</a:t>
            </a:r>
          </a:p>
          <a:p>
            <a:pPr algn="just"/>
            <a:r>
              <a:rPr lang="en-US" sz="1800" dirty="0">
                <a:latin typeface="Calibri" pitchFamily="34" charset="0"/>
              </a:rPr>
              <a:t>Standish Group </a:t>
            </a:r>
            <a:r>
              <a:rPr lang="en-US" sz="1800" dirty="0" err="1">
                <a:latin typeface="Calibri" pitchFamily="34" charset="0"/>
              </a:rPr>
              <a:t>menyatakan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hanya</a:t>
            </a:r>
            <a:r>
              <a:rPr lang="en-US" sz="1800" dirty="0">
                <a:latin typeface="Calibri" pitchFamily="34" charset="0"/>
              </a:rPr>
              <a:t> 10% </a:t>
            </a:r>
            <a:r>
              <a:rPr lang="en-US" sz="1800" dirty="0" err="1">
                <a:latin typeface="Calibri" pitchFamily="34" charset="0"/>
              </a:rPr>
              <a:t>perusahaan</a:t>
            </a:r>
            <a:r>
              <a:rPr lang="en-US" sz="1800" dirty="0">
                <a:latin typeface="Calibri" pitchFamily="34" charset="0"/>
              </a:rPr>
              <a:t> yang </a:t>
            </a:r>
            <a:r>
              <a:rPr lang="en-US" sz="1800" dirty="0" err="1">
                <a:latin typeface="Calibri" pitchFamily="34" charset="0"/>
              </a:rPr>
              <a:t>berhasil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menerapkan</a:t>
            </a:r>
            <a:r>
              <a:rPr lang="en-US" sz="1800" dirty="0">
                <a:latin typeface="Calibri" pitchFamily="34" charset="0"/>
              </a:rPr>
              <a:t> ERP, </a:t>
            </a:r>
            <a:r>
              <a:rPr lang="en-US" sz="1800" dirty="0" err="1">
                <a:latin typeface="Calibri" pitchFamily="34" charset="0"/>
              </a:rPr>
              <a:t>sedangkan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 smtClean="0">
                <a:latin typeface="Calibri" pitchFamily="34" charset="0"/>
              </a:rPr>
              <a:t>sisanya</a:t>
            </a:r>
            <a:r>
              <a:rPr lang="en-US" sz="1800" dirty="0" smtClean="0">
                <a:latin typeface="Calibri" pitchFamily="34" charset="0"/>
              </a:rPr>
              <a:t>? 35</a:t>
            </a:r>
            <a:r>
              <a:rPr lang="en-US" sz="1800" dirty="0">
                <a:latin typeface="Calibri" pitchFamily="34" charset="0"/>
              </a:rPr>
              <a:t>% </a:t>
            </a:r>
            <a:r>
              <a:rPr lang="en-US" sz="1800" dirty="0" err="1">
                <a:latin typeface="Calibri" pitchFamily="34" charset="0"/>
              </a:rPr>
              <a:t>proyek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dibatalkan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dan</a:t>
            </a:r>
            <a:r>
              <a:rPr lang="en-US" sz="1800" dirty="0">
                <a:latin typeface="Calibri" pitchFamily="34" charset="0"/>
              </a:rPr>
              <a:t> 55% </a:t>
            </a:r>
            <a:r>
              <a:rPr lang="en-US" sz="1800" dirty="0" err="1">
                <a:latin typeface="Calibri" pitchFamily="34" charset="0"/>
              </a:rPr>
              <a:t>mengalami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keterlambatan</a:t>
            </a:r>
            <a:r>
              <a:rPr lang="en-US" sz="1800" dirty="0">
                <a:latin typeface="Calibri" pitchFamily="34" charset="0"/>
              </a:rPr>
              <a:t>. Meta Group </a:t>
            </a:r>
            <a:r>
              <a:rPr lang="en-US" sz="1800" dirty="0" err="1">
                <a:latin typeface="Calibri" pitchFamily="34" charset="0"/>
              </a:rPr>
              <a:t>menyatakan</a:t>
            </a:r>
            <a:r>
              <a:rPr lang="en-US" sz="1800" dirty="0">
                <a:latin typeface="Calibri" pitchFamily="34" charset="0"/>
              </a:rPr>
              <a:t> 55% - 75% </a:t>
            </a:r>
            <a:r>
              <a:rPr lang="en-US" sz="1800" dirty="0" err="1" smtClean="0">
                <a:latin typeface="Calibri" pitchFamily="34" charset="0"/>
              </a:rPr>
              <a:t>proyek</a:t>
            </a:r>
            <a:r>
              <a:rPr lang="en-US" sz="1800" dirty="0" smtClean="0">
                <a:latin typeface="Calibri" pitchFamily="34" charset="0"/>
              </a:rPr>
              <a:t> CRM </a:t>
            </a:r>
            <a:r>
              <a:rPr lang="en-US" sz="1800" dirty="0" err="1">
                <a:latin typeface="Calibri" pitchFamily="34" charset="0"/>
              </a:rPr>
              <a:t>gagal</a:t>
            </a:r>
            <a:r>
              <a:rPr lang="en-US" sz="1800" dirty="0">
                <a:latin typeface="Calibri" pitchFamily="34" charset="0"/>
              </a:rPr>
              <a:t>. CRM Forum </a:t>
            </a:r>
            <a:r>
              <a:rPr lang="en-US" sz="1800" dirty="0" err="1">
                <a:latin typeface="Calibri" pitchFamily="34" charset="0"/>
              </a:rPr>
              <a:t>menyatakan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lebih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dari</a:t>
            </a:r>
            <a:r>
              <a:rPr lang="en-US" sz="1800" dirty="0">
                <a:latin typeface="Calibri" pitchFamily="34" charset="0"/>
              </a:rPr>
              <a:t> 50% </a:t>
            </a:r>
            <a:r>
              <a:rPr lang="en-US" sz="1800" dirty="0" err="1">
                <a:latin typeface="Calibri" pitchFamily="34" charset="0"/>
              </a:rPr>
              <a:t>proyek</a:t>
            </a:r>
            <a:r>
              <a:rPr lang="en-US" sz="1800" dirty="0">
                <a:latin typeface="Calibri" pitchFamily="34" charset="0"/>
              </a:rPr>
              <a:t> CRM </a:t>
            </a:r>
            <a:r>
              <a:rPr lang="en-US" sz="1800" dirty="0" err="1">
                <a:latin typeface="Calibri" pitchFamily="34" charset="0"/>
              </a:rPr>
              <a:t>di</a:t>
            </a:r>
            <a:r>
              <a:rPr lang="en-US" sz="1800" dirty="0">
                <a:latin typeface="Calibri" pitchFamily="34" charset="0"/>
              </a:rPr>
              <a:t> US </a:t>
            </a:r>
            <a:r>
              <a:rPr lang="en-US" sz="1800" dirty="0" err="1">
                <a:latin typeface="Calibri" pitchFamily="34" charset="0"/>
              </a:rPr>
              <a:t>serta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lebih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dari</a:t>
            </a:r>
            <a:r>
              <a:rPr lang="en-US" sz="1800" dirty="0">
                <a:latin typeface="Calibri" pitchFamily="34" charset="0"/>
              </a:rPr>
              <a:t> 85% </a:t>
            </a:r>
            <a:r>
              <a:rPr lang="en-US" sz="1800" dirty="0" err="1">
                <a:latin typeface="Calibri" pitchFamily="34" charset="0"/>
              </a:rPr>
              <a:t>di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 smtClean="0">
                <a:latin typeface="Calibri" pitchFamily="34" charset="0"/>
              </a:rPr>
              <a:t>Eropa</a:t>
            </a:r>
            <a:r>
              <a:rPr lang="en-US" sz="1800" dirty="0" smtClean="0">
                <a:latin typeface="Calibri" pitchFamily="34" charset="0"/>
              </a:rPr>
              <a:t> </a:t>
            </a:r>
            <a:r>
              <a:rPr lang="en-US" sz="1800" dirty="0" err="1" smtClean="0">
                <a:latin typeface="Calibri" pitchFamily="34" charset="0"/>
              </a:rPr>
              <a:t>dianggap</a:t>
            </a:r>
            <a:r>
              <a:rPr lang="en-US" sz="1800" dirty="0" smtClean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gagal</a:t>
            </a:r>
            <a:r>
              <a:rPr lang="en-US" sz="1800" dirty="0">
                <a:latin typeface="Calibri" pitchFamily="34" charset="0"/>
              </a:rPr>
              <a:t>. </a:t>
            </a:r>
            <a:r>
              <a:rPr lang="en-US" sz="1800" dirty="0" err="1">
                <a:latin typeface="Calibri" pitchFamily="34" charset="0"/>
              </a:rPr>
              <a:t>Walaupun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demikian</a:t>
            </a:r>
            <a:r>
              <a:rPr lang="en-US" sz="1800" dirty="0">
                <a:latin typeface="Calibri" pitchFamily="34" charset="0"/>
              </a:rPr>
              <a:t>, </a:t>
            </a:r>
            <a:r>
              <a:rPr lang="en-US" sz="1800" dirty="0" err="1">
                <a:latin typeface="Calibri" pitchFamily="34" charset="0"/>
              </a:rPr>
              <a:t>survei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dari</a:t>
            </a:r>
            <a:r>
              <a:rPr lang="en-US" sz="1800" dirty="0">
                <a:latin typeface="Calibri" pitchFamily="34" charset="0"/>
              </a:rPr>
              <a:t> Morgan Stanley </a:t>
            </a:r>
            <a:r>
              <a:rPr lang="en-US" sz="1800" dirty="0" err="1">
                <a:latin typeface="Calibri" pitchFamily="34" charset="0"/>
              </a:rPr>
              <a:t>terhadap</a:t>
            </a:r>
            <a:r>
              <a:rPr lang="en-US" sz="1800" dirty="0">
                <a:latin typeface="Calibri" pitchFamily="34" charset="0"/>
              </a:rPr>
              <a:t> 225 CIO </a:t>
            </a:r>
            <a:r>
              <a:rPr lang="en-US" sz="1800" dirty="0" err="1">
                <a:latin typeface="Calibri" pitchFamily="34" charset="0"/>
              </a:rPr>
              <a:t>di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awal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tahun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 smtClean="0">
                <a:latin typeface="Calibri" pitchFamily="34" charset="0"/>
              </a:rPr>
              <a:t>ini</a:t>
            </a:r>
            <a:r>
              <a:rPr lang="en-US" sz="1800" dirty="0" smtClean="0">
                <a:latin typeface="Calibri" pitchFamily="34" charset="0"/>
              </a:rPr>
              <a:t> </a:t>
            </a:r>
            <a:r>
              <a:rPr lang="en-US" sz="1800" dirty="0" err="1" smtClean="0">
                <a:latin typeface="Calibri" pitchFamily="34" charset="0"/>
              </a:rPr>
              <a:t>menunjukkan</a:t>
            </a:r>
            <a:r>
              <a:rPr lang="en-US" sz="1800" dirty="0" smtClean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bahwa</a:t>
            </a:r>
            <a:r>
              <a:rPr lang="en-US" sz="1800" dirty="0">
                <a:latin typeface="Calibri" pitchFamily="34" charset="0"/>
              </a:rPr>
              <a:t> 80% </a:t>
            </a:r>
            <a:r>
              <a:rPr lang="en-US" sz="1800" dirty="0" err="1">
                <a:latin typeface="Calibri" pitchFamily="34" charset="0"/>
              </a:rPr>
              <a:t>dari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mereka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tetap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merencanakan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proyek</a:t>
            </a:r>
            <a:r>
              <a:rPr lang="en-US" sz="1800" dirty="0">
                <a:latin typeface="Calibri" pitchFamily="34" charset="0"/>
              </a:rPr>
              <a:t> TI </a:t>
            </a:r>
            <a:r>
              <a:rPr lang="en-US" sz="1800" dirty="0" err="1">
                <a:latin typeface="Calibri" pitchFamily="34" charset="0"/>
              </a:rPr>
              <a:t>baru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di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tahun</a:t>
            </a:r>
            <a:r>
              <a:rPr lang="en-US" sz="1800" dirty="0">
                <a:latin typeface="Calibri" pitchFamily="34" charset="0"/>
              </a:rPr>
              <a:t> 2002 </a:t>
            </a:r>
            <a:r>
              <a:rPr lang="en-US" sz="1800" dirty="0" err="1">
                <a:latin typeface="Calibri" pitchFamily="34" charset="0"/>
              </a:rPr>
              <a:t>dan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banyak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smtClean="0">
                <a:latin typeface="Calibri" pitchFamily="34" charset="0"/>
              </a:rPr>
              <a:t>yang </a:t>
            </a:r>
            <a:r>
              <a:rPr lang="en-US" sz="1800" dirty="0" err="1" smtClean="0">
                <a:latin typeface="Calibri" pitchFamily="34" charset="0"/>
              </a:rPr>
              <a:t>memprioritaskan</a:t>
            </a:r>
            <a:r>
              <a:rPr lang="en-US" sz="1800" dirty="0" smtClean="0">
                <a:latin typeface="Calibri" pitchFamily="34" charset="0"/>
              </a:rPr>
              <a:t> </a:t>
            </a:r>
            <a:r>
              <a:rPr lang="en-US" sz="1800" dirty="0">
                <a:latin typeface="Calibri" pitchFamily="34" charset="0"/>
              </a:rPr>
              <a:t>CRM. ABN AMRO </a:t>
            </a:r>
            <a:r>
              <a:rPr lang="en-US" sz="1800" dirty="0" err="1">
                <a:latin typeface="Calibri" pitchFamily="34" charset="0"/>
              </a:rPr>
              <a:t>memprediksikan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pangsa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pasar</a:t>
            </a:r>
            <a:r>
              <a:rPr lang="en-US" sz="1800" dirty="0">
                <a:latin typeface="Calibri" pitchFamily="34" charset="0"/>
              </a:rPr>
              <a:t> CRM </a:t>
            </a:r>
            <a:r>
              <a:rPr lang="en-US" sz="1800" dirty="0" err="1">
                <a:latin typeface="Calibri" pitchFamily="34" charset="0"/>
              </a:rPr>
              <a:t>akan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>
                <a:latin typeface="Calibri" pitchFamily="34" charset="0"/>
              </a:rPr>
              <a:t>mencapai</a:t>
            </a:r>
            <a:r>
              <a:rPr lang="en-US" sz="1800" dirty="0">
                <a:latin typeface="Calibri" pitchFamily="34" charset="0"/>
              </a:rPr>
              <a:t> US$ 3,36 </a:t>
            </a:r>
            <a:r>
              <a:rPr lang="en-US" sz="1800" dirty="0" err="1">
                <a:latin typeface="Calibri" pitchFamily="34" charset="0"/>
              </a:rPr>
              <a:t>milyar</a:t>
            </a:r>
            <a:r>
              <a:rPr lang="en-US" sz="1800" dirty="0">
                <a:latin typeface="Calibri" pitchFamily="34" charset="0"/>
              </a:rPr>
              <a:t> </a:t>
            </a:r>
            <a:r>
              <a:rPr lang="en-US" sz="1800" dirty="0" err="1" smtClean="0">
                <a:latin typeface="Calibri" pitchFamily="34" charset="0"/>
              </a:rPr>
              <a:t>di</a:t>
            </a:r>
            <a:r>
              <a:rPr lang="en-US" sz="1800" dirty="0" smtClean="0">
                <a:latin typeface="Calibri" pitchFamily="34" charset="0"/>
              </a:rPr>
              <a:t> </a:t>
            </a:r>
            <a:r>
              <a:rPr lang="fi-FI" sz="1800" dirty="0" smtClean="0">
                <a:latin typeface="Calibri" pitchFamily="34" charset="0"/>
              </a:rPr>
              <a:t>tahun </a:t>
            </a:r>
            <a:r>
              <a:rPr lang="fi-FI" sz="1800" dirty="0">
                <a:latin typeface="Calibri" pitchFamily="34" charset="0"/>
              </a:rPr>
              <a:t>2003, naik 25.8% dari tahun 2002.</a:t>
            </a:r>
            <a:endParaRPr lang="en-US" sz="1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seorang</a:t>
            </a:r>
            <a:r>
              <a:rPr lang="en-US" dirty="0" smtClean="0"/>
              <a:t> manager, </a:t>
            </a:r>
            <a:r>
              <a:rPr lang="en-US" dirty="0" err="1" smtClean="0"/>
              <a:t>apa</a:t>
            </a:r>
            <a:r>
              <a:rPr lang="en-US" dirty="0" smtClean="0"/>
              <a:t> yang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lakukan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proyek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diterapkan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!</a:t>
            </a:r>
          </a:p>
          <a:p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terdistribusi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terintegrasi</a:t>
            </a:r>
            <a:r>
              <a:rPr lang="en-US" dirty="0" smtClean="0"/>
              <a:t>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err="1" smtClean="0"/>
              <a:t>Jawaban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2000" dirty="0" err="1"/>
              <a:t>Terus</a:t>
            </a:r>
            <a:r>
              <a:rPr lang="en-US" sz="2000" dirty="0"/>
              <a:t> </a:t>
            </a:r>
            <a:r>
              <a:rPr lang="en-US" sz="2000" dirty="0" err="1"/>
              <a:t>terang</a:t>
            </a:r>
            <a:r>
              <a:rPr lang="en-US" sz="2000" dirty="0"/>
              <a:t> </a:t>
            </a:r>
            <a:r>
              <a:rPr lang="en-US" sz="2000" dirty="0" err="1"/>
              <a:t>saya</a:t>
            </a:r>
            <a:r>
              <a:rPr lang="en-US" sz="2000" dirty="0"/>
              <a:t> </a:t>
            </a:r>
            <a:r>
              <a:rPr lang="en-US" sz="2000" dirty="0" err="1"/>
              <a:t>sangat</a:t>
            </a:r>
            <a:r>
              <a:rPr lang="en-US" sz="2000" dirty="0"/>
              <a:t> </a:t>
            </a:r>
            <a:r>
              <a:rPr lang="en-US" sz="2000" dirty="0" err="1"/>
              <a:t>setuju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pernyataan</a:t>
            </a:r>
            <a:r>
              <a:rPr lang="en-US" sz="2000" dirty="0"/>
              <a:t> </a:t>
            </a:r>
            <a:r>
              <a:rPr lang="en-US" sz="2000" dirty="0" err="1"/>
              <a:t>diatas</a:t>
            </a:r>
            <a:r>
              <a:rPr lang="en-US" sz="2000" dirty="0"/>
              <a:t> yang </a:t>
            </a:r>
            <a:r>
              <a:rPr lang="en-US" sz="2000" dirty="0" err="1"/>
              <a:t>menerangkan</a:t>
            </a:r>
            <a:r>
              <a:rPr lang="en-US" sz="2000" dirty="0"/>
              <a:t> </a:t>
            </a:r>
            <a:r>
              <a:rPr lang="en-US" sz="2000" dirty="0" err="1" smtClean="0"/>
              <a:t>bahwa</a:t>
            </a:r>
            <a:r>
              <a:rPr lang="en-US" sz="2000" dirty="0" smtClean="0"/>
              <a:t> 70 </a:t>
            </a:r>
            <a:r>
              <a:rPr lang="en-US" sz="2000" dirty="0"/>
              <a:t>% </a:t>
            </a:r>
            <a:r>
              <a:rPr lang="en-US" sz="2000" dirty="0" err="1"/>
              <a:t>kegagalan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software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implementasi</a:t>
            </a:r>
            <a:r>
              <a:rPr lang="en-US" sz="2000" dirty="0"/>
              <a:t>,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jika</a:t>
            </a:r>
            <a:r>
              <a:rPr lang="en-US" sz="2000" dirty="0"/>
              <a:t> </a:t>
            </a:r>
            <a:r>
              <a:rPr lang="en-US" sz="2000" dirty="0" err="1"/>
              <a:t>kita</a:t>
            </a:r>
            <a:r>
              <a:rPr lang="en-US" sz="2000" dirty="0"/>
              <a:t> </a:t>
            </a:r>
            <a:r>
              <a:rPr lang="en-US" sz="2000" dirty="0" err="1"/>
              <a:t>analisa</a:t>
            </a:r>
            <a:r>
              <a:rPr lang="en-US" sz="2000" dirty="0"/>
              <a:t>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 smtClean="0"/>
              <a:t>lanjut</a:t>
            </a:r>
            <a:r>
              <a:rPr lang="en-US" sz="2000" dirty="0" smtClean="0"/>
              <a:t>, </a:t>
            </a:r>
            <a:r>
              <a:rPr lang="en-US" sz="2000" dirty="0" err="1" smtClean="0"/>
              <a:t>ternyata</a:t>
            </a:r>
            <a:r>
              <a:rPr lang="en-US" sz="2000" dirty="0" smtClean="0"/>
              <a:t> </a:t>
            </a:r>
            <a:r>
              <a:rPr lang="en-US" sz="2000" dirty="0" err="1"/>
              <a:t>ada</a:t>
            </a:r>
            <a:r>
              <a:rPr lang="en-US" sz="2000" dirty="0"/>
              <a:t> </a:t>
            </a:r>
            <a:r>
              <a:rPr lang="en-US" sz="2000" dirty="0" err="1"/>
              <a:t>banyak</a:t>
            </a:r>
            <a:r>
              <a:rPr lang="en-US" sz="2000" dirty="0"/>
              <a:t> </a:t>
            </a:r>
            <a:r>
              <a:rPr lang="en-US" sz="2000" dirty="0" err="1"/>
              <a:t>sekali</a:t>
            </a:r>
            <a:r>
              <a:rPr lang="en-US" sz="2000" dirty="0"/>
              <a:t> </a:t>
            </a:r>
            <a:r>
              <a:rPr lang="en-US" sz="2000" dirty="0" err="1"/>
              <a:t>faktor</a:t>
            </a:r>
            <a:r>
              <a:rPr lang="en-US" sz="2000" dirty="0"/>
              <a:t> yang </a:t>
            </a:r>
            <a:r>
              <a:rPr lang="en-US" sz="2000" dirty="0" err="1"/>
              <a:t>terdapat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implementasi</a:t>
            </a:r>
            <a:r>
              <a:rPr lang="en-US" sz="2000" dirty="0"/>
              <a:t>,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salah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</a:t>
            </a:r>
            <a:r>
              <a:rPr lang="en-US" sz="2000" dirty="0" err="1" smtClean="0"/>
              <a:t>faktor</a:t>
            </a:r>
            <a:r>
              <a:rPr lang="en-US" sz="2000" dirty="0" smtClean="0"/>
              <a:t> yang </a:t>
            </a:r>
            <a:r>
              <a:rPr lang="en-US" sz="2000" dirty="0" err="1"/>
              <a:t>menarik</a:t>
            </a:r>
            <a:r>
              <a:rPr lang="en-US" sz="2000" dirty="0"/>
              <a:t> </a:t>
            </a:r>
            <a:r>
              <a:rPr lang="en-US" sz="2000" dirty="0" err="1"/>
              <a:t>perhatian</a:t>
            </a:r>
            <a:r>
              <a:rPr lang="en-US" sz="2000" dirty="0"/>
              <a:t> </a:t>
            </a:r>
            <a:r>
              <a:rPr lang="en-US" sz="2000" dirty="0" err="1"/>
              <a:t>saya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masalah</a:t>
            </a:r>
            <a:r>
              <a:rPr lang="en-US" sz="2000" dirty="0"/>
              <a:t> </a:t>
            </a:r>
            <a:r>
              <a:rPr lang="en-US" sz="2000" i="1" dirty="0"/>
              <a:t>response time </a:t>
            </a:r>
            <a:r>
              <a:rPr lang="en-US" sz="2000" i="1" dirty="0" err="1"/>
              <a:t>dan</a:t>
            </a:r>
            <a:r>
              <a:rPr lang="en-US" sz="2000" i="1" dirty="0"/>
              <a:t> bandwidth </a:t>
            </a:r>
            <a:r>
              <a:rPr lang="en-US" sz="2000" i="1" dirty="0" smtClean="0"/>
              <a:t>capability (</a:t>
            </a:r>
            <a:r>
              <a:rPr lang="en-US" sz="2000" i="1" dirty="0" err="1" smtClean="0"/>
              <a:t>kemampuan</a:t>
            </a:r>
            <a:r>
              <a:rPr lang="en-US" sz="2000" i="1" dirty="0" smtClean="0"/>
              <a:t> </a:t>
            </a:r>
            <a:r>
              <a:rPr lang="en-US" sz="2000" i="1" dirty="0"/>
              <a:t>bandwidth) yang </a:t>
            </a:r>
            <a:r>
              <a:rPr lang="en-US" sz="2000" i="1" dirty="0" err="1"/>
              <a:t>ternyata</a:t>
            </a:r>
            <a:r>
              <a:rPr lang="en-US" sz="2000" i="1" dirty="0"/>
              <a:t> </a:t>
            </a:r>
            <a:r>
              <a:rPr lang="en-US" sz="2000" i="1" dirty="0" err="1"/>
              <a:t>sudah</a:t>
            </a:r>
            <a:r>
              <a:rPr lang="en-US" sz="2000" i="1" dirty="0"/>
              <a:t> </a:t>
            </a:r>
            <a:r>
              <a:rPr lang="en-US" sz="2000" i="1" dirty="0" err="1"/>
              <a:t>menjadi</a:t>
            </a:r>
            <a:r>
              <a:rPr lang="en-US" sz="2000" i="1" dirty="0"/>
              <a:t> </a:t>
            </a:r>
            <a:r>
              <a:rPr lang="en-US" sz="2000" i="1" dirty="0" err="1"/>
              <a:t>masalah</a:t>
            </a:r>
            <a:r>
              <a:rPr lang="en-US" sz="2000" i="1" dirty="0"/>
              <a:t> </a:t>
            </a:r>
            <a:r>
              <a:rPr lang="en-US" sz="2000" i="1" dirty="0" err="1"/>
              <a:t>umum</a:t>
            </a:r>
            <a:r>
              <a:rPr lang="en-US" sz="2000" i="1" dirty="0"/>
              <a:t> </a:t>
            </a:r>
            <a:r>
              <a:rPr lang="en-US" sz="2000" i="1" dirty="0" err="1"/>
              <a:t>di</a:t>
            </a:r>
            <a:r>
              <a:rPr lang="en-US" sz="2000" i="1" dirty="0"/>
              <a:t> </a:t>
            </a:r>
            <a:r>
              <a:rPr lang="en-US" sz="2000" i="1" dirty="0" err="1" smtClean="0"/>
              <a:t>lingkungan</a:t>
            </a:r>
            <a:r>
              <a:rPr lang="en-US" sz="2000" i="1" dirty="0" smtClean="0"/>
              <a:t> </a:t>
            </a:r>
            <a:r>
              <a:rPr lang="en-US" sz="2000" dirty="0" err="1" smtClean="0"/>
              <a:t>perusahaan</a:t>
            </a:r>
            <a:r>
              <a:rPr lang="en-US" sz="2000" dirty="0" smtClean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instansi-instansi</a:t>
            </a:r>
            <a:r>
              <a:rPr lang="en-US" sz="2000" dirty="0"/>
              <a:t> </a:t>
            </a:r>
            <a:r>
              <a:rPr lang="en-US" sz="2000" dirty="0" err="1"/>
              <a:t>masyarakat</a:t>
            </a:r>
            <a:r>
              <a:rPr lang="en-US" sz="2000" dirty="0"/>
              <a:t>. Dan </a:t>
            </a:r>
            <a:r>
              <a:rPr lang="en-US" sz="2000" dirty="0" err="1"/>
              <a:t>oleh</a:t>
            </a:r>
            <a:r>
              <a:rPr lang="en-US" sz="2000" dirty="0"/>
              <a:t> </a:t>
            </a:r>
            <a:r>
              <a:rPr lang="en-US" sz="2000" dirty="0" err="1"/>
              <a:t>karena</a:t>
            </a:r>
            <a:r>
              <a:rPr lang="en-US" sz="2000" dirty="0"/>
              <a:t> </a:t>
            </a:r>
            <a:r>
              <a:rPr lang="en-US" sz="2000" dirty="0" err="1"/>
              <a:t>itu</a:t>
            </a:r>
            <a:r>
              <a:rPr lang="en-US" sz="2000" dirty="0"/>
              <a:t> </a:t>
            </a:r>
            <a:r>
              <a:rPr lang="en-US" sz="2000" dirty="0" err="1"/>
              <a:t>saya</a:t>
            </a:r>
            <a:r>
              <a:rPr lang="en-US" sz="2000" dirty="0"/>
              <a:t> </a:t>
            </a:r>
            <a:r>
              <a:rPr lang="en-US" sz="2000" dirty="0" err="1"/>
              <a:t>sangat</a:t>
            </a:r>
            <a:r>
              <a:rPr lang="en-US" sz="2000" dirty="0"/>
              <a:t> </a:t>
            </a:r>
            <a:r>
              <a:rPr lang="en-US" sz="2000" dirty="0" err="1" smtClean="0"/>
              <a:t>berharap</a:t>
            </a:r>
            <a:r>
              <a:rPr lang="en-US" sz="2000" dirty="0" smtClean="0"/>
              <a:t> </a:t>
            </a:r>
            <a:r>
              <a:rPr lang="en-US" sz="2000" dirty="0" err="1" smtClean="0"/>
              <a:t>bukan</a:t>
            </a:r>
            <a:r>
              <a:rPr lang="en-US" sz="2000" dirty="0" smtClean="0"/>
              <a:t> </a:t>
            </a:r>
            <a:r>
              <a:rPr lang="en-US" sz="2000" dirty="0" err="1"/>
              <a:t>hanya</a:t>
            </a:r>
            <a:r>
              <a:rPr lang="en-US" sz="2000" dirty="0"/>
              <a:t> </a:t>
            </a:r>
            <a:r>
              <a:rPr lang="en-US" sz="2000" dirty="0" err="1"/>
              <a:t>saya</a:t>
            </a:r>
            <a:r>
              <a:rPr lang="en-US" sz="2000" dirty="0"/>
              <a:t> </a:t>
            </a:r>
            <a:r>
              <a:rPr lang="en-US" sz="2000" dirty="0" err="1"/>
              <a:t>saja</a:t>
            </a:r>
            <a:r>
              <a:rPr lang="en-US" sz="2000" dirty="0"/>
              <a:t> yang </a:t>
            </a:r>
            <a:r>
              <a:rPr lang="en-US" sz="2000" dirty="0" err="1"/>
              <a:t>memikirkan</a:t>
            </a:r>
            <a:r>
              <a:rPr lang="en-US" sz="2000" dirty="0"/>
              <a:t> </a:t>
            </a:r>
            <a:r>
              <a:rPr lang="en-US" sz="2000" dirty="0" err="1"/>
              <a:t>masalah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,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saya</a:t>
            </a:r>
            <a:r>
              <a:rPr lang="en-US" sz="2000" dirty="0"/>
              <a:t> </a:t>
            </a:r>
            <a:r>
              <a:rPr lang="en-US" sz="2000" dirty="0" err="1"/>
              <a:t>juga</a:t>
            </a:r>
            <a:r>
              <a:rPr lang="en-US" sz="2000" dirty="0"/>
              <a:t> </a:t>
            </a:r>
            <a:r>
              <a:rPr lang="en-US" sz="2000" dirty="0" err="1"/>
              <a:t>berharap</a:t>
            </a:r>
            <a:r>
              <a:rPr lang="en-US" sz="2000" dirty="0"/>
              <a:t> </a:t>
            </a:r>
            <a:r>
              <a:rPr lang="en-US" sz="2000" dirty="0" err="1"/>
              <a:t>artikel</a:t>
            </a:r>
            <a:r>
              <a:rPr lang="en-US" sz="2000" dirty="0"/>
              <a:t> </a:t>
            </a:r>
            <a:r>
              <a:rPr lang="en-US" sz="2000" dirty="0" err="1" smtClean="0"/>
              <a:t>ini</a:t>
            </a:r>
            <a:r>
              <a:rPr lang="en-US" sz="2000" dirty="0" smtClean="0"/>
              <a:t> </a:t>
            </a:r>
            <a:r>
              <a:rPr lang="en-US" sz="2000" dirty="0" err="1" smtClean="0"/>
              <a:t>dapat</a:t>
            </a:r>
            <a:r>
              <a:rPr lang="en-US" sz="2000" dirty="0" smtClean="0"/>
              <a:t> </a:t>
            </a:r>
            <a:r>
              <a:rPr lang="en-US" sz="2000" dirty="0" err="1"/>
              <a:t>memberikan</a:t>
            </a:r>
            <a:r>
              <a:rPr lang="en-US" sz="2000" dirty="0"/>
              <a:t> </a:t>
            </a:r>
            <a:r>
              <a:rPr lang="en-US" sz="2000" dirty="0" err="1"/>
              <a:t>inspirasi</a:t>
            </a:r>
            <a:r>
              <a:rPr lang="en-US" sz="2000" dirty="0"/>
              <a:t> </a:t>
            </a:r>
            <a:r>
              <a:rPr lang="en-US" sz="2000" dirty="0" err="1"/>
              <a:t>bagi</a:t>
            </a:r>
            <a:r>
              <a:rPr lang="en-US" sz="2000" dirty="0"/>
              <a:t> </a:t>
            </a:r>
            <a:r>
              <a:rPr lang="en-US" sz="2000" dirty="0" err="1"/>
              <a:t>para</a:t>
            </a:r>
            <a:r>
              <a:rPr lang="en-US" sz="2000" dirty="0"/>
              <a:t> developer lain agar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bereksperimen</a:t>
            </a:r>
            <a:r>
              <a:rPr lang="en-US" sz="2000" dirty="0"/>
              <a:t>, </a:t>
            </a:r>
            <a:r>
              <a:rPr lang="en-US" sz="2000" dirty="0" err="1" smtClean="0"/>
              <a:t>memperbaiki</a:t>
            </a:r>
            <a:r>
              <a:rPr lang="en-US" sz="2000" dirty="0" smtClean="0"/>
              <a:t> </a:t>
            </a:r>
            <a:r>
              <a:rPr lang="en-US" sz="2000" dirty="0" err="1" smtClean="0"/>
              <a:t>kelemahan</a:t>
            </a:r>
            <a:r>
              <a:rPr lang="en-US" sz="2000" dirty="0" smtClean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membundle-nya</a:t>
            </a:r>
            <a:r>
              <a:rPr lang="en-US" sz="2000" dirty="0"/>
              <a:t> </a:t>
            </a:r>
            <a:r>
              <a:rPr lang="en-US" sz="2000" dirty="0" err="1"/>
              <a:t>lagi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solusi</a:t>
            </a:r>
            <a:r>
              <a:rPr lang="en-US" sz="2000" dirty="0"/>
              <a:t> yang robust.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terdistribusi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 bwMode="auto">
          <a:xfrm>
            <a:off x="885825" y="2217737"/>
            <a:ext cx="6610350" cy="363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Komponen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terdistribusi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en-US" sz="2400" dirty="0" smtClean="0">
                <a:solidFill>
                  <a:srgbClr val="FF0000"/>
                </a:solidFill>
              </a:rPr>
              <a:t>	1</a:t>
            </a:r>
            <a:r>
              <a:rPr lang="en-US" sz="2400" dirty="0">
                <a:solidFill>
                  <a:srgbClr val="FF0000"/>
                </a:solidFill>
              </a:rPr>
              <a:t>. </a:t>
            </a:r>
            <a:r>
              <a:rPr lang="en-US" sz="2400" dirty="0" err="1">
                <a:solidFill>
                  <a:srgbClr val="FF0000"/>
                </a:solidFill>
              </a:rPr>
              <a:t>Webserver</a:t>
            </a:r>
            <a:r>
              <a:rPr lang="en-US" sz="2400" dirty="0"/>
              <a:t> : server </a:t>
            </a:r>
            <a:r>
              <a:rPr lang="en-US" sz="2400" dirty="0" err="1"/>
              <a:t>pengelola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/ </a:t>
            </a:r>
            <a:r>
              <a:rPr lang="en-US" sz="2400" dirty="0" err="1"/>
              <a:t>tempat</a:t>
            </a:r>
            <a:r>
              <a:rPr lang="en-US" sz="2400" dirty="0"/>
              <a:t> </a:t>
            </a:r>
            <a:r>
              <a:rPr lang="en-US" sz="2400" dirty="0" err="1"/>
              <a:t>menaruh</a:t>
            </a:r>
            <a:r>
              <a:rPr lang="en-US" sz="2400" dirty="0"/>
              <a:t> source code program </a:t>
            </a:r>
            <a:r>
              <a:rPr lang="en-US" sz="2400" dirty="0" smtClean="0"/>
              <a:t>yang </a:t>
            </a:r>
            <a:r>
              <a:rPr lang="fi-FI" sz="2400" dirty="0" smtClean="0"/>
              <a:t>merupakan </a:t>
            </a:r>
            <a:r>
              <a:rPr lang="fi-FI" sz="2400" dirty="0"/>
              <a:t>otak dari sistem itu sendiri.</a:t>
            </a:r>
          </a:p>
          <a:p>
            <a:pPr algn="just">
              <a:buNone/>
            </a:pPr>
            <a:r>
              <a:rPr lang="en-US" sz="2400" dirty="0" smtClean="0">
                <a:solidFill>
                  <a:srgbClr val="FF0000"/>
                </a:solidFill>
              </a:rPr>
              <a:t>	2</a:t>
            </a:r>
            <a:r>
              <a:rPr lang="en-US" sz="2400" dirty="0">
                <a:solidFill>
                  <a:srgbClr val="FF0000"/>
                </a:solidFill>
              </a:rPr>
              <a:t>. Database server </a:t>
            </a:r>
            <a:r>
              <a:rPr lang="en-US" sz="2400" dirty="0"/>
              <a:t>: </a:t>
            </a:r>
            <a:r>
              <a:rPr lang="en-US" sz="2400" dirty="0" err="1"/>
              <a:t>Mesin</a:t>
            </a:r>
            <a:r>
              <a:rPr lang="en-US" sz="2400" dirty="0"/>
              <a:t> yang </a:t>
            </a:r>
            <a:r>
              <a:rPr lang="en-US" sz="2400" dirty="0" err="1"/>
              <a:t>digunakan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server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menyimpan</a:t>
            </a:r>
            <a:r>
              <a:rPr lang="en-US" sz="2400" dirty="0"/>
              <a:t> database</a:t>
            </a:r>
          </a:p>
          <a:p>
            <a:pPr algn="just">
              <a:buNone/>
            </a:pPr>
            <a:r>
              <a:rPr lang="en-US" sz="2400" dirty="0" smtClean="0">
                <a:solidFill>
                  <a:srgbClr val="FF0000"/>
                </a:solidFill>
              </a:rPr>
              <a:t>	3</a:t>
            </a:r>
            <a:r>
              <a:rPr lang="en-US" sz="2400" dirty="0">
                <a:solidFill>
                  <a:srgbClr val="FF0000"/>
                </a:solidFill>
              </a:rPr>
              <a:t>. File server </a:t>
            </a:r>
            <a:r>
              <a:rPr lang="en-US" sz="2400" dirty="0"/>
              <a:t>: </a:t>
            </a:r>
            <a:r>
              <a:rPr lang="en-US" sz="2400" dirty="0" err="1"/>
              <a:t>Mesin</a:t>
            </a:r>
            <a:r>
              <a:rPr lang="en-US" sz="2400" dirty="0"/>
              <a:t> yang </a:t>
            </a:r>
            <a:r>
              <a:rPr lang="en-US" sz="2400" dirty="0" err="1"/>
              <a:t>digunakan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server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menyimpan</a:t>
            </a:r>
            <a:r>
              <a:rPr lang="en-US" sz="2400" dirty="0"/>
              <a:t> file/</a:t>
            </a:r>
            <a:r>
              <a:rPr lang="en-US" sz="2400" dirty="0" err="1"/>
              <a:t>konten</a:t>
            </a:r>
            <a:r>
              <a:rPr lang="en-US" sz="2400" dirty="0"/>
              <a:t> </a:t>
            </a:r>
            <a:r>
              <a:rPr lang="en-US" sz="2400" dirty="0" smtClean="0"/>
              <a:t>yang  </a:t>
            </a:r>
            <a:r>
              <a:rPr lang="en-US" sz="2400" dirty="0" err="1" smtClean="0"/>
              <a:t>berhubungan</a:t>
            </a:r>
            <a:r>
              <a:rPr lang="en-US" sz="2400" dirty="0" smtClean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sister.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Alasan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komponen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terdistribusi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38200" y="1676400"/>
            <a:ext cx="7467600" cy="4873752"/>
          </a:xfrm>
        </p:spPr>
        <p:txBody>
          <a:bodyPr>
            <a:noAutofit/>
          </a:bodyPr>
          <a:lstStyle/>
          <a:p>
            <a:pPr marL="457200" indent="-457200" algn="just">
              <a:buNone/>
            </a:pPr>
            <a:r>
              <a:rPr lang="sv-SE" sz="2400" dirty="0" smtClean="0">
                <a:solidFill>
                  <a:srgbClr val="FF0000"/>
                </a:solidFill>
              </a:rPr>
              <a:t>1</a:t>
            </a:r>
            <a:r>
              <a:rPr lang="sv-SE" sz="2400" dirty="0">
                <a:solidFill>
                  <a:srgbClr val="FF0000"/>
                </a:solidFill>
              </a:rPr>
              <a:t>. Distribusi fungsi </a:t>
            </a:r>
            <a:r>
              <a:rPr lang="sv-SE" sz="2400" dirty="0"/>
              <a:t>: Karena komputer memiliki kemampuan fungsi yang </a:t>
            </a:r>
            <a:r>
              <a:rPr lang="sv-SE" sz="2400" dirty="0" smtClean="0"/>
              <a:t>berbeda </a:t>
            </a:r>
            <a:r>
              <a:rPr lang="en-US" sz="2400" dirty="0" smtClean="0"/>
              <a:t>(</a:t>
            </a:r>
            <a:r>
              <a:rPr lang="en-US" sz="2400" i="1" dirty="0" err="1" smtClean="0"/>
              <a:t>distribusi</a:t>
            </a:r>
            <a:r>
              <a:rPr lang="en-US" sz="2400" i="1" dirty="0" smtClean="0"/>
              <a:t> </a:t>
            </a:r>
            <a:r>
              <a:rPr lang="en-US" sz="2400" i="1" dirty="0" err="1"/>
              <a:t>fungsi</a:t>
            </a:r>
            <a:r>
              <a:rPr lang="en-US" sz="2400" i="1" dirty="0"/>
              <a:t>), </a:t>
            </a:r>
            <a:r>
              <a:rPr lang="en-US" sz="2400" i="1" dirty="0" err="1"/>
              <a:t>contoh</a:t>
            </a:r>
            <a:r>
              <a:rPr lang="en-US" sz="2400" i="1" dirty="0"/>
              <a:t> : </a:t>
            </a:r>
            <a:r>
              <a:rPr lang="en-US" sz="2400" i="1" dirty="0" err="1"/>
              <a:t>fungsi</a:t>
            </a:r>
            <a:r>
              <a:rPr lang="en-US" sz="2400" i="1" dirty="0"/>
              <a:t> </a:t>
            </a:r>
            <a:r>
              <a:rPr lang="en-US" sz="2400" i="1" dirty="0" err="1"/>
              <a:t>utama</a:t>
            </a:r>
            <a:r>
              <a:rPr lang="en-US" sz="2400" i="1" dirty="0"/>
              <a:t> file server yang </a:t>
            </a:r>
            <a:r>
              <a:rPr lang="en-US" sz="2400" i="1" dirty="0" err="1"/>
              <a:t>menitikberatkan</a:t>
            </a:r>
            <a:r>
              <a:rPr lang="en-US" sz="2400" i="1" dirty="0"/>
              <a:t> </a:t>
            </a:r>
            <a:r>
              <a:rPr lang="en-US" sz="2400" i="1" dirty="0" err="1"/>
              <a:t>pada</a:t>
            </a:r>
            <a:r>
              <a:rPr lang="en-US" sz="2400" i="1" dirty="0"/>
              <a:t> </a:t>
            </a:r>
            <a:r>
              <a:rPr lang="en-US" sz="2400" i="1" dirty="0" smtClean="0"/>
              <a:t>space </a:t>
            </a:r>
            <a:r>
              <a:rPr lang="en-US" sz="2400" dirty="0" err="1" smtClean="0"/>
              <a:t>harddrive</a:t>
            </a:r>
            <a:r>
              <a:rPr lang="en-US" sz="2400" dirty="0" smtClean="0"/>
              <a:t> </a:t>
            </a:r>
            <a:r>
              <a:rPr lang="en-US" sz="2400" dirty="0" err="1"/>
              <a:t>tentu</a:t>
            </a:r>
            <a:r>
              <a:rPr lang="en-US" sz="2400" dirty="0"/>
              <a:t> </a:t>
            </a:r>
            <a:r>
              <a:rPr lang="en-US" sz="2400" dirty="0" err="1"/>
              <a:t>berbeda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fungsi</a:t>
            </a:r>
            <a:r>
              <a:rPr lang="en-US" sz="2400" dirty="0"/>
              <a:t> </a:t>
            </a:r>
            <a:r>
              <a:rPr lang="en-US" sz="2400" dirty="0" err="1"/>
              <a:t>utama</a:t>
            </a:r>
            <a:r>
              <a:rPr lang="en-US" sz="2400" dirty="0"/>
              <a:t> webserver </a:t>
            </a:r>
            <a:r>
              <a:rPr lang="en-US" sz="2400" dirty="0" smtClean="0"/>
              <a:t>yang </a:t>
            </a:r>
            <a:r>
              <a:rPr lang="en-US" sz="2400" dirty="0" err="1" smtClean="0"/>
              <a:t>mengutamakan</a:t>
            </a:r>
            <a:r>
              <a:rPr lang="en-US" sz="2400" dirty="0" smtClean="0"/>
              <a:t> </a:t>
            </a:r>
            <a:r>
              <a:rPr lang="en-US" sz="2400" dirty="0" err="1" smtClean="0"/>
              <a:t>kecepatan</a:t>
            </a:r>
            <a:r>
              <a:rPr lang="en-US" sz="2400" dirty="0" smtClean="0"/>
              <a:t> </a:t>
            </a:r>
            <a:r>
              <a:rPr lang="en-US" sz="2400" dirty="0" err="1"/>
              <a:t>prosesor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kemampuan</a:t>
            </a:r>
            <a:r>
              <a:rPr lang="en-US" sz="2400" dirty="0"/>
              <a:t> </a:t>
            </a:r>
            <a:r>
              <a:rPr lang="en-US" sz="2400" dirty="0" err="1"/>
              <a:t>memori</a:t>
            </a:r>
            <a:r>
              <a:rPr lang="en-US" sz="2400" dirty="0"/>
              <a:t> yang </a:t>
            </a:r>
            <a:r>
              <a:rPr lang="en-US" sz="2400" dirty="0" err="1"/>
              <a:t>besar</a:t>
            </a:r>
            <a:r>
              <a:rPr lang="en-US" sz="2400" dirty="0" smtClean="0"/>
              <a:t>.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client/server</a:t>
            </a:r>
            <a:endParaRPr lang="en-US" dirty="0"/>
          </a:p>
          <a:p>
            <a:pPr lvl="1">
              <a:lnSpc>
                <a:spcPct val="90000"/>
              </a:lnSpc>
            </a:pPr>
            <a:r>
              <a:rPr lang="en-US" dirty="0"/>
              <a:t>Host/terminal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Data gathering / data processing</a:t>
            </a:r>
          </a:p>
          <a:p>
            <a:pPr algn="just">
              <a:buNone/>
            </a:pPr>
            <a:endParaRPr lang="en-US" sz="2400" dirty="0"/>
          </a:p>
          <a:p>
            <a:pPr>
              <a:buNone/>
            </a:pPr>
            <a:r>
              <a:rPr lang="en-US" sz="2400" dirty="0" smtClean="0">
                <a:solidFill>
                  <a:srgbClr val="FF0000"/>
                </a:solidFill>
              </a:rPr>
              <a:t>	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992124"/>
            <a:ext cx="8001000" cy="4873752"/>
          </a:xfrm>
        </p:spPr>
        <p:txBody>
          <a:bodyPr>
            <a:noAutofit/>
          </a:bodyPr>
          <a:lstStyle/>
          <a:p>
            <a:pPr marL="400050" indent="-400050" algn="just">
              <a:buNone/>
            </a:pPr>
            <a:r>
              <a:rPr lang="en-US" sz="2500" dirty="0">
                <a:solidFill>
                  <a:srgbClr val="FF0000"/>
                </a:solidFill>
              </a:rPr>
              <a:t>2. </a:t>
            </a:r>
            <a:r>
              <a:rPr lang="en-US" sz="2500" dirty="0" err="1">
                <a:solidFill>
                  <a:srgbClr val="FF0000"/>
                </a:solidFill>
              </a:rPr>
              <a:t>Distribusi</a:t>
            </a:r>
            <a:r>
              <a:rPr lang="en-US" sz="2500" dirty="0">
                <a:solidFill>
                  <a:srgbClr val="FF0000"/>
                </a:solidFill>
              </a:rPr>
              <a:t> </a:t>
            </a:r>
            <a:r>
              <a:rPr lang="en-US" sz="2500" dirty="0" err="1">
                <a:solidFill>
                  <a:srgbClr val="FF0000"/>
                </a:solidFill>
              </a:rPr>
              <a:t>beban</a:t>
            </a:r>
            <a:r>
              <a:rPr lang="en-US" sz="2500" dirty="0">
                <a:solidFill>
                  <a:srgbClr val="FF0000"/>
                </a:solidFill>
              </a:rPr>
              <a:t> </a:t>
            </a:r>
            <a:r>
              <a:rPr lang="en-US" sz="2500" dirty="0" err="1">
                <a:solidFill>
                  <a:srgbClr val="FF0000"/>
                </a:solidFill>
              </a:rPr>
              <a:t>keseimbangan</a:t>
            </a:r>
            <a:r>
              <a:rPr lang="en-US" sz="2500" dirty="0">
                <a:solidFill>
                  <a:srgbClr val="FF0000"/>
                </a:solidFill>
              </a:rPr>
              <a:t> </a:t>
            </a:r>
            <a:r>
              <a:rPr lang="en-US" sz="2500" dirty="0"/>
              <a:t>: </a:t>
            </a:r>
            <a:r>
              <a:rPr lang="en-US" sz="2500" dirty="0" err="1"/>
              <a:t>Pemberian</a:t>
            </a:r>
            <a:r>
              <a:rPr lang="en-US" sz="2500" dirty="0"/>
              <a:t> </a:t>
            </a:r>
            <a:r>
              <a:rPr lang="en-US" sz="2500" dirty="0" err="1"/>
              <a:t>tugas</a:t>
            </a:r>
            <a:r>
              <a:rPr lang="en-US" sz="2500" dirty="0"/>
              <a:t> </a:t>
            </a:r>
            <a:r>
              <a:rPr lang="en-US" sz="2500" dirty="0" err="1"/>
              <a:t>ke</a:t>
            </a:r>
            <a:r>
              <a:rPr lang="en-US" sz="2500" dirty="0"/>
              <a:t> </a:t>
            </a:r>
            <a:r>
              <a:rPr lang="en-US" sz="2500" dirty="0" err="1"/>
              <a:t>prosesor</a:t>
            </a:r>
            <a:r>
              <a:rPr lang="en-US" sz="2500" dirty="0"/>
              <a:t> </a:t>
            </a:r>
            <a:r>
              <a:rPr lang="en-US" sz="2500" dirty="0" err="1"/>
              <a:t>secukupnya</a:t>
            </a:r>
            <a:r>
              <a:rPr lang="en-US" sz="2500" dirty="0"/>
              <a:t> </a:t>
            </a:r>
            <a:r>
              <a:rPr lang="en-US" sz="2500" dirty="0" err="1"/>
              <a:t>sehingga</a:t>
            </a:r>
            <a:r>
              <a:rPr lang="en-US" sz="2500" dirty="0"/>
              <a:t> </a:t>
            </a:r>
            <a:r>
              <a:rPr lang="en-US" sz="2500" dirty="0" err="1"/>
              <a:t>unjuk</a:t>
            </a:r>
            <a:r>
              <a:rPr lang="en-US" sz="2500" dirty="0"/>
              <a:t> </a:t>
            </a:r>
            <a:r>
              <a:rPr lang="en-US" sz="2500" dirty="0" err="1"/>
              <a:t>kerja</a:t>
            </a:r>
            <a:r>
              <a:rPr lang="en-US" sz="2500" dirty="0"/>
              <a:t> </a:t>
            </a:r>
            <a:r>
              <a:rPr lang="en-US" sz="2500" dirty="0" err="1"/>
              <a:t>seluruh</a:t>
            </a:r>
            <a:r>
              <a:rPr lang="en-US" sz="2500" dirty="0"/>
              <a:t> </a:t>
            </a:r>
            <a:r>
              <a:rPr lang="en-US" sz="2500" dirty="0" err="1"/>
              <a:t>sistem</a:t>
            </a:r>
            <a:r>
              <a:rPr lang="en-US" sz="2500" dirty="0"/>
              <a:t> </a:t>
            </a:r>
            <a:r>
              <a:rPr lang="en-US" sz="2500" dirty="0" err="1"/>
              <a:t>teroptimasi</a:t>
            </a:r>
            <a:r>
              <a:rPr lang="en-US" sz="2500" dirty="0" smtClean="0"/>
              <a:t>.</a:t>
            </a:r>
          </a:p>
          <a:p>
            <a:pPr marL="457200" indent="-457200" algn="just">
              <a:buNone/>
            </a:pPr>
            <a:r>
              <a:rPr lang="en-US" sz="2500" dirty="0" smtClean="0">
                <a:solidFill>
                  <a:srgbClr val="FF0000"/>
                </a:solidFill>
              </a:rPr>
              <a:t>3. </a:t>
            </a:r>
            <a:r>
              <a:rPr lang="en-US" sz="2500" dirty="0" err="1" smtClean="0">
                <a:solidFill>
                  <a:srgbClr val="FF0000"/>
                </a:solidFill>
              </a:rPr>
              <a:t>Distribusi</a:t>
            </a:r>
            <a:r>
              <a:rPr lang="en-US" sz="2500" dirty="0" smtClean="0">
                <a:solidFill>
                  <a:srgbClr val="FF0000"/>
                </a:solidFill>
              </a:rPr>
              <a:t> </a:t>
            </a:r>
            <a:r>
              <a:rPr lang="en-US" sz="2500" dirty="0" err="1">
                <a:solidFill>
                  <a:srgbClr val="FF0000"/>
                </a:solidFill>
              </a:rPr>
              <a:t>fisik</a:t>
            </a:r>
            <a:r>
              <a:rPr lang="en-US" sz="2500" dirty="0">
                <a:solidFill>
                  <a:srgbClr val="FF0000"/>
                </a:solidFill>
              </a:rPr>
              <a:t> </a:t>
            </a:r>
            <a:r>
              <a:rPr lang="en-US" sz="2500" dirty="0"/>
              <a:t>: </a:t>
            </a:r>
            <a:r>
              <a:rPr lang="en-US" sz="2500" dirty="0" err="1"/>
              <a:t>sistem</a:t>
            </a:r>
            <a:r>
              <a:rPr lang="en-US" sz="2500" dirty="0"/>
              <a:t> yang </a:t>
            </a:r>
            <a:r>
              <a:rPr lang="en-US" sz="2500" dirty="0" err="1"/>
              <a:t>menggantungkan</a:t>
            </a:r>
            <a:r>
              <a:rPr lang="en-US" sz="2500" dirty="0"/>
              <a:t> </a:t>
            </a:r>
            <a:r>
              <a:rPr lang="en-US" sz="2500" dirty="0" err="1"/>
              <a:t>pada</a:t>
            </a:r>
            <a:r>
              <a:rPr lang="en-US" sz="2500" dirty="0"/>
              <a:t> </a:t>
            </a:r>
            <a:r>
              <a:rPr lang="en-US" sz="2500" dirty="0" err="1"/>
              <a:t>fakta</a:t>
            </a:r>
            <a:r>
              <a:rPr lang="en-US" sz="2500" dirty="0"/>
              <a:t> </a:t>
            </a:r>
            <a:r>
              <a:rPr lang="en-US" sz="2500" dirty="0" err="1"/>
              <a:t>bahwa</a:t>
            </a:r>
            <a:r>
              <a:rPr lang="en-US" sz="2500" dirty="0"/>
              <a:t> </a:t>
            </a:r>
            <a:r>
              <a:rPr lang="en-US" sz="2500" dirty="0" err="1"/>
              <a:t>komputer</a:t>
            </a:r>
            <a:r>
              <a:rPr lang="en-US" sz="2500" dirty="0"/>
              <a:t> </a:t>
            </a:r>
            <a:r>
              <a:rPr lang="en-US" sz="2500" dirty="0" err="1"/>
              <a:t>secara</a:t>
            </a:r>
            <a:r>
              <a:rPr lang="en-US" sz="2500" dirty="0"/>
              <a:t> </a:t>
            </a:r>
            <a:r>
              <a:rPr lang="en-US" sz="2500" dirty="0" err="1"/>
              <a:t>fisik</a:t>
            </a:r>
            <a:r>
              <a:rPr lang="en-US" sz="2500" dirty="0"/>
              <a:t> </a:t>
            </a:r>
            <a:r>
              <a:rPr lang="en-US" sz="2500" dirty="0" err="1"/>
              <a:t>terpisah</a:t>
            </a:r>
            <a:r>
              <a:rPr lang="en-US" sz="2500" dirty="0"/>
              <a:t> (e.g., </a:t>
            </a:r>
            <a:r>
              <a:rPr lang="en-US" sz="2500" dirty="0" err="1"/>
              <a:t>untukmencapai</a:t>
            </a:r>
            <a:r>
              <a:rPr lang="en-US" sz="2500" dirty="0"/>
              <a:t> </a:t>
            </a:r>
            <a:r>
              <a:rPr lang="en-US" sz="2500" dirty="0" err="1"/>
              <a:t>kehandalan</a:t>
            </a:r>
            <a:r>
              <a:rPr lang="en-US" sz="2500" dirty="0" smtClean="0"/>
              <a:t>). </a:t>
            </a:r>
            <a:r>
              <a:rPr lang="en-US" sz="2500" dirty="0" err="1"/>
              <a:t>Sifat</a:t>
            </a:r>
            <a:r>
              <a:rPr lang="en-US" sz="2500" dirty="0"/>
              <a:t> </a:t>
            </a:r>
            <a:r>
              <a:rPr lang="en-US" sz="2500" dirty="0" err="1"/>
              <a:t>terdistribusi</a:t>
            </a:r>
            <a:r>
              <a:rPr lang="en-US" sz="2500" dirty="0"/>
              <a:t> </a:t>
            </a:r>
            <a:r>
              <a:rPr lang="en-US" sz="2500" dirty="0" err="1"/>
              <a:t>mencegah</a:t>
            </a:r>
            <a:r>
              <a:rPr lang="en-US" sz="2500" dirty="0"/>
              <a:t> </a:t>
            </a:r>
            <a:r>
              <a:rPr lang="en-US" sz="2500" dirty="0" err="1"/>
              <a:t>terjadinya</a:t>
            </a:r>
            <a:r>
              <a:rPr lang="en-US" sz="2500" dirty="0"/>
              <a:t> </a:t>
            </a:r>
            <a:r>
              <a:rPr lang="en-US" sz="2500" i="1" dirty="0"/>
              <a:t>application domain</a:t>
            </a:r>
            <a:r>
              <a:rPr lang="en-US" sz="2500" dirty="0"/>
              <a:t>, e.g.</a:t>
            </a:r>
          </a:p>
          <a:p>
            <a:pPr lvl="1">
              <a:lnSpc>
                <a:spcPct val="90000"/>
              </a:lnSpc>
            </a:pPr>
            <a:r>
              <a:rPr lang="en-US" sz="2500" dirty="0" smtClean="0"/>
              <a:t>cash </a:t>
            </a:r>
            <a:r>
              <a:rPr lang="en-US" sz="2500" dirty="0"/>
              <a:t>register </a:t>
            </a:r>
            <a:r>
              <a:rPr lang="en-US" sz="2500" dirty="0" err="1"/>
              <a:t>dan</a:t>
            </a:r>
            <a:r>
              <a:rPr lang="en-US" sz="2500" dirty="0"/>
              <a:t> </a:t>
            </a:r>
            <a:r>
              <a:rPr lang="en-US" sz="2500" dirty="0" err="1"/>
              <a:t>sistem</a:t>
            </a:r>
            <a:r>
              <a:rPr lang="en-US" sz="2500" dirty="0"/>
              <a:t> </a:t>
            </a:r>
            <a:r>
              <a:rPr lang="en-US" sz="2500" dirty="0" err="1"/>
              <a:t>persediaan</a:t>
            </a:r>
            <a:r>
              <a:rPr lang="en-US" sz="2500" dirty="0"/>
              <a:t> </a:t>
            </a:r>
            <a:r>
              <a:rPr lang="en-US" sz="2500" dirty="0" err="1"/>
              <a:t>untuk</a:t>
            </a:r>
            <a:r>
              <a:rPr lang="en-US" sz="2500" dirty="0"/>
              <a:t> supermarket,</a:t>
            </a:r>
          </a:p>
          <a:p>
            <a:pPr lvl="1">
              <a:lnSpc>
                <a:spcPct val="90000"/>
              </a:lnSpc>
            </a:pPr>
            <a:r>
              <a:rPr lang="en-US" sz="2500" dirty="0" err="1"/>
              <a:t>Komputer</a:t>
            </a:r>
            <a:r>
              <a:rPr lang="en-US" sz="2500" dirty="0"/>
              <a:t> </a:t>
            </a:r>
            <a:r>
              <a:rPr lang="en-US" sz="2500" dirty="0" err="1"/>
              <a:t>pendukung</a:t>
            </a:r>
            <a:r>
              <a:rPr lang="en-US" sz="2500" dirty="0"/>
              <a:t> </a:t>
            </a:r>
            <a:r>
              <a:rPr lang="en-US" sz="2500" i="1" dirty="0"/>
              <a:t>collaborative work</a:t>
            </a:r>
            <a:endParaRPr lang="en-US" sz="2500" dirty="0"/>
          </a:p>
          <a:p>
            <a:pPr algn="just">
              <a:buNone/>
            </a:pPr>
            <a:endParaRPr lang="en-US" sz="2500" dirty="0"/>
          </a:p>
          <a:p>
            <a:pPr algn="just"/>
            <a:endParaRPr lang="en-US" sz="2500" dirty="0"/>
          </a:p>
        </p:txBody>
      </p:sp>
    </p:spTree>
    <p:extLst>
      <p:ext uri="{BB962C8B-B14F-4D97-AF65-F5344CB8AC3E}">
        <p14:creationId xmlns:p14="http://schemas.microsoft.com/office/powerpoint/2010/main" val="12154372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560387" y="838200"/>
            <a:ext cx="8023225" cy="5638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buNone/>
            </a:pPr>
            <a:r>
              <a:rPr lang="en-US" b="1" dirty="0" smtClean="0"/>
              <a:t>4. </a:t>
            </a:r>
            <a:r>
              <a:rPr lang="en-US" b="1" dirty="0" err="1" smtClean="0"/>
              <a:t>Replikasi</a:t>
            </a:r>
            <a:r>
              <a:rPr lang="en-US" b="1" dirty="0" smtClean="0"/>
              <a:t> </a:t>
            </a:r>
            <a:r>
              <a:rPr lang="en-US" b="1" dirty="0" err="1" smtClean="0"/>
              <a:t>kekuatan</a:t>
            </a:r>
            <a:r>
              <a:rPr lang="en-US" b="1" dirty="0" smtClean="0"/>
              <a:t> </a:t>
            </a:r>
            <a:r>
              <a:rPr lang="en-US" b="1" dirty="0" err="1" smtClean="0"/>
              <a:t>pemrosesan</a:t>
            </a:r>
            <a:r>
              <a:rPr lang="en-US" b="1" dirty="0" smtClean="0"/>
              <a:t> </a:t>
            </a:r>
            <a:r>
              <a:rPr lang="en-US" dirty="0" smtClean="0"/>
              <a:t>: </a:t>
            </a:r>
            <a:r>
              <a:rPr lang="en-US" i="1" dirty="0" smtClean="0"/>
              <a:t>independent processors </a:t>
            </a:r>
            <a:r>
              <a:rPr lang="en-US" dirty="0" err="1" smtClean="0"/>
              <a:t>bekerja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r>
              <a:rPr lang="en-US" dirty="0" smtClean="0"/>
              <a:t> yang </a:t>
            </a:r>
            <a:r>
              <a:rPr lang="en-US" dirty="0" err="1" smtClean="0"/>
              <a:t>sama</a:t>
            </a:r>
            <a:endParaRPr lang="en-US" dirty="0" smtClean="0"/>
          </a:p>
          <a:p>
            <a:pPr marL="457200" lvl="1" indent="0" algn="just">
              <a:buNone/>
            </a:pPr>
            <a:r>
              <a:rPr lang="en-US" sz="2000" dirty="0" err="1" smtClean="0"/>
              <a:t>Sistem</a:t>
            </a:r>
            <a:r>
              <a:rPr lang="en-US" sz="2000" dirty="0" smtClean="0"/>
              <a:t> </a:t>
            </a:r>
            <a:r>
              <a:rPr lang="en-US" sz="2000" dirty="0" err="1" smtClean="0"/>
              <a:t>terdistribusi</a:t>
            </a:r>
            <a:r>
              <a:rPr lang="en-US" sz="2000" dirty="0" smtClean="0"/>
              <a:t> </a:t>
            </a:r>
            <a:r>
              <a:rPr lang="en-US" sz="2000" dirty="0" err="1" smtClean="0"/>
              <a:t>terdiri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kumpulan</a:t>
            </a:r>
            <a:r>
              <a:rPr lang="en-US" sz="2000" dirty="0" smtClean="0"/>
              <a:t> </a:t>
            </a:r>
            <a:r>
              <a:rPr lang="en-US" sz="2000" dirty="0" err="1" smtClean="0"/>
              <a:t>mikrokomputer</a:t>
            </a:r>
            <a:r>
              <a:rPr lang="en-US" sz="2000" dirty="0" smtClean="0"/>
              <a:t> yang </a:t>
            </a:r>
            <a:r>
              <a:rPr lang="en-US" sz="2000" dirty="0" err="1" smtClean="0"/>
              <a:t>memiliki</a:t>
            </a:r>
            <a:r>
              <a:rPr lang="en-US" sz="2000" dirty="0" smtClean="0"/>
              <a:t> </a:t>
            </a:r>
            <a:r>
              <a:rPr lang="en-US" sz="2000" dirty="0" err="1" smtClean="0"/>
              <a:t>kekuatan</a:t>
            </a:r>
            <a:r>
              <a:rPr lang="en-US" sz="2000" dirty="0" smtClean="0"/>
              <a:t> </a:t>
            </a:r>
            <a:r>
              <a:rPr lang="en-US" sz="2000" dirty="0" err="1" smtClean="0"/>
              <a:t>pemrosesan</a:t>
            </a:r>
            <a:r>
              <a:rPr lang="en-US" sz="2000" dirty="0" smtClean="0"/>
              <a:t> yang </a:t>
            </a:r>
            <a:r>
              <a:rPr lang="en-US" sz="2000" dirty="0" err="1" smtClean="0"/>
              <a:t>tidak</a:t>
            </a:r>
            <a:r>
              <a:rPr lang="en-US" sz="2000" dirty="0" smtClean="0"/>
              <a:t> </a:t>
            </a:r>
            <a:r>
              <a:rPr lang="en-US" sz="2000" dirty="0" err="1" smtClean="0"/>
              <a:t>dapat</a:t>
            </a:r>
            <a:r>
              <a:rPr lang="en-US" sz="2000" dirty="0" smtClean="0"/>
              <a:t> </a:t>
            </a:r>
            <a:r>
              <a:rPr lang="en-US" sz="2000" dirty="0" err="1" smtClean="0"/>
              <a:t>dicapai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superkomputer</a:t>
            </a:r>
            <a:endParaRPr lang="en-US" sz="2000" dirty="0" smtClean="0"/>
          </a:p>
          <a:p>
            <a:pPr lvl="2" algn="just"/>
            <a:r>
              <a:rPr lang="en-US" sz="2000" dirty="0" smtClean="0"/>
              <a:t>10000 CPU, </a:t>
            </a:r>
            <a:r>
              <a:rPr lang="en-US" sz="2000" dirty="0" err="1" smtClean="0"/>
              <a:t>masing-masing</a:t>
            </a:r>
            <a:r>
              <a:rPr lang="en-US" sz="2000" dirty="0" smtClean="0"/>
              <a:t> </a:t>
            </a:r>
            <a:r>
              <a:rPr lang="en-US" sz="2000" dirty="0" err="1" smtClean="0"/>
              <a:t>berjalan</a:t>
            </a:r>
            <a:r>
              <a:rPr lang="en-US" sz="2000" dirty="0" smtClean="0"/>
              <a:t> </a:t>
            </a:r>
            <a:r>
              <a:rPr lang="en-US" sz="2000" dirty="0" err="1" smtClean="0"/>
              <a:t>pada</a:t>
            </a:r>
            <a:r>
              <a:rPr lang="en-US" sz="2000" dirty="0" smtClean="0"/>
              <a:t> 50 MIPS, </a:t>
            </a:r>
            <a:r>
              <a:rPr lang="en-US" sz="2000" dirty="0" err="1" smtClean="0"/>
              <a:t>mencapai</a:t>
            </a:r>
            <a:r>
              <a:rPr lang="en-US" sz="2000" dirty="0" smtClean="0"/>
              <a:t> 500000 MIPS,</a:t>
            </a:r>
          </a:p>
          <a:p>
            <a:pPr lvl="3" algn="just"/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perintah</a:t>
            </a:r>
            <a:r>
              <a:rPr lang="en-US" dirty="0" smtClean="0"/>
              <a:t> </a:t>
            </a:r>
            <a:r>
              <a:rPr lang="en-US" dirty="0" err="1" smtClean="0"/>
              <a:t>dijalankan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0.002 </a:t>
            </a:r>
            <a:r>
              <a:rPr lang="en-US" dirty="0" err="1" smtClean="0"/>
              <a:t>nsec</a:t>
            </a:r>
            <a:endParaRPr lang="en-US" dirty="0" smtClean="0"/>
          </a:p>
          <a:p>
            <a:pPr marL="400050" indent="-400050" algn="just">
              <a:buNone/>
            </a:pPr>
            <a:r>
              <a:rPr lang="en-US" b="1" dirty="0" smtClean="0"/>
              <a:t>5. </a:t>
            </a:r>
            <a:r>
              <a:rPr lang="en-US" b="1" dirty="0" err="1" smtClean="0"/>
              <a:t>Pemisahan</a:t>
            </a:r>
            <a:r>
              <a:rPr lang="en-US" b="1" dirty="0" smtClean="0"/>
              <a:t> </a:t>
            </a:r>
            <a:r>
              <a:rPr lang="en-US" b="1" dirty="0" err="1" smtClean="0"/>
              <a:t>fisik</a:t>
            </a:r>
            <a:r>
              <a:rPr lang="en-US" b="1" dirty="0" smtClean="0"/>
              <a:t> </a:t>
            </a:r>
            <a:r>
              <a:rPr lang="en-US" dirty="0" smtClean="0"/>
              <a:t>: </a:t>
            </a:r>
            <a:r>
              <a:rPr lang="en-US" dirty="0" err="1" smtClean="0"/>
              <a:t>sistem</a:t>
            </a:r>
            <a:r>
              <a:rPr lang="en-US" dirty="0" smtClean="0"/>
              <a:t> yang </a:t>
            </a:r>
            <a:r>
              <a:rPr lang="en-US" dirty="0" err="1" smtClean="0"/>
              <a:t>menggantungkan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fakta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komputer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r>
              <a:rPr lang="en-US" dirty="0" smtClean="0"/>
              <a:t> </a:t>
            </a:r>
            <a:r>
              <a:rPr lang="en-US" dirty="0" err="1" smtClean="0"/>
              <a:t>terpisah</a:t>
            </a:r>
            <a:r>
              <a:rPr lang="en-US" dirty="0" smtClean="0"/>
              <a:t> (e.g.,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mencapai</a:t>
            </a:r>
            <a:r>
              <a:rPr lang="en-US" dirty="0" smtClean="0"/>
              <a:t> </a:t>
            </a:r>
            <a:r>
              <a:rPr lang="en-US" dirty="0" err="1" smtClean="0"/>
              <a:t>kehandalan</a:t>
            </a:r>
            <a:r>
              <a:rPr lang="en-US" dirty="0" smtClean="0"/>
              <a:t>).</a:t>
            </a:r>
          </a:p>
          <a:p>
            <a:pPr marL="400050" indent="-400050" algn="just">
              <a:buNone/>
            </a:pPr>
            <a:r>
              <a:rPr lang="en-US" b="1" dirty="0" smtClean="0"/>
              <a:t>6. </a:t>
            </a:r>
            <a:r>
              <a:rPr lang="en-US" b="1" dirty="0" err="1" smtClean="0"/>
              <a:t>Ekonomis</a:t>
            </a:r>
            <a:r>
              <a:rPr lang="en-US" b="1" dirty="0" smtClean="0"/>
              <a:t> </a:t>
            </a:r>
            <a:r>
              <a:rPr lang="en-US" dirty="0" smtClean="0"/>
              <a:t>: </a:t>
            </a:r>
            <a:r>
              <a:rPr lang="en-US" dirty="0" err="1" smtClean="0"/>
              <a:t>kumpulan</a:t>
            </a:r>
            <a:r>
              <a:rPr lang="en-US" dirty="0" smtClean="0"/>
              <a:t> </a:t>
            </a:r>
            <a:r>
              <a:rPr lang="en-US" dirty="0" err="1" smtClean="0"/>
              <a:t>mikroprosesor</a:t>
            </a:r>
            <a:r>
              <a:rPr lang="en-US" dirty="0" smtClean="0"/>
              <a:t> </a:t>
            </a:r>
            <a:r>
              <a:rPr lang="en-US" dirty="0" err="1" smtClean="0"/>
              <a:t>menawarkan</a:t>
            </a:r>
            <a:r>
              <a:rPr lang="en-US" dirty="0" smtClean="0"/>
              <a:t> </a:t>
            </a:r>
            <a:r>
              <a:rPr lang="en-US" dirty="0" err="1" smtClean="0"/>
              <a:t>harga</a:t>
            </a:r>
            <a:r>
              <a:rPr lang="en-US" dirty="0" smtClean="0"/>
              <a:t>/</a:t>
            </a:r>
            <a:r>
              <a:rPr lang="en-US" dirty="0" err="1" smtClean="0"/>
              <a:t>unjuk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yang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mainframe</a:t>
            </a:r>
          </a:p>
          <a:p>
            <a:pPr algn="just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917714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33437" y="457200"/>
            <a:ext cx="716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Mengapa</a:t>
            </a:r>
            <a:r>
              <a:rPr lang="en-US" sz="2800" dirty="0" smtClean="0"/>
              <a:t> </a:t>
            </a:r>
            <a:r>
              <a:rPr lang="en-US" sz="2800" dirty="0" err="1" smtClean="0"/>
              <a:t>Perlu</a:t>
            </a:r>
            <a:r>
              <a:rPr lang="en-US" sz="2800" dirty="0" smtClean="0"/>
              <a:t> </a:t>
            </a:r>
            <a:r>
              <a:rPr lang="en-US" sz="2800" dirty="0" err="1" smtClean="0"/>
              <a:t>Sistem</a:t>
            </a:r>
            <a:r>
              <a:rPr lang="en-US" sz="2800" dirty="0" smtClean="0"/>
              <a:t> </a:t>
            </a:r>
            <a:r>
              <a:rPr lang="en-US" sz="2800" dirty="0" err="1" smtClean="0"/>
              <a:t>Terdistribusi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6" name="Rectangle 3"/>
          <p:cNvSpPr txBox="1">
            <a:spLocks noGrp="1" noChangeArrowheads="1"/>
          </p:cNvSpPr>
          <p:nvPr>
            <p:ph sz="quarter" idx="1"/>
          </p:nvPr>
        </p:nvSpPr>
        <p:spPr bwMode="auto">
          <a:xfrm>
            <a:off x="838200" y="1371600"/>
            <a:ext cx="7467600" cy="487375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25602" rIns="0" bIns="0">
            <a:normAutofit lnSpcReduction="10000"/>
          </a:bodyPr>
          <a:lstStyle/>
          <a:p>
            <a:pPr marL="309563" indent="-309563" algn="just" defTabSz="414338" eaLnBrk="0" hangingPunct="0">
              <a:lnSpc>
                <a:spcPct val="80000"/>
              </a:lnSpc>
              <a:spcAft>
                <a:spcPts val="1288"/>
              </a:spcAft>
              <a:buClr>
                <a:srgbClr val="000000"/>
              </a:buClr>
              <a:buSzPct val="100000"/>
              <a:buFont typeface="Times New Roman" pitchFamily="18" charset="0"/>
              <a:buChar char="•"/>
              <a:defRPr/>
            </a:pPr>
            <a:r>
              <a:rPr lang="en-US" sz="2200" b="1" i="1" kern="0" dirty="0">
                <a:solidFill>
                  <a:srgbClr val="000000"/>
                </a:solidFill>
              </a:rPr>
              <a:t>Performance </a:t>
            </a:r>
            <a:endParaRPr lang="en-US" sz="2200" b="1" kern="0" dirty="0">
              <a:solidFill>
                <a:srgbClr val="000000"/>
              </a:solidFill>
            </a:endParaRPr>
          </a:p>
          <a:p>
            <a:pPr marL="452437" lvl="1" indent="0" algn="just" defTabSz="414338" eaLnBrk="0" hangingPunct="0">
              <a:lnSpc>
                <a:spcPct val="80000"/>
              </a:lnSpc>
              <a:spcAft>
                <a:spcPts val="1038"/>
              </a:spcAft>
              <a:buClr>
                <a:srgbClr val="000000"/>
              </a:buClr>
              <a:buSzPct val="100000"/>
              <a:buNone/>
              <a:defRPr/>
            </a:pPr>
            <a:r>
              <a:rPr lang="en-US" sz="2200" kern="0" dirty="0" err="1" smtClean="0">
                <a:solidFill>
                  <a:srgbClr val="000000"/>
                </a:solidFill>
              </a:rPr>
              <a:t>Sekumpulan</a:t>
            </a:r>
            <a:r>
              <a:rPr lang="en-US" sz="2200" kern="0" dirty="0" smtClean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prosesor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dapat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menyediakan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kinerja</a:t>
            </a:r>
            <a:r>
              <a:rPr lang="en-US" sz="2200" kern="0" dirty="0">
                <a:solidFill>
                  <a:srgbClr val="000000"/>
                </a:solidFill>
              </a:rPr>
              <a:t> yang </a:t>
            </a:r>
            <a:r>
              <a:rPr lang="en-US" sz="2200" kern="0" dirty="0" err="1">
                <a:solidFill>
                  <a:srgbClr val="000000"/>
                </a:solidFill>
              </a:rPr>
              <a:t>lebih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tinggi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daripada</a:t>
            </a:r>
            <a:r>
              <a:rPr lang="id-ID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komputer</a:t>
            </a:r>
            <a:r>
              <a:rPr lang="en-US" sz="2200" kern="0" dirty="0">
                <a:solidFill>
                  <a:srgbClr val="000000"/>
                </a:solidFill>
              </a:rPr>
              <a:t> yang </a:t>
            </a:r>
            <a:r>
              <a:rPr lang="en-US" sz="2200" kern="0" dirty="0" err="1">
                <a:solidFill>
                  <a:srgbClr val="000000"/>
                </a:solidFill>
              </a:rPr>
              <a:t>terpusat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</a:p>
          <a:p>
            <a:pPr marL="309563" indent="-309563" algn="just" defTabSz="414338" eaLnBrk="0" hangingPunct="0">
              <a:lnSpc>
                <a:spcPct val="80000"/>
              </a:lnSpc>
              <a:spcAft>
                <a:spcPts val="1288"/>
              </a:spcAft>
              <a:buClr>
                <a:srgbClr val="000000"/>
              </a:buClr>
              <a:buSzPct val="100000"/>
              <a:buFont typeface="Times New Roman" pitchFamily="18" charset="0"/>
              <a:buChar char="•"/>
              <a:defRPr/>
            </a:pPr>
            <a:r>
              <a:rPr lang="en-US" sz="2200" b="1" i="1" kern="0" dirty="0">
                <a:solidFill>
                  <a:srgbClr val="000000"/>
                </a:solidFill>
              </a:rPr>
              <a:t>Distribution </a:t>
            </a:r>
            <a:endParaRPr lang="en-US" sz="2200" b="1" kern="0" dirty="0">
              <a:solidFill>
                <a:srgbClr val="000000"/>
              </a:solidFill>
            </a:endParaRPr>
          </a:p>
          <a:p>
            <a:pPr marL="452437" lvl="1" indent="0" algn="just" defTabSz="414338" eaLnBrk="0" hangingPunct="0">
              <a:lnSpc>
                <a:spcPct val="80000"/>
              </a:lnSpc>
              <a:spcAft>
                <a:spcPts val="1038"/>
              </a:spcAft>
              <a:buClr>
                <a:srgbClr val="000000"/>
              </a:buClr>
              <a:buSzPct val="100000"/>
              <a:buNone/>
              <a:defRPr/>
            </a:pPr>
            <a:r>
              <a:rPr lang="en-US" sz="2200" kern="0" dirty="0" err="1" smtClean="0">
                <a:solidFill>
                  <a:srgbClr val="000000"/>
                </a:solidFill>
              </a:rPr>
              <a:t>Banyak</a:t>
            </a:r>
            <a:r>
              <a:rPr lang="en-US" sz="2200" kern="0" dirty="0" smtClean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aplikasi</a:t>
            </a:r>
            <a:r>
              <a:rPr lang="en-US" sz="2200" kern="0" dirty="0">
                <a:solidFill>
                  <a:srgbClr val="000000"/>
                </a:solidFill>
              </a:rPr>
              <a:t> yang </a:t>
            </a:r>
            <a:r>
              <a:rPr lang="en-US" sz="2200" kern="0" dirty="0" err="1">
                <a:solidFill>
                  <a:srgbClr val="000000"/>
                </a:solidFill>
              </a:rPr>
              <a:t>terlibat</a:t>
            </a:r>
            <a:r>
              <a:rPr lang="en-US" sz="2200" kern="0" dirty="0">
                <a:solidFill>
                  <a:srgbClr val="000000"/>
                </a:solidFill>
              </a:rPr>
              <a:t>, </a:t>
            </a:r>
            <a:r>
              <a:rPr lang="en-US" sz="2200" kern="0" dirty="0" err="1">
                <a:solidFill>
                  <a:srgbClr val="000000"/>
                </a:solidFill>
              </a:rPr>
              <a:t>sehingga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lebih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baik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jika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dipisah</a:t>
            </a:r>
            <a:r>
              <a:rPr lang="id-ID" sz="2200" kern="0" dirty="0">
                <a:solidFill>
                  <a:srgbClr val="000000"/>
                </a:solidFill>
              </a:rPr>
              <a:t> d</a:t>
            </a:r>
            <a:r>
              <a:rPr lang="en-US" sz="2200" kern="0" dirty="0" err="1">
                <a:solidFill>
                  <a:srgbClr val="000000"/>
                </a:solidFill>
              </a:rPr>
              <a:t>alam</a:t>
            </a:r>
            <a:r>
              <a:rPr lang="id-ID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mesin</a:t>
            </a:r>
            <a:r>
              <a:rPr lang="en-US" sz="2200" kern="0" dirty="0">
                <a:solidFill>
                  <a:srgbClr val="000000"/>
                </a:solidFill>
              </a:rPr>
              <a:t> yang</a:t>
            </a:r>
            <a:r>
              <a:rPr lang="id-ID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berbeda</a:t>
            </a:r>
            <a:r>
              <a:rPr lang="en-US" sz="2200" kern="0" dirty="0">
                <a:solidFill>
                  <a:srgbClr val="000000"/>
                </a:solidFill>
              </a:rPr>
              <a:t> (</a:t>
            </a:r>
            <a:r>
              <a:rPr lang="en-US" sz="2200" kern="0" dirty="0" err="1">
                <a:solidFill>
                  <a:srgbClr val="000000"/>
                </a:solidFill>
              </a:rPr>
              <a:t>contoh</a:t>
            </a:r>
            <a:r>
              <a:rPr lang="en-US" sz="2200" kern="0" dirty="0">
                <a:solidFill>
                  <a:srgbClr val="000000"/>
                </a:solidFill>
              </a:rPr>
              <a:t>: </a:t>
            </a:r>
            <a:r>
              <a:rPr lang="en-US" sz="2200" kern="0" dirty="0" err="1">
                <a:solidFill>
                  <a:srgbClr val="000000"/>
                </a:solidFill>
              </a:rPr>
              <a:t>aplikasi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perbankan</a:t>
            </a:r>
            <a:r>
              <a:rPr lang="en-US" sz="2200" kern="0" dirty="0">
                <a:solidFill>
                  <a:srgbClr val="000000"/>
                </a:solidFill>
              </a:rPr>
              <a:t>, </a:t>
            </a:r>
            <a:r>
              <a:rPr lang="en-US" sz="2200" kern="0" dirty="0" err="1">
                <a:solidFill>
                  <a:srgbClr val="000000"/>
                </a:solidFill>
              </a:rPr>
              <a:t>komersial</a:t>
            </a:r>
            <a:r>
              <a:rPr lang="en-US" sz="2200" kern="0" dirty="0">
                <a:solidFill>
                  <a:srgbClr val="000000"/>
                </a:solidFill>
              </a:rPr>
              <a:t>) </a:t>
            </a:r>
          </a:p>
          <a:p>
            <a:pPr marL="309563" indent="-309563" algn="just" defTabSz="414338" eaLnBrk="0" hangingPunct="0">
              <a:lnSpc>
                <a:spcPct val="80000"/>
              </a:lnSpc>
              <a:spcAft>
                <a:spcPts val="1288"/>
              </a:spcAft>
              <a:buClr>
                <a:srgbClr val="000000"/>
              </a:buClr>
              <a:buSzPct val="100000"/>
              <a:buFont typeface="Times New Roman" pitchFamily="18" charset="0"/>
              <a:buChar char="•"/>
              <a:defRPr/>
            </a:pPr>
            <a:r>
              <a:rPr lang="en-US" sz="2200" b="1" i="1" kern="0" dirty="0">
                <a:solidFill>
                  <a:srgbClr val="000000"/>
                </a:solidFill>
              </a:rPr>
              <a:t>Reliability </a:t>
            </a:r>
            <a:endParaRPr lang="en-US" sz="2200" b="1" kern="0" dirty="0">
              <a:solidFill>
                <a:srgbClr val="000000"/>
              </a:solidFill>
            </a:endParaRPr>
          </a:p>
          <a:p>
            <a:pPr marL="452437" lvl="1" indent="0" algn="just" defTabSz="414338" eaLnBrk="0" hangingPunct="0">
              <a:lnSpc>
                <a:spcPct val="80000"/>
              </a:lnSpc>
              <a:spcAft>
                <a:spcPts val="1038"/>
              </a:spcAft>
              <a:buClr>
                <a:srgbClr val="000000"/>
              </a:buClr>
              <a:buSzPct val="100000"/>
              <a:buNone/>
              <a:defRPr/>
            </a:pPr>
            <a:r>
              <a:rPr lang="en-US" sz="2200" kern="0" dirty="0" err="1" smtClean="0">
                <a:solidFill>
                  <a:srgbClr val="000000"/>
                </a:solidFill>
              </a:rPr>
              <a:t>Jika</a:t>
            </a:r>
            <a:r>
              <a:rPr lang="en-US" sz="2200" kern="0" dirty="0" smtClean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terjadi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kerusakan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pada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salah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satu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mesin</a:t>
            </a:r>
            <a:r>
              <a:rPr lang="en-US" sz="2200" kern="0" dirty="0">
                <a:solidFill>
                  <a:srgbClr val="000000"/>
                </a:solidFill>
              </a:rPr>
              <a:t>, </a:t>
            </a:r>
            <a:r>
              <a:rPr lang="en-US" sz="2200" kern="0" dirty="0" err="1">
                <a:solidFill>
                  <a:srgbClr val="000000"/>
                </a:solidFill>
              </a:rPr>
              <a:t>tidak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akan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mempengaruhi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  <a:r>
              <a:rPr lang="id-ID" sz="2200" kern="0" dirty="0">
                <a:solidFill>
                  <a:srgbClr val="000000"/>
                </a:solidFill>
              </a:rPr>
              <a:t>k</a:t>
            </a:r>
            <a:r>
              <a:rPr lang="en-US" sz="2200" kern="0" dirty="0" err="1">
                <a:solidFill>
                  <a:srgbClr val="000000"/>
                </a:solidFill>
              </a:rPr>
              <a:t>inerja</a:t>
            </a:r>
            <a:r>
              <a:rPr lang="id-ID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>
                <a:solidFill>
                  <a:srgbClr val="000000"/>
                </a:solidFill>
              </a:rPr>
              <a:t>system </a:t>
            </a:r>
            <a:r>
              <a:rPr lang="en-US" sz="2200" kern="0" dirty="0" err="1">
                <a:solidFill>
                  <a:srgbClr val="000000"/>
                </a:solidFill>
              </a:rPr>
              <a:t>secara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keseluruhan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</a:p>
          <a:p>
            <a:pPr marL="309563" indent="-309563" algn="just" defTabSz="414338" eaLnBrk="0" hangingPunct="0">
              <a:lnSpc>
                <a:spcPct val="80000"/>
              </a:lnSpc>
              <a:spcAft>
                <a:spcPts val="1288"/>
              </a:spcAft>
              <a:buClr>
                <a:srgbClr val="000000"/>
              </a:buClr>
              <a:buSzPct val="100000"/>
              <a:buFont typeface="Times New Roman" pitchFamily="18" charset="0"/>
              <a:buChar char="•"/>
              <a:defRPr/>
            </a:pPr>
            <a:r>
              <a:rPr lang="en-US" sz="2200" b="1" i="1" kern="0" dirty="0">
                <a:solidFill>
                  <a:srgbClr val="000000"/>
                </a:solidFill>
              </a:rPr>
              <a:t>Incremental Growth</a:t>
            </a:r>
            <a:r>
              <a:rPr lang="en-US" sz="2200" i="1" kern="0" dirty="0">
                <a:solidFill>
                  <a:srgbClr val="000000"/>
                </a:solidFill>
              </a:rPr>
              <a:t> </a:t>
            </a:r>
            <a:endParaRPr lang="en-US" sz="2200" kern="0" dirty="0">
              <a:solidFill>
                <a:srgbClr val="000000"/>
              </a:solidFill>
            </a:endParaRPr>
          </a:p>
          <a:p>
            <a:pPr marL="400050" indent="0" algn="just" defTabSz="414338" eaLnBrk="0" hangingPunct="0">
              <a:lnSpc>
                <a:spcPct val="80000"/>
              </a:lnSpc>
              <a:spcAft>
                <a:spcPts val="1288"/>
              </a:spcAft>
              <a:buClr>
                <a:srgbClr val="000000"/>
              </a:buClr>
              <a:buSzPct val="100000"/>
              <a:buNone/>
              <a:defRPr/>
            </a:pPr>
            <a:r>
              <a:rPr lang="en-US" sz="2200" kern="0" dirty="0" smtClean="0">
                <a:solidFill>
                  <a:srgbClr val="000000"/>
                </a:solidFill>
              </a:rPr>
              <a:t> </a:t>
            </a:r>
            <a:r>
              <a:rPr lang="en-US" sz="2200" kern="0" dirty="0" err="1" smtClean="0">
                <a:solidFill>
                  <a:srgbClr val="000000"/>
                </a:solidFill>
              </a:rPr>
              <a:t>Mesin</a:t>
            </a:r>
            <a:r>
              <a:rPr lang="en-US" sz="2200" kern="0" dirty="0" smtClean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baru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dapat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ditambahkan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jika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  <a:r>
              <a:rPr lang="en-US" sz="2200" kern="0" dirty="0" err="1">
                <a:solidFill>
                  <a:srgbClr val="000000"/>
                </a:solidFill>
              </a:rPr>
              <a:t>kebutuhan</a:t>
            </a:r>
            <a:r>
              <a:rPr lang="en-US" sz="2200" kern="0" dirty="0">
                <a:solidFill>
                  <a:srgbClr val="000000"/>
                </a:solidFill>
              </a:rPr>
              <a:t> proses  </a:t>
            </a:r>
            <a:r>
              <a:rPr lang="en-US" sz="2200" kern="0" dirty="0" err="1">
                <a:solidFill>
                  <a:srgbClr val="000000"/>
                </a:solidFill>
              </a:rPr>
              <a:t>meningkat</a:t>
            </a:r>
            <a:r>
              <a:rPr lang="en-US" sz="2200" kern="0" dirty="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543018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 txBox="1">
            <a:spLocks noGrp="1" noChangeArrowheads="1"/>
          </p:cNvSpPr>
          <p:nvPr>
            <p:ph sz="quarter" idx="1"/>
          </p:nvPr>
        </p:nvSpPr>
        <p:spPr bwMode="auto">
          <a:xfrm>
            <a:off x="762000" y="1676400"/>
            <a:ext cx="7772400" cy="487375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25602" rIns="0" bIns="0">
            <a:normAutofit/>
          </a:bodyPr>
          <a:lstStyle/>
          <a:p>
            <a:pPr marL="309563" indent="-309563" defTabSz="414338" eaLnBrk="0" hangingPunct="0">
              <a:lnSpc>
                <a:spcPct val="80000"/>
              </a:lnSpc>
              <a:spcAft>
                <a:spcPts val="1288"/>
              </a:spcAft>
              <a:buClr>
                <a:srgbClr val="000000"/>
              </a:buClr>
              <a:buSzPct val="100000"/>
              <a:buFont typeface="Times New Roman" pitchFamily="18" charset="0"/>
              <a:buChar char="•"/>
              <a:defRPr/>
            </a:pPr>
            <a:r>
              <a:rPr lang="en-US" sz="2400" b="1" i="1" kern="0" dirty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Sharing Data/Resource </a:t>
            </a:r>
            <a:endParaRPr lang="en-US" sz="2400" b="1" kern="0" dirty="0">
              <a:solidFill>
                <a:srgbClr val="000000"/>
              </a:solidFill>
              <a:latin typeface="Comic Sans MS" pitchFamily="66" charset="0"/>
              <a:ea typeface="+mn-ea"/>
              <a:cs typeface="+mn-cs"/>
            </a:endParaRPr>
          </a:p>
          <a:p>
            <a:pPr marL="0" indent="0" defTabSz="414338" eaLnBrk="0" hangingPunct="0">
              <a:lnSpc>
                <a:spcPct val="80000"/>
              </a:lnSpc>
              <a:spcAft>
                <a:spcPts val="1288"/>
              </a:spcAft>
              <a:buClr>
                <a:srgbClr val="000000"/>
              </a:buClr>
              <a:buSzPct val="100000"/>
              <a:buNone/>
              <a:defRPr/>
            </a:pPr>
            <a:r>
              <a:rPr lang="en-US" i="1" kern="0" dirty="0" smtClean="0">
                <a:solidFill>
                  <a:srgbClr val="000000"/>
                </a:solidFill>
                <a:latin typeface="Comic Sans MS" pitchFamily="66" charset="0"/>
              </a:rPr>
              <a:t>	</a:t>
            </a:r>
            <a:r>
              <a:rPr lang="en-US" sz="2400" i="1" kern="0" dirty="0" smtClean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Resource </a:t>
            </a:r>
            <a:r>
              <a:rPr lang="en-US" sz="2400" kern="0" dirty="0" err="1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adalah</a:t>
            </a:r>
            <a:r>
              <a:rPr lang="en-US" sz="2400" kern="0" dirty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: </a:t>
            </a:r>
          </a:p>
          <a:p>
            <a:pPr marL="0" indent="0" defTabSz="414338" eaLnBrk="0" hangingPunct="0">
              <a:lnSpc>
                <a:spcPct val="80000"/>
              </a:lnSpc>
              <a:spcAft>
                <a:spcPts val="1288"/>
              </a:spcAft>
              <a:buClr>
                <a:srgbClr val="000000"/>
              </a:buClr>
              <a:buSzPct val="100000"/>
              <a:buNone/>
              <a:defRPr/>
            </a:pPr>
            <a:r>
              <a:rPr lang="en-US" kern="0" dirty="0" smtClean="0">
                <a:solidFill>
                  <a:srgbClr val="000000"/>
                </a:solidFill>
                <a:latin typeface="Comic Sans MS" pitchFamily="66" charset="0"/>
              </a:rPr>
              <a:t>     </a:t>
            </a:r>
            <a:r>
              <a:rPr lang="en-US" sz="2400" kern="0" dirty="0" smtClean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– </a:t>
            </a:r>
            <a:r>
              <a:rPr lang="en-US" sz="2400" kern="0" dirty="0" err="1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Segala</a:t>
            </a:r>
            <a:r>
              <a:rPr lang="en-US" sz="2400" kern="0" dirty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hal</a:t>
            </a:r>
            <a:r>
              <a:rPr lang="en-US" sz="2400" kern="0" dirty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 yang </a:t>
            </a:r>
            <a:r>
              <a:rPr lang="en-US" sz="2400" kern="0" dirty="0" err="1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dapat</a:t>
            </a:r>
            <a:r>
              <a:rPr lang="en-US" sz="2400" kern="0" dirty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digunakan</a:t>
            </a:r>
            <a:r>
              <a:rPr lang="en-US" sz="2400" kern="0" dirty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bersama</a:t>
            </a:r>
            <a:r>
              <a:rPr lang="en-US" sz="2400" kern="0" dirty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dalam</a:t>
            </a:r>
            <a:r>
              <a:rPr lang="en-US" sz="2400" kern="0" dirty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 </a:t>
            </a:r>
            <a:r>
              <a:rPr lang="id-ID" sz="2400" kern="0" dirty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   </a:t>
            </a:r>
          </a:p>
          <a:p>
            <a:pPr marL="0" indent="0" defTabSz="414338" eaLnBrk="0" hangingPunct="0">
              <a:lnSpc>
                <a:spcPct val="80000"/>
              </a:lnSpc>
              <a:spcAft>
                <a:spcPts val="1288"/>
              </a:spcAft>
              <a:buClr>
                <a:srgbClr val="000000"/>
              </a:buClr>
              <a:buSzPct val="100000"/>
              <a:buNone/>
              <a:defRPr/>
            </a:pPr>
            <a:r>
              <a:rPr lang="en-US" kern="0" dirty="0" smtClean="0">
                <a:solidFill>
                  <a:srgbClr val="000000"/>
                </a:solidFill>
                <a:latin typeface="Comic Sans MS" pitchFamily="66" charset="0"/>
              </a:rPr>
              <a:t>        </a:t>
            </a:r>
            <a:r>
              <a:rPr lang="en-US" sz="2400" kern="0" dirty="0" err="1" smtClean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jaringan</a:t>
            </a:r>
            <a:r>
              <a:rPr lang="en-US" sz="2400" kern="0" dirty="0" smtClean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komputer</a:t>
            </a:r>
            <a:r>
              <a:rPr lang="en-US" sz="2400" kern="0" dirty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. </a:t>
            </a:r>
            <a:endParaRPr lang="en-US" sz="2400" kern="0" dirty="0" smtClean="0">
              <a:solidFill>
                <a:srgbClr val="000000"/>
              </a:solidFill>
              <a:latin typeface="Comic Sans MS" pitchFamily="66" charset="0"/>
              <a:ea typeface="+mn-ea"/>
              <a:cs typeface="+mn-cs"/>
            </a:endParaRPr>
          </a:p>
          <a:p>
            <a:pPr marL="685800" indent="-685800" defTabSz="414338" eaLnBrk="0" hangingPunct="0">
              <a:lnSpc>
                <a:spcPct val="80000"/>
              </a:lnSpc>
              <a:spcAft>
                <a:spcPts val="1288"/>
              </a:spcAft>
              <a:buClr>
                <a:srgbClr val="000000"/>
              </a:buClr>
              <a:buSzPct val="100000"/>
              <a:buNone/>
              <a:defRPr/>
            </a:pPr>
            <a:r>
              <a:rPr lang="en-US" kern="0" dirty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n-US" kern="0" dirty="0" smtClean="0">
                <a:solidFill>
                  <a:srgbClr val="000000"/>
                </a:solidFill>
                <a:latin typeface="Comic Sans MS" pitchFamily="66" charset="0"/>
              </a:rPr>
              <a:t>    </a:t>
            </a:r>
            <a:r>
              <a:rPr lang="en-US" sz="2400" kern="0" dirty="0" smtClean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– </a:t>
            </a:r>
            <a:r>
              <a:rPr lang="en-US" sz="2400" kern="0" dirty="0" err="1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Meliputi</a:t>
            </a:r>
            <a:r>
              <a:rPr lang="en-US" sz="2400" kern="0" dirty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 hardware (e.g. </a:t>
            </a:r>
            <a:r>
              <a:rPr lang="en-US" sz="2400" i="1" kern="0" dirty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disk, printer, scanner</a:t>
            </a:r>
            <a:r>
              <a:rPr lang="en-US" sz="2400" kern="0" dirty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), </a:t>
            </a:r>
            <a:r>
              <a:rPr lang="en-US" sz="2400" kern="0" dirty="0" smtClean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 </a:t>
            </a:r>
            <a:r>
              <a:rPr lang="en-US" sz="2400" kern="0" dirty="0" err="1" smtClean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juga</a:t>
            </a:r>
            <a:r>
              <a:rPr lang="en-US" sz="2400" kern="0" dirty="0" smtClean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  software </a:t>
            </a:r>
            <a:r>
              <a:rPr lang="en-US" sz="2400" kern="0" dirty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(</a:t>
            </a:r>
            <a:r>
              <a:rPr lang="en-US" sz="2400" kern="0" dirty="0" err="1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berkas</a:t>
            </a:r>
            <a:r>
              <a:rPr lang="en-US" sz="2400" kern="0" dirty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, basis data, </a:t>
            </a:r>
            <a:r>
              <a:rPr lang="en-US" sz="2400" kern="0" dirty="0" err="1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obyek</a:t>
            </a:r>
            <a:r>
              <a:rPr lang="en-US" sz="2400" kern="0" dirty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 data). </a:t>
            </a:r>
          </a:p>
          <a:p>
            <a:pPr marL="309563" indent="-309563" defTabSz="414338" eaLnBrk="0" hangingPunct="0">
              <a:lnSpc>
                <a:spcPct val="80000"/>
              </a:lnSpc>
              <a:spcAft>
                <a:spcPts val="1288"/>
              </a:spcAft>
              <a:buClr>
                <a:srgbClr val="000000"/>
              </a:buClr>
              <a:buSzPct val="100000"/>
              <a:buFont typeface="Times New Roman" pitchFamily="18" charset="0"/>
              <a:buChar char="•"/>
              <a:defRPr/>
            </a:pPr>
            <a:r>
              <a:rPr lang="en-US" sz="2400" b="1" i="1" kern="0" dirty="0" smtClean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Communication </a:t>
            </a:r>
            <a:endParaRPr lang="en-US" sz="2400" b="1" kern="0" dirty="0">
              <a:solidFill>
                <a:srgbClr val="000000"/>
              </a:solidFill>
              <a:latin typeface="Comic Sans MS" pitchFamily="66" charset="0"/>
              <a:ea typeface="+mn-ea"/>
              <a:cs typeface="+mn-cs"/>
            </a:endParaRPr>
          </a:p>
          <a:p>
            <a:pPr marL="0" indent="0" defTabSz="414338" eaLnBrk="0" hangingPunct="0">
              <a:lnSpc>
                <a:spcPct val="80000"/>
              </a:lnSpc>
              <a:spcAft>
                <a:spcPts val="1288"/>
              </a:spcAft>
              <a:buClr>
                <a:srgbClr val="000000"/>
              </a:buClr>
              <a:buSzPct val="100000"/>
              <a:buNone/>
              <a:defRPr/>
            </a:pPr>
            <a:r>
              <a:rPr lang="en-US" kern="0" dirty="0" smtClean="0">
                <a:solidFill>
                  <a:srgbClr val="000000"/>
                </a:solidFill>
                <a:latin typeface="Comic Sans MS" pitchFamily="66" charset="0"/>
              </a:rPr>
              <a:t>     </a:t>
            </a:r>
            <a:r>
              <a:rPr lang="en-US" sz="2400" kern="0" dirty="0" err="1" smtClean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Menyediakan</a:t>
            </a:r>
            <a:r>
              <a:rPr lang="en-US" sz="2400" kern="0" dirty="0" smtClean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fasilitas</a:t>
            </a:r>
            <a:r>
              <a:rPr lang="en-US" sz="2400" kern="0" dirty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komunikasi</a:t>
            </a:r>
            <a:r>
              <a:rPr lang="en-US" sz="2400" kern="0" dirty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antar</a:t>
            </a:r>
            <a:r>
              <a:rPr lang="en-US" sz="2400" kern="0" dirty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manusia</a:t>
            </a:r>
            <a:r>
              <a:rPr lang="en-US" sz="2400" kern="0" dirty="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31118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042193" y="2172493"/>
            <a:ext cx="7343775" cy="251301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 smtClean="0"/>
              <a:t>Butuh</a:t>
            </a:r>
            <a:r>
              <a:rPr lang="en-US" dirty="0" smtClean="0"/>
              <a:t> </a:t>
            </a:r>
            <a:r>
              <a:rPr lang="en-US" dirty="0" err="1" smtClean="0"/>
              <a:t>berbagi</a:t>
            </a:r>
            <a:r>
              <a:rPr lang="en-US" dirty="0" smtClean="0"/>
              <a:t> data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i="1" dirty="0" smtClean="0"/>
              <a:t>resource </a:t>
            </a:r>
            <a:r>
              <a:rPr lang="en-US" dirty="0" smtClean="0"/>
              <a:t>di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pemakai</a:t>
            </a:r>
            <a:endParaRPr lang="en-US" dirty="0" smtClean="0"/>
          </a:p>
          <a:p>
            <a:r>
              <a:rPr lang="en-US" dirty="0" err="1" smtClean="0"/>
              <a:t>Mendukung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i="1" dirty="0" smtClean="0"/>
              <a:t>person-to-person</a:t>
            </a:r>
          </a:p>
          <a:p>
            <a:r>
              <a:rPr lang="en-US" b="1" dirty="0" err="1" smtClean="0"/>
              <a:t>Fleksibilitas</a:t>
            </a:r>
            <a:r>
              <a:rPr lang="en-US" b="1" dirty="0" smtClean="0"/>
              <a:t> </a:t>
            </a:r>
            <a:r>
              <a:rPr lang="en-US" dirty="0" smtClean="0"/>
              <a:t>: </a:t>
            </a:r>
            <a:r>
              <a:rPr lang="en-US" dirty="0" err="1" smtClean="0"/>
              <a:t>komputer</a:t>
            </a:r>
            <a:r>
              <a:rPr lang="en-US" dirty="0" smtClean="0"/>
              <a:t> yang </a:t>
            </a:r>
            <a:r>
              <a:rPr lang="en-US" dirty="0" err="1" smtClean="0"/>
              <a:t>berbeda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yang </a:t>
            </a:r>
            <a:r>
              <a:rPr lang="en-US" dirty="0" err="1" smtClean="0"/>
              <a:t>berbeda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di share </a:t>
            </a:r>
            <a:r>
              <a:rPr lang="en-US" dirty="0" err="1" smtClean="0"/>
              <a:t>antar</a:t>
            </a:r>
            <a:r>
              <a:rPr lang="en-US" dirty="0" smtClean="0"/>
              <a:t> user</a:t>
            </a:r>
          </a:p>
          <a:p>
            <a:endParaRPr lang="en-US" dirty="0" smtClean="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1037431" y="838200"/>
            <a:ext cx="7069138" cy="609600"/>
          </a:xfrm>
        </p:spPr>
        <p:txBody>
          <a:bodyPr>
            <a:normAutofit fontScale="90000"/>
          </a:bodyPr>
          <a:lstStyle/>
          <a:p>
            <a:r>
              <a:rPr lang="en-US" sz="2900" b="1" dirty="0" smtClean="0"/>
              <a:t/>
            </a:r>
            <a:br>
              <a:rPr lang="en-US" sz="2900" b="1" dirty="0" smtClean="0"/>
            </a:br>
            <a:r>
              <a:rPr lang="en-US" sz="2900" b="1" dirty="0" err="1" smtClean="0"/>
              <a:t>Mengapa</a:t>
            </a:r>
            <a:r>
              <a:rPr lang="en-US" sz="2900" b="1" dirty="0" smtClean="0"/>
              <a:t> </a:t>
            </a:r>
            <a:r>
              <a:rPr lang="en-US" sz="2900" b="1" dirty="0" err="1" smtClean="0"/>
              <a:t>Sistem</a:t>
            </a:r>
            <a:r>
              <a:rPr lang="en-US" sz="2900" b="1" dirty="0" smtClean="0"/>
              <a:t> </a:t>
            </a:r>
            <a:r>
              <a:rPr lang="en-US" sz="2900" b="1" dirty="0" err="1" smtClean="0"/>
              <a:t>Terdistribusi</a:t>
            </a:r>
            <a:r>
              <a:rPr lang="en-US" sz="2900" b="1" dirty="0" smtClean="0"/>
              <a:t> ? </a:t>
            </a:r>
            <a:endParaRPr lang="en-US" sz="2900" dirty="0" smtClean="0"/>
          </a:p>
        </p:txBody>
      </p:sp>
    </p:spTree>
    <p:extLst>
      <p:ext uri="{BB962C8B-B14F-4D97-AF65-F5344CB8AC3E}">
        <p14:creationId xmlns:p14="http://schemas.microsoft.com/office/powerpoint/2010/main" val="22743698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"/>
            <a:ext cx="7620000" cy="1143000"/>
          </a:xfrm>
        </p:spPr>
        <p:txBody>
          <a:bodyPr/>
          <a:lstStyle/>
          <a:p>
            <a:r>
              <a:rPr lang="en-US" dirty="0" err="1" smtClean="0"/>
              <a:t>Kendala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</a:t>
            </a:r>
            <a:r>
              <a:rPr lang="en-US" sz="2400" dirty="0" err="1" smtClean="0"/>
              <a:t>E</a:t>
            </a:r>
            <a:r>
              <a:rPr lang="en-US" dirty="0" err="1" smtClean="0"/>
              <a:t>nerapan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terdistribusi</a:t>
            </a:r>
            <a:endParaRPr lang="en-US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066800" y="1960562"/>
            <a:ext cx="7343775" cy="2936875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smtClean="0"/>
              <a:t>Software - </a:t>
            </a:r>
            <a:r>
              <a:rPr lang="en-US" smtClean="0"/>
              <a:t>bagaimana merancang dan mengatur software dalam DS</a:t>
            </a:r>
          </a:p>
          <a:p>
            <a:r>
              <a:rPr lang="en-US" smtClean="0"/>
              <a:t>Ketergantungan pada infrastruktur jaringan (world wide wait....)</a:t>
            </a:r>
          </a:p>
          <a:p>
            <a:r>
              <a:rPr lang="en-US" smtClean="0"/>
              <a:t>Kemudahan akses ke data yang di share, memunculkan masalah keamanan</a:t>
            </a:r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SOLUSI DI DALAM KENDALA PENERAPAN SISTEM TERDISTRIBUSI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924800" cy="4873752"/>
          </a:xfrm>
        </p:spPr>
        <p:txBody>
          <a:bodyPr>
            <a:normAutofit/>
          </a:bodyPr>
          <a:lstStyle/>
          <a:p>
            <a:pPr algn="just"/>
            <a:r>
              <a:rPr lang="en-US" dirty="0" smtClean="0"/>
              <a:t>1. Yang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butuhkan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mengatasi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tools,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sekali</a:t>
            </a:r>
            <a:r>
              <a:rPr lang="en-US" dirty="0" smtClean="0"/>
              <a:t> tools yang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gunakan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penulis</a:t>
            </a:r>
            <a:r>
              <a:rPr lang="en-US" dirty="0" smtClean="0"/>
              <a:t> </a:t>
            </a:r>
            <a:r>
              <a:rPr lang="en-US" dirty="0" err="1" smtClean="0"/>
              <a:t>bekerja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windows </a:t>
            </a:r>
            <a:r>
              <a:rPr lang="en-US" dirty="0" err="1" smtClean="0"/>
              <a:t>maka</a:t>
            </a:r>
            <a:r>
              <a:rPr lang="en-US" dirty="0" smtClean="0"/>
              <a:t> tool </a:t>
            </a:r>
            <a:r>
              <a:rPr lang="en-US" dirty="0" err="1" smtClean="0"/>
              <a:t>saat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yang </a:t>
            </a:r>
            <a:r>
              <a:rPr lang="en-US" dirty="0" err="1" smtClean="0"/>
              <a:t>penulis</a:t>
            </a:r>
            <a:r>
              <a:rPr lang="en-US" dirty="0" smtClean="0"/>
              <a:t> </a:t>
            </a:r>
            <a:r>
              <a:rPr lang="en-US" dirty="0" err="1" smtClean="0"/>
              <a:t>gunakan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MS.Visual</a:t>
            </a:r>
            <a:r>
              <a:rPr lang="en-US" dirty="0" smtClean="0"/>
              <a:t> Studio Team System (VSTS).</a:t>
            </a:r>
          </a:p>
          <a:p>
            <a:pPr algn="just"/>
            <a:r>
              <a:rPr lang="nn-NO" dirty="0" smtClean="0"/>
              <a:t>2. Scheduler update agar data tetap tersentalisasi</a:t>
            </a:r>
          </a:p>
          <a:p>
            <a:pPr algn="just"/>
            <a:r>
              <a:rPr lang="en-US" dirty="0" smtClean="0"/>
              <a:t>3. </a:t>
            </a:r>
            <a:r>
              <a:rPr lang="en-US" dirty="0" err="1" smtClean="0"/>
              <a:t>Selain</a:t>
            </a:r>
            <a:r>
              <a:rPr lang="en-US" dirty="0" smtClean="0"/>
              <a:t> </a:t>
            </a:r>
            <a:r>
              <a:rPr lang="en-US" dirty="0" err="1" smtClean="0"/>
              <a:t>trik-trik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pemrograman</a:t>
            </a:r>
            <a:r>
              <a:rPr lang="en-US" dirty="0" smtClean="0"/>
              <a:t>, Policy ISMS (</a:t>
            </a:r>
            <a:r>
              <a:rPr lang="en-US" dirty="0" smtClean="0">
                <a:hlinkClick r:id="rId2"/>
              </a:rPr>
              <a:t>http://id.wikipedia.org/wiki/ISMS</a:t>
            </a:r>
            <a:r>
              <a:rPr lang="en-US" dirty="0" smtClean="0"/>
              <a:t>)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wajib</a:t>
            </a:r>
            <a:r>
              <a:rPr lang="en-US" dirty="0" smtClean="0"/>
              <a:t> </a:t>
            </a:r>
            <a:r>
              <a:rPr lang="en-US" dirty="0" err="1" smtClean="0"/>
              <a:t>diterapkan</a:t>
            </a: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Cara </a:t>
            </a:r>
            <a:r>
              <a:rPr lang="en-US" dirty="0" err="1" smtClean="0"/>
              <a:t>distribusi</a:t>
            </a:r>
            <a:r>
              <a:rPr lang="en-US" dirty="0" smtClean="0"/>
              <a:t> file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09600" y="1676399"/>
            <a:ext cx="8229600" cy="4803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Lanjutan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Distribusi</a:t>
            </a:r>
            <a:r>
              <a:rPr lang="en-US" dirty="0" smtClean="0"/>
              <a:t> file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terdistribusi</a:t>
            </a:r>
            <a:r>
              <a:rPr lang="en-US" dirty="0" smtClean="0"/>
              <a:t>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konten-konten</a:t>
            </a:r>
            <a:r>
              <a:rPr lang="en-US" dirty="0" smtClean="0"/>
              <a:t> (file </a:t>
            </a:r>
            <a:r>
              <a:rPr lang="en-US" dirty="0" err="1" smtClean="0"/>
              <a:t>berupa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r>
              <a:rPr lang="en-US" dirty="0" smtClean="0"/>
              <a:t>) yang </a:t>
            </a:r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, </a:t>
            </a:r>
            <a:r>
              <a:rPr lang="en-US" dirty="0" err="1" smtClean="0"/>
              <a:t>terdistribusikan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fileserver </a:t>
            </a:r>
            <a:r>
              <a:rPr lang="en-US" dirty="0" err="1" smtClean="0"/>
              <a:t>lokal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DISTRIBUSI FILE DATABASE</a:t>
            </a: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38199" y="1828800"/>
            <a:ext cx="8376711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Lanjutan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b="1" dirty="0" smtClean="0"/>
              <a:t>Distribusi database adalah bagian dari sistem informasi terdistribusi dimana </a:t>
            </a:r>
            <a:r>
              <a:rPr lang="en-US" dirty="0" err="1" smtClean="0"/>
              <a:t>arsitektur</a:t>
            </a:r>
            <a:r>
              <a:rPr lang="en-US" dirty="0" smtClean="0"/>
              <a:t> </a:t>
            </a:r>
            <a:r>
              <a:rPr lang="en-US" dirty="0" err="1" smtClean="0"/>
              <a:t>databasenya</a:t>
            </a:r>
            <a:r>
              <a:rPr lang="en-US" dirty="0" smtClean="0"/>
              <a:t> </a:t>
            </a:r>
            <a:r>
              <a:rPr lang="en-US" dirty="0" err="1" smtClean="0"/>
              <a:t>dirancang</a:t>
            </a:r>
            <a:r>
              <a:rPr lang="en-US" dirty="0" smtClean="0"/>
              <a:t> </a:t>
            </a:r>
            <a:r>
              <a:rPr lang="en-US" dirty="0" err="1" smtClean="0"/>
              <a:t>sedemikian</a:t>
            </a:r>
            <a:r>
              <a:rPr lang="en-US" dirty="0" smtClean="0"/>
              <a:t> </a:t>
            </a:r>
            <a:r>
              <a:rPr lang="en-US" dirty="0" err="1" smtClean="0"/>
              <a:t>rupa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data yang </a:t>
            </a:r>
            <a:r>
              <a:rPr lang="en-US" dirty="0" err="1" smtClean="0"/>
              <a:t>berupa</a:t>
            </a:r>
            <a:r>
              <a:rPr lang="en-US" dirty="0" smtClean="0"/>
              <a:t> record </a:t>
            </a:r>
            <a:r>
              <a:rPr lang="en-US" dirty="0" err="1" smtClean="0"/>
              <a:t>dapat</a:t>
            </a:r>
            <a:endParaRPr lang="en-US" dirty="0" smtClean="0"/>
          </a:p>
          <a:p>
            <a:pPr algn="just"/>
            <a:r>
              <a:rPr lang="nn-NO" dirty="0" smtClean="0"/>
              <a:t>terdistribusikan di setiap database server lokal dan dapat bekerja secara terintegrasi dan </a:t>
            </a:r>
            <a:r>
              <a:rPr lang="en-US" dirty="0" err="1" smtClean="0"/>
              <a:t>simultan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Distribusi</a:t>
            </a:r>
            <a:r>
              <a:rPr lang="en-US" dirty="0" smtClean="0"/>
              <a:t> file &amp; database</a:t>
            </a:r>
            <a:endParaRPr 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81310" y="1828800"/>
            <a:ext cx="818138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Lanjutan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dirty="0" smtClean="0"/>
              <a:t>Model pendistribusian ini adalah gabungan dari 2 model distribusi yang telah </a:t>
            </a:r>
            <a:r>
              <a:rPr lang="en-US" dirty="0" err="1" smtClean="0"/>
              <a:t>dijelaskan</a:t>
            </a:r>
            <a:r>
              <a:rPr lang="en-US" dirty="0" smtClean="0"/>
              <a:t> </a:t>
            </a:r>
            <a:r>
              <a:rPr lang="en-US" dirty="0" err="1" smtClean="0"/>
              <a:t>diatas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tentu</a:t>
            </a:r>
            <a:r>
              <a:rPr lang="en-US" dirty="0" smtClean="0"/>
              <a:t> </a:t>
            </a:r>
            <a:r>
              <a:rPr lang="en-US" dirty="0" err="1" smtClean="0"/>
              <a:t>saja</a:t>
            </a:r>
            <a:r>
              <a:rPr lang="en-US" dirty="0" smtClean="0"/>
              <a:t> </a:t>
            </a:r>
            <a:r>
              <a:rPr lang="en-US" dirty="0" err="1" smtClean="0"/>
              <a:t>hal-hal</a:t>
            </a:r>
            <a:r>
              <a:rPr lang="en-US" dirty="0" smtClean="0"/>
              <a:t> yang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diperhatikan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mensimulasikan</a:t>
            </a:r>
            <a:r>
              <a:rPr lang="en-US" dirty="0" smtClean="0"/>
              <a:t> model </a:t>
            </a:r>
            <a:r>
              <a:rPr lang="en-US" dirty="0" err="1" smtClean="0"/>
              <a:t>pendsitribusian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gabungan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keduanya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9762"/>
          </a:xfrm>
        </p:spPr>
        <p:txBody>
          <a:bodyPr/>
          <a:lstStyle/>
          <a:p>
            <a:r>
              <a:rPr lang="en-US" sz="3200" b="1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Contoh</a:t>
            </a:r>
            <a:r>
              <a:rPr lang="en-US" sz="32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3200" b="1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Sistem</a:t>
            </a:r>
            <a:r>
              <a:rPr lang="en-US" sz="32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3200" b="1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Terdistribusi</a:t>
            </a:r>
            <a:endParaRPr lang="en-US" sz="3200" b="1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sz="quarter" idx="1"/>
          </p:nvPr>
        </p:nvSpPr>
        <p:spPr bwMode="auto">
          <a:xfrm>
            <a:off x="457200" y="1143000"/>
            <a:ext cx="79248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9pPr>
          </a:lstStyle>
          <a:p>
            <a:pPr marL="400050" indent="-400050" algn="just" eaLnBrk="1" hangingPunct="1">
              <a:buNone/>
            </a:pPr>
            <a:r>
              <a:rPr lang="en-US" sz="2000" dirty="0">
                <a:latin typeface="Bookman Old Style" panose="02050604050505020204" pitchFamily="18" charset="0"/>
              </a:rPr>
              <a:t>1. </a:t>
            </a:r>
            <a:r>
              <a:rPr lang="en-US" sz="2000" b="1" dirty="0">
                <a:latin typeface="Bookman Old Style" panose="02050604050505020204" pitchFamily="18" charset="0"/>
              </a:rPr>
              <a:t>Internet,</a:t>
            </a:r>
            <a:r>
              <a:rPr lang="en-US" sz="2000" dirty="0">
                <a:latin typeface="Bookman Old Style" panose="02050604050505020204" pitchFamily="18" charset="0"/>
              </a:rPr>
              <a:t> </a:t>
            </a:r>
            <a:r>
              <a:rPr lang="en-US" sz="2000" dirty="0" err="1">
                <a:latin typeface="Bookman Old Style" panose="02050604050505020204" pitchFamily="18" charset="0"/>
              </a:rPr>
              <a:t>merupakan</a:t>
            </a:r>
            <a:r>
              <a:rPr lang="en-US" sz="2000" dirty="0">
                <a:latin typeface="Bookman Old Style" panose="02050604050505020204" pitchFamily="18" charset="0"/>
              </a:rPr>
              <a:t> </a:t>
            </a:r>
            <a:r>
              <a:rPr lang="en-US" sz="2000" dirty="0" err="1">
                <a:latin typeface="Bookman Old Style" panose="02050604050505020204" pitchFamily="18" charset="0"/>
              </a:rPr>
              <a:t>suatu</a:t>
            </a:r>
            <a:r>
              <a:rPr lang="en-US" sz="2000" dirty="0">
                <a:latin typeface="Bookman Old Style" panose="02050604050505020204" pitchFamily="18" charset="0"/>
              </a:rPr>
              <a:t> </a:t>
            </a:r>
            <a:r>
              <a:rPr lang="en-US" sz="2000" dirty="0" err="1">
                <a:latin typeface="Bookman Old Style" panose="02050604050505020204" pitchFamily="18" charset="0"/>
              </a:rPr>
              <a:t>bentuk</a:t>
            </a:r>
            <a:r>
              <a:rPr lang="en-US" sz="2000" dirty="0">
                <a:latin typeface="Bookman Old Style" panose="02050604050505020204" pitchFamily="18" charset="0"/>
              </a:rPr>
              <a:t> </a:t>
            </a:r>
            <a:r>
              <a:rPr lang="en-US" sz="2000" dirty="0" err="1">
                <a:latin typeface="Bookman Old Style" panose="02050604050505020204" pitchFamily="18" charset="0"/>
              </a:rPr>
              <a:t>jaringan</a:t>
            </a:r>
            <a:r>
              <a:rPr lang="en-US" sz="2000" dirty="0">
                <a:latin typeface="Bookman Old Style" panose="02050604050505020204" pitchFamily="18" charset="0"/>
              </a:rPr>
              <a:t> global yang </a:t>
            </a:r>
            <a:r>
              <a:rPr lang="en-US" sz="2000" dirty="0" err="1">
                <a:latin typeface="Bookman Old Style" panose="02050604050505020204" pitchFamily="18" charset="0"/>
              </a:rPr>
              <a:t>menghubungkan</a:t>
            </a:r>
            <a:r>
              <a:rPr lang="en-US" sz="2000" dirty="0">
                <a:latin typeface="Bookman Old Style" panose="02050604050505020204" pitchFamily="18" charset="0"/>
              </a:rPr>
              <a:t> </a:t>
            </a:r>
            <a:r>
              <a:rPr lang="en-US" sz="2000" dirty="0" err="1">
                <a:latin typeface="Bookman Old Style" panose="02050604050505020204" pitchFamily="18" charset="0"/>
              </a:rPr>
              <a:t>komputer</a:t>
            </a:r>
            <a:r>
              <a:rPr lang="en-US" sz="2000" dirty="0">
                <a:latin typeface="Bookman Old Style" panose="02050604050505020204" pitchFamily="18" charset="0"/>
              </a:rPr>
              <a:t> </a:t>
            </a:r>
            <a:r>
              <a:rPr lang="en-US" sz="2000" dirty="0" err="1">
                <a:latin typeface="Bookman Old Style" panose="02050604050505020204" pitchFamily="18" charset="0"/>
              </a:rPr>
              <a:t>dengan</a:t>
            </a:r>
            <a:r>
              <a:rPr lang="en-US" sz="2000" dirty="0">
                <a:latin typeface="Bookman Old Style" panose="02050604050505020204" pitchFamily="18" charset="0"/>
              </a:rPr>
              <a:t> </a:t>
            </a:r>
            <a:r>
              <a:rPr lang="en-US" sz="2000" dirty="0" err="1">
                <a:latin typeface="Bookman Old Style" panose="02050604050505020204" pitchFamily="18" charset="0"/>
              </a:rPr>
              <a:t>satu</a:t>
            </a:r>
            <a:r>
              <a:rPr lang="en-US" sz="2000" dirty="0">
                <a:latin typeface="Bookman Old Style" panose="02050604050505020204" pitchFamily="18" charset="0"/>
              </a:rPr>
              <a:t> </a:t>
            </a:r>
            <a:r>
              <a:rPr lang="en-US" sz="2000" dirty="0" err="1">
                <a:latin typeface="Bookman Old Style" panose="02050604050505020204" pitchFamily="18" charset="0"/>
              </a:rPr>
              <a:t>sama</a:t>
            </a:r>
            <a:r>
              <a:rPr lang="en-US" sz="2000" dirty="0">
                <a:latin typeface="Bookman Old Style" panose="02050604050505020204" pitchFamily="18" charset="0"/>
              </a:rPr>
              <a:t> </a:t>
            </a:r>
            <a:r>
              <a:rPr lang="en-US" sz="2000" dirty="0" err="1">
                <a:latin typeface="Bookman Old Style" panose="02050604050505020204" pitchFamily="18" charset="0"/>
              </a:rPr>
              <a:t>lainnya</a:t>
            </a:r>
            <a:r>
              <a:rPr lang="en-US" sz="2000" dirty="0">
                <a:latin typeface="Bookman Old Style" panose="02050604050505020204" pitchFamily="18" charset="0"/>
              </a:rPr>
              <a:t>, yang </a:t>
            </a:r>
            <a:r>
              <a:rPr lang="en-US" sz="2000" dirty="0" err="1">
                <a:latin typeface="Bookman Old Style" panose="02050604050505020204" pitchFamily="18" charset="0"/>
              </a:rPr>
              <a:t>dapat</a:t>
            </a:r>
            <a:r>
              <a:rPr lang="en-US" sz="2000" dirty="0">
                <a:latin typeface="Bookman Old Style" panose="02050604050505020204" pitchFamily="18" charset="0"/>
              </a:rPr>
              <a:t> </a:t>
            </a:r>
            <a:r>
              <a:rPr lang="en-US" sz="2000" dirty="0" err="1">
                <a:latin typeface="Bookman Old Style" panose="02050604050505020204" pitchFamily="18" charset="0"/>
              </a:rPr>
              <a:t>berkomunikasi</a:t>
            </a:r>
            <a:r>
              <a:rPr lang="en-US" sz="2000" dirty="0">
                <a:latin typeface="Bookman Old Style" panose="02050604050505020204" pitchFamily="18" charset="0"/>
              </a:rPr>
              <a:t> </a:t>
            </a:r>
            <a:r>
              <a:rPr lang="en-US" sz="2000" dirty="0" err="1">
                <a:latin typeface="Bookman Old Style" panose="02050604050505020204" pitchFamily="18" charset="0"/>
              </a:rPr>
              <a:t>dengan</a:t>
            </a:r>
            <a:r>
              <a:rPr lang="en-US" sz="2000" dirty="0">
                <a:latin typeface="Bookman Old Style" panose="02050604050505020204" pitchFamily="18" charset="0"/>
              </a:rPr>
              <a:t> media IP </a:t>
            </a:r>
            <a:r>
              <a:rPr lang="en-US" sz="2000" dirty="0" err="1">
                <a:latin typeface="Bookman Old Style" panose="02050604050505020204" pitchFamily="18" charset="0"/>
              </a:rPr>
              <a:t>sebagai</a:t>
            </a:r>
            <a:r>
              <a:rPr lang="en-US" sz="2000" dirty="0">
                <a:latin typeface="Bookman Old Style" panose="02050604050505020204" pitchFamily="18" charset="0"/>
              </a:rPr>
              <a:t> </a:t>
            </a:r>
            <a:r>
              <a:rPr lang="en-US" sz="2000" dirty="0" err="1">
                <a:latin typeface="Bookman Old Style" panose="02050604050505020204" pitchFamily="18" charset="0"/>
              </a:rPr>
              <a:t>protokol</a:t>
            </a:r>
            <a:r>
              <a:rPr lang="en-US" sz="2000" dirty="0">
                <a:latin typeface="Bookman Old Style" panose="02050604050505020204" pitchFamily="18" charset="0"/>
              </a:rPr>
              <a:t>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511" y="2695039"/>
            <a:ext cx="7766977" cy="3810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5077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457200" y="1828800"/>
            <a:ext cx="8358188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9pPr>
          </a:lstStyle>
          <a:p>
            <a:pPr eaLnBrk="1" hangingPunct="1"/>
            <a:r>
              <a:rPr lang="en-US" b="1" dirty="0">
                <a:latin typeface="Bookman Old Style" panose="02050604050505020204" pitchFamily="18" charset="0"/>
              </a:rPr>
              <a:t>2. Intranet </a:t>
            </a:r>
          </a:p>
          <a:p>
            <a:pPr eaLnBrk="1" hangingPunct="1"/>
            <a:r>
              <a:rPr lang="en-US" dirty="0">
                <a:latin typeface="Bookman Old Style" panose="02050604050505020204" pitchFamily="18" charset="0"/>
              </a:rPr>
              <a:t>● </a:t>
            </a:r>
            <a:r>
              <a:rPr lang="en-US" dirty="0" err="1">
                <a:latin typeface="Bookman Old Style" panose="02050604050505020204" pitchFamily="18" charset="0"/>
              </a:rPr>
              <a:t>Jaringan</a:t>
            </a:r>
            <a:r>
              <a:rPr lang="en-US" dirty="0">
                <a:latin typeface="Bookman Old Style" panose="02050604050505020204" pitchFamily="18" charset="0"/>
              </a:rPr>
              <a:t> yang </a:t>
            </a:r>
            <a:r>
              <a:rPr lang="en-US" dirty="0" err="1">
                <a:latin typeface="Bookman Old Style" panose="02050604050505020204" pitchFamily="18" charset="0"/>
              </a:rPr>
              <a:t>teradministrasi</a:t>
            </a:r>
            <a:r>
              <a:rPr lang="en-US" dirty="0">
                <a:latin typeface="Bookman Old Style" panose="02050604050505020204" pitchFamily="18" charset="0"/>
              </a:rPr>
              <a:t> </a:t>
            </a:r>
            <a:r>
              <a:rPr lang="en-US" dirty="0" err="1">
                <a:latin typeface="Bookman Old Style" panose="02050604050505020204" pitchFamily="18" charset="0"/>
              </a:rPr>
              <a:t>secara</a:t>
            </a:r>
            <a:r>
              <a:rPr lang="en-US" dirty="0">
                <a:latin typeface="Bookman Old Style" panose="02050604050505020204" pitchFamily="18" charset="0"/>
              </a:rPr>
              <a:t> </a:t>
            </a:r>
            <a:r>
              <a:rPr lang="en-US" dirty="0" err="1">
                <a:latin typeface="Bookman Old Style" panose="02050604050505020204" pitchFamily="18" charset="0"/>
              </a:rPr>
              <a:t>lokal</a:t>
            </a:r>
            <a:r>
              <a:rPr lang="en-US" dirty="0">
                <a:latin typeface="Bookman Old Style" panose="02050604050505020204" pitchFamily="18" charset="0"/>
              </a:rPr>
              <a:t> </a:t>
            </a:r>
          </a:p>
          <a:p>
            <a:pPr eaLnBrk="1" hangingPunct="1"/>
            <a:r>
              <a:rPr lang="en-US" dirty="0">
                <a:latin typeface="Bookman Old Style" panose="02050604050505020204" pitchFamily="18" charset="0"/>
              </a:rPr>
              <a:t>● </a:t>
            </a:r>
            <a:r>
              <a:rPr lang="en-US" dirty="0" err="1">
                <a:latin typeface="Bookman Old Style" panose="02050604050505020204" pitchFamily="18" charset="0"/>
              </a:rPr>
              <a:t>Biasanya</a:t>
            </a:r>
            <a:r>
              <a:rPr lang="en-US" dirty="0">
                <a:latin typeface="Bookman Old Style" panose="02050604050505020204" pitchFamily="18" charset="0"/>
              </a:rPr>
              <a:t> proprietary </a:t>
            </a:r>
          </a:p>
          <a:p>
            <a:pPr eaLnBrk="1" hangingPunct="1"/>
            <a:r>
              <a:rPr lang="en-US" dirty="0">
                <a:latin typeface="Bookman Old Style" panose="02050604050505020204" pitchFamily="18" charset="0"/>
              </a:rPr>
              <a:t>● </a:t>
            </a:r>
            <a:r>
              <a:rPr lang="en-US" dirty="0" err="1">
                <a:latin typeface="Bookman Old Style" panose="02050604050505020204" pitchFamily="18" charset="0"/>
              </a:rPr>
              <a:t>Terhubung</a:t>
            </a:r>
            <a:r>
              <a:rPr lang="en-US" dirty="0">
                <a:latin typeface="Bookman Old Style" panose="02050604050505020204" pitchFamily="18" charset="0"/>
              </a:rPr>
              <a:t> </a:t>
            </a:r>
            <a:r>
              <a:rPr lang="en-US" dirty="0" err="1">
                <a:latin typeface="Bookman Old Style" panose="02050604050505020204" pitchFamily="18" charset="0"/>
              </a:rPr>
              <a:t>ke</a:t>
            </a:r>
            <a:r>
              <a:rPr lang="en-US" dirty="0">
                <a:latin typeface="Bookman Old Style" panose="02050604050505020204" pitchFamily="18" charset="0"/>
              </a:rPr>
              <a:t> internet (</a:t>
            </a:r>
            <a:r>
              <a:rPr lang="en-US" dirty="0" err="1">
                <a:latin typeface="Bookman Old Style" panose="02050604050505020204" pitchFamily="18" charset="0"/>
              </a:rPr>
              <a:t>melalui</a:t>
            </a:r>
            <a:r>
              <a:rPr lang="en-US" dirty="0">
                <a:latin typeface="Bookman Old Style" panose="02050604050505020204" pitchFamily="18" charset="0"/>
              </a:rPr>
              <a:t> firewall) </a:t>
            </a:r>
          </a:p>
          <a:p>
            <a:pPr eaLnBrk="1" hangingPunct="1"/>
            <a:r>
              <a:rPr lang="en-US" dirty="0">
                <a:latin typeface="Bookman Old Style" panose="02050604050505020204" pitchFamily="18" charset="0"/>
              </a:rPr>
              <a:t>● </a:t>
            </a:r>
            <a:r>
              <a:rPr lang="en-US" dirty="0" err="1">
                <a:latin typeface="Bookman Old Style" panose="02050604050505020204" pitchFamily="18" charset="0"/>
              </a:rPr>
              <a:t>Menyediakan</a:t>
            </a:r>
            <a:r>
              <a:rPr lang="en-US" dirty="0">
                <a:latin typeface="Bookman Old Style" panose="02050604050505020204" pitchFamily="18" charset="0"/>
              </a:rPr>
              <a:t> </a:t>
            </a:r>
            <a:r>
              <a:rPr lang="en-US" dirty="0" err="1">
                <a:latin typeface="Bookman Old Style" panose="02050604050505020204" pitchFamily="18" charset="0"/>
              </a:rPr>
              <a:t>layanan</a:t>
            </a:r>
            <a:r>
              <a:rPr lang="en-US" dirty="0">
                <a:latin typeface="Bookman Old Style" panose="02050604050505020204" pitchFamily="18" charset="0"/>
              </a:rPr>
              <a:t> internal </a:t>
            </a:r>
            <a:r>
              <a:rPr lang="en-US" dirty="0" err="1">
                <a:latin typeface="Bookman Old Style" panose="02050604050505020204" pitchFamily="18" charset="0"/>
              </a:rPr>
              <a:t>dan</a:t>
            </a:r>
            <a:r>
              <a:rPr lang="en-US" dirty="0">
                <a:latin typeface="Bookman Old Style" panose="02050604050505020204" pitchFamily="18" charset="0"/>
              </a:rPr>
              <a:t> </a:t>
            </a:r>
            <a:r>
              <a:rPr lang="en-US" dirty="0" err="1">
                <a:latin typeface="Bookman Old Style" panose="02050604050505020204" pitchFamily="18" charset="0"/>
              </a:rPr>
              <a:t>eksternal</a:t>
            </a:r>
            <a:r>
              <a:rPr lang="en-US" dirty="0">
                <a:latin typeface="Bookman Old Style" panose="02050604050505020204" pitchFamily="18" charset="0"/>
              </a:rPr>
              <a:t> 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33600" y="3694111"/>
            <a:ext cx="5253078" cy="26870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4547774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642937" y="457200"/>
            <a:ext cx="7858125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1pPr>
            <a:lvl2pPr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9pPr>
          </a:lstStyle>
          <a:p>
            <a:pPr eaLnBrk="1" hangingPunct="1"/>
            <a:endParaRPr lang="en-US" sz="1600" dirty="0">
              <a:latin typeface="Bookman Old Style" panose="02050604050505020204" pitchFamily="18" charset="0"/>
            </a:endParaRPr>
          </a:p>
          <a:p>
            <a:pPr eaLnBrk="1" hangingPunct="1"/>
            <a:r>
              <a:rPr lang="en-US" sz="1600" b="1" dirty="0">
                <a:latin typeface="Bookman Old Style" panose="02050604050505020204" pitchFamily="18" charset="0"/>
              </a:rPr>
              <a:t>3. </a:t>
            </a:r>
            <a:r>
              <a:rPr lang="en-US" sz="1600" b="1" dirty="0" err="1">
                <a:latin typeface="Bookman Old Style" panose="02050604050505020204" pitchFamily="18" charset="0"/>
              </a:rPr>
              <a:t>Sistem</a:t>
            </a:r>
            <a:r>
              <a:rPr lang="en-US" sz="1600" b="1" dirty="0">
                <a:latin typeface="Bookman Old Style" panose="02050604050505020204" pitchFamily="18" charset="0"/>
              </a:rPr>
              <a:t> </a:t>
            </a:r>
            <a:r>
              <a:rPr lang="en-US" sz="1600" b="1" dirty="0" err="1">
                <a:latin typeface="Bookman Old Style" panose="02050604050505020204" pitchFamily="18" charset="0"/>
              </a:rPr>
              <a:t>terdistribusi</a:t>
            </a:r>
            <a:r>
              <a:rPr lang="en-US" sz="1600" b="1" dirty="0">
                <a:latin typeface="Bookman Old Style" panose="02050604050505020204" pitchFamily="18" charset="0"/>
              </a:rPr>
              <a:t> multimedia</a:t>
            </a:r>
            <a:r>
              <a:rPr lang="en-US" sz="1600" dirty="0">
                <a:latin typeface="Bookman Old Style" panose="02050604050505020204" pitchFamily="18" charset="0"/>
              </a:rPr>
              <a:t>. </a:t>
            </a:r>
          </a:p>
          <a:p>
            <a:pPr eaLnBrk="1" hangingPunct="1"/>
            <a:r>
              <a:rPr lang="en-US" sz="1600" dirty="0" err="1">
                <a:latin typeface="Bookman Old Style" panose="02050604050505020204" pitchFamily="18" charset="0"/>
              </a:rPr>
              <a:t>Biasanya</a:t>
            </a:r>
            <a:r>
              <a:rPr lang="en-US" sz="1600" dirty="0">
                <a:latin typeface="Bookman Old Style" panose="02050604050505020204" pitchFamily="18" charset="0"/>
              </a:rPr>
              <a:t> </a:t>
            </a:r>
            <a:r>
              <a:rPr lang="en-US" sz="1600" dirty="0" err="1">
                <a:latin typeface="Bookman Old Style" panose="02050604050505020204" pitchFamily="18" charset="0"/>
              </a:rPr>
              <a:t>digunakan</a:t>
            </a:r>
            <a:r>
              <a:rPr lang="en-US" sz="1600" dirty="0">
                <a:latin typeface="Bookman Old Style" panose="02050604050505020204" pitchFamily="18" charset="0"/>
              </a:rPr>
              <a:t> </a:t>
            </a:r>
            <a:r>
              <a:rPr lang="en-US" sz="1600" dirty="0" err="1">
                <a:latin typeface="Bookman Old Style" panose="02050604050505020204" pitchFamily="18" charset="0"/>
              </a:rPr>
              <a:t>pada</a:t>
            </a:r>
            <a:r>
              <a:rPr lang="en-US" sz="1600" dirty="0">
                <a:latin typeface="Bookman Old Style" panose="02050604050505020204" pitchFamily="18" charset="0"/>
              </a:rPr>
              <a:t> </a:t>
            </a:r>
            <a:r>
              <a:rPr lang="en-US" sz="1600" dirty="0" err="1">
                <a:latin typeface="Bookman Old Style" panose="02050604050505020204" pitchFamily="18" charset="0"/>
              </a:rPr>
              <a:t>infrastruktur</a:t>
            </a:r>
            <a:r>
              <a:rPr lang="en-US" sz="1600" dirty="0">
                <a:latin typeface="Bookman Old Style" panose="02050604050505020204" pitchFamily="18" charset="0"/>
              </a:rPr>
              <a:t> internet </a:t>
            </a:r>
          </a:p>
          <a:p>
            <a:pPr eaLnBrk="1" hangingPunct="1"/>
            <a:r>
              <a:rPr lang="en-US" sz="1600" dirty="0">
                <a:latin typeface="Bookman Old Style" panose="02050604050505020204" pitchFamily="18" charset="0"/>
              </a:rPr>
              <a:t>􀂃 </a:t>
            </a:r>
            <a:r>
              <a:rPr lang="en-US" sz="1600" dirty="0" err="1">
                <a:latin typeface="Bookman Old Style" panose="02050604050505020204" pitchFamily="18" charset="0"/>
              </a:rPr>
              <a:t>Karakteristik</a:t>
            </a:r>
            <a:r>
              <a:rPr lang="en-US" sz="1600" dirty="0">
                <a:latin typeface="Bookman Old Style" panose="02050604050505020204" pitchFamily="18" charset="0"/>
              </a:rPr>
              <a:t> </a:t>
            </a:r>
          </a:p>
          <a:p>
            <a:pPr eaLnBrk="1" hangingPunct="1"/>
            <a:r>
              <a:rPr lang="en-US" sz="1600" dirty="0" err="1">
                <a:latin typeface="Bookman Old Style" panose="02050604050505020204" pitchFamily="18" charset="0"/>
              </a:rPr>
              <a:t>Sumber</a:t>
            </a:r>
            <a:r>
              <a:rPr lang="en-US" sz="1600" dirty="0">
                <a:latin typeface="Bookman Old Style" panose="02050604050505020204" pitchFamily="18" charset="0"/>
              </a:rPr>
              <a:t> data yang </a:t>
            </a:r>
            <a:r>
              <a:rPr lang="en-US" sz="1600" dirty="0" err="1">
                <a:latin typeface="Bookman Old Style" panose="02050604050505020204" pitchFamily="18" charset="0"/>
              </a:rPr>
              <a:t>heterogen</a:t>
            </a:r>
            <a:r>
              <a:rPr lang="en-US" sz="1600" dirty="0">
                <a:latin typeface="Bookman Old Style" panose="02050604050505020204" pitchFamily="18" charset="0"/>
              </a:rPr>
              <a:t> </a:t>
            </a:r>
            <a:r>
              <a:rPr lang="en-US" sz="1600" dirty="0" err="1">
                <a:latin typeface="Bookman Old Style" panose="02050604050505020204" pitchFamily="18" charset="0"/>
              </a:rPr>
              <a:t>dan</a:t>
            </a:r>
            <a:r>
              <a:rPr lang="en-US" sz="1600" dirty="0">
                <a:latin typeface="Bookman Old Style" panose="02050604050505020204" pitchFamily="18" charset="0"/>
              </a:rPr>
              <a:t> </a:t>
            </a:r>
            <a:r>
              <a:rPr lang="en-US" sz="1600" dirty="0" err="1">
                <a:latin typeface="Bookman Old Style" panose="02050604050505020204" pitchFamily="18" charset="0"/>
              </a:rPr>
              <a:t>memerlukan</a:t>
            </a:r>
            <a:r>
              <a:rPr lang="en-US" sz="1600" dirty="0">
                <a:latin typeface="Bookman Old Style" panose="02050604050505020204" pitchFamily="18" charset="0"/>
              </a:rPr>
              <a:t> </a:t>
            </a:r>
            <a:r>
              <a:rPr lang="en-US" sz="1600" dirty="0" err="1">
                <a:latin typeface="Bookman Old Style" panose="02050604050505020204" pitchFamily="18" charset="0"/>
              </a:rPr>
              <a:t>sinkronisasi</a:t>
            </a:r>
            <a:r>
              <a:rPr lang="en-US" sz="1600" dirty="0">
                <a:latin typeface="Bookman Old Style" panose="02050604050505020204" pitchFamily="18" charset="0"/>
              </a:rPr>
              <a:t> </a:t>
            </a:r>
            <a:r>
              <a:rPr lang="en-US" sz="1600" dirty="0" err="1">
                <a:latin typeface="Bookman Old Style" panose="02050604050505020204" pitchFamily="18" charset="0"/>
              </a:rPr>
              <a:t>secara</a:t>
            </a:r>
            <a:r>
              <a:rPr lang="en-US" sz="1600" dirty="0">
                <a:latin typeface="Bookman Old Style" panose="02050604050505020204" pitchFamily="18" charset="0"/>
              </a:rPr>
              <a:t> real time </a:t>
            </a:r>
          </a:p>
          <a:p>
            <a:pPr eaLnBrk="1" hangingPunct="1"/>
            <a:r>
              <a:rPr lang="en-US" sz="1600" dirty="0">
                <a:latin typeface="Bookman Old Style" panose="02050604050505020204" pitchFamily="18" charset="0"/>
              </a:rPr>
              <a:t>􀂃 Video, audio, text Multicast </a:t>
            </a:r>
          </a:p>
          <a:p>
            <a:pPr eaLnBrk="1" hangingPunct="1"/>
            <a:r>
              <a:rPr lang="en-US" sz="1600" dirty="0" err="1">
                <a:latin typeface="Bookman Old Style" panose="02050604050505020204" pitchFamily="18" charset="0"/>
              </a:rPr>
              <a:t>Contoh</a:t>
            </a:r>
            <a:r>
              <a:rPr lang="en-US" sz="1600" dirty="0">
                <a:latin typeface="Bookman Old Style" panose="02050604050505020204" pitchFamily="18" charset="0"/>
              </a:rPr>
              <a:t>: </a:t>
            </a:r>
          </a:p>
          <a:p>
            <a:pPr eaLnBrk="1" hangingPunct="1"/>
            <a:r>
              <a:rPr lang="en-US" sz="1600" dirty="0">
                <a:latin typeface="Bookman Old Style" panose="02050604050505020204" pitchFamily="18" charset="0"/>
              </a:rPr>
              <a:t>- </a:t>
            </a:r>
            <a:r>
              <a:rPr lang="en-US" sz="1600" dirty="0" err="1">
                <a:latin typeface="Bookman Old Style" panose="02050604050505020204" pitchFamily="18" charset="0"/>
              </a:rPr>
              <a:t>Teleteaching</a:t>
            </a:r>
            <a:r>
              <a:rPr lang="en-US" sz="1600" dirty="0">
                <a:latin typeface="Bookman Old Style" panose="02050604050505020204" pitchFamily="18" charset="0"/>
              </a:rPr>
              <a:t> tools, Video-conferencing, Video and audio on demand </a:t>
            </a:r>
          </a:p>
          <a:p>
            <a:pPr eaLnBrk="1" hangingPunct="1"/>
            <a:endParaRPr lang="en-US" sz="1600" dirty="0">
              <a:latin typeface="Bookman Old Style" panose="02050604050505020204" pitchFamily="18" charset="0"/>
            </a:endParaRPr>
          </a:p>
          <a:p>
            <a:pPr eaLnBrk="1" hangingPunct="1"/>
            <a:r>
              <a:rPr lang="en-US" sz="1600" b="1" dirty="0">
                <a:latin typeface="Bookman Old Style" panose="02050604050505020204" pitchFamily="18" charset="0"/>
              </a:rPr>
              <a:t>4. </a:t>
            </a:r>
            <a:r>
              <a:rPr lang="it-IT" sz="1600" b="1" dirty="0">
                <a:latin typeface="Bookman Old Style" panose="02050604050505020204" pitchFamily="18" charset="0"/>
              </a:rPr>
              <a:t>Mobile dan sistem komputasi ubiquitou</a:t>
            </a:r>
            <a:r>
              <a:rPr lang="it-IT" sz="1600" dirty="0">
                <a:latin typeface="Bookman Old Style" panose="02050604050505020204" pitchFamily="18" charset="0"/>
              </a:rPr>
              <a:t>s </a:t>
            </a:r>
          </a:p>
          <a:p>
            <a:pPr eaLnBrk="1" hangingPunct="1"/>
            <a:r>
              <a:rPr lang="en-US" sz="1600" dirty="0">
                <a:latin typeface="Bookman Old Style" panose="02050604050505020204" pitchFamily="18" charset="0"/>
              </a:rPr>
              <a:t>􀂃 </a:t>
            </a:r>
            <a:r>
              <a:rPr lang="en-US" sz="1600" dirty="0" err="1">
                <a:latin typeface="Bookman Old Style" panose="02050604050505020204" pitchFamily="18" charset="0"/>
              </a:rPr>
              <a:t>Sistem</a:t>
            </a:r>
            <a:r>
              <a:rPr lang="en-US" sz="1600" dirty="0">
                <a:latin typeface="Bookman Old Style" panose="02050604050505020204" pitchFamily="18" charset="0"/>
              </a:rPr>
              <a:t> </a:t>
            </a:r>
            <a:r>
              <a:rPr lang="en-US" sz="1600" dirty="0" err="1">
                <a:latin typeface="Bookman Old Style" panose="02050604050505020204" pitchFamily="18" charset="0"/>
              </a:rPr>
              <a:t>telepon</a:t>
            </a:r>
            <a:r>
              <a:rPr lang="en-US" sz="1600" dirty="0">
                <a:latin typeface="Bookman Old Style" panose="02050604050505020204" pitchFamily="18" charset="0"/>
              </a:rPr>
              <a:t> Cellular (e.g., GSM) </a:t>
            </a:r>
          </a:p>
          <a:p>
            <a:pPr eaLnBrk="1" hangingPunct="1"/>
            <a:r>
              <a:rPr lang="en-US" sz="1600" dirty="0">
                <a:latin typeface="Bookman Old Style" panose="02050604050505020204" pitchFamily="18" charset="0"/>
              </a:rPr>
              <a:t>Resources </a:t>
            </a:r>
            <a:r>
              <a:rPr lang="en-US" sz="1600" dirty="0" err="1">
                <a:latin typeface="Bookman Old Style" panose="02050604050505020204" pitchFamily="18" charset="0"/>
              </a:rPr>
              <a:t>dishare</a:t>
            </a:r>
            <a:r>
              <a:rPr lang="en-US" sz="1600" dirty="0">
                <a:latin typeface="Bookman Old Style" panose="02050604050505020204" pitchFamily="18" charset="0"/>
              </a:rPr>
              <a:t> : </a:t>
            </a:r>
            <a:r>
              <a:rPr lang="en-US" sz="1600" dirty="0" err="1">
                <a:latin typeface="Bookman Old Style" panose="02050604050505020204" pitchFamily="18" charset="0"/>
              </a:rPr>
              <a:t>frekuensi</a:t>
            </a:r>
            <a:r>
              <a:rPr lang="en-US" sz="1600" dirty="0">
                <a:latin typeface="Bookman Old Style" panose="02050604050505020204" pitchFamily="18" charset="0"/>
              </a:rPr>
              <a:t> radio, </a:t>
            </a:r>
            <a:r>
              <a:rPr lang="en-US" sz="1600" dirty="0" err="1">
                <a:latin typeface="Bookman Old Style" panose="02050604050505020204" pitchFamily="18" charset="0"/>
              </a:rPr>
              <a:t>waktu</a:t>
            </a:r>
            <a:r>
              <a:rPr lang="en-US" sz="1600" dirty="0">
                <a:latin typeface="Bookman Old Style" panose="02050604050505020204" pitchFamily="18" charset="0"/>
              </a:rPr>
              <a:t> </a:t>
            </a:r>
            <a:r>
              <a:rPr lang="en-US" sz="1600" dirty="0" err="1">
                <a:latin typeface="Bookman Old Style" panose="02050604050505020204" pitchFamily="18" charset="0"/>
              </a:rPr>
              <a:t>transmisi</a:t>
            </a:r>
            <a:r>
              <a:rPr lang="en-US" sz="1600" dirty="0">
                <a:latin typeface="Bookman Old Style" panose="02050604050505020204" pitchFamily="18" charset="0"/>
              </a:rPr>
              <a:t> </a:t>
            </a:r>
            <a:r>
              <a:rPr lang="en-US" sz="1600" dirty="0" err="1">
                <a:latin typeface="Bookman Old Style" panose="02050604050505020204" pitchFamily="18" charset="0"/>
              </a:rPr>
              <a:t>dalam</a:t>
            </a:r>
            <a:r>
              <a:rPr lang="en-US" sz="1600" dirty="0">
                <a:latin typeface="Bookman Old Style" panose="02050604050505020204" pitchFamily="18" charset="0"/>
              </a:rPr>
              <a:t> </a:t>
            </a:r>
            <a:r>
              <a:rPr lang="en-US" sz="1600" dirty="0" err="1">
                <a:latin typeface="Bookman Old Style" panose="02050604050505020204" pitchFamily="18" charset="0"/>
              </a:rPr>
              <a:t>satu</a:t>
            </a:r>
            <a:r>
              <a:rPr lang="en-US" sz="1600" dirty="0">
                <a:latin typeface="Bookman Old Style" panose="02050604050505020204" pitchFamily="18" charset="0"/>
              </a:rPr>
              <a:t> </a:t>
            </a:r>
            <a:r>
              <a:rPr lang="en-US" sz="1600" dirty="0" err="1">
                <a:latin typeface="Bookman Old Style" panose="02050604050505020204" pitchFamily="18" charset="0"/>
              </a:rPr>
              <a:t>frekuensi</a:t>
            </a:r>
            <a:r>
              <a:rPr lang="en-US" sz="1600" dirty="0">
                <a:latin typeface="Bookman Old Style" panose="02050604050505020204" pitchFamily="18" charset="0"/>
              </a:rPr>
              <a:t>, </a:t>
            </a:r>
            <a:r>
              <a:rPr lang="en-US" sz="1600" dirty="0" err="1">
                <a:latin typeface="Bookman Old Style" panose="02050604050505020204" pitchFamily="18" charset="0"/>
              </a:rPr>
              <a:t>bergerak</a:t>
            </a:r>
            <a:r>
              <a:rPr lang="en-US" sz="1600" dirty="0">
                <a:latin typeface="Bookman Old Style" panose="02050604050505020204" pitchFamily="18" charset="0"/>
              </a:rPr>
              <a:t>. </a:t>
            </a:r>
            <a:r>
              <a:rPr lang="en-US" sz="1600" dirty="0" err="1">
                <a:latin typeface="Bookman Old Style" panose="02050604050505020204" pitchFamily="18" charset="0"/>
              </a:rPr>
              <a:t>Komputer</a:t>
            </a:r>
            <a:r>
              <a:rPr lang="en-US" sz="1600" dirty="0">
                <a:latin typeface="Bookman Old Style" panose="02050604050505020204" pitchFamily="18" charset="0"/>
              </a:rPr>
              <a:t> laptop, ubiquitous computing.</a:t>
            </a:r>
          </a:p>
          <a:p>
            <a:pPr eaLnBrk="1" hangingPunct="1"/>
            <a:r>
              <a:rPr lang="en-US" sz="1600" dirty="0">
                <a:latin typeface="Bookman Old Style" panose="02050604050505020204" pitchFamily="18" charset="0"/>
              </a:rPr>
              <a:t>􀂃 Handheld devices, PDA, </a:t>
            </a:r>
            <a:r>
              <a:rPr lang="en-US" sz="1600" dirty="0" err="1">
                <a:latin typeface="Bookman Old Style" panose="02050604050505020204" pitchFamily="18" charset="0"/>
              </a:rPr>
              <a:t>etc</a:t>
            </a:r>
            <a:r>
              <a:rPr lang="en-US" sz="1600" dirty="0">
                <a:latin typeface="Bookman Old Style" panose="02050604050505020204" pitchFamily="18" charset="0"/>
              </a:rPr>
              <a:t> </a:t>
            </a:r>
          </a:p>
          <a:p>
            <a:pPr lvl="1" eaLnBrk="1" hangingPunct="1"/>
            <a:r>
              <a:rPr lang="en-US" sz="1600" dirty="0">
                <a:latin typeface="Bookman Old Style" panose="02050604050505020204" pitchFamily="18" charset="0"/>
              </a:rPr>
              <a:t> </a:t>
            </a:r>
          </a:p>
          <a:p>
            <a:pPr eaLnBrk="1" hangingPunct="1">
              <a:buFontTx/>
              <a:buChar char="-"/>
            </a:pPr>
            <a:endParaRPr lang="en-US" sz="1600" dirty="0">
              <a:latin typeface="Bookman Old Style" panose="020506040505050202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8581" y="4038600"/>
            <a:ext cx="4072481" cy="426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2545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685800" y="914400"/>
            <a:ext cx="79914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9pPr>
          </a:lstStyle>
          <a:p>
            <a:pPr eaLnBrk="1" hangingPunct="1"/>
            <a:r>
              <a:rPr lang="en-US" b="1" dirty="0">
                <a:latin typeface="Bookman Old Style" panose="02050604050505020204" pitchFamily="18" charset="0"/>
              </a:rPr>
              <a:t>5. World wide web </a:t>
            </a:r>
          </a:p>
          <a:p>
            <a:pPr eaLnBrk="1" hangingPunct="1"/>
            <a:r>
              <a:rPr lang="en-US" dirty="0">
                <a:latin typeface="Bookman Old Style" panose="02050604050505020204" pitchFamily="18" charset="0"/>
              </a:rPr>
              <a:t>􀂃 </a:t>
            </a:r>
            <a:r>
              <a:rPr lang="en-US" dirty="0" err="1">
                <a:latin typeface="Bookman Old Style" panose="02050604050505020204" pitchFamily="18" charset="0"/>
              </a:rPr>
              <a:t>Arsitektur</a:t>
            </a:r>
            <a:r>
              <a:rPr lang="en-US" dirty="0">
                <a:latin typeface="Bookman Old Style" panose="02050604050505020204" pitchFamily="18" charset="0"/>
              </a:rPr>
              <a:t> client/server </a:t>
            </a:r>
            <a:r>
              <a:rPr lang="en-US" dirty="0" err="1">
                <a:latin typeface="Bookman Old Style" panose="02050604050505020204" pitchFamily="18" charset="0"/>
              </a:rPr>
              <a:t>tebuka</a:t>
            </a:r>
            <a:r>
              <a:rPr lang="en-US" dirty="0">
                <a:latin typeface="Bookman Old Style" panose="02050604050505020204" pitchFamily="18" charset="0"/>
              </a:rPr>
              <a:t> yang </a:t>
            </a:r>
            <a:r>
              <a:rPr lang="en-US" dirty="0" err="1">
                <a:latin typeface="Bookman Old Style" panose="02050604050505020204" pitchFamily="18" charset="0"/>
              </a:rPr>
              <a:t>diterapkan</a:t>
            </a:r>
            <a:r>
              <a:rPr lang="en-US" dirty="0">
                <a:latin typeface="Bookman Old Style" panose="02050604050505020204" pitchFamily="18" charset="0"/>
              </a:rPr>
              <a:t> di </a:t>
            </a:r>
            <a:r>
              <a:rPr lang="en-US" dirty="0" err="1">
                <a:latin typeface="Bookman Old Style" panose="02050604050505020204" pitchFamily="18" charset="0"/>
              </a:rPr>
              <a:t>atas</a:t>
            </a:r>
            <a:r>
              <a:rPr lang="en-US" dirty="0">
                <a:latin typeface="Bookman Old Style" panose="02050604050505020204" pitchFamily="18" charset="0"/>
              </a:rPr>
              <a:t> </a:t>
            </a:r>
            <a:r>
              <a:rPr lang="en-US" dirty="0" err="1">
                <a:latin typeface="Bookman Old Style" panose="02050604050505020204" pitchFamily="18" charset="0"/>
              </a:rPr>
              <a:t>infrastruktur</a:t>
            </a:r>
            <a:r>
              <a:rPr lang="en-US" dirty="0">
                <a:latin typeface="Bookman Old Style" panose="02050604050505020204" pitchFamily="18" charset="0"/>
              </a:rPr>
              <a:t> internet </a:t>
            </a:r>
          </a:p>
          <a:p>
            <a:pPr eaLnBrk="1" hangingPunct="1"/>
            <a:r>
              <a:rPr lang="en-US" dirty="0">
                <a:latin typeface="Bookman Old Style" panose="02050604050505020204" pitchFamily="18" charset="0"/>
              </a:rPr>
              <a:t>􀂃 Shared resources (</a:t>
            </a:r>
            <a:r>
              <a:rPr lang="en-US" dirty="0" err="1">
                <a:latin typeface="Bookman Old Style" panose="02050604050505020204" pitchFamily="18" charset="0"/>
              </a:rPr>
              <a:t>melalui</a:t>
            </a:r>
            <a:r>
              <a:rPr lang="en-US" dirty="0">
                <a:latin typeface="Bookman Old Style" panose="02050604050505020204" pitchFamily="18" charset="0"/>
              </a:rPr>
              <a:t> URL)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325" y="2667000"/>
            <a:ext cx="8297375" cy="3639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8456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90537" y="457200"/>
            <a:ext cx="7467600" cy="655638"/>
          </a:xfrm>
        </p:spPr>
        <p:txBody>
          <a:bodyPr/>
          <a:lstStyle/>
          <a:p>
            <a:r>
              <a:rPr lang="en-US" sz="3200" b="1" dirty="0" err="1" smtClean="0">
                <a:latin typeface="Bodoni MT" panose="02070603080606020203" pitchFamily="18" charset="0"/>
              </a:rPr>
              <a:t>Karakteristik</a:t>
            </a:r>
            <a:r>
              <a:rPr lang="en-US" sz="3200" b="1" dirty="0" smtClean="0">
                <a:latin typeface="Bodoni MT" panose="02070603080606020203" pitchFamily="18" charset="0"/>
              </a:rPr>
              <a:t> </a:t>
            </a:r>
            <a:r>
              <a:rPr lang="en-US" sz="3200" b="1" dirty="0" err="1" smtClean="0">
                <a:latin typeface="Bodoni MT" panose="02070603080606020203" pitchFamily="18" charset="0"/>
              </a:rPr>
              <a:t>Sistem</a:t>
            </a:r>
            <a:r>
              <a:rPr lang="en-US" sz="3200" b="1" dirty="0" smtClean="0">
                <a:latin typeface="Bodoni MT" panose="02070603080606020203" pitchFamily="18" charset="0"/>
              </a:rPr>
              <a:t> </a:t>
            </a:r>
            <a:r>
              <a:rPr lang="en-US" sz="3200" b="1" dirty="0" err="1" smtClean="0">
                <a:latin typeface="Bodoni MT" panose="02070603080606020203" pitchFamily="18" charset="0"/>
              </a:rPr>
              <a:t>Terdistribusi</a:t>
            </a:r>
            <a:endParaRPr lang="en-US" b="1" dirty="0" smtClean="0">
              <a:latin typeface="Bodoni MT" panose="02070603080606020203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504824" y="1600200"/>
            <a:ext cx="8229600" cy="4648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25602" rIns="0" bIns="0"/>
          <a:lstStyle/>
          <a:p>
            <a:pPr marL="309563" indent="-309563" algn="just" defTabSz="414338" eaLnBrk="0" hangingPunct="0">
              <a:lnSpc>
                <a:spcPct val="80000"/>
              </a:lnSpc>
              <a:spcAft>
                <a:spcPts val="1288"/>
              </a:spcAft>
              <a:buClr>
                <a:srgbClr val="000000"/>
              </a:buClr>
              <a:buSzPct val="100000"/>
              <a:defRPr/>
            </a:pP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1. </a:t>
            </a:r>
            <a:r>
              <a:rPr lang="en-US" sz="2000" i="1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No global clock </a:t>
            </a:r>
            <a:endParaRPr lang="en-US" sz="2000" kern="0" dirty="0">
              <a:solidFill>
                <a:srgbClr val="000000"/>
              </a:solidFill>
              <a:latin typeface="David" pitchFamily="34" charset="-79"/>
              <a:ea typeface="+mn-ea"/>
              <a:cs typeface="David" pitchFamily="34" charset="-79"/>
            </a:endParaRPr>
          </a:p>
          <a:p>
            <a:pPr marL="673100" lvl="1" indent="-258763" algn="just" defTabSz="414338" eaLnBrk="0" hangingPunct="0">
              <a:lnSpc>
                <a:spcPct val="80000"/>
              </a:lnSpc>
              <a:spcAft>
                <a:spcPts val="1038"/>
              </a:spcAft>
              <a:buClr>
                <a:srgbClr val="000000"/>
              </a:buClr>
              <a:buSzPct val="100000"/>
              <a:buFont typeface="Times New Roman" pitchFamily="18" charset="0"/>
              <a:buChar char="–"/>
              <a:defRPr/>
            </a:pP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Terdapat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batasan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pada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ketepatan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proses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sinkronisasi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clock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pada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sistem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terdistribusi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,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oleh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karena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i="1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asynchronous message passing </a:t>
            </a:r>
            <a:endParaRPr lang="en-US" sz="2000" kern="0" dirty="0">
              <a:solidFill>
                <a:srgbClr val="000000"/>
              </a:solidFill>
              <a:latin typeface="David" pitchFamily="34" charset="-79"/>
              <a:ea typeface="+mn-ea"/>
              <a:cs typeface="David" pitchFamily="34" charset="-79"/>
            </a:endParaRPr>
          </a:p>
          <a:p>
            <a:pPr marL="673100" lvl="1" indent="-258763" algn="just" defTabSz="414338" eaLnBrk="0" hangingPunct="0">
              <a:lnSpc>
                <a:spcPct val="80000"/>
              </a:lnSpc>
              <a:spcAft>
                <a:spcPts val="1038"/>
              </a:spcAft>
              <a:buClr>
                <a:srgbClr val="000000"/>
              </a:buClr>
              <a:buSzPct val="100000"/>
              <a:buFont typeface="Times New Roman" pitchFamily="18" charset="0"/>
              <a:buChar char="–"/>
              <a:defRPr/>
            </a:pP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Pada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sistem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terdistribusi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,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tidak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ada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satu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proses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tunggal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yang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mengetahui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i="1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global state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sistem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saat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ini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(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disebabkan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oleh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i="1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concurrency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dan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i="1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message passing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) </a:t>
            </a:r>
          </a:p>
          <a:p>
            <a:pPr marL="309563" indent="-309563" algn="just" defTabSz="414338" eaLnBrk="0" hangingPunct="0">
              <a:lnSpc>
                <a:spcPct val="80000"/>
              </a:lnSpc>
              <a:spcAft>
                <a:spcPts val="1288"/>
              </a:spcAft>
              <a:buClr>
                <a:srgbClr val="000000"/>
              </a:buClr>
              <a:buSzPct val="100000"/>
              <a:defRPr/>
            </a:pP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2. </a:t>
            </a:r>
            <a:r>
              <a:rPr lang="en-US" sz="2000" i="1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Independent failure </a:t>
            </a:r>
            <a:endParaRPr lang="en-US" sz="2000" kern="0" dirty="0">
              <a:solidFill>
                <a:srgbClr val="000000"/>
              </a:solidFill>
              <a:latin typeface="David" pitchFamily="34" charset="-79"/>
              <a:ea typeface="+mn-ea"/>
              <a:cs typeface="David" pitchFamily="34" charset="-79"/>
            </a:endParaRPr>
          </a:p>
          <a:p>
            <a:pPr marL="673100" lvl="1" indent="-258763" algn="just" defTabSz="414338" eaLnBrk="0" hangingPunct="0">
              <a:lnSpc>
                <a:spcPct val="80000"/>
              </a:lnSpc>
              <a:spcAft>
                <a:spcPts val="1038"/>
              </a:spcAft>
              <a:buClr>
                <a:srgbClr val="000000"/>
              </a:buClr>
              <a:buSzPct val="100000"/>
              <a:buFont typeface="Times New Roman" pitchFamily="18" charset="0"/>
              <a:buChar char="–"/>
              <a:defRPr/>
            </a:pP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Kemungkinan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adanya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kegagalan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proses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tunggal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yang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tidak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diketahui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</a:p>
          <a:p>
            <a:pPr marL="673100" lvl="1" indent="-258763" algn="just" defTabSz="414338" eaLnBrk="0" hangingPunct="0">
              <a:lnSpc>
                <a:spcPct val="80000"/>
              </a:lnSpc>
              <a:spcAft>
                <a:spcPts val="1038"/>
              </a:spcAft>
              <a:buClr>
                <a:srgbClr val="000000"/>
              </a:buClr>
              <a:buSzPct val="100000"/>
              <a:buFont typeface="Times New Roman" pitchFamily="18" charset="0"/>
              <a:buChar char="–"/>
              <a:defRPr/>
            </a:pP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Proses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tunggal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mungkin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tidak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peduli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pada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kegagalan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sistem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keseluruhan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</a:p>
          <a:p>
            <a:pPr marL="309563" indent="-309563" algn="just" defTabSz="414338" eaLnBrk="0" hangingPunct="0">
              <a:lnSpc>
                <a:spcPct val="80000"/>
              </a:lnSpc>
              <a:spcAft>
                <a:spcPts val="1288"/>
              </a:spcAft>
              <a:buClr>
                <a:srgbClr val="000000"/>
              </a:buClr>
              <a:buSzPct val="100000"/>
              <a:defRPr/>
            </a:pP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3. </a:t>
            </a:r>
            <a:r>
              <a:rPr lang="en-US" sz="2000" i="1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Concurrency of components </a:t>
            </a:r>
            <a:endParaRPr lang="en-US" sz="2000" kern="0" dirty="0">
              <a:solidFill>
                <a:srgbClr val="000000"/>
              </a:solidFill>
              <a:latin typeface="David" pitchFamily="34" charset="-79"/>
              <a:ea typeface="+mn-ea"/>
              <a:cs typeface="David" pitchFamily="34" charset="-79"/>
            </a:endParaRPr>
          </a:p>
          <a:p>
            <a:pPr marL="673100" lvl="1" indent="-258763" algn="just" defTabSz="414338" eaLnBrk="0" hangingPunct="0">
              <a:lnSpc>
                <a:spcPct val="80000"/>
              </a:lnSpc>
              <a:spcAft>
                <a:spcPts val="1038"/>
              </a:spcAft>
              <a:buClr>
                <a:srgbClr val="000000"/>
              </a:buClr>
              <a:buSzPct val="100000"/>
              <a:buFont typeface="Times New Roman" pitchFamily="18" charset="0"/>
              <a:buChar char="–"/>
              <a:defRPr/>
            </a:pP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Beberapa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pemakai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i="1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browser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mengakses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suatu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halaman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web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secara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bersamaan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. </a:t>
            </a:r>
          </a:p>
          <a:p>
            <a:pPr marL="673100" lvl="1" indent="-258763" algn="just" defTabSz="414338" eaLnBrk="0" hangingPunct="0">
              <a:lnSpc>
                <a:spcPct val="80000"/>
              </a:lnSpc>
              <a:spcAft>
                <a:spcPts val="1038"/>
              </a:spcAft>
              <a:buClr>
                <a:srgbClr val="000000"/>
              </a:buClr>
              <a:buSzPct val="100000"/>
              <a:buFont typeface="Times New Roman" pitchFamily="18" charset="0"/>
              <a:buChar char="–"/>
              <a:defRPr/>
            </a:pP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Bagaimana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jika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ada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0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operasi</a:t>
            </a:r>
            <a:r>
              <a:rPr lang="en-US" sz="20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update? </a:t>
            </a:r>
          </a:p>
        </p:txBody>
      </p:sp>
    </p:spTree>
    <p:extLst>
      <p:ext uri="{BB962C8B-B14F-4D97-AF65-F5344CB8AC3E}">
        <p14:creationId xmlns:p14="http://schemas.microsoft.com/office/powerpoint/2010/main" val="22874582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674687" y="914400"/>
            <a:ext cx="7794625" cy="5299075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err="1" smtClean="0"/>
              <a:t>Sistem</a:t>
            </a:r>
            <a:r>
              <a:rPr lang="en-US" b="1" dirty="0" smtClean="0"/>
              <a:t> </a:t>
            </a:r>
            <a:r>
              <a:rPr lang="en-US" b="1" dirty="0" err="1" smtClean="0"/>
              <a:t>terdistribusi</a:t>
            </a:r>
            <a:r>
              <a:rPr lang="en-US" b="1" dirty="0" smtClean="0"/>
              <a:t> </a:t>
            </a:r>
            <a:r>
              <a:rPr lang="en-US" b="1" dirty="0" err="1" smtClean="0"/>
              <a:t>adalah</a:t>
            </a:r>
            <a:r>
              <a:rPr lang="en-US" b="1" dirty="0" smtClean="0"/>
              <a:t> </a:t>
            </a:r>
            <a:r>
              <a:rPr lang="en-US" b="1" dirty="0" err="1" smtClean="0"/>
              <a:t>sistem</a:t>
            </a:r>
            <a:r>
              <a:rPr lang="en-US" b="1" dirty="0" smtClean="0"/>
              <a:t> </a:t>
            </a:r>
            <a:r>
              <a:rPr lang="en-US" b="1" i="1" dirty="0" smtClean="0"/>
              <a:t>concurrent </a:t>
            </a:r>
            <a:r>
              <a:rPr lang="en-US" b="1" dirty="0" smtClean="0"/>
              <a:t>(</a:t>
            </a:r>
            <a:r>
              <a:rPr lang="en-US" b="1" dirty="0" err="1" smtClean="0"/>
              <a:t>serentak</a:t>
            </a:r>
            <a:r>
              <a:rPr lang="en-US" b="1" dirty="0" smtClean="0"/>
              <a:t>)</a:t>
            </a:r>
          </a:p>
          <a:p>
            <a:pPr lvl="1"/>
            <a:r>
              <a:rPr lang="en-US" sz="2000" dirty="0" err="1" smtClean="0"/>
              <a:t>Setiap</a:t>
            </a:r>
            <a:r>
              <a:rPr lang="en-US" sz="2000" dirty="0" smtClean="0"/>
              <a:t> </a:t>
            </a:r>
            <a:r>
              <a:rPr lang="en-US" sz="2000" dirty="0" err="1" smtClean="0"/>
              <a:t>komponen</a:t>
            </a:r>
            <a:r>
              <a:rPr lang="en-US" sz="2000" dirty="0" smtClean="0"/>
              <a:t> hardware/software </a:t>
            </a:r>
            <a:r>
              <a:rPr lang="en-US" sz="2000" dirty="0" err="1" smtClean="0"/>
              <a:t>bersifat</a:t>
            </a:r>
            <a:r>
              <a:rPr lang="en-US" sz="2000" dirty="0" smtClean="0"/>
              <a:t> </a:t>
            </a:r>
            <a:r>
              <a:rPr lang="en-US" sz="2000" dirty="0" err="1" smtClean="0"/>
              <a:t>otonom</a:t>
            </a:r>
            <a:r>
              <a:rPr lang="en-US" sz="2000" dirty="0" smtClean="0"/>
              <a:t> (</a:t>
            </a:r>
            <a:r>
              <a:rPr lang="en-US" sz="2000" dirty="0" err="1" smtClean="0"/>
              <a:t>kita</a:t>
            </a:r>
            <a:r>
              <a:rPr lang="en-US" sz="2000" dirty="0" smtClean="0"/>
              <a:t> </a:t>
            </a:r>
            <a:r>
              <a:rPr lang="en-US" sz="2000" dirty="0" err="1" smtClean="0"/>
              <a:t>akan</a:t>
            </a:r>
            <a:r>
              <a:rPr lang="en-US" sz="2000" dirty="0" smtClean="0"/>
              <a:t> </a:t>
            </a:r>
            <a:r>
              <a:rPr lang="en-US" sz="2000" dirty="0" err="1" smtClean="0"/>
              <a:t>menyebut</a:t>
            </a:r>
            <a:r>
              <a:rPr lang="en-US" sz="2000" dirty="0" smtClean="0"/>
              <a:t> </a:t>
            </a:r>
            <a:r>
              <a:rPr lang="en-US" sz="2000" dirty="0" err="1" smtClean="0"/>
              <a:t>komponen</a:t>
            </a:r>
            <a:r>
              <a:rPr lang="en-US" sz="2000" dirty="0" smtClean="0"/>
              <a:t> </a:t>
            </a:r>
            <a:r>
              <a:rPr lang="en-US" sz="2000" dirty="0" err="1" smtClean="0"/>
              <a:t>otonom</a:t>
            </a:r>
            <a:r>
              <a:rPr lang="en-US" sz="2000" dirty="0" smtClean="0"/>
              <a:t> </a:t>
            </a:r>
            <a:r>
              <a:rPr lang="en-US" sz="2000" dirty="0" err="1" smtClean="0"/>
              <a:t>adalah</a:t>
            </a:r>
            <a:r>
              <a:rPr lang="en-US" sz="2000" dirty="0" smtClean="0"/>
              <a:t> "proses")</a:t>
            </a:r>
          </a:p>
          <a:p>
            <a:pPr lvl="1"/>
            <a:r>
              <a:rPr lang="en-US" sz="2000" dirty="0" err="1" smtClean="0"/>
              <a:t>Komponen</a:t>
            </a:r>
            <a:r>
              <a:rPr lang="en-US" sz="2000" dirty="0" smtClean="0"/>
              <a:t> </a:t>
            </a:r>
            <a:r>
              <a:rPr lang="en-US" sz="2000" dirty="0" err="1" smtClean="0"/>
              <a:t>menjalankan</a:t>
            </a:r>
            <a:r>
              <a:rPr lang="en-US" sz="2000" dirty="0" smtClean="0"/>
              <a:t> </a:t>
            </a:r>
            <a:r>
              <a:rPr lang="en-US" sz="2000" dirty="0" err="1" smtClean="0"/>
              <a:t>tugas</a:t>
            </a:r>
            <a:r>
              <a:rPr lang="en-US" sz="2000" dirty="0" smtClean="0"/>
              <a:t> </a:t>
            </a:r>
            <a:r>
              <a:rPr lang="en-US" sz="2000" dirty="0" err="1" smtClean="0"/>
              <a:t>bersamaan</a:t>
            </a:r>
            <a:endParaRPr lang="en-US" sz="2000" dirty="0" smtClean="0"/>
          </a:p>
          <a:p>
            <a:pPr lvl="2"/>
            <a:r>
              <a:rPr lang="en-US" sz="1900" i="1" dirty="0" err="1" smtClean="0"/>
              <a:t>Contoh</a:t>
            </a:r>
            <a:r>
              <a:rPr lang="en-US" sz="1900" i="1" dirty="0" smtClean="0"/>
              <a:t> : </a:t>
            </a:r>
            <a:r>
              <a:rPr lang="en-US" sz="1900" dirty="0" smtClean="0"/>
              <a:t>A </a:t>
            </a:r>
            <a:r>
              <a:rPr lang="en-US" sz="1900" dirty="0" err="1" smtClean="0"/>
              <a:t>dan</a:t>
            </a:r>
            <a:r>
              <a:rPr lang="en-US" sz="1900" dirty="0" smtClean="0"/>
              <a:t> B </a:t>
            </a:r>
            <a:r>
              <a:rPr lang="en-US" sz="1900" dirty="0" err="1" smtClean="0"/>
              <a:t>adalah</a:t>
            </a:r>
            <a:r>
              <a:rPr lang="en-US" sz="1900" dirty="0" smtClean="0"/>
              <a:t> concurrent </a:t>
            </a:r>
            <a:r>
              <a:rPr lang="en-US" sz="1900" dirty="0" err="1" smtClean="0"/>
              <a:t>jika</a:t>
            </a:r>
            <a:r>
              <a:rPr lang="en-US" sz="1900" dirty="0" smtClean="0"/>
              <a:t> A </a:t>
            </a:r>
            <a:r>
              <a:rPr lang="en-US" sz="1900" dirty="0" err="1" smtClean="0"/>
              <a:t>dapat</a:t>
            </a:r>
            <a:r>
              <a:rPr lang="en-US" sz="1900" dirty="0" smtClean="0"/>
              <a:t> </a:t>
            </a:r>
            <a:r>
              <a:rPr lang="en-US" sz="1900" dirty="0" err="1" smtClean="0"/>
              <a:t>terjadi</a:t>
            </a:r>
            <a:r>
              <a:rPr lang="en-US" sz="1900" dirty="0" smtClean="0"/>
              <a:t> </a:t>
            </a:r>
            <a:r>
              <a:rPr lang="en-US" sz="1900" dirty="0" err="1" smtClean="0"/>
              <a:t>sebelum</a:t>
            </a:r>
            <a:r>
              <a:rPr lang="en-US" sz="1900" dirty="0" smtClean="0"/>
              <a:t> B, </a:t>
            </a:r>
            <a:r>
              <a:rPr lang="en-US" sz="1900" dirty="0" err="1" smtClean="0"/>
              <a:t>dan</a:t>
            </a:r>
            <a:r>
              <a:rPr lang="en-US" sz="1900" dirty="0" smtClean="0"/>
              <a:t> B </a:t>
            </a:r>
            <a:r>
              <a:rPr lang="en-US" sz="1900" dirty="0" err="1" smtClean="0"/>
              <a:t>dapat</a:t>
            </a:r>
            <a:r>
              <a:rPr lang="en-US" sz="1900" dirty="0" smtClean="0"/>
              <a:t> </a:t>
            </a:r>
            <a:r>
              <a:rPr lang="en-US" sz="1900" dirty="0" err="1" smtClean="0"/>
              <a:t>terjadi</a:t>
            </a:r>
            <a:r>
              <a:rPr lang="en-US" sz="1900" dirty="0" smtClean="0"/>
              <a:t> </a:t>
            </a:r>
            <a:r>
              <a:rPr lang="en-US" sz="1900" dirty="0" err="1" smtClean="0"/>
              <a:t>sebelum</a:t>
            </a:r>
            <a:r>
              <a:rPr lang="en-US" sz="1900" dirty="0" smtClean="0"/>
              <a:t> A</a:t>
            </a:r>
          </a:p>
          <a:p>
            <a:pPr lvl="1"/>
            <a:r>
              <a:rPr lang="en-US" sz="2000" dirty="0" err="1" smtClean="0"/>
              <a:t>Sinkronisasi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koordinasi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message passing</a:t>
            </a:r>
          </a:p>
          <a:p>
            <a:pPr lvl="1"/>
            <a:r>
              <a:rPr lang="en-US" sz="2000" dirty="0" smtClean="0"/>
              <a:t>Sharing resources</a:t>
            </a:r>
          </a:p>
          <a:p>
            <a:pPr lvl="1"/>
            <a:r>
              <a:rPr lang="en-US" sz="2000" dirty="0" err="1" smtClean="0"/>
              <a:t>Masalah</a:t>
            </a:r>
            <a:r>
              <a:rPr lang="en-US" sz="2000" dirty="0" smtClean="0"/>
              <a:t> </a:t>
            </a:r>
            <a:r>
              <a:rPr lang="en-US" sz="2000" dirty="0" err="1" smtClean="0"/>
              <a:t>umum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sistem</a:t>
            </a:r>
            <a:r>
              <a:rPr lang="en-US" sz="2000" dirty="0" smtClean="0"/>
              <a:t> concurrent</a:t>
            </a:r>
          </a:p>
          <a:p>
            <a:pPr lvl="2"/>
            <a:r>
              <a:rPr lang="en-US" sz="1900" dirty="0" smtClean="0"/>
              <a:t>Deadlock</a:t>
            </a:r>
          </a:p>
          <a:p>
            <a:pPr lvl="2"/>
            <a:r>
              <a:rPr lang="en-US" sz="1900" dirty="0" err="1" smtClean="0"/>
              <a:t>Lifeclock</a:t>
            </a:r>
            <a:endParaRPr lang="en-US" sz="1900" dirty="0" smtClean="0"/>
          </a:p>
          <a:p>
            <a:pPr lvl="2"/>
            <a:r>
              <a:rPr lang="en-US" sz="1900" dirty="0" err="1" smtClean="0"/>
              <a:t>Komunikasi</a:t>
            </a:r>
            <a:r>
              <a:rPr lang="en-US" sz="1900" dirty="0" smtClean="0"/>
              <a:t> yang </a:t>
            </a:r>
            <a:r>
              <a:rPr lang="en-US" sz="1900" dirty="0" err="1" smtClean="0"/>
              <a:t>tidak</a:t>
            </a:r>
            <a:r>
              <a:rPr lang="en-US" sz="1900" dirty="0" smtClean="0"/>
              <a:t> </a:t>
            </a:r>
            <a:r>
              <a:rPr lang="en-US" sz="1900" dirty="0" err="1" smtClean="0"/>
              <a:t>handal</a:t>
            </a:r>
            <a:endParaRPr lang="en-US" sz="1900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9287952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674687" y="1066800"/>
            <a:ext cx="7794625" cy="4994275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smtClean="0"/>
              <a:t>Keterbatasan dalam </a:t>
            </a:r>
            <a:r>
              <a:rPr lang="en-US" b="1" i="1" smtClean="0"/>
              <a:t>global clock</a:t>
            </a:r>
          </a:p>
          <a:p>
            <a:pPr>
              <a:buFontTx/>
              <a:buNone/>
            </a:pPr>
            <a:r>
              <a:rPr lang="en-US" smtClean="0"/>
              <a:t>	– Terdapat batasan pada ketepatan proses sinkronisasi clock pada sistem terdistribusi, oleh karena </a:t>
            </a:r>
            <a:r>
              <a:rPr lang="en-US" i="1" smtClean="0"/>
              <a:t>asynchronous message passing</a:t>
            </a:r>
          </a:p>
          <a:p>
            <a:pPr lvl="1"/>
            <a:r>
              <a:rPr lang="en-US" sz="2000" smtClean="0"/>
              <a:t>Pada sistem terdistribusi, tidak ada satu proses tunggal yang mengetahui </a:t>
            </a:r>
            <a:r>
              <a:rPr lang="en-US" sz="2000" i="1" smtClean="0"/>
              <a:t>global state </a:t>
            </a:r>
            <a:r>
              <a:rPr lang="en-US" sz="2000" smtClean="0"/>
              <a:t>sistem saat ini (disebabkan oleh </a:t>
            </a:r>
            <a:r>
              <a:rPr lang="en-US" sz="2000" i="1" smtClean="0"/>
              <a:t>concurrency </a:t>
            </a:r>
            <a:r>
              <a:rPr lang="en-US" sz="2000" smtClean="0"/>
              <a:t>dan </a:t>
            </a:r>
            <a:r>
              <a:rPr lang="en-US" sz="2000" i="1" smtClean="0"/>
              <a:t>message passing</a:t>
            </a:r>
            <a:r>
              <a:rPr lang="en-US" sz="2000" smtClean="0"/>
              <a:t>)</a:t>
            </a:r>
          </a:p>
          <a:p>
            <a:r>
              <a:rPr lang="en-US" b="1" smtClean="0"/>
              <a:t>Independent failure</a:t>
            </a:r>
          </a:p>
          <a:p>
            <a:pPr lvl="1"/>
            <a:r>
              <a:rPr lang="en-US" sz="2000" smtClean="0"/>
              <a:t>Kemungkinan adanya kegagalan proses tunggal yang tidak diketahui</a:t>
            </a:r>
          </a:p>
          <a:p>
            <a:pPr lvl="1"/>
            <a:r>
              <a:rPr lang="en-US" sz="2000" smtClean="0"/>
              <a:t>Proses tunggal mungkin tidak peduli pada kegalalan sistem keseluruhan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4026998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23900" y="304800"/>
            <a:ext cx="6842125" cy="620712"/>
          </a:xfrm>
        </p:spPr>
        <p:txBody>
          <a:bodyPr/>
          <a:lstStyle/>
          <a:p>
            <a:r>
              <a:rPr lang="en-US" sz="2800" b="1" dirty="0" smtClean="0">
                <a:latin typeface="Bodoni MT" panose="02070603080606020203" pitchFamily="18" charset="0"/>
              </a:rPr>
              <a:t>MODEL SISTEM TERDISTRIBUSI</a:t>
            </a:r>
            <a:endParaRPr lang="en-US" b="1" dirty="0" smtClean="0">
              <a:latin typeface="Bodoni MT" panose="02070603080606020203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723900" y="1295400"/>
            <a:ext cx="7696200" cy="5184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25602" rIns="0" bIns="0"/>
          <a:lstStyle/>
          <a:p>
            <a:pPr marL="309563" indent="-309563" algn="just" defTabSz="414338" eaLnBrk="0" hangingPunct="0">
              <a:lnSpc>
                <a:spcPct val="90000"/>
              </a:lnSpc>
              <a:spcAft>
                <a:spcPts val="1288"/>
              </a:spcAft>
              <a:buClr>
                <a:srgbClr val="000000"/>
              </a:buClr>
              <a:buSzPct val="100000"/>
              <a:defRPr/>
            </a:pPr>
            <a:r>
              <a:rPr lang="en-US" sz="28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1. </a:t>
            </a:r>
            <a:r>
              <a:rPr lang="en-US" sz="28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Sistem</a:t>
            </a:r>
            <a:r>
              <a:rPr lang="en-US" sz="28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800" i="1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client - server</a:t>
            </a:r>
            <a:r>
              <a:rPr lang="en-US" sz="2400" i="1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endParaRPr lang="en-US" sz="2400" kern="0" dirty="0">
              <a:solidFill>
                <a:srgbClr val="000000"/>
              </a:solidFill>
              <a:latin typeface="David" pitchFamily="34" charset="-79"/>
              <a:ea typeface="+mn-ea"/>
              <a:cs typeface="David" pitchFamily="34" charset="-79"/>
            </a:endParaRPr>
          </a:p>
          <a:p>
            <a:pPr marL="309563" indent="-309563" algn="just" defTabSz="414338" eaLnBrk="0" hangingPunct="0">
              <a:lnSpc>
                <a:spcPct val="90000"/>
              </a:lnSpc>
              <a:spcAft>
                <a:spcPts val="1288"/>
              </a:spcAft>
              <a:buClr>
                <a:srgbClr val="000000"/>
              </a:buClr>
              <a:buSzPct val="100000"/>
              <a:defRPr/>
            </a:pPr>
            <a:r>
              <a:rPr lang="id-ID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	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Merupakan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bagian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dari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model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sistem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terdistribusi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yang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membagi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jaringan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berdasarkan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pemberi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dan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penerima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jasa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layanan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. </a:t>
            </a:r>
            <a:endParaRPr lang="id-ID" sz="2400" kern="0" dirty="0">
              <a:solidFill>
                <a:srgbClr val="000000"/>
              </a:solidFill>
              <a:latin typeface="David" pitchFamily="34" charset="-79"/>
              <a:ea typeface="+mn-ea"/>
              <a:cs typeface="David" pitchFamily="34" charset="-79"/>
            </a:endParaRPr>
          </a:p>
          <a:p>
            <a:pPr marL="309563" indent="-309563" algn="just" defTabSz="414338" eaLnBrk="0" hangingPunct="0">
              <a:lnSpc>
                <a:spcPct val="90000"/>
              </a:lnSpc>
              <a:spcAft>
                <a:spcPts val="1288"/>
              </a:spcAft>
              <a:buClr>
                <a:srgbClr val="000000"/>
              </a:buClr>
              <a:buSzPct val="100000"/>
              <a:defRPr/>
            </a:pPr>
            <a:r>
              <a:rPr lang="en-US" sz="28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2. </a:t>
            </a:r>
            <a:r>
              <a:rPr lang="en-US" sz="28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Sistem</a:t>
            </a:r>
            <a:r>
              <a:rPr lang="en-US" sz="28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800" i="1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point to point</a:t>
            </a:r>
            <a:r>
              <a:rPr lang="en-US" sz="2400" i="1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endParaRPr lang="en-US" sz="2400" kern="0" dirty="0">
              <a:solidFill>
                <a:srgbClr val="000000"/>
              </a:solidFill>
              <a:latin typeface="David" pitchFamily="34" charset="-79"/>
              <a:ea typeface="+mn-ea"/>
              <a:cs typeface="David" pitchFamily="34" charset="-79"/>
            </a:endParaRPr>
          </a:p>
          <a:p>
            <a:pPr marL="309563" indent="-309563" algn="just" defTabSz="414338" eaLnBrk="0" hangingPunct="0">
              <a:lnSpc>
                <a:spcPct val="90000"/>
              </a:lnSpc>
              <a:spcAft>
                <a:spcPts val="1288"/>
              </a:spcAft>
              <a:buClr>
                <a:srgbClr val="000000"/>
              </a:buClr>
              <a:buSzPct val="100000"/>
              <a:defRPr/>
            </a:pPr>
            <a:r>
              <a:rPr lang="id-ID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	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Merupakan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bagian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dari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model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sistem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terdistribusi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dimana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sistem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dapat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sekaligus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berfungsi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sebagai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i="1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client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maupun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i="1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server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. </a:t>
            </a:r>
            <a:endParaRPr lang="id-ID" sz="2400" kern="0" dirty="0">
              <a:solidFill>
                <a:srgbClr val="000000"/>
              </a:solidFill>
              <a:latin typeface="David" pitchFamily="34" charset="-79"/>
              <a:ea typeface="+mn-ea"/>
              <a:cs typeface="David" pitchFamily="34" charset="-79"/>
            </a:endParaRPr>
          </a:p>
          <a:p>
            <a:pPr marL="309563" indent="-309563" algn="just" defTabSz="414338" eaLnBrk="0" hangingPunct="0">
              <a:lnSpc>
                <a:spcPct val="90000"/>
              </a:lnSpc>
              <a:spcAft>
                <a:spcPts val="1288"/>
              </a:spcAft>
              <a:buClr>
                <a:srgbClr val="000000"/>
              </a:buClr>
              <a:buSzPct val="100000"/>
              <a:defRPr/>
            </a:pPr>
            <a:r>
              <a:rPr lang="en-US" sz="28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3. </a:t>
            </a:r>
            <a:r>
              <a:rPr lang="en-US" sz="28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Sistem</a:t>
            </a:r>
            <a:r>
              <a:rPr lang="en-US" sz="28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8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terkluster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</a:p>
          <a:p>
            <a:pPr marL="309563" indent="-309563" algn="just" defTabSz="414338" eaLnBrk="0" hangingPunct="0">
              <a:lnSpc>
                <a:spcPct val="90000"/>
              </a:lnSpc>
              <a:spcAft>
                <a:spcPts val="1288"/>
              </a:spcAft>
              <a:buClr>
                <a:srgbClr val="000000"/>
              </a:buClr>
              <a:buSzPct val="100000"/>
              <a:defRPr/>
            </a:pPr>
            <a:r>
              <a:rPr lang="id-ID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	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Adalah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gabungan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dari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beberapa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sistem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individual (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komputer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) yang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dikumpulkan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pada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suatu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lokasi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,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saling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berbagi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tempat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penyimpanan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data (</a:t>
            </a:r>
            <a:r>
              <a:rPr lang="en-US" sz="2400" i="1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storage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),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dan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saling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terhubung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dalam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jaringan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en-US" sz="2400" kern="0" dirty="0" err="1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lokal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 (</a:t>
            </a:r>
            <a:r>
              <a:rPr lang="en-US" sz="2400" i="1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Local Area Network</a:t>
            </a:r>
            <a:r>
              <a:rPr lang="en-US" sz="2400" kern="0" dirty="0">
                <a:solidFill>
                  <a:srgbClr val="000000"/>
                </a:solidFill>
                <a:latin typeface="David" pitchFamily="34" charset="-79"/>
                <a:ea typeface="+mn-ea"/>
                <a:cs typeface="David" pitchFamily="34" charset="-79"/>
              </a:rPr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val="18562716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9762"/>
          </a:xfrm>
        </p:spPr>
        <p:txBody>
          <a:bodyPr/>
          <a:lstStyle/>
          <a:p>
            <a:r>
              <a:rPr lang="en-US" sz="3200" b="1" dirty="0" smtClean="0">
                <a:latin typeface="Bradley Hand ITC" panose="03070402050302030203" pitchFamily="66" charset="0"/>
                <a:cs typeface="David" panose="020E0502060401010101" pitchFamily="34" charset="-79"/>
              </a:rPr>
              <a:t>KELEBIHAN DAN KELEMAHAN 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23874" y="1371600"/>
            <a:ext cx="8643938" cy="474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1pPr>
            <a:lvl2pPr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9pPr>
          </a:lstStyle>
          <a:p>
            <a:pPr eaLnBrk="1" hangingPunct="1">
              <a:lnSpc>
                <a:spcPct val="90000"/>
              </a:lnSpc>
              <a:buFont typeface="Arial" panose="020B0604020202020204" pitchFamily="34" charset="0"/>
              <a:buAutoNum type="arabicPeriod"/>
            </a:pP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Kelebihan</a:t>
            </a: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sistem</a:t>
            </a: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terdistribusi</a:t>
            </a:r>
            <a:endParaRPr lang="en-US" sz="2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1" eaLnBrk="1" hangingPunct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Pertukaran</a:t>
            </a: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sumber</a:t>
            </a: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daya</a:t>
            </a: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(</a:t>
            </a: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prosesor</a:t>
            </a: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)</a:t>
            </a:r>
          </a:p>
          <a:p>
            <a:pPr lvl="1" eaLnBrk="1" hangingPunct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Pertukaran</a:t>
            </a: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data</a:t>
            </a:r>
          </a:p>
          <a:p>
            <a:pPr lvl="1" eaLnBrk="1" hangingPunct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Struktur</a:t>
            </a: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geografis</a:t>
            </a:r>
            <a:endParaRPr lang="en-US" sz="2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1" eaLnBrk="1" hangingPunct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Penyederhanaan</a:t>
            </a: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logik</a:t>
            </a:r>
            <a:endParaRPr lang="en-US" sz="2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1" eaLnBrk="1" hangingPunct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Modular</a:t>
            </a:r>
          </a:p>
          <a:p>
            <a:pPr lvl="1" eaLnBrk="1" hangingPunct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Reliabel</a:t>
            </a: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  <a:p>
            <a:pPr lvl="1" eaLnBrk="1" hangingPunct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Biaya</a:t>
            </a: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rendah</a:t>
            </a:r>
            <a:endParaRPr lang="en-US" sz="2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AutoNum type="arabicPeriod"/>
            </a:pP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Kelemahan</a:t>
            </a: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sistem</a:t>
            </a: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terdistribusi</a:t>
            </a:r>
            <a:endParaRPr lang="en-US" sz="2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1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Biaya</a:t>
            </a: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komunikasi</a:t>
            </a: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membengkak</a:t>
            </a:r>
            <a:endParaRPr lang="en-US" sz="2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1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Pemaduan</a:t>
            </a: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yang </a:t>
            </a: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sulit</a:t>
            </a:r>
            <a:endParaRPr lang="en-US" sz="2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1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Pembuatan</a:t>
            </a: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program yang </a:t>
            </a: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lebih</a:t>
            </a:r>
            <a:r>
              <a:rPr lang="en-US" sz="2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sulit</a:t>
            </a:r>
            <a:endParaRPr lang="en-US" sz="28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1293884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7467600" cy="639762"/>
          </a:xfrm>
        </p:spPr>
        <p:txBody>
          <a:bodyPr/>
          <a:lstStyle/>
          <a:p>
            <a:r>
              <a:rPr lang="en-US" sz="3200" b="1" dirty="0" err="1" smtClean="0">
                <a:latin typeface="Baskerville Old Face" panose="02020602080505020303" pitchFamily="18" charset="0"/>
              </a:rPr>
              <a:t>Permasalahan</a:t>
            </a:r>
            <a:r>
              <a:rPr lang="en-US" sz="3200" b="1" dirty="0" smtClean="0">
                <a:latin typeface="Baskerville Old Face" panose="02020602080505020303" pitchFamily="18" charset="0"/>
              </a:rPr>
              <a:t> </a:t>
            </a:r>
            <a:r>
              <a:rPr lang="en-US" sz="3200" b="1" dirty="0" err="1" smtClean="0">
                <a:latin typeface="Baskerville Old Face" panose="02020602080505020303" pitchFamily="18" charset="0"/>
              </a:rPr>
              <a:t>Sistem</a:t>
            </a:r>
            <a:r>
              <a:rPr lang="en-US" sz="3200" b="1" dirty="0" smtClean="0">
                <a:latin typeface="Baskerville Old Face" panose="02020602080505020303" pitchFamily="18" charset="0"/>
              </a:rPr>
              <a:t> </a:t>
            </a:r>
            <a:r>
              <a:rPr lang="en-US" sz="3200" b="1" dirty="0" err="1" smtClean="0">
                <a:latin typeface="Baskerville Old Face" panose="02020602080505020303" pitchFamily="18" charset="0"/>
              </a:rPr>
              <a:t>Terdistribusi</a:t>
            </a:r>
            <a:endParaRPr lang="en-US" sz="3200" b="1" dirty="0" smtClean="0">
              <a:latin typeface="Baskerville Old Face" panose="02020602080505020303" pitchFamily="18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914400" y="1447800"/>
            <a:ext cx="6858000" cy="456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09600" indent="-609600"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hiller" panose="04020404031007020602" pitchFamily="82" charset="0"/>
                <a:ea typeface="DejaVu Sans"/>
                <a:cs typeface="DejaVu Sans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AutoNum type="arabicPeriod"/>
            </a:pPr>
            <a:r>
              <a:rPr lang="en-US" sz="2800" dirty="0" err="1">
                <a:latin typeface="Monotype Corsiva" panose="03010101010201010101" pitchFamily="66" charset="0"/>
              </a:rPr>
              <a:t>Keheterogenan</a:t>
            </a:r>
            <a:r>
              <a:rPr lang="en-US" sz="2800" dirty="0">
                <a:latin typeface="Monotype Corsiva" panose="03010101010201010101" pitchFamily="66" charset="0"/>
              </a:rPr>
              <a:t> </a:t>
            </a:r>
            <a:r>
              <a:rPr lang="en-US" sz="2800" dirty="0" err="1">
                <a:latin typeface="Monotype Corsiva" panose="03010101010201010101" pitchFamily="66" charset="0"/>
              </a:rPr>
              <a:t>komponen</a:t>
            </a:r>
            <a:r>
              <a:rPr lang="en-US" sz="2800" dirty="0">
                <a:latin typeface="Monotype Corsiva" panose="03010101010201010101" pitchFamily="66" charset="0"/>
              </a:rPr>
              <a:t> </a:t>
            </a:r>
            <a:r>
              <a:rPr lang="en-US" sz="2800" i="1" dirty="0">
                <a:latin typeface="Monotype Corsiva" panose="03010101010201010101" pitchFamily="66" charset="0"/>
              </a:rPr>
              <a:t>(heterogeneity)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AutoNum type="arabicPeriod"/>
            </a:pPr>
            <a:r>
              <a:rPr lang="en-US" sz="2800" dirty="0" err="1">
                <a:latin typeface="Monotype Corsiva" panose="03010101010201010101" pitchFamily="66" charset="0"/>
              </a:rPr>
              <a:t>Keterbukaan</a:t>
            </a:r>
            <a:r>
              <a:rPr lang="en-US" sz="2800" dirty="0">
                <a:latin typeface="Monotype Corsiva" panose="03010101010201010101" pitchFamily="66" charset="0"/>
              </a:rPr>
              <a:t> (</a:t>
            </a:r>
            <a:r>
              <a:rPr lang="en-US" sz="2800" i="1" dirty="0">
                <a:latin typeface="Monotype Corsiva" panose="03010101010201010101" pitchFamily="66" charset="0"/>
              </a:rPr>
              <a:t>openness</a:t>
            </a:r>
            <a:r>
              <a:rPr lang="en-US" sz="2800" dirty="0">
                <a:latin typeface="Monotype Corsiva" panose="03010101010201010101" pitchFamily="66" charset="0"/>
              </a:rPr>
              <a:t>)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AutoNum type="arabicPeriod"/>
            </a:pPr>
            <a:r>
              <a:rPr lang="en-US" sz="2800" dirty="0" err="1">
                <a:latin typeface="Monotype Corsiva" panose="03010101010201010101" pitchFamily="66" charset="0"/>
              </a:rPr>
              <a:t>Keamanan</a:t>
            </a:r>
            <a:r>
              <a:rPr lang="en-US" sz="2800" dirty="0">
                <a:latin typeface="Monotype Corsiva" panose="03010101010201010101" pitchFamily="66" charset="0"/>
              </a:rPr>
              <a:t> (</a:t>
            </a:r>
            <a:r>
              <a:rPr lang="en-US" sz="2800" i="1" dirty="0">
                <a:latin typeface="Monotype Corsiva" panose="03010101010201010101" pitchFamily="66" charset="0"/>
              </a:rPr>
              <a:t>security</a:t>
            </a:r>
            <a:r>
              <a:rPr lang="en-US" sz="2800" dirty="0">
                <a:latin typeface="Monotype Corsiva" panose="03010101010201010101" pitchFamily="66" charset="0"/>
              </a:rPr>
              <a:t>)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AutoNum type="arabicPeriod"/>
            </a:pPr>
            <a:r>
              <a:rPr lang="en-US" sz="2800" i="1" dirty="0">
                <a:latin typeface="Monotype Corsiva" panose="03010101010201010101" pitchFamily="66" charset="0"/>
              </a:rPr>
              <a:t>Scalability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AutoNum type="arabicPeriod"/>
            </a:pPr>
            <a:r>
              <a:rPr lang="en-US" sz="2800" dirty="0" err="1">
                <a:latin typeface="Monotype Corsiva" panose="03010101010201010101" pitchFamily="66" charset="0"/>
              </a:rPr>
              <a:t>Penangan</a:t>
            </a:r>
            <a:r>
              <a:rPr lang="en-US" sz="2800" dirty="0">
                <a:latin typeface="Monotype Corsiva" panose="03010101010201010101" pitchFamily="66" charset="0"/>
              </a:rPr>
              <a:t> </a:t>
            </a:r>
            <a:r>
              <a:rPr lang="en-US" sz="2800" dirty="0" err="1">
                <a:latin typeface="Monotype Corsiva" panose="03010101010201010101" pitchFamily="66" charset="0"/>
              </a:rPr>
              <a:t>kegagalan</a:t>
            </a:r>
            <a:r>
              <a:rPr lang="en-US" sz="2800" dirty="0">
                <a:latin typeface="Monotype Corsiva" panose="03010101010201010101" pitchFamily="66" charset="0"/>
              </a:rPr>
              <a:t> (</a:t>
            </a:r>
            <a:r>
              <a:rPr lang="en-US" sz="2800" i="1" dirty="0">
                <a:latin typeface="Monotype Corsiva" panose="03010101010201010101" pitchFamily="66" charset="0"/>
              </a:rPr>
              <a:t>failure handling</a:t>
            </a:r>
            <a:r>
              <a:rPr lang="en-US" sz="2800" dirty="0">
                <a:latin typeface="Monotype Corsiva" panose="03010101010201010101" pitchFamily="66" charset="0"/>
              </a:rPr>
              <a:t>)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AutoNum type="arabicPeriod"/>
            </a:pPr>
            <a:r>
              <a:rPr lang="en-US" sz="2800" i="1" dirty="0">
                <a:latin typeface="Monotype Corsiva" panose="03010101010201010101" pitchFamily="66" charset="0"/>
              </a:rPr>
              <a:t>Concurrency of components</a:t>
            </a:r>
            <a:endParaRPr lang="en-US" sz="2800" dirty="0">
              <a:latin typeface="Monotype Corsiva" panose="03010101010201010101" pitchFamily="66" charset="0"/>
            </a:endParaRP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AutoNum type="arabicPeriod"/>
            </a:pPr>
            <a:r>
              <a:rPr lang="en-US" sz="2800" dirty="0" err="1">
                <a:latin typeface="Monotype Corsiva" panose="03010101010201010101" pitchFamily="66" charset="0"/>
              </a:rPr>
              <a:t>Transparansi</a:t>
            </a:r>
            <a:endParaRPr lang="en-US" sz="2800" i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4995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494</TotalTime>
  <Words>1372</Words>
  <Application>Microsoft Office PowerPoint</Application>
  <PresentationFormat>On-screen Show (4:3)</PresentationFormat>
  <Paragraphs>165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9" baseType="lpstr">
      <vt:lpstr>Aharoni</vt:lpstr>
      <vt:lpstr>Arial</vt:lpstr>
      <vt:lpstr>Baskerville Old Face</vt:lpstr>
      <vt:lpstr>Bodoni MT</vt:lpstr>
      <vt:lpstr>Bookman Old Style</vt:lpstr>
      <vt:lpstr>Bradley Hand ITC</vt:lpstr>
      <vt:lpstr>Calibri</vt:lpstr>
      <vt:lpstr>Century Schoolbook</vt:lpstr>
      <vt:lpstr>Comic Sans MS</vt:lpstr>
      <vt:lpstr>Courier New</vt:lpstr>
      <vt:lpstr>David</vt:lpstr>
      <vt:lpstr>DejaVu Sans</vt:lpstr>
      <vt:lpstr>Monotype Corsiva</vt:lpstr>
      <vt:lpstr>Times New Roman</vt:lpstr>
      <vt:lpstr>Wingdings</vt:lpstr>
      <vt:lpstr>Wingdings 2</vt:lpstr>
      <vt:lpstr>Oriel</vt:lpstr>
      <vt:lpstr>PENGANTAR  SISTEM  TERDISTRIBUSI</vt:lpstr>
      <vt:lpstr>POKOK BAHASAN</vt:lpstr>
      <vt:lpstr>DEFINISI SISTEM TERDISTRIBUSI</vt:lpstr>
      <vt:lpstr>Lalu sekarang akan timbul pertanyaan mengapa harus terdistribusi ? Bukannya terintegrasi akan lebih baik ? </vt:lpstr>
      <vt:lpstr>PowerPoint Presentation</vt:lpstr>
      <vt:lpstr>Jawaban…</vt:lpstr>
      <vt:lpstr>Konsep Dasar Sistem terdistribusi</vt:lpstr>
      <vt:lpstr>Komponen Dasar sistem terdistribusi</vt:lpstr>
      <vt:lpstr>Alasan menggunakan komponen sistem terdistribusi</vt:lpstr>
      <vt:lpstr>PowerPoint Presentation</vt:lpstr>
      <vt:lpstr>PowerPoint Presentation</vt:lpstr>
      <vt:lpstr>PowerPoint Presentation</vt:lpstr>
      <vt:lpstr>PowerPoint Presentation</vt:lpstr>
      <vt:lpstr> Mengapa Sistem Terdistribusi ? </vt:lpstr>
      <vt:lpstr>Kendala di dalam pEnerapan sistem terdistribusi</vt:lpstr>
      <vt:lpstr>SOLUSI DI DALAM KENDALA PENERAPAN SISTEM TERDISTRIBUSI</vt:lpstr>
      <vt:lpstr>Cara distribusi file</vt:lpstr>
      <vt:lpstr>Lanjutan…</vt:lpstr>
      <vt:lpstr>DISTRIBUSI FILE DATABASE</vt:lpstr>
      <vt:lpstr>Lanjutan…</vt:lpstr>
      <vt:lpstr>Distribusi file &amp; database</vt:lpstr>
      <vt:lpstr>Lanjutan…</vt:lpstr>
      <vt:lpstr>Contoh Sistem Terdistribusi</vt:lpstr>
      <vt:lpstr>PowerPoint Presentation</vt:lpstr>
      <vt:lpstr>PowerPoint Presentation</vt:lpstr>
      <vt:lpstr>PowerPoint Presentation</vt:lpstr>
      <vt:lpstr>Karakteristik Sistem Terdistribusi</vt:lpstr>
      <vt:lpstr>PowerPoint Presentation</vt:lpstr>
      <vt:lpstr>PowerPoint Presentation</vt:lpstr>
      <vt:lpstr>MODEL SISTEM TERDISTRIBUSI</vt:lpstr>
      <vt:lpstr>KELEBIHAN DAN KELEMAHAN </vt:lpstr>
      <vt:lpstr>Permasalahan Sistem Terdistribusi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MANAJEMEN SISTEM TERDISTRIBUSI</dc:title>
  <dc:creator>vha</dc:creator>
  <cp:lastModifiedBy>gue</cp:lastModifiedBy>
  <cp:revision>26</cp:revision>
  <dcterms:created xsi:type="dcterms:W3CDTF">2012-03-03T12:44:56Z</dcterms:created>
  <dcterms:modified xsi:type="dcterms:W3CDTF">2018-10-29T04:53:46Z</dcterms:modified>
</cp:coreProperties>
</file>