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64" r:id="rId3"/>
    <p:sldId id="257" r:id="rId4"/>
    <p:sldId id="258" r:id="rId5"/>
    <p:sldId id="259" r:id="rId6"/>
    <p:sldId id="260" r:id="rId7"/>
    <p:sldId id="262" r:id="rId8"/>
    <p:sldId id="265" r:id="rId9"/>
    <p:sldId id="261" r:id="rId10"/>
    <p:sldId id="263" r:id="rId11"/>
  </p:sldIdLst>
  <p:sldSz cx="12192000"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9" autoAdjust="0"/>
    <p:restoredTop sz="94660"/>
  </p:normalViewPr>
  <p:slideViewPr>
    <p:cSldViewPr snapToGrid="0">
      <p:cViewPr varScale="1">
        <p:scale>
          <a:sx n="52" d="100"/>
          <a:sy n="52" d="100"/>
        </p:scale>
        <p:origin x="546"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3959FDE-2739-46AF-A622-E5C56E7731D0}" type="datetimeFigureOut">
              <a:rPr lang="id-ID" smtClean="0"/>
              <a:t>09/10/2017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00F1224-1C3C-45F5-830C-4A82251A2A6A}" type="slidenum">
              <a:rPr lang="id-ID" smtClean="0"/>
              <a:t>‹#›</a:t>
            </a:fld>
            <a:endParaRPr lang="id-ID"/>
          </a:p>
        </p:txBody>
      </p:sp>
    </p:spTree>
    <p:extLst>
      <p:ext uri="{BB962C8B-B14F-4D97-AF65-F5344CB8AC3E}">
        <p14:creationId xmlns:p14="http://schemas.microsoft.com/office/powerpoint/2010/main" val="3863857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3959FDE-2739-46AF-A622-E5C56E7731D0}" type="datetimeFigureOut">
              <a:rPr lang="id-ID" smtClean="0"/>
              <a:t>09/10/2017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00F1224-1C3C-45F5-830C-4A82251A2A6A}" type="slidenum">
              <a:rPr lang="id-ID" smtClean="0"/>
              <a:t>‹#›</a:t>
            </a:fld>
            <a:endParaRPr lang="id-ID"/>
          </a:p>
        </p:txBody>
      </p:sp>
    </p:spTree>
    <p:extLst>
      <p:ext uri="{BB962C8B-B14F-4D97-AF65-F5344CB8AC3E}">
        <p14:creationId xmlns:p14="http://schemas.microsoft.com/office/powerpoint/2010/main" val="904868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959FDE-2739-46AF-A622-E5C56E7731D0}" type="datetimeFigureOut">
              <a:rPr lang="id-ID" smtClean="0"/>
              <a:t>09/10/2017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00F1224-1C3C-45F5-830C-4A82251A2A6A}" type="slidenum">
              <a:rPr lang="id-ID" smtClean="0"/>
              <a:t>‹#›</a:t>
            </a:fld>
            <a:endParaRPr lang="id-ID"/>
          </a:p>
        </p:txBody>
      </p:sp>
    </p:spTree>
    <p:extLst>
      <p:ext uri="{BB962C8B-B14F-4D97-AF65-F5344CB8AC3E}">
        <p14:creationId xmlns:p14="http://schemas.microsoft.com/office/powerpoint/2010/main" val="1232422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3959FDE-2739-46AF-A622-E5C56E7731D0}" type="datetimeFigureOut">
              <a:rPr lang="id-ID" smtClean="0"/>
              <a:t>09/10/2017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00F1224-1C3C-45F5-830C-4A82251A2A6A}" type="slidenum">
              <a:rPr lang="id-ID" smtClean="0"/>
              <a:t>‹#›</a:t>
            </a:fld>
            <a:endParaRPr lang="id-ID"/>
          </a:p>
        </p:txBody>
      </p:sp>
    </p:spTree>
    <p:extLst>
      <p:ext uri="{BB962C8B-B14F-4D97-AF65-F5344CB8AC3E}">
        <p14:creationId xmlns:p14="http://schemas.microsoft.com/office/powerpoint/2010/main" val="2894296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3959FDE-2739-46AF-A622-E5C56E7731D0}" type="datetimeFigureOut">
              <a:rPr lang="id-ID" smtClean="0"/>
              <a:t>09/10/2017</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00F1224-1C3C-45F5-830C-4A82251A2A6A}" type="slidenum">
              <a:rPr lang="id-ID" smtClean="0"/>
              <a:t>‹#›</a:t>
            </a:fld>
            <a:endParaRPr lang="id-ID"/>
          </a:p>
        </p:txBody>
      </p:sp>
    </p:spTree>
    <p:extLst>
      <p:ext uri="{BB962C8B-B14F-4D97-AF65-F5344CB8AC3E}">
        <p14:creationId xmlns:p14="http://schemas.microsoft.com/office/powerpoint/2010/main" val="3267170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3959FDE-2739-46AF-A622-E5C56E7731D0}" type="datetimeFigureOut">
              <a:rPr lang="id-ID" smtClean="0"/>
              <a:t>09/10/2017</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00F1224-1C3C-45F5-830C-4A82251A2A6A}" type="slidenum">
              <a:rPr lang="id-ID" smtClean="0"/>
              <a:t>‹#›</a:t>
            </a:fld>
            <a:endParaRPr lang="id-ID"/>
          </a:p>
        </p:txBody>
      </p:sp>
    </p:spTree>
    <p:extLst>
      <p:ext uri="{BB962C8B-B14F-4D97-AF65-F5344CB8AC3E}">
        <p14:creationId xmlns:p14="http://schemas.microsoft.com/office/powerpoint/2010/main" val="25431807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959FDE-2739-46AF-A622-E5C56E7731D0}" type="datetimeFigureOut">
              <a:rPr lang="id-ID" smtClean="0"/>
              <a:t>09/10/2017</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00F1224-1C3C-45F5-830C-4A82251A2A6A}" type="slidenum">
              <a:rPr lang="id-ID" smtClean="0"/>
              <a:t>‹#›</a:t>
            </a:fld>
            <a:endParaRPr lang="id-ID"/>
          </a:p>
        </p:txBody>
      </p:sp>
    </p:spTree>
    <p:extLst>
      <p:ext uri="{BB962C8B-B14F-4D97-AF65-F5344CB8AC3E}">
        <p14:creationId xmlns:p14="http://schemas.microsoft.com/office/powerpoint/2010/main" val="11762869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959FDE-2739-46AF-A622-E5C56E7731D0}" type="datetimeFigureOut">
              <a:rPr lang="id-ID" smtClean="0"/>
              <a:t>09/10/2017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00F1224-1C3C-45F5-830C-4A82251A2A6A}" type="slidenum">
              <a:rPr lang="id-ID" smtClean="0"/>
              <a:t>‹#›</a:t>
            </a:fld>
            <a:endParaRPr lang="id-ID"/>
          </a:p>
        </p:txBody>
      </p:sp>
    </p:spTree>
    <p:extLst>
      <p:ext uri="{BB962C8B-B14F-4D97-AF65-F5344CB8AC3E}">
        <p14:creationId xmlns:p14="http://schemas.microsoft.com/office/powerpoint/2010/main" val="135278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00F1224-1C3C-45F5-830C-4A82251A2A6A}" type="slidenum">
              <a:rPr lang="id-ID" smtClean="0"/>
              <a:t>‹#›</a:t>
            </a:fld>
            <a:endParaRPr lang="id-ID"/>
          </a:p>
        </p:txBody>
      </p:sp>
      <p:sp>
        <p:nvSpPr>
          <p:cNvPr id="5" name="Date Placeholder 4"/>
          <p:cNvSpPr>
            <a:spLocks noGrp="1"/>
          </p:cNvSpPr>
          <p:nvPr>
            <p:ph type="dt" sz="half" idx="10"/>
          </p:nvPr>
        </p:nvSpPr>
        <p:spPr/>
        <p:txBody>
          <a:bodyPr/>
          <a:lstStyle/>
          <a:p>
            <a:fld id="{E3959FDE-2739-46AF-A622-E5C56E7731D0}" type="datetimeFigureOut">
              <a:rPr lang="id-ID" smtClean="0"/>
              <a:t>09/10/2017</a:t>
            </a:fld>
            <a:endParaRPr lang="id-ID"/>
          </a:p>
        </p:txBody>
      </p:sp>
    </p:spTree>
    <p:extLst>
      <p:ext uri="{BB962C8B-B14F-4D97-AF65-F5344CB8AC3E}">
        <p14:creationId xmlns:p14="http://schemas.microsoft.com/office/powerpoint/2010/main" val="3091456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959FDE-2739-46AF-A622-E5C56E7731D0}" type="datetimeFigureOut">
              <a:rPr lang="id-ID" smtClean="0"/>
              <a:t>09/10/2017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00F1224-1C3C-45F5-830C-4A82251A2A6A}" type="slidenum">
              <a:rPr lang="id-ID" smtClean="0"/>
              <a:t>‹#›</a:t>
            </a:fld>
            <a:endParaRPr lang="id-ID"/>
          </a:p>
        </p:txBody>
      </p:sp>
    </p:spTree>
    <p:extLst>
      <p:ext uri="{BB962C8B-B14F-4D97-AF65-F5344CB8AC3E}">
        <p14:creationId xmlns:p14="http://schemas.microsoft.com/office/powerpoint/2010/main" val="1806245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959FDE-2739-46AF-A622-E5C56E7731D0}" type="datetimeFigureOut">
              <a:rPr lang="id-ID" smtClean="0"/>
              <a:t>09/10/2017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00F1224-1C3C-45F5-830C-4A82251A2A6A}" type="slidenum">
              <a:rPr lang="id-ID" smtClean="0"/>
              <a:t>‹#›</a:t>
            </a:fld>
            <a:endParaRPr lang="id-ID"/>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186507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959FDE-2739-46AF-A622-E5C56E7731D0}" type="datetimeFigureOut">
              <a:rPr lang="id-ID" smtClean="0"/>
              <a:t>09/10/2017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00F1224-1C3C-45F5-830C-4A82251A2A6A}" type="slidenum">
              <a:rPr lang="id-ID" smtClean="0"/>
              <a:t>‹#›</a:t>
            </a:fld>
            <a:endParaRPr lang="id-ID"/>
          </a:p>
        </p:txBody>
      </p:sp>
    </p:spTree>
    <p:extLst>
      <p:ext uri="{BB962C8B-B14F-4D97-AF65-F5344CB8AC3E}">
        <p14:creationId xmlns:p14="http://schemas.microsoft.com/office/powerpoint/2010/main" val="15367107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959FDE-2739-46AF-A622-E5C56E7731D0}" type="datetimeFigureOut">
              <a:rPr lang="id-ID" smtClean="0"/>
              <a:t>09/10/2017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00F1224-1C3C-45F5-830C-4A82251A2A6A}" type="slidenum">
              <a:rPr lang="id-ID" smtClean="0"/>
              <a:t>‹#›</a:t>
            </a:fld>
            <a:endParaRPr lang="id-ID"/>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583652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959FDE-2739-46AF-A622-E5C56E7731D0}" type="datetimeFigureOut">
              <a:rPr lang="id-ID" smtClean="0"/>
              <a:t>09/10/2017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00F1224-1C3C-45F5-830C-4A82251A2A6A}" type="slidenum">
              <a:rPr lang="id-ID" smtClean="0"/>
              <a:t>‹#›</a:t>
            </a:fld>
            <a:endParaRPr lang="id-ID"/>
          </a:p>
        </p:txBody>
      </p:sp>
    </p:spTree>
    <p:extLst>
      <p:ext uri="{BB962C8B-B14F-4D97-AF65-F5344CB8AC3E}">
        <p14:creationId xmlns:p14="http://schemas.microsoft.com/office/powerpoint/2010/main" val="7628552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3959FDE-2739-46AF-A622-E5C56E7731D0}" type="datetimeFigureOut">
              <a:rPr lang="id-ID" smtClean="0"/>
              <a:t>09/10/2017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00F1224-1C3C-45F5-830C-4A82251A2A6A}" type="slidenum">
              <a:rPr lang="id-ID" smtClean="0"/>
              <a:t>‹#›</a:t>
            </a:fld>
            <a:endParaRPr lang="id-ID"/>
          </a:p>
        </p:txBody>
      </p:sp>
    </p:spTree>
    <p:extLst>
      <p:ext uri="{BB962C8B-B14F-4D97-AF65-F5344CB8AC3E}">
        <p14:creationId xmlns:p14="http://schemas.microsoft.com/office/powerpoint/2010/main" val="6484687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3959FDE-2739-46AF-A622-E5C56E7731D0}" type="datetimeFigureOut">
              <a:rPr lang="id-ID" smtClean="0"/>
              <a:t>09/10/2017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00F1224-1C3C-45F5-830C-4A82251A2A6A}" type="slidenum">
              <a:rPr lang="id-ID" smtClean="0"/>
              <a:t>‹#›</a:t>
            </a:fld>
            <a:endParaRPr lang="id-ID"/>
          </a:p>
        </p:txBody>
      </p:sp>
    </p:spTree>
    <p:extLst>
      <p:ext uri="{BB962C8B-B14F-4D97-AF65-F5344CB8AC3E}">
        <p14:creationId xmlns:p14="http://schemas.microsoft.com/office/powerpoint/2010/main" val="7695239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3959FDE-2739-46AF-A622-E5C56E7731D0}" type="datetimeFigureOut">
              <a:rPr lang="id-ID" smtClean="0"/>
              <a:t>09/10/2017</a:t>
            </a:fld>
            <a:endParaRPr lang="id-ID"/>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00F1224-1C3C-45F5-830C-4A82251A2A6A}" type="slidenum">
              <a:rPr lang="id-ID" smtClean="0"/>
              <a:t>‹#›</a:t>
            </a:fld>
            <a:endParaRPr lang="id-ID"/>
          </a:p>
        </p:txBody>
      </p:sp>
    </p:spTree>
    <p:extLst>
      <p:ext uri="{BB962C8B-B14F-4D97-AF65-F5344CB8AC3E}">
        <p14:creationId xmlns:p14="http://schemas.microsoft.com/office/powerpoint/2010/main" val="1113318773"/>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id-ID" sz="3600" dirty="0" smtClean="0"/>
              <a:t>KONVERGENSI STANDAR AKUNTANSI dan UNDANG-UNDANG PERPAJAKAN</a:t>
            </a:r>
            <a:br>
              <a:rPr lang="id-ID" sz="3600" dirty="0" smtClean="0"/>
            </a:br>
            <a:endParaRPr lang="id-ID" sz="3600" dirty="0"/>
          </a:p>
        </p:txBody>
      </p:sp>
      <p:sp>
        <p:nvSpPr>
          <p:cNvPr id="3" name="Subtitle 2"/>
          <p:cNvSpPr>
            <a:spLocks noGrp="1"/>
          </p:cNvSpPr>
          <p:nvPr>
            <p:ph type="subTitle" idx="1"/>
          </p:nvPr>
        </p:nvSpPr>
        <p:spPr>
          <a:xfrm>
            <a:off x="1507067" y="4873793"/>
            <a:ext cx="7766936" cy="1709887"/>
          </a:xfrm>
        </p:spPr>
        <p:txBody>
          <a:bodyPr>
            <a:normAutofit fontScale="70000" lnSpcReduction="20000"/>
          </a:bodyPr>
          <a:lstStyle/>
          <a:p>
            <a:r>
              <a:rPr lang="id-ID" dirty="0" smtClean="0"/>
              <a:t>AKUNTANSI PERPAJAKAN</a:t>
            </a:r>
          </a:p>
          <a:p>
            <a:endParaRPr lang="id-ID" dirty="0" smtClean="0"/>
          </a:p>
          <a:p>
            <a:endParaRPr lang="id-ID" dirty="0"/>
          </a:p>
          <a:p>
            <a:endParaRPr lang="id-ID" dirty="0"/>
          </a:p>
          <a:p>
            <a:r>
              <a:rPr lang="id-ID" dirty="0" smtClean="0"/>
              <a:t>Present by</a:t>
            </a:r>
          </a:p>
          <a:p>
            <a:r>
              <a:rPr lang="id-ID" dirty="0" smtClean="0"/>
              <a:t>Wulan Indri Widiar</a:t>
            </a:r>
            <a:endParaRPr lang="id-ID" dirty="0"/>
          </a:p>
        </p:txBody>
      </p:sp>
    </p:spTree>
    <p:extLst>
      <p:ext uri="{BB962C8B-B14F-4D97-AF65-F5344CB8AC3E}">
        <p14:creationId xmlns:p14="http://schemas.microsoft.com/office/powerpoint/2010/main" val="1410287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TUJUAN KBM</a:t>
            </a:r>
            <a:endParaRPr lang="id-ID" dirty="0"/>
          </a:p>
        </p:txBody>
      </p:sp>
      <p:sp>
        <p:nvSpPr>
          <p:cNvPr id="3" name="Content Placeholder 2"/>
          <p:cNvSpPr>
            <a:spLocks noGrp="1"/>
          </p:cNvSpPr>
          <p:nvPr>
            <p:ph idx="1"/>
          </p:nvPr>
        </p:nvSpPr>
        <p:spPr/>
        <p:txBody>
          <a:bodyPr/>
          <a:lstStyle/>
          <a:p>
            <a:r>
              <a:rPr lang="id-ID" dirty="0" smtClean="0"/>
              <a:t>Mendeskripsikan perkembangan Standar Akuntansi Indonesia.</a:t>
            </a:r>
          </a:p>
          <a:p>
            <a:r>
              <a:rPr lang="id-ID" dirty="0" smtClean="0"/>
              <a:t>Menjelaskan PSAK </a:t>
            </a:r>
          </a:p>
          <a:p>
            <a:r>
              <a:rPr lang="id-ID" dirty="0" smtClean="0"/>
              <a:t>Mengidentifikasi SAK ETAP</a:t>
            </a:r>
          </a:p>
          <a:p>
            <a:r>
              <a:rPr lang="id-ID" dirty="0" smtClean="0"/>
              <a:t>Menjelaskan UU Perpajakan Indonesia</a:t>
            </a:r>
            <a:endParaRPr lang="id-ID" dirty="0"/>
          </a:p>
        </p:txBody>
      </p:sp>
    </p:spTree>
    <p:extLst>
      <p:ext uri="{BB962C8B-B14F-4D97-AF65-F5344CB8AC3E}">
        <p14:creationId xmlns:p14="http://schemas.microsoft.com/office/powerpoint/2010/main" val="2864323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id-ID" sz="3000" dirty="0" smtClean="0"/>
              <a:t>PERKEMBANGAN STANDAR AKUNTANSI KEUANGAN INDONESIA</a:t>
            </a:r>
            <a:endParaRPr lang="id-ID" sz="3000" dirty="0"/>
          </a:p>
        </p:txBody>
      </p:sp>
      <p:sp>
        <p:nvSpPr>
          <p:cNvPr id="5" name="Content Placeholder 4"/>
          <p:cNvSpPr>
            <a:spLocks noGrp="1"/>
          </p:cNvSpPr>
          <p:nvPr>
            <p:ph idx="1"/>
          </p:nvPr>
        </p:nvSpPr>
        <p:spPr/>
        <p:txBody>
          <a:bodyPr/>
          <a:lstStyle/>
          <a:p>
            <a:r>
              <a:rPr lang="id-ID" dirty="0" smtClean="0"/>
              <a:t>Globalisasi yang semakin maju menghilangkan batas-batas geografis dalam melakukan investasi dan perdagangan. Kondisi tersebut menuntut adanya sistem akuntansi dan pelaporan yang seragam dan diterima oleh berbagai negara.</a:t>
            </a:r>
          </a:p>
          <a:p>
            <a:r>
              <a:rPr lang="id-ID" i="1" dirty="0"/>
              <a:t>Internasional Financial Reporting Standard (</a:t>
            </a:r>
            <a:r>
              <a:rPr lang="id-ID" dirty="0"/>
              <a:t>IFRS</a:t>
            </a:r>
            <a:r>
              <a:rPr lang="id-ID" i="1" dirty="0"/>
              <a:t>) </a:t>
            </a:r>
            <a:r>
              <a:rPr lang="id-ID" dirty="0"/>
              <a:t>adalah standar akuntansi yang berlaku di Indonesia. </a:t>
            </a:r>
            <a:r>
              <a:rPr lang="id-ID" dirty="0" smtClean="0"/>
              <a:t>Perkembangan Standar Akuntansi Keuangan mengalami perkembangan yakni berawal dari Prinsip Akuntansi Indonesia (PAI) tahun 1973 yang diprakasai Ikatan Akuntan Indonesia (IAI) menjadi Standar Akuntansi Keuangan pada tahun 2012 yang mengadopsi total semua IFRS. </a:t>
            </a:r>
          </a:p>
          <a:p>
            <a:endParaRPr lang="id-ID" dirty="0" smtClean="0"/>
          </a:p>
        </p:txBody>
      </p:sp>
    </p:spTree>
    <p:extLst>
      <p:ext uri="{BB962C8B-B14F-4D97-AF65-F5344CB8AC3E}">
        <p14:creationId xmlns:p14="http://schemas.microsoft.com/office/powerpoint/2010/main" val="14241077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KONVERGENSI IFRS</a:t>
            </a:r>
            <a:endParaRPr lang="id-ID" dirty="0"/>
          </a:p>
        </p:txBody>
      </p:sp>
      <p:sp>
        <p:nvSpPr>
          <p:cNvPr id="3" name="Content Placeholder 2"/>
          <p:cNvSpPr>
            <a:spLocks noGrp="1"/>
          </p:cNvSpPr>
          <p:nvPr>
            <p:ph idx="1"/>
          </p:nvPr>
        </p:nvSpPr>
        <p:spPr/>
        <p:txBody>
          <a:bodyPr/>
          <a:lstStyle/>
          <a:p>
            <a:r>
              <a:rPr lang="id-ID" dirty="0" smtClean="0"/>
              <a:t>Konvergensi IFRS yang dilakukan Indonesia yaitu membuat standar akuntansi menjadi sama atau serupa dengan IFRS, dengan mengadopsi penuh atau melakukan harmonisasi.</a:t>
            </a:r>
          </a:p>
          <a:p>
            <a:r>
              <a:rPr lang="id-ID" dirty="0" smtClean="0"/>
              <a:t>Manfaat adanya konvergensi IFRS Yakni menjadikan Laporan Keuangan;</a:t>
            </a:r>
          </a:p>
          <a:p>
            <a:pPr>
              <a:buFont typeface="+mj-lt"/>
              <a:buAutoNum type="arabicPeriod"/>
            </a:pPr>
            <a:r>
              <a:rPr lang="id-ID" dirty="0" smtClean="0"/>
              <a:t>lebih transparan, </a:t>
            </a:r>
          </a:p>
          <a:p>
            <a:pPr>
              <a:buFont typeface="+mj-lt"/>
              <a:buAutoNum type="arabicPeriod"/>
            </a:pPr>
            <a:r>
              <a:rPr lang="id-ID" dirty="0" smtClean="0"/>
              <a:t>relevan,</a:t>
            </a:r>
          </a:p>
          <a:p>
            <a:pPr>
              <a:buFont typeface="+mj-lt"/>
              <a:buAutoNum type="arabicPeriod"/>
            </a:pPr>
            <a:r>
              <a:rPr lang="id-ID" dirty="0"/>
              <a:t>d</a:t>
            </a:r>
            <a:r>
              <a:rPr lang="id-ID" dirty="0" smtClean="0"/>
              <a:t>apat diandalkan,</a:t>
            </a:r>
          </a:p>
          <a:p>
            <a:pPr>
              <a:buFont typeface="+mj-lt"/>
              <a:buAutoNum type="arabicPeriod"/>
            </a:pPr>
            <a:r>
              <a:rPr lang="id-ID" dirty="0"/>
              <a:t>d</a:t>
            </a:r>
            <a:r>
              <a:rPr lang="id-ID" dirty="0" smtClean="0"/>
              <a:t>apat dimengerti, dan </a:t>
            </a:r>
          </a:p>
          <a:p>
            <a:pPr>
              <a:buFont typeface="+mj-lt"/>
              <a:buAutoNum type="arabicPeriod"/>
            </a:pPr>
            <a:r>
              <a:rPr lang="id-ID" dirty="0" smtClean="0"/>
              <a:t>diterima</a:t>
            </a:r>
            <a:endParaRPr lang="id-ID" dirty="0"/>
          </a:p>
        </p:txBody>
      </p:sp>
    </p:spTree>
    <p:extLst>
      <p:ext uri="{BB962C8B-B14F-4D97-AF65-F5344CB8AC3E}">
        <p14:creationId xmlns:p14="http://schemas.microsoft.com/office/powerpoint/2010/main" val="2767898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a:t>KONVERGENSI IFRS</a:t>
            </a:r>
          </a:p>
        </p:txBody>
      </p:sp>
      <p:sp>
        <p:nvSpPr>
          <p:cNvPr id="3" name="Content Placeholder 2"/>
          <p:cNvSpPr>
            <a:spLocks noGrp="1"/>
          </p:cNvSpPr>
          <p:nvPr>
            <p:ph idx="1"/>
          </p:nvPr>
        </p:nvSpPr>
        <p:spPr/>
        <p:txBody>
          <a:bodyPr/>
          <a:lstStyle/>
          <a:p>
            <a:r>
              <a:rPr lang="id-ID" dirty="0" smtClean="0"/>
              <a:t>Untuk mengembangkan Standar Akuntansi dan Pelaporan Keuangan Global. </a:t>
            </a:r>
            <a:r>
              <a:rPr lang="id-ID" i="1" dirty="0" smtClean="0"/>
              <a:t>International Accounting Standard Boarding </a:t>
            </a:r>
            <a:r>
              <a:rPr lang="id-ID" dirty="0" smtClean="0"/>
              <a:t>(IASB) sebagai organisasi yang mengeluarkan IFRS mengonvergensi standar-standar akuntansi dan pelaporan keuangan seluruh dunia terhadap IFRS melalui </a:t>
            </a:r>
            <a:r>
              <a:rPr lang="id-ID" i="1" dirty="0" smtClean="0"/>
              <a:t>due process </a:t>
            </a:r>
            <a:r>
              <a:rPr lang="id-ID" dirty="0" smtClean="0"/>
              <a:t>yang formal.</a:t>
            </a:r>
          </a:p>
          <a:p>
            <a:r>
              <a:rPr lang="id-ID" dirty="0" smtClean="0"/>
              <a:t>Di Indonesia standar akuntansi di kenal dengan;</a:t>
            </a:r>
          </a:p>
          <a:p>
            <a:pPr>
              <a:buFont typeface="+mj-lt"/>
              <a:buAutoNum type="arabicPeriod"/>
            </a:pPr>
            <a:r>
              <a:rPr lang="id-ID" dirty="0" smtClean="0"/>
              <a:t>Pernyataan Standar Akuntansi Keuangan Lengkap (PSAK).</a:t>
            </a:r>
          </a:p>
          <a:p>
            <a:pPr>
              <a:buFont typeface="+mj-lt"/>
              <a:buAutoNum type="arabicPeriod"/>
            </a:pPr>
            <a:r>
              <a:rPr lang="id-ID" dirty="0" smtClean="0"/>
              <a:t>Pernyataan Standar Akuntansi Keuangan ETAP (Entitas Tanpa Akuntabiitas Publik)</a:t>
            </a:r>
          </a:p>
          <a:p>
            <a:pPr>
              <a:buFont typeface="+mj-lt"/>
              <a:buAutoNum type="arabicPeriod"/>
            </a:pPr>
            <a:r>
              <a:rPr lang="id-ID" dirty="0" smtClean="0"/>
              <a:t>Pernyataan Standar Akuntansi Keuangan Syariah</a:t>
            </a:r>
            <a:endParaRPr lang="id-ID" dirty="0"/>
          </a:p>
        </p:txBody>
      </p:sp>
    </p:spTree>
    <p:extLst>
      <p:ext uri="{BB962C8B-B14F-4D97-AF65-F5344CB8AC3E}">
        <p14:creationId xmlns:p14="http://schemas.microsoft.com/office/powerpoint/2010/main" val="8733004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PSAK</a:t>
            </a:r>
            <a:endParaRPr lang="id-ID" dirty="0"/>
          </a:p>
        </p:txBody>
      </p:sp>
      <p:sp>
        <p:nvSpPr>
          <p:cNvPr id="3" name="Content Placeholder 2"/>
          <p:cNvSpPr>
            <a:spLocks noGrp="1"/>
          </p:cNvSpPr>
          <p:nvPr>
            <p:ph idx="1"/>
          </p:nvPr>
        </p:nvSpPr>
        <p:spPr>
          <a:xfrm>
            <a:off x="677334" y="1609344"/>
            <a:ext cx="8814138" cy="4828031"/>
          </a:xfrm>
        </p:spPr>
        <p:txBody>
          <a:bodyPr/>
          <a:lstStyle/>
          <a:p>
            <a:r>
              <a:rPr lang="id-ID" dirty="0" smtClean="0"/>
              <a:t>LAPORAN KEUANGAN BERDASAR PSAK</a:t>
            </a:r>
          </a:p>
          <a:p>
            <a:pPr marL="0" indent="0">
              <a:buNone/>
            </a:pPr>
            <a:r>
              <a:rPr lang="id-ID" dirty="0" smtClean="0"/>
              <a:t>Pengertian Laporan Keuangan sesuai PSAK No. 1 paragraf 9 adalah suatu penyajian terstruktur dari posisi keuangan dan kinerja keuangan dan kinerja keuangan suatu entitas. Tujuan laporan keuangan adalah memberikan informasi mengenai posisi laporan keuangan, kinerja keuangan, dan arus kas entitas yang bermanfaat bagi sebagian besar pengguna laporan keuangan dalam pembuatan keputusan ekonomi. Tujuan umumnya yakni agar dapat dibandingkan baik dengan laporan sebelumnya maupun dengan laporan keuangan entitas lain.</a:t>
            </a:r>
          </a:p>
          <a:p>
            <a:r>
              <a:rPr lang="id-ID" dirty="0" smtClean="0"/>
              <a:t>KOMPONEN LAPORAN KEUANGAN BERDASARKAN PSAK No. 1 (Revisi 2009), yaitu:</a:t>
            </a:r>
          </a:p>
          <a:p>
            <a:pPr>
              <a:buFont typeface="+mj-lt"/>
              <a:buAutoNum type="arabicPeriod"/>
            </a:pPr>
            <a:r>
              <a:rPr lang="id-ID" dirty="0" smtClean="0"/>
              <a:t>Laporan Keuangan (neraca) pada akhir periode</a:t>
            </a:r>
          </a:p>
          <a:p>
            <a:pPr>
              <a:buFont typeface="+mj-lt"/>
              <a:buAutoNum type="arabicPeriod"/>
            </a:pPr>
            <a:r>
              <a:rPr lang="id-ID" dirty="0" smtClean="0"/>
              <a:t>Laporan laba rugi komprehensif selama periode</a:t>
            </a:r>
          </a:p>
          <a:p>
            <a:pPr>
              <a:buFont typeface="+mj-lt"/>
              <a:buAutoNum type="arabicPeriod"/>
            </a:pPr>
            <a:r>
              <a:rPr lang="id-ID" dirty="0" smtClean="0"/>
              <a:t>Laporan perubahan ekuitas selama periode</a:t>
            </a:r>
          </a:p>
          <a:p>
            <a:pPr>
              <a:buFont typeface="+mj-lt"/>
              <a:buAutoNum type="arabicPeriod"/>
            </a:pPr>
            <a:r>
              <a:rPr lang="id-ID" dirty="0" smtClean="0"/>
              <a:t>Laporan arus kas selama periode</a:t>
            </a:r>
          </a:p>
          <a:p>
            <a:pPr>
              <a:buFont typeface="+mj-lt"/>
              <a:buAutoNum type="arabicPeriod"/>
            </a:pPr>
            <a:r>
              <a:rPr lang="id-ID" dirty="0" smtClean="0"/>
              <a:t>Catatan atas laporan keuangan </a:t>
            </a:r>
          </a:p>
        </p:txBody>
      </p:sp>
    </p:spTree>
    <p:extLst>
      <p:ext uri="{BB962C8B-B14F-4D97-AF65-F5344CB8AC3E}">
        <p14:creationId xmlns:p14="http://schemas.microsoft.com/office/powerpoint/2010/main" val="33184866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81456"/>
          </a:xfrm>
        </p:spPr>
        <p:txBody>
          <a:bodyPr/>
          <a:lstStyle/>
          <a:p>
            <a:pPr algn="ctr"/>
            <a:r>
              <a:rPr lang="id-ID" dirty="0" smtClean="0"/>
              <a:t>SAK ETAP</a:t>
            </a:r>
            <a:endParaRPr lang="id-ID" dirty="0"/>
          </a:p>
        </p:txBody>
      </p:sp>
      <p:sp>
        <p:nvSpPr>
          <p:cNvPr id="3" name="Content Placeholder 2"/>
          <p:cNvSpPr>
            <a:spLocks noGrp="1"/>
          </p:cNvSpPr>
          <p:nvPr>
            <p:ph idx="1"/>
          </p:nvPr>
        </p:nvSpPr>
        <p:spPr>
          <a:xfrm>
            <a:off x="677334" y="1591057"/>
            <a:ext cx="8596668" cy="4450306"/>
          </a:xfrm>
        </p:spPr>
        <p:txBody>
          <a:bodyPr/>
          <a:lstStyle/>
          <a:p>
            <a:r>
              <a:rPr lang="id-ID" dirty="0" smtClean="0"/>
              <a:t>Pembentukan Standar Akuntansi Keuangan untuk Entitas Tanpa Akuntabilitas Publik bertujuan untuk digunakan entitas tanpa akuntabilitas publik yaitu entitas yang:</a:t>
            </a:r>
          </a:p>
          <a:p>
            <a:pPr>
              <a:buFont typeface="+mj-lt"/>
              <a:buAutoNum type="arabicPeriod"/>
            </a:pPr>
            <a:r>
              <a:rPr lang="id-ID" dirty="0"/>
              <a:t>t</a:t>
            </a:r>
            <a:r>
              <a:rPr lang="id-ID" dirty="0" smtClean="0"/>
              <a:t>idak memiliki akuntabilitas publik signifikan; dan</a:t>
            </a:r>
          </a:p>
          <a:p>
            <a:pPr>
              <a:buFont typeface="+mj-lt"/>
              <a:buAutoNum type="arabicPeriod"/>
            </a:pPr>
            <a:r>
              <a:rPr lang="id-ID" dirty="0"/>
              <a:t>m</a:t>
            </a:r>
            <a:r>
              <a:rPr lang="id-ID" dirty="0" smtClean="0"/>
              <a:t>enerbitkan laporan keuangan untuk tujuan umum bagi pengguna eksternal. Sebagai contoh pengguna eksternal yaitu pensiun, reksadana, dan bank investasi.</a:t>
            </a:r>
          </a:p>
          <a:p>
            <a:r>
              <a:rPr lang="id-ID" dirty="0" smtClean="0"/>
              <a:t>Sesuai SAK ETAP sebagai tujuan laporan keuangan adalah menyediakan informasi posisi keuangan, kinerja keuangan, dan laporan arus kas suatu entitas yang bermanfaat bagi sejumlah besar pengguna dalam pengambilan keputusan ekonomi.</a:t>
            </a:r>
            <a:endParaRPr lang="id-ID" dirty="0"/>
          </a:p>
        </p:txBody>
      </p:sp>
    </p:spTree>
    <p:extLst>
      <p:ext uri="{BB962C8B-B14F-4D97-AF65-F5344CB8AC3E}">
        <p14:creationId xmlns:p14="http://schemas.microsoft.com/office/powerpoint/2010/main" val="653838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LAPORAN KEUANGAN DALAM SAK ETAP</a:t>
            </a:r>
            <a:endParaRPr lang="id-ID" dirty="0"/>
          </a:p>
        </p:txBody>
      </p:sp>
      <p:sp>
        <p:nvSpPr>
          <p:cNvPr id="3" name="Content Placeholder 2"/>
          <p:cNvSpPr>
            <a:spLocks noGrp="1"/>
          </p:cNvSpPr>
          <p:nvPr>
            <p:ph idx="1"/>
          </p:nvPr>
        </p:nvSpPr>
        <p:spPr/>
        <p:txBody>
          <a:bodyPr/>
          <a:lstStyle/>
          <a:p>
            <a:pPr marL="0" indent="0">
              <a:buNone/>
            </a:pPr>
            <a:r>
              <a:rPr lang="id-ID" dirty="0" smtClean="0"/>
              <a:t>Dalam SAK ETAP dengan pengungkapan tambahan akan menghasilkan laporan keuangan yang wajar atas posisi keuangan dan arus kas entitas.</a:t>
            </a:r>
          </a:p>
          <a:p>
            <a:pPr marL="0" indent="0">
              <a:buNone/>
            </a:pPr>
            <a:r>
              <a:rPr lang="id-ID" dirty="0" smtClean="0"/>
              <a:t>Isi laporan sesuai SAK ETAP meliputi :</a:t>
            </a:r>
          </a:p>
          <a:p>
            <a:pPr>
              <a:buFont typeface="+mj-lt"/>
              <a:buAutoNum type="arabicPeriod"/>
            </a:pPr>
            <a:r>
              <a:rPr lang="id-ID" dirty="0" smtClean="0"/>
              <a:t>Neraca (Laporan Posisi Keuangan)</a:t>
            </a:r>
          </a:p>
          <a:p>
            <a:pPr>
              <a:buFont typeface="+mj-lt"/>
              <a:buAutoNum type="arabicPeriod"/>
            </a:pPr>
            <a:r>
              <a:rPr lang="id-ID" dirty="0" smtClean="0"/>
              <a:t>Laporan L/R </a:t>
            </a:r>
          </a:p>
          <a:p>
            <a:pPr>
              <a:buFont typeface="+mj-lt"/>
              <a:buAutoNum type="arabicPeriod"/>
            </a:pPr>
            <a:r>
              <a:rPr lang="id-ID" dirty="0" smtClean="0"/>
              <a:t>Laporan Perubahan Ekuitas dan Laporan Laba/Rugi dan Saldo Laba.</a:t>
            </a:r>
          </a:p>
          <a:p>
            <a:pPr>
              <a:buFont typeface="+mj-lt"/>
              <a:buAutoNum type="arabicPeriod"/>
            </a:pPr>
            <a:r>
              <a:rPr lang="id-ID" dirty="0" smtClean="0"/>
              <a:t>Laporan arus kas</a:t>
            </a:r>
          </a:p>
          <a:p>
            <a:pPr>
              <a:buFont typeface="+mj-lt"/>
              <a:buAutoNum type="arabicPeriod"/>
            </a:pPr>
            <a:r>
              <a:rPr lang="id-ID" dirty="0" smtClean="0"/>
              <a:t>Catatan Atas Laporan Keuangan.</a:t>
            </a:r>
            <a:endParaRPr lang="id-ID" dirty="0"/>
          </a:p>
        </p:txBody>
      </p:sp>
    </p:spTree>
    <p:extLst>
      <p:ext uri="{BB962C8B-B14F-4D97-AF65-F5344CB8AC3E}">
        <p14:creationId xmlns:p14="http://schemas.microsoft.com/office/powerpoint/2010/main" val="1496611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2800" dirty="0" smtClean="0"/>
              <a:t>MATA UANG PENCATATAN DAN PELAPORAN DALAM SAK ETAP</a:t>
            </a:r>
            <a:endParaRPr lang="id-ID" sz="2800" dirty="0"/>
          </a:p>
        </p:txBody>
      </p:sp>
      <p:sp>
        <p:nvSpPr>
          <p:cNvPr id="3" name="Content Placeholder 2"/>
          <p:cNvSpPr>
            <a:spLocks noGrp="1"/>
          </p:cNvSpPr>
          <p:nvPr>
            <p:ph idx="1"/>
          </p:nvPr>
        </p:nvSpPr>
        <p:spPr>
          <a:xfrm>
            <a:off x="677334" y="2160589"/>
            <a:ext cx="8596668" cy="4093907"/>
          </a:xfrm>
        </p:spPr>
        <p:txBody>
          <a:bodyPr/>
          <a:lstStyle/>
          <a:p>
            <a:r>
              <a:rPr lang="id-ID" dirty="0" smtClean="0"/>
              <a:t>Terhadap semua entitas yang akan menggunakan atau telah menggunakan mata uang selain rupiah sebagai mata uang pelaporan diatur sebagai berikut.</a:t>
            </a:r>
          </a:p>
          <a:p>
            <a:pPr>
              <a:buFont typeface="+mj-lt"/>
              <a:buAutoNum type="arabicPeriod"/>
            </a:pPr>
            <a:r>
              <a:rPr lang="id-ID" dirty="0" smtClean="0"/>
              <a:t>Mata uang pencatatan yaitu mata uang yang digunakan oleh entitas untuk membukukan transaksi terhadap mata uang pencatatan haruslah sama dengan mata uang pelaporan.</a:t>
            </a:r>
          </a:p>
          <a:p>
            <a:pPr>
              <a:buFont typeface="+mj-lt"/>
              <a:buAutoNum type="arabicPeriod"/>
            </a:pPr>
            <a:r>
              <a:rPr lang="id-ID" dirty="0" smtClean="0"/>
              <a:t>Mata uang pelaporan adalah mata uang yang digunakan dalam menyajikan laporan keuangan.</a:t>
            </a:r>
          </a:p>
          <a:p>
            <a:pPr>
              <a:buFont typeface="+mj-lt"/>
              <a:buAutoNum type="arabicPeriod"/>
            </a:pPr>
            <a:r>
              <a:rPr lang="id-ID" dirty="0" smtClean="0"/>
              <a:t>Mata uang fungsional yaitu mata uang utama dalam arti substansi ekonominya, sbg mata uang yang dicerminkan dalam kegiatan operasi entitas.</a:t>
            </a:r>
          </a:p>
          <a:p>
            <a:pPr>
              <a:buFont typeface="+mj-lt"/>
              <a:buAutoNum type="arabicPeriod"/>
            </a:pPr>
            <a:r>
              <a:rPr lang="id-ID" dirty="0" smtClean="0"/>
              <a:t>Bila entitas menggunakan mata uang lain selain mata uang lokal seperti dolar Amerika, maka pelaporan harus merupakan mata uang rupiah</a:t>
            </a:r>
            <a:endParaRPr lang="id-ID" dirty="0"/>
          </a:p>
        </p:txBody>
      </p:sp>
    </p:spTree>
    <p:extLst>
      <p:ext uri="{BB962C8B-B14F-4D97-AF65-F5344CB8AC3E}">
        <p14:creationId xmlns:p14="http://schemas.microsoft.com/office/powerpoint/2010/main" val="20710552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UU PERPAJAKAN</a:t>
            </a:r>
            <a:endParaRPr lang="id-ID" dirty="0"/>
          </a:p>
        </p:txBody>
      </p:sp>
      <p:sp>
        <p:nvSpPr>
          <p:cNvPr id="3" name="Content Placeholder 2"/>
          <p:cNvSpPr>
            <a:spLocks noGrp="1"/>
          </p:cNvSpPr>
          <p:nvPr>
            <p:ph idx="1"/>
          </p:nvPr>
        </p:nvSpPr>
        <p:spPr>
          <a:xfrm>
            <a:off x="677334" y="1930401"/>
            <a:ext cx="8596668" cy="4110962"/>
          </a:xfrm>
        </p:spPr>
        <p:txBody>
          <a:bodyPr/>
          <a:lstStyle/>
          <a:p>
            <a:r>
              <a:rPr lang="id-ID" dirty="0" smtClean="0"/>
              <a:t>Perubahan Undang-undang Ketentuan Umum dan Tata Cara Perpajakan yakni dari Undang- Undang No. 7 Tahun 1983 tentang Pajak Penghasilan sebagaimana telah diubah terakhir dengan Undang- Undang No. 36 Tahun 2008 yang berlaku efektif tanggal 1 Januari 2009. Perubahan tsb terdapat banyak perbedaan antara PSAK dan PSAK ETAP hasil konvergensi dengan Undang- Undang Ketentuan Umum dan Tata Cara Perpajakan (Undang- Undang KUP) dan Undang- Undang Pajakk Penghasilan (Undang- Undang PPh) adalah sbb’</a:t>
            </a:r>
          </a:p>
          <a:p>
            <a:pPr>
              <a:buFont typeface="+mj-lt"/>
              <a:buAutoNum type="arabicPeriod"/>
            </a:pPr>
            <a:r>
              <a:rPr lang="id-ID" dirty="0" smtClean="0"/>
              <a:t>Mata uang </a:t>
            </a:r>
            <a:r>
              <a:rPr lang="id-ID" dirty="0" smtClean="0"/>
              <a:t>pelaporan (PSAK No.10, UU KUP Pasal 28 ayat 4, ayat 8).</a:t>
            </a:r>
            <a:endParaRPr lang="id-ID" dirty="0" smtClean="0"/>
          </a:p>
          <a:p>
            <a:pPr>
              <a:buFont typeface="+mj-lt"/>
              <a:buAutoNum type="arabicPeriod"/>
            </a:pPr>
            <a:r>
              <a:rPr lang="id-ID" dirty="0" smtClean="0"/>
              <a:t>Dasar </a:t>
            </a:r>
            <a:r>
              <a:rPr lang="id-ID" dirty="0" smtClean="0"/>
              <a:t>pembukuan (PSAK No. 48, UU Perpajakan pasal 10 ayat (I) UU PPh)</a:t>
            </a:r>
            <a:endParaRPr lang="id-ID" dirty="0" smtClean="0"/>
          </a:p>
          <a:p>
            <a:pPr>
              <a:buFont typeface="+mj-lt"/>
              <a:buAutoNum type="arabicPeriod"/>
            </a:pPr>
            <a:r>
              <a:rPr lang="id-ID" dirty="0" smtClean="0"/>
              <a:t>Revaluasi </a:t>
            </a:r>
            <a:r>
              <a:rPr lang="id-ID" dirty="0" smtClean="0"/>
              <a:t>aset (PSAK No. 16, Bab 15 SAK ETAP paragraf 15.15, Pasal 19 ayat (I) UU PPh).</a:t>
            </a:r>
            <a:endParaRPr lang="id-ID" dirty="0" smtClean="0"/>
          </a:p>
        </p:txBody>
      </p:sp>
    </p:spTree>
    <p:extLst>
      <p:ext uri="{BB962C8B-B14F-4D97-AF65-F5344CB8AC3E}">
        <p14:creationId xmlns:p14="http://schemas.microsoft.com/office/powerpoint/2010/main" val="519204655"/>
      </p:ext>
    </p:extLst>
  </p:cSld>
  <p:clrMapOvr>
    <a:masterClrMapping/>
  </p:clrMapOvr>
</p:sld>
</file>

<file path=ppt/theme/theme1.xml><?xml version="1.0" encoding="utf-8"?>
<a:theme xmlns:a="http://schemas.openxmlformats.org/drawingml/2006/main" name="Facet">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140</TotalTime>
  <Words>749</Words>
  <Application>Microsoft Office PowerPoint</Application>
  <PresentationFormat>Widescreen</PresentationFormat>
  <Paragraphs>62</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Trebuchet MS</vt:lpstr>
      <vt:lpstr>Wingdings 3</vt:lpstr>
      <vt:lpstr>Facet</vt:lpstr>
      <vt:lpstr>KONVERGENSI STANDAR AKUNTANSI dan UNDANG-UNDANG PERPAJAKAN </vt:lpstr>
      <vt:lpstr>TUJUAN KBM</vt:lpstr>
      <vt:lpstr>PERKEMBANGAN STANDAR AKUNTANSI KEUANGAN INDONESIA</vt:lpstr>
      <vt:lpstr>KONVERGENSI IFRS</vt:lpstr>
      <vt:lpstr>KONVERGENSI IFRS</vt:lpstr>
      <vt:lpstr>PSAK</vt:lpstr>
      <vt:lpstr>SAK ETAP</vt:lpstr>
      <vt:lpstr>LAPORAN KEUANGAN DALAM SAK ETAP</vt:lpstr>
      <vt:lpstr>MATA UANG PENCATATAN DAN PELAPORAN DALAM SAK ETAP</vt:lpstr>
      <vt:lpstr>UU PERPAJAKAN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KONVERGENSI STANDAR AKUNTANSI dan UNDANG-UNDANG PERPAJAKAN</dc:title>
  <dc:creator>Acer</dc:creator>
  <cp:lastModifiedBy>Acer</cp:lastModifiedBy>
  <cp:revision>14</cp:revision>
  <dcterms:created xsi:type="dcterms:W3CDTF">2017-09-28T12:57:32Z</dcterms:created>
  <dcterms:modified xsi:type="dcterms:W3CDTF">2017-10-09T09:46:18Z</dcterms:modified>
</cp:coreProperties>
</file>