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6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16703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68778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59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359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6238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4786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63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9817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945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2470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00614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89E0B-0AE9-4437-8B34-9309DC69A697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C0022-A126-461B-BEB2-53B16D10CAE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7811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655" y="819807"/>
            <a:ext cx="11918731" cy="2758965"/>
          </a:xfrm>
        </p:spPr>
        <p:txBody>
          <a:bodyPr/>
          <a:lstStyle/>
          <a:p>
            <a:pPr algn="ctr"/>
            <a:r>
              <a:rPr lang="id-ID" smtClean="0">
                <a:solidFill>
                  <a:srgbClr val="FF0000"/>
                </a:solidFill>
                <a:latin typeface="Cooper Black" panose="0208090404030B020404" pitchFamily="18" charset="0"/>
              </a:rPr>
              <a:t>BAB I</a:t>
            </a:r>
            <a:r>
              <a:rPr lang="id-ID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/>
            </a:r>
            <a:br>
              <a:rPr lang="id-ID" dirty="0" smtClean="0">
                <a:solidFill>
                  <a:srgbClr val="FF0000"/>
                </a:solidFill>
                <a:latin typeface="Cooper Black" panose="0208090404030B020404" pitchFamily="18" charset="0"/>
              </a:rPr>
            </a:br>
            <a:r>
              <a:rPr lang="id-ID" sz="50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PENDEKATAN MUTAKHIR DALAM PEMBELAJARAN BAHASA</a:t>
            </a:r>
            <a:endParaRPr lang="id-ID" sz="50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41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716" y="294289"/>
            <a:ext cx="11713779" cy="620110"/>
          </a:xfr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id-ID" sz="3600" dirty="0" smtClean="0"/>
              <a:t>Guru gudang ilmu/siswa objek </a:t>
            </a:r>
            <a:r>
              <a:rPr lang="id-ID" sz="3600" dirty="0" smtClean="0">
                <a:sym typeface="Wingdings" panose="05000000000000000000" pitchFamily="2" charset="2"/>
              </a:rPr>
              <a:t></a:t>
            </a:r>
            <a:r>
              <a:rPr lang="id-ID" sz="36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60an</a:t>
            </a:r>
            <a:r>
              <a:rPr lang="id-ID" sz="3600" dirty="0" smtClean="0">
                <a:sym typeface="Wingdings" panose="05000000000000000000" pitchFamily="2" charset="2"/>
              </a:rPr>
              <a:t> Siswa subjek/kaya kre</a:t>
            </a:r>
            <a:r>
              <a:rPr lang="id-ID" dirty="0" smtClean="0">
                <a:sym typeface="Wingdings" panose="05000000000000000000" pitchFamily="2" charset="2"/>
              </a:rPr>
              <a:t>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6042" y="1860329"/>
            <a:ext cx="6038193" cy="3090043"/>
          </a:xfrm>
          <a:solidFill>
            <a:srgbClr val="0070C0"/>
          </a:solidFill>
        </p:spPr>
        <p:txBody>
          <a:bodyPr>
            <a:noAutofit/>
          </a:bodyPr>
          <a:lstStyle/>
          <a:p>
            <a:pPr marL="268288" indent="-268288">
              <a:buFont typeface="+mj-lt"/>
              <a:buAutoNum type="arabicPeriod"/>
            </a:pPr>
            <a:r>
              <a:rPr lang="id-ID" sz="2400" b="1" dirty="0" smtClean="0">
                <a:solidFill>
                  <a:srgbClr val="FFFF00"/>
                </a:solidFill>
              </a:rPr>
              <a:t>Pembelajaran Bahasa Masyarakat </a:t>
            </a:r>
            <a:r>
              <a:rPr lang="id-ID" sz="2400" b="1" i="1" dirty="0" smtClean="0">
                <a:solidFill>
                  <a:srgbClr val="FFFF00"/>
                </a:solidFill>
              </a:rPr>
              <a:t>(Community Language Learning)</a:t>
            </a:r>
            <a:endParaRPr lang="id-ID" sz="2400" b="1" dirty="0" smtClean="0">
              <a:solidFill>
                <a:srgbClr val="FFFF00"/>
              </a:solidFill>
            </a:endParaRPr>
          </a:p>
          <a:p>
            <a:pPr marL="268288" indent="-268288">
              <a:buFont typeface="+mj-lt"/>
              <a:buAutoNum type="arabicPeriod"/>
            </a:pPr>
            <a:r>
              <a:rPr lang="id-ID" sz="2400" b="1" dirty="0" smtClean="0">
                <a:solidFill>
                  <a:srgbClr val="FFFF00"/>
                </a:solidFill>
              </a:rPr>
              <a:t>Respon Fisik Total </a:t>
            </a:r>
            <a:r>
              <a:rPr lang="id-ID" sz="2400" b="1" i="1" dirty="0" smtClean="0">
                <a:solidFill>
                  <a:srgbClr val="FFFF00"/>
                </a:solidFill>
              </a:rPr>
              <a:t>(Total Physical Responsse)</a:t>
            </a:r>
          </a:p>
          <a:p>
            <a:pPr marL="268288" indent="-268288">
              <a:buFont typeface="+mj-lt"/>
              <a:buAutoNum type="arabicPeriod"/>
            </a:pPr>
            <a:r>
              <a:rPr lang="id-ID" sz="2400" b="1" dirty="0" smtClean="0">
                <a:solidFill>
                  <a:srgbClr val="FFFF00"/>
                </a:solidFill>
              </a:rPr>
              <a:t>Penekatan Alamiah </a:t>
            </a:r>
            <a:r>
              <a:rPr lang="id-ID" sz="2400" b="1" i="1" dirty="0" smtClean="0">
                <a:solidFill>
                  <a:srgbClr val="FFFF00"/>
                </a:solidFill>
              </a:rPr>
              <a:t>(The Natural Approach)</a:t>
            </a:r>
          </a:p>
          <a:p>
            <a:pPr marL="268288" indent="-268288">
              <a:buFont typeface="+mj-lt"/>
              <a:buAutoNum type="arabicPeriod"/>
            </a:pPr>
            <a:r>
              <a:rPr lang="id-ID" sz="2400" b="1" dirty="0" smtClean="0">
                <a:solidFill>
                  <a:srgbClr val="FFFF00"/>
                </a:solidFill>
              </a:rPr>
              <a:t>Pendekatan Diam </a:t>
            </a:r>
            <a:r>
              <a:rPr lang="id-ID" sz="2400" b="1" i="1" dirty="0" smtClean="0">
                <a:solidFill>
                  <a:srgbClr val="FFFF00"/>
                </a:solidFill>
              </a:rPr>
              <a:t>(The Silent Way)</a:t>
            </a:r>
          </a:p>
          <a:p>
            <a:pPr marL="268288" indent="-268288">
              <a:buFont typeface="+mj-lt"/>
              <a:buAutoNum type="arabicPeriod"/>
            </a:pPr>
            <a:r>
              <a:rPr lang="id-ID" sz="2400" b="1" dirty="0" smtClean="0">
                <a:solidFill>
                  <a:srgbClr val="FFFF00"/>
                </a:solidFill>
              </a:rPr>
              <a:t>Sugestopedia </a:t>
            </a:r>
            <a:r>
              <a:rPr lang="id-ID" sz="2400" b="1" i="1" dirty="0" smtClean="0">
                <a:solidFill>
                  <a:srgbClr val="FFFF00"/>
                </a:solidFill>
              </a:rPr>
              <a:t>(Suggestopedy)</a:t>
            </a:r>
            <a:endParaRPr lang="id-ID" sz="2400" b="1" i="1" dirty="0">
              <a:solidFill>
                <a:srgbClr val="FFFF00"/>
              </a:solidFill>
            </a:endParaRPr>
          </a:p>
        </p:txBody>
      </p:sp>
      <p:sp>
        <p:nvSpPr>
          <p:cNvPr id="4" name="Curved Left Arrow 3"/>
          <p:cNvSpPr/>
          <p:nvPr/>
        </p:nvSpPr>
        <p:spPr>
          <a:xfrm>
            <a:off x="11414235" y="827689"/>
            <a:ext cx="630620" cy="2065282"/>
          </a:xfrm>
          <a:prstGeom prst="curved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373" y="1860329"/>
            <a:ext cx="4445876" cy="2743201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/>
              <a:t>Nonlinguis </a:t>
            </a:r>
            <a:r>
              <a:rPr lang="id-ID" sz="2000" dirty="0" smtClean="0">
                <a:sym typeface="Wingdings" panose="05000000000000000000" pitchFamily="2" charset="2"/>
              </a:rPr>
              <a:t> Psikologi/Pendidikan</a:t>
            </a:r>
            <a:r>
              <a:rPr lang="id-ID" sz="2000" dirty="0" smtClean="0"/>
              <a:t>:</a:t>
            </a:r>
          </a:p>
          <a:p>
            <a:pPr algn="ctr"/>
            <a:r>
              <a:rPr lang="id-ID" sz="3200" dirty="0" smtClean="0"/>
              <a:t>Charles A. Curan</a:t>
            </a:r>
          </a:p>
          <a:p>
            <a:pPr algn="ctr"/>
            <a:r>
              <a:rPr lang="id-ID" sz="3200" dirty="0" smtClean="0"/>
              <a:t>James Asher</a:t>
            </a:r>
          </a:p>
          <a:p>
            <a:pPr algn="ctr"/>
            <a:r>
              <a:rPr lang="id-ID" sz="3200" dirty="0" smtClean="0"/>
              <a:t>Caleb Gattegno</a:t>
            </a:r>
          </a:p>
          <a:p>
            <a:pPr algn="ctr"/>
            <a:r>
              <a:rPr lang="id-ID" sz="3200" dirty="0" smtClean="0"/>
              <a:t>Georgi Lozanov</a:t>
            </a:r>
            <a:endParaRPr lang="id-ID" sz="3200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146331" y="2108636"/>
            <a:ext cx="1382111" cy="571502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4146331" y="2892971"/>
            <a:ext cx="1382111" cy="25750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177863" y="3697014"/>
            <a:ext cx="1350579" cy="33632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146331" y="4198882"/>
            <a:ext cx="1382111" cy="40464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59980" y="4709945"/>
            <a:ext cx="4445876" cy="154896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/>
              <a:t>Linguis:</a:t>
            </a:r>
          </a:p>
          <a:p>
            <a:pPr algn="ctr"/>
            <a:r>
              <a:rPr lang="id-ID" sz="3200" dirty="0" smtClean="0"/>
              <a:t>Tracy Taarrell </a:t>
            </a:r>
          </a:p>
          <a:p>
            <a:pPr algn="ctr"/>
            <a:r>
              <a:rPr lang="id-ID" sz="3200" dirty="0" smtClean="0"/>
              <a:t>Stephen Krashen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177863" y="3600448"/>
            <a:ext cx="1350579" cy="198185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96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9187"/>
            <a:ext cx="12191999" cy="898634"/>
          </a:xfrm>
          <a:solidFill>
            <a:srgbClr val="C00000"/>
          </a:solidFill>
        </p:spPr>
        <p:txBody>
          <a:bodyPr>
            <a:normAutofit fontScale="85000" lnSpcReduction="10000"/>
          </a:bodyPr>
          <a:lstStyle/>
          <a:p>
            <a:pPr marL="441325" indent="-441325">
              <a:buNone/>
            </a:pPr>
            <a:r>
              <a:rPr lang="id-ID" b="1" dirty="0" smtClean="0">
                <a:solidFill>
                  <a:srgbClr val="00B0F0"/>
                </a:solidFill>
              </a:rPr>
              <a:t>1. Pembelajaran Bahasa Masyarakat </a:t>
            </a:r>
            <a:r>
              <a:rPr lang="id-ID" i="1" dirty="0" smtClean="0"/>
              <a:t>(Community Language Learning) </a:t>
            </a:r>
            <a:r>
              <a:rPr lang="id-ID" dirty="0" smtClean="0"/>
              <a:t> atau pembelajaran konseling </a:t>
            </a:r>
            <a:r>
              <a:rPr lang="id-ID" i="1" dirty="0" smtClean="0"/>
              <a:t>(Conseling - Learning) </a:t>
            </a:r>
            <a:r>
              <a:rPr lang="id-ID" dirty="0" smtClean="0"/>
              <a:t> </a:t>
            </a:r>
            <a:r>
              <a:rPr lang="id-ID" dirty="0" smtClean="0">
                <a:sym typeface="Wingdings" panose="05000000000000000000" pitchFamily="2" charset="2"/>
              </a:rPr>
              <a:t> 1957  Charles A. Curran, Univ Loyola Chicag</a:t>
            </a:r>
            <a:r>
              <a:rPr lang="id-ID" sz="3200" dirty="0" smtClean="0">
                <a:sym typeface="Wingdings" panose="05000000000000000000" pitchFamily="2" charset="2"/>
              </a:rPr>
              <a:t>o</a:t>
            </a:r>
            <a:endParaRPr lang="id-ID" sz="3200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72838" y="1261241"/>
            <a:ext cx="2743783" cy="5391807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400" b="1" dirty="0" smtClean="0">
                <a:solidFill>
                  <a:srgbClr val="FFFF00"/>
                </a:solidFill>
              </a:rPr>
              <a:t>a. Latar Belakang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dirty="0" smtClean="0"/>
              <a:t>Psikoterapi bentuk konseling gunakan bahasa (Pr, Jrm, Spn, &amp; Ita) 1960, dicoba oleh peminat  lain (Jpg, Cn, Ind, &amp; Swahili), juga dlm bdg pembelajaran kebudayaan. Hasilnya lebih baik drpd konvensional.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2377553"/>
              </p:ext>
            </p:extLst>
          </p:nvPr>
        </p:nvGraphicFramePr>
        <p:xfrm>
          <a:off x="3042746" y="1229711"/>
          <a:ext cx="9033640" cy="53918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0860"/>
                <a:gridCol w="3568787"/>
                <a:gridCol w="4893993"/>
              </a:tblGrid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No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Konseling </a:t>
                      </a:r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Psikologis</a:t>
                      </a:r>
                    </a:p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(Klien – Konselor)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Pembelajaran Bahasa Masyarakat</a:t>
                      </a:r>
                    </a:p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(Pembelajar – Guru)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Klien dan Konselor </a:t>
                      </a:r>
                      <a:r>
                        <a:rPr lang="id-ID" baseline="0" dirty="0" smtClean="0">
                          <a:solidFill>
                            <a:schemeClr val="bg1"/>
                          </a:solidFill>
                        </a:rPr>
                        <a:t>kontrak  untuk konseling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Pembelajar</a:t>
                      </a:r>
                      <a:r>
                        <a:rPr lang="id-ID" baseline="0" dirty="0" smtClean="0">
                          <a:solidFill>
                            <a:schemeClr val="bg1"/>
                          </a:solidFill>
                        </a:rPr>
                        <a:t> dan guru setuju untuk belajar bahasa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Klien menyuarakan masalahnya 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Pembelajar menyajikan kepada guru (dalam B1) pesan yang ingin disampaikan kepada temannya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Konselor mendengarkan dg seksama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Pembelajar mendengarkan dan yang lain juga ikut mendengarkan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Konselor mengulangi pesan klien dalam bahasa kognisi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Guru mengungkapkan kembali pesan pembelajar dalam B2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Klien mencermati pengungkapan ulang pesan oleh konselor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Pembelajar mengulangi bentuk pesan dalam B2 kepada temannya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036886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Klien merefleksi interaksi sesi konseling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Pembelajar memainkan kembali</a:t>
                      </a:r>
                      <a:r>
                        <a:rPr lang="id-ID" baseline="0" dirty="0" smtClean="0">
                          <a:solidFill>
                            <a:schemeClr val="bg1"/>
                          </a:solidFill>
                        </a:rPr>
                        <a:t> (dari tape recorder/ingatannya) dan merefleksi pertukaran pesan selama pembelajaran berlangsung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572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72838" y="220717"/>
            <a:ext cx="3453231" cy="6526924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400" b="1" dirty="0" smtClean="0">
                <a:solidFill>
                  <a:srgbClr val="FFFF00"/>
                </a:solidFill>
              </a:rPr>
              <a:t>b. Prinsip Dasar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dirty="0" smtClean="0"/>
              <a:t>Masuk ke dunia baru (B2) </a:t>
            </a:r>
            <a:r>
              <a:rPr lang="id-ID" sz="2400" dirty="0" smtClean="0">
                <a:sym typeface="Wingdings" panose="05000000000000000000" pitchFamily="2" charset="2"/>
              </a:rPr>
              <a:t> asing, tdk nyaman, cemas, konflik, dll. 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dirty="0" smtClean="0">
                <a:solidFill>
                  <a:srgbClr val="FF0000"/>
                </a:solidFill>
              </a:rPr>
              <a:t>6 Konsep </a:t>
            </a:r>
            <a:r>
              <a:rPr lang="id-ID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SARD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Security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Attention – Aggresion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Retention – Reflection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Discrimination</a:t>
            </a:r>
            <a:endParaRPr lang="id-ID" sz="2400" i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7739933"/>
              </p:ext>
            </p:extLst>
          </p:nvPr>
        </p:nvGraphicFramePr>
        <p:xfrm>
          <a:off x="3815255" y="220717"/>
          <a:ext cx="8261131" cy="646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042"/>
                <a:gridCol w="1716662"/>
                <a:gridCol w="6022427"/>
              </a:tblGrid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Security</a:t>
                      </a:r>
                      <a:endParaRPr lang="id-ID" sz="2000" i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b="0" dirty="0" smtClean="0">
                          <a:solidFill>
                            <a:schemeClr val="bg1"/>
                          </a:solidFill>
                        </a:rPr>
                        <a:t>Aman: sebanding atau di bawahnya</a:t>
                      </a:r>
                    </a:p>
                    <a:p>
                      <a:r>
                        <a:rPr lang="id-ID" sz="2000" b="0" dirty="0" smtClean="0">
                          <a:solidFill>
                            <a:schemeClr val="bg1"/>
                          </a:solidFill>
                        </a:rPr>
                        <a:t>Guru  dan pesdik  (temannya) harus gotong royong, sebanding</a:t>
                      </a:r>
                    </a:p>
                    <a:p>
                      <a:r>
                        <a:rPr lang="id-ID" sz="2000" b="0" dirty="0" smtClean="0">
                          <a:solidFill>
                            <a:schemeClr val="bg1"/>
                          </a:solidFill>
                        </a:rPr>
                        <a:t>Guru jadi tidak nyaman: pesdik tak butuh guru lag</a:t>
                      </a:r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Attention</a:t>
                      </a:r>
                      <a:endParaRPr lang="id-ID" sz="2000" i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Perhatian dan agresi/perlawanan (kebosanan)</a:t>
                      </a: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Sesuatu yang terlalu baru </a:t>
                      </a:r>
                      <a:r>
                        <a:rPr lang="id-ID" sz="200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 terlalu asing, terlalu susah</a:t>
                      </a:r>
                      <a:r>
                        <a:rPr lang="id-ID" sz="2000" baseline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 diingat</a:t>
                      </a:r>
                    </a:p>
                    <a:p>
                      <a:r>
                        <a:rPr lang="id-ID" sz="2000" baseline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Sesuatu yang terlalu biasa  bosan</a:t>
                      </a:r>
                    </a:p>
                    <a:p>
                      <a:r>
                        <a:rPr lang="id-ID" sz="2000" baseline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Guru harus mampu menetralkan  pesdik aktif  pesdik cari topik sendiri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Agression</a:t>
                      </a:r>
                      <a:endParaRPr lang="id-ID" sz="2000" i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Retention </a:t>
                      </a:r>
                      <a:endParaRPr lang="id-ID" sz="2000" i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Penahanan – cerminan/pantulan </a:t>
                      </a:r>
                      <a:r>
                        <a:rPr lang="id-ID" sz="200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 introspeksi</a:t>
                      </a: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Refleksi teks  ungkapan</a:t>
                      </a:r>
                      <a:r>
                        <a:rPr lang="id-ID" sz="2000" baseline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 kembali/simpulan bahasan  koreksi diri</a:t>
                      </a:r>
                      <a:endParaRPr lang="id-ID" sz="2000" dirty="0" smtClean="0">
                        <a:solidFill>
                          <a:schemeClr val="bg1"/>
                        </a:solidFill>
                        <a:sym typeface="Wingdings" panose="05000000000000000000" pitchFamily="2" charset="2"/>
                      </a:endParaRP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Refleksi pengalaman  ingat-ingat kesalahan (ragu/ konflik/ marah/ cemas/ emosi/ tidak yakin/ dll)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2582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Reflection </a:t>
                      </a:r>
                      <a:endParaRPr lang="id-ID" sz="2000" i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1036886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Discrimination </a:t>
                      </a:r>
                      <a:endParaRPr lang="id-ID" sz="2000" i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1. Yang penting bisa/biasa (ucapan, ungkapan, kalimat)</a:t>
                      </a: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2. Mengerti secara kurang mendalam</a:t>
                      </a: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3. Mengerti secara mendalam dan teliti</a:t>
                      </a: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4. Mampu mengeksplorasi</a:t>
                      </a: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5. Mampu mengimplementasikan 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026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72838" y="126122"/>
            <a:ext cx="11887783" cy="536028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400" b="1" dirty="0" smtClean="0">
                <a:solidFill>
                  <a:srgbClr val="FFFF00"/>
                </a:solidFill>
              </a:rPr>
              <a:t>c. Tahap Penguasaan Bahasa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974948"/>
              </p:ext>
            </p:extLst>
          </p:nvPr>
        </p:nvGraphicFramePr>
        <p:xfrm>
          <a:off x="157072" y="662150"/>
          <a:ext cx="11903549" cy="3899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87"/>
                <a:gridCol w="4351282"/>
                <a:gridCol w="7141780"/>
              </a:tblGrid>
              <a:tr h="1013252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Tahap embrionik</a:t>
                      </a:r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embryonic stage</a:t>
                      </a:r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id-ID" sz="2000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b="0" dirty="0" smtClean="0">
                          <a:solidFill>
                            <a:schemeClr val="bg1"/>
                          </a:solidFill>
                        </a:rPr>
                        <a:t>100% klien bergantung kepada konselor </a:t>
                      </a:r>
                      <a:r>
                        <a:rPr lang="id-ID" sz="2000" b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 membimbing untuk menghilangkan ketakutan</a:t>
                      </a:r>
                      <a:r>
                        <a:rPr lang="id-ID" sz="2000" b="0" baseline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 (berbagi dgn teman)  arahkam</a:t>
                      </a:r>
                      <a:endParaRPr lang="id-ID" sz="20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61129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Tahap asersi diri (</a:t>
                      </a:r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self-assertion stage</a:t>
                      </a:r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id-ID" sz="2000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Klien mulai berkurang</a:t>
                      </a:r>
                      <a:r>
                        <a:rPr lang="id-ID" sz="2000" baseline="0" dirty="0" smtClean="0">
                          <a:solidFill>
                            <a:schemeClr val="bg1"/>
                          </a:solidFill>
                        </a:rPr>
                        <a:t> ketergantungan, mulai berani menggunakan bahasa (</a:t>
                      </a:r>
                      <a:r>
                        <a:rPr lang="id-ID" sz="2000" i="1" baseline="0" dirty="0" smtClean="0">
                          <a:solidFill>
                            <a:schemeClr val="bg1"/>
                          </a:solidFill>
                        </a:rPr>
                        <a:t>interlaguage</a:t>
                      </a:r>
                      <a:r>
                        <a:rPr lang="id-ID" sz="2000" baseline="0" dirty="0" smtClean="0">
                          <a:solidFill>
                            <a:schemeClr val="bg1"/>
                          </a:solidFill>
                        </a:rPr>
                        <a:t>), campuran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81137">
                <a:tc rowSpan="2"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Tahap kelahiran  (</a:t>
                      </a:r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birth stage</a:t>
                      </a:r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id-ID" sz="2000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74226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Klien mulai terbiasa menggunakan B2. </a:t>
                      </a:r>
                    </a:p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Kritis </a:t>
                      </a:r>
                      <a:r>
                        <a:rPr lang="id-ID" sz="200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 titik balik (positif/negatif)  baik/merasa</a:t>
                      </a:r>
                      <a:r>
                        <a:rPr lang="id-ID" sz="2000" baseline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 paling mampu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61129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Tahap timbal balik (</a:t>
                      </a:r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reversal stage</a:t>
                      </a:r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id-ID" sz="2000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Klien-konselor (dan teman) saling percaya</a:t>
                      </a:r>
                      <a:r>
                        <a:rPr lang="id-ID" sz="200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 saling memberi dan menerima</a:t>
                      </a:r>
                      <a:r>
                        <a:rPr lang="id-ID" sz="20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Tahap independen (</a:t>
                      </a:r>
                      <a:r>
                        <a:rPr lang="id-ID" sz="2000" i="1" dirty="0" smtClean="0">
                          <a:solidFill>
                            <a:schemeClr val="bg1"/>
                          </a:solidFill>
                        </a:rPr>
                        <a:t>independent stage</a:t>
                      </a:r>
                      <a:r>
                        <a:rPr lang="id-ID" sz="2000" i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id-ID" sz="2000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  <a:tr h="624446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 smtClean="0">
                          <a:solidFill>
                            <a:schemeClr val="bg1"/>
                          </a:solidFill>
                        </a:rPr>
                        <a:t>Klien telah menguasai bahasa dan memperluas  dgn mempelajari</a:t>
                      </a:r>
                      <a:r>
                        <a:rPr lang="id-ID" sz="2000" baseline="0" dirty="0" smtClean="0">
                          <a:solidFill>
                            <a:schemeClr val="bg1"/>
                          </a:solidFill>
                        </a:rPr>
                        <a:t> aspek sosial dan budaya penutur asli.</a:t>
                      </a:r>
                      <a:endParaRPr lang="id-ID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157071" y="4629802"/>
            <a:ext cx="11887783" cy="11403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8" indent="-268288">
              <a:buFont typeface="Wingdings 3" charset="2"/>
              <a:buNone/>
            </a:pPr>
            <a:r>
              <a:rPr lang="id-ID" sz="2400" b="1" dirty="0">
                <a:solidFill>
                  <a:srgbClr val="FFFF00"/>
                </a:solidFill>
              </a:rPr>
              <a:t>d</a:t>
            </a:r>
            <a:r>
              <a:rPr lang="id-ID" sz="2400" b="1" dirty="0" smtClean="0">
                <a:solidFill>
                  <a:srgbClr val="FFFF00"/>
                </a:solidFill>
              </a:rPr>
              <a:t>. Teknik Pelaksanaan </a:t>
            </a:r>
            <a:r>
              <a:rPr lang="id-ID" sz="24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kelas 2-6 pesdik, 1 pesdik 1 konselor, konselor membisikkan jawaban pertanyaan pesdik </a:t>
            </a:r>
            <a:r>
              <a:rPr lang="id-ID" sz="2400" b="1" dirty="0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7070" y="5770176"/>
            <a:ext cx="11887783" cy="945933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400" b="1" dirty="0" smtClean="0">
                <a:solidFill>
                  <a:srgbClr val="FFFF00"/>
                </a:solidFill>
              </a:rPr>
              <a:t>e. Hasil </a:t>
            </a:r>
            <a:r>
              <a:rPr lang="id-ID" sz="24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belajar selama 120 jam berhasil 100%. </a:t>
            </a:r>
          </a:p>
          <a:p>
            <a:pPr marL="441325" indent="-441325">
              <a:buFont typeface="Wingdings 3" charset="2"/>
              <a:buNone/>
            </a:pPr>
            <a:r>
              <a:rPr lang="id-ID" sz="24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    Univ Hawai (Swalihi); La Forge (‘71), Taylor (‘79); Indonesia?</a:t>
            </a:r>
            <a:endParaRPr lang="id-ID" sz="24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5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p" animBg="1"/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761"/>
            <a:ext cx="12191999" cy="898634"/>
          </a:xfrm>
          <a:solidFill>
            <a:srgbClr val="C00000"/>
          </a:solidFill>
        </p:spPr>
        <p:txBody>
          <a:bodyPr>
            <a:normAutofit/>
          </a:bodyPr>
          <a:lstStyle/>
          <a:p>
            <a:pPr marL="441325" indent="-441325">
              <a:buNone/>
            </a:pPr>
            <a:r>
              <a:rPr lang="id-ID" b="1" dirty="0" smtClean="0">
                <a:solidFill>
                  <a:srgbClr val="00B0F0"/>
                </a:solidFill>
              </a:rPr>
              <a:t>2. Respon Fisik Total </a:t>
            </a:r>
            <a:r>
              <a:rPr lang="id-ID" dirty="0" smtClean="0"/>
              <a:t>(</a:t>
            </a:r>
            <a:r>
              <a:rPr lang="id-ID" i="1" dirty="0" smtClean="0"/>
              <a:t>Total Physical Responsse</a:t>
            </a:r>
            <a:r>
              <a:rPr lang="id-ID" dirty="0" smtClean="0"/>
              <a:t>)</a:t>
            </a:r>
            <a:r>
              <a:rPr lang="id-ID" i="1" dirty="0" smtClean="0"/>
              <a:t> </a:t>
            </a:r>
            <a:r>
              <a:rPr lang="id-ID" dirty="0" smtClean="0"/>
              <a:t> </a:t>
            </a:r>
            <a:r>
              <a:rPr lang="id-ID" dirty="0" smtClean="0">
                <a:sym typeface="Wingdings" panose="05000000000000000000" pitchFamily="2" charset="2"/>
              </a:rPr>
              <a:t> RFT </a:t>
            </a:r>
            <a:r>
              <a:rPr lang="id-ID" i="1" dirty="0" smtClean="0"/>
              <a:t>(Conseling - Learning) </a:t>
            </a:r>
            <a:r>
              <a:rPr lang="id-ID" dirty="0" smtClean="0"/>
              <a:t> </a:t>
            </a:r>
            <a:r>
              <a:rPr lang="id-ID" dirty="0" smtClean="0">
                <a:sym typeface="Wingdings" panose="05000000000000000000" pitchFamily="2" charset="2"/>
              </a:rPr>
              <a:t> 60-an  James J. Asher, San Jose State Univ, California</a:t>
            </a:r>
            <a:endParaRPr lang="id-ID" sz="3200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5177" y="945922"/>
            <a:ext cx="12176821" cy="1639623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a. Latar Belakang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</a:rPr>
              <a:t>Aktivitas fisik (motorik) dewasa/anak, Jpn, Rusia </a:t>
            </a: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pelacakan ingatan.  semakin sering memori dilacak, semakin kuat asosiasi, dan semakin mudah diingat kembali.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Pelacakan  verbal/hubungkan dgn gerakan fisik/gabungan</a:t>
            </a:r>
            <a:endParaRPr lang="id-ID" sz="2000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>
              <a:solidFill>
                <a:srgbClr val="FFFF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2617061"/>
            <a:ext cx="12191998" cy="195492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200" b="1" dirty="0" smtClean="0">
                <a:solidFill>
                  <a:srgbClr val="FFFF00"/>
                </a:solidFill>
              </a:rPr>
              <a:t>b. Prinsip-prinsip Dasar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200" dirty="0" smtClean="0">
                <a:solidFill>
                  <a:srgbClr val="FFFF00"/>
                </a:solidFill>
              </a:rPr>
              <a:t>Asimilasi dari informasi dan keterampilan dapat ditingkatkan secara signifikan dgn memanfaatkan sistem sensori kinestetik </a:t>
            </a:r>
            <a:r>
              <a:rPr lang="id-ID" sz="22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Ambil mainannya!; Ayo minum susunya!, dll.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200" dirty="0" smtClean="0">
                <a:solidFill>
                  <a:srgbClr val="FFFF00"/>
                </a:solidFill>
                <a:sym typeface="Wingdings" panose="05000000000000000000" pitchFamily="2" charset="2"/>
              </a:rPr>
              <a:t>Pesdik dibekali pemahaman sampai siap berbicara  pertinggi inggatan, manfaatkan gerakan badan dan anggota tubuh  penguasaan bahas sudah terprogram scr biologis dgn cara dan urutan tertentu: pemahaman  keterampilan berbicara melalui sinkronisasi bhs dgn gerakan tubuh.</a:t>
            </a:r>
            <a:endParaRPr lang="id-ID" sz="2200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603509"/>
            <a:ext cx="12191998" cy="1497746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c. Teknik Pelaksanaan Pembelajaran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</a:rPr>
              <a:t>Sebaiknya ruangan besar dan mudah diubah bentuknya; pesdik 20-25; anak-69; sepaket 53 pelajaran @ 3 jp </a:t>
            </a: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159 jp; bahan disajikan dalam bentuk kalimat perintah (imperatif); tidak ada PR; koreksi harus tepat waktu; kalimat sederhana  panjang/kompleks; dalam pembelajaran baru, ulang kosa kata lama dan tambah yang baru.  </a:t>
            </a:r>
          </a:p>
          <a:p>
            <a:pPr marL="268288" indent="0" defTabSz="268288">
              <a:buFont typeface="Wingdings 3" charset="2"/>
              <a:buNone/>
            </a:pPr>
            <a:endParaRPr lang="id-ID" sz="2000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6132779"/>
            <a:ext cx="12191998" cy="867095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8" indent="-268288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d. Hasil yang Dicapai </a:t>
            </a:r>
            <a:r>
              <a:rPr lang="id-ID" sz="20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1972: 5 anak 11 th, bhs Jerman, 2 bln (2x20 menit/minggu) hasilnya= 240 jam sekolah bahasa Militer AS. </a:t>
            </a:r>
          </a:p>
          <a:p>
            <a:pPr marL="268288" indent="-268288">
              <a:buFont typeface="Wingdings 3" charset="2"/>
              <a:buNone/>
            </a:pPr>
            <a:r>
              <a:rPr lang="id-ID" sz="2000" b="1" dirty="0">
                <a:solidFill>
                  <a:srgbClr val="FFFF00"/>
                </a:solidFill>
                <a:sym typeface="Wingdings" panose="05000000000000000000" pitchFamily="2" charset="2"/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    Pengalihan dari pemahaman ke ujaran akan berlangsung secara alamiah (Asher)</a:t>
            </a:r>
          </a:p>
          <a:p>
            <a:pPr marL="268288" indent="-268288">
              <a:buFont typeface="Wingdings 3" charset="2"/>
              <a:buNone/>
            </a:pPr>
            <a:endParaRPr lang="id-ID" sz="2400" b="1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171709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build="p" animBg="1"/>
      <p:bldP spid="6" grpId="0" build="p" animBg="1"/>
      <p:bldP spid="7" grpId="0" build="p" animBg="1"/>
      <p:bldP spid="8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761"/>
            <a:ext cx="12191999" cy="662156"/>
          </a:xfrm>
          <a:solidFill>
            <a:srgbClr val="C00000"/>
          </a:solidFill>
        </p:spPr>
        <p:txBody>
          <a:bodyPr>
            <a:normAutofit/>
          </a:bodyPr>
          <a:lstStyle/>
          <a:p>
            <a:pPr marL="441325" indent="-441325">
              <a:buNone/>
            </a:pPr>
            <a:r>
              <a:rPr lang="id-ID" b="1" dirty="0" smtClean="0">
                <a:solidFill>
                  <a:srgbClr val="00B0F0"/>
                </a:solidFill>
              </a:rPr>
              <a:t>3. Pendekatan Diam </a:t>
            </a:r>
            <a:r>
              <a:rPr lang="id-ID" dirty="0" smtClean="0"/>
              <a:t>(</a:t>
            </a:r>
            <a:r>
              <a:rPr lang="id-ID" i="1" dirty="0" smtClean="0"/>
              <a:t>Silent Way; SW</a:t>
            </a:r>
            <a:r>
              <a:rPr lang="id-ID" dirty="0" smtClean="0"/>
              <a:t>)</a:t>
            </a:r>
            <a:r>
              <a:rPr lang="id-ID" i="1" dirty="0" smtClean="0"/>
              <a:t> </a:t>
            </a:r>
            <a:r>
              <a:rPr lang="id-ID" dirty="0" smtClean="0"/>
              <a:t> </a:t>
            </a:r>
            <a:r>
              <a:rPr lang="id-ID" dirty="0" smtClean="0">
                <a:sym typeface="Wingdings" panose="05000000000000000000" pitchFamily="2" charset="2"/>
              </a:rPr>
              <a:t>  1954  Caleb Gattegno  1963 </a:t>
            </a:r>
            <a:endParaRPr lang="id-ID" sz="3200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5177" y="709442"/>
            <a:ext cx="12176821" cy="1292779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400" b="1" dirty="0" smtClean="0">
                <a:solidFill>
                  <a:srgbClr val="FFFF00"/>
                </a:solidFill>
              </a:rPr>
              <a:t>a. Latar Belakang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dirty="0" smtClean="0">
                <a:solidFill>
                  <a:srgbClr val="FFFF00"/>
                </a:solidFill>
              </a:rPr>
              <a:t>Latar belakang pendidikan matematika </a:t>
            </a:r>
            <a:r>
              <a:rPr lang="id-ID" sz="24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warna sebagai alat peraga</a:t>
            </a:r>
            <a:endParaRPr lang="id-ID" sz="2400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000" dirty="0" smtClean="0"/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2033745"/>
            <a:ext cx="12191998" cy="253824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200" b="1" dirty="0" smtClean="0">
                <a:solidFill>
                  <a:srgbClr val="FFFF00"/>
                </a:solidFill>
              </a:rPr>
              <a:t>b. Prinsip-prinsip Dasar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200" dirty="0" smtClean="0">
                <a:solidFill>
                  <a:srgbClr val="FFFF00"/>
                </a:solidFill>
              </a:rPr>
              <a:t>Penguasaan bahasa tidak dapat dilakukan dengan imitasi penubian; pikiran anak-anak dilengkapi dengan kemampuan untuk bekerja lebih baik dengan mengadakan coba dan ralat dan eksperimen yang memang direncanakan dengan menunda penilaian dan merevisi simpulan.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dirty="0" smtClean="0">
                <a:solidFill>
                  <a:srgbClr val="FFFF00"/>
                </a:solidFill>
              </a:rPr>
              <a:t>Konsekuensi: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</a:rPr>
              <a:t>Tumbuhkan kesadaran belajar B2 sama dengan B1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</a:rPr>
              <a:t>Guru hanya bicara saat memberi bahan, selebihnya diam (gerakan tangan, gelengan kepalq, senyum.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</a:rPr>
              <a:t>Benar/salah disampaikan melalui alat peraga (balok warna, wall chart, pita, dll)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603509"/>
            <a:ext cx="12191998" cy="1497746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c. Teknik Pelaksanaan Pembelajaran</a:t>
            </a:r>
          </a:p>
          <a:p>
            <a:pPr marL="611188" defTabSz="268288">
              <a:buFontTx/>
              <a:buChar char="-"/>
            </a:pP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Kayu merah pendek  layuka; kayu merah agak panjang  layuka  pesdik berpikir  kayu biru lebih panjang  layuka  pesdik simpulkan layuka= kayu, bukan merah/biru.  kognisi mencari arti.</a:t>
            </a:r>
          </a:p>
          <a:p>
            <a:pPr marL="611188" defTabSz="268288">
              <a:buFontTx/>
              <a:buChar char="-"/>
            </a:pP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Warna biru  rubi  kayu biru  rubi layuka.</a:t>
            </a:r>
          </a:p>
          <a:p>
            <a:pPr marL="611188" defTabSz="268288">
              <a:buFontTx/>
              <a:buChar char="-"/>
            </a:pP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Kk tiga saja  bilam (ambil), kaniber (berikan), kantale (letakkan)  rubi layuka bilam  </a:t>
            </a:r>
          </a:p>
          <a:p>
            <a:pPr marL="268288" indent="0" defTabSz="268288">
              <a:buFont typeface="Wingdings 3" charset="2"/>
              <a:buNone/>
            </a:pPr>
            <a:endParaRPr lang="id-ID" sz="2000" dirty="0" smtClean="0"/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6132779"/>
            <a:ext cx="12191998" cy="867095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8" indent="-268288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d. Hasil yang Dicapai </a:t>
            </a:r>
            <a:r>
              <a:rPr lang="id-ID" sz="20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1 tahun bisa menguasai bahasa yang biasanya dikuasai dalam 4 tahun. </a:t>
            </a:r>
            <a:endParaRPr lang="id-ID" sz="2400" b="1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316787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build="p" animBg="1"/>
      <p:bldP spid="6" grpId="0" build="p" animBg="1"/>
      <p:bldP spid="7" grpId="0" build="p" animBg="1"/>
      <p:bldP spid="8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760"/>
            <a:ext cx="12191999" cy="1229715"/>
          </a:xfrm>
          <a:solidFill>
            <a:srgbClr val="C00000"/>
          </a:solidFill>
        </p:spPr>
        <p:txBody>
          <a:bodyPr>
            <a:normAutofit lnSpcReduction="10000"/>
          </a:bodyPr>
          <a:lstStyle/>
          <a:p>
            <a:pPr marL="441325" indent="-441325">
              <a:buNone/>
            </a:pPr>
            <a:r>
              <a:rPr lang="id-ID" b="1" dirty="0" smtClean="0">
                <a:solidFill>
                  <a:srgbClr val="00B0F0"/>
                </a:solidFill>
              </a:rPr>
              <a:t>4. Sugestopedia </a:t>
            </a:r>
            <a:r>
              <a:rPr lang="id-ID" dirty="0" smtClean="0"/>
              <a:t>(</a:t>
            </a:r>
            <a:r>
              <a:rPr lang="id-ID" i="1" dirty="0" smtClean="0"/>
              <a:t>Suggestopedy</a:t>
            </a:r>
            <a:r>
              <a:rPr lang="id-ID" dirty="0" smtClean="0"/>
              <a:t>)</a:t>
            </a:r>
            <a:r>
              <a:rPr lang="id-ID" i="1" dirty="0" smtClean="0"/>
              <a:t> </a:t>
            </a:r>
            <a:r>
              <a:rPr lang="id-ID" dirty="0" smtClean="0"/>
              <a:t> </a:t>
            </a:r>
            <a:r>
              <a:rPr lang="id-ID" dirty="0" smtClean="0">
                <a:sym typeface="Wingdings" panose="05000000000000000000" pitchFamily="2" charset="2"/>
              </a:rPr>
              <a:t> 1975  Georgi Lazano IPP Bulgaria  Institute of Suggestology Bulgaria, The Society of Suggestive-Accelerative Learning and Teaching Iowa State University  (Donal Schuster)</a:t>
            </a:r>
            <a:endParaRPr lang="id-ID" sz="3200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5177" y="1277001"/>
            <a:ext cx="12176821" cy="99323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800" b="1" dirty="0" smtClean="0">
                <a:solidFill>
                  <a:srgbClr val="FFFF00"/>
                </a:solidFill>
              </a:rPr>
              <a:t>a. Latar Belakang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800" dirty="0" smtClean="0">
                <a:solidFill>
                  <a:srgbClr val="FFFF00"/>
                </a:solidFill>
              </a:rPr>
              <a:t>Pelajari bahasa asing (B2) </a:t>
            </a:r>
            <a:r>
              <a:rPr lang="id-ID" sz="28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kedokteran dan psikoterapis  bahasa</a:t>
            </a:r>
            <a:endParaRPr lang="id-ID" sz="2800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2301761"/>
            <a:ext cx="12191998" cy="227022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600" b="1" dirty="0" smtClean="0">
                <a:solidFill>
                  <a:srgbClr val="FFFF00"/>
                </a:solidFill>
              </a:rPr>
              <a:t>b. Prinsip-prinsip Dasar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600" dirty="0" smtClean="0">
                <a:solidFill>
                  <a:srgbClr val="FFFF00"/>
                </a:solidFill>
              </a:rPr>
              <a:t>Manusia dapat diarahkan untuk melakukan sesuatu dengan diberikan sugesti </a:t>
            </a:r>
            <a:r>
              <a:rPr lang="id-ID" sz="26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pikiran dibuat tenang, santai, dan terbuka, sehingga hal baru mudah diterima dan bertahan lebih lama.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600" dirty="0" smtClean="0">
                <a:solidFill>
                  <a:srgbClr val="FFFF00"/>
                </a:solidFill>
                <a:sym typeface="Wingdings" panose="05000000000000000000" pitchFamily="2" charset="2"/>
              </a:rPr>
              <a:t>Untuk pembelajaran bahasa dengan yoga  sebelum pembelajaran pesdik diminta yoga  kumpulkan kemampuan hipermnestik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600" dirty="0" smtClean="0">
                <a:solidFill>
                  <a:srgbClr val="FFFF00"/>
                </a:solidFill>
                <a:sym typeface="Wingdings" panose="05000000000000000000" pitchFamily="2" charset="2"/>
              </a:rPr>
              <a:t>Tidak percaya penggunaan lab bahasa dan pelatihan struktural yg ketat,  bahas a diserap, diterima, dicamkan, dipakai </a:t>
            </a: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571985"/>
            <a:ext cx="12191998" cy="1939174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c. Teknik Pelaksanaan Pembelajaran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</a:rPr>
              <a:t>Kelas intensif bertemu 4 jam/hari x 6/minggu, selama 1 bulan </a:t>
            </a: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96 jam.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Kelas 12 (6 pa dan 6 pi) diberi nama dan pesan baru berkait dengan B1 dan B2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  <a:sym typeface="Wingdings" panose="05000000000000000000" pitchFamily="2" charset="2"/>
              </a:rPr>
              <a:t>3 Tahapan: tahap 1 mengulang yg telah dipelajari; tahap 2 materi baru, tahap 3 seance  aktif (2 dtk tarik napas, 4 detik tahan napas, 2 detik istirahat) selama 25 menit  1. guru sampaikan materi B1 pesdik pahami dlm B2, 2. guru sampaikan dalam B2 siswa boleh baca buku, 3. istirahat ) ; seance pasif dengarkan musik klasik</a:t>
            </a:r>
          </a:p>
          <a:p>
            <a:pPr marL="268288" indent="0" defTabSz="268288">
              <a:buFont typeface="Wingdings 3" charset="2"/>
              <a:buNone/>
            </a:pPr>
            <a:endParaRPr lang="id-ID" sz="2000" dirty="0" smtClean="0"/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6385027"/>
            <a:ext cx="12191998" cy="614847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8" indent="-268288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d. Hasil yang Dicapai </a:t>
            </a:r>
            <a:r>
              <a:rPr lang="id-ID" sz="20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retensi kosa kata 93,16%</a:t>
            </a:r>
            <a:endParaRPr lang="id-ID" sz="2400" b="1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144808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build="p" animBg="1"/>
      <p:bldP spid="6" grpId="0" build="p" animBg="1"/>
      <p:bldP spid="7" grpId="0" build="p" animBg="1"/>
      <p:bldP spid="8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761"/>
            <a:ext cx="12191999" cy="898634"/>
          </a:xfrm>
          <a:solidFill>
            <a:srgbClr val="C00000"/>
          </a:solidFill>
        </p:spPr>
        <p:txBody>
          <a:bodyPr>
            <a:normAutofit/>
          </a:bodyPr>
          <a:lstStyle/>
          <a:p>
            <a:pPr marL="441325" indent="-441325">
              <a:buNone/>
            </a:pPr>
            <a:r>
              <a:rPr lang="id-ID" b="1" dirty="0" smtClean="0">
                <a:solidFill>
                  <a:srgbClr val="00B0F0"/>
                </a:solidFill>
              </a:rPr>
              <a:t>5. Pendekatan Alamiah </a:t>
            </a:r>
            <a:r>
              <a:rPr lang="id-ID" dirty="0" smtClean="0"/>
              <a:t>(</a:t>
            </a:r>
            <a:r>
              <a:rPr lang="id-ID" i="1" dirty="0" smtClean="0"/>
              <a:t>Natural Approach; NA</a:t>
            </a:r>
            <a:r>
              <a:rPr lang="id-ID" dirty="0" smtClean="0"/>
              <a:t>)</a:t>
            </a:r>
            <a:r>
              <a:rPr lang="id-ID" i="1" dirty="0" smtClean="0"/>
              <a:t> </a:t>
            </a:r>
            <a:r>
              <a:rPr lang="id-ID" dirty="0" smtClean="0"/>
              <a:t> </a:t>
            </a:r>
            <a:r>
              <a:rPr lang="id-ID" dirty="0" smtClean="0">
                <a:sym typeface="Wingdings" panose="05000000000000000000" pitchFamily="2" charset="2"/>
              </a:rPr>
              <a:t> 1977  Tracy D. Tarrell, California Univ  guru bahasa Spanyol</a:t>
            </a:r>
            <a:endParaRPr lang="id-ID" sz="3200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5177" y="945922"/>
            <a:ext cx="12176821" cy="1639623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a. Latar Belakang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</a:rPr>
              <a:t>Awalnya pendekatan langsung tetapi dalam perkembangannya menjauh dan cocok disebut pendekatan alamiah.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000" dirty="0" smtClean="0">
                <a:solidFill>
                  <a:srgbClr val="FFFF00"/>
                </a:solidFill>
              </a:rPr>
              <a:t>Penguasaan (</a:t>
            </a:r>
            <a:r>
              <a:rPr lang="id-ID" sz="2000" i="1" dirty="0" smtClean="0">
                <a:solidFill>
                  <a:srgbClr val="FFFF00"/>
                </a:solidFill>
              </a:rPr>
              <a:t>mastery</a:t>
            </a:r>
            <a:r>
              <a:rPr lang="id-ID" sz="2000" dirty="0" smtClean="0">
                <a:solidFill>
                  <a:srgbClr val="FFFF00"/>
                </a:solidFill>
              </a:rPr>
              <a:t>) suatu bahasa lebih banyak bertumpu pada pemerolehan (</a:t>
            </a:r>
            <a:r>
              <a:rPr lang="id-ID" sz="2000" i="1" dirty="0" smtClean="0">
                <a:solidFill>
                  <a:srgbClr val="FFFF00"/>
                </a:solidFill>
              </a:rPr>
              <a:t>acquistion</a:t>
            </a:r>
            <a:r>
              <a:rPr lang="id-ID" sz="2000" dirty="0" smtClean="0">
                <a:solidFill>
                  <a:srgbClr val="FFFF00"/>
                </a:solidFill>
              </a:rPr>
              <a:t>) bahasa itu dalam konteks yg alamiah dan kurang dalam pembelajaran (</a:t>
            </a:r>
            <a:r>
              <a:rPr lang="id-ID" sz="2000" i="1" dirty="0" smtClean="0">
                <a:solidFill>
                  <a:srgbClr val="FFFF00"/>
                </a:solidFill>
              </a:rPr>
              <a:t>learning</a:t>
            </a:r>
            <a:r>
              <a:rPr lang="id-ID" sz="2000" dirty="0" smtClean="0">
                <a:solidFill>
                  <a:srgbClr val="FFFF00"/>
                </a:solidFill>
              </a:rPr>
              <a:t>) aturan scr sadar dipelajari satu persatu.</a:t>
            </a: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2617061"/>
            <a:ext cx="12191998" cy="163962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200" b="1" dirty="0" smtClean="0">
                <a:solidFill>
                  <a:srgbClr val="FFFF00"/>
                </a:solidFill>
              </a:rPr>
              <a:t>b. Prinsip-prinsip Dasar</a:t>
            </a:r>
          </a:p>
          <a:p>
            <a:pPr marL="268288" indent="0" defTabSz="268288">
              <a:buFont typeface="Wingdings 3" charset="2"/>
              <a:buNone/>
            </a:pPr>
            <a:r>
              <a:rPr lang="id-ID" sz="2400" dirty="0" smtClean="0">
                <a:solidFill>
                  <a:srgbClr val="FFFF00"/>
                </a:solidFill>
              </a:rPr>
              <a:t>Belajar bahasa </a:t>
            </a:r>
            <a:r>
              <a:rPr lang="id-ID" sz="24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 dapat berkomunikasi  fokus dan cara pembelajar bahasa harus dapat memahami tuturan penutur asli dan tuturannya dapat dipahami penutur asli.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  <a:sym typeface="Wingdings" panose="05000000000000000000" pitchFamily="2" charset="2"/>
              </a:rPr>
              <a:t>Menguasai sebagian dari bentuk lisan yg didengarnya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  <a:sym typeface="Wingdings" panose="05000000000000000000" pitchFamily="2" charset="2"/>
              </a:rPr>
              <a:t>Saat berbicara tidak dituntut serba sempurna (lafal, gramatikal, kata-kata) </a:t>
            </a:r>
            <a:endParaRPr lang="id-ID" sz="2400" dirty="0" smtClean="0">
              <a:solidFill>
                <a:srgbClr val="FFFF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288206"/>
            <a:ext cx="12191998" cy="2144125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indent="-441325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c. Teknik Pelaksanaan Pembelajaran</a:t>
            </a:r>
          </a:p>
          <a:p>
            <a:pPr marL="268288" indent="0" defTabSz="268288">
              <a:buNone/>
            </a:pPr>
            <a:r>
              <a:rPr lang="id-ID" sz="2400" dirty="0" smtClean="0">
                <a:solidFill>
                  <a:srgbClr val="FFFF00"/>
                </a:solidFill>
              </a:rPr>
              <a:t>Mengutamakan banyaknya kosakata, tatabahasa dan lafal tidak terlalu dimasalahkan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</a:rPr>
              <a:t>Afektif – humanistik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</a:rPr>
              <a:t>Bersifat problem solving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</a:rPr>
              <a:t>Berbentuk permainan</a:t>
            </a:r>
          </a:p>
          <a:p>
            <a:pPr marL="725488" indent="-457200" defTabSz="268288">
              <a:buFont typeface="Wingdings 3" charset="2"/>
              <a:buAutoNum type="arabicPeriod"/>
            </a:pPr>
            <a:r>
              <a:rPr lang="id-ID" sz="2400" dirty="0" smtClean="0">
                <a:solidFill>
                  <a:srgbClr val="FFFF00"/>
                </a:solidFill>
              </a:rPr>
              <a:t>Berorientasi isi  masalah</a:t>
            </a:r>
          </a:p>
          <a:p>
            <a:pPr marL="725488" indent="-457200" defTabSz="268288">
              <a:buFont typeface="Wingdings 3" charset="2"/>
              <a:buAutoNum type="arabicPeriod"/>
            </a:pPr>
            <a:endParaRPr lang="id-ID" sz="2400" dirty="0" smtClean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6432331"/>
            <a:ext cx="12191998" cy="567543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8" indent="-268288">
              <a:buFont typeface="Wingdings 3" charset="2"/>
              <a:buNone/>
            </a:pPr>
            <a:r>
              <a:rPr lang="id-ID" sz="2000" b="1" dirty="0" smtClean="0">
                <a:solidFill>
                  <a:srgbClr val="FFFF00"/>
                </a:solidFill>
              </a:rPr>
              <a:t>d. Hasil yang Dicapai </a:t>
            </a:r>
            <a:r>
              <a:rPr lang="id-ID" sz="2000" b="1" smtClean="0">
                <a:solidFill>
                  <a:srgbClr val="FFFF00"/>
                </a:solidFill>
                <a:sym typeface="Wingdings" panose="05000000000000000000" pitchFamily="2" charset="2"/>
              </a:rPr>
              <a:t>  menunjukkan kinerja yang lebih baik dalam berbicara, menulis, serta kosakatanya menjadi lebih luas, banyak informasi, kalimat lebih akurat.</a:t>
            </a:r>
            <a:endParaRPr lang="id-ID" sz="2000" b="1" dirty="0" smtClean="0">
              <a:solidFill>
                <a:srgbClr val="FFFF00"/>
              </a:solidFill>
              <a:sym typeface="Wingdings" panose="05000000000000000000" pitchFamily="2" charset="2"/>
            </a:endParaRPr>
          </a:p>
          <a:p>
            <a:pPr marL="268288" indent="-268288">
              <a:buFont typeface="Wingdings 3" charset="2"/>
              <a:buNone/>
            </a:pPr>
            <a:endParaRPr lang="id-ID" sz="2400" b="1" dirty="0" smtClean="0">
              <a:solidFill>
                <a:srgbClr val="FFFF00"/>
              </a:solidFill>
            </a:endParaRPr>
          </a:p>
          <a:p>
            <a:pPr marL="268288" indent="0" defTabSz="268288">
              <a:buFont typeface="Wingdings 3" charset="2"/>
              <a:buNone/>
            </a:pP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390682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build="p" animBg="1"/>
      <p:bldP spid="6" grpId="0" build="p" animBg="1"/>
      <p:bldP spid="7" grpId="0" build="p" animBg="1"/>
      <p:bldP spid="8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971</TotalTime>
  <Words>1463</Words>
  <Application>Microsoft Office PowerPoint</Application>
  <PresentationFormat>Widescreen</PresentationFormat>
  <Paragraphs>147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Cooper Black</vt:lpstr>
      <vt:lpstr>Wingdings</vt:lpstr>
      <vt:lpstr>Wingdings 3</vt:lpstr>
      <vt:lpstr>Office Theme</vt:lpstr>
      <vt:lpstr>BAB I PENDEKATAN MUTAKHIR DALAM PEMBELAJARAN BAHASA</vt:lpstr>
      <vt:lpstr>Guru gudang ilmu/siswa objek 60an Siswa subjek/kaya kreasi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 II PENDEKATAN MUTAKHIR DALAM PEMBELAJARAN BAHASA</dc:title>
  <dc:creator>admin</dc:creator>
  <cp:lastModifiedBy>admin</cp:lastModifiedBy>
  <cp:revision>61</cp:revision>
  <dcterms:created xsi:type="dcterms:W3CDTF">2016-03-28T00:16:34Z</dcterms:created>
  <dcterms:modified xsi:type="dcterms:W3CDTF">2019-04-12T07:28:21Z</dcterms:modified>
</cp:coreProperties>
</file>