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79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028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626A45-A672-44C8-AD39-942709B4A046}" type="datetimeFigureOut">
              <a:rPr lang="en-US" smtClean="0"/>
              <a:t>6/20/2019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A4E9AB-557B-4815-B4CF-7F87C64C61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092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115BC004-5DD2-4F09-AEF2-82C3BADC4A39}" type="slidenum">
              <a:rPr lang="en-US" altLang="en-US" smtClean="0"/>
              <a:pPr/>
              <a:t>10</a:t>
            </a:fld>
            <a:endParaRPr lang="en-US" altLang="en-US" smtClean="0"/>
          </a:p>
        </p:txBody>
      </p:sp>
      <p:sp>
        <p:nvSpPr>
          <p:cNvPr id="1136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z="100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664F8264-F18C-4D4F-8849-981732D28FF7}" type="slidenum">
              <a:rPr lang="en-US" altLang="en-US" smtClean="0"/>
              <a:pPr/>
              <a:t>11</a:t>
            </a:fld>
            <a:endParaRPr lang="en-US" altLang="en-US" smtClean="0"/>
          </a:p>
        </p:txBody>
      </p:sp>
      <p:sp>
        <p:nvSpPr>
          <p:cNvPr id="1146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8FD8F91C-31B1-4355-AA0C-365BB2687556}" type="slidenum">
              <a:rPr lang="en-US" altLang="en-US" smtClean="0"/>
              <a:pPr/>
              <a:t>14</a:t>
            </a:fld>
            <a:endParaRPr lang="en-US" altLang="en-US" smtClean="0"/>
          </a:p>
        </p:txBody>
      </p:sp>
      <p:sp>
        <p:nvSpPr>
          <p:cNvPr id="11571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91D109FE-5C6F-44BD-93FB-C6F89A6FCF6A}" type="slidenum">
              <a:rPr lang="en-US" altLang="en-US" smtClean="0"/>
              <a:pPr/>
              <a:t>15</a:t>
            </a:fld>
            <a:endParaRPr lang="en-US" altLang="en-US" smtClean="0"/>
          </a:p>
        </p:txBody>
      </p:sp>
      <p:sp>
        <p:nvSpPr>
          <p:cNvPr id="1167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49E7CE4E-4C99-44D9-BEFD-80DC262F7C01}" type="slidenum">
              <a:rPr lang="en-US" altLang="en-US" smtClean="0"/>
              <a:pPr/>
              <a:t>16</a:t>
            </a:fld>
            <a:endParaRPr lang="en-US" altLang="en-US" smtClean="0"/>
          </a:p>
        </p:txBody>
      </p:sp>
      <p:sp>
        <p:nvSpPr>
          <p:cNvPr id="1177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C353BC33-CB69-4A72-8776-E9B2B77CA5AD}" type="slidenum">
              <a:rPr lang="en-US" altLang="en-US" smtClean="0"/>
              <a:pPr/>
              <a:t>17</a:t>
            </a:fld>
            <a:endParaRPr lang="en-US" altLang="en-US" smtClean="0"/>
          </a:p>
        </p:txBody>
      </p:sp>
      <p:sp>
        <p:nvSpPr>
          <p:cNvPr id="1187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981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itchFamily="34" charset="0"/>
            </a:endParaRPr>
          </a:p>
        </p:txBody>
      </p:sp>
      <p:sp>
        <p:nvSpPr>
          <p:cNvPr id="1198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785848CC-AF65-423C-85F9-C3711556E9F6}" type="slidenum">
              <a:rPr lang="en-US" altLang="en-US" smtClean="0"/>
              <a:pPr/>
              <a:t>18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FC4D4299-149A-4678-ADAC-B17242D8BBA8}" type="slidenum">
              <a:rPr lang="en-US" altLang="en-US" smtClean="0"/>
              <a:pPr/>
              <a:t>21</a:t>
            </a:fld>
            <a:endParaRPr lang="en-US" altLang="en-US" smtClean="0"/>
          </a:p>
        </p:txBody>
      </p:sp>
      <p:sp>
        <p:nvSpPr>
          <p:cNvPr id="1208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08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74805-BB3D-41F1-A74D-31469C17FBD8}" type="datetimeFigureOut">
              <a:rPr lang="en-US" smtClean="0"/>
              <a:t>6/20/2019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23DDB-5534-46DA-8BE5-B006833362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7878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74805-BB3D-41F1-A74D-31469C17FBD8}" type="datetimeFigureOut">
              <a:rPr lang="en-US" smtClean="0"/>
              <a:t>6/20/2019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23DDB-5534-46DA-8BE5-B006833362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232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74805-BB3D-41F1-A74D-31469C17FBD8}" type="datetimeFigureOut">
              <a:rPr lang="en-US" smtClean="0"/>
              <a:t>6/20/2019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23DDB-5534-46DA-8BE5-B006833362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43719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74805-BB3D-41F1-A74D-31469C17FBD8}" type="datetimeFigureOut">
              <a:rPr lang="en-US" smtClean="0"/>
              <a:t>6/20/2019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23DDB-5534-46DA-8BE5-B006833362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295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74805-BB3D-41F1-A74D-31469C17FBD8}" type="datetimeFigureOut">
              <a:rPr lang="en-US" smtClean="0"/>
              <a:t>6/20/2019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23DDB-5534-46DA-8BE5-B006833362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295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74805-BB3D-41F1-A74D-31469C17FBD8}" type="datetimeFigureOut">
              <a:rPr lang="en-US" smtClean="0"/>
              <a:t>6/20/2019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23DDB-5534-46DA-8BE5-B006833362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715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74805-BB3D-41F1-A74D-31469C17FBD8}" type="datetimeFigureOut">
              <a:rPr lang="en-US" smtClean="0"/>
              <a:t>6/20/2019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23DDB-5534-46DA-8BE5-B006833362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4627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74805-BB3D-41F1-A74D-31469C17FBD8}" type="datetimeFigureOut">
              <a:rPr lang="en-US" smtClean="0"/>
              <a:t>6/20/2019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23DDB-5534-46DA-8BE5-B006833362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4721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74805-BB3D-41F1-A74D-31469C17FBD8}" type="datetimeFigureOut">
              <a:rPr lang="en-US" smtClean="0"/>
              <a:t>6/20/2019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23DDB-5534-46DA-8BE5-B006833362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906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74805-BB3D-41F1-A74D-31469C17FBD8}" type="datetimeFigureOut">
              <a:rPr lang="en-US" smtClean="0"/>
              <a:t>6/20/2019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23DDB-5534-46DA-8BE5-B006833362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6092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74805-BB3D-41F1-A74D-31469C17FBD8}" type="datetimeFigureOut">
              <a:rPr lang="en-US" smtClean="0"/>
              <a:t>6/20/2019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23DDB-5534-46DA-8BE5-B006833362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26621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BBA769-AE13-4310-8743-02983C1781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645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D74805-BB3D-41F1-A74D-31469C17FBD8}" type="datetimeFigureOut">
              <a:rPr lang="en-US" smtClean="0"/>
              <a:t>6/20/2019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323DDB-5534-46DA-8BE5-B006833362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5900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youtube.com/watch?v=Xm2qdxVVRm4&amp;feature=related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ECOLOGICAL COMMUNITY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98391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52400" y="533400"/>
            <a:ext cx="4876800" cy="2062163"/>
          </a:xfrm>
        </p:spPr>
        <p:txBody>
          <a:bodyPr>
            <a:spAutoFit/>
          </a:bodyPr>
          <a:lstStyle/>
          <a:p>
            <a:pPr eaLnBrk="1" hangingPunct="1"/>
            <a:r>
              <a:rPr lang="en-US" altLang="en-US" b="1" smtClean="0">
                <a:solidFill>
                  <a:srgbClr val="FF0000"/>
                </a:solidFill>
              </a:rPr>
              <a:t>Biological community</a:t>
            </a:r>
            <a:r>
              <a:rPr lang="en-US" altLang="en-US" smtClean="0">
                <a:solidFill>
                  <a:srgbClr val="FF0000"/>
                </a:solidFill>
              </a:rPr>
              <a:t> </a:t>
            </a:r>
            <a:r>
              <a:rPr lang="en-US" altLang="en-US" smtClean="0"/>
              <a:t>interactions &amp; interdependence of         organisms living in it.</a:t>
            </a: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304800" y="4283075"/>
            <a:ext cx="85344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altLang="en-US" sz="3200" b="1">
                <a:solidFill>
                  <a:srgbClr val="006600"/>
                </a:solidFill>
              </a:rPr>
              <a:t>Ecosystem</a:t>
            </a:r>
            <a:r>
              <a:rPr lang="en-US" altLang="en-US" sz="3200"/>
              <a:t> functioning depends on complex interactions btwn its community of organisms and the physical environment</a:t>
            </a:r>
          </a:p>
        </p:txBody>
      </p:sp>
      <p:pic>
        <p:nvPicPr>
          <p:cNvPr id="8196" name="Picture 4" descr="uesc_04_img02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7275" y="304800"/>
            <a:ext cx="4200525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4942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 bldLvl="2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52400" y="1181100"/>
            <a:ext cx="8420100" cy="52197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30000"/>
              </a:spcBef>
            </a:pPr>
            <a:r>
              <a:rPr lang="en-US" altLang="en-US" smtClean="0"/>
              <a:t>Several factors characterize </a:t>
            </a:r>
            <a:r>
              <a:rPr lang="en-US" altLang="en-US" i="1" smtClean="0"/>
              <a:t>every</a:t>
            </a:r>
            <a:r>
              <a:rPr lang="en-US" altLang="en-US" smtClean="0"/>
              <a:t> community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</a:pPr>
            <a:r>
              <a:rPr lang="en-US" altLang="en-US" b="1" smtClean="0"/>
              <a:t>Biodiversity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</a:pPr>
            <a:r>
              <a:rPr lang="en-US" altLang="en-US" b="1" smtClean="0"/>
              <a:t>Prevalent form of </a:t>
            </a:r>
            <a:br>
              <a:rPr lang="en-US" altLang="en-US" b="1" smtClean="0"/>
            </a:br>
            <a:r>
              <a:rPr lang="en-US" altLang="en-US" b="1" smtClean="0"/>
              <a:t>vegetation (&amp; its levels)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</a:pPr>
            <a:r>
              <a:rPr lang="en-US" altLang="en-US" b="1" smtClean="0"/>
              <a:t>Response to disturbances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</a:pPr>
            <a:r>
              <a:rPr lang="en-US" altLang="en-US" b="1" smtClean="0"/>
              <a:t>Trophic structure </a:t>
            </a:r>
            <a:br>
              <a:rPr lang="en-US" altLang="en-US" b="1" smtClean="0"/>
            </a:br>
            <a:r>
              <a:rPr lang="en-US" altLang="en-US" b="1" smtClean="0"/>
              <a:t>(feeding relationships)</a:t>
            </a: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0" y="0"/>
            <a:ext cx="9144000" cy="1066800"/>
          </a:xfrm>
          <a:prstGeom prst="rect">
            <a:avLst/>
          </a:prstGeom>
          <a:solidFill>
            <a:srgbClr val="FFCC99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title"/>
          </p:nvPr>
        </p:nvSpPr>
        <p:spPr>
          <a:xfrm>
            <a:off x="266700" y="76200"/>
            <a:ext cx="8610600" cy="914400"/>
          </a:xfrm>
        </p:spPr>
        <p:txBody>
          <a:bodyPr>
            <a:normAutofit fontScale="90000"/>
          </a:bodyPr>
          <a:lstStyle/>
          <a:p>
            <a:pPr marL="865188" indent="-865188" eaLnBrk="1" hangingPunct="1"/>
            <a:r>
              <a:rPr lang="en-US" altLang="en-US" sz="3600" smtClean="0"/>
              <a:t>A </a:t>
            </a:r>
            <a:r>
              <a:rPr lang="en-US" altLang="en-US" sz="3600" b="1" smtClean="0">
                <a:solidFill>
                  <a:srgbClr val="0000FF"/>
                </a:solidFill>
              </a:rPr>
              <a:t>community</a:t>
            </a:r>
            <a:r>
              <a:rPr lang="en-US" altLang="en-US" sz="3600" smtClean="0"/>
              <a:t> = all organisms inhabiting a particular area</a:t>
            </a:r>
            <a:endParaRPr lang="en-US" altLang="en-US" sz="3600" b="1" smtClean="0">
              <a:solidFill>
                <a:schemeClr val="tx1"/>
              </a:solidFill>
            </a:endParaRPr>
          </a:p>
        </p:txBody>
      </p:sp>
      <p:pic>
        <p:nvPicPr>
          <p:cNvPr id="9221" name="Picture 5" descr="redwoo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2971800"/>
            <a:ext cx="3581400" cy="267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7654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28600" y="493713"/>
            <a:ext cx="8763000" cy="1200150"/>
          </a:xfrm>
        </p:spPr>
        <p:txBody>
          <a:bodyPr>
            <a:spAutoFit/>
          </a:bodyPr>
          <a:lstStyle/>
          <a:p>
            <a:pPr eaLnBrk="1" hangingPunct="1">
              <a:buFontTx/>
              <a:buNone/>
            </a:pPr>
            <a:r>
              <a:rPr lang="en-US" altLang="en-US" sz="3600" b="1" smtClean="0">
                <a:solidFill>
                  <a:srgbClr val="CC3300"/>
                </a:solidFill>
              </a:rPr>
              <a:t>Biodiversity</a:t>
            </a:r>
            <a:r>
              <a:rPr lang="en-US" altLang="en-US" sz="3600" smtClean="0"/>
              <a:t> = variety of different kinds of organisms that make up a community</a:t>
            </a: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76200" y="2311400"/>
            <a:ext cx="8991600" cy="276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 eaLnBrk="1" hangingPunct="1">
              <a:spcBef>
                <a:spcPct val="20000"/>
              </a:spcBef>
            </a:pPr>
            <a:r>
              <a:rPr lang="en-US" altLang="en-US" sz="3600" u="sng"/>
              <a:t>two</a:t>
            </a:r>
            <a:r>
              <a:rPr lang="en-US" altLang="en-US" sz="3600"/>
              <a:t> major components: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US" altLang="en-US" sz="1200"/>
              <a:t> </a:t>
            </a:r>
          </a:p>
          <a:p>
            <a:pPr marL="971550" lvl="1" indent="-514350" eaLnBrk="1" hangingPunct="1">
              <a:spcBef>
                <a:spcPct val="20000"/>
              </a:spcBef>
              <a:buFont typeface="Arial" pitchFamily="34" charset="0"/>
              <a:buAutoNum type="arabicPeriod"/>
            </a:pPr>
            <a:r>
              <a:rPr lang="en-US" altLang="en-US" sz="3200" b="1">
                <a:solidFill>
                  <a:srgbClr val="6600CC"/>
                </a:solidFill>
              </a:rPr>
              <a:t>Species richness</a:t>
            </a:r>
            <a:r>
              <a:rPr lang="en-US" altLang="en-US" sz="3200"/>
              <a:t>, or total # of different species in the community</a:t>
            </a:r>
          </a:p>
          <a:p>
            <a:pPr marL="971550" lvl="1" indent="-514350" eaLnBrk="1" hangingPunct="1">
              <a:spcBef>
                <a:spcPct val="20000"/>
              </a:spcBef>
              <a:buFont typeface="Arial" pitchFamily="34" charset="0"/>
              <a:buAutoNum type="arabicPeriod"/>
            </a:pPr>
            <a:endParaRPr lang="en-US" altLang="en-US" sz="1200"/>
          </a:p>
          <a:p>
            <a:pPr marL="971550" lvl="1" indent="-514350" eaLnBrk="1" hangingPunct="1">
              <a:spcBef>
                <a:spcPct val="20000"/>
              </a:spcBef>
              <a:buFont typeface="Arial" pitchFamily="34" charset="0"/>
              <a:buAutoNum type="arabicPeriod"/>
            </a:pPr>
            <a:r>
              <a:rPr lang="en-US" altLang="en-US" sz="3200"/>
              <a:t>Relative </a:t>
            </a:r>
            <a:r>
              <a:rPr lang="en-US" altLang="en-US" sz="3200" b="1">
                <a:solidFill>
                  <a:srgbClr val="009999"/>
                </a:solidFill>
              </a:rPr>
              <a:t>abundance</a:t>
            </a:r>
            <a:r>
              <a:rPr lang="en-US" altLang="en-US" sz="3200" b="1">
                <a:solidFill>
                  <a:schemeClr val="accent2"/>
                </a:solidFill>
              </a:rPr>
              <a:t> </a:t>
            </a:r>
            <a:r>
              <a:rPr lang="en-US" altLang="en-US" sz="3200"/>
              <a:t>of different species</a:t>
            </a:r>
          </a:p>
        </p:txBody>
      </p:sp>
    </p:spTree>
    <p:extLst>
      <p:ext uri="{BB962C8B-B14F-4D97-AF65-F5344CB8AC3E}">
        <p14:creationId xmlns:p14="http://schemas.microsoft.com/office/powerpoint/2010/main" val="869059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 bldLvl="2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Line 6"/>
          <p:cNvSpPr>
            <a:spLocks noChangeShapeType="1"/>
          </p:cNvSpPr>
          <p:nvPr/>
        </p:nvSpPr>
        <p:spPr bwMode="auto">
          <a:xfrm>
            <a:off x="304800" y="838200"/>
            <a:ext cx="8534400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76200" y="228600"/>
            <a:ext cx="899160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altLang="en-US" sz="3600" b="1">
                <a:solidFill>
                  <a:schemeClr val="accent2"/>
                </a:solidFill>
              </a:rPr>
              <a:t>Interspecific</a:t>
            </a:r>
            <a:r>
              <a:rPr lang="en-US" altLang="en-US" sz="3600"/>
              <a:t> </a:t>
            </a:r>
            <a:r>
              <a:rPr lang="en-US" altLang="en-US" sz="3600" b="1">
                <a:solidFill>
                  <a:srgbClr val="003399"/>
                </a:solidFill>
              </a:rPr>
              <a:t>interactions</a:t>
            </a:r>
            <a:r>
              <a:rPr lang="en-US" altLang="en-US" sz="3600"/>
              <a:t>: (+), (-), neutral</a:t>
            </a:r>
          </a:p>
          <a:p>
            <a:pPr eaLnBrk="1" hangingPunct="1"/>
            <a:r>
              <a:rPr lang="en-US" altLang="en-US" sz="1200"/>
              <a:t> </a:t>
            </a:r>
          </a:p>
          <a:p>
            <a:pPr eaLnBrk="1" hangingPunct="1">
              <a:buFontTx/>
              <a:buChar char="•"/>
            </a:pPr>
            <a:r>
              <a:rPr lang="en-US" altLang="en-US"/>
              <a:t> </a:t>
            </a:r>
            <a:r>
              <a:rPr lang="en-US" altLang="en-US" b="1">
                <a:solidFill>
                  <a:srgbClr val="006600"/>
                </a:solidFill>
              </a:rPr>
              <a:t>Competition (-)/(-) </a:t>
            </a:r>
            <a:r>
              <a:rPr lang="en-US" altLang="en-US"/>
              <a:t>occurs btwn 2 populations </a:t>
            </a:r>
            <a:r>
              <a:rPr lang="en-US" altLang="en-US" i="1"/>
              <a:t>if</a:t>
            </a:r>
            <a:r>
              <a:rPr lang="en-US" altLang="en-US"/>
              <a:t> </a:t>
            </a:r>
          </a:p>
          <a:p>
            <a:pPr eaLnBrk="1" hangingPunct="1"/>
            <a:r>
              <a:rPr lang="en-US" altLang="en-US"/>
              <a:t>  they both require same </a:t>
            </a:r>
            <a:r>
              <a:rPr lang="en-US" altLang="en-US" b="1">
                <a:solidFill>
                  <a:srgbClr val="0070C0"/>
                </a:solidFill>
              </a:rPr>
              <a:t>limited resource</a:t>
            </a:r>
          </a:p>
        </p:txBody>
      </p:sp>
      <p:pic>
        <p:nvPicPr>
          <p:cNvPr id="11268" name="Picture 7" descr="http://www.biologycorner.com/resources/barnacl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209800"/>
            <a:ext cx="5703888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4166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Line 6"/>
          <p:cNvSpPr>
            <a:spLocks noChangeShapeType="1"/>
          </p:cNvSpPr>
          <p:nvPr/>
        </p:nvSpPr>
        <p:spPr bwMode="auto">
          <a:xfrm>
            <a:off x="304800" y="838200"/>
            <a:ext cx="8534400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76200" y="228600"/>
            <a:ext cx="8991600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altLang="en-US" sz="3600" b="1">
                <a:solidFill>
                  <a:schemeClr val="accent2"/>
                </a:solidFill>
              </a:rPr>
              <a:t>Interspecific</a:t>
            </a:r>
            <a:r>
              <a:rPr lang="en-US" altLang="en-US" sz="3600"/>
              <a:t> </a:t>
            </a:r>
            <a:r>
              <a:rPr lang="en-US" altLang="en-US" sz="3600" b="1">
                <a:solidFill>
                  <a:srgbClr val="003399"/>
                </a:solidFill>
              </a:rPr>
              <a:t>interactions</a:t>
            </a:r>
            <a:r>
              <a:rPr lang="en-US" altLang="en-US" sz="3600"/>
              <a:t>: (+), (-), neutral</a:t>
            </a:r>
          </a:p>
          <a:p>
            <a:pPr eaLnBrk="1" hangingPunct="1"/>
            <a:r>
              <a:rPr lang="en-US" altLang="en-US" sz="1200"/>
              <a:t> </a:t>
            </a:r>
          </a:p>
          <a:p>
            <a:pPr eaLnBrk="1" hangingPunct="1">
              <a:buFontTx/>
              <a:buChar char="•"/>
            </a:pPr>
            <a:endParaRPr lang="en-US" altLang="en-US" sz="1200" b="1">
              <a:solidFill>
                <a:srgbClr val="0070C0"/>
              </a:solidFill>
            </a:endParaRPr>
          </a:p>
          <a:p>
            <a:pPr eaLnBrk="1" hangingPunct="1">
              <a:buFontTx/>
              <a:buChar char="•"/>
            </a:pPr>
            <a:r>
              <a:rPr lang="en-US" altLang="en-US" b="1">
                <a:solidFill>
                  <a:srgbClr val="CC3300"/>
                </a:solidFill>
              </a:rPr>
              <a:t> Predation (+)/(-) </a:t>
            </a:r>
            <a:r>
              <a:rPr lang="en-US" altLang="en-US"/>
              <a:t>one species kills &amp; eats other </a:t>
            </a:r>
          </a:p>
          <a:p>
            <a:pPr eaLnBrk="1" hangingPunct="1"/>
            <a:r>
              <a:rPr lang="en-US" altLang="en-US"/>
              <a:t>  species</a:t>
            </a:r>
          </a:p>
        </p:txBody>
      </p:sp>
      <p:pic>
        <p:nvPicPr>
          <p:cNvPr id="12292" name="Picture 2" descr="http://www.eoearth.org/files/122001_122100/122009/250px-LadybirdPredati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2686050"/>
            <a:ext cx="3594100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4" descr="http://biology.westfield.ma.edu/Biol201/sites/default/files/predation.jpg%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" y="2514600"/>
            <a:ext cx="4791075" cy="284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1594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u="sng" smtClean="0"/>
              <a:t>Symbiosis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371600"/>
            <a:ext cx="8686800" cy="4525963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A </a:t>
            </a:r>
            <a:r>
              <a:rPr lang="en-US" b="1" dirty="0" smtClean="0">
                <a:solidFill>
                  <a:srgbClr val="0000CC"/>
                </a:solidFill>
              </a:rPr>
              <a:t>symbiotic relationship </a:t>
            </a:r>
            <a:r>
              <a:rPr lang="en-US" dirty="0" smtClean="0"/>
              <a:t>is an interaction between two or more species that live together in direct contact</a:t>
            </a:r>
          </a:p>
          <a:p>
            <a:pPr marL="0" indent="0" eaLnBrk="1" hangingPunct="1">
              <a:buFontTx/>
              <a:buNone/>
              <a:defRPr/>
            </a:pPr>
            <a:endParaRPr lang="en-US" dirty="0" smtClean="0"/>
          </a:p>
          <a:p>
            <a:pPr eaLnBrk="1" hangingPunct="1">
              <a:defRPr/>
            </a:pPr>
            <a:r>
              <a:rPr lang="en-US" b="1" dirty="0" smtClean="0">
                <a:solidFill>
                  <a:srgbClr val="FF0000"/>
                </a:solidFill>
              </a:rPr>
              <a:t>3 main types </a:t>
            </a:r>
            <a:r>
              <a:rPr lang="en-US" dirty="0" smtClean="0"/>
              <a:t>of symbiotic relationships within communities</a:t>
            </a:r>
          </a:p>
        </p:txBody>
      </p:sp>
    </p:spTree>
    <p:extLst>
      <p:ext uri="{BB962C8B-B14F-4D97-AF65-F5344CB8AC3E}">
        <p14:creationId xmlns:p14="http://schemas.microsoft.com/office/powerpoint/2010/main" val="3088963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52400" y="152400"/>
            <a:ext cx="8763000" cy="5486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4000" b="1" u="sng" smtClean="0"/>
              <a:t>Symbiosis</a:t>
            </a:r>
          </a:p>
          <a:p>
            <a:pPr marL="971550" lvl="1" indent="-514350" eaLnBrk="1" hangingPunct="1">
              <a:lnSpc>
                <a:spcPct val="90000"/>
              </a:lnSpc>
              <a:buFontTx/>
              <a:buAutoNum type="arabicPeriod"/>
            </a:pPr>
            <a:r>
              <a:rPr lang="en-US" altLang="en-US" sz="3200" b="1" smtClean="0">
                <a:solidFill>
                  <a:srgbClr val="CC3300"/>
                </a:solidFill>
              </a:rPr>
              <a:t>Mutualism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sz="3200" smtClean="0"/>
              <a:t>Both partners benefit</a:t>
            </a:r>
          </a:p>
          <a:p>
            <a:pPr marL="971550" lvl="1" indent="-514350" eaLnBrk="1" hangingPunct="1">
              <a:lnSpc>
                <a:spcPct val="90000"/>
              </a:lnSpc>
              <a:buFontTx/>
              <a:buAutoNum type="arabicPeriod"/>
            </a:pPr>
            <a:r>
              <a:rPr lang="en-US" altLang="en-US" sz="3200" b="1" smtClean="0">
                <a:solidFill>
                  <a:srgbClr val="0000FF"/>
                </a:solidFill>
              </a:rPr>
              <a:t>Commensalism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sz="3200" smtClean="0"/>
              <a:t>One partner benefits and the other is unaffected</a:t>
            </a:r>
          </a:p>
          <a:p>
            <a:pPr marL="971550" lvl="1" indent="-514350" eaLnBrk="1" hangingPunct="1">
              <a:lnSpc>
                <a:spcPct val="90000"/>
              </a:lnSpc>
              <a:buFontTx/>
              <a:buAutoNum type="arabicPeriod"/>
            </a:pPr>
            <a:r>
              <a:rPr lang="en-US" altLang="en-US" sz="3200" b="1" smtClean="0">
                <a:solidFill>
                  <a:srgbClr val="006600"/>
                </a:solidFill>
              </a:rPr>
              <a:t>Parasitism 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sz="3200" smtClean="0"/>
              <a:t>One partner benefits while the other is harmed</a:t>
            </a:r>
          </a:p>
        </p:txBody>
      </p:sp>
    </p:spTree>
    <p:extLst>
      <p:ext uri="{BB962C8B-B14F-4D97-AF65-F5344CB8AC3E}">
        <p14:creationId xmlns:p14="http://schemas.microsoft.com/office/powerpoint/2010/main" val="61140373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1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01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01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01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01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01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01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01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01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01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01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01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01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Line 6"/>
          <p:cNvSpPr>
            <a:spLocks noChangeShapeType="1"/>
          </p:cNvSpPr>
          <p:nvPr/>
        </p:nvSpPr>
        <p:spPr bwMode="auto">
          <a:xfrm>
            <a:off x="304800" y="838200"/>
            <a:ext cx="8534400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76200" y="228600"/>
            <a:ext cx="899160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altLang="en-US" sz="3600" b="1">
                <a:solidFill>
                  <a:schemeClr val="accent2"/>
                </a:solidFill>
              </a:rPr>
              <a:t>Interspecific</a:t>
            </a:r>
            <a:r>
              <a:rPr lang="en-US" altLang="en-US" sz="3600"/>
              <a:t> </a:t>
            </a:r>
            <a:r>
              <a:rPr lang="en-US" altLang="en-US" sz="3600" b="1">
                <a:solidFill>
                  <a:srgbClr val="003399"/>
                </a:solidFill>
              </a:rPr>
              <a:t>interactions</a:t>
            </a:r>
            <a:r>
              <a:rPr lang="en-US" altLang="en-US" sz="3600"/>
              <a:t>: (+), (-), neutral</a:t>
            </a:r>
          </a:p>
          <a:p>
            <a:pPr eaLnBrk="1" hangingPunct="1">
              <a:buFontTx/>
              <a:buChar char="•"/>
            </a:pPr>
            <a:endParaRPr lang="en-US" altLang="en-US" sz="1200"/>
          </a:p>
          <a:p>
            <a:pPr eaLnBrk="1" hangingPunct="1">
              <a:buFontTx/>
              <a:buChar char="•"/>
            </a:pPr>
            <a:r>
              <a:rPr lang="en-US" altLang="en-US"/>
              <a:t> </a:t>
            </a:r>
            <a:r>
              <a:rPr lang="en-US" altLang="en-US" b="1">
                <a:solidFill>
                  <a:srgbClr val="9900FF"/>
                </a:solidFill>
              </a:rPr>
              <a:t>Parasitism (+)/(-) </a:t>
            </a:r>
            <a:r>
              <a:rPr lang="en-US" altLang="en-US"/>
              <a:t>one species is nourished by </a:t>
            </a:r>
          </a:p>
          <a:p>
            <a:pPr eaLnBrk="1" hangingPunct="1"/>
            <a:r>
              <a:rPr lang="en-US" altLang="en-US"/>
              <a:t>  another species; harms other species.</a:t>
            </a:r>
          </a:p>
        </p:txBody>
      </p:sp>
      <p:pic>
        <p:nvPicPr>
          <p:cNvPr id="15364" name="Picture 2" descr="http://t1.gstatic.com/images?q=tbn:ANd9GcQvSTarb_sgrlwlO1y6sba62M6r9C2aWAr8dmLuoye6rEPdXZmRdYXh1XLVd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2438400"/>
            <a:ext cx="3760788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9136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28600" y="76200"/>
            <a:ext cx="8610600" cy="1311275"/>
          </a:xfrm>
        </p:spPr>
        <p:txBody>
          <a:bodyPr>
            <a:spAutoFit/>
          </a:bodyPr>
          <a:lstStyle/>
          <a:p>
            <a:pPr eaLnBrk="1" hangingPunct="1"/>
            <a:r>
              <a:rPr lang="en-US" altLang="en-US" sz="4000" b="1" smtClean="0">
                <a:solidFill>
                  <a:srgbClr val="CC0099"/>
                </a:solidFill>
              </a:rPr>
              <a:t>Parasitism</a:t>
            </a:r>
            <a:r>
              <a:rPr lang="en-US" altLang="en-US" sz="4000" smtClean="0"/>
              <a:t>: type of predator-prey relationship</a:t>
            </a:r>
          </a:p>
        </p:txBody>
      </p:sp>
      <p:sp>
        <p:nvSpPr>
          <p:cNvPr id="61443" name="Rectangle 3"/>
          <p:cNvSpPr>
            <a:spLocks noChangeArrowheads="1"/>
          </p:cNvSpPr>
          <p:nvPr/>
        </p:nvSpPr>
        <p:spPr bwMode="auto">
          <a:xfrm>
            <a:off x="304800" y="1447800"/>
            <a:ext cx="5334000" cy="398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742950" lvl="1" indent="-285750" eaLnBrk="1" hangingPunct="1">
              <a:spcBef>
                <a:spcPct val="20000"/>
              </a:spcBef>
              <a:buFontTx/>
              <a:buChar char="–"/>
            </a:pPr>
            <a:r>
              <a:rPr lang="en-US" altLang="en-US" sz="3200"/>
              <a:t>parasite benefits and host is harmed </a:t>
            </a:r>
          </a:p>
          <a:p>
            <a:pPr marL="742950" lvl="1" indent="-285750" eaLnBrk="1" hangingPunct="1">
              <a:spcBef>
                <a:spcPct val="20000"/>
              </a:spcBef>
              <a:buFontTx/>
              <a:buChar char="–"/>
            </a:pPr>
            <a:endParaRPr lang="en-US" altLang="en-US" sz="1600"/>
          </a:p>
          <a:p>
            <a:pPr marL="742950" lvl="1" indent="-285750" eaLnBrk="1" hangingPunct="1">
              <a:spcBef>
                <a:spcPct val="20000"/>
              </a:spcBef>
              <a:buFontTx/>
              <a:buChar char="–"/>
            </a:pPr>
            <a:r>
              <a:rPr lang="en-US" altLang="en-US" sz="3200"/>
              <a:t>parasite obtains food at expense of host</a:t>
            </a:r>
          </a:p>
          <a:p>
            <a:pPr marL="742950" lvl="1" indent="-285750" eaLnBrk="1" hangingPunct="1">
              <a:spcBef>
                <a:spcPct val="20000"/>
              </a:spcBef>
              <a:buFontTx/>
              <a:buChar char="–"/>
            </a:pPr>
            <a:endParaRPr lang="en-US" altLang="en-US" sz="1600"/>
          </a:p>
          <a:p>
            <a:pPr marL="742950" lvl="1" indent="-285750" eaLnBrk="1" hangingPunct="1">
              <a:spcBef>
                <a:spcPct val="20000"/>
              </a:spcBef>
              <a:buFontTx/>
              <a:buChar char="–"/>
            </a:pPr>
            <a:r>
              <a:rPr lang="en-US" altLang="en-US" sz="3200"/>
              <a:t>Parasites are typically </a:t>
            </a:r>
            <a:r>
              <a:rPr lang="en-US" altLang="en-US" sz="3200" b="1">
                <a:solidFill>
                  <a:srgbClr val="0000FF"/>
                </a:solidFill>
              </a:rPr>
              <a:t>smaller</a:t>
            </a:r>
            <a:r>
              <a:rPr lang="en-US" altLang="en-US" sz="3200"/>
              <a:t> than their hosts</a:t>
            </a:r>
          </a:p>
        </p:txBody>
      </p:sp>
      <p:pic>
        <p:nvPicPr>
          <p:cNvPr id="16388" name="Picture 4" descr="pip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3733800"/>
            <a:ext cx="2320925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5" descr="22_bac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762000"/>
            <a:ext cx="208280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145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3" grpId="0" build="p" bldLvl="2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sz="4000" smtClean="0"/>
              <a:t>Worldwide, 25% of all deaths result from parasite infections</a:t>
            </a:r>
          </a:p>
        </p:txBody>
      </p:sp>
      <p:pic>
        <p:nvPicPr>
          <p:cNvPr id="17411" name="Picture 3" descr="Parasitic infection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66800" y="1447800"/>
            <a:ext cx="7543800" cy="5207000"/>
          </a:xfrm>
          <a:noFill/>
        </p:spPr>
      </p:pic>
    </p:spTree>
    <p:extLst>
      <p:ext uri="{BB962C8B-B14F-4D97-AF65-F5344CB8AC3E}">
        <p14:creationId xmlns:p14="http://schemas.microsoft.com/office/powerpoint/2010/main" val="3638190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Line 6"/>
          <p:cNvSpPr>
            <a:spLocks noChangeShapeType="1"/>
          </p:cNvSpPr>
          <p:nvPr/>
        </p:nvSpPr>
        <p:spPr bwMode="auto">
          <a:xfrm>
            <a:off x="304800" y="838200"/>
            <a:ext cx="8534400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76200" y="228600"/>
            <a:ext cx="8991600" cy="150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altLang="en-US" sz="3600" b="1">
                <a:solidFill>
                  <a:schemeClr val="accent2"/>
                </a:solidFill>
              </a:rPr>
              <a:t>Interspecific</a:t>
            </a:r>
            <a:r>
              <a:rPr lang="en-US" altLang="en-US" sz="3600"/>
              <a:t> </a:t>
            </a:r>
            <a:r>
              <a:rPr lang="en-US" altLang="en-US" sz="3600" b="1">
                <a:solidFill>
                  <a:srgbClr val="003399"/>
                </a:solidFill>
              </a:rPr>
              <a:t>interactions</a:t>
            </a:r>
            <a:r>
              <a:rPr lang="en-US" altLang="en-US" sz="3600"/>
              <a:t>: (+), (-), neutral</a:t>
            </a:r>
          </a:p>
          <a:p>
            <a:pPr eaLnBrk="1" hangingPunct="1"/>
            <a:r>
              <a:rPr lang="en-US" altLang="en-US" sz="1200"/>
              <a:t> </a:t>
            </a:r>
          </a:p>
          <a:p>
            <a:pPr eaLnBrk="1" hangingPunct="1"/>
            <a:endParaRPr lang="en-US" altLang="en-US" sz="1200"/>
          </a:p>
          <a:p>
            <a:pPr eaLnBrk="1" hangingPunct="1">
              <a:buFontTx/>
              <a:buChar char="•"/>
            </a:pPr>
            <a:r>
              <a:rPr lang="en-US" altLang="en-US" b="1">
                <a:solidFill>
                  <a:srgbClr val="0000CC"/>
                </a:solidFill>
              </a:rPr>
              <a:t> </a:t>
            </a:r>
            <a:r>
              <a:rPr lang="en-US" altLang="en-US" b="1">
                <a:solidFill>
                  <a:srgbClr val="0000CC"/>
                </a:solidFill>
                <a:hlinkClick r:id="rId2"/>
              </a:rPr>
              <a:t>Mutualism</a:t>
            </a:r>
            <a:r>
              <a:rPr lang="en-US" altLang="en-US" b="1">
                <a:solidFill>
                  <a:srgbClr val="0000CC"/>
                </a:solidFill>
              </a:rPr>
              <a:t> (+)/(+) </a:t>
            </a:r>
            <a:r>
              <a:rPr lang="en-US" altLang="en-US"/>
              <a:t>both species benefit</a:t>
            </a:r>
          </a:p>
        </p:txBody>
      </p:sp>
      <p:pic>
        <p:nvPicPr>
          <p:cNvPr id="18436" name="Picture 2" descr="http://www.physicalgeography.net/fundamentals/images/bee_flow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981200"/>
            <a:ext cx="6067425" cy="458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8988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76200" y="914400"/>
            <a:ext cx="5486400" cy="186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altLang="en-US" sz="3600"/>
              <a:t>Examples of mutualism</a:t>
            </a:r>
          </a:p>
          <a:p>
            <a:pPr marL="742950" lvl="1" indent="-285750" eaLnBrk="1" hangingPunct="1">
              <a:spcBef>
                <a:spcPct val="20000"/>
              </a:spcBef>
              <a:buFontTx/>
              <a:buChar char="–"/>
            </a:pPr>
            <a:r>
              <a:rPr lang="en-US" altLang="en-US" sz="3600"/>
              <a:t>Nitrogen-fixing bacteria and legumes</a:t>
            </a:r>
          </a:p>
        </p:txBody>
      </p:sp>
      <p:sp>
        <p:nvSpPr>
          <p:cNvPr id="19459" name="Text Box 4"/>
          <p:cNvSpPr txBox="1">
            <a:spLocks noChangeArrowheads="1"/>
          </p:cNvSpPr>
          <p:nvPr/>
        </p:nvSpPr>
        <p:spPr bwMode="auto">
          <a:xfrm>
            <a:off x="7772400" y="6202363"/>
            <a:ext cx="12192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/>
            <a:endParaRPr lang="en-US" altLang="en-US" sz="1200">
              <a:latin typeface="Times New Roman" pitchFamily="18" charset="0"/>
            </a:endParaRPr>
          </a:p>
        </p:txBody>
      </p:sp>
      <p:pic>
        <p:nvPicPr>
          <p:cNvPr id="204802" name="Picture 2" descr="http://ridge.icu.ac.jp/biobk/nodule_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200400"/>
            <a:ext cx="5294313" cy="313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4" descr="http://www.paintthelight.net/BotanyProject/Activities/images/root_nodul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603250"/>
            <a:ext cx="2428875" cy="435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2393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04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4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build="p" bldLvl="2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28600" y="533400"/>
            <a:ext cx="4114800" cy="501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US" altLang="en-US"/>
              <a:t>Mutualism can be</a:t>
            </a:r>
          </a:p>
          <a:p>
            <a:endParaRPr lang="en-US" altLang="en-US"/>
          </a:p>
          <a:p>
            <a:pPr>
              <a:buFontTx/>
              <a:buChar char="•"/>
            </a:pPr>
            <a:r>
              <a:rPr lang="en-US" altLang="en-US"/>
              <a:t> </a:t>
            </a:r>
            <a:r>
              <a:rPr lang="en-US" altLang="en-US" b="1">
                <a:solidFill>
                  <a:srgbClr val="006600"/>
                </a:solidFill>
              </a:rPr>
              <a:t>Obligate</a:t>
            </a:r>
            <a:r>
              <a:rPr lang="en-US" altLang="en-US"/>
              <a:t>:                    </a:t>
            </a:r>
          </a:p>
          <a:p>
            <a:r>
              <a:rPr lang="en-US" altLang="en-US"/>
              <a:t>  one species cannot </a:t>
            </a:r>
          </a:p>
          <a:p>
            <a:r>
              <a:rPr lang="en-US" altLang="en-US"/>
              <a:t>  survive without the </a:t>
            </a:r>
          </a:p>
          <a:p>
            <a:r>
              <a:rPr lang="en-US" altLang="en-US"/>
              <a:t>  other</a:t>
            </a:r>
          </a:p>
          <a:p>
            <a:endParaRPr lang="en-US" altLang="en-US"/>
          </a:p>
          <a:p>
            <a:pPr>
              <a:buFontTx/>
              <a:buChar char="•"/>
            </a:pPr>
            <a:r>
              <a:rPr lang="en-US" altLang="en-US"/>
              <a:t> </a:t>
            </a:r>
            <a:r>
              <a:rPr lang="en-US" altLang="en-US" b="1">
                <a:solidFill>
                  <a:srgbClr val="9900FF"/>
                </a:solidFill>
              </a:rPr>
              <a:t>Facultative</a:t>
            </a:r>
            <a:r>
              <a:rPr lang="en-US" altLang="en-US"/>
              <a:t>: </a:t>
            </a:r>
          </a:p>
          <a:p>
            <a:r>
              <a:rPr lang="en-US" altLang="en-US"/>
              <a:t>  both species can </a:t>
            </a:r>
          </a:p>
          <a:p>
            <a:r>
              <a:rPr lang="en-US" altLang="en-US"/>
              <a:t>  survive alone</a:t>
            </a:r>
          </a:p>
        </p:txBody>
      </p:sp>
      <p:pic>
        <p:nvPicPr>
          <p:cNvPr id="20483" name="Picture 5" descr="54_07-AcaciaAntMutualism-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500" y="174625"/>
            <a:ext cx="4432300" cy="658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3861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152400" y="103188"/>
            <a:ext cx="89154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en-US" altLang="en-US" u="sng">
                <a:solidFill>
                  <a:schemeClr val="tx2"/>
                </a:solidFill>
              </a:rPr>
              <a:t>Mutualism</a:t>
            </a:r>
            <a:r>
              <a:rPr kumimoji="1" lang="en-US" altLang="en-US" sz="2800">
                <a:solidFill>
                  <a:schemeClr val="tx2"/>
                </a:solidFill>
              </a:rPr>
              <a:t>:                                                                         </a:t>
            </a:r>
            <a:r>
              <a:rPr kumimoji="1" lang="en-US" altLang="en-US">
                <a:solidFill>
                  <a:schemeClr val="tx2"/>
                </a:solidFill>
              </a:rPr>
              <a:t>Algae</a:t>
            </a:r>
            <a:r>
              <a:rPr lang="en-US" altLang="en-US"/>
              <a:t> in coral polyps give C and N compounds,                    get N in return (NH</a:t>
            </a:r>
            <a:r>
              <a:rPr lang="en-US" altLang="en-US" baseline="-25000"/>
              <a:t>3</a:t>
            </a:r>
            <a:r>
              <a:rPr lang="en-US" altLang="en-US"/>
              <a:t>) from coral waste.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altLang="en-US"/>
              <a:t>Obligate or Facultative?</a:t>
            </a:r>
          </a:p>
        </p:txBody>
      </p:sp>
      <p:pic>
        <p:nvPicPr>
          <p:cNvPr id="21507" name="Picture 3" descr="fig52_11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90600" y="2514600"/>
            <a:ext cx="7299325" cy="4267200"/>
          </a:xfrm>
        </p:spPr>
      </p:pic>
    </p:spTree>
    <p:extLst>
      <p:ext uri="{BB962C8B-B14F-4D97-AF65-F5344CB8AC3E}">
        <p14:creationId xmlns:p14="http://schemas.microsoft.com/office/powerpoint/2010/main" val="351948659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0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0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50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153400" cy="1143000"/>
          </a:xfrm>
        </p:spPr>
        <p:txBody>
          <a:bodyPr/>
          <a:lstStyle/>
          <a:p>
            <a:pPr algn="l" eaLnBrk="1" hangingPunct="1"/>
            <a:r>
              <a:rPr lang="en-US" altLang="en-US" sz="3200" b="1" smtClean="0">
                <a:solidFill>
                  <a:srgbClr val="990033"/>
                </a:solidFill>
              </a:rPr>
              <a:t>Pollination</a:t>
            </a:r>
            <a:r>
              <a:rPr lang="en-US" altLang="en-US" sz="3200" smtClean="0"/>
              <a:t> is </a:t>
            </a:r>
            <a:r>
              <a:rPr lang="en-US" altLang="en-US" sz="3200" b="1" smtClean="0">
                <a:solidFill>
                  <a:srgbClr val="0000FF"/>
                </a:solidFill>
              </a:rPr>
              <a:t>mutualism</a:t>
            </a:r>
            <a:r>
              <a:rPr lang="en-US" altLang="en-US" sz="3200" smtClean="0"/>
              <a:t>: e.g. Milkweed (</a:t>
            </a:r>
            <a:r>
              <a:rPr lang="en-US" altLang="en-US" sz="3200" i="1" smtClean="0"/>
              <a:t>Asclepias</a:t>
            </a:r>
            <a:r>
              <a:rPr lang="en-US" altLang="en-US" sz="3200" smtClean="0"/>
              <a:t>) is pollinated by butterflies</a:t>
            </a:r>
            <a:endParaRPr lang="en-US" altLang="en-US" sz="4000" smtClean="0"/>
          </a:p>
        </p:txBody>
      </p:sp>
      <p:pic>
        <p:nvPicPr>
          <p:cNvPr id="22531" name="Picture 4" descr="milkweed flower"/>
          <p:cNvPicPr>
            <a:picLocks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81000" y="1752600"/>
            <a:ext cx="3598863" cy="4648200"/>
          </a:xfrm>
          <a:noFill/>
        </p:spPr>
      </p:pic>
      <p:pic>
        <p:nvPicPr>
          <p:cNvPr id="22532" name="Picture 8" descr="butterfly-monarc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1752600"/>
            <a:ext cx="382905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6193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sz="4000" smtClean="0"/>
              <a:t>mutualism often demonstrates </a:t>
            </a:r>
            <a:r>
              <a:rPr lang="en-US" altLang="en-US" sz="4000" b="1" smtClean="0">
                <a:solidFill>
                  <a:srgbClr val="CC3300"/>
                </a:solidFill>
              </a:rPr>
              <a:t>coevolution</a:t>
            </a:r>
          </a:p>
        </p:txBody>
      </p:sp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3733800" y="1676400"/>
            <a:ext cx="5180013" cy="301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en-US" altLang="en-US"/>
              <a:t>Each party                evolves features </a:t>
            </a:r>
          </a:p>
          <a:p>
            <a:pPr algn="ctr"/>
            <a:r>
              <a:rPr lang="en-US" altLang="en-US"/>
              <a:t>that take advantage          of the association, </a:t>
            </a:r>
          </a:p>
          <a:p>
            <a:pPr algn="ctr"/>
            <a:r>
              <a:rPr lang="en-US" altLang="en-US"/>
              <a:t>but also provides them with an encouraging reward.</a:t>
            </a:r>
          </a:p>
        </p:txBody>
      </p:sp>
      <p:pic>
        <p:nvPicPr>
          <p:cNvPr id="23556" name="Picture 4" descr="nectar and bir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0"/>
            <a:ext cx="3487738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9825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Line 6"/>
          <p:cNvSpPr>
            <a:spLocks noChangeShapeType="1"/>
          </p:cNvSpPr>
          <p:nvPr/>
        </p:nvSpPr>
        <p:spPr bwMode="auto">
          <a:xfrm>
            <a:off x="304800" y="838200"/>
            <a:ext cx="8534400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76200" y="228600"/>
            <a:ext cx="899160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altLang="en-US" sz="3600" b="1">
                <a:solidFill>
                  <a:schemeClr val="accent2"/>
                </a:solidFill>
              </a:rPr>
              <a:t>Interspecific</a:t>
            </a:r>
            <a:r>
              <a:rPr lang="en-US" altLang="en-US" sz="3600"/>
              <a:t> </a:t>
            </a:r>
            <a:r>
              <a:rPr lang="en-US" altLang="en-US" sz="3600" b="1">
                <a:solidFill>
                  <a:srgbClr val="003399"/>
                </a:solidFill>
              </a:rPr>
              <a:t>interactions</a:t>
            </a:r>
            <a:r>
              <a:rPr lang="en-US" altLang="en-US" sz="3600"/>
              <a:t>: (+), (-), neutral</a:t>
            </a:r>
          </a:p>
          <a:p>
            <a:pPr eaLnBrk="1" hangingPunct="1">
              <a:buFontTx/>
              <a:buChar char="•"/>
            </a:pPr>
            <a:endParaRPr lang="en-US" altLang="en-US" sz="1200"/>
          </a:p>
          <a:p>
            <a:pPr eaLnBrk="1" hangingPunct="1">
              <a:buFontTx/>
              <a:buChar char="•"/>
            </a:pPr>
            <a:r>
              <a:rPr lang="en-US" altLang="en-US" b="1">
                <a:solidFill>
                  <a:srgbClr val="009999"/>
                </a:solidFill>
              </a:rPr>
              <a:t> </a:t>
            </a:r>
            <a:r>
              <a:rPr lang="en-US" altLang="en-US" b="1">
                <a:solidFill>
                  <a:srgbClr val="C00000"/>
                </a:solidFill>
              </a:rPr>
              <a:t>Commensalism (+)/(0) </a:t>
            </a:r>
            <a:r>
              <a:rPr lang="en-US" altLang="en-US"/>
              <a:t>only 1 species </a:t>
            </a:r>
          </a:p>
          <a:p>
            <a:pPr eaLnBrk="1" hangingPunct="1"/>
            <a:r>
              <a:rPr lang="en-US" altLang="en-US"/>
              <a:t>  benefits; other species is not harmed</a:t>
            </a:r>
            <a:endParaRPr lang="en-US" altLang="en-US" b="1">
              <a:solidFill>
                <a:srgbClr val="009999"/>
              </a:solidFill>
            </a:endParaRPr>
          </a:p>
        </p:txBody>
      </p:sp>
      <p:pic>
        <p:nvPicPr>
          <p:cNvPr id="24580" name="Picture 2" descr="http://www.bio.miami.edu/dana/pix/cattle_egre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" y="2590800"/>
            <a:ext cx="4244975" cy="274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4" descr="http://bookbuilder.cast.org/bookresources/33/33072/132948_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362200"/>
            <a:ext cx="42672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7446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4800" y="474663"/>
            <a:ext cx="8610600" cy="1920875"/>
          </a:xfrm>
        </p:spPr>
        <p:txBody>
          <a:bodyPr>
            <a:spAutoFit/>
          </a:bodyPr>
          <a:lstStyle/>
          <a:p>
            <a:pPr eaLnBrk="1" hangingPunct="1"/>
            <a:r>
              <a:rPr lang="en-US" altLang="en-US" sz="4000" b="1" smtClean="0">
                <a:solidFill>
                  <a:srgbClr val="0000FF"/>
                </a:solidFill>
              </a:rPr>
              <a:t>Commensalism</a:t>
            </a:r>
            <a:r>
              <a:rPr lang="en-US" altLang="en-US" sz="4000" smtClean="0"/>
              <a:t> - symbiotic relationship where one partner benefits and other is unaffected</a:t>
            </a:r>
          </a:p>
        </p:txBody>
      </p:sp>
      <p:sp>
        <p:nvSpPr>
          <p:cNvPr id="58371" name="Rectangle 3"/>
          <p:cNvSpPr>
            <a:spLocks noChangeArrowheads="1"/>
          </p:cNvSpPr>
          <p:nvPr/>
        </p:nvSpPr>
        <p:spPr bwMode="auto">
          <a:xfrm>
            <a:off x="304800" y="2471738"/>
            <a:ext cx="8610600" cy="325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altLang="en-US" sz="4000"/>
              <a:t>e.g. of commensalism</a:t>
            </a:r>
          </a:p>
          <a:p>
            <a:pPr marL="742950" lvl="1" indent="-285750" eaLnBrk="1" hangingPunct="1">
              <a:spcBef>
                <a:spcPct val="20000"/>
              </a:spcBef>
              <a:buFontTx/>
              <a:buChar char="–"/>
            </a:pPr>
            <a:r>
              <a:rPr lang="en-US" altLang="en-US" sz="3600"/>
              <a:t>Algae growing on shells of sea turtles</a:t>
            </a:r>
          </a:p>
          <a:p>
            <a:pPr marL="742950" lvl="1" indent="-285750" eaLnBrk="1" hangingPunct="1">
              <a:spcBef>
                <a:spcPct val="20000"/>
              </a:spcBef>
              <a:buFontTx/>
              <a:buChar char="–"/>
            </a:pPr>
            <a:r>
              <a:rPr lang="en-US" altLang="en-US" sz="3600"/>
              <a:t>Barnacles that attach to whales</a:t>
            </a:r>
          </a:p>
          <a:p>
            <a:pPr marL="742950" lvl="1" indent="-285750" eaLnBrk="1" hangingPunct="1">
              <a:spcBef>
                <a:spcPct val="20000"/>
              </a:spcBef>
              <a:buFontTx/>
              <a:buChar char="–"/>
            </a:pPr>
            <a:r>
              <a:rPr lang="en-US" altLang="en-US" sz="3600"/>
              <a:t>Birds that feed on insects flushed out of grass by grazing cattle</a:t>
            </a:r>
            <a:r>
              <a:rPr lang="en-US" altLang="en-US" sz="280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90720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 build="p" bldLvl="2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76200" y="533400"/>
            <a:ext cx="41148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en-US" altLang="en-US" sz="4000" u="sng">
                <a:solidFill>
                  <a:schemeClr val="tx2"/>
                </a:solidFill>
              </a:rPr>
              <a:t>Commensalism</a:t>
            </a:r>
          </a:p>
        </p:txBody>
      </p:sp>
      <p:pic>
        <p:nvPicPr>
          <p:cNvPr id="26627" name="Picture 3" descr="fig52_12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30738" y="457200"/>
            <a:ext cx="3903662" cy="5853113"/>
          </a:xfrm>
        </p:spPr>
      </p:pic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222250" y="1719263"/>
            <a:ext cx="4121150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US" altLang="en-US" sz="3600"/>
              <a:t>Spanish “moss” </a:t>
            </a:r>
          </a:p>
          <a:p>
            <a:r>
              <a:rPr lang="en-US" altLang="en-US" sz="3600"/>
              <a:t>and southern </a:t>
            </a:r>
          </a:p>
          <a:p>
            <a:r>
              <a:rPr lang="en-US" altLang="en-US" sz="3600"/>
              <a:t>trees </a:t>
            </a:r>
          </a:p>
          <a:p>
            <a:r>
              <a:rPr lang="en-US" altLang="en-US" sz="3600"/>
              <a:t>(e.g. Golden Larch)</a:t>
            </a:r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365125" y="4435475"/>
            <a:ext cx="3386138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US" altLang="en-US"/>
              <a:t>One benefits, the </a:t>
            </a:r>
          </a:p>
          <a:p>
            <a:r>
              <a:rPr lang="en-US" altLang="en-US"/>
              <a:t>other isn’t helped </a:t>
            </a:r>
          </a:p>
          <a:p>
            <a:r>
              <a:rPr lang="en-US" altLang="en-US"/>
              <a:t>    or harmed</a:t>
            </a:r>
          </a:p>
        </p:txBody>
      </p:sp>
    </p:spTree>
    <p:extLst>
      <p:ext uri="{BB962C8B-B14F-4D97-AF65-F5344CB8AC3E}">
        <p14:creationId xmlns:p14="http://schemas.microsoft.com/office/powerpoint/2010/main" val="215694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4"/>
          <p:cNvSpPr txBox="1">
            <a:spLocks noChangeArrowheads="1"/>
          </p:cNvSpPr>
          <p:nvPr/>
        </p:nvSpPr>
        <p:spPr bwMode="auto">
          <a:xfrm>
            <a:off x="7696200" y="6172200"/>
            <a:ext cx="1219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/>
            <a:endParaRPr lang="en-US" altLang="en-US" sz="1200">
              <a:latin typeface="Times New Roman" pitchFamily="18" charset="0"/>
            </a:endParaRPr>
          </a:p>
        </p:txBody>
      </p:sp>
      <p:pic>
        <p:nvPicPr>
          <p:cNvPr id="2765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68"/>
          <a:stretch>
            <a:fillRect/>
          </a:stretch>
        </p:blipFill>
        <p:spPr bwMode="auto">
          <a:xfrm>
            <a:off x="1295400" y="2514600"/>
            <a:ext cx="6477000" cy="404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Rectangle 6"/>
          <p:cNvSpPr>
            <a:spLocks noChangeArrowheads="1"/>
          </p:cNvSpPr>
          <p:nvPr/>
        </p:nvSpPr>
        <p:spPr bwMode="auto">
          <a:xfrm>
            <a:off x="4724400" y="3505200"/>
            <a:ext cx="5238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en-US" sz="1200" b="1"/>
              <a:t>High</a:t>
            </a:r>
            <a:br>
              <a:rPr lang="en-US" altLang="en-US" sz="1200" b="1"/>
            </a:br>
            <a:r>
              <a:rPr lang="en-US" altLang="en-US" sz="1200" b="1"/>
              <a:t>tide</a:t>
            </a:r>
            <a:endParaRPr lang="en-US" altLang="en-US" sz="1200" b="1" i="1"/>
          </a:p>
        </p:txBody>
      </p:sp>
      <p:sp>
        <p:nvSpPr>
          <p:cNvPr id="27653" name="Rectangle 7"/>
          <p:cNvSpPr>
            <a:spLocks noChangeArrowheads="1"/>
          </p:cNvSpPr>
          <p:nvPr/>
        </p:nvSpPr>
        <p:spPr bwMode="auto">
          <a:xfrm>
            <a:off x="4267200" y="4114800"/>
            <a:ext cx="105568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en-US" sz="1200" b="1" i="1"/>
              <a:t>Chthamalus</a:t>
            </a:r>
          </a:p>
        </p:txBody>
      </p:sp>
      <p:sp>
        <p:nvSpPr>
          <p:cNvPr id="27654" name="Rectangle 8"/>
          <p:cNvSpPr>
            <a:spLocks noChangeArrowheads="1"/>
          </p:cNvSpPr>
          <p:nvPr/>
        </p:nvSpPr>
        <p:spPr bwMode="auto">
          <a:xfrm>
            <a:off x="4405313" y="5153025"/>
            <a:ext cx="77628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en-US" sz="1200" b="1" i="1"/>
              <a:t>Balanus</a:t>
            </a:r>
          </a:p>
        </p:txBody>
      </p:sp>
      <p:sp>
        <p:nvSpPr>
          <p:cNvPr id="27655" name="Rectangle 9"/>
          <p:cNvSpPr>
            <a:spLocks noChangeArrowheads="1"/>
          </p:cNvSpPr>
          <p:nvPr/>
        </p:nvSpPr>
        <p:spPr bwMode="auto">
          <a:xfrm>
            <a:off x="4724400" y="6172200"/>
            <a:ext cx="490538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en-US" sz="1200" b="1"/>
              <a:t>Low</a:t>
            </a:r>
            <a:br>
              <a:rPr lang="en-US" altLang="en-US" sz="1200" b="1"/>
            </a:br>
            <a:r>
              <a:rPr lang="en-US" altLang="en-US" sz="1200" b="1"/>
              <a:t>tide</a:t>
            </a:r>
            <a:endParaRPr lang="en-US" altLang="en-US" sz="1200" b="1" i="1"/>
          </a:p>
        </p:txBody>
      </p:sp>
      <p:sp>
        <p:nvSpPr>
          <p:cNvPr id="27656" name="Rectangle 10"/>
          <p:cNvSpPr>
            <a:spLocks noChangeArrowheads="1"/>
          </p:cNvSpPr>
          <p:nvPr/>
        </p:nvSpPr>
        <p:spPr bwMode="auto">
          <a:xfrm>
            <a:off x="1524000" y="6019800"/>
            <a:ext cx="64928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en-US" sz="1200" b="1"/>
              <a:t>Ocean</a:t>
            </a:r>
            <a:endParaRPr lang="en-US" altLang="en-US" sz="1200" b="1" i="1"/>
          </a:p>
        </p:txBody>
      </p:sp>
      <p:sp>
        <p:nvSpPr>
          <p:cNvPr id="27657" name="TextBox 10"/>
          <p:cNvSpPr txBox="1">
            <a:spLocks noChangeArrowheads="1"/>
          </p:cNvSpPr>
          <p:nvPr/>
        </p:nvSpPr>
        <p:spPr bwMode="auto">
          <a:xfrm>
            <a:off x="152400" y="76200"/>
            <a:ext cx="8763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en-US" altLang="en-US" sz="3600" b="1" u="sng">
                <a:solidFill>
                  <a:srgbClr val="00B0F0"/>
                </a:solidFill>
              </a:rPr>
              <a:t>Competitive exclusion principle</a:t>
            </a:r>
          </a:p>
        </p:txBody>
      </p:sp>
      <p:sp>
        <p:nvSpPr>
          <p:cNvPr id="27658" name="TextBox 12"/>
          <p:cNvSpPr txBox="1">
            <a:spLocks noChangeArrowheads="1"/>
          </p:cNvSpPr>
          <p:nvPr/>
        </p:nvSpPr>
        <p:spPr bwMode="auto">
          <a:xfrm>
            <a:off x="228600" y="762000"/>
            <a:ext cx="8686800" cy="176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742950" lvl="1" indent="-285750" algn="ctr" eaLnBrk="1" hangingPunct="1">
              <a:spcBef>
                <a:spcPct val="20000"/>
              </a:spcBef>
            </a:pPr>
            <a:r>
              <a:rPr lang="en-US" altLang="en-US" sz="3200"/>
              <a:t>Populations of 2 species cannot co-exist </a:t>
            </a:r>
          </a:p>
          <a:p>
            <a:pPr marL="742950" lvl="1" indent="-285750" algn="ctr" eaLnBrk="1" hangingPunct="1">
              <a:spcBef>
                <a:spcPct val="20000"/>
              </a:spcBef>
            </a:pPr>
            <a:r>
              <a:rPr lang="en-US" altLang="en-US" sz="3200"/>
              <a:t>in a community if their niches </a:t>
            </a:r>
          </a:p>
          <a:p>
            <a:pPr marL="742950" lvl="1" indent="-285750" algn="ctr" eaLnBrk="1" hangingPunct="1">
              <a:spcBef>
                <a:spcPct val="20000"/>
              </a:spcBef>
            </a:pPr>
            <a:r>
              <a:rPr lang="en-US" altLang="en-US" sz="3200"/>
              <a:t>are nearly identical</a:t>
            </a:r>
            <a:r>
              <a:rPr lang="en-US" altLang="en-US"/>
              <a:t> 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76200" y="2209800"/>
            <a:ext cx="2819400" cy="310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en-US" altLang="en-US" sz="2800"/>
              <a:t>Resource partitioning or character displacement occurs</a:t>
            </a:r>
          </a:p>
          <a:p>
            <a:pPr algn="ctr"/>
            <a:r>
              <a:rPr lang="en-US" altLang="en-US" sz="2800"/>
              <a:t>(or extinction of one species)</a:t>
            </a:r>
          </a:p>
        </p:txBody>
      </p:sp>
    </p:spTree>
    <p:extLst>
      <p:ext uri="{BB962C8B-B14F-4D97-AF65-F5344CB8AC3E}">
        <p14:creationId xmlns:p14="http://schemas.microsoft.com/office/powerpoint/2010/main" val="3975971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4800" y="152400"/>
            <a:ext cx="8610600" cy="1200150"/>
          </a:xfrm>
        </p:spPr>
        <p:txBody>
          <a:bodyPr>
            <a:spAutoFit/>
          </a:bodyPr>
          <a:lstStyle/>
          <a:p>
            <a:pPr eaLnBrk="1" hangingPunct="1"/>
            <a:r>
              <a:rPr lang="en-US" altLang="en-US" sz="3600" smtClean="0"/>
              <a:t>Competition btwn species with identical niches has </a:t>
            </a:r>
            <a:r>
              <a:rPr lang="en-US" altLang="en-US" sz="3600" b="1" smtClean="0">
                <a:solidFill>
                  <a:srgbClr val="C00000"/>
                </a:solidFill>
              </a:rPr>
              <a:t>two possible outcomes</a:t>
            </a: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152400" y="1600200"/>
            <a:ext cx="8763000" cy="366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971550" lvl="1" indent="-514350" eaLnBrk="1" hangingPunct="1">
              <a:spcBef>
                <a:spcPct val="20000"/>
              </a:spcBef>
              <a:buFont typeface="Arial" pitchFamily="34" charset="0"/>
              <a:buAutoNum type="arabicPeriod"/>
            </a:pPr>
            <a:r>
              <a:rPr lang="en-US" altLang="en-US" sz="3200"/>
              <a:t>One population survives: </a:t>
            </a:r>
          </a:p>
          <a:p>
            <a:pPr marL="1428750" lvl="2" indent="-514350" eaLnBrk="1" hangingPunct="1">
              <a:spcBef>
                <a:spcPct val="20000"/>
              </a:spcBef>
              <a:buFontTx/>
              <a:buChar char="•"/>
            </a:pPr>
            <a:r>
              <a:rPr lang="en-US" altLang="en-US" sz="3200"/>
              <a:t>more efficient using resources </a:t>
            </a:r>
          </a:p>
          <a:p>
            <a:pPr marL="1428750" lvl="2" indent="-514350" eaLnBrk="1" hangingPunct="1">
              <a:spcBef>
                <a:spcPct val="20000"/>
              </a:spcBef>
              <a:buFontTx/>
              <a:buChar char="•"/>
            </a:pPr>
            <a:r>
              <a:rPr lang="en-US" altLang="en-US" sz="3200" b="1">
                <a:solidFill>
                  <a:srgbClr val="006600"/>
                </a:solidFill>
              </a:rPr>
              <a:t>reproductive advantage</a:t>
            </a:r>
            <a:r>
              <a:rPr lang="en-US" altLang="en-US" sz="3200"/>
              <a:t>, </a:t>
            </a:r>
          </a:p>
          <a:p>
            <a:pPr marL="1428750" lvl="2" indent="-514350" eaLnBrk="1" hangingPunct="1">
              <a:spcBef>
                <a:spcPct val="20000"/>
              </a:spcBef>
              <a:buFontTx/>
              <a:buChar char="•"/>
            </a:pPr>
            <a:r>
              <a:rPr lang="en-US" altLang="en-US" sz="3200"/>
              <a:t>may eventually eliminate other (difficult to observe).</a:t>
            </a:r>
          </a:p>
          <a:p>
            <a:pPr marL="971550" lvl="1" indent="-514350" eaLnBrk="1" hangingPunct="1">
              <a:spcBef>
                <a:spcPct val="20000"/>
              </a:spcBef>
              <a:buFont typeface="Arial" pitchFamily="34" charset="0"/>
              <a:buAutoNum type="arabicPeriod"/>
            </a:pPr>
            <a:endParaRPr lang="en-US" altLang="en-US" sz="1200"/>
          </a:p>
          <a:p>
            <a:pPr marL="971550" lvl="1" indent="-514350" eaLnBrk="1" hangingPunct="1">
              <a:spcBef>
                <a:spcPct val="20000"/>
              </a:spcBef>
              <a:buFont typeface="Arial" pitchFamily="34" charset="0"/>
              <a:buAutoNum type="arabicPeriod"/>
            </a:pPr>
            <a:r>
              <a:rPr lang="en-US" altLang="en-US" sz="3200" b="1">
                <a:solidFill>
                  <a:srgbClr val="CC0099"/>
                </a:solidFill>
              </a:rPr>
              <a:t>resource partitioning</a:t>
            </a:r>
          </a:p>
        </p:txBody>
      </p:sp>
    </p:spTree>
    <p:extLst>
      <p:ext uri="{BB962C8B-B14F-4D97-AF65-F5344CB8AC3E}">
        <p14:creationId xmlns:p14="http://schemas.microsoft.com/office/powerpoint/2010/main" val="3454408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 bldLvl="2" autoUpdateAnimBg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502</Words>
  <Application>Microsoft Office PowerPoint</Application>
  <PresentationFormat>On-screen Show (4:3)</PresentationFormat>
  <Paragraphs>112</Paragraphs>
  <Slides>22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ECOLOGICAL COMMUNITY</vt:lpstr>
      <vt:lpstr>PowerPoint Presentation</vt:lpstr>
      <vt:lpstr>A community = all organisms inhabiting a particular area</vt:lpstr>
      <vt:lpstr>PowerPoint Presentation</vt:lpstr>
      <vt:lpstr>PowerPoint Presentation</vt:lpstr>
      <vt:lpstr>PowerPoint Presentation</vt:lpstr>
      <vt:lpstr>Symbiosis</vt:lpstr>
      <vt:lpstr>PowerPoint Presentation</vt:lpstr>
      <vt:lpstr>PowerPoint Presentation</vt:lpstr>
      <vt:lpstr>PowerPoint Presentation</vt:lpstr>
      <vt:lpstr>Worldwide, 25% of all deaths result from parasite infections</vt:lpstr>
      <vt:lpstr>PowerPoint Presentation</vt:lpstr>
      <vt:lpstr>PowerPoint Presentation</vt:lpstr>
      <vt:lpstr>PowerPoint Presentation</vt:lpstr>
      <vt:lpstr>PowerPoint Presentation</vt:lpstr>
      <vt:lpstr>Pollination is mutualism: e.g. Milkweed (Asclepias) is pollinated by butterflies</vt:lpstr>
      <vt:lpstr>mutualism often demonstrates coevolution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ECOLOGICAL COMMUNITY</dc:title>
  <dc:creator>Windows User</dc:creator>
  <cp:lastModifiedBy>Windows User</cp:lastModifiedBy>
  <cp:revision>1</cp:revision>
  <dcterms:created xsi:type="dcterms:W3CDTF">2019-06-20T03:18:47Z</dcterms:created>
  <dcterms:modified xsi:type="dcterms:W3CDTF">2019-06-20T03:21:14Z</dcterms:modified>
</cp:coreProperties>
</file>