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0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1" r:id="rId26"/>
    <p:sldId id="279" r:id="rId27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01" autoAdjust="0"/>
    <p:restoredTop sz="94660"/>
  </p:normalViewPr>
  <p:slideViewPr>
    <p:cSldViewPr>
      <p:cViewPr>
        <p:scale>
          <a:sx n="66" d="100"/>
          <a:sy n="66" d="100"/>
        </p:scale>
        <p:origin x="1540" y="-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Microsoft New Tai Lue"/>
                <a:cs typeface="Microsoft New Tai Lu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Microsoft New Tai Lue"/>
                <a:cs typeface="Microsoft New Tai Lu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Microsoft New Tai Lue"/>
                <a:cs typeface="Microsoft New Tai Lu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Microsoft New Tai Lue"/>
                <a:cs typeface="Microsoft New Tai Lu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57831" y="192404"/>
            <a:ext cx="422833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Microsoft New Tai Lue"/>
                <a:cs typeface="Microsoft New Tai Lu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315" y="1809114"/>
            <a:ext cx="8367369" cy="4719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Microsoft New Tai Lue"/>
                <a:cs typeface="Microsoft New Tai Lu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971800" y="4343400"/>
            <a:ext cx="3733799" cy="15029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</a:t>
            </a:r>
            <a:r>
              <a:rPr sz="32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32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&amp; </a:t>
            </a:r>
            <a:endParaRPr lang="en-US" sz="3200" b="1" dirty="0" smtClean="0">
              <a:solidFill>
                <a:srgbClr val="FFFFFF"/>
              </a:solidFill>
              <a:latin typeface="Microsoft New Tai Lue"/>
              <a:cs typeface="Microsoft New Tai Lue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spc="-5" dirty="0" smtClean="0">
                <a:solidFill>
                  <a:srgbClr val="FFFFFF"/>
                </a:solidFill>
                <a:latin typeface="Microsoft New Tai Lue"/>
                <a:cs typeface="Microsoft New Tai Lue"/>
              </a:rPr>
              <a:t>RADIUS</a:t>
            </a:r>
            <a:r>
              <a:rPr sz="3200" b="1" spc="-15" dirty="0" smtClean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GIRASI</a:t>
            </a:r>
            <a:endParaRPr sz="3200" b="1" dirty="0">
              <a:latin typeface="Microsoft New Tai Lue"/>
              <a:cs typeface="Microsoft New Tai Lu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458200" y="6553198"/>
            <a:ext cx="504444" cy="1813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147828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2"/>
                </a:moveTo>
                <a:lnTo>
                  <a:pt x="8229600" y="766572"/>
                </a:lnTo>
                <a:lnTo>
                  <a:pt x="8229600" y="0"/>
                </a:lnTo>
                <a:lnTo>
                  <a:pt x="0" y="0"/>
                </a:lnTo>
                <a:lnTo>
                  <a:pt x="0" y="766572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64664" y="111252"/>
            <a:ext cx="1031748" cy="1005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02051" y="111252"/>
            <a:ext cx="4204715" cy="1005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34792" y="176021"/>
            <a:ext cx="4074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85" dirty="0"/>
              <a:t> </a:t>
            </a:r>
            <a:r>
              <a:rPr dirty="0"/>
              <a:t>?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5940" y="1060983"/>
            <a:ext cx="8050530" cy="333057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ILMU FISIKA</a:t>
            </a:r>
            <a:r>
              <a:rPr sz="2800" spc="1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endParaRPr sz="2800">
              <a:latin typeface="Wingdings"/>
              <a:cs typeface="Wingdings"/>
            </a:endParaRPr>
          </a:p>
          <a:p>
            <a:pPr marL="12700" marR="313055">
              <a:lnSpc>
                <a:spcPct val="100000"/>
              </a:lnSpc>
              <a:spcBef>
                <a:spcPts val="575"/>
              </a:spcBef>
            </a:pP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adalah suatu ukuran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kelembaman 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sebuah partikel terhadap perubahan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kedudukan 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dalam gerak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lintasan</a:t>
            </a:r>
            <a:r>
              <a:rPr sz="2800" spc="1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rotasi.</a:t>
            </a:r>
            <a:endParaRPr sz="2800">
              <a:latin typeface="Microsoft New Tai Lue"/>
              <a:cs typeface="Microsoft New Tai Lu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adalah kecenderungan suatu benda  untuk mempertahankan keadaan</a:t>
            </a:r>
            <a:r>
              <a:rPr sz="2800" spc="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semula.</a:t>
            </a:r>
            <a:endParaRPr sz="2800">
              <a:latin typeface="Microsoft New Tai Lue"/>
              <a:cs typeface="Microsoft New Tai Lue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458200" y="6553198"/>
            <a:ext cx="504444" cy="1813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67583" y="4572000"/>
            <a:ext cx="5715000" cy="1981200"/>
          </a:xfrm>
          <a:prstGeom prst="rect">
            <a:avLst/>
          </a:prstGeom>
          <a:solidFill>
            <a:srgbClr val="C0504D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3000">
              <a:latin typeface="Times New Roman"/>
              <a:cs typeface="Times New Roman"/>
            </a:endParaRPr>
          </a:p>
          <a:p>
            <a:pPr marL="182245" marR="177165" indent="3175" algn="ctr">
              <a:lnSpc>
                <a:spcPct val="90000"/>
              </a:lnSpc>
              <a:spcBef>
                <a:spcPts val="5"/>
              </a:spcBef>
            </a:pPr>
            <a:r>
              <a:rPr sz="26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Semakin berat </a:t>
            </a:r>
            <a:r>
              <a:rPr sz="2600" dirty="0">
                <a:solidFill>
                  <a:srgbClr val="FFFFFF"/>
                </a:solidFill>
                <a:latin typeface="Microsoft New Tai Lue"/>
                <a:cs typeface="Microsoft New Tai Lue"/>
              </a:rPr>
              <a:t>dan </a:t>
            </a:r>
            <a:r>
              <a:rPr sz="26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besar </a:t>
            </a:r>
            <a:r>
              <a:rPr sz="2600" dirty="0">
                <a:solidFill>
                  <a:srgbClr val="FFFFFF"/>
                </a:solidFill>
                <a:latin typeface="Microsoft New Tai Lue"/>
                <a:cs typeface="Microsoft New Tai Lue"/>
              </a:rPr>
              <a:t>geometri  </a:t>
            </a:r>
            <a:r>
              <a:rPr sz="26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sebuah </a:t>
            </a:r>
            <a:r>
              <a:rPr sz="2600" dirty="0">
                <a:solidFill>
                  <a:srgbClr val="FFFFFF"/>
                </a:solidFill>
                <a:latin typeface="Microsoft New Tai Lue"/>
                <a:cs typeface="Microsoft New Tai Lue"/>
              </a:rPr>
              <a:t>benda </a:t>
            </a:r>
            <a:r>
              <a:rPr sz="26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maka semakin</a:t>
            </a:r>
            <a:r>
              <a:rPr sz="2600" spc="-8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New Tai Lue"/>
                <a:cs typeface="Microsoft New Tai Lue"/>
              </a:rPr>
              <a:t>banyak  usaha yang dibutuhkan untuk  </a:t>
            </a:r>
            <a:r>
              <a:rPr sz="26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merubah kedudukan </a:t>
            </a:r>
            <a:r>
              <a:rPr sz="2600" dirty="0">
                <a:solidFill>
                  <a:srgbClr val="FFFFFF"/>
                </a:solidFill>
                <a:latin typeface="Microsoft New Tai Lue"/>
                <a:cs typeface="Microsoft New Tai Lue"/>
              </a:rPr>
              <a:t>benda</a:t>
            </a:r>
            <a:r>
              <a:rPr sz="2600" spc="-10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New Tai Lue"/>
                <a:cs typeface="Microsoft New Tai Lue"/>
              </a:rPr>
              <a:t>tersebut</a:t>
            </a:r>
            <a:endParaRPr sz="2600">
              <a:latin typeface="Microsoft New Tai Lue"/>
              <a:cs typeface="Microsoft New Tai L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60804" y="304800"/>
            <a:ext cx="2718816" cy="1005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44014" y="414517"/>
            <a:ext cx="2128520" cy="598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60"/>
              </a:lnSpc>
            </a:pPr>
            <a:r>
              <a:rPr sz="36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Slide</a:t>
            </a:r>
            <a:r>
              <a:rPr sz="3600" b="1" spc="-10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36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Title</a:t>
            </a:r>
            <a:endParaRPr sz="36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0513" y="1657604"/>
            <a:ext cx="7804150" cy="3013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Ketika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kita memutar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roda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sepeda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motor (dengan  tangan) </a:t>
            </a:r>
            <a:r>
              <a:rPr sz="2800" dirty="0">
                <a:solidFill>
                  <a:srgbClr val="FFFFFF"/>
                </a:solidFill>
                <a:latin typeface="Microsoft New Tai Lue"/>
                <a:cs typeface="Microsoft New Tai Lue"/>
              </a:rPr>
              <a:t>akan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membutuhkan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lebih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banyak tenaga  ketimbang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kita memutar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roda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sepeda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ontel,  dimana diameter dan berat roda motor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jauh lebih 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besar dari roda onthel. Hal ini memberikan  pengertian bahwa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roda motor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lebih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besar  dari pada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ban</a:t>
            </a:r>
            <a:r>
              <a:rPr sz="2800" spc="1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New Tai Lue"/>
                <a:cs typeface="Microsoft New Tai Lue"/>
              </a:rPr>
              <a:t>onthel.</a:t>
            </a:r>
            <a:endParaRPr sz="28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458200" y="6553198"/>
            <a:ext cx="504444" cy="1813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35396" y="4396738"/>
            <a:ext cx="3104388" cy="23378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147828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2"/>
                </a:moveTo>
                <a:lnTo>
                  <a:pt x="8229600" y="766572"/>
                </a:lnTo>
                <a:lnTo>
                  <a:pt x="8229600" y="0"/>
                </a:lnTo>
                <a:lnTo>
                  <a:pt x="0" y="0"/>
                </a:lnTo>
                <a:lnTo>
                  <a:pt x="0" y="766572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64664" y="111252"/>
            <a:ext cx="1031748" cy="10058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02051" y="111252"/>
            <a:ext cx="4204715" cy="10058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534792" y="176021"/>
            <a:ext cx="4074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85" dirty="0"/>
              <a:t> </a:t>
            </a:r>
            <a:r>
              <a:rPr dirty="0"/>
              <a:t>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9644" y="1090929"/>
            <a:ext cx="7310120" cy="407987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54965" marR="5080" indent="-342900">
              <a:lnSpc>
                <a:spcPct val="90000"/>
              </a:lnSpc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Dengan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memberikan gaya yang sama, balok  beton (b/d) dengan ukuran 200/600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jauh  lebih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kecil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lendutannya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dari pada balok  beton dengan ukuran</a:t>
            </a:r>
            <a:r>
              <a:rPr sz="2800" spc="2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200/300.</a:t>
            </a:r>
            <a:endParaRPr sz="2800">
              <a:latin typeface="Microsoft New Tai Lue"/>
              <a:cs typeface="Microsoft New Tai Lue"/>
            </a:endParaRPr>
          </a:p>
          <a:p>
            <a:pPr marL="354965" indent="-34290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Kenapa</a:t>
            </a:r>
            <a:r>
              <a:rPr sz="280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demikian?</a:t>
            </a:r>
            <a:endParaRPr sz="2800">
              <a:latin typeface="Microsoft New Tai Lue"/>
              <a:cs typeface="Microsoft New Tai Lue"/>
            </a:endParaRPr>
          </a:p>
          <a:p>
            <a:pPr marL="12700" marR="48260">
              <a:lnSpc>
                <a:spcPct val="90000"/>
              </a:lnSpc>
              <a:spcBef>
                <a:spcPts val="675"/>
              </a:spcBef>
            </a:pP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balok 200/600 &gt; inersia balok 200/300, 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sehingga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balok 200/600 jauh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lebih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besar 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memiliki kecenderungan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untuk  mempertahankan kondisi awalnya (kondisi 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sebelum kena</a:t>
            </a:r>
            <a:r>
              <a:rPr sz="280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beban).</a:t>
            </a:r>
            <a:endParaRPr sz="2800">
              <a:latin typeface="Microsoft New Tai Lue"/>
              <a:cs typeface="Microsoft New Tai Lu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67400" y="4838698"/>
            <a:ext cx="2895600" cy="19095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3400" y="152400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2"/>
                </a:moveTo>
                <a:lnTo>
                  <a:pt x="8229600" y="766572"/>
                </a:lnTo>
                <a:lnTo>
                  <a:pt x="8229600" y="0"/>
                </a:lnTo>
                <a:lnTo>
                  <a:pt x="0" y="0"/>
                </a:lnTo>
                <a:lnTo>
                  <a:pt x="0" y="766572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40864" y="115823"/>
            <a:ext cx="1031748" cy="1005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78251" y="115823"/>
            <a:ext cx="4204715" cy="1005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0739" y="1276604"/>
            <a:ext cx="7566659" cy="4116704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5600" marR="5080" indent="-343535">
              <a:lnSpc>
                <a:spcPct val="80000"/>
              </a:lnSpc>
              <a:spcBef>
                <a:spcPts val="62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Jika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dalam tata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koordinat 3D,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elemen struktur memanjang  searah dengan sumbu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Z,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dan </a:t>
            </a:r>
            <a:r>
              <a:rPr sz="2200" dirty="0">
                <a:solidFill>
                  <a:srgbClr val="FFFFFF"/>
                </a:solidFill>
                <a:latin typeface="Microsoft New Tai Lue"/>
                <a:cs typeface="Microsoft New Tai Lue"/>
              </a:rPr>
              <a:t>beban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bekerja searah sumbu  Y,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maka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lendutan pastilah bekerja searah sumbu Y,  penampang elemen struktur tegak lurus sumbu Z dan  vektor momen gaya arahnya sejajar sumbu X oleh karena  itu momen inersia yang terlibat adalah Ix. Tetapi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jika  </a:t>
            </a:r>
            <a:r>
              <a:rPr sz="2200" dirty="0">
                <a:solidFill>
                  <a:srgbClr val="FFFFFF"/>
                </a:solidFill>
                <a:latin typeface="Microsoft New Tai Lue"/>
                <a:cs typeface="Microsoft New Tai Lue"/>
              </a:rPr>
              <a:t>beban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bekerja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dalam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arah sumbu X, vektor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gaya  arahnya sejajar sumbu Y, maka momen inersia yang  dimaksud adalah Iy.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Dan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untuk kedua macam gaya  tersebut akan menyebabkan gaya geser pada bidang XY, 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maka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yang terlibat adalah Ixy disamping momen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polar.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Sebaiknya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gunakan aturan tangan kanan supaya  tidak bingung. Penerapan momen inersia polar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juga 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banyak digunakan dalam permasalahan torsi pada elemen  struktur.</a:t>
            </a:r>
            <a:endParaRPr sz="2200">
              <a:latin typeface="Microsoft New Tai Lue"/>
              <a:cs typeface="Microsoft New Tai Lu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91200" y="5189219"/>
            <a:ext cx="2743200" cy="16687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3400" y="164592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1"/>
                </a:moveTo>
                <a:lnTo>
                  <a:pt x="8229600" y="766571"/>
                </a:lnTo>
                <a:lnTo>
                  <a:pt x="8229600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40864" y="128015"/>
            <a:ext cx="1031748" cy="1005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78251" y="128015"/>
            <a:ext cx="4204715" cy="10058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465529"/>
            <a:ext cx="7773670" cy="492188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5600" marR="5080" indent="-343535">
              <a:lnSpc>
                <a:spcPct val="8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penampang I </a:t>
            </a:r>
            <a:r>
              <a:rPr sz="2200" dirty="0">
                <a:solidFill>
                  <a:srgbClr val="FFFFFF"/>
                </a:solidFill>
                <a:latin typeface="Microsoft New Tai Lue"/>
                <a:cs typeface="Microsoft New Tai Lue"/>
              </a:rPr>
              <a:t>terbagi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menjadi </a:t>
            </a:r>
            <a:r>
              <a:rPr sz="2200" dirty="0">
                <a:solidFill>
                  <a:srgbClr val="FFFFFF"/>
                </a:solidFill>
                <a:latin typeface="Microsoft New Tai Lue"/>
                <a:cs typeface="Microsoft New Tai Lue"/>
              </a:rPr>
              <a:t>empat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bagian,  yaitu yang diukur terhadap sumbu x (Ix), sumbu y (Iy), 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kombinasi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sumbu x dengan y (Ixy) dan sumbu yang tegak  lurus penampang </a:t>
            </a:r>
            <a:r>
              <a:rPr sz="2200" dirty="0">
                <a:solidFill>
                  <a:srgbClr val="FFFFFF"/>
                </a:solidFill>
                <a:latin typeface="Microsoft New Tai Lue"/>
                <a:cs typeface="Microsoft New Tai Lue"/>
              </a:rPr>
              <a:t>(I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polar).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Jika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dituliskan secara</a:t>
            </a:r>
            <a:r>
              <a:rPr sz="2200" spc="15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singkat,</a:t>
            </a:r>
            <a:endParaRPr sz="2200">
              <a:latin typeface="Microsoft New Tai Lue"/>
              <a:cs typeface="Microsoft New Tai Lue"/>
            </a:endParaRPr>
          </a:p>
          <a:p>
            <a:pPr marL="355600" marR="5892800" algn="just">
              <a:lnSpc>
                <a:spcPct val="160000"/>
              </a:lnSpc>
              <a:spcBef>
                <a:spcPts val="70"/>
              </a:spcBef>
            </a:pP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Ix =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∫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y² dA  Iy =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∫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x² dA  Ixy =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∫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xy</a:t>
            </a:r>
            <a:r>
              <a:rPr sz="2200" spc="-9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dA</a:t>
            </a:r>
            <a:endParaRPr sz="2200">
              <a:latin typeface="Microsoft New Tai Lue"/>
              <a:cs typeface="Microsoft New Tai Lue"/>
            </a:endParaRPr>
          </a:p>
          <a:p>
            <a:pPr marL="355600" marR="3030220" algn="just">
              <a:lnSpc>
                <a:spcPts val="4220"/>
              </a:lnSpc>
              <a:spcBef>
                <a:spcPts val="340"/>
              </a:spcBef>
            </a:pP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sesuai dengan teorema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Pythagoras, 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r² = x² +</a:t>
            </a:r>
            <a:r>
              <a:rPr sz="2200" spc="-2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y²</a:t>
            </a:r>
            <a:endParaRPr sz="2200">
              <a:latin typeface="Microsoft New Tai Lue"/>
              <a:cs typeface="Microsoft New Tai Lue"/>
            </a:endParaRPr>
          </a:p>
          <a:p>
            <a:pPr marL="355600" algn="just">
              <a:lnSpc>
                <a:spcPct val="100000"/>
              </a:lnSpc>
              <a:spcBef>
                <a:spcPts val="1255"/>
              </a:spcBef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∫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r² dA =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∫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x² dA +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∫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y²</a:t>
            </a:r>
            <a:r>
              <a:rPr sz="2200" spc="-3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dA</a:t>
            </a:r>
            <a:endParaRPr sz="2200">
              <a:latin typeface="Microsoft New Tai Lue"/>
              <a:cs typeface="Microsoft New Tai Lue"/>
            </a:endParaRPr>
          </a:p>
          <a:p>
            <a:pPr marL="355600" algn="just">
              <a:lnSpc>
                <a:spcPct val="100000"/>
              </a:lnSpc>
              <a:spcBef>
                <a:spcPts val="1515"/>
              </a:spcBef>
            </a:pP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I polar = Iy +</a:t>
            </a:r>
            <a:r>
              <a:rPr sz="220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Ix</a:t>
            </a:r>
            <a:endParaRPr sz="2200">
              <a:latin typeface="Microsoft New Tai Lue"/>
              <a:cs typeface="Microsoft New Tai Lu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3400" y="164592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1"/>
                </a:moveTo>
                <a:lnTo>
                  <a:pt x="8229600" y="766571"/>
                </a:lnTo>
                <a:lnTo>
                  <a:pt x="8229600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40864" y="128015"/>
            <a:ext cx="1031748" cy="1005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78251" y="128015"/>
            <a:ext cx="4204715" cy="1005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  <p:sp>
        <p:nvSpPr>
          <p:cNvPr id="7" name="object 7"/>
          <p:cNvSpPr/>
          <p:nvPr/>
        </p:nvSpPr>
        <p:spPr>
          <a:xfrm>
            <a:off x="5334000" y="4038598"/>
            <a:ext cx="3809999" cy="28193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9361" y="130302"/>
            <a:ext cx="3144012" cy="10713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9361" y="130302"/>
            <a:ext cx="3144520" cy="1071880"/>
          </a:xfrm>
          <a:custGeom>
            <a:avLst/>
            <a:gdLst/>
            <a:ahLst/>
            <a:cxnLst/>
            <a:rect l="l" t="t" r="r" b="b"/>
            <a:pathLst>
              <a:path w="3144520" h="1071880">
                <a:moveTo>
                  <a:pt x="1572006" y="287655"/>
                </a:moveTo>
                <a:lnTo>
                  <a:pt x="2113788" y="0"/>
                </a:lnTo>
                <a:lnTo>
                  <a:pt x="2060320" y="264160"/>
                </a:lnTo>
                <a:lnTo>
                  <a:pt x="2675382" y="221106"/>
                </a:lnTo>
                <a:lnTo>
                  <a:pt x="2431034" y="362838"/>
                </a:lnTo>
                <a:lnTo>
                  <a:pt x="3070860" y="403606"/>
                </a:lnTo>
                <a:lnTo>
                  <a:pt x="2562860" y="519557"/>
                </a:lnTo>
                <a:lnTo>
                  <a:pt x="3144012" y="659130"/>
                </a:lnTo>
                <a:lnTo>
                  <a:pt x="2450719" y="641985"/>
                </a:lnTo>
                <a:lnTo>
                  <a:pt x="2641092" y="897509"/>
                </a:lnTo>
                <a:lnTo>
                  <a:pt x="2040636" y="717042"/>
                </a:lnTo>
                <a:lnTo>
                  <a:pt x="1928240" y="978915"/>
                </a:lnTo>
                <a:lnTo>
                  <a:pt x="1533017" y="740790"/>
                </a:lnTo>
                <a:lnTo>
                  <a:pt x="1235075" y="1071372"/>
                </a:lnTo>
                <a:lnTo>
                  <a:pt x="1122934" y="775081"/>
                </a:lnTo>
                <a:lnTo>
                  <a:pt x="693140" y="873760"/>
                </a:lnTo>
                <a:lnTo>
                  <a:pt x="824865" y="691261"/>
                </a:lnTo>
                <a:lnTo>
                  <a:pt x="19646" y="723519"/>
                </a:lnTo>
                <a:lnTo>
                  <a:pt x="541756" y="584073"/>
                </a:lnTo>
                <a:lnTo>
                  <a:pt x="0" y="427355"/>
                </a:lnTo>
                <a:lnTo>
                  <a:pt x="673493" y="377825"/>
                </a:lnTo>
                <a:lnTo>
                  <a:pt x="53860" y="113792"/>
                </a:lnTo>
                <a:lnTo>
                  <a:pt x="1064260" y="313436"/>
                </a:lnTo>
                <a:lnTo>
                  <a:pt x="1215644" y="113792"/>
                </a:lnTo>
                <a:lnTo>
                  <a:pt x="1572006" y="287655"/>
                </a:lnTo>
                <a:close/>
              </a:path>
            </a:pathLst>
          </a:custGeom>
          <a:ln w="25908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50721" y="457327"/>
            <a:ext cx="1259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solidFill>
                  <a:srgbClr val="FF0000"/>
                </a:solidFill>
                <a:latin typeface="Lucida Handwriting"/>
                <a:cs typeface="Lucida Handwriting"/>
              </a:rPr>
              <a:t>Example</a:t>
            </a:r>
            <a:r>
              <a:rPr sz="1800" i="1" spc="-65" dirty="0">
                <a:solidFill>
                  <a:srgbClr val="FF0000"/>
                </a:solidFill>
                <a:latin typeface="Lucida Handwriting"/>
                <a:cs typeface="Lucida Handwriting"/>
              </a:rPr>
              <a:t> </a:t>
            </a:r>
            <a:r>
              <a:rPr sz="1800" i="1" dirty="0">
                <a:solidFill>
                  <a:srgbClr val="FF0000"/>
                </a:solidFill>
                <a:latin typeface="Lucida Handwriting"/>
                <a:cs typeface="Lucida Handwriting"/>
              </a:rPr>
              <a:t>:</a:t>
            </a:r>
            <a:endParaRPr sz="1800">
              <a:latin typeface="Lucida Handwriting"/>
              <a:cs typeface="Lucida Handwriting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4000" y="1001267"/>
            <a:ext cx="746760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556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80"/>
              </a:spcBef>
              <a:tabLst>
                <a:tab pos="6060440" algn="l"/>
              </a:tabLst>
            </a:pPr>
            <a:r>
              <a:rPr sz="2400" b="1" dirty="0">
                <a:latin typeface="Harrington"/>
                <a:cs typeface="Harrington"/>
              </a:rPr>
              <a:t>Inersia segiempat terhadap sumbu</a:t>
            </a:r>
            <a:r>
              <a:rPr sz="2400" b="1" spc="-70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x</a:t>
            </a:r>
            <a:r>
              <a:rPr sz="2400" b="1" dirty="0">
                <a:latin typeface="Harrington"/>
                <a:cs typeface="Harrington"/>
              </a:rPr>
              <a:t> melalui	titik</a:t>
            </a:r>
            <a:r>
              <a:rPr sz="2400" b="1" spc="-50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berat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99788" y="1676400"/>
            <a:ext cx="4572000" cy="4808220"/>
          </a:xfrm>
          <a:custGeom>
            <a:avLst/>
            <a:gdLst/>
            <a:ahLst/>
            <a:cxnLst/>
            <a:rect l="l" t="t" r="r" b="b"/>
            <a:pathLst>
              <a:path w="4572000" h="4808220">
                <a:moveTo>
                  <a:pt x="0" y="4808220"/>
                </a:moveTo>
                <a:lnTo>
                  <a:pt x="4572000" y="4808220"/>
                </a:lnTo>
                <a:lnTo>
                  <a:pt x="4572000" y="0"/>
                </a:lnTo>
                <a:lnTo>
                  <a:pt x="0" y="0"/>
                </a:lnTo>
                <a:lnTo>
                  <a:pt x="0" y="480822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9407" y="3195354"/>
            <a:ext cx="82550" cy="201930"/>
          </a:xfrm>
          <a:custGeom>
            <a:avLst/>
            <a:gdLst/>
            <a:ahLst/>
            <a:cxnLst/>
            <a:rect l="l" t="t" r="r" b="b"/>
            <a:pathLst>
              <a:path w="82550" h="201929">
                <a:moveTo>
                  <a:pt x="82432" y="0"/>
                </a:moveTo>
                <a:lnTo>
                  <a:pt x="0" y="201916"/>
                </a:lnTo>
              </a:path>
            </a:pathLst>
          </a:custGeom>
          <a:ln w="70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92914" y="2827056"/>
            <a:ext cx="82550" cy="201930"/>
          </a:xfrm>
          <a:custGeom>
            <a:avLst/>
            <a:gdLst/>
            <a:ahLst/>
            <a:cxnLst/>
            <a:rect l="l" t="t" r="r" b="b"/>
            <a:pathLst>
              <a:path w="82550" h="201930">
                <a:moveTo>
                  <a:pt x="82402" y="0"/>
                </a:moveTo>
                <a:lnTo>
                  <a:pt x="0" y="201681"/>
                </a:lnTo>
              </a:path>
            </a:pathLst>
          </a:custGeom>
          <a:ln w="70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54833" y="3698263"/>
            <a:ext cx="402590" cy="437515"/>
          </a:xfrm>
          <a:custGeom>
            <a:avLst/>
            <a:gdLst/>
            <a:ahLst/>
            <a:cxnLst/>
            <a:rect l="l" t="t" r="r" b="b"/>
            <a:pathLst>
              <a:path w="402589" h="437514">
                <a:moveTo>
                  <a:pt x="401967" y="0"/>
                </a:moveTo>
                <a:lnTo>
                  <a:pt x="0" y="437509"/>
                </a:lnTo>
              </a:path>
            </a:pathLst>
          </a:custGeom>
          <a:ln w="136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65772" y="3726033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529" y="0"/>
                </a:lnTo>
              </a:path>
            </a:pathLst>
          </a:custGeom>
          <a:ln w="56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286848" y="4529699"/>
            <a:ext cx="405765" cy="441959"/>
          </a:xfrm>
          <a:custGeom>
            <a:avLst/>
            <a:gdLst/>
            <a:ahLst/>
            <a:cxnLst/>
            <a:rect l="l" t="t" r="r" b="b"/>
            <a:pathLst>
              <a:path w="405764" h="441960">
                <a:moveTo>
                  <a:pt x="405586" y="0"/>
                </a:moveTo>
                <a:lnTo>
                  <a:pt x="0" y="441533"/>
                </a:lnTo>
              </a:path>
            </a:pathLst>
          </a:custGeom>
          <a:ln w="136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58717" y="4533676"/>
            <a:ext cx="398780" cy="433070"/>
          </a:xfrm>
          <a:custGeom>
            <a:avLst/>
            <a:gdLst/>
            <a:ahLst/>
            <a:cxnLst/>
            <a:rect l="l" t="t" r="r" b="b"/>
            <a:pathLst>
              <a:path w="398779" h="433070">
                <a:moveTo>
                  <a:pt x="398347" y="0"/>
                </a:moveTo>
                <a:lnTo>
                  <a:pt x="0" y="433038"/>
                </a:lnTo>
              </a:path>
            </a:pathLst>
          </a:custGeom>
          <a:ln w="136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30727" y="4533676"/>
            <a:ext cx="398145" cy="433070"/>
          </a:xfrm>
          <a:custGeom>
            <a:avLst/>
            <a:gdLst/>
            <a:ahLst/>
            <a:cxnLst/>
            <a:rect l="l" t="t" r="r" b="b"/>
            <a:pathLst>
              <a:path w="398145" h="433070">
                <a:moveTo>
                  <a:pt x="397533" y="0"/>
                </a:moveTo>
                <a:lnTo>
                  <a:pt x="0" y="433038"/>
                </a:lnTo>
              </a:path>
            </a:pathLst>
          </a:custGeom>
          <a:ln w="13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286848" y="5187763"/>
            <a:ext cx="405765" cy="441959"/>
          </a:xfrm>
          <a:custGeom>
            <a:avLst/>
            <a:gdLst/>
            <a:ahLst/>
            <a:cxnLst/>
            <a:rect l="l" t="t" r="r" b="b"/>
            <a:pathLst>
              <a:path w="405764" h="441960">
                <a:moveTo>
                  <a:pt x="405586" y="0"/>
                </a:moveTo>
                <a:lnTo>
                  <a:pt x="0" y="441533"/>
                </a:lnTo>
              </a:path>
            </a:pathLst>
          </a:custGeom>
          <a:ln w="136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72471" y="5192305"/>
            <a:ext cx="401320" cy="437515"/>
          </a:xfrm>
          <a:custGeom>
            <a:avLst/>
            <a:gdLst/>
            <a:ahLst/>
            <a:cxnLst/>
            <a:rect l="l" t="t" r="r" b="b"/>
            <a:pathLst>
              <a:path w="401320" h="437514">
                <a:moveTo>
                  <a:pt x="401243" y="0"/>
                </a:moveTo>
                <a:lnTo>
                  <a:pt x="0" y="436991"/>
                </a:lnTo>
              </a:path>
            </a:pathLst>
          </a:custGeom>
          <a:ln w="13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937395" y="5187764"/>
            <a:ext cx="405130" cy="441959"/>
          </a:xfrm>
          <a:custGeom>
            <a:avLst/>
            <a:gdLst/>
            <a:ahLst/>
            <a:cxnLst/>
            <a:rect l="l" t="t" r="r" b="b"/>
            <a:pathLst>
              <a:path w="405129" h="441960">
                <a:moveTo>
                  <a:pt x="404862" y="0"/>
                </a:moveTo>
                <a:lnTo>
                  <a:pt x="0" y="441533"/>
                </a:lnTo>
              </a:path>
            </a:pathLst>
          </a:custGeom>
          <a:ln w="136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770376" y="5192306"/>
            <a:ext cx="401320" cy="437515"/>
          </a:xfrm>
          <a:custGeom>
            <a:avLst/>
            <a:gdLst/>
            <a:ahLst/>
            <a:cxnLst/>
            <a:rect l="l" t="t" r="r" b="b"/>
            <a:pathLst>
              <a:path w="401320" h="437514">
                <a:moveTo>
                  <a:pt x="401152" y="0"/>
                </a:moveTo>
                <a:lnTo>
                  <a:pt x="0" y="436991"/>
                </a:lnTo>
              </a:path>
            </a:pathLst>
          </a:custGeom>
          <a:ln w="13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78915" y="6130936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4">
                <a:moveTo>
                  <a:pt x="0" y="0"/>
                </a:moveTo>
                <a:lnTo>
                  <a:pt x="481473" y="0"/>
                </a:lnTo>
              </a:path>
            </a:pathLst>
          </a:custGeom>
          <a:ln w="118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118260" y="6130936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5">
                <a:moveTo>
                  <a:pt x="0" y="0"/>
                </a:moveTo>
                <a:lnTo>
                  <a:pt x="481503" y="0"/>
                </a:lnTo>
              </a:path>
            </a:pathLst>
          </a:custGeom>
          <a:ln w="118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74978" y="6130936"/>
            <a:ext cx="669290" cy="0"/>
          </a:xfrm>
          <a:custGeom>
            <a:avLst/>
            <a:gdLst/>
            <a:ahLst/>
            <a:cxnLst/>
            <a:rect l="l" t="t" r="r" b="b"/>
            <a:pathLst>
              <a:path w="669290">
                <a:moveTo>
                  <a:pt x="0" y="0"/>
                </a:moveTo>
                <a:lnTo>
                  <a:pt x="668718" y="0"/>
                </a:lnTo>
              </a:path>
            </a:pathLst>
          </a:custGeom>
          <a:ln w="118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030371" y="6130936"/>
            <a:ext cx="362585" cy="0"/>
          </a:xfrm>
          <a:custGeom>
            <a:avLst/>
            <a:gdLst/>
            <a:ahLst/>
            <a:cxnLst/>
            <a:rect l="l" t="t" r="r" b="b"/>
            <a:pathLst>
              <a:path w="362584">
                <a:moveTo>
                  <a:pt x="0" y="0"/>
                </a:moveTo>
                <a:lnTo>
                  <a:pt x="362243" y="0"/>
                </a:lnTo>
              </a:path>
            </a:pathLst>
          </a:custGeom>
          <a:ln w="118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580249" y="3718625"/>
            <a:ext cx="29972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spc="245" dirty="0">
                <a:latin typeface="Times New Roman"/>
                <a:cs typeface="Times New Roman"/>
              </a:rPr>
              <a:t>2</a:t>
            </a:r>
            <a:r>
              <a:rPr sz="13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30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08919" y="4107986"/>
            <a:ext cx="11811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spc="17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01641" y="3681677"/>
            <a:ext cx="11811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spc="175" dirty="0">
                <a:latin typeface="Times New Roman"/>
                <a:cs typeface="Times New Roman"/>
              </a:rPr>
              <a:t>3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54833" y="3181828"/>
            <a:ext cx="301625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spc="175" dirty="0">
                <a:latin typeface="Times New Roman"/>
                <a:cs typeface="Times New Roman"/>
              </a:rPr>
              <a:t>1</a:t>
            </a:r>
            <a:r>
              <a:rPr sz="1300" spc="210" dirty="0">
                <a:latin typeface="Times New Roman"/>
                <a:cs typeface="Times New Roman"/>
              </a:rPr>
              <a:t> </a:t>
            </a:r>
            <a:r>
              <a:rPr sz="1300" spc="17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45737" y="2900604"/>
            <a:ext cx="11811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spc="17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59957" y="4672531"/>
            <a:ext cx="193675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2200" spc="320" dirty="0">
                <a:latin typeface="Times New Roman"/>
                <a:cs typeface="Times New Roman"/>
              </a:rPr>
              <a:t>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17626" y="4747909"/>
            <a:ext cx="193675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2200" spc="32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508085" y="4672531"/>
            <a:ext cx="773430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579755" algn="l"/>
              </a:tabLst>
            </a:pPr>
            <a:r>
              <a:rPr sz="2200" spc="320" dirty="0">
                <a:latin typeface="Times New Roman"/>
                <a:cs typeface="Times New Roman"/>
              </a:rPr>
              <a:t>3	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76764" y="3837095"/>
            <a:ext cx="193675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2200" spc="32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83634" y="2814000"/>
            <a:ext cx="407670" cy="507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1300" spc="175" dirty="0">
                <a:latin typeface="Times New Roman"/>
                <a:cs typeface="Times New Roman"/>
              </a:rPr>
              <a:t>1</a:t>
            </a:r>
            <a:r>
              <a:rPr sz="1300" spc="225" dirty="0">
                <a:latin typeface="Times New Roman"/>
                <a:cs typeface="Times New Roman"/>
              </a:rPr>
              <a:t> </a:t>
            </a:r>
            <a:r>
              <a:rPr sz="1300" spc="180" dirty="0">
                <a:latin typeface="Times New Roman"/>
                <a:cs typeface="Times New Roman"/>
              </a:rPr>
              <a:t>2</a:t>
            </a:r>
            <a:r>
              <a:rPr sz="1350" spc="270" baseline="37037" dirty="0">
                <a:latin typeface="Times New Roman"/>
                <a:cs typeface="Times New Roman"/>
              </a:rPr>
              <a:t>t</a:t>
            </a:r>
            <a:endParaRPr sz="1350" baseline="37037">
              <a:latin typeface="Times New Roman"/>
              <a:cs typeface="Times New Roman"/>
            </a:endParaRPr>
          </a:p>
          <a:p>
            <a:pPr marR="84455" algn="r">
              <a:lnSpc>
                <a:spcPct val="100000"/>
              </a:lnSpc>
              <a:spcBef>
                <a:spcPts val="1155"/>
              </a:spcBef>
            </a:pPr>
            <a:r>
              <a:rPr sz="900" spc="75" dirty="0">
                <a:latin typeface="Times New Roman"/>
                <a:cs typeface="Times New Roman"/>
              </a:rPr>
              <a:t>t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569555" y="1763457"/>
            <a:ext cx="88265" cy="1663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900" spc="14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062279" y="4281500"/>
            <a:ext cx="384175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200" i="1" spc="175" dirty="0">
                <a:latin typeface="Times New Roman"/>
                <a:cs typeface="Times New Roman"/>
              </a:rPr>
              <a:t>t</a:t>
            </a:r>
            <a:r>
              <a:rPr sz="2200" i="1" spc="-275" dirty="0">
                <a:latin typeface="Times New Roman"/>
                <a:cs typeface="Times New Roman"/>
              </a:rPr>
              <a:t> </a:t>
            </a:r>
            <a:r>
              <a:rPr sz="4150" spc="-760" dirty="0">
                <a:latin typeface="Symbol"/>
                <a:cs typeface="Symbol"/>
              </a:rPr>
              <a:t></a:t>
            </a:r>
            <a:r>
              <a:rPr sz="1950" spc="262" baseline="72649" dirty="0">
                <a:latin typeface="Times New Roman"/>
                <a:cs typeface="Times New Roman"/>
              </a:rPr>
              <a:t>3</a:t>
            </a:r>
            <a:endParaRPr sz="1950" baseline="72649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73419" y="2909643"/>
            <a:ext cx="859790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496570" algn="l"/>
              </a:tabLst>
            </a:pPr>
            <a:r>
              <a:rPr sz="2200" i="1" spc="260" dirty="0">
                <a:latin typeface="Times New Roman"/>
                <a:cs typeface="Times New Roman"/>
              </a:rPr>
              <a:t>b</a:t>
            </a:r>
            <a:r>
              <a:rPr sz="2200" i="1" spc="280" dirty="0">
                <a:latin typeface="Times New Roman"/>
                <a:cs typeface="Times New Roman"/>
              </a:rPr>
              <a:t>y</a:t>
            </a:r>
            <a:r>
              <a:rPr sz="2200" i="1" dirty="0">
                <a:latin typeface="Times New Roman"/>
                <a:cs typeface="Times New Roman"/>
              </a:rPr>
              <a:t>	</a:t>
            </a:r>
            <a:r>
              <a:rPr sz="2200" i="1" spc="335" dirty="0">
                <a:latin typeface="Times New Roman"/>
                <a:cs typeface="Times New Roman"/>
              </a:rPr>
              <a:t>dy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732124" y="1771567"/>
            <a:ext cx="788670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2200" i="1" spc="280" dirty="0">
                <a:latin typeface="Times New Roman"/>
                <a:cs typeface="Times New Roman"/>
              </a:rPr>
              <a:t>y</a:t>
            </a:r>
            <a:r>
              <a:rPr sz="2200" i="1" spc="-350" dirty="0">
                <a:latin typeface="Times New Roman"/>
                <a:cs typeface="Times New Roman"/>
              </a:rPr>
              <a:t> </a:t>
            </a:r>
            <a:r>
              <a:rPr sz="1950" spc="262" baseline="42735" dirty="0">
                <a:latin typeface="Times New Roman"/>
                <a:cs typeface="Times New Roman"/>
              </a:rPr>
              <a:t>2</a:t>
            </a:r>
            <a:r>
              <a:rPr sz="1950" spc="-292" baseline="42735" dirty="0">
                <a:latin typeface="Times New Roman"/>
                <a:cs typeface="Times New Roman"/>
              </a:rPr>
              <a:t> </a:t>
            </a:r>
            <a:r>
              <a:rPr sz="2200" i="1" spc="390" dirty="0">
                <a:latin typeface="Times New Roman"/>
                <a:cs typeface="Times New Roman"/>
              </a:rPr>
              <a:t>dA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50506" y="3487292"/>
            <a:ext cx="252095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1300" spc="175" dirty="0">
                <a:latin typeface="Times New Roman"/>
                <a:cs typeface="Times New Roman"/>
              </a:rPr>
              <a:t>1</a:t>
            </a:r>
            <a:r>
              <a:rPr sz="1300" spc="-170" dirty="0">
                <a:latin typeface="Times New Roman"/>
                <a:cs typeface="Times New Roman"/>
              </a:rPr>
              <a:t> </a:t>
            </a:r>
            <a:r>
              <a:rPr sz="1950" i="1" spc="142" baseline="-34188" dirty="0">
                <a:latin typeface="Times New Roman"/>
                <a:cs typeface="Times New Roman"/>
              </a:rPr>
              <a:t>t</a:t>
            </a:r>
            <a:endParaRPr sz="1950" baseline="-34188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467608" y="1675219"/>
            <a:ext cx="10668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i="1" spc="155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413377" y="2043752"/>
            <a:ext cx="10668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i="1" spc="155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603663" y="1959737"/>
            <a:ext cx="10668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i="1" spc="155" dirty="0">
                <a:latin typeface="Times New Roman"/>
                <a:cs typeface="Times New Roman"/>
              </a:rPr>
              <a:t>x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911682" y="4929963"/>
            <a:ext cx="4072254" cy="15614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20"/>
              </a:spcBef>
            </a:pPr>
            <a:r>
              <a:rPr sz="2200" spc="350" dirty="0">
                <a:latin typeface="Symbol"/>
                <a:cs typeface="Symbol"/>
              </a:rPr>
              <a:t></a:t>
            </a:r>
            <a:r>
              <a:rPr sz="2200" spc="105" dirty="0">
                <a:latin typeface="Times New Roman"/>
                <a:cs typeface="Times New Roman"/>
              </a:rPr>
              <a:t> </a:t>
            </a:r>
            <a:r>
              <a:rPr sz="3300" i="1" spc="480" baseline="15151" dirty="0">
                <a:latin typeface="Times New Roman"/>
                <a:cs typeface="Times New Roman"/>
              </a:rPr>
              <a:t>b</a:t>
            </a:r>
            <a:r>
              <a:rPr sz="3300" i="1" spc="-300" baseline="15151" dirty="0">
                <a:latin typeface="Times New Roman"/>
                <a:cs typeface="Times New Roman"/>
              </a:rPr>
              <a:t> </a:t>
            </a:r>
            <a:r>
              <a:rPr sz="3300" spc="480" baseline="-29040" dirty="0">
                <a:latin typeface="Times New Roman"/>
                <a:cs typeface="Times New Roman"/>
              </a:rPr>
              <a:t>3</a:t>
            </a:r>
            <a:r>
              <a:rPr sz="3300" spc="-232" baseline="-29040" dirty="0">
                <a:latin typeface="Times New Roman"/>
                <a:cs typeface="Times New Roman"/>
              </a:rPr>
              <a:t> </a:t>
            </a:r>
            <a:r>
              <a:rPr sz="2200" spc="160" dirty="0">
                <a:latin typeface="Times New Roman"/>
                <a:cs typeface="Times New Roman"/>
              </a:rPr>
              <a:t>.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3300" spc="509" baseline="13888" dirty="0">
                <a:latin typeface="Times New Roman"/>
                <a:cs typeface="Times New Roman"/>
              </a:rPr>
              <a:t>1</a:t>
            </a:r>
            <a:r>
              <a:rPr sz="3300" spc="509" baseline="-29040" dirty="0">
                <a:latin typeface="Times New Roman"/>
                <a:cs typeface="Times New Roman"/>
              </a:rPr>
              <a:t>8</a:t>
            </a:r>
            <a:r>
              <a:rPr sz="3300" spc="-82" baseline="-29040" dirty="0">
                <a:latin typeface="Times New Roman"/>
                <a:cs typeface="Times New Roman"/>
              </a:rPr>
              <a:t> </a:t>
            </a:r>
            <a:r>
              <a:rPr sz="2200" i="1" spc="175" dirty="0">
                <a:latin typeface="Times New Roman"/>
                <a:cs typeface="Times New Roman"/>
              </a:rPr>
              <a:t>t</a:t>
            </a:r>
            <a:r>
              <a:rPr sz="2200" i="1" spc="-300" dirty="0">
                <a:latin typeface="Times New Roman"/>
                <a:cs typeface="Times New Roman"/>
              </a:rPr>
              <a:t> </a:t>
            </a:r>
            <a:r>
              <a:rPr sz="1950" spc="262" baseline="42735" dirty="0">
                <a:latin typeface="Times New Roman"/>
                <a:cs typeface="Times New Roman"/>
              </a:rPr>
              <a:t>3</a:t>
            </a:r>
            <a:r>
              <a:rPr sz="1950" spc="592" baseline="42735" dirty="0">
                <a:latin typeface="Times New Roman"/>
                <a:cs typeface="Times New Roman"/>
              </a:rPr>
              <a:t> </a:t>
            </a:r>
            <a:r>
              <a:rPr sz="2200" spc="350" dirty="0">
                <a:latin typeface="Symbol"/>
                <a:cs typeface="Symbol"/>
              </a:rPr>
              <a:t>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3300" i="1" spc="480" baseline="15151" dirty="0">
                <a:latin typeface="Times New Roman"/>
                <a:cs typeface="Times New Roman"/>
              </a:rPr>
              <a:t>b</a:t>
            </a:r>
            <a:r>
              <a:rPr sz="3300" i="1" spc="-292" baseline="15151" dirty="0">
                <a:latin typeface="Times New Roman"/>
                <a:cs typeface="Times New Roman"/>
              </a:rPr>
              <a:t> </a:t>
            </a:r>
            <a:r>
              <a:rPr sz="3300" spc="480" baseline="-29040" dirty="0">
                <a:latin typeface="Times New Roman"/>
                <a:cs typeface="Times New Roman"/>
              </a:rPr>
              <a:t>3</a:t>
            </a:r>
            <a:r>
              <a:rPr sz="3300" spc="7" baseline="-29040" dirty="0">
                <a:latin typeface="Times New Roman"/>
                <a:cs typeface="Times New Roman"/>
              </a:rPr>
              <a:t> </a:t>
            </a:r>
            <a:r>
              <a:rPr sz="4200" spc="-195" dirty="0">
                <a:latin typeface="Symbol"/>
                <a:cs typeface="Symbol"/>
              </a:rPr>
              <a:t></a:t>
            </a:r>
            <a:r>
              <a:rPr sz="2200" spc="-195" dirty="0">
                <a:latin typeface="Symbol"/>
                <a:cs typeface="Symbol"/>
              </a:rPr>
              <a:t>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3300" spc="509" baseline="13888" dirty="0">
                <a:latin typeface="Times New Roman"/>
                <a:cs typeface="Times New Roman"/>
              </a:rPr>
              <a:t>1</a:t>
            </a:r>
            <a:r>
              <a:rPr sz="3300" spc="509" baseline="-29040" dirty="0">
                <a:latin typeface="Times New Roman"/>
                <a:cs typeface="Times New Roman"/>
              </a:rPr>
              <a:t>8</a:t>
            </a:r>
            <a:r>
              <a:rPr sz="3300" spc="-82" baseline="-29040" dirty="0">
                <a:latin typeface="Times New Roman"/>
                <a:cs typeface="Times New Roman"/>
              </a:rPr>
              <a:t> </a:t>
            </a:r>
            <a:r>
              <a:rPr sz="2200" i="1" spc="175" dirty="0">
                <a:latin typeface="Times New Roman"/>
                <a:cs typeface="Times New Roman"/>
              </a:rPr>
              <a:t>t</a:t>
            </a:r>
            <a:r>
              <a:rPr sz="2200" i="1" spc="-295" dirty="0">
                <a:latin typeface="Times New Roman"/>
                <a:cs typeface="Times New Roman"/>
              </a:rPr>
              <a:t> </a:t>
            </a:r>
            <a:r>
              <a:rPr sz="1950" spc="262" baseline="42735" dirty="0">
                <a:latin typeface="Times New Roman"/>
                <a:cs typeface="Times New Roman"/>
              </a:rPr>
              <a:t>3</a:t>
            </a:r>
            <a:r>
              <a:rPr sz="1950" spc="52" baseline="42735" dirty="0">
                <a:latin typeface="Times New Roman"/>
                <a:cs typeface="Times New Roman"/>
              </a:rPr>
              <a:t> </a:t>
            </a:r>
            <a:r>
              <a:rPr sz="4200" spc="-470" dirty="0">
                <a:latin typeface="Symbol"/>
                <a:cs typeface="Symbol"/>
              </a:rPr>
              <a:t></a:t>
            </a:r>
            <a:endParaRPr sz="4200">
              <a:latin typeface="Symbol"/>
              <a:cs typeface="Symbol"/>
            </a:endParaRPr>
          </a:p>
          <a:p>
            <a:pPr marL="695325">
              <a:lnSpc>
                <a:spcPts val="830"/>
              </a:lnSpc>
              <a:spcBef>
                <a:spcPts val="1150"/>
              </a:spcBef>
              <a:tabLst>
                <a:tab pos="1534160" algn="l"/>
                <a:tab pos="2578735" algn="l"/>
              </a:tabLst>
            </a:pPr>
            <a:r>
              <a:rPr sz="1300" spc="175" dirty="0">
                <a:latin typeface="Times New Roman"/>
                <a:cs typeface="Times New Roman"/>
              </a:rPr>
              <a:t>3	3	3</a:t>
            </a:r>
            <a:endParaRPr sz="1300">
              <a:latin typeface="Times New Roman"/>
              <a:cs typeface="Times New Roman"/>
            </a:endParaRPr>
          </a:p>
          <a:p>
            <a:pPr marL="88900">
              <a:lnSpc>
                <a:spcPts val="1910"/>
              </a:lnSpc>
              <a:tabLst>
                <a:tab pos="922019" algn="l"/>
                <a:tab pos="1784350" algn="l"/>
                <a:tab pos="2828290" algn="l"/>
                <a:tab pos="3208020" algn="l"/>
                <a:tab pos="3531235" algn="l"/>
              </a:tabLst>
            </a:pPr>
            <a:r>
              <a:rPr sz="3300" spc="525" baseline="-35353" dirty="0">
                <a:latin typeface="Symbol"/>
                <a:cs typeface="Symbol"/>
              </a:rPr>
              <a:t></a:t>
            </a:r>
            <a:r>
              <a:rPr sz="3300" spc="284" baseline="-35353" dirty="0">
                <a:latin typeface="Times New Roman"/>
                <a:cs typeface="Times New Roman"/>
              </a:rPr>
              <a:t> </a:t>
            </a:r>
            <a:r>
              <a:rPr sz="2200" i="1" spc="215" dirty="0">
                <a:latin typeface="Times New Roman"/>
                <a:cs typeface="Times New Roman"/>
              </a:rPr>
              <a:t>bt	</a:t>
            </a:r>
            <a:r>
              <a:rPr sz="3300" spc="525" baseline="-35353" dirty="0">
                <a:latin typeface="Symbol"/>
                <a:cs typeface="Symbol"/>
              </a:rPr>
              <a:t></a:t>
            </a:r>
            <a:r>
              <a:rPr sz="3300" spc="359" baseline="-35353" dirty="0">
                <a:latin typeface="Times New Roman"/>
                <a:cs typeface="Times New Roman"/>
              </a:rPr>
              <a:t> </a:t>
            </a:r>
            <a:r>
              <a:rPr sz="2200" i="1" spc="215" dirty="0">
                <a:latin typeface="Times New Roman"/>
                <a:cs typeface="Times New Roman"/>
              </a:rPr>
              <a:t>bt	</a:t>
            </a:r>
            <a:r>
              <a:rPr sz="3300" spc="525" baseline="-35353" dirty="0">
                <a:latin typeface="Symbol"/>
                <a:cs typeface="Symbol"/>
              </a:rPr>
              <a:t></a:t>
            </a:r>
            <a:r>
              <a:rPr sz="3300" spc="412" baseline="-35353" dirty="0">
                <a:latin typeface="Times New Roman"/>
                <a:cs typeface="Times New Roman"/>
              </a:rPr>
              <a:t> </a:t>
            </a:r>
            <a:r>
              <a:rPr sz="2200" spc="240" dirty="0">
                <a:latin typeface="Times New Roman"/>
                <a:cs typeface="Times New Roman"/>
              </a:rPr>
              <a:t>2</a:t>
            </a:r>
            <a:r>
              <a:rPr sz="2200" i="1" spc="240" dirty="0">
                <a:latin typeface="Times New Roman"/>
                <a:cs typeface="Times New Roman"/>
              </a:rPr>
              <a:t>bt	</a:t>
            </a:r>
            <a:r>
              <a:rPr sz="3300" spc="525" baseline="-35353" dirty="0">
                <a:latin typeface="Symbol"/>
                <a:cs typeface="Symbol"/>
              </a:rPr>
              <a:t></a:t>
            </a:r>
            <a:r>
              <a:rPr sz="3300" spc="525" baseline="-35353" dirty="0">
                <a:latin typeface="Times New Roman"/>
                <a:cs typeface="Times New Roman"/>
              </a:rPr>
              <a:t>	</a:t>
            </a:r>
            <a:r>
              <a:rPr sz="2200" spc="320" dirty="0">
                <a:latin typeface="Times New Roman"/>
                <a:cs typeface="Times New Roman"/>
              </a:rPr>
              <a:t>1	</a:t>
            </a:r>
            <a:r>
              <a:rPr sz="3300" i="1" spc="195" baseline="-35353" dirty="0">
                <a:latin typeface="Times New Roman"/>
                <a:cs typeface="Times New Roman"/>
              </a:rPr>
              <a:t>b</a:t>
            </a:r>
            <a:r>
              <a:rPr sz="3300" spc="195" baseline="-35353" dirty="0">
                <a:latin typeface="Times New Roman"/>
                <a:cs typeface="Times New Roman"/>
              </a:rPr>
              <a:t>.</a:t>
            </a:r>
            <a:r>
              <a:rPr sz="3300" i="1" spc="195" baseline="-35353" dirty="0">
                <a:latin typeface="Times New Roman"/>
                <a:cs typeface="Times New Roman"/>
              </a:rPr>
              <a:t>t</a:t>
            </a:r>
            <a:r>
              <a:rPr sz="3300" i="1" spc="-487" baseline="-35353" dirty="0">
                <a:latin typeface="Times New Roman"/>
                <a:cs typeface="Times New Roman"/>
              </a:rPr>
              <a:t> </a:t>
            </a:r>
            <a:r>
              <a:rPr sz="1950" spc="262" baseline="-17094" dirty="0">
                <a:latin typeface="Times New Roman"/>
                <a:cs typeface="Times New Roman"/>
              </a:rPr>
              <a:t>3</a:t>
            </a:r>
            <a:endParaRPr sz="1950" baseline="-17094">
              <a:latin typeface="Times New Roman"/>
              <a:cs typeface="Times New Roman"/>
            </a:endParaRPr>
          </a:p>
          <a:p>
            <a:pPr marL="431165">
              <a:lnSpc>
                <a:spcPct val="100000"/>
              </a:lnSpc>
              <a:spcBef>
                <a:spcPts val="505"/>
              </a:spcBef>
              <a:tabLst>
                <a:tab pos="1270635" algn="l"/>
                <a:tab pos="2221230" algn="l"/>
                <a:tab pos="3103245" algn="l"/>
              </a:tabLst>
            </a:pPr>
            <a:r>
              <a:rPr sz="2200" spc="290" dirty="0">
                <a:latin typeface="Times New Roman"/>
                <a:cs typeface="Times New Roman"/>
              </a:rPr>
              <a:t>24	24	24	</a:t>
            </a:r>
            <a:r>
              <a:rPr sz="2200" spc="260" dirty="0">
                <a:latin typeface="Times New Roman"/>
                <a:cs typeface="Times New Roman"/>
              </a:rPr>
              <a:t>12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290239" y="4281500"/>
            <a:ext cx="1586230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200" i="1" spc="175" dirty="0">
                <a:latin typeface="Times New Roman"/>
                <a:cs typeface="Times New Roman"/>
              </a:rPr>
              <a:t>t</a:t>
            </a:r>
            <a:r>
              <a:rPr sz="2200" i="1" spc="-265" dirty="0">
                <a:latin typeface="Times New Roman"/>
                <a:cs typeface="Times New Roman"/>
              </a:rPr>
              <a:t> </a:t>
            </a:r>
            <a:r>
              <a:rPr sz="4150" spc="-760" dirty="0">
                <a:latin typeface="Symbol"/>
                <a:cs typeface="Symbol"/>
              </a:rPr>
              <a:t></a:t>
            </a:r>
            <a:r>
              <a:rPr sz="1950" spc="262" baseline="72649" dirty="0">
                <a:latin typeface="Times New Roman"/>
                <a:cs typeface="Times New Roman"/>
              </a:rPr>
              <a:t>3</a:t>
            </a:r>
            <a:r>
              <a:rPr sz="1950" baseline="72649" dirty="0">
                <a:latin typeface="Times New Roman"/>
                <a:cs typeface="Times New Roman"/>
              </a:rPr>
              <a:t> </a:t>
            </a:r>
            <a:r>
              <a:rPr sz="1950" spc="104" baseline="72649" dirty="0">
                <a:latin typeface="Times New Roman"/>
                <a:cs typeface="Times New Roman"/>
              </a:rPr>
              <a:t> </a:t>
            </a:r>
            <a:r>
              <a:rPr sz="2200" spc="350" dirty="0">
                <a:latin typeface="Symbol"/>
                <a:cs typeface="Symbol"/>
              </a:rPr>
              <a:t></a:t>
            </a:r>
            <a:r>
              <a:rPr sz="2200" spc="95" dirty="0">
                <a:latin typeface="Times New Roman"/>
                <a:cs typeface="Times New Roman"/>
              </a:rPr>
              <a:t> </a:t>
            </a:r>
            <a:r>
              <a:rPr sz="3300" i="1" u="sng" spc="480" baseline="3535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</a:t>
            </a:r>
            <a:r>
              <a:rPr sz="3300" i="1" spc="120" baseline="35353" dirty="0">
                <a:latin typeface="Times New Roman"/>
                <a:cs typeface="Times New Roman"/>
              </a:rPr>
              <a:t> </a:t>
            </a:r>
            <a:r>
              <a:rPr sz="4150" spc="-710" dirty="0">
                <a:latin typeface="Symbol"/>
                <a:cs typeface="Symbol"/>
              </a:rPr>
              <a:t></a:t>
            </a:r>
            <a:r>
              <a:rPr sz="2200" spc="350" dirty="0">
                <a:latin typeface="Symbol"/>
                <a:cs typeface="Symbol"/>
              </a:rPr>
              <a:t></a:t>
            </a:r>
            <a:r>
              <a:rPr sz="2200" spc="265" dirty="0">
                <a:latin typeface="Times New Roman"/>
                <a:cs typeface="Times New Roman"/>
              </a:rPr>
              <a:t> </a:t>
            </a:r>
            <a:r>
              <a:rPr sz="3300" spc="480" baseline="13888" dirty="0">
                <a:latin typeface="Times New Roman"/>
                <a:cs typeface="Times New Roman"/>
              </a:rPr>
              <a:t>1</a:t>
            </a:r>
            <a:endParaRPr sz="3300" baseline="13888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975182" y="4210641"/>
            <a:ext cx="1129030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  <a:tabLst>
                <a:tab pos="784225" algn="l"/>
              </a:tabLst>
            </a:pPr>
            <a:r>
              <a:rPr sz="3300" spc="525" baseline="-13888" dirty="0">
                <a:latin typeface="Symbol"/>
                <a:cs typeface="Symbol"/>
              </a:rPr>
              <a:t></a:t>
            </a:r>
            <a:r>
              <a:rPr sz="3300" spc="165" baseline="-13888" dirty="0">
                <a:latin typeface="Times New Roman"/>
                <a:cs typeface="Times New Roman"/>
              </a:rPr>
              <a:t> </a:t>
            </a:r>
            <a:r>
              <a:rPr sz="3300" i="1" spc="480" baseline="1262" dirty="0">
                <a:latin typeface="Times New Roman"/>
                <a:cs typeface="Times New Roman"/>
              </a:rPr>
              <a:t>b	</a:t>
            </a:r>
            <a:r>
              <a:rPr sz="6225" spc="-60" baseline="-7362" dirty="0">
                <a:latin typeface="Symbol"/>
                <a:cs typeface="Symbol"/>
              </a:rPr>
              <a:t></a:t>
            </a:r>
            <a:r>
              <a:rPr sz="2200" spc="-40" dirty="0">
                <a:latin typeface="Times New Roman"/>
                <a:cs typeface="Times New Roman"/>
              </a:rPr>
              <a:t>1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962482" y="3417282"/>
            <a:ext cx="1667510" cy="692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840740" algn="l"/>
                <a:tab pos="1261745" algn="l"/>
              </a:tabLst>
            </a:pPr>
            <a:r>
              <a:rPr sz="2200" spc="350" dirty="0">
                <a:latin typeface="Symbol"/>
                <a:cs typeface="Symbol"/>
              </a:rPr>
              <a:t>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4350" spc="-95" dirty="0">
                <a:latin typeface="Symbol"/>
                <a:cs typeface="Symbol"/>
              </a:rPr>
              <a:t></a:t>
            </a:r>
            <a:r>
              <a:rPr sz="3300" spc="-142" baseline="13888" dirty="0">
                <a:latin typeface="Times New Roman"/>
                <a:cs typeface="Times New Roman"/>
              </a:rPr>
              <a:t>1	</a:t>
            </a:r>
            <a:r>
              <a:rPr sz="2200" spc="310" dirty="0">
                <a:latin typeface="Times New Roman"/>
                <a:cs typeface="Times New Roman"/>
              </a:rPr>
              <a:t>.</a:t>
            </a:r>
            <a:r>
              <a:rPr sz="2200" i="1" spc="310" dirty="0">
                <a:latin typeface="Times New Roman"/>
                <a:cs typeface="Times New Roman"/>
              </a:rPr>
              <a:t>y	</a:t>
            </a:r>
            <a:r>
              <a:rPr sz="2200" spc="-105" dirty="0">
                <a:latin typeface="Times New Roman"/>
                <a:cs typeface="Times New Roman"/>
              </a:rPr>
              <a:t>.</a:t>
            </a:r>
            <a:r>
              <a:rPr sz="2200" i="1" spc="-105" dirty="0">
                <a:latin typeface="Times New Roman"/>
                <a:cs typeface="Times New Roman"/>
              </a:rPr>
              <a:t>b</a:t>
            </a:r>
            <a:r>
              <a:rPr sz="4350" spc="-105" dirty="0">
                <a:latin typeface="Symbol"/>
                <a:cs typeface="Symbol"/>
              </a:rPr>
              <a:t></a:t>
            </a:r>
            <a:endParaRPr sz="435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454733" y="2909643"/>
            <a:ext cx="745490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534035" algn="l"/>
              </a:tabLst>
            </a:pPr>
            <a:r>
              <a:rPr sz="2200" spc="155" dirty="0">
                <a:latin typeface="Times New Roman"/>
                <a:cs typeface="Times New Roman"/>
              </a:rPr>
              <a:t>I</a:t>
            </a:r>
            <a:r>
              <a:rPr sz="2200" i="1" spc="280" dirty="0">
                <a:latin typeface="Times New Roman"/>
                <a:cs typeface="Times New Roman"/>
              </a:rPr>
              <a:t>x</a:t>
            </a:r>
            <a:r>
              <a:rPr sz="2200" i="1" dirty="0">
                <a:latin typeface="Times New Roman"/>
                <a:cs typeface="Times New Roman"/>
              </a:rPr>
              <a:t>	</a:t>
            </a:r>
            <a:r>
              <a:rPr sz="2200" spc="350" dirty="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448948" y="2110098"/>
            <a:ext cx="1433830" cy="57848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R="300990" algn="r">
              <a:lnSpc>
                <a:spcPct val="100000"/>
              </a:lnSpc>
              <a:spcBef>
                <a:spcPts val="295"/>
              </a:spcBef>
            </a:pPr>
            <a:r>
              <a:rPr sz="900" spc="14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4"/>
              </a:spcBef>
            </a:pPr>
            <a:r>
              <a:rPr sz="2200" spc="360" dirty="0">
                <a:latin typeface="Times New Roman"/>
                <a:cs typeface="Times New Roman"/>
              </a:rPr>
              <a:t>dA </a:t>
            </a:r>
            <a:r>
              <a:rPr sz="2200" spc="350" dirty="0">
                <a:latin typeface="Symbol"/>
                <a:cs typeface="Symbol"/>
              </a:rPr>
              <a:t></a:t>
            </a:r>
            <a:r>
              <a:rPr sz="2200" spc="-150" dirty="0">
                <a:latin typeface="Times New Roman"/>
                <a:cs typeface="Times New Roman"/>
              </a:rPr>
              <a:t> </a:t>
            </a:r>
            <a:r>
              <a:rPr sz="2200" spc="240" dirty="0">
                <a:latin typeface="Times New Roman"/>
                <a:cs typeface="Times New Roman"/>
              </a:rPr>
              <a:t>b.dy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454733" y="1771567"/>
            <a:ext cx="750570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539115" algn="l"/>
              </a:tabLst>
            </a:pPr>
            <a:r>
              <a:rPr sz="2200" spc="210" dirty="0">
                <a:latin typeface="Times New Roman"/>
                <a:cs typeface="Times New Roman"/>
              </a:rPr>
              <a:t>I	</a:t>
            </a:r>
            <a:r>
              <a:rPr sz="2200" spc="350" dirty="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537506" y="3979893"/>
            <a:ext cx="394335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67640" indent="-142875">
              <a:lnSpc>
                <a:spcPct val="100000"/>
              </a:lnSpc>
              <a:spcBef>
                <a:spcPts val="90"/>
              </a:spcBef>
              <a:buFont typeface="Symbol"/>
              <a:buChar char=""/>
              <a:tabLst>
                <a:tab pos="168275" algn="l"/>
              </a:tabLst>
            </a:pPr>
            <a:r>
              <a:rPr sz="1950" spc="262" baseline="34188" dirty="0">
                <a:latin typeface="Times New Roman"/>
                <a:cs typeface="Times New Roman"/>
              </a:rPr>
              <a:t>1</a:t>
            </a:r>
            <a:r>
              <a:rPr sz="1950" spc="-262" baseline="34188" dirty="0">
                <a:latin typeface="Times New Roman"/>
                <a:cs typeface="Times New Roman"/>
              </a:rPr>
              <a:t> </a:t>
            </a:r>
            <a:r>
              <a:rPr sz="1300" i="1" spc="95" dirty="0">
                <a:latin typeface="Times New Roman"/>
                <a:cs typeface="Times New Roman"/>
              </a:rPr>
              <a:t>t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267333" y="2871330"/>
            <a:ext cx="148590" cy="532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300" spc="-220" dirty="0">
                <a:latin typeface="Symbol"/>
                <a:cs typeface="Symbol"/>
              </a:rPr>
              <a:t>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283982" y="1732548"/>
            <a:ext cx="148590" cy="532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300" spc="110" dirty="0">
                <a:latin typeface="Symbol"/>
                <a:cs typeface="Symbol"/>
              </a:rPr>
              <a:t>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4395215" y="1671827"/>
            <a:ext cx="4581525" cy="4817745"/>
          </a:xfrm>
          <a:custGeom>
            <a:avLst/>
            <a:gdLst/>
            <a:ahLst/>
            <a:cxnLst/>
            <a:rect l="l" t="t" r="r" b="b"/>
            <a:pathLst>
              <a:path w="4581525" h="4817745">
                <a:moveTo>
                  <a:pt x="0" y="4817364"/>
                </a:moveTo>
                <a:lnTo>
                  <a:pt x="4581144" y="4817364"/>
                </a:lnTo>
                <a:lnTo>
                  <a:pt x="4581144" y="0"/>
                </a:lnTo>
                <a:lnTo>
                  <a:pt x="0" y="0"/>
                </a:lnTo>
                <a:lnTo>
                  <a:pt x="0" y="481736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90600" y="2336292"/>
            <a:ext cx="2857500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457200"/>
            <a:ext cx="855472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492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75"/>
              </a:spcBef>
              <a:tabLst>
                <a:tab pos="7125334" algn="l"/>
              </a:tabLst>
            </a:pPr>
            <a:r>
              <a:rPr sz="2400" b="1" dirty="0">
                <a:latin typeface="Harrington"/>
                <a:cs typeface="Harrington"/>
              </a:rPr>
              <a:t>Momen inersia segiempat terhadap sumbu</a:t>
            </a:r>
            <a:r>
              <a:rPr sz="2400" b="1" spc="-95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y</a:t>
            </a:r>
            <a:r>
              <a:rPr sz="2400" b="1" dirty="0">
                <a:latin typeface="Harrington"/>
                <a:cs typeface="Harrington"/>
              </a:rPr>
              <a:t> melalui	titik</a:t>
            </a:r>
            <a:r>
              <a:rPr sz="2400" b="1" spc="-50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berat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000" y="1566672"/>
            <a:ext cx="3072383" cy="3558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10000" y="1295400"/>
            <a:ext cx="4928870" cy="4691380"/>
          </a:xfrm>
          <a:custGeom>
            <a:avLst/>
            <a:gdLst/>
            <a:ahLst/>
            <a:cxnLst/>
            <a:rect l="l" t="t" r="r" b="b"/>
            <a:pathLst>
              <a:path w="4928870" h="4691380">
                <a:moveTo>
                  <a:pt x="0" y="4690872"/>
                </a:moveTo>
                <a:lnTo>
                  <a:pt x="4928615" y="4690872"/>
                </a:lnTo>
                <a:lnTo>
                  <a:pt x="4928615" y="0"/>
                </a:lnTo>
                <a:lnTo>
                  <a:pt x="0" y="0"/>
                </a:lnTo>
                <a:lnTo>
                  <a:pt x="0" y="469087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01659" y="2829218"/>
            <a:ext cx="67945" cy="165735"/>
          </a:xfrm>
          <a:custGeom>
            <a:avLst/>
            <a:gdLst/>
            <a:ahLst/>
            <a:cxnLst/>
            <a:rect l="l" t="t" r="r" b="b"/>
            <a:pathLst>
              <a:path w="67945" h="165735">
                <a:moveTo>
                  <a:pt x="67570" y="0"/>
                </a:moveTo>
                <a:lnTo>
                  <a:pt x="0" y="165116"/>
                </a:lnTo>
              </a:path>
            </a:pathLst>
          </a:custGeom>
          <a:ln w="70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26085" y="2458828"/>
            <a:ext cx="67945" cy="165735"/>
          </a:xfrm>
          <a:custGeom>
            <a:avLst/>
            <a:gdLst/>
            <a:ahLst/>
            <a:cxnLst/>
            <a:rect l="l" t="t" r="r" b="b"/>
            <a:pathLst>
              <a:path w="67945" h="165735">
                <a:moveTo>
                  <a:pt x="67570" y="0"/>
                </a:moveTo>
                <a:lnTo>
                  <a:pt x="0" y="165116"/>
                </a:lnTo>
              </a:path>
            </a:pathLst>
          </a:custGeom>
          <a:ln w="70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69148" y="3235513"/>
            <a:ext cx="404495" cy="440055"/>
          </a:xfrm>
          <a:custGeom>
            <a:avLst/>
            <a:gdLst/>
            <a:ahLst/>
            <a:cxnLst/>
            <a:rect l="l" t="t" r="r" b="b"/>
            <a:pathLst>
              <a:path w="404495" h="440054">
                <a:moveTo>
                  <a:pt x="404000" y="0"/>
                </a:moveTo>
                <a:lnTo>
                  <a:pt x="0" y="439743"/>
                </a:lnTo>
              </a:path>
            </a:pathLst>
          </a:custGeom>
          <a:ln w="137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41723" y="3520392"/>
            <a:ext cx="234315" cy="256540"/>
          </a:xfrm>
          <a:custGeom>
            <a:avLst/>
            <a:gdLst/>
            <a:ahLst/>
            <a:cxnLst/>
            <a:rect l="l" t="t" r="r" b="b"/>
            <a:pathLst>
              <a:path w="234314" h="256539">
                <a:moveTo>
                  <a:pt x="233966" y="0"/>
                </a:moveTo>
                <a:lnTo>
                  <a:pt x="0" y="256131"/>
                </a:lnTo>
              </a:path>
            </a:pathLst>
          </a:custGeom>
          <a:ln w="65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12372" y="3137010"/>
            <a:ext cx="234315" cy="255904"/>
          </a:xfrm>
          <a:custGeom>
            <a:avLst/>
            <a:gdLst/>
            <a:ahLst/>
            <a:cxnLst/>
            <a:rect l="l" t="t" r="r" b="b"/>
            <a:pathLst>
              <a:path w="234314" h="255904">
                <a:moveTo>
                  <a:pt x="233996" y="0"/>
                </a:moveTo>
                <a:lnTo>
                  <a:pt x="0" y="255587"/>
                </a:lnTo>
              </a:path>
            </a:pathLst>
          </a:custGeom>
          <a:ln w="6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25525" y="4022308"/>
            <a:ext cx="407670" cy="444500"/>
          </a:xfrm>
          <a:custGeom>
            <a:avLst/>
            <a:gdLst/>
            <a:ahLst/>
            <a:cxnLst/>
            <a:rect l="l" t="t" r="r" b="b"/>
            <a:pathLst>
              <a:path w="407670" h="444500">
                <a:moveTo>
                  <a:pt x="407637" y="0"/>
                </a:moveTo>
                <a:lnTo>
                  <a:pt x="0" y="444326"/>
                </a:lnTo>
              </a:path>
            </a:pathLst>
          </a:custGeom>
          <a:ln w="137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00286" y="4026843"/>
            <a:ext cx="400050" cy="436245"/>
          </a:xfrm>
          <a:custGeom>
            <a:avLst/>
            <a:gdLst/>
            <a:ahLst/>
            <a:cxnLst/>
            <a:rect l="l" t="t" r="r" b="b"/>
            <a:pathLst>
              <a:path w="400050" h="436245">
                <a:moveTo>
                  <a:pt x="399634" y="0"/>
                </a:moveTo>
                <a:lnTo>
                  <a:pt x="0" y="435822"/>
                </a:lnTo>
              </a:path>
            </a:pathLst>
          </a:custGeom>
          <a:ln w="13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88844" y="4026843"/>
            <a:ext cx="400050" cy="436245"/>
          </a:xfrm>
          <a:custGeom>
            <a:avLst/>
            <a:gdLst/>
            <a:ahLst/>
            <a:cxnLst/>
            <a:rect l="l" t="t" r="r" b="b"/>
            <a:pathLst>
              <a:path w="400050" h="436245">
                <a:moveTo>
                  <a:pt x="399543" y="0"/>
                </a:moveTo>
                <a:lnTo>
                  <a:pt x="0" y="435822"/>
                </a:lnTo>
              </a:path>
            </a:pathLst>
          </a:custGeom>
          <a:ln w="13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25525" y="4684545"/>
            <a:ext cx="407670" cy="445134"/>
          </a:xfrm>
          <a:custGeom>
            <a:avLst/>
            <a:gdLst/>
            <a:ahLst/>
            <a:cxnLst/>
            <a:rect l="l" t="t" r="r" b="b"/>
            <a:pathLst>
              <a:path w="407670" h="445135">
                <a:moveTo>
                  <a:pt x="407637" y="0"/>
                </a:moveTo>
                <a:lnTo>
                  <a:pt x="0" y="444916"/>
                </a:lnTo>
              </a:path>
            </a:pathLst>
          </a:custGeom>
          <a:ln w="137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14110" y="4689104"/>
            <a:ext cx="403860" cy="440690"/>
          </a:xfrm>
          <a:custGeom>
            <a:avLst/>
            <a:gdLst/>
            <a:ahLst/>
            <a:cxnLst/>
            <a:rect l="l" t="t" r="r" b="b"/>
            <a:pathLst>
              <a:path w="403860" h="440689">
                <a:moveTo>
                  <a:pt x="403272" y="0"/>
                </a:moveTo>
                <a:lnTo>
                  <a:pt x="0" y="440357"/>
                </a:lnTo>
              </a:path>
            </a:pathLst>
          </a:custGeom>
          <a:ln w="13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70877" y="4684545"/>
            <a:ext cx="407670" cy="445134"/>
          </a:xfrm>
          <a:custGeom>
            <a:avLst/>
            <a:gdLst/>
            <a:ahLst/>
            <a:cxnLst/>
            <a:rect l="l" t="t" r="r" b="b"/>
            <a:pathLst>
              <a:path w="407670" h="445135">
                <a:moveTo>
                  <a:pt x="407546" y="0"/>
                </a:moveTo>
                <a:lnTo>
                  <a:pt x="0" y="444916"/>
                </a:lnTo>
              </a:path>
            </a:pathLst>
          </a:custGeom>
          <a:ln w="13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307979" y="4689104"/>
            <a:ext cx="403225" cy="440690"/>
          </a:xfrm>
          <a:custGeom>
            <a:avLst/>
            <a:gdLst/>
            <a:ahLst/>
            <a:cxnLst/>
            <a:rect l="l" t="t" r="r" b="b"/>
            <a:pathLst>
              <a:path w="403225" h="440689">
                <a:moveTo>
                  <a:pt x="403181" y="0"/>
                </a:moveTo>
                <a:lnTo>
                  <a:pt x="0" y="440357"/>
                </a:lnTo>
              </a:path>
            </a:pathLst>
          </a:custGeom>
          <a:ln w="13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93573" y="5634094"/>
            <a:ext cx="557530" cy="0"/>
          </a:xfrm>
          <a:custGeom>
            <a:avLst/>
            <a:gdLst/>
            <a:ahLst/>
            <a:cxnLst/>
            <a:rect l="l" t="t" r="r" b="b"/>
            <a:pathLst>
              <a:path w="557529">
                <a:moveTo>
                  <a:pt x="0" y="0"/>
                </a:moveTo>
                <a:lnTo>
                  <a:pt x="557300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10554" y="5634094"/>
            <a:ext cx="558165" cy="0"/>
          </a:xfrm>
          <a:custGeom>
            <a:avLst/>
            <a:gdLst/>
            <a:ahLst/>
            <a:cxnLst/>
            <a:rect l="l" t="t" r="r" b="b"/>
            <a:pathLst>
              <a:path w="558164">
                <a:moveTo>
                  <a:pt x="0" y="0"/>
                </a:moveTo>
                <a:lnTo>
                  <a:pt x="558057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45723" y="5634094"/>
            <a:ext cx="746760" cy="0"/>
          </a:xfrm>
          <a:custGeom>
            <a:avLst/>
            <a:gdLst/>
            <a:ahLst/>
            <a:cxnLst/>
            <a:rect l="l" t="t" r="r" b="b"/>
            <a:pathLst>
              <a:path w="746759">
                <a:moveTo>
                  <a:pt x="0" y="0"/>
                </a:moveTo>
                <a:lnTo>
                  <a:pt x="746189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79937" y="5634094"/>
            <a:ext cx="363855" cy="0"/>
          </a:xfrm>
          <a:custGeom>
            <a:avLst/>
            <a:gdLst/>
            <a:ahLst/>
            <a:cxnLst/>
            <a:rect l="l" t="t" r="r" b="b"/>
            <a:pathLst>
              <a:path w="363854">
                <a:moveTo>
                  <a:pt x="0" y="0"/>
                </a:moveTo>
                <a:lnTo>
                  <a:pt x="363469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419233" y="4166858"/>
            <a:ext cx="19494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00" spc="330" dirty="0">
                <a:latin typeface="Times New Roman"/>
                <a:cs typeface="Times New Roman"/>
              </a:rPr>
              <a:t>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50089" y="4241952"/>
            <a:ext cx="19494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00" spc="33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75334" y="3702099"/>
            <a:ext cx="372110" cy="661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6225" spc="-44" baseline="-7362" dirty="0">
                <a:latin typeface="Symbol"/>
                <a:cs typeface="Symbol"/>
              </a:rPr>
              <a:t></a:t>
            </a:r>
            <a:r>
              <a:rPr sz="2200" spc="-30" dirty="0">
                <a:latin typeface="Times New Roman"/>
                <a:cs typeface="Times New Roman"/>
              </a:rPr>
              <a:t>1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8609" y="4166858"/>
            <a:ext cx="77660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581660" algn="l"/>
              </a:tabLst>
            </a:pPr>
            <a:r>
              <a:rPr sz="2200" spc="330" dirty="0">
                <a:latin typeface="Times New Roman"/>
                <a:cs typeface="Times New Roman"/>
              </a:rPr>
              <a:t>3	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92201" y="3375457"/>
            <a:ext cx="19494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00" spc="33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85683" y="1388448"/>
            <a:ext cx="88265" cy="167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900" spc="145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13747" y="1759547"/>
            <a:ext cx="88265" cy="167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900" spc="145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31014" y="1396730"/>
            <a:ext cx="78549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2200" i="1" spc="335" dirty="0">
                <a:latin typeface="Times New Roman"/>
                <a:cs typeface="Times New Roman"/>
              </a:rPr>
              <a:t>x</a:t>
            </a:r>
            <a:r>
              <a:rPr sz="1950" spc="502" baseline="42735" dirty="0">
                <a:latin typeface="Times New Roman"/>
                <a:cs typeface="Times New Roman"/>
              </a:rPr>
              <a:t>2</a:t>
            </a:r>
            <a:r>
              <a:rPr sz="1950" spc="-315" baseline="42735" dirty="0">
                <a:latin typeface="Times New Roman"/>
                <a:cs typeface="Times New Roman"/>
              </a:rPr>
              <a:t> </a:t>
            </a:r>
            <a:r>
              <a:rPr sz="2200" i="1" spc="390" dirty="0">
                <a:latin typeface="Times New Roman"/>
                <a:cs typeface="Times New Roman"/>
              </a:rPr>
              <a:t>dA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24353" y="2693234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86131" y="1299311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x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832353" y="1670410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x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24353" y="1585608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363216" y="5409412"/>
            <a:ext cx="1357630" cy="58801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ts val="2195"/>
              </a:lnSpc>
              <a:spcBef>
                <a:spcPts val="130"/>
              </a:spcBef>
              <a:tabLst>
                <a:tab pos="406400" algn="l"/>
                <a:tab pos="742950" algn="l"/>
              </a:tabLst>
            </a:pP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360" dirty="0">
                <a:latin typeface="Times New Roman"/>
                <a:cs typeface="Times New Roman"/>
              </a:rPr>
              <a:t>	</a:t>
            </a:r>
            <a:r>
              <a:rPr sz="3300" spc="494" baseline="35353" dirty="0">
                <a:latin typeface="Times New Roman"/>
                <a:cs typeface="Times New Roman"/>
              </a:rPr>
              <a:t>1	</a:t>
            </a:r>
            <a:r>
              <a:rPr sz="2200" i="1" spc="280" dirty="0">
                <a:latin typeface="Times New Roman"/>
                <a:cs typeface="Times New Roman"/>
              </a:rPr>
              <a:t>d</a:t>
            </a:r>
            <a:r>
              <a:rPr sz="2200" spc="280" dirty="0">
                <a:latin typeface="Times New Roman"/>
                <a:cs typeface="Times New Roman"/>
              </a:rPr>
              <a:t>.</a:t>
            </a:r>
            <a:r>
              <a:rPr sz="2200" i="1" spc="280" dirty="0">
                <a:latin typeface="Times New Roman"/>
                <a:cs typeface="Times New Roman"/>
              </a:rPr>
              <a:t>b</a:t>
            </a:r>
            <a:r>
              <a:rPr sz="1950" spc="419" baseline="42735" dirty="0">
                <a:latin typeface="Times New Roman"/>
                <a:cs typeface="Times New Roman"/>
              </a:rPr>
              <a:t>3</a:t>
            </a:r>
            <a:endParaRPr sz="1950" baseline="42735">
              <a:latin typeface="Times New Roman"/>
              <a:cs typeface="Times New Roman"/>
            </a:endParaRPr>
          </a:p>
          <a:p>
            <a:pPr marL="300990">
              <a:lnSpc>
                <a:spcPts val="2195"/>
              </a:lnSpc>
            </a:pPr>
            <a:r>
              <a:rPr sz="2200" spc="260" dirty="0">
                <a:latin typeface="Times New Roman"/>
                <a:cs typeface="Times New Roman"/>
              </a:rPr>
              <a:t>12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349605" y="5220530"/>
            <a:ext cx="2945130" cy="776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6760">
              <a:lnSpc>
                <a:spcPts val="830"/>
              </a:lnSpc>
              <a:spcBef>
                <a:spcPts val="100"/>
              </a:spcBef>
              <a:tabLst>
                <a:tab pos="1664335" algn="l"/>
                <a:tab pos="2787015" algn="l"/>
              </a:tabLst>
            </a:pPr>
            <a:r>
              <a:rPr sz="1300" spc="185" dirty="0">
                <a:latin typeface="Times New Roman"/>
                <a:cs typeface="Times New Roman"/>
              </a:rPr>
              <a:t>3	3	3</a:t>
            </a:r>
            <a:endParaRPr sz="1300">
              <a:latin typeface="Times New Roman"/>
              <a:cs typeface="Times New Roman"/>
            </a:endParaRPr>
          </a:p>
          <a:p>
            <a:pPr marL="63500">
              <a:lnSpc>
                <a:spcPts val="1910"/>
              </a:lnSpc>
              <a:tabLst>
                <a:tab pos="974725" algn="l"/>
                <a:tab pos="1915160" algn="l"/>
              </a:tabLst>
            </a:pPr>
            <a:r>
              <a:rPr sz="3300" spc="540" baseline="-35353" dirty="0">
                <a:latin typeface="Symbol"/>
                <a:cs typeface="Symbol"/>
              </a:rPr>
              <a:t></a:t>
            </a:r>
            <a:r>
              <a:rPr sz="3300" spc="419" baseline="-35353" dirty="0">
                <a:latin typeface="Times New Roman"/>
                <a:cs typeface="Times New Roman"/>
              </a:rPr>
              <a:t> </a:t>
            </a:r>
            <a:r>
              <a:rPr sz="2200" i="1" spc="340" dirty="0">
                <a:latin typeface="Times New Roman"/>
                <a:cs typeface="Times New Roman"/>
              </a:rPr>
              <a:t>db	</a:t>
            </a:r>
            <a:r>
              <a:rPr sz="3300" spc="540" baseline="-35353" dirty="0">
                <a:latin typeface="Symbol"/>
                <a:cs typeface="Symbol"/>
              </a:rPr>
              <a:t></a:t>
            </a:r>
            <a:r>
              <a:rPr sz="3300" spc="487" baseline="-35353" dirty="0">
                <a:latin typeface="Times New Roman"/>
                <a:cs typeface="Times New Roman"/>
              </a:rPr>
              <a:t> </a:t>
            </a:r>
            <a:r>
              <a:rPr sz="2200" i="1" spc="340" dirty="0">
                <a:latin typeface="Times New Roman"/>
                <a:cs typeface="Times New Roman"/>
              </a:rPr>
              <a:t>db	</a:t>
            </a:r>
            <a:r>
              <a:rPr sz="3300" spc="540" baseline="-35353" dirty="0">
                <a:latin typeface="Symbol"/>
                <a:cs typeface="Symbol"/>
              </a:rPr>
              <a:t></a:t>
            </a:r>
            <a:r>
              <a:rPr sz="3300" spc="367" baseline="-35353" dirty="0">
                <a:latin typeface="Times New Roman"/>
                <a:cs typeface="Times New Roman"/>
              </a:rPr>
              <a:t> </a:t>
            </a:r>
            <a:r>
              <a:rPr sz="2200" spc="360" dirty="0">
                <a:latin typeface="Times New Roman"/>
                <a:cs typeface="Times New Roman"/>
              </a:rPr>
              <a:t>2</a:t>
            </a:r>
            <a:r>
              <a:rPr sz="2200" i="1" spc="360" dirty="0">
                <a:latin typeface="Times New Roman"/>
                <a:cs typeface="Times New Roman"/>
              </a:rPr>
              <a:t>db</a:t>
            </a:r>
            <a:endParaRPr sz="2200">
              <a:latin typeface="Times New Roman"/>
              <a:cs typeface="Times New Roman"/>
            </a:endParaRPr>
          </a:p>
          <a:p>
            <a:pPr marL="445134">
              <a:lnSpc>
                <a:spcPct val="100000"/>
              </a:lnSpc>
              <a:spcBef>
                <a:spcPts val="525"/>
              </a:spcBef>
              <a:tabLst>
                <a:tab pos="1362075" algn="l"/>
                <a:tab pos="2391410" algn="l"/>
              </a:tabLst>
            </a:pPr>
            <a:r>
              <a:rPr sz="2200" spc="295" dirty="0">
                <a:latin typeface="Times New Roman"/>
                <a:cs typeface="Times New Roman"/>
              </a:rPr>
              <a:t>24	24	</a:t>
            </a:r>
            <a:r>
              <a:rPr sz="2200" spc="260" dirty="0">
                <a:latin typeface="Times New Roman"/>
                <a:cs typeface="Times New Roman"/>
              </a:rPr>
              <a:t>24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87705" y="4425824"/>
            <a:ext cx="3888740" cy="673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30" dirty="0">
                <a:latin typeface="Times New Roman"/>
                <a:cs typeface="Times New Roman"/>
              </a:rPr>
              <a:t> </a:t>
            </a:r>
            <a:r>
              <a:rPr sz="3300" i="1" spc="494" baseline="15151" dirty="0">
                <a:latin typeface="Times New Roman"/>
                <a:cs typeface="Times New Roman"/>
              </a:rPr>
              <a:t>d</a:t>
            </a:r>
            <a:r>
              <a:rPr sz="3300" i="1" spc="97" baseline="15151" dirty="0">
                <a:latin typeface="Times New Roman"/>
                <a:cs typeface="Times New Roman"/>
              </a:rPr>
              <a:t> </a:t>
            </a:r>
            <a:r>
              <a:rPr sz="3300" spc="494" baseline="-29040" dirty="0">
                <a:latin typeface="Times New Roman"/>
                <a:cs typeface="Times New Roman"/>
              </a:rPr>
              <a:t>3</a:t>
            </a:r>
            <a:r>
              <a:rPr sz="3300" spc="-247" baseline="-29040" dirty="0">
                <a:latin typeface="Times New Roman"/>
                <a:cs typeface="Times New Roman"/>
              </a:rPr>
              <a:t> </a:t>
            </a:r>
            <a:r>
              <a:rPr sz="2200" spc="165" dirty="0">
                <a:latin typeface="Times New Roman"/>
                <a:cs typeface="Times New Roman"/>
              </a:rPr>
              <a:t>.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3300" spc="517" baseline="13888" dirty="0">
                <a:latin typeface="Times New Roman"/>
                <a:cs typeface="Times New Roman"/>
              </a:rPr>
              <a:t>1</a:t>
            </a:r>
            <a:r>
              <a:rPr sz="3300" spc="517" baseline="-29040" dirty="0">
                <a:latin typeface="Times New Roman"/>
                <a:cs typeface="Times New Roman"/>
              </a:rPr>
              <a:t>8</a:t>
            </a:r>
            <a:r>
              <a:rPr sz="3300" spc="-89" baseline="-29040" dirty="0">
                <a:latin typeface="Times New Roman"/>
                <a:cs typeface="Times New Roman"/>
              </a:rPr>
              <a:t> </a:t>
            </a:r>
            <a:r>
              <a:rPr sz="2200" i="1" spc="310" dirty="0">
                <a:latin typeface="Times New Roman"/>
                <a:cs typeface="Times New Roman"/>
              </a:rPr>
              <a:t>b</a:t>
            </a:r>
            <a:r>
              <a:rPr sz="1950" spc="465" baseline="42735" dirty="0">
                <a:latin typeface="Times New Roman"/>
                <a:cs typeface="Times New Roman"/>
              </a:rPr>
              <a:t>3</a:t>
            </a:r>
            <a:r>
              <a:rPr sz="1950" spc="592" baseline="42735" dirty="0">
                <a:latin typeface="Times New Roman"/>
                <a:cs typeface="Times New Roman"/>
              </a:rPr>
              <a:t> </a:t>
            </a:r>
            <a:r>
              <a:rPr sz="2200" spc="360" dirty="0">
                <a:latin typeface="Symbol"/>
                <a:cs typeface="Symbol"/>
              </a:rPr>
              <a:t>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3300" i="1" spc="494" baseline="15151" dirty="0">
                <a:latin typeface="Times New Roman"/>
                <a:cs typeface="Times New Roman"/>
              </a:rPr>
              <a:t>d</a:t>
            </a:r>
            <a:r>
              <a:rPr sz="3300" i="1" spc="89" baseline="15151" dirty="0">
                <a:latin typeface="Times New Roman"/>
                <a:cs typeface="Times New Roman"/>
              </a:rPr>
              <a:t> </a:t>
            </a:r>
            <a:r>
              <a:rPr sz="3300" spc="494" baseline="-29040" dirty="0">
                <a:latin typeface="Times New Roman"/>
                <a:cs typeface="Times New Roman"/>
              </a:rPr>
              <a:t>3</a:t>
            </a:r>
            <a:r>
              <a:rPr sz="3300" spc="-7" baseline="-29040" dirty="0">
                <a:latin typeface="Times New Roman"/>
                <a:cs typeface="Times New Roman"/>
              </a:rPr>
              <a:t> </a:t>
            </a:r>
            <a:r>
              <a:rPr sz="4250" spc="-190" dirty="0">
                <a:latin typeface="Symbol"/>
                <a:cs typeface="Symbol"/>
              </a:rPr>
              <a:t></a:t>
            </a:r>
            <a:r>
              <a:rPr sz="2200" spc="-190" dirty="0">
                <a:latin typeface="Symbol"/>
                <a:cs typeface="Symbol"/>
              </a:rPr>
              <a:t>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3300" spc="517" baseline="13888" dirty="0">
                <a:latin typeface="Times New Roman"/>
                <a:cs typeface="Times New Roman"/>
              </a:rPr>
              <a:t>1</a:t>
            </a:r>
            <a:r>
              <a:rPr sz="3300" spc="517" baseline="-29040" dirty="0">
                <a:latin typeface="Times New Roman"/>
                <a:cs typeface="Times New Roman"/>
              </a:rPr>
              <a:t>8</a:t>
            </a:r>
            <a:r>
              <a:rPr sz="3300" spc="-82" baseline="-29040" dirty="0">
                <a:latin typeface="Times New Roman"/>
                <a:cs typeface="Times New Roman"/>
              </a:rPr>
              <a:t> </a:t>
            </a:r>
            <a:r>
              <a:rPr sz="2200" i="1" spc="315" dirty="0">
                <a:latin typeface="Times New Roman"/>
                <a:cs typeface="Times New Roman"/>
              </a:rPr>
              <a:t>b</a:t>
            </a:r>
            <a:r>
              <a:rPr sz="1950" spc="472" baseline="42735" dirty="0">
                <a:latin typeface="Times New Roman"/>
                <a:cs typeface="Times New Roman"/>
              </a:rPr>
              <a:t>3</a:t>
            </a:r>
            <a:r>
              <a:rPr sz="1950" spc="52" baseline="42735" dirty="0">
                <a:latin typeface="Times New Roman"/>
                <a:cs typeface="Times New Roman"/>
              </a:rPr>
              <a:t> </a:t>
            </a:r>
            <a:r>
              <a:rPr sz="4250" spc="-480" dirty="0">
                <a:latin typeface="Symbol"/>
                <a:cs typeface="Symbol"/>
              </a:rPr>
              <a:t></a:t>
            </a:r>
            <a:endParaRPr sz="42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21419" y="3773225"/>
            <a:ext cx="2363470" cy="661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1925320" algn="l"/>
              </a:tabLst>
            </a:pPr>
            <a:r>
              <a:rPr sz="2200" i="1" spc="470" dirty="0">
                <a:latin typeface="Times New Roman"/>
                <a:cs typeface="Times New Roman"/>
              </a:rPr>
              <a:t>b</a:t>
            </a:r>
            <a:r>
              <a:rPr sz="4150" spc="-755" dirty="0">
                <a:latin typeface="Symbol"/>
                <a:cs typeface="Symbol"/>
              </a:rPr>
              <a:t></a:t>
            </a:r>
            <a:r>
              <a:rPr sz="1950" spc="277" baseline="74786" dirty="0">
                <a:latin typeface="Times New Roman"/>
                <a:cs typeface="Times New Roman"/>
              </a:rPr>
              <a:t>3</a:t>
            </a:r>
            <a:r>
              <a:rPr sz="1950" baseline="74786" dirty="0">
                <a:latin typeface="Times New Roman"/>
                <a:cs typeface="Times New Roman"/>
              </a:rPr>
              <a:t> </a:t>
            </a:r>
            <a:r>
              <a:rPr sz="1950" spc="104" baseline="74786" dirty="0">
                <a:latin typeface="Times New Roman"/>
                <a:cs typeface="Times New Roman"/>
              </a:rPr>
              <a:t> </a:t>
            </a:r>
            <a:r>
              <a:rPr sz="2200" spc="360" dirty="0">
                <a:latin typeface="Symbol"/>
                <a:cs typeface="Symbol"/>
              </a:rPr>
              <a:t></a:t>
            </a:r>
            <a:r>
              <a:rPr sz="2200" spc="190" dirty="0">
                <a:latin typeface="Times New Roman"/>
                <a:cs typeface="Times New Roman"/>
              </a:rPr>
              <a:t> </a:t>
            </a:r>
            <a:r>
              <a:rPr sz="3300" i="1" u="sng" spc="494" baseline="3535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</a:t>
            </a:r>
            <a:r>
              <a:rPr sz="3300" i="1" baseline="35353" dirty="0">
                <a:latin typeface="Times New Roman"/>
                <a:cs typeface="Times New Roman"/>
              </a:rPr>
              <a:t> </a:t>
            </a:r>
            <a:r>
              <a:rPr sz="3300" i="1" spc="-307" baseline="35353" dirty="0">
                <a:latin typeface="Times New Roman"/>
                <a:cs typeface="Times New Roman"/>
              </a:rPr>
              <a:t> </a:t>
            </a:r>
            <a:r>
              <a:rPr sz="4150" spc="-705" dirty="0">
                <a:latin typeface="Symbol"/>
                <a:cs typeface="Symbol"/>
              </a:rPr>
              <a:t></a:t>
            </a:r>
            <a:r>
              <a:rPr sz="2200" spc="360" dirty="0">
                <a:latin typeface="Symbol"/>
                <a:cs typeface="Symbol"/>
              </a:rPr>
              <a:t></a:t>
            </a:r>
            <a:r>
              <a:rPr sz="2200" spc="260" dirty="0">
                <a:latin typeface="Times New Roman"/>
                <a:cs typeface="Times New Roman"/>
              </a:rPr>
              <a:t> </a:t>
            </a:r>
            <a:r>
              <a:rPr sz="3300" spc="494" baseline="13888" dirty="0">
                <a:latin typeface="Times New Roman"/>
                <a:cs typeface="Times New Roman"/>
              </a:rPr>
              <a:t>1</a:t>
            </a:r>
            <a:r>
              <a:rPr sz="3300" baseline="13888" dirty="0">
                <a:latin typeface="Times New Roman"/>
                <a:cs typeface="Times New Roman"/>
              </a:rPr>
              <a:t>	</a:t>
            </a:r>
            <a:r>
              <a:rPr sz="2200" i="1" spc="475" dirty="0">
                <a:latin typeface="Times New Roman"/>
                <a:cs typeface="Times New Roman"/>
              </a:rPr>
              <a:t>b</a:t>
            </a:r>
            <a:r>
              <a:rPr sz="4150" spc="-760" dirty="0">
                <a:latin typeface="Symbol"/>
                <a:cs typeface="Symbol"/>
              </a:rPr>
              <a:t></a:t>
            </a:r>
            <a:r>
              <a:rPr sz="1950" spc="277" baseline="74786" dirty="0">
                <a:latin typeface="Times New Roman"/>
                <a:cs typeface="Times New Roman"/>
              </a:rPr>
              <a:t>3</a:t>
            </a:r>
            <a:endParaRPr sz="1950" baseline="74786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387705" y="3944388"/>
            <a:ext cx="52006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3300" spc="540" baseline="-15151" dirty="0">
                <a:latin typeface="Symbol"/>
                <a:cs typeface="Symbol"/>
              </a:rPr>
              <a:t></a:t>
            </a:r>
            <a:r>
              <a:rPr sz="3300" spc="-37" baseline="-15151" dirty="0">
                <a:latin typeface="Times New Roman"/>
                <a:cs typeface="Times New Roman"/>
              </a:rPr>
              <a:t> </a:t>
            </a:r>
            <a:r>
              <a:rPr sz="2200" i="1" spc="330" dirty="0">
                <a:latin typeface="Times New Roman"/>
                <a:cs typeface="Times New Roman"/>
              </a:rPr>
              <a:t>d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387705" y="2952863"/>
            <a:ext cx="201993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832485" algn="l"/>
              </a:tabLst>
            </a:pP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4400" spc="-520" dirty="0">
                <a:latin typeface="Symbol"/>
                <a:cs typeface="Symbol"/>
              </a:rPr>
              <a:t></a:t>
            </a:r>
            <a:r>
              <a:rPr sz="3300" spc="494" baseline="13888" dirty="0">
                <a:latin typeface="Times New Roman"/>
                <a:cs typeface="Times New Roman"/>
              </a:rPr>
              <a:t>1</a:t>
            </a:r>
            <a:r>
              <a:rPr sz="3300" baseline="13888" dirty="0">
                <a:latin typeface="Times New Roman"/>
                <a:cs typeface="Times New Roman"/>
              </a:rPr>
              <a:t>	</a:t>
            </a:r>
            <a:r>
              <a:rPr sz="2200" spc="215" dirty="0">
                <a:latin typeface="Times New Roman"/>
                <a:cs typeface="Times New Roman"/>
              </a:rPr>
              <a:t>.</a:t>
            </a:r>
            <a:r>
              <a:rPr sz="2200" i="1" spc="425" dirty="0">
                <a:latin typeface="Times New Roman"/>
                <a:cs typeface="Times New Roman"/>
              </a:rPr>
              <a:t>x</a:t>
            </a:r>
            <a:r>
              <a:rPr sz="1950" spc="480" baseline="42735" dirty="0">
                <a:latin typeface="Times New Roman"/>
                <a:cs typeface="Times New Roman"/>
              </a:rPr>
              <a:t>3</a:t>
            </a:r>
            <a:r>
              <a:rPr sz="2200" spc="75" dirty="0">
                <a:latin typeface="Times New Roman"/>
                <a:cs typeface="Times New Roman"/>
              </a:rPr>
              <a:t>.</a:t>
            </a:r>
            <a:r>
              <a:rPr sz="2200" i="1" spc="330" dirty="0">
                <a:latin typeface="Times New Roman"/>
                <a:cs typeface="Times New Roman"/>
              </a:rPr>
              <a:t>d</a:t>
            </a:r>
            <a:r>
              <a:rPr sz="2200" i="1" spc="-180" dirty="0">
                <a:latin typeface="Times New Roman"/>
                <a:cs typeface="Times New Roman"/>
              </a:rPr>
              <a:t> </a:t>
            </a:r>
            <a:r>
              <a:rPr sz="4400" spc="-670" dirty="0">
                <a:latin typeface="Symbol"/>
                <a:cs typeface="Symbol"/>
              </a:rPr>
              <a:t></a:t>
            </a:r>
            <a:r>
              <a:rPr sz="1950" spc="405" baseline="87606" dirty="0">
                <a:latin typeface="Times New Roman"/>
                <a:cs typeface="Times New Roman"/>
              </a:rPr>
              <a:t>1</a:t>
            </a:r>
            <a:r>
              <a:rPr sz="1950" spc="382" baseline="44871" dirty="0">
                <a:latin typeface="Times New Roman"/>
                <a:cs typeface="Times New Roman"/>
              </a:rPr>
              <a:t>2</a:t>
            </a:r>
            <a:r>
              <a:rPr sz="1950" i="1" spc="277" baseline="44871" dirty="0">
                <a:latin typeface="Times New Roman"/>
                <a:cs typeface="Times New Roman"/>
              </a:rPr>
              <a:t>b</a:t>
            </a:r>
            <a:endParaRPr sz="1950" baseline="44871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865223" y="2504356"/>
            <a:ext cx="76771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554990" algn="l"/>
              </a:tabLst>
            </a:pPr>
            <a:r>
              <a:rPr sz="2200" spc="220" dirty="0">
                <a:latin typeface="Times New Roman"/>
                <a:cs typeface="Times New Roman"/>
              </a:rPr>
              <a:t>I	</a:t>
            </a:r>
            <a:r>
              <a:rPr sz="2200" spc="360" dirty="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859409" y="1759486"/>
            <a:ext cx="1433830" cy="872490"/>
          </a:xfrm>
          <a:prstGeom prst="rect">
            <a:avLst/>
          </a:prstGeom>
        </p:spPr>
        <p:txBody>
          <a:bodyPr vert="horz" wrap="square" lIns="0" tIns="2108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60"/>
              </a:spcBef>
            </a:pPr>
            <a:r>
              <a:rPr sz="2200" spc="365" dirty="0">
                <a:latin typeface="Times New Roman"/>
                <a:cs typeface="Times New Roman"/>
              </a:rPr>
              <a:t>dA </a:t>
            </a: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-200" dirty="0">
                <a:latin typeface="Times New Roman"/>
                <a:cs typeface="Times New Roman"/>
              </a:rPr>
              <a:t> </a:t>
            </a:r>
            <a:r>
              <a:rPr sz="2200" spc="245" dirty="0">
                <a:latin typeface="Times New Roman"/>
                <a:cs typeface="Times New Roman"/>
              </a:rPr>
              <a:t>d.dx</a:t>
            </a:r>
            <a:endParaRPr sz="2200">
              <a:latin typeface="Times New Roman"/>
              <a:cs typeface="Times New Roman"/>
            </a:endParaRPr>
          </a:p>
          <a:p>
            <a:pPr marR="51435" algn="r">
              <a:lnSpc>
                <a:spcPct val="100000"/>
              </a:lnSpc>
              <a:spcBef>
                <a:spcPts val="905"/>
              </a:spcBef>
            </a:pPr>
            <a:r>
              <a:rPr sz="1300" spc="185" dirty="0">
                <a:latin typeface="Times New Roman"/>
                <a:cs typeface="Times New Roman"/>
              </a:rPr>
              <a:t>1</a:t>
            </a:r>
            <a:r>
              <a:rPr sz="1300" spc="70" dirty="0">
                <a:latin typeface="Times New Roman"/>
                <a:cs typeface="Times New Roman"/>
              </a:rPr>
              <a:t> </a:t>
            </a:r>
            <a:r>
              <a:rPr sz="1300" spc="225" dirty="0">
                <a:latin typeface="Times New Roman"/>
                <a:cs typeface="Times New Roman"/>
              </a:rPr>
              <a:t>2b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865223" y="1396730"/>
            <a:ext cx="76771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554990" algn="l"/>
              </a:tabLst>
            </a:pPr>
            <a:r>
              <a:rPr sz="2200" spc="220" dirty="0">
                <a:latin typeface="Times New Roman"/>
                <a:cs typeface="Times New Roman"/>
              </a:rPr>
              <a:t>I	</a:t>
            </a:r>
            <a:r>
              <a:rPr sz="2200" spc="360" dirty="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80454" y="3596224"/>
            <a:ext cx="55626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950" spc="300" baseline="27777" dirty="0">
                <a:latin typeface="Symbol"/>
                <a:cs typeface="Symbol"/>
              </a:rPr>
              <a:t></a:t>
            </a:r>
            <a:r>
              <a:rPr sz="1950" spc="-112" baseline="27777" dirty="0">
                <a:latin typeface="Times New Roman"/>
                <a:cs typeface="Times New Roman"/>
              </a:rPr>
              <a:t> </a:t>
            </a:r>
            <a:r>
              <a:rPr sz="1950" spc="352" baseline="42735" dirty="0">
                <a:latin typeface="Times New Roman"/>
                <a:cs typeface="Times New Roman"/>
              </a:rPr>
              <a:t>1</a:t>
            </a:r>
            <a:r>
              <a:rPr sz="1300" spc="235" dirty="0">
                <a:latin typeface="Times New Roman"/>
                <a:cs typeface="Times New Roman"/>
              </a:rPr>
              <a:t>2</a:t>
            </a:r>
            <a:r>
              <a:rPr sz="1300" i="1" spc="235" dirty="0">
                <a:latin typeface="Times New Roman"/>
                <a:cs typeface="Times New Roman"/>
              </a:rPr>
              <a:t>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785885" y="2504356"/>
            <a:ext cx="1508760" cy="497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494665">
              <a:lnSpc>
                <a:spcPts val="2385"/>
              </a:lnSpc>
              <a:spcBef>
                <a:spcPts val="130"/>
              </a:spcBef>
            </a:pPr>
            <a:r>
              <a:rPr sz="2200" i="1" spc="345" dirty="0">
                <a:latin typeface="Times New Roman"/>
                <a:cs typeface="Times New Roman"/>
              </a:rPr>
              <a:t>d</a:t>
            </a:r>
            <a:r>
              <a:rPr sz="2200" spc="345" dirty="0">
                <a:latin typeface="Times New Roman"/>
                <a:cs typeface="Times New Roman"/>
              </a:rPr>
              <a:t>.</a:t>
            </a:r>
            <a:r>
              <a:rPr sz="2200" i="1" spc="345" dirty="0">
                <a:latin typeface="Times New Roman"/>
                <a:cs typeface="Times New Roman"/>
              </a:rPr>
              <a:t>x</a:t>
            </a:r>
            <a:r>
              <a:rPr sz="1950" spc="517" baseline="42735" dirty="0">
                <a:latin typeface="Times New Roman"/>
                <a:cs typeface="Times New Roman"/>
              </a:rPr>
              <a:t>2</a:t>
            </a:r>
            <a:r>
              <a:rPr sz="1950" spc="-307" baseline="42735" dirty="0">
                <a:latin typeface="Times New Roman"/>
                <a:cs typeface="Times New Roman"/>
              </a:rPr>
              <a:t> </a:t>
            </a:r>
            <a:r>
              <a:rPr sz="2200" i="1" spc="335" dirty="0">
                <a:latin typeface="Times New Roman"/>
                <a:cs typeface="Times New Roman"/>
              </a:rPr>
              <a:t>dx</a:t>
            </a:r>
            <a:endParaRPr sz="2200">
              <a:latin typeface="Times New Roman"/>
              <a:cs typeface="Times New Roman"/>
            </a:endParaRPr>
          </a:p>
          <a:p>
            <a:pPr marL="25400">
              <a:lnSpc>
                <a:spcPts val="1305"/>
              </a:lnSpc>
            </a:pPr>
            <a:r>
              <a:rPr sz="1300" spc="145" dirty="0">
                <a:latin typeface="Symbol"/>
                <a:cs typeface="Symbol"/>
              </a:rPr>
              <a:t></a:t>
            </a:r>
            <a:r>
              <a:rPr sz="1300" spc="145" dirty="0">
                <a:latin typeface="Times New Roman"/>
                <a:cs typeface="Times New Roman"/>
              </a:rPr>
              <a:t>1</a:t>
            </a:r>
            <a:r>
              <a:rPr sz="1300" spc="165" dirty="0">
                <a:latin typeface="Times New Roman"/>
                <a:cs typeface="Times New Roman"/>
              </a:rPr>
              <a:t> </a:t>
            </a:r>
            <a:r>
              <a:rPr sz="1300" spc="225" dirty="0">
                <a:latin typeface="Times New Roman"/>
                <a:cs typeface="Times New Roman"/>
              </a:rPr>
              <a:t>2b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700122" y="2465333"/>
            <a:ext cx="149860" cy="535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3350" spc="-50" dirty="0">
                <a:latin typeface="Symbol"/>
                <a:cs typeface="Symbol"/>
              </a:rPr>
              <a:t>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11005" y="1357471"/>
            <a:ext cx="149860" cy="535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3350" spc="35" dirty="0">
                <a:latin typeface="Symbol"/>
                <a:cs typeface="Symbol"/>
              </a:rPr>
              <a:t>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805428" y="1290827"/>
            <a:ext cx="4937760" cy="4700270"/>
          </a:xfrm>
          <a:custGeom>
            <a:avLst/>
            <a:gdLst/>
            <a:ahLst/>
            <a:cxnLst/>
            <a:rect l="l" t="t" r="r" b="b"/>
            <a:pathLst>
              <a:path w="4937759" h="4700270">
                <a:moveTo>
                  <a:pt x="0" y="4700016"/>
                </a:moveTo>
                <a:lnTo>
                  <a:pt x="4937760" y="4700016"/>
                </a:lnTo>
                <a:lnTo>
                  <a:pt x="4937760" y="0"/>
                </a:lnTo>
                <a:lnTo>
                  <a:pt x="0" y="0"/>
                </a:lnTo>
                <a:lnTo>
                  <a:pt x="0" y="4700016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457200"/>
            <a:ext cx="855472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492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75"/>
              </a:spcBef>
              <a:tabLst>
                <a:tab pos="7125334" algn="l"/>
              </a:tabLst>
            </a:pPr>
            <a:r>
              <a:rPr sz="2400" b="1" dirty="0">
                <a:latin typeface="Harrington"/>
                <a:cs typeface="Harrington"/>
              </a:rPr>
              <a:t>Momen inersia segiempat terhadap sumbu</a:t>
            </a:r>
            <a:r>
              <a:rPr sz="2400" b="1" spc="-95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y</a:t>
            </a:r>
            <a:r>
              <a:rPr sz="2400" b="1" dirty="0">
                <a:latin typeface="Harrington"/>
                <a:cs typeface="Harrington"/>
              </a:rPr>
              <a:t> melalui	titik</a:t>
            </a:r>
            <a:r>
              <a:rPr sz="2400" b="1" spc="-50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berat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000" y="1566672"/>
            <a:ext cx="3072383" cy="3558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10000" y="1295400"/>
            <a:ext cx="4928870" cy="4691380"/>
          </a:xfrm>
          <a:custGeom>
            <a:avLst/>
            <a:gdLst/>
            <a:ahLst/>
            <a:cxnLst/>
            <a:rect l="l" t="t" r="r" b="b"/>
            <a:pathLst>
              <a:path w="4928870" h="4691380">
                <a:moveTo>
                  <a:pt x="0" y="4690872"/>
                </a:moveTo>
                <a:lnTo>
                  <a:pt x="4928615" y="4690872"/>
                </a:lnTo>
                <a:lnTo>
                  <a:pt x="4928615" y="0"/>
                </a:lnTo>
                <a:lnTo>
                  <a:pt x="0" y="0"/>
                </a:lnTo>
                <a:lnTo>
                  <a:pt x="0" y="469087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01659" y="2829218"/>
            <a:ext cx="67945" cy="165735"/>
          </a:xfrm>
          <a:custGeom>
            <a:avLst/>
            <a:gdLst/>
            <a:ahLst/>
            <a:cxnLst/>
            <a:rect l="l" t="t" r="r" b="b"/>
            <a:pathLst>
              <a:path w="67945" h="165735">
                <a:moveTo>
                  <a:pt x="67570" y="0"/>
                </a:moveTo>
                <a:lnTo>
                  <a:pt x="0" y="165116"/>
                </a:lnTo>
              </a:path>
            </a:pathLst>
          </a:custGeom>
          <a:ln w="70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26085" y="2458828"/>
            <a:ext cx="67945" cy="165735"/>
          </a:xfrm>
          <a:custGeom>
            <a:avLst/>
            <a:gdLst/>
            <a:ahLst/>
            <a:cxnLst/>
            <a:rect l="l" t="t" r="r" b="b"/>
            <a:pathLst>
              <a:path w="67945" h="165735">
                <a:moveTo>
                  <a:pt x="67570" y="0"/>
                </a:moveTo>
                <a:lnTo>
                  <a:pt x="0" y="165116"/>
                </a:lnTo>
              </a:path>
            </a:pathLst>
          </a:custGeom>
          <a:ln w="70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69148" y="3235513"/>
            <a:ext cx="404495" cy="440055"/>
          </a:xfrm>
          <a:custGeom>
            <a:avLst/>
            <a:gdLst/>
            <a:ahLst/>
            <a:cxnLst/>
            <a:rect l="l" t="t" r="r" b="b"/>
            <a:pathLst>
              <a:path w="404495" h="440054">
                <a:moveTo>
                  <a:pt x="404000" y="0"/>
                </a:moveTo>
                <a:lnTo>
                  <a:pt x="0" y="439743"/>
                </a:lnTo>
              </a:path>
            </a:pathLst>
          </a:custGeom>
          <a:ln w="137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41723" y="3520392"/>
            <a:ext cx="234315" cy="256540"/>
          </a:xfrm>
          <a:custGeom>
            <a:avLst/>
            <a:gdLst/>
            <a:ahLst/>
            <a:cxnLst/>
            <a:rect l="l" t="t" r="r" b="b"/>
            <a:pathLst>
              <a:path w="234314" h="256539">
                <a:moveTo>
                  <a:pt x="233966" y="0"/>
                </a:moveTo>
                <a:lnTo>
                  <a:pt x="0" y="256131"/>
                </a:lnTo>
              </a:path>
            </a:pathLst>
          </a:custGeom>
          <a:ln w="65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12372" y="3137010"/>
            <a:ext cx="234315" cy="255904"/>
          </a:xfrm>
          <a:custGeom>
            <a:avLst/>
            <a:gdLst/>
            <a:ahLst/>
            <a:cxnLst/>
            <a:rect l="l" t="t" r="r" b="b"/>
            <a:pathLst>
              <a:path w="234314" h="255904">
                <a:moveTo>
                  <a:pt x="233996" y="0"/>
                </a:moveTo>
                <a:lnTo>
                  <a:pt x="0" y="255587"/>
                </a:lnTo>
              </a:path>
            </a:pathLst>
          </a:custGeom>
          <a:ln w="6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25525" y="4022308"/>
            <a:ext cx="407670" cy="444500"/>
          </a:xfrm>
          <a:custGeom>
            <a:avLst/>
            <a:gdLst/>
            <a:ahLst/>
            <a:cxnLst/>
            <a:rect l="l" t="t" r="r" b="b"/>
            <a:pathLst>
              <a:path w="407670" h="444500">
                <a:moveTo>
                  <a:pt x="407637" y="0"/>
                </a:moveTo>
                <a:lnTo>
                  <a:pt x="0" y="444326"/>
                </a:lnTo>
              </a:path>
            </a:pathLst>
          </a:custGeom>
          <a:ln w="137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00286" y="4026843"/>
            <a:ext cx="400050" cy="436245"/>
          </a:xfrm>
          <a:custGeom>
            <a:avLst/>
            <a:gdLst/>
            <a:ahLst/>
            <a:cxnLst/>
            <a:rect l="l" t="t" r="r" b="b"/>
            <a:pathLst>
              <a:path w="400050" h="436245">
                <a:moveTo>
                  <a:pt x="399634" y="0"/>
                </a:moveTo>
                <a:lnTo>
                  <a:pt x="0" y="435822"/>
                </a:lnTo>
              </a:path>
            </a:pathLst>
          </a:custGeom>
          <a:ln w="13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88844" y="4026843"/>
            <a:ext cx="400050" cy="436245"/>
          </a:xfrm>
          <a:custGeom>
            <a:avLst/>
            <a:gdLst/>
            <a:ahLst/>
            <a:cxnLst/>
            <a:rect l="l" t="t" r="r" b="b"/>
            <a:pathLst>
              <a:path w="400050" h="436245">
                <a:moveTo>
                  <a:pt x="399543" y="0"/>
                </a:moveTo>
                <a:lnTo>
                  <a:pt x="0" y="435822"/>
                </a:lnTo>
              </a:path>
            </a:pathLst>
          </a:custGeom>
          <a:ln w="13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25525" y="4684545"/>
            <a:ext cx="407670" cy="445134"/>
          </a:xfrm>
          <a:custGeom>
            <a:avLst/>
            <a:gdLst/>
            <a:ahLst/>
            <a:cxnLst/>
            <a:rect l="l" t="t" r="r" b="b"/>
            <a:pathLst>
              <a:path w="407670" h="445135">
                <a:moveTo>
                  <a:pt x="407637" y="0"/>
                </a:moveTo>
                <a:lnTo>
                  <a:pt x="0" y="444916"/>
                </a:lnTo>
              </a:path>
            </a:pathLst>
          </a:custGeom>
          <a:ln w="137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14110" y="4689104"/>
            <a:ext cx="403860" cy="440690"/>
          </a:xfrm>
          <a:custGeom>
            <a:avLst/>
            <a:gdLst/>
            <a:ahLst/>
            <a:cxnLst/>
            <a:rect l="l" t="t" r="r" b="b"/>
            <a:pathLst>
              <a:path w="403860" h="440689">
                <a:moveTo>
                  <a:pt x="403272" y="0"/>
                </a:moveTo>
                <a:lnTo>
                  <a:pt x="0" y="440357"/>
                </a:lnTo>
              </a:path>
            </a:pathLst>
          </a:custGeom>
          <a:ln w="13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70877" y="4684545"/>
            <a:ext cx="407670" cy="445134"/>
          </a:xfrm>
          <a:custGeom>
            <a:avLst/>
            <a:gdLst/>
            <a:ahLst/>
            <a:cxnLst/>
            <a:rect l="l" t="t" r="r" b="b"/>
            <a:pathLst>
              <a:path w="407670" h="445135">
                <a:moveTo>
                  <a:pt x="407546" y="0"/>
                </a:moveTo>
                <a:lnTo>
                  <a:pt x="0" y="444916"/>
                </a:lnTo>
              </a:path>
            </a:pathLst>
          </a:custGeom>
          <a:ln w="13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307979" y="4689104"/>
            <a:ext cx="403225" cy="440690"/>
          </a:xfrm>
          <a:custGeom>
            <a:avLst/>
            <a:gdLst/>
            <a:ahLst/>
            <a:cxnLst/>
            <a:rect l="l" t="t" r="r" b="b"/>
            <a:pathLst>
              <a:path w="403225" h="440689">
                <a:moveTo>
                  <a:pt x="403181" y="0"/>
                </a:moveTo>
                <a:lnTo>
                  <a:pt x="0" y="440357"/>
                </a:lnTo>
              </a:path>
            </a:pathLst>
          </a:custGeom>
          <a:ln w="13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93573" y="5634094"/>
            <a:ext cx="557530" cy="0"/>
          </a:xfrm>
          <a:custGeom>
            <a:avLst/>
            <a:gdLst/>
            <a:ahLst/>
            <a:cxnLst/>
            <a:rect l="l" t="t" r="r" b="b"/>
            <a:pathLst>
              <a:path w="557529">
                <a:moveTo>
                  <a:pt x="0" y="0"/>
                </a:moveTo>
                <a:lnTo>
                  <a:pt x="557300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10554" y="5634094"/>
            <a:ext cx="558165" cy="0"/>
          </a:xfrm>
          <a:custGeom>
            <a:avLst/>
            <a:gdLst/>
            <a:ahLst/>
            <a:cxnLst/>
            <a:rect l="l" t="t" r="r" b="b"/>
            <a:pathLst>
              <a:path w="558164">
                <a:moveTo>
                  <a:pt x="0" y="0"/>
                </a:moveTo>
                <a:lnTo>
                  <a:pt x="558057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45723" y="5634094"/>
            <a:ext cx="746760" cy="0"/>
          </a:xfrm>
          <a:custGeom>
            <a:avLst/>
            <a:gdLst/>
            <a:ahLst/>
            <a:cxnLst/>
            <a:rect l="l" t="t" r="r" b="b"/>
            <a:pathLst>
              <a:path w="746759">
                <a:moveTo>
                  <a:pt x="0" y="0"/>
                </a:moveTo>
                <a:lnTo>
                  <a:pt x="746189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79937" y="5634094"/>
            <a:ext cx="363855" cy="0"/>
          </a:xfrm>
          <a:custGeom>
            <a:avLst/>
            <a:gdLst/>
            <a:ahLst/>
            <a:cxnLst/>
            <a:rect l="l" t="t" r="r" b="b"/>
            <a:pathLst>
              <a:path w="363854">
                <a:moveTo>
                  <a:pt x="0" y="0"/>
                </a:moveTo>
                <a:lnTo>
                  <a:pt x="363469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419233" y="4166858"/>
            <a:ext cx="19494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00" spc="330" dirty="0">
                <a:latin typeface="Times New Roman"/>
                <a:cs typeface="Times New Roman"/>
              </a:rPr>
              <a:t>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50089" y="4241952"/>
            <a:ext cx="19494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00" spc="33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75334" y="3702099"/>
            <a:ext cx="372110" cy="661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6225" spc="-44" baseline="-7362" dirty="0">
                <a:latin typeface="Symbol"/>
                <a:cs typeface="Symbol"/>
              </a:rPr>
              <a:t></a:t>
            </a:r>
            <a:r>
              <a:rPr sz="2200" spc="-30" dirty="0">
                <a:latin typeface="Times New Roman"/>
                <a:cs typeface="Times New Roman"/>
              </a:rPr>
              <a:t>1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8609" y="4166858"/>
            <a:ext cx="77660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581660" algn="l"/>
              </a:tabLst>
            </a:pPr>
            <a:r>
              <a:rPr sz="2200" spc="330" dirty="0">
                <a:latin typeface="Times New Roman"/>
                <a:cs typeface="Times New Roman"/>
              </a:rPr>
              <a:t>3	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92201" y="3375457"/>
            <a:ext cx="19494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00" spc="33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85683" y="1388448"/>
            <a:ext cx="88265" cy="167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900" spc="145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13747" y="1759547"/>
            <a:ext cx="88265" cy="167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900" spc="145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31014" y="1396730"/>
            <a:ext cx="78549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2200" i="1" spc="335" dirty="0">
                <a:latin typeface="Times New Roman"/>
                <a:cs typeface="Times New Roman"/>
              </a:rPr>
              <a:t>x</a:t>
            </a:r>
            <a:r>
              <a:rPr sz="1950" spc="502" baseline="42735" dirty="0">
                <a:latin typeface="Times New Roman"/>
                <a:cs typeface="Times New Roman"/>
              </a:rPr>
              <a:t>2</a:t>
            </a:r>
            <a:r>
              <a:rPr sz="1950" spc="-315" baseline="42735" dirty="0">
                <a:latin typeface="Times New Roman"/>
                <a:cs typeface="Times New Roman"/>
              </a:rPr>
              <a:t> </a:t>
            </a:r>
            <a:r>
              <a:rPr sz="2200" i="1" spc="390" dirty="0">
                <a:latin typeface="Times New Roman"/>
                <a:cs typeface="Times New Roman"/>
              </a:rPr>
              <a:t>dA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24353" y="2693234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86131" y="1299311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x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832353" y="1670410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x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24353" y="1585608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363216" y="5409412"/>
            <a:ext cx="1357630" cy="58801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ts val="2195"/>
              </a:lnSpc>
              <a:spcBef>
                <a:spcPts val="130"/>
              </a:spcBef>
              <a:tabLst>
                <a:tab pos="406400" algn="l"/>
                <a:tab pos="742950" algn="l"/>
              </a:tabLst>
            </a:pP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360" dirty="0">
                <a:latin typeface="Times New Roman"/>
                <a:cs typeface="Times New Roman"/>
              </a:rPr>
              <a:t>	</a:t>
            </a:r>
            <a:r>
              <a:rPr sz="3300" spc="494" baseline="35353" dirty="0">
                <a:latin typeface="Times New Roman"/>
                <a:cs typeface="Times New Roman"/>
              </a:rPr>
              <a:t>1	</a:t>
            </a:r>
            <a:r>
              <a:rPr sz="2200" i="1" spc="280" dirty="0">
                <a:latin typeface="Times New Roman"/>
                <a:cs typeface="Times New Roman"/>
              </a:rPr>
              <a:t>d</a:t>
            </a:r>
            <a:r>
              <a:rPr sz="2200" spc="280" dirty="0">
                <a:latin typeface="Times New Roman"/>
                <a:cs typeface="Times New Roman"/>
              </a:rPr>
              <a:t>.</a:t>
            </a:r>
            <a:r>
              <a:rPr sz="2200" i="1" spc="280" dirty="0">
                <a:latin typeface="Times New Roman"/>
                <a:cs typeface="Times New Roman"/>
              </a:rPr>
              <a:t>b</a:t>
            </a:r>
            <a:r>
              <a:rPr sz="1950" spc="419" baseline="42735" dirty="0">
                <a:latin typeface="Times New Roman"/>
                <a:cs typeface="Times New Roman"/>
              </a:rPr>
              <a:t>3</a:t>
            </a:r>
            <a:endParaRPr sz="1950" baseline="42735">
              <a:latin typeface="Times New Roman"/>
              <a:cs typeface="Times New Roman"/>
            </a:endParaRPr>
          </a:p>
          <a:p>
            <a:pPr marL="300990">
              <a:lnSpc>
                <a:spcPts val="2195"/>
              </a:lnSpc>
            </a:pPr>
            <a:r>
              <a:rPr sz="2200" spc="260" dirty="0">
                <a:latin typeface="Times New Roman"/>
                <a:cs typeface="Times New Roman"/>
              </a:rPr>
              <a:t>12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349605" y="5220530"/>
            <a:ext cx="2945130" cy="776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6760">
              <a:lnSpc>
                <a:spcPts val="830"/>
              </a:lnSpc>
              <a:spcBef>
                <a:spcPts val="100"/>
              </a:spcBef>
              <a:tabLst>
                <a:tab pos="1664335" algn="l"/>
                <a:tab pos="2787015" algn="l"/>
              </a:tabLst>
            </a:pPr>
            <a:r>
              <a:rPr sz="1300" spc="185" dirty="0">
                <a:latin typeface="Times New Roman"/>
                <a:cs typeface="Times New Roman"/>
              </a:rPr>
              <a:t>3	3	3</a:t>
            </a:r>
            <a:endParaRPr sz="1300">
              <a:latin typeface="Times New Roman"/>
              <a:cs typeface="Times New Roman"/>
            </a:endParaRPr>
          </a:p>
          <a:p>
            <a:pPr marL="63500">
              <a:lnSpc>
                <a:spcPts val="1910"/>
              </a:lnSpc>
              <a:tabLst>
                <a:tab pos="974725" algn="l"/>
                <a:tab pos="1915160" algn="l"/>
              </a:tabLst>
            </a:pPr>
            <a:r>
              <a:rPr sz="3300" spc="540" baseline="-35353" dirty="0">
                <a:latin typeface="Symbol"/>
                <a:cs typeface="Symbol"/>
              </a:rPr>
              <a:t></a:t>
            </a:r>
            <a:r>
              <a:rPr sz="3300" spc="419" baseline="-35353" dirty="0">
                <a:latin typeface="Times New Roman"/>
                <a:cs typeface="Times New Roman"/>
              </a:rPr>
              <a:t> </a:t>
            </a:r>
            <a:r>
              <a:rPr sz="2200" i="1" spc="340" dirty="0">
                <a:latin typeface="Times New Roman"/>
                <a:cs typeface="Times New Roman"/>
              </a:rPr>
              <a:t>db	</a:t>
            </a:r>
            <a:r>
              <a:rPr sz="3300" spc="540" baseline="-35353" dirty="0">
                <a:latin typeface="Symbol"/>
                <a:cs typeface="Symbol"/>
              </a:rPr>
              <a:t></a:t>
            </a:r>
            <a:r>
              <a:rPr sz="3300" spc="487" baseline="-35353" dirty="0">
                <a:latin typeface="Times New Roman"/>
                <a:cs typeface="Times New Roman"/>
              </a:rPr>
              <a:t> </a:t>
            </a:r>
            <a:r>
              <a:rPr sz="2200" i="1" spc="340" dirty="0">
                <a:latin typeface="Times New Roman"/>
                <a:cs typeface="Times New Roman"/>
              </a:rPr>
              <a:t>db	</a:t>
            </a:r>
            <a:r>
              <a:rPr sz="3300" spc="540" baseline="-35353" dirty="0">
                <a:latin typeface="Symbol"/>
                <a:cs typeface="Symbol"/>
              </a:rPr>
              <a:t></a:t>
            </a:r>
            <a:r>
              <a:rPr sz="3300" spc="367" baseline="-35353" dirty="0">
                <a:latin typeface="Times New Roman"/>
                <a:cs typeface="Times New Roman"/>
              </a:rPr>
              <a:t> </a:t>
            </a:r>
            <a:r>
              <a:rPr sz="2200" spc="360" dirty="0">
                <a:latin typeface="Times New Roman"/>
                <a:cs typeface="Times New Roman"/>
              </a:rPr>
              <a:t>2</a:t>
            </a:r>
            <a:r>
              <a:rPr sz="2200" i="1" spc="360" dirty="0">
                <a:latin typeface="Times New Roman"/>
                <a:cs typeface="Times New Roman"/>
              </a:rPr>
              <a:t>db</a:t>
            </a:r>
            <a:endParaRPr sz="2200">
              <a:latin typeface="Times New Roman"/>
              <a:cs typeface="Times New Roman"/>
            </a:endParaRPr>
          </a:p>
          <a:p>
            <a:pPr marL="445134">
              <a:lnSpc>
                <a:spcPct val="100000"/>
              </a:lnSpc>
              <a:spcBef>
                <a:spcPts val="525"/>
              </a:spcBef>
              <a:tabLst>
                <a:tab pos="1362075" algn="l"/>
                <a:tab pos="2391410" algn="l"/>
              </a:tabLst>
            </a:pPr>
            <a:r>
              <a:rPr sz="2200" spc="295" dirty="0">
                <a:latin typeface="Times New Roman"/>
                <a:cs typeface="Times New Roman"/>
              </a:rPr>
              <a:t>24	24	</a:t>
            </a:r>
            <a:r>
              <a:rPr sz="2200" spc="260" dirty="0">
                <a:latin typeface="Times New Roman"/>
                <a:cs typeface="Times New Roman"/>
              </a:rPr>
              <a:t>24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87705" y="4425824"/>
            <a:ext cx="3888740" cy="673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30" dirty="0">
                <a:latin typeface="Times New Roman"/>
                <a:cs typeface="Times New Roman"/>
              </a:rPr>
              <a:t> </a:t>
            </a:r>
            <a:r>
              <a:rPr sz="3300" i="1" spc="494" baseline="15151" dirty="0">
                <a:latin typeface="Times New Roman"/>
                <a:cs typeface="Times New Roman"/>
              </a:rPr>
              <a:t>d</a:t>
            </a:r>
            <a:r>
              <a:rPr sz="3300" i="1" spc="97" baseline="15151" dirty="0">
                <a:latin typeface="Times New Roman"/>
                <a:cs typeface="Times New Roman"/>
              </a:rPr>
              <a:t> </a:t>
            </a:r>
            <a:r>
              <a:rPr sz="3300" spc="494" baseline="-29040" dirty="0">
                <a:latin typeface="Times New Roman"/>
                <a:cs typeface="Times New Roman"/>
              </a:rPr>
              <a:t>3</a:t>
            </a:r>
            <a:r>
              <a:rPr sz="3300" spc="-247" baseline="-29040" dirty="0">
                <a:latin typeface="Times New Roman"/>
                <a:cs typeface="Times New Roman"/>
              </a:rPr>
              <a:t> </a:t>
            </a:r>
            <a:r>
              <a:rPr sz="2200" spc="165" dirty="0">
                <a:latin typeface="Times New Roman"/>
                <a:cs typeface="Times New Roman"/>
              </a:rPr>
              <a:t>.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3300" spc="517" baseline="13888" dirty="0">
                <a:latin typeface="Times New Roman"/>
                <a:cs typeface="Times New Roman"/>
              </a:rPr>
              <a:t>1</a:t>
            </a:r>
            <a:r>
              <a:rPr sz="3300" spc="517" baseline="-29040" dirty="0">
                <a:latin typeface="Times New Roman"/>
                <a:cs typeface="Times New Roman"/>
              </a:rPr>
              <a:t>8</a:t>
            </a:r>
            <a:r>
              <a:rPr sz="3300" spc="-89" baseline="-29040" dirty="0">
                <a:latin typeface="Times New Roman"/>
                <a:cs typeface="Times New Roman"/>
              </a:rPr>
              <a:t> </a:t>
            </a:r>
            <a:r>
              <a:rPr sz="2200" i="1" spc="310" dirty="0">
                <a:latin typeface="Times New Roman"/>
                <a:cs typeface="Times New Roman"/>
              </a:rPr>
              <a:t>b</a:t>
            </a:r>
            <a:r>
              <a:rPr sz="1950" spc="465" baseline="42735" dirty="0">
                <a:latin typeface="Times New Roman"/>
                <a:cs typeface="Times New Roman"/>
              </a:rPr>
              <a:t>3</a:t>
            </a:r>
            <a:r>
              <a:rPr sz="1950" spc="592" baseline="42735" dirty="0">
                <a:latin typeface="Times New Roman"/>
                <a:cs typeface="Times New Roman"/>
              </a:rPr>
              <a:t> </a:t>
            </a:r>
            <a:r>
              <a:rPr sz="2200" spc="360" dirty="0">
                <a:latin typeface="Symbol"/>
                <a:cs typeface="Symbol"/>
              </a:rPr>
              <a:t>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3300" i="1" spc="494" baseline="15151" dirty="0">
                <a:latin typeface="Times New Roman"/>
                <a:cs typeface="Times New Roman"/>
              </a:rPr>
              <a:t>d</a:t>
            </a:r>
            <a:r>
              <a:rPr sz="3300" i="1" spc="89" baseline="15151" dirty="0">
                <a:latin typeface="Times New Roman"/>
                <a:cs typeface="Times New Roman"/>
              </a:rPr>
              <a:t> </a:t>
            </a:r>
            <a:r>
              <a:rPr sz="3300" spc="494" baseline="-29040" dirty="0">
                <a:latin typeface="Times New Roman"/>
                <a:cs typeface="Times New Roman"/>
              </a:rPr>
              <a:t>3</a:t>
            </a:r>
            <a:r>
              <a:rPr sz="3300" spc="-7" baseline="-29040" dirty="0">
                <a:latin typeface="Times New Roman"/>
                <a:cs typeface="Times New Roman"/>
              </a:rPr>
              <a:t> </a:t>
            </a:r>
            <a:r>
              <a:rPr sz="4250" spc="-190" dirty="0">
                <a:latin typeface="Symbol"/>
                <a:cs typeface="Symbol"/>
              </a:rPr>
              <a:t></a:t>
            </a:r>
            <a:r>
              <a:rPr sz="2200" spc="-190" dirty="0">
                <a:latin typeface="Symbol"/>
                <a:cs typeface="Symbol"/>
              </a:rPr>
              <a:t>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3300" spc="517" baseline="13888" dirty="0">
                <a:latin typeface="Times New Roman"/>
                <a:cs typeface="Times New Roman"/>
              </a:rPr>
              <a:t>1</a:t>
            </a:r>
            <a:r>
              <a:rPr sz="3300" spc="517" baseline="-29040" dirty="0">
                <a:latin typeface="Times New Roman"/>
                <a:cs typeface="Times New Roman"/>
              </a:rPr>
              <a:t>8</a:t>
            </a:r>
            <a:r>
              <a:rPr sz="3300" spc="-82" baseline="-29040" dirty="0">
                <a:latin typeface="Times New Roman"/>
                <a:cs typeface="Times New Roman"/>
              </a:rPr>
              <a:t> </a:t>
            </a:r>
            <a:r>
              <a:rPr sz="2200" i="1" spc="315" dirty="0">
                <a:latin typeface="Times New Roman"/>
                <a:cs typeface="Times New Roman"/>
              </a:rPr>
              <a:t>b</a:t>
            </a:r>
            <a:r>
              <a:rPr sz="1950" spc="472" baseline="42735" dirty="0">
                <a:latin typeface="Times New Roman"/>
                <a:cs typeface="Times New Roman"/>
              </a:rPr>
              <a:t>3</a:t>
            </a:r>
            <a:r>
              <a:rPr sz="1950" spc="52" baseline="42735" dirty="0">
                <a:latin typeface="Times New Roman"/>
                <a:cs typeface="Times New Roman"/>
              </a:rPr>
              <a:t> </a:t>
            </a:r>
            <a:r>
              <a:rPr sz="4250" spc="-480" dirty="0">
                <a:latin typeface="Symbol"/>
                <a:cs typeface="Symbol"/>
              </a:rPr>
              <a:t></a:t>
            </a:r>
            <a:endParaRPr sz="42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21419" y="3773225"/>
            <a:ext cx="2363470" cy="661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1925320" algn="l"/>
              </a:tabLst>
            </a:pPr>
            <a:r>
              <a:rPr sz="2200" i="1" spc="470" dirty="0">
                <a:latin typeface="Times New Roman"/>
                <a:cs typeface="Times New Roman"/>
              </a:rPr>
              <a:t>b</a:t>
            </a:r>
            <a:r>
              <a:rPr sz="4150" spc="-755" dirty="0">
                <a:latin typeface="Symbol"/>
                <a:cs typeface="Symbol"/>
              </a:rPr>
              <a:t></a:t>
            </a:r>
            <a:r>
              <a:rPr sz="1950" spc="277" baseline="74786" dirty="0">
                <a:latin typeface="Times New Roman"/>
                <a:cs typeface="Times New Roman"/>
              </a:rPr>
              <a:t>3</a:t>
            </a:r>
            <a:r>
              <a:rPr sz="1950" baseline="74786" dirty="0">
                <a:latin typeface="Times New Roman"/>
                <a:cs typeface="Times New Roman"/>
              </a:rPr>
              <a:t> </a:t>
            </a:r>
            <a:r>
              <a:rPr sz="1950" spc="104" baseline="74786" dirty="0">
                <a:latin typeface="Times New Roman"/>
                <a:cs typeface="Times New Roman"/>
              </a:rPr>
              <a:t> </a:t>
            </a:r>
            <a:r>
              <a:rPr sz="2200" spc="360" dirty="0">
                <a:latin typeface="Symbol"/>
                <a:cs typeface="Symbol"/>
              </a:rPr>
              <a:t></a:t>
            </a:r>
            <a:r>
              <a:rPr sz="2200" spc="190" dirty="0">
                <a:latin typeface="Times New Roman"/>
                <a:cs typeface="Times New Roman"/>
              </a:rPr>
              <a:t> </a:t>
            </a:r>
            <a:r>
              <a:rPr sz="3300" i="1" u="sng" spc="494" baseline="3535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</a:t>
            </a:r>
            <a:r>
              <a:rPr sz="3300" i="1" baseline="35353" dirty="0">
                <a:latin typeface="Times New Roman"/>
                <a:cs typeface="Times New Roman"/>
              </a:rPr>
              <a:t> </a:t>
            </a:r>
            <a:r>
              <a:rPr sz="3300" i="1" spc="-307" baseline="35353" dirty="0">
                <a:latin typeface="Times New Roman"/>
                <a:cs typeface="Times New Roman"/>
              </a:rPr>
              <a:t> </a:t>
            </a:r>
            <a:r>
              <a:rPr sz="4150" spc="-705" dirty="0">
                <a:latin typeface="Symbol"/>
                <a:cs typeface="Symbol"/>
              </a:rPr>
              <a:t></a:t>
            </a:r>
            <a:r>
              <a:rPr sz="2200" spc="360" dirty="0">
                <a:latin typeface="Symbol"/>
                <a:cs typeface="Symbol"/>
              </a:rPr>
              <a:t></a:t>
            </a:r>
            <a:r>
              <a:rPr sz="2200" spc="260" dirty="0">
                <a:latin typeface="Times New Roman"/>
                <a:cs typeface="Times New Roman"/>
              </a:rPr>
              <a:t> </a:t>
            </a:r>
            <a:r>
              <a:rPr sz="3300" spc="494" baseline="13888" dirty="0">
                <a:latin typeface="Times New Roman"/>
                <a:cs typeface="Times New Roman"/>
              </a:rPr>
              <a:t>1</a:t>
            </a:r>
            <a:r>
              <a:rPr sz="3300" baseline="13888" dirty="0">
                <a:latin typeface="Times New Roman"/>
                <a:cs typeface="Times New Roman"/>
              </a:rPr>
              <a:t>	</a:t>
            </a:r>
            <a:r>
              <a:rPr sz="2200" i="1" spc="475" dirty="0">
                <a:latin typeface="Times New Roman"/>
                <a:cs typeface="Times New Roman"/>
              </a:rPr>
              <a:t>b</a:t>
            </a:r>
            <a:r>
              <a:rPr sz="4150" spc="-760" dirty="0">
                <a:latin typeface="Symbol"/>
                <a:cs typeface="Symbol"/>
              </a:rPr>
              <a:t></a:t>
            </a:r>
            <a:r>
              <a:rPr sz="1950" spc="277" baseline="74786" dirty="0">
                <a:latin typeface="Times New Roman"/>
                <a:cs typeface="Times New Roman"/>
              </a:rPr>
              <a:t>3</a:t>
            </a:r>
            <a:endParaRPr sz="1950" baseline="74786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387705" y="3944388"/>
            <a:ext cx="52006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3300" spc="540" baseline="-15151" dirty="0">
                <a:latin typeface="Symbol"/>
                <a:cs typeface="Symbol"/>
              </a:rPr>
              <a:t></a:t>
            </a:r>
            <a:r>
              <a:rPr sz="3300" spc="-37" baseline="-15151" dirty="0">
                <a:latin typeface="Times New Roman"/>
                <a:cs typeface="Times New Roman"/>
              </a:rPr>
              <a:t> </a:t>
            </a:r>
            <a:r>
              <a:rPr sz="2200" i="1" spc="330" dirty="0">
                <a:latin typeface="Times New Roman"/>
                <a:cs typeface="Times New Roman"/>
              </a:rPr>
              <a:t>d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387705" y="2952863"/>
            <a:ext cx="201993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832485" algn="l"/>
              </a:tabLst>
            </a:pP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4400" spc="-520" dirty="0">
                <a:latin typeface="Symbol"/>
                <a:cs typeface="Symbol"/>
              </a:rPr>
              <a:t></a:t>
            </a:r>
            <a:r>
              <a:rPr sz="3300" spc="494" baseline="13888" dirty="0">
                <a:latin typeface="Times New Roman"/>
                <a:cs typeface="Times New Roman"/>
              </a:rPr>
              <a:t>1</a:t>
            </a:r>
            <a:r>
              <a:rPr sz="3300" baseline="13888" dirty="0">
                <a:latin typeface="Times New Roman"/>
                <a:cs typeface="Times New Roman"/>
              </a:rPr>
              <a:t>	</a:t>
            </a:r>
            <a:r>
              <a:rPr sz="2200" spc="215" dirty="0">
                <a:latin typeface="Times New Roman"/>
                <a:cs typeface="Times New Roman"/>
              </a:rPr>
              <a:t>.</a:t>
            </a:r>
            <a:r>
              <a:rPr sz="2200" i="1" spc="425" dirty="0">
                <a:latin typeface="Times New Roman"/>
                <a:cs typeface="Times New Roman"/>
              </a:rPr>
              <a:t>x</a:t>
            </a:r>
            <a:r>
              <a:rPr sz="1950" spc="480" baseline="42735" dirty="0">
                <a:latin typeface="Times New Roman"/>
                <a:cs typeface="Times New Roman"/>
              </a:rPr>
              <a:t>3</a:t>
            </a:r>
            <a:r>
              <a:rPr sz="2200" spc="75" dirty="0">
                <a:latin typeface="Times New Roman"/>
                <a:cs typeface="Times New Roman"/>
              </a:rPr>
              <a:t>.</a:t>
            </a:r>
            <a:r>
              <a:rPr sz="2200" i="1" spc="330" dirty="0">
                <a:latin typeface="Times New Roman"/>
                <a:cs typeface="Times New Roman"/>
              </a:rPr>
              <a:t>d</a:t>
            </a:r>
            <a:r>
              <a:rPr sz="2200" i="1" spc="-180" dirty="0">
                <a:latin typeface="Times New Roman"/>
                <a:cs typeface="Times New Roman"/>
              </a:rPr>
              <a:t> </a:t>
            </a:r>
            <a:r>
              <a:rPr sz="4400" spc="-670" dirty="0">
                <a:latin typeface="Symbol"/>
                <a:cs typeface="Symbol"/>
              </a:rPr>
              <a:t></a:t>
            </a:r>
            <a:r>
              <a:rPr sz="1950" spc="405" baseline="87606" dirty="0">
                <a:latin typeface="Times New Roman"/>
                <a:cs typeface="Times New Roman"/>
              </a:rPr>
              <a:t>1</a:t>
            </a:r>
            <a:r>
              <a:rPr sz="1950" spc="382" baseline="44871" dirty="0">
                <a:latin typeface="Times New Roman"/>
                <a:cs typeface="Times New Roman"/>
              </a:rPr>
              <a:t>2</a:t>
            </a:r>
            <a:r>
              <a:rPr sz="1950" i="1" spc="277" baseline="44871" dirty="0">
                <a:latin typeface="Times New Roman"/>
                <a:cs typeface="Times New Roman"/>
              </a:rPr>
              <a:t>b</a:t>
            </a:r>
            <a:endParaRPr sz="1950" baseline="44871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865223" y="2504356"/>
            <a:ext cx="76771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554990" algn="l"/>
              </a:tabLst>
            </a:pPr>
            <a:r>
              <a:rPr sz="2200" spc="220" dirty="0">
                <a:latin typeface="Times New Roman"/>
                <a:cs typeface="Times New Roman"/>
              </a:rPr>
              <a:t>I	</a:t>
            </a:r>
            <a:r>
              <a:rPr sz="2200" spc="360" dirty="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859409" y="1759486"/>
            <a:ext cx="1433830" cy="872490"/>
          </a:xfrm>
          <a:prstGeom prst="rect">
            <a:avLst/>
          </a:prstGeom>
        </p:spPr>
        <p:txBody>
          <a:bodyPr vert="horz" wrap="square" lIns="0" tIns="2108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60"/>
              </a:spcBef>
            </a:pPr>
            <a:r>
              <a:rPr sz="2200" spc="365" dirty="0">
                <a:latin typeface="Times New Roman"/>
                <a:cs typeface="Times New Roman"/>
              </a:rPr>
              <a:t>dA </a:t>
            </a: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-200" dirty="0">
                <a:latin typeface="Times New Roman"/>
                <a:cs typeface="Times New Roman"/>
              </a:rPr>
              <a:t> </a:t>
            </a:r>
            <a:r>
              <a:rPr sz="2200" spc="245" dirty="0">
                <a:latin typeface="Times New Roman"/>
                <a:cs typeface="Times New Roman"/>
              </a:rPr>
              <a:t>d.dx</a:t>
            </a:r>
            <a:endParaRPr sz="2200">
              <a:latin typeface="Times New Roman"/>
              <a:cs typeface="Times New Roman"/>
            </a:endParaRPr>
          </a:p>
          <a:p>
            <a:pPr marR="51435" algn="r">
              <a:lnSpc>
                <a:spcPct val="100000"/>
              </a:lnSpc>
              <a:spcBef>
                <a:spcPts val="905"/>
              </a:spcBef>
            </a:pPr>
            <a:r>
              <a:rPr sz="1300" spc="185" dirty="0">
                <a:latin typeface="Times New Roman"/>
                <a:cs typeface="Times New Roman"/>
              </a:rPr>
              <a:t>1</a:t>
            </a:r>
            <a:r>
              <a:rPr sz="1300" spc="70" dirty="0">
                <a:latin typeface="Times New Roman"/>
                <a:cs typeface="Times New Roman"/>
              </a:rPr>
              <a:t> </a:t>
            </a:r>
            <a:r>
              <a:rPr sz="1300" spc="225" dirty="0">
                <a:latin typeface="Times New Roman"/>
                <a:cs typeface="Times New Roman"/>
              </a:rPr>
              <a:t>2b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865223" y="1396730"/>
            <a:ext cx="76771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554990" algn="l"/>
              </a:tabLst>
            </a:pPr>
            <a:r>
              <a:rPr sz="2200" spc="220" dirty="0">
                <a:latin typeface="Times New Roman"/>
                <a:cs typeface="Times New Roman"/>
              </a:rPr>
              <a:t>I	</a:t>
            </a:r>
            <a:r>
              <a:rPr sz="2200" spc="360" dirty="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80454" y="3596224"/>
            <a:ext cx="55626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950" spc="300" baseline="27777" dirty="0">
                <a:latin typeface="Symbol"/>
                <a:cs typeface="Symbol"/>
              </a:rPr>
              <a:t></a:t>
            </a:r>
            <a:r>
              <a:rPr sz="1950" spc="-112" baseline="27777" dirty="0">
                <a:latin typeface="Times New Roman"/>
                <a:cs typeface="Times New Roman"/>
              </a:rPr>
              <a:t> </a:t>
            </a:r>
            <a:r>
              <a:rPr sz="1950" spc="352" baseline="42735" dirty="0">
                <a:latin typeface="Times New Roman"/>
                <a:cs typeface="Times New Roman"/>
              </a:rPr>
              <a:t>1</a:t>
            </a:r>
            <a:r>
              <a:rPr sz="1300" spc="235" dirty="0">
                <a:latin typeface="Times New Roman"/>
                <a:cs typeface="Times New Roman"/>
              </a:rPr>
              <a:t>2</a:t>
            </a:r>
            <a:r>
              <a:rPr sz="1300" i="1" spc="235" dirty="0">
                <a:latin typeface="Times New Roman"/>
                <a:cs typeface="Times New Roman"/>
              </a:rPr>
              <a:t>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785885" y="2504356"/>
            <a:ext cx="1508760" cy="497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494665">
              <a:lnSpc>
                <a:spcPts val="2385"/>
              </a:lnSpc>
              <a:spcBef>
                <a:spcPts val="130"/>
              </a:spcBef>
            </a:pPr>
            <a:r>
              <a:rPr sz="2200" i="1" spc="345" dirty="0">
                <a:latin typeface="Times New Roman"/>
                <a:cs typeface="Times New Roman"/>
              </a:rPr>
              <a:t>d</a:t>
            </a:r>
            <a:r>
              <a:rPr sz="2200" spc="345" dirty="0">
                <a:latin typeface="Times New Roman"/>
                <a:cs typeface="Times New Roman"/>
              </a:rPr>
              <a:t>.</a:t>
            </a:r>
            <a:r>
              <a:rPr sz="2200" i="1" spc="345" dirty="0">
                <a:latin typeface="Times New Roman"/>
                <a:cs typeface="Times New Roman"/>
              </a:rPr>
              <a:t>x</a:t>
            </a:r>
            <a:r>
              <a:rPr sz="1950" spc="517" baseline="42735" dirty="0">
                <a:latin typeface="Times New Roman"/>
                <a:cs typeface="Times New Roman"/>
              </a:rPr>
              <a:t>2</a:t>
            </a:r>
            <a:r>
              <a:rPr sz="1950" spc="-307" baseline="42735" dirty="0">
                <a:latin typeface="Times New Roman"/>
                <a:cs typeface="Times New Roman"/>
              </a:rPr>
              <a:t> </a:t>
            </a:r>
            <a:r>
              <a:rPr sz="2200" i="1" spc="335" dirty="0">
                <a:latin typeface="Times New Roman"/>
                <a:cs typeface="Times New Roman"/>
              </a:rPr>
              <a:t>dx</a:t>
            </a:r>
            <a:endParaRPr sz="2200">
              <a:latin typeface="Times New Roman"/>
              <a:cs typeface="Times New Roman"/>
            </a:endParaRPr>
          </a:p>
          <a:p>
            <a:pPr marL="25400">
              <a:lnSpc>
                <a:spcPts val="1305"/>
              </a:lnSpc>
            </a:pPr>
            <a:r>
              <a:rPr sz="1300" spc="145" dirty="0">
                <a:latin typeface="Symbol"/>
                <a:cs typeface="Symbol"/>
              </a:rPr>
              <a:t></a:t>
            </a:r>
            <a:r>
              <a:rPr sz="1300" spc="145" dirty="0">
                <a:latin typeface="Times New Roman"/>
                <a:cs typeface="Times New Roman"/>
              </a:rPr>
              <a:t>1</a:t>
            </a:r>
            <a:r>
              <a:rPr sz="1300" spc="165" dirty="0">
                <a:latin typeface="Times New Roman"/>
                <a:cs typeface="Times New Roman"/>
              </a:rPr>
              <a:t> </a:t>
            </a:r>
            <a:r>
              <a:rPr sz="1300" spc="225" dirty="0">
                <a:latin typeface="Times New Roman"/>
                <a:cs typeface="Times New Roman"/>
              </a:rPr>
              <a:t>2b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700122" y="2465333"/>
            <a:ext cx="149860" cy="535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3350" spc="-50" dirty="0">
                <a:latin typeface="Symbol"/>
                <a:cs typeface="Symbol"/>
              </a:rPr>
              <a:t>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11005" y="1357471"/>
            <a:ext cx="149860" cy="535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3350" spc="35" dirty="0">
                <a:latin typeface="Symbol"/>
                <a:cs typeface="Symbol"/>
              </a:rPr>
              <a:t>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805428" y="1290827"/>
            <a:ext cx="4937760" cy="4700270"/>
          </a:xfrm>
          <a:custGeom>
            <a:avLst/>
            <a:gdLst/>
            <a:ahLst/>
            <a:cxnLst/>
            <a:rect l="l" t="t" r="r" b="b"/>
            <a:pathLst>
              <a:path w="4937759" h="4700270">
                <a:moveTo>
                  <a:pt x="0" y="4700016"/>
                </a:moveTo>
                <a:lnTo>
                  <a:pt x="4937760" y="4700016"/>
                </a:lnTo>
                <a:lnTo>
                  <a:pt x="4937760" y="0"/>
                </a:lnTo>
                <a:lnTo>
                  <a:pt x="0" y="0"/>
                </a:lnTo>
                <a:lnTo>
                  <a:pt x="0" y="4700016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457200"/>
            <a:ext cx="6876415" cy="462280"/>
          </a:xfrm>
          <a:custGeom>
            <a:avLst/>
            <a:gdLst/>
            <a:ahLst/>
            <a:cxnLst/>
            <a:rect l="l" t="t" r="r" b="b"/>
            <a:pathLst>
              <a:path w="6876415" h="462280">
                <a:moveTo>
                  <a:pt x="0" y="461772"/>
                </a:moveTo>
                <a:lnTo>
                  <a:pt x="6876288" y="461772"/>
                </a:lnTo>
                <a:lnTo>
                  <a:pt x="6876288" y="0"/>
                </a:lnTo>
                <a:lnTo>
                  <a:pt x="0" y="0"/>
                </a:lnTo>
                <a:lnTo>
                  <a:pt x="0" y="4617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9740" y="479805"/>
            <a:ext cx="66522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Harrington"/>
                <a:cs typeface="Harrington"/>
              </a:rPr>
              <a:t>Momen inersia segiempat terhadap sumbu </a:t>
            </a:r>
            <a:r>
              <a:rPr sz="2400" spc="-5" dirty="0">
                <a:solidFill>
                  <a:srgbClr val="000000"/>
                </a:solidFill>
                <a:latin typeface="Harrington"/>
                <a:cs typeface="Harrington"/>
              </a:rPr>
              <a:t>x </a:t>
            </a:r>
            <a:r>
              <a:rPr sz="2400" dirty="0">
                <a:solidFill>
                  <a:srgbClr val="000000"/>
                </a:solidFill>
                <a:latin typeface="Harrington"/>
                <a:cs typeface="Harrington"/>
              </a:rPr>
              <a:t>dan</a:t>
            </a:r>
            <a:r>
              <a:rPr sz="2400" spc="-195" dirty="0">
                <a:solidFill>
                  <a:srgbClr val="000000"/>
                </a:solidFill>
                <a:latin typeface="Harrington"/>
                <a:cs typeface="Harrington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Harrington"/>
                <a:cs typeface="Harrington"/>
              </a:rPr>
              <a:t>y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1000" y="1371600"/>
            <a:ext cx="3352800" cy="2286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19600" y="1371600"/>
            <a:ext cx="2837688" cy="1752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10455" y="3429000"/>
            <a:ext cx="2846831" cy="2590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71600" y="719327"/>
            <a:ext cx="6705600" cy="5484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49161" y="3103626"/>
            <a:ext cx="533400" cy="582295"/>
          </a:xfrm>
          <a:custGeom>
            <a:avLst/>
            <a:gdLst/>
            <a:ahLst/>
            <a:cxnLst/>
            <a:rect l="l" t="t" r="r" b="b"/>
            <a:pathLst>
              <a:path w="533400" h="582295">
                <a:moveTo>
                  <a:pt x="0" y="582168"/>
                </a:moveTo>
                <a:lnTo>
                  <a:pt x="533399" y="582168"/>
                </a:lnTo>
                <a:lnTo>
                  <a:pt x="533399" y="0"/>
                </a:lnTo>
                <a:lnTo>
                  <a:pt x="0" y="0"/>
                </a:lnTo>
                <a:lnTo>
                  <a:pt x="0" y="5821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49161" y="3103626"/>
            <a:ext cx="533400" cy="582295"/>
          </a:xfrm>
          <a:custGeom>
            <a:avLst/>
            <a:gdLst/>
            <a:ahLst/>
            <a:cxnLst/>
            <a:rect l="l" t="t" r="r" b="b"/>
            <a:pathLst>
              <a:path w="533400" h="582295">
                <a:moveTo>
                  <a:pt x="0" y="582168"/>
                </a:moveTo>
                <a:lnTo>
                  <a:pt x="533399" y="582168"/>
                </a:lnTo>
                <a:lnTo>
                  <a:pt x="533399" y="0"/>
                </a:lnTo>
                <a:lnTo>
                  <a:pt x="0" y="0"/>
                </a:lnTo>
                <a:lnTo>
                  <a:pt x="0" y="582168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36576"/>
            <a:ext cx="4267200" cy="251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24400" y="42671"/>
            <a:ext cx="2971800" cy="21671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000" y="2590799"/>
            <a:ext cx="7315200" cy="42671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228600"/>
            <a:ext cx="7391400" cy="647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8198069" cy="612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188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4988" y="284988"/>
            <a:ext cx="597281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2400" dirty="0">
                <a:solidFill>
                  <a:srgbClr val="FF0000"/>
                </a:solidFill>
                <a:latin typeface="Harrington"/>
                <a:cs typeface="Harrington"/>
              </a:rPr>
              <a:t>Momen inersia </a:t>
            </a:r>
            <a:r>
              <a:rPr sz="2400" spc="5" dirty="0">
                <a:solidFill>
                  <a:srgbClr val="FF0000"/>
                </a:solidFill>
                <a:latin typeface="Harrington"/>
                <a:cs typeface="Harrington"/>
              </a:rPr>
              <a:t>pada </a:t>
            </a:r>
            <a:r>
              <a:rPr sz="2400" dirty="0">
                <a:solidFill>
                  <a:srgbClr val="FF0000"/>
                </a:solidFill>
                <a:latin typeface="Harrington"/>
                <a:cs typeface="Harrington"/>
              </a:rPr>
              <a:t>penampang</a:t>
            </a:r>
            <a:r>
              <a:rPr sz="2400" spc="-13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Harrington"/>
                <a:cs typeface="Harrington"/>
              </a:rPr>
              <a:t>berlubang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90600" y="990600"/>
            <a:ext cx="3357372" cy="381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786884" y="1071372"/>
          <a:ext cx="3856990" cy="3614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56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43939">
                <a:tc>
                  <a:txBody>
                    <a:bodyPr/>
                    <a:lstStyle/>
                    <a:p>
                      <a:pPr marL="91440" marR="83820">
                        <a:lnSpc>
                          <a:spcPct val="100000"/>
                        </a:lnSpc>
                        <a:spcBef>
                          <a:spcPts val="309"/>
                        </a:spcBef>
                        <a:tabLst>
                          <a:tab pos="1336675" algn="l"/>
                          <a:tab pos="2512060" algn="l"/>
                        </a:tabLst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Mo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en	iners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a	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eg</a:t>
                      </a:r>
                      <a:r>
                        <a:rPr sz="2000" b="1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emp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t  </a:t>
                      </a:r>
                      <a:r>
                        <a:rPr sz="2000" b="1" spc="5" dirty="0">
                          <a:latin typeface="Arial"/>
                          <a:cs typeface="Arial"/>
                        </a:rPr>
                        <a:t>ABCD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terhadap sumbu</a:t>
                      </a:r>
                      <a:r>
                        <a:rPr sz="20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x: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xx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= 1/12 b</a:t>
                      </a:r>
                      <a:r>
                        <a:rPr sz="2000" b="1" spc="-2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950" b="1" spc="15" baseline="25641" dirty="0">
                          <a:latin typeface="Arial"/>
                          <a:cs typeface="Arial"/>
                        </a:rPr>
                        <a:t>3</a:t>
                      </a:r>
                      <a:endParaRPr sz="1950" baseline="25641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371">
                <a:tc>
                  <a:txBody>
                    <a:bodyPr/>
                    <a:lstStyle/>
                    <a:p>
                      <a:pPr marL="91440" marR="83820">
                        <a:lnSpc>
                          <a:spcPct val="100000"/>
                        </a:lnSpc>
                        <a:spcBef>
                          <a:spcPts val="525"/>
                        </a:spcBef>
                        <a:tabLst>
                          <a:tab pos="1336675" algn="l"/>
                          <a:tab pos="2512060" algn="l"/>
                        </a:tabLst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Mo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en	iners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a	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eg</a:t>
                      </a:r>
                      <a:r>
                        <a:rPr sz="2000" b="1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emp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t  EFGH terhadap sumbu x</a:t>
                      </a:r>
                      <a:r>
                        <a:rPr sz="20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: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xx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= 1/12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40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950" b="1" baseline="25641" dirty="0">
                          <a:latin typeface="Arial"/>
                          <a:cs typeface="Arial"/>
                        </a:rPr>
                        <a:t>3</a:t>
                      </a:r>
                      <a:endParaRPr sz="1950" baseline="25641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2134">
                <a:tc>
                  <a:txBody>
                    <a:bodyPr/>
                    <a:lstStyle/>
                    <a:p>
                      <a:pPr marL="91440" marR="83820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1336675" algn="l"/>
                          <a:tab pos="2512060" algn="l"/>
                        </a:tabLst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Mo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en	iners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a	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eg</a:t>
                      </a:r>
                      <a:r>
                        <a:rPr sz="2000" b="1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emp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t  berlubang: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xx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xx 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(ABCD)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xx</a:t>
                      </a:r>
                      <a:r>
                        <a:rPr sz="1400" b="1" spc="-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(EFGH)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48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xx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= 1/12 b </a:t>
                      </a:r>
                      <a:r>
                        <a:rPr sz="2000" b="1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950" b="1" spc="15" baseline="25641" dirty="0">
                          <a:latin typeface="Arial"/>
                          <a:cs typeface="Arial"/>
                        </a:rPr>
                        <a:t>3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- 1/12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950" b="1" baseline="25641" dirty="0">
                          <a:latin typeface="Arial"/>
                          <a:cs typeface="Arial"/>
                        </a:rPr>
                        <a:t>3</a:t>
                      </a:r>
                      <a:endParaRPr sz="1950" baseline="25641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856488" y="5000244"/>
            <a:ext cx="7859395" cy="10166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2000" b="1" dirty="0">
                <a:latin typeface="Arial"/>
                <a:cs typeface="Arial"/>
              </a:rPr>
              <a:t>Dengan</a:t>
            </a:r>
            <a:r>
              <a:rPr sz="2000" b="1" spc="2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cara</a:t>
            </a:r>
            <a:r>
              <a:rPr sz="2000" b="1" spc="24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yang</a:t>
            </a:r>
            <a:r>
              <a:rPr sz="2000" b="1" spc="2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sama,</a:t>
            </a:r>
            <a:r>
              <a:rPr sz="2000" b="1" spc="229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Momen</a:t>
            </a:r>
            <a:r>
              <a:rPr sz="2000" b="1" spc="25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inersia</a:t>
            </a:r>
            <a:r>
              <a:rPr sz="2000" b="1" spc="24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segiempat</a:t>
            </a:r>
            <a:r>
              <a:rPr sz="2000" b="1" spc="254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berlubang</a:t>
            </a:r>
            <a:endParaRPr sz="20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terhadap sumbu y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2000" b="1" spc="-15" dirty="0">
                <a:latin typeface="Arial"/>
                <a:cs typeface="Arial"/>
              </a:rPr>
              <a:t>I</a:t>
            </a:r>
            <a:r>
              <a:rPr sz="1400" b="1" spc="-15" dirty="0">
                <a:latin typeface="Arial"/>
                <a:cs typeface="Arial"/>
              </a:rPr>
              <a:t>yy </a:t>
            </a:r>
            <a:r>
              <a:rPr sz="2000" b="1" dirty="0">
                <a:latin typeface="Arial"/>
                <a:cs typeface="Arial"/>
              </a:rPr>
              <a:t>= </a:t>
            </a:r>
            <a:r>
              <a:rPr sz="2000" b="1" spc="-15" dirty="0">
                <a:latin typeface="Arial"/>
                <a:cs typeface="Arial"/>
              </a:rPr>
              <a:t>I</a:t>
            </a:r>
            <a:r>
              <a:rPr sz="1400" b="1" spc="-15" dirty="0">
                <a:latin typeface="Arial"/>
                <a:cs typeface="Arial"/>
              </a:rPr>
              <a:t>yy (ABCD) </a:t>
            </a:r>
            <a:r>
              <a:rPr sz="2000" b="1" dirty="0">
                <a:latin typeface="Arial"/>
                <a:cs typeface="Arial"/>
              </a:rPr>
              <a:t>- </a:t>
            </a:r>
            <a:r>
              <a:rPr sz="2000" b="1" spc="-15" dirty="0">
                <a:latin typeface="Arial"/>
                <a:cs typeface="Arial"/>
              </a:rPr>
              <a:t>I</a:t>
            </a:r>
            <a:r>
              <a:rPr sz="1400" b="1" spc="-15" dirty="0">
                <a:latin typeface="Arial"/>
                <a:cs typeface="Arial"/>
              </a:rPr>
              <a:t>yy</a:t>
            </a:r>
            <a:r>
              <a:rPr sz="1400" b="1" spc="-10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(EFGH)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6488" y="6016752"/>
            <a:ext cx="3858895" cy="38417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349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185"/>
              </a:spcBef>
            </a:pPr>
            <a:r>
              <a:rPr sz="2000" b="1" spc="-15" dirty="0">
                <a:latin typeface="Arial"/>
                <a:cs typeface="Arial"/>
              </a:rPr>
              <a:t>I</a:t>
            </a:r>
            <a:r>
              <a:rPr sz="1400" b="1" spc="-15" dirty="0">
                <a:latin typeface="Arial"/>
                <a:cs typeface="Arial"/>
              </a:rPr>
              <a:t>yy </a:t>
            </a:r>
            <a:r>
              <a:rPr sz="2000" b="1" dirty="0">
                <a:latin typeface="Arial"/>
                <a:cs typeface="Arial"/>
              </a:rPr>
              <a:t>= 1/12 d </a:t>
            </a:r>
            <a:r>
              <a:rPr sz="2000" b="1" spc="5" dirty="0">
                <a:latin typeface="Arial"/>
                <a:cs typeface="Arial"/>
              </a:rPr>
              <a:t>b</a:t>
            </a:r>
            <a:r>
              <a:rPr sz="1950" b="1" spc="7" baseline="25641" dirty="0">
                <a:latin typeface="Arial"/>
                <a:cs typeface="Arial"/>
              </a:rPr>
              <a:t>3 </a:t>
            </a:r>
            <a:r>
              <a:rPr sz="2000" b="1" dirty="0">
                <a:latin typeface="Arial"/>
                <a:cs typeface="Arial"/>
              </a:rPr>
              <a:t>- 1/12 </a:t>
            </a:r>
            <a:r>
              <a:rPr sz="2000" b="1" spc="-5" dirty="0">
                <a:latin typeface="Arial"/>
                <a:cs typeface="Arial"/>
              </a:rPr>
              <a:t>d</a:t>
            </a:r>
            <a:r>
              <a:rPr sz="1400" b="1" spc="-5" dirty="0">
                <a:latin typeface="Arial"/>
                <a:cs typeface="Arial"/>
              </a:rPr>
              <a:t>1</a:t>
            </a:r>
            <a:r>
              <a:rPr sz="1400" b="1" spc="55" dirty="0">
                <a:latin typeface="Arial"/>
                <a:cs typeface="Arial"/>
              </a:rPr>
              <a:t> </a:t>
            </a:r>
            <a:r>
              <a:rPr sz="2000" b="1" spc="5" dirty="0">
                <a:latin typeface="Arial"/>
                <a:cs typeface="Arial"/>
              </a:rPr>
              <a:t>b</a:t>
            </a:r>
            <a:r>
              <a:rPr sz="1400" b="1" spc="5" dirty="0">
                <a:latin typeface="Arial"/>
                <a:cs typeface="Arial"/>
              </a:rPr>
              <a:t>1</a:t>
            </a:r>
            <a:r>
              <a:rPr sz="1950" b="1" spc="7" baseline="25641" dirty="0">
                <a:latin typeface="Arial"/>
                <a:cs typeface="Arial"/>
              </a:rPr>
              <a:t>3</a:t>
            </a:r>
            <a:endParaRPr sz="1950" baseline="25641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2023" y="815339"/>
            <a:ext cx="5000244" cy="32141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78280" y="2601467"/>
            <a:ext cx="500380" cy="428625"/>
          </a:xfrm>
          <a:custGeom>
            <a:avLst/>
            <a:gdLst/>
            <a:ahLst/>
            <a:cxnLst/>
            <a:rect l="l" t="t" r="r" b="b"/>
            <a:pathLst>
              <a:path w="500380" h="428625">
                <a:moveTo>
                  <a:pt x="249936" y="0"/>
                </a:moveTo>
                <a:lnTo>
                  <a:pt x="199561" y="4350"/>
                </a:lnTo>
                <a:lnTo>
                  <a:pt x="152644" y="16829"/>
                </a:lnTo>
                <a:lnTo>
                  <a:pt x="110188" y="36573"/>
                </a:lnTo>
                <a:lnTo>
                  <a:pt x="73199" y="62722"/>
                </a:lnTo>
                <a:lnTo>
                  <a:pt x="42681" y="94412"/>
                </a:lnTo>
                <a:lnTo>
                  <a:pt x="19639" y="130784"/>
                </a:lnTo>
                <a:lnTo>
                  <a:pt x="5077" y="170974"/>
                </a:lnTo>
                <a:lnTo>
                  <a:pt x="0" y="214122"/>
                </a:lnTo>
                <a:lnTo>
                  <a:pt x="5077" y="257269"/>
                </a:lnTo>
                <a:lnTo>
                  <a:pt x="19639" y="297459"/>
                </a:lnTo>
                <a:lnTo>
                  <a:pt x="42681" y="333831"/>
                </a:lnTo>
                <a:lnTo>
                  <a:pt x="73199" y="365521"/>
                </a:lnTo>
                <a:lnTo>
                  <a:pt x="110188" y="391670"/>
                </a:lnTo>
                <a:lnTo>
                  <a:pt x="152644" y="411414"/>
                </a:lnTo>
                <a:lnTo>
                  <a:pt x="199561" y="423893"/>
                </a:lnTo>
                <a:lnTo>
                  <a:pt x="249936" y="428244"/>
                </a:lnTo>
                <a:lnTo>
                  <a:pt x="300310" y="423893"/>
                </a:lnTo>
                <a:lnTo>
                  <a:pt x="347227" y="411414"/>
                </a:lnTo>
                <a:lnTo>
                  <a:pt x="389683" y="391670"/>
                </a:lnTo>
                <a:lnTo>
                  <a:pt x="426672" y="365521"/>
                </a:lnTo>
                <a:lnTo>
                  <a:pt x="457190" y="333831"/>
                </a:lnTo>
                <a:lnTo>
                  <a:pt x="480232" y="297459"/>
                </a:lnTo>
                <a:lnTo>
                  <a:pt x="494794" y="257269"/>
                </a:lnTo>
                <a:lnTo>
                  <a:pt x="499871" y="214122"/>
                </a:lnTo>
                <a:lnTo>
                  <a:pt x="494794" y="170974"/>
                </a:lnTo>
                <a:lnTo>
                  <a:pt x="480232" y="130784"/>
                </a:lnTo>
                <a:lnTo>
                  <a:pt x="457190" y="94412"/>
                </a:lnTo>
                <a:lnTo>
                  <a:pt x="426672" y="62722"/>
                </a:lnTo>
                <a:lnTo>
                  <a:pt x="389683" y="36573"/>
                </a:lnTo>
                <a:lnTo>
                  <a:pt x="347227" y="16829"/>
                </a:lnTo>
                <a:lnTo>
                  <a:pt x="300310" y="4350"/>
                </a:lnTo>
                <a:lnTo>
                  <a:pt x="2499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36522" y="2650997"/>
            <a:ext cx="182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49908" y="3029711"/>
            <a:ext cx="500380" cy="428625"/>
          </a:xfrm>
          <a:custGeom>
            <a:avLst/>
            <a:gdLst/>
            <a:ahLst/>
            <a:cxnLst/>
            <a:rect l="l" t="t" r="r" b="b"/>
            <a:pathLst>
              <a:path w="500380" h="428625">
                <a:moveTo>
                  <a:pt x="249935" y="0"/>
                </a:moveTo>
                <a:lnTo>
                  <a:pt x="199561" y="4350"/>
                </a:lnTo>
                <a:lnTo>
                  <a:pt x="152644" y="16829"/>
                </a:lnTo>
                <a:lnTo>
                  <a:pt x="110188" y="36573"/>
                </a:lnTo>
                <a:lnTo>
                  <a:pt x="73199" y="62722"/>
                </a:lnTo>
                <a:lnTo>
                  <a:pt x="42681" y="94412"/>
                </a:lnTo>
                <a:lnTo>
                  <a:pt x="19639" y="130784"/>
                </a:lnTo>
                <a:lnTo>
                  <a:pt x="5077" y="170974"/>
                </a:lnTo>
                <a:lnTo>
                  <a:pt x="0" y="214122"/>
                </a:lnTo>
                <a:lnTo>
                  <a:pt x="5077" y="257269"/>
                </a:lnTo>
                <a:lnTo>
                  <a:pt x="19639" y="297459"/>
                </a:lnTo>
                <a:lnTo>
                  <a:pt x="42681" y="333831"/>
                </a:lnTo>
                <a:lnTo>
                  <a:pt x="73199" y="365521"/>
                </a:lnTo>
                <a:lnTo>
                  <a:pt x="110188" y="391670"/>
                </a:lnTo>
                <a:lnTo>
                  <a:pt x="152644" y="411414"/>
                </a:lnTo>
                <a:lnTo>
                  <a:pt x="199561" y="423893"/>
                </a:lnTo>
                <a:lnTo>
                  <a:pt x="249935" y="428243"/>
                </a:lnTo>
                <a:lnTo>
                  <a:pt x="300310" y="423893"/>
                </a:lnTo>
                <a:lnTo>
                  <a:pt x="347227" y="411414"/>
                </a:lnTo>
                <a:lnTo>
                  <a:pt x="389683" y="391670"/>
                </a:lnTo>
                <a:lnTo>
                  <a:pt x="426672" y="365521"/>
                </a:lnTo>
                <a:lnTo>
                  <a:pt x="457190" y="333831"/>
                </a:lnTo>
                <a:lnTo>
                  <a:pt x="480232" y="297459"/>
                </a:lnTo>
                <a:lnTo>
                  <a:pt x="494794" y="257269"/>
                </a:lnTo>
                <a:lnTo>
                  <a:pt x="499872" y="214122"/>
                </a:lnTo>
                <a:lnTo>
                  <a:pt x="494794" y="170974"/>
                </a:lnTo>
                <a:lnTo>
                  <a:pt x="480232" y="130784"/>
                </a:lnTo>
                <a:lnTo>
                  <a:pt x="457190" y="94412"/>
                </a:lnTo>
                <a:lnTo>
                  <a:pt x="426672" y="62722"/>
                </a:lnTo>
                <a:lnTo>
                  <a:pt x="389683" y="36573"/>
                </a:lnTo>
                <a:lnTo>
                  <a:pt x="347227" y="16829"/>
                </a:lnTo>
                <a:lnTo>
                  <a:pt x="300310" y="4350"/>
                </a:lnTo>
                <a:lnTo>
                  <a:pt x="2499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08150" y="3079496"/>
            <a:ext cx="182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91639" y="3457955"/>
            <a:ext cx="501650" cy="428625"/>
          </a:xfrm>
          <a:custGeom>
            <a:avLst/>
            <a:gdLst/>
            <a:ahLst/>
            <a:cxnLst/>
            <a:rect l="l" t="t" r="r" b="b"/>
            <a:pathLst>
              <a:path w="501650" h="428625">
                <a:moveTo>
                  <a:pt x="250698" y="0"/>
                </a:moveTo>
                <a:lnTo>
                  <a:pt x="200181" y="4350"/>
                </a:lnTo>
                <a:lnTo>
                  <a:pt x="153126" y="16829"/>
                </a:lnTo>
                <a:lnTo>
                  <a:pt x="110542" y="36573"/>
                </a:lnTo>
                <a:lnTo>
                  <a:pt x="73437" y="62722"/>
                </a:lnTo>
                <a:lnTo>
                  <a:pt x="42822" y="94412"/>
                </a:lnTo>
                <a:lnTo>
                  <a:pt x="19704" y="130784"/>
                </a:lnTo>
                <a:lnTo>
                  <a:pt x="5094" y="170974"/>
                </a:lnTo>
                <a:lnTo>
                  <a:pt x="0" y="214122"/>
                </a:lnTo>
                <a:lnTo>
                  <a:pt x="5094" y="257269"/>
                </a:lnTo>
                <a:lnTo>
                  <a:pt x="19704" y="297459"/>
                </a:lnTo>
                <a:lnTo>
                  <a:pt x="42822" y="333831"/>
                </a:lnTo>
                <a:lnTo>
                  <a:pt x="73437" y="365521"/>
                </a:lnTo>
                <a:lnTo>
                  <a:pt x="110542" y="391670"/>
                </a:lnTo>
                <a:lnTo>
                  <a:pt x="153126" y="411414"/>
                </a:lnTo>
                <a:lnTo>
                  <a:pt x="200181" y="423893"/>
                </a:lnTo>
                <a:lnTo>
                  <a:pt x="250698" y="428244"/>
                </a:lnTo>
                <a:lnTo>
                  <a:pt x="301214" y="423893"/>
                </a:lnTo>
                <a:lnTo>
                  <a:pt x="348269" y="411414"/>
                </a:lnTo>
                <a:lnTo>
                  <a:pt x="390853" y="391670"/>
                </a:lnTo>
                <a:lnTo>
                  <a:pt x="427958" y="365521"/>
                </a:lnTo>
                <a:lnTo>
                  <a:pt x="458573" y="333831"/>
                </a:lnTo>
                <a:lnTo>
                  <a:pt x="481691" y="297459"/>
                </a:lnTo>
                <a:lnTo>
                  <a:pt x="496301" y="257269"/>
                </a:lnTo>
                <a:lnTo>
                  <a:pt x="501396" y="214122"/>
                </a:lnTo>
                <a:lnTo>
                  <a:pt x="496301" y="170974"/>
                </a:lnTo>
                <a:lnTo>
                  <a:pt x="481691" y="130784"/>
                </a:lnTo>
                <a:lnTo>
                  <a:pt x="458573" y="94412"/>
                </a:lnTo>
                <a:lnTo>
                  <a:pt x="427958" y="62722"/>
                </a:lnTo>
                <a:lnTo>
                  <a:pt x="390853" y="36573"/>
                </a:lnTo>
                <a:lnTo>
                  <a:pt x="348269" y="16829"/>
                </a:lnTo>
                <a:lnTo>
                  <a:pt x="301214" y="4350"/>
                </a:lnTo>
                <a:lnTo>
                  <a:pt x="2506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851151" y="3508375"/>
            <a:ext cx="182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45385" y="1130300"/>
            <a:ext cx="135255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29209">
              <a:lnSpc>
                <a:spcPct val="100000"/>
              </a:lnSpc>
              <a:spcBef>
                <a:spcPts val="45"/>
              </a:spcBef>
            </a:pPr>
            <a:r>
              <a:rPr sz="120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049779" y="886967"/>
            <a:ext cx="643255" cy="428625"/>
          </a:xfrm>
          <a:custGeom>
            <a:avLst/>
            <a:gdLst/>
            <a:ahLst/>
            <a:cxnLst/>
            <a:rect l="l" t="t" r="r" b="b"/>
            <a:pathLst>
              <a:path w="643255" h="428625">
                <a:moveTo>
                  <a:pt x="321563" y="0"/>
                </a:moveTo>
                <a:lnTo>
                  <a:pt x="263775" y="3450"/>
                </a:lnTo>
                <a:lnTo>
                  <a:pt x="209379" y="13398"/>
                </a:lnTo>
                <a:lnTo>
                  <a:pt x="159286" y="29238"/>
                </a:lnTo>
                <a:lnTo>
                  <a:pt x="114404" y="50365"/>
                </a:lnTo>
                <a:lnTo>
                  <a:pt x="75643" y="76173"/>
                </a:lnTo>
                <a:lnTo>
                  <a:pt x="43913" y="106059"/>
                </a:lnTo>
                <a:lnTo>
                  <a:pt x="20123" y="139415"/>
                </a:lnTo>
                <a:lnTo>
                  <a:pt x="5182" y="175638"/>
                </a:lnTo>
                <a:lnTo>
                  <a:pt x="0" y="214122"/>
                </a:lnTo>
                <a:lnTo>
                  <a:pt x="5182" y="252605"/>
                </a:lnTo>
                <a:lnTo>
                  <a:pt x="20123" y="288828"/>
                </a:lnTo>
                <a:lnTo>
                  <a:pt x="43913" y="322184"/>
                </a:lnTo>
                <a:lnTo>
                  <a:pt x="75643" y="352070"/>
                </a:lnTo>
                <a:lnTo>
                  <a:pt x="114404" y="377878"/>
                </a:lnTo>
                <a:lnTo>
                  <a:pt x="159286" y="399005"/>
                </a:lnTo>
                <a:lnTo>
                  <a:pt x="209379" y="414845"/>
                </a:lnTo>
                <a:lnTo>
                  <a:pt x="263775" y="424793"/>
                </a:lnTo>
                <a:lnTo>
                  <a:pt x="321563" y="428244"/>
                </a:lnTo>
                <a:lnTo>
                  <a:pt x="379352" y="424793"/>
                </a:lnTo>
                <a:lnTo>
                  <a:pt x="433748" y="414845"/>
                </a:lnTo>
                <a:lnTo>
                  <a:pt x="483841" y="399005"/>
                </a:lnTo>
                <a:lnTo>
                  <a:pt x="528723" y="377878"/>
                </a:lnTo>
                <a:lnTo>
                  <a:pt x="567484" y="352070"/>
                </a:lnTo>
                <a:lnTo>
                  <a:pt x="599214" y="322184"/>
                </a:lnTo>
                <a:lnTo>
                  <a:pt x="623004" y="288828"/>
                </a:lnTo>
                <a:lnTo>
                  <a:pt x="637945" y="252605"/>
                </a:lnTo>
                <a:lnTo>
                  <a:pt x="643127" y="214122"/>
                </a:lnTo>
                <a:lnTo>
                  <a:pt x="637945" y="175638"/>
                </a:lnTo>
                <a:lnTo>
                  <a:pt x="623004" y="139415"/>
                </a:lnTo>
                <a:lnTo>
                  <a:pt x="599214" y="106059"/>
                </a:lnTo>
                <a:lnTo>
                  <a:pt x="567484" y="76173"/>
                </a:lnTo>
                <a:lnTo>
                  <a:pt x="528723" y="50365"/>
                </a:lnTo>
                <a:lnTo>
                  <a:pt x="483841" y="29238"/>
                </a:lnTo>
                <a:lnTo>
                  <a:pt x="433748" y="13398"/>
                </a:lnTo>
                <a:lnTo>
                  <a:pt x="379352" y="3450"/>
                </a:lnTo>
                <a:lnTo>
                  <a:pt x="3215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264155" y="935863"/>
            <a:ext cx="212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28086" y="792556"/>
            <a:ext cx="2127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516879" y="198120"/>
            <a:ext cx="3072765" cy="1051560"/>
          </a:xfrm>
          <a:custGeom>
            <a:avLst/>
            <a:gdLst/>
            <a:ahLst/>
            <a:cxnLst/>
            <a:rect l="l" t="t" r="r" b="b"/>
            <a:pathLst>
              <a:path w="3072765" h="1051560">
                <a:moveTo>
                  <a:pt x="0" y="1051559"/>
                </a:moveTo>
                <a:lnTo>
                  <a:pt x="3072383" y="1051559"/>
                </a:lnTo>
                <a:lnTo>
                  <a:pt x="3072383" y="0"/>
                </a:lnTo>
                <a:lnTo>
                  <a:pt x="0" y="0"/>
                </a:lnTo>
                <a:lnTo>
                  <a:pt x="0" y="10515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551722" y="216628"/>
            <a:ext cx="1232535" cy="4235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sz="2600" i="1" spc="10" dirty="0">
                <a:latin typeface="Times New Roman"/>
                <a:cs typeface="Times New Roman"/>
              </a:rPr>
              <a:t>I </a:t>
            </a:r>
            <a:r>
              <a:rPr sz="2600" spc="20" dirty="0">
                <a:latin typeface="Symbol"/>
                <a:cs typeface="Symbol"/>
              </a:rPr>
              <a:t></a:t>
            </a:r>
            <a:r>
              <a:rPr sz="2600" spc="20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Symbol"/>
                <a:cs typeface="Symbol"/>
              </a:rPr>
              <a:t></a:t>
            </a:r>
            <a:r>
              <a:rPr sz="2600" i="1" spc="-25" dirty="0">
                <a:latin typeface="Times New Roman"/>
                <a:cs typeface="Times New Roman"/>
              </a:rPr>
              <a:t>a</a:t>
            </a:r>
            <a:r>
              <a:rPr sz="2600" spc="-25" dirty="0">
                <a:latin typeface="Times New Roman"/>
                <a:cs typeface="Times New Roman"/>
              </a:rPr>
              <a:t>.</a:t>
            </a:r>
            <a:r>
              <a:rPr sz="2600" i="1" spc="-25" dirty="0">
                <a:latin typeface="Times New Roman"/>
                <a:cs typeface="Times New Roman"/>
              </a:rPr>
              <a:t>r</a:t>
            </a:r>
            <a:r>
              <a:rPr sz="2600" i="1" spc="-370" dirty="0">
                <a:latin typeface="Times New Roman"/>
                <a:cs typeface="Times New Roman"/>
              </a:rPr>
              <a:t> </a:t>
            </a:r>
            <a:r>
              <a:rPr sz="2250" spc="22" baseline="44444" dirty="0">
                <a:latin typeface="Times New Roman"/>
                <a:cs typeface="Times New Roman"/>
              </a:rPr>
              <a:t>2</a:t>
            </a:r>
            <a:endParaRPr sz="2250" baseline="44444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298947" y="1514855"/>
            <a:ext cx="3845560" cy="1323340"/>
          </a:xfrm>
          <a:custGeom>
            <a:avLst/>
            <a:gdLst/>
            <a:ahLst/>
            <a:cxnLst/>
            <a:rect l="l" t="t" r="r" b="b"/>
            <a:pathLst>
              <a:path w="3845559" h="1323339">
                <a:moveTo>
                  <a:pt x="0" y="1322832"/>
                </a:moveTo>
                <a:lnTo>
                  <a:pt x="3845052" y="1322832"/>
                </a:lnTo>
                <a:lnTo>
                  <a:pt x="3845052" y="0"/>
                </a:lnTo>
                <a:lnTo>
                  <a:pt x="0" y="0"/>
                </a:lnTo>
                <a:lnTo>
                  <a:pt x="0" y="13228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352541" y="758852"/>
            <a:ext cx="3646804" cy="202755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Times New Roman"/>
              <a:cs typeface="Times New Roman"/>
            </a:endParaRPr>
          </a:p>
          <a:p>
            <a:pPr marL="855344" marR="450215" indent="-631190">
              <a:lnSpc>
                <a:spcPct val="32600"/>
              </a:lnSpc>
              <a:tabLst>
                <a:tab pos="1112520" algn="l"/>
                <a:tab pos="1794510" algn="l"/>
                <a:tab pos="2088514" algn="l"/>
                <a:tab pos="2742565" algn="l"/>
                <a:tab pos="3023870" algn="l"/>
              </a:tabLst>
            </a:pPr>
            <a:r>
              <a:rPr sz="2600" i="1" spc="10" dirty="0">
                <a:latin typeface="Times New Roman"/>
                <a:cs typeface="Times New Roman"/>
              </a:rPr>
              <a:t>I </a:t>
            </a:r>
            <a:r>
              <a:rPr sz="2600" spc="20" dirty="0">
                <a:latin typeface="Symbol"/>
                <a:cs typeface="Symbol"/>
              </a:rPr>
              <a:t></a:t>
            </a:r>
            <a:r>
              <a:rPr sz="2600" spc="20" dirty="0">
                <a:latin typeface="Times New Roman"/>
                <a:cs typeface="Times New Roman"/>
              </a:rPr>
              <a:t> </a:t>
            </a:r>
            <a:r>
              <a:rPr sz="2600" i="1" spc="15" dirty="0">
                <a:latin typeface="Times New Roman"/>
                <a:cs typeface="Times New Roman"/>
              </a:rPr>
              <a:t>a </a:t>
            </a:r>
            <a:r>
              <a:rPr sz="2600" spc="-40" dirty="0">
                <a:latin typeface="Times New Roman"/>
                <a:cs typeface="Times New Roman"/>
              </a:rPr>
              <a:t>.</a:t>
            </a:r>
            <a:r>
              <a:rPr sz="2600" i="1" spc="-40" dirty="0">
                <a:latin typeface="Times New Roman"/>
                <a:cs typeface="Times New Roman"/>
              </a:rPr>
              <a:t>r </a:t>
            </a:r>
            <a:r>
              <a:rPr sz="2250" spc="22" baseline="44444" dirty="0">
                <a:latin typeface="Times New Roman"/>
                <a:cs typeface="Times New Roman"/>
              </a:rPr>
              <a:t>2 </a:t>
            </a:r>
            <a:r>
              <a:rPr sz="2600" spc="20" dirty="0">
                <a:latin typeface="Symbol"/>
                <a:cs typeface="Symbol"/>
              </a:rPr>
              <a:t></a:t>
            </a:r>
            <a:r>
              <a:rPr sz="2600" spc="20" dirty="0">
                <a:latin typeface="Times New Roman"/>
                <a:cs typeface="Times New Roman"/>
              </a:rPr>
              <a:t> </a:t>
            </a:r>
            <a:r>
              <a:rPr sz="2600" i="1" spc="15" dirty="0">
                <a:latin typeface="Times New Roman"/>
                <a:cs typeface="Times New Roman"/>
              </a:rPr>
              <a:t>a </a:t>
            </a:r>
            <a:r>
              <a:rPr sz="2600" spc="-40" dirty="0">
                <a:latin typeface="Times New Roman"/>
                <a:cs typeface="Times New Roman"/>
              </a:rPr>
              <a:t>.</a:t>
            </a:r>
            <a:r>
              <a:rPr sz="2600" i="1" spc="-40" dirty="0">
                <a:latin typeface="Times New Roman"/>
                <a:cs typeface="Times New Roman"/>
              </a:rPr>
              <a:t>r </a:t>
            </a:r>
            <a:r>
              <a:rPr sz="2250" spc="22" baseline="44444" dirty="0">
                <a:latin typeface="Times New Roman"/>
                <a:cs typeface="Times New Roman"/>
              </a:rPr>
              <a:t>2 </a:t>
            </a:r>
            <a:r>
              <a:rPr sz="2600" spc="20" dirty="0">
                <a:latin typeface="Symbol"/>
                <a:cs typeface="Symbol"/>
              </a:rPr>
              <a:t></a:t>
            </a:r>
            <a:r>
              <a:rPr sz="2600" spc="20" dirty="0">
                <a:latin typeface="Times New Roman"/>
                <a:cs typeface="Times New Roman"/>
              </a:rPr>
              <a:t> </a:t>
            </a:r>
            <a:r>
              <a:rPr sz="2600" i="1" spc="15" dirty="0">
                <a:latin typeface="Times New Roman"/>
                <a:cs typeface="Times New Roman"/>
              </a:rPr>
              <a:t>a </a:t>
            </a:r>
            <a:r>
              <a:rPr sz="2600" spc="-40" dirty="0">
                <a:latin typeface="Times New Roman"/>
                <a:cs typeface="Times New Roman"/>
              </a:rPr>
              <a:t>.</a:t>
            </a:r>
            <a:r>
              <a:rPr sz="2600" i="1" spc="-40" dirty="0">
                <a:latin typeface="Times New Roman"/>
                <a:cs typeface="Times New Roman"/>
              </a:rPr>
              <a:t>r</a:t>
            </a:r>
            <a:r>
              <a:rPr sz="2600" i="1" spc="-310" dirty="0">
                <a:latin typeface="Times New Roman"/>
                <a:cs typeface="Times New Roman"/>
              </a:rPr>
              <a:t> </a:t>
            </a:r>
            <a:r>
              <a:rPr sz="2250" spc="22" baseline="44444" dirty="0">
                <a:latin typeface="Times New Roman"/>
                <a:cs typeface="Times New Roman"/>
              </a:rPr>
              <a:t>2  </a:t>
            </a:r>
            <a:r>
              <a:rPr sz="1500" spc="15" dirty="0">
                <a:latin typeface="Times New Roman"/>
                <a:cs typeface="Times New Roman"/>
              </a:rPr>
              <a:t>1	1	2	2	3	3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50">
              <a:latin typeface="Times New Roman"/>
              <a:cs typeface="Times New Roman"/>
            </a:endParaRPr>
          </a:p>
          <a:p>
            <a:pPr marL="38100" marR="3048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Jika luas bidang </a:t>
            </a:r>
            <a:r>
              <a:rPr sz="2000" b="1" spc="-10" dirty="0">
                <a:latin typeface="Arial"/>
                <a:cs typeface="Arial"/>
              </a:rPr>
              <a:t>yang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diarsir:  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1400" b="1" dirty="0">
                <a:latin typeface="Arial"/>
                <a:cs typeface="Arial"/>
              </a:rPr>
              <a:t>1 </a:t>
            </a:r>
            <a:r>
              <a:rPr sz="2000" b="1" dirty="0">
                <a:latin typeface="Arial"/>
                <a:cs typeface="Arial"/>
              </a:rPr>
              <a:t>=</a:t>
            </a:r>
            <a:r>
              <a:rPr sz="2000" b="1" spc="-254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dA</a:t>
            </a:r>
            <a:r>
              <a:rPr sz="1400" b="1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a</a:t>
            </a:r>
            <a:r>
              <a:rPr sz="1400" b="1" dirty="0">
                <a:latin typeface="Arial"/>
                <a:cs typeface="Arial"/>
              </a:rPr>
              <a:t>2 </a:t>
            </a:r>
            <a:r>
              <a:rPr sz="2000" b="1" dirty="0">
                <a:latin typeface="Arial"/>
                <a:cs typeface="Arial"/>
              </a:rPr>
              <a:t>=</a:t>
            </a:r>
            <a:r>
              <a:rPr sz="2000" b="1" spc="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dA</a:t>
            </a:r>
            <a:r>
              <a:rPr sz="1400" b="1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a</a:t>
            </a:r>
            <a:r>
              <a:rPr sz="1400" b="1" dirty="0">
                <a:latin typeface="Arial"/>
                <a:cs typeface="Arial"/>
              </a:rPr>
              <a:t>3 </a:t>
            </a:r>
            <a:r>
              <a:rPr sz="2000" b="1" dirty="0">
                <a:latin typeface="Arial"/>
                <a:cs typeface="Arial"/>
              </a:rPr>
              <a:t>=</a:t>
            </a:r>
            <a:r>
              <a:rPr sz="2000" b="1" spc="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dA</a:t>
            </a:r>
            <a:r>
              <a:rPr sz="1400" b="1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303520" y="3034283"/>
            <a:ext cx="3840479" cy="1323340"/>
          </a:xfrm>
          <a:custGeom>
            <a:avLst/>
            <a:gdLst/>
            <a:ahLst/>
            <a:cxnLst/>
            <a:rect l="l" t="t" r="r" b="b"/>
            <a:pathLst>
              <a:path w="3840479" h="1323339">
                <a:moveTo>
                  <a:pt x="0" y="1322832"/>
                </a:moveTo>
                <a:lnTo>
                  <a:pt x="3840479" y="1322832"/>
                </a:lnTo>
                <a:lnTo>
                  <a:pt x="3840479" y="0"/>
                </a:lnTo>
                <a:lnTo>
                  <a:pt x="0" y="0"/>
                </a:lnTo>
                <a:lnTo>
                  <a:pt x="0" y="13228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383148" y="3059633"/>
            <a:ext cx="3027680" cy="1246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Jarak terhadap sumbu</a:t>
            </a:r>
            <a:r>
              <a:rPr sz="2000" b="1" spc="-11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y:</a:t>
            </a:r>
            <a:endParaRPr sz="2000">
              <a:latin typeface="Arial"/>
              <a:cs typeface="Arial"/>
            </a:endParaRPr>
          </a:p>
          <a:p>
            <a:pPr marL="12700" marR="2281555" algn="just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r</a:t>
            </a:r>
            <a:r>
              <a:rPr sz="1400" b="1" dirty="0">
                <a:latin typeface="Arial"/>
                <a:cs typeface="Arial"/>
              </a:rPr>
              <a:t>1 </a:t>
            </a:r>
            <a:r>
              <a:rPr sz="2000" b="1" dirty="0">
                <a:latin typeface="Arial"/>
                <a:cs typeface="Arial"/>
              </a:rPr>
              <a:t>= x</a:t>
            </a:r>
            <a:r>
              <a:rPr sz="1400" b="1" dirty="0">
                <a:latin typeface="Arial"/>
                <a:cs typeface="Arial"/>
              </a:rPr>
              <a:t>1  </a:t>
            </a:r>
            <a:r>
              <a:rPr sz="2000" b="1" dirty="0">
                <a:latin typeface="Arial"/>
                <a:cs typeface="Arial"/>
              </a:rPr>
              <a:t>r</a:t>
            </a:r>
            <a:r>
              <a:rPr sz="1400" b="1" dirty="0">
                <a:latin typeface="Arial"/>
                <a:cs typeface="Arial"/>
              </a:rPr>
              <a:t>2 </a:t>
            </a:r>
            <a:r>
              <a:rPr sz="2000" b="1" dirty="0">
                <a:latin typeface="Arial"/>
                <a:cs typeface="Arial"/>
              </a:rPr>
              <a:t>= x</a:t>
            </a:r>
            <a:r>
              <a:rPr sz="1400" b="1" dirty="0">
                <a:latin typeface="Arial"/>
                <a:cs typeface="Arial"/>
              </a:rPr>
              <a:t>2  </a:t>
            </a:r>
            <a:r>
              <a:rPr sz="2000" b="1" dirty="0">
                <a:latin typeface="Arial"/>
                <a:cs typeface="Arial"/>
              </a:rPr>
              <a:t>r</a:t>
            </a:r>
            <a:r>
              <a:rPr sz="1400" b="1" dirty="0">
                <a:latin typeface="Arial"/>
                <a:cs typeface="Arial"/>
              </a:rPr>
              <a:t>3 </a:t>
            </a:r>
            <a:r>
              <a:rPr sz="2000" b="1" dirty="0">
                <a:latin typeface="Arial"/>
                <a:cs typeface="Arial"/>
              </a:rPr>
              <a:t>=</a:t>
            </a:r>
            <a:r>
              <a:rPr sz="2000" b="1" spc="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x</a:t>
            </a:r>
            <a:r>
              <a:rPr sz="1400" b="1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06780" y="4899659"/>
            <a:ext cx="2786380" cy="70739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9370" rIns="0" bIns="0" rtlCol="0">
            <a:spAutoFit/>
          </a:bodyPr>
          <a:lstStyle/>
          <a:p>
            <a:pPr marL="91440" marR="187960">
              <a:lnSpc>
                <a:spcPct val="100000"/>
              </a:lnSpc>
              <a:spcBef>
                <a:spcPts val="310"/>
              </a:spcBef>
            </a:pPr>
            <a:r>
              <a:rPr sz="2000" b="1" dirty="0">
                <a:latin typeface="Arial"/>
                <a:cs typeface="Arial"/>
              </a:rPr>
              <a:t>Maka </a:t>
            </a:r>
            <a:r>
              <a:rPr sz="2000" b="1" spc="-5" dirty="0">
                <a:latin typeface="Arial"/>
                <a:cs typeface="Arial"/>
              </a:rPr>
              <a:t>momen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inersia  terhadap sumbu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x: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952500" y="5836920"/>
            <a:ext cx="2696210" cy="664845"/>
          </a:xfrm>
          <a:custGeom>
            <a:avLst/>
            <a:gdLst/>
            <a:ahLst/>
            <a:cxnLst/>
            <a:rect l="l" t="t" r="r" b="b"/>
            <a:pathLst>
              <a:path w="2696210" h="664845">
                <a:moveTo>
                  <a:pt x="0" y="664463"/>
                </a:moveTo>
                <a:lnTo>
                  <a:pt x="2695955" y="664463"/>
                </a:lnTo>
                <a:lnTo>
                  <a:pt x="2695955" y="0"/>
                </a:lnTo>
                <a:lnTo>
                  <a:pt x="0" y="0"/>
                </a:lnTo>
                <a:lnTo>
                  <a:pt x="0" y="6644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425566" y="5848027"/>
            <a:ext cx="15811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000" spc="140" dirty="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01040" y="5974886"/>
            <a:ext cx="532765" cy="554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5175" spc="262" baseline="14492" dirty="0">
                <a:latin typeface="Times New Roman"/>
                <a:cs typeface="Times New Roman"/>
              </a:rPr>
              <a:t>I</a:t>
            </a:r>
            <a:r>
              <a:rPr sz="2000" spc="175" dirty="0">
                <a:latin typeface="Times New Roman"/>
                <a:cs typeface="Times New Roman"/>
              </a:rPr>
              <a:t>xx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52218" y="5863707"/>
            <a:ext cx="1649730" cy="554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450" spc="250" dirty="0">
                <a:latin typeface="Symbol"/>
                <a:cs typeface="Symbol"/>
              </a:rPr>
              <a:t></a:t>
            </a:r>
            <a:r>
              <a:rPr sz="3450" spc="250" dirty="0">
                <a:latin typeface="Times New Roman"/>
                <a:cs typeface="Times New Roman"/>
              </a:rPr>
              <a:t> </a:t>
            </a:r>
            <a:r>
              <a:rPr sz="3450" spc="229" dirty="0">
                <a:latin typeface="Symbol"/>
                <a:cs typeface="Symbol"/>
              </a:rPr>
              <a:t></a:t>
            </a:r>
            <a:r>
              <a:rPr sz="3450" spc="229" dirty="0">
                <a:latin typeface="Times New Roman"/>
                <a:cs typeface="Times New Roman"/>
              </a:rPr>
              <a:t>dA</a:t>
            </a:r>
            <a:r>
              <a:rPr sz="3450" spc="-15" dirty="0">
                <a:latin typeface="Times New Roman"/>
                <a:cs typeface="Times New Roman"/>
              </a:rPr>
              <a:t> </a:t>
            </a:r>
            <a:r>
              <a:rPr sz="3450" i="1" spc="200" dirty="0">
                <a:latin typeface="Times New Roman"/>
                <a:cs typeface="Times New Roman"/>
              </a:rPr>
              <a:t>y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92267" y="4910328"/>
            <a:ext cx="2786380" cy="70739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937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10"/>
              </a:spcBef>
            </a:pPr>
            <a:r>
              <a:rPr sz="2000" b="1" dirty="0">
                <a:latin typeface="Arial"/>
                <a:cs typeface="Arial"/>
              </a:rPr>
              <a:t>Maka </a:t>
            </a:r>
            <a:r>
              <a:rPr sz="2000" b="1" spc="-5" dirty="0">
                <a:latin typeface="Arial"/>
                <a:cs typeface="Arial"/>
              </a:rPr>
              <a:t>momen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inersia</a:t>
            </a:r>
            <a:endParaRPr sz="20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terhadap sumbu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y:</a:t>
            </a:r>
            <a:endParaRPr sz="20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312664" y="5836920"/>
            <a:ext cx="2644140" cy="734695"/>
          </a:xfrm>
          <a:custGeom>
            <a:avLst/>
            <a:gdLst/>
            <a:ahLst/>
            <a:cxnLst/>
            <a:rect l="l" t="t" r="r" b="b"/>
            <a:pathLst>
              <a:path w="2644140" h="734695">
                <a:moveTo>
                  <a:pt x="0" y="734567"/>
                </a:moveTo>
                <a:lnTo>
                  <a:pt x="2644140" y="734567"/>
                </a:lnTo>
                <a:lnTo>
                  <a:pt x="2644140" y="0"/>
                </a:lnTo>
                <a:lnTo>
                  <a:pt x="0" y="0"/>
                </a:lnTo>
                <a:lnTo>
                  <a:pt x="0" y="7345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737547" y="5847928"/>
            <a:ext cx="15748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000" spc="135" dirty="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361651" y="5974145"/>
            <a:ext cx="522605" cy="554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5175" spc="225" baseline="13687" dirty="0">
                <a:latin typeface="Times New Roman"/>
                <a:cs typeface="Times New Roman"/>
              </a:rPr>
              <a:t>I</a:t>
            </a:r>
            <a:r>
              <a:rPr sz="2000" spc="150" dirty="0">
                <a:latin typeface="Times New Roman"/>
                <a:cs typeface="Times New Roman"/>
              </a:rPr>
              <a:t>yy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097124" y="5863529"/>
            <a:ext cx="1624965" cy="554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3450" spc="240" dirty="0">
                <a:latin typeface="Symbol"/>
                <a:cs typeface="Symbol"/>
              </a:rPr>
              <a:t></a:t>
            </a:r>
            <a:r>
              <a:rPr sz="3450" spc="240" dirty="0">
                <a:latin typeface="Times New Roman"/>
                <a:cs typeface="Times New Roman"/>
              </a:rPr>
              <a:t> </a:t>
            </a:r>
            <a:r>
              <a:rPr sz="3450" spc="220" dirty="0">
                <a:latin typeface="Symbol"/>
                <a:cs typeface="Symbol"/>
              </a:rPr>
              <a:t></a:t>
            </a:r>
            <a:r>
              <a:rPr sz="3450" spc="220" dirty="0">
                <a:latin typeface="Times New Roman"/>
                <a:cs typeface="Times New Roman"/>
              </a:rPr>
              <a:t>dA</a:t>
            </a:r>
            <a:r>
              <a:rPr sz="3450" spc="-165" dirty="0">
                <a:latin typeface="Times New Roman"/>
                <a:cs typeface="Times New Roman"/>
              </a:rPr>
              <a:t> </a:t>
            </a:r>
            <a:r>
              <a:rPr sz="3450" i="1" spc="195" dirty="0">
                <a:latin typeface="Times New Roman"/>
                <a:cs typeface="Times New Roman"/>
              </a:rPr>
              <a:t>x</a:t>
            </a:r>
            <a:endParaRPr sz="3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503629"/>
            <a:ext cx="7778750" cy="4720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  <a:tab pos="1565275" algn="l"/>
              </a:tabLst>
            </a:pP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inersia pada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keempat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persamaan  diatas penggunaannya terbatas pada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 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bidang tunggal,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sedangkan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secara  umum	banyak bidang/penampang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merupakan 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gabungan dari beberapa penampang tunggal.  Misalnya penampang yang berbentuk L adalah  gabungan dari dua penampang segi empat.  Untuk menyelesaikan momen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pada  penampang gabungan diperlukan  pengembangan persamaan yang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disebut 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dengan Teori Sumbu</a:t>
            </a:r>
            <a:r>
              <a:rPr sz="2800" spc="2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Sejajar.</a:t>
            </a:r>
            <a:endParaRPr sz="2800">
              <a:latin typeface="Microsoft New Tai Lue"/>
              <a:cs typeface="Microsoft New Tai Lu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3400" y="164592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1"/>
                </a:moveTo>
                <a:lnTo>
                  <a:pt x="8229600" y="766571"/>
                </a:lnTo>
                <a:lnTo>
                  <a:pt x="8229600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40864" y="128015"/>
            <a:ext cx="1031748" cy="1005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78251" y="128015"/>
            <a:ext cx="4204715" cy="1005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164592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1"/>
                </a:moveTo>
                <a:lnTo>
                  <a:pt x="8229600" y="766571"/>
                </a:lnTo>
                <a:lnTo>
                  <a:pt x="8229600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40864" y="128015"/>
            <a:ext cx="1031748" cy="1005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78251" y="128015"/>
            <a:ext cx="4204715" cy="1005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  <p:sp>
        <p:nvSpPr>
          <p:cNvPr id="6" name="object 6"/>
          <p:cNvSpPr/>
          <p:nvPr/>
        </p:nvSpPr>
        <p:spPr>
          <a:xfrm>
            <a:off x="185928" y="1676400"/>
            <a:ext cx="3733800" cy="2895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29455" y="1676399"/>
            <a:ext cx="5114543" cy="51815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164592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1"/>
                </a:moveTo>
                <a:lnTo>
                  <a:pt x="8229600" y="766571"/>
                </a:lnTo>
                <a:lnTo>
                  <a:pt x="8229600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40864" y="128015"/>
            <a:ext cx="1031748" cy="1005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78251" y="128015"/>
            <a:ext cx="4204715" cy="1005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1066800"/>
            <a:ext cx="3221736" cy="243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61359" y="1066798"/>
            <a:ext cx="5882639" cy="57911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13726" y="3505961"/>
            <a:ext cx="745490" cy="609600"/>
          </a:xfrm>
          <a:custGeom>
            <a:avLst/>
            <a:gdLst/>
            <a:ahLst/>
            <a:cxnLst/>
            <a:rect l="l" t="t" r="r" b="b"/>
            <a:pathLst>
              <a:path w="745490" h="609600">
                <a:moveTo>
                  <a:pt x="0" y="609600"/>
                </a:moveTo>
                <a:lnTo>
                  <a:pt x="745235" y="609600"/>
                </a:lnTo>
                <a:lnTo>
                  <a:pt x="745235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13726" y="5715761"/>
            <a:ext cx="745490" cy="609600"/>
          </a:xfrm>
          <a:custGeom>
            <a:avLst/>
            <a:gdLst/>
            <a:ahLst/>
            <a:cxnLst/>
            <a:rect l="l" t="t" r="r" b="b"/>
            <a:pathLst>
              <a:path w="745490" h="609600">
                <a:moveTo>
                  <a:pt x="0" y="609600"/>
                </a:moveTo>
                <a:lnTo>
                  <a:pt x="745235" y="609600"/>
                </a:lnTo>
                <a:lnTo>
                  <a:pt x="745235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13726" y="5715761"/>
            <a:ext cx="745490" cy="609600"/>
          </a:xfrm>
          <a:custGeom>
            <a:avLst/>
            <a:gdLst/>
            <a:ahLst/>
            <a:cxnLst/>
            <a:rect l="l" t="t" r="r" b="b"/>
            <a:pathLst>
              <a:path w="745490" h="609600">
                <a:moveTo>
                  <a:pt x="0" y="609600"/>
                </a:moveTo>
                <a:lnTo>
                  <a:pt x="745235" y="609600"/>
                </a:lnTo>
                <a:lnTo>
                  <a:pt x="745235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0200" y="1066847"/>
            <a:ext cx="6466000" cy="5650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3400" y="164592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1"/>
                </a:moveTo>
                <a:lnTo>
                  <a:pt x="8229600" y="766571"/>
                </a:lnTo>
                <a:lnTo>
                  <a:pt x="8229600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40864" y="128015"/>
            <a:ext cx="1031748" cy="1005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78251" y="128015"/>
            <a:ext cx="4204715" cy="10058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86383" y="1347216"/>
            <a:ext cx="2499360" cy="28681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7288" y="88088"/>
            <a:ext cx="4430395" cy="83883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400" dirty="0">
                <a:latin typeface="Harrington"/>
                <a:cs typeface="Harrington"/>
              </a:rPr>
              <a:t>Contoh:</a:t>
            </a:r>
            <a:endParaRPr sz="2400">
              <a:latin typeface="Harrington"/>
              <a:cs typeface="Harrington"/>
            </a:endParaRPr>
          </a:p>
          <a:p>
            <a:pPr marL="155575">
              <a:lnSpc>
                <a:spcPct val="100000"/>
              </a:lnSpc>
              <a:spcBef>
                <a:spcPts val="515"/>
              </a:spcBef>
            </a:pPr>
            <a:r>
              <a:rPr sz="2000" dirty="0">
                <a:latin typeface="Harrington"/>
                <a:cs typeface="Harrington"/>
              </a:rPr>
              <a:t>Tentukan Ix </a:t>
            </a:r>
            <a:r>
              <a:rPr sz="2000" spc="5" dirty="0">
                <a:latin typeface="Harrington"/>
                <a:cs typeface="Harrington"/>
              </a:rPr>
              <a:t>dan </a:t>
            </a:r>
            <a:r>
              <a:rPr sz="2000" dirty="0">
                <a:latin typeface="Harrington"/>
                <a:cs typeface="Harrington"/>
              </a:rPr>
              <a:t>Iy </a:t>
            </a:r>
            <a:r>
              <a:rPr sz="2000" spc="5" dirty="0">
                <a:latin typeface="Harrington"/>
                <a:cs typeface="Harrington"/>
              </a:rPr>
              <a:t>penampang</a:t>
            </a:r>
            <a:r>
              <a:rPr sz="2000" spc="-145" dirty="0">
                <a:latin typeface="Harrington"/>
                <a:cs typeface="Harrington"/>
              </a:rPr>
              <a:t> </a:t>
            </a:r>
            <a:r>
              <a:rPr sz="2000" dirty="0">
                <a:latin typeface="Harrington"/>
                <a:cs typeface="Harrington"/>
              </a:rPr>
              <a:t>berikut: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14750" y="2071877"/>
            <a:ext cx="1073150" cy="643255"/>
          </a:xfrm>
          <a:custGeom>
            <a:avLst/>
            <a:gdLst/>
            <a:ahLst/>
            <a:cxnLst/>
            <a:rect l="l" t="t" r="r" b="b"/>
            <a:pathLst>
              <a:path w="1073150" h="643255">
                <a:moveTo>
                  <a:pt x="751332" y="0"/>
                </a:moveTo>
                <a:lnTo>
                  <a:pt x="751332" y="160782"/>
                </a:lnTo>
                <a:lnTo>
                  <a:pt x="0" y="160782"/>
                </a:lnTo>
                <a:lnTo>
                  <a:pt x="0" y="482346"/>
                </a:lnTo>
                <a:lnTo>
                  <a:pt x="751332" y="482346"/>
                </a:lnTo>
                <a:lnTo>
                  <a:pt x="751332" y="643127"/>
                </a:lnTo>
                <a:lnTo>
                  <a:pt x="1072896" y="321563"/>
                </a:lnTo>
                <a:lnTo>
                  <a:pt x="75133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14750" y="2071877"/>
            <a:ext cx="1073150" cy="643255"/>
          </a:xfrm>
          <a:custGeom>
            <a:avLst/>
            <a:gdLst/>
            <a:ahLst/>
            <a:cxnLst/>
            <a:rect l="l" t="t" r="r" b="b"/>
            <a:pathLst>
              <a:path w="1073150" h="643255">
                <a:moveTo>
                  <a:pt x="0" y="160782"/>
                </a:moveTo>
                <a:lnTo>
                  <a:pt x="751332" y="160782"/>
                </a:lnTo>
                <a:lnTo>
                  <a:pt x="751332" y="0"/>
                </a:lnTo>
                <a:lnTo>
                  <a:pt x="1072896" y="321563"/>
                </a:lnTo>
                <a:lnTo>
                  <a:pt x="751332" y="643127"/>
                </a:lnTo>
                <a:lnTo>
                  <a:pt x="751332" y="482346"/>
                </a:lnTo>
                <a:lnTo>
                  <a:pt x="0" y="482346"/>
                </a:lnTo>
                <a:lnTo>
                  <a:pt x="0" y="160782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58255" y="1357883"/>
            <a:ext cx="2499359" cy="28666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0054" y="2001011"/>
            <a:ext cx="105410" cy="1857375"/>
          </a:xfrm>
          <a:custGeom>
            <a:avLst/>
            <a:gdLst/>
            <a:ahLst/>
            <a:cxnLst/>
            <a:rect l="l" t="t" r="r" b="b"/>
            <a:pathLst>
              <a:path w="105410" h="1857375">
                <a:moveTo>
                  <a:pt x="7112" y="1761363"/>
                </a:moveTo>
                <a:lnTo>
                  <a:pt x="4064" y="1763140"/>
                </a:lnTo>
                <a:lnTo>
                  <a:pt x="1143" y="1764792"/>
                </a:lnTo>
                <a:lnTo>
                  <a:pt x="0" y="1768729"/>
                </a:lnTo>
                <a:lnTo>
                  <a:pt x="51689" y="1857375"/>
                </a:lnTo>
                <a:lnTo>
                  <a:pt x="59049" y="1844802"/>
                </a:lnTo>
                <a:lnTo>
                  <a:pt x="45339" y="1844802"/>
                </a:lnTo>
                <a:lnTo>
                  <a:pt x="45351" y="1821346"/>
                </a:lnTo>
                <a:lnTo>
                  <a:pt x="11049" y="1762379"/>
                </a:lnTo>
                <a:lnTo>
                  <a:pt x="7112" y="1761363"/>
                </a:lnTo>
                <a:close/>
              </a:path>
              <a:path w="105410" h="1857375">
                <a:moveTo>
                  <a:pt x="45358" y="1821357"/>
                </a:moveTo>
                <a:lnTo>
                  <a:pt x="45339" y="1844802"/>
                </a:lnTo>
                <a:lnTo>
                  <a:pt x="58039" y="1844802"/>
                </a:lnTo>
                <a:lnTo>
                  <a:pt x="58041" y="1841627"/>
                </a:lnTo>
                <a:lnTo>
                  <a:pt x="46228" y="1841627"/>
                </a:lnTo>
                <a:lnTo>
                  <a:pt x="51696" y="1832252"/>
                </a:lnTo>
                <a:lnTo>
                  <a:pt x="45358" y="1821357"/>
                </a:lnTo>
                <a:close/>
              </a:path>
              <a:path w="105410" h="1857375">
                <a:moveTo>
                  <a:pt x="96393" y="1761363"/>
                </a:moveTo>
                <a:lnTo>
                  <a:pt x="92456" y="1762379"/>
                </a:lnTo>
                <a:lnTo>
                  <a:pt x="58058" y="1821346"/>
                </a:lnTo>
                <a:lnTo>
                  <a:pt x="58039" y="1844802"/>
                </a:lnTo>
                <a:lnTo>
                  <a:pt x="59049" y="1844802"/>
                </a:lnTo>
                <a:lnTo>
                  <a:pt x="103505" y="1768856"/>
                </a:lnTo>
                <a:lnTo>
                  <a:pt x="102489" y="1764919"/>
                </a:lnTo>
                <a:lnTo>
                  <a:pt x="96393" y="1761363"/>
                </a:lnTo>
                <a:close/>
              </a:path>
              <a:path w="105410" h="1857375">
                <a:moveTo>
                  <a:pt x="51696" y="1832252"/>
                </a:moveTo>
                <a:lnTo>
                  <a:pt x="46228" y="1841627"/>
                </a:lnTo>
                <a:lnTo>
                  <a:pt x="57150" y="1841627"/>
                </a:lnTo>
                <a:lnTo>
                  <a:pt x="51696" y="1832252"/>
                </a:lnTo>
                <a:close/>
              </a:path>
              <a:path w="105410" h="1857375">
                <a:moveTo>
                  <a:pt x="58058" y="1821346"/>
                </a:moveTo>
                <a:lnTo>
                  <a:pt x="51696" y="1832252"/>
                </a:lnTo>
                <a:lnTo>
                  <a:pt x="57150" y="1841627"/>
                </a:lnTo>
                <a:lnTo>
                  <a:pt x="58041" y="1841627"/>
                </a:lnTo>
                <a:lnTo>
                  <a:pt x="58058" y="1821346"/>
                </a:lnTo>
                <a:close/>
              </a:path>
              <a:path w="105410" h="1857375">
                <a:moveTo>
                  <a:pt x="53268" y="25205"/>
                </a:moveTo>
                <a:lnTo>
                  <a:pt x="46843" y="36190"/>
                </a:lnTo>
                <a:lnTo>
                  <a:pt x="45358" y="1821357"/>
                </a:lnTo>
                <a:lnTo>
                  <a:pt x="51696" y="1832252"/>
                </a:lnTo>
                <a:lnTo>
                  <a:pt x="58051" y="1821357"/>
                </a:lnTo>
                <a:lnTo>
                  <a:pt x="59543" y="35962"/>
                </a:lnTo>
                <a:lnTo>
                  <a:pt x="53268" y="25205"/>
                </a:lnTo>
                <a:close/>
              </a:path>
              <a:path w="105410" h="1857375">
                <a:moveTo>
                  <a:pt x="53340" y="0"/>
                </a:moveTo>
                <a:lnTo>
                  <a:pt x="1524" y="88518"/>
                </a:lnTo>
                <a:lnTo>
                  <a:pt x="2540" y="92455"/>
                </a:lnTo>
                <a:lnTo>
                  <a:pt x="8636" y="96012"/>
                </a:lnTo>
                <a:lnTo>
                  <a:pt x="12446" y="94996"/>
                </a:lnTo>
                <a:lnTo>
                  <a:pt x="46843" y="36190"/>
                </a:lnTo>
                <a:lnTo>
                  <a:pt x="46862" y="12573"/>
                </a:lnTo>
                <a:lnTo>
                  <a:pt x="60653" y="12573"/>
                </a:lnTo>
                <a:lnTo>
                  <a:pt x="53340" y="0"/>
                </a:lnTo>
                <a:close/>
              </a:path>
              <a:path w="105410" h="1857375">
                <a:moveTo>
                  <a:pt x="60653" y="12573"/>
                </a:moveTo>
                <a:lnTo>
                  <a:pt x="59562" y="12573"/>
                </a:lnTo>
                <a:lnTo>
                  <a:pt x="59543" y="35962"/>
                </a:lnTo>
                <a:lnTo>
                  <a:pt x="93980" y="94996"/>
                </a:lnTo>
                <a:lnTo>
                  <a:pt x="97790" y="96012"/>
                </a:lnTo>
                <a:lnTo>
                  <a:pt x="100837" y="94361"/>
                </a:lnTo>
                <a:lnTo>
                  <a:pt x="103886" y="92583"/>
                </a:lnTo>
                <a:lnTo>
                  <a:pt x="104902" y="88646"/>
                </a:lnTo>
                <a:lnTo>
                  <a:pt x="60653" y="12573"/>
                </a:lnTo>
                <a:close/>
              </a:path>
              <a:path w="105410" h="1857375">
                <a:moveTo>
                  <a:pt x="59562" y="12573"/>
                </a:moveTo>
                <a:lnTo>
                  <a:pt x="46862" y="12573"/>
                </a:lnTo>
                <a:lnTo>
                  <a:pt x="46843" y="36190"/>
                </a:lnTo>
                <a:lnTo>
                  <a:pt x="53268" y="25205"/>
                </a:lnTo>
                <a:lnTo>
                  <a:pt x="47752" y="15748"/>
                </a:lnTo>
                <a:lnTo>
                  <a:pt x="59560" y="15748"/>
                </a:lnTo>
                <a:lnTo>
                  <a:pt x="59562" y="12573"/>
                </a:lnTo>
                <a:close/>
              </a:path>
              <a:path w="105410" h="1857375">
                <a:moveTo>
                  <a:pt x="59560" y="15748"/>
                </a:moveTo>
                <a:lnTo>
                  <a:pt x="58800" y="15748"/>
                </a:lnTo>
                <a:lnTo>
                  <a:pt x="53268" y="25205"/>
                </a:lnTo>
                <a:lnTo>
                  <a:pt x="59543" y="35962"/>
                </a:lnTo>
                <a:lnTo>
                  <a:pt x="59560" y="15748"/>
                </a:lnTo>
                <a:close/>
              </a:path>
              <a:path w="105410" h="1857375">
                <a:moveTo>
                  <a:pt x="58800" y="15748"/>
                </a:moveTo>
                <a:lnTo>
                  <a:pt x="47752" y="15748"/>
                </a:lnTo>
                <a:lnTo>
                  <a:pt x="53268" y="25205"/>
                </a:lnTo>
                <a:lnTo>
                  <a:pt x="58800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58128" y="1786127"/>
            <a:ext cx="1428750" cy="428625"/>
          </a:xfrm>
          <a:custGeom>
            <a:avLst/>
            <a:gdLst/>
            <a:ahLst/>
            <a:cxnLst/>
            <a:rect l="l" t="t" r="r" b="b"/>
            <a:pathLst>
              <a:path w="1428750" h="428625">
                <a:moveTo>
                  <a:pt x="0" y="0"/>
                </a:moveTo>
                <a:lnTo>
                  <a:pt x="1428750" y="428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58128" y="1786127"/>
            <a:ext cx="1500505" cy="428625"/>
          </a:xfrm>
          <a:custGeom>
            <a:avLst/>
            <a:gdLst/>
            <a:ahLst/>
            <a:cxnLst/>
            <a:rect l="l" t="t" r="r" b="b"/>
            <a:pathLst>
              <a:path w="1500504" h="428625">
                <a:moveTo>
                  <a:pt x="0" y="428625"/>
                </a:moveTo>
                <a:lnTo>
                  <a:pt x="1500251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58000" y="2214372"/>
            <a:ext cx="357505" cy="1571625"/>
          </a:xfrm>
          <a:custGeom>
            <a:avLst/>
            <a:gdLst/>
            <a:ahLst/>
            <a:cxnLst/>
            <a:rect l="l" t="t" r="r" b="b"/>
            <a:pathLst>
              <a:path w="357504" h="1571625">
                <a:moveTo>
                  <a:pt x="0" y="0"/>
                </a:moveTo>
                <a:lnTo>
                  <a:pt x="357250" y="1571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58000" y="2214372"/>
            <a:ext cx="428625" cy="1643380"/>
          </a:xfrm>
          <a:custGeom>
            <a:avLst/>
            <a:gdLst/>
            <a:ahLst/>
            <a:cxnLst/>
            <a:rect l="l" t="t" r="r" b="b"/>
            <a:pathLst>
              <a:path w="428625" h="1643379">
                <a:moveTo>
                  <a:pt x="428625" y="0"/>
                </a:moveTo>
                <a:lnTo>
                  <a:pt x="0" y="1643126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93230" y="1000378"/>
            <a:ext cx="134620" cy="2858135"/>
          </a:xfrm>
          <a:custGeom>
            <a:avLst/>
            <a:gdLst/>
            <a:ahLst/>
            <a:cxnLst/>
            <a:rect l="l" t="t" r="r" b="b"/>
            <a:pathLst>
              <a:path w="134620" h="2858135">
                <a:moveTo>
                  <a:pt x="67215" y="57512"/>
                </a:moveTo>
                <a:lnTo>
                  <a:pt x="52725" y="82290"/>
                </a:lnTo>
                <a:lnTo>
                  <a:pt x="52649" y="132207"/>
                </a:lnTo>
                <a:lnTo>
                  <a:pt x="51181" y="2857627"/>
                </a:lnTo>
                <a:lnTo>
                  <a:pt x="80137" y="2857627"/>
                </a:lnTo>
                <a:lnTo>
                  <a:pt x="81632" y="82290"/>
                </a:lnTo>
                <a:lnTo>
                  <a:pt x="67215" y="57512"/>
                </a:lnTo>
                <a:close/>
              </a:path>
              <a:path w="134620" h="2858135">
                <a:moveTo>
                  <a:pt x="67183" y="0"/>
                </a:moveTo>
                <a:lnTo>
                  <a:pt x="3988" y="108458"/>
                </a:lnTo>
                <a:lnTo>
                  <a:pt x="0" y="115188"/>
                </a:lnTo>
                <a:lnTo>
                  <a:pt x="2286" y="124079"/>
                </a:lnTo>
                <a:lnTo>
                  <a:pt x="9144" y="128143"/>
                </a:lnTo>
                <a:lnTo>
                  <a:pt x="16129" y="132207"/>
                </a:lnTo>
                <a:lnTo>
                  <a:pt x="25019" y="129794"/>
                </a:lnTo>
                <a:lnTo>
                  <a:pt x="28956" y="122936"/>
                </a:lnTo>
                <a:lnTo>
                  <a:pt x="52676" y="82374"/>
                </a:lnTo>
                <a:lnTo>
                  <a:pt x="52705" y="28829"/>
                </a:lnTo>
                <a:lnTo>
                  <a:pt x="83960" y="28829"/>
                </a:lnTo>
                <a:lnTo>
                  <a:pt x="67183" y="0"/>
                </a:lnTo>
                <a:close/>
              </a:path>
              <a:path w="134620" h="2858135">
                <a:moveTo>
                  <a:pt x="83960" y="28829"/>
                </a:moveTo>
                <a:lnTo>
                  <a:pt x="81661" y="28829"/>
                </a:lnTo>
                <a:lnTo>
                  <a:pt x="81681" y="82374"/>
                </a:lnTo>
                <a:lnTo>
                  <a:pt x="109347" y="129921"/>
                </a:lnTo>
                <a:lnTo>
                  <a:pt x="118237" y="132207"/>
                </a:lnTo>
                <a:lnTo>
                  <a:pt x="125095" y="128143"/>
                </a:lnTo>
                <a:lnTo>
                  <a:pt x="132080" y="124206"/>
                </a:lnTo>
                <a:lnTo>
                  <a:pt x="134366" y="115316"/>
                </a:lnTo>
                <a:lnTo>
                  <a:pt x="130228" y="108331"/>
                </a:lnTo>
                <a:lnTo>
                  <a:pt x="83960" y="28829"/>
                </a:lnTo>
                <a:close/>
              </a:path>
              <a:path w="134620" h="2858135">
                <a:moveTo>
                  <a:pt x="81661" y="28829"/>
                </a:moveTo>
                <a:lnTo>
                  <a:pt x="52705" y="28829"/>
                </a:lnTo>
                <a:lnTo>
                  <a:pt x="52676" y="82374"/>
                </a:lnTo>
                <a:lnTo>
                  <a:pt x="67215" y="57512"/>
                </a:lnTo>
                <a:lnTo>
                  <a:pt x="54737" y="36068"/>
                </a:lnTo>
                <a:lnTo>
                  <a:pt x="81657" y="36068"/>
                </a:lnTo>
                <a:lnTo>
                  <a:pt x="81661" y="28829"/>
                </a:lnTo>
                <a:close/>
              </a:path>
              <a:path w="134620" h="2858135">
                <a:moveTo>
                  <a:pt x="81657" y="36068"/>
                </a:moveTo>
                <a:lnTo>
                  <a:pt x="79756" y="36068"/>
                </a:lnTo>
                <a:lnTo>
                  <a:pt x="67215" y="57512"/>
                </a:lnTo>
                <a:lnTo>
                  <a:pt x="81632" y="82290"/>
                </a:lnTo>
                <a:lnTo>
                  <a:pt x="81657" y="36068"/>
                </a:lnTo>
                <a:close/>
              </a:path>
              <a:path w="134620" h="2858135">
                <a:moveTo>
                  <a:pt x="79756" y="36068"/>
                </a:moveTo>
                <a:lnTo>
                  <a:pt x="54737" y="36068"/>
                </a:lnTo>
                <a:lnTo>
                  <a:pt x="67215" y="57512"/>
                </a:lnTo>
                <a:lnTo>
                  <a:pt x="79756" y="36068"/>
                </a:lnTo>
                <a:close/>
              </a:path>
            </a:pathLst>
          </a:custGeom>
          <a:solidFill>
            <a:srgbClr val="F69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58890" y="3803777"/>
            <a:ext cx="2286000" cy="111760"/>
          </a:xfrm>
          <a:custGeom>
            <a:avLst/>
            <a:gdLst/>
            <a:ahLst/>
            <a:cxnLst/>
            <a:rect l="l" t="t" r="r" b="b"/>
            <a:pathLst>
              <a:path w="2286000" h="111760">
                <a:moveTo>
                  <a:pt x="2190495" y="0"/>
                </a:moveTo>
                <a:lnTo>
                  <a:pt x="2184400" y="1524"/>
                </a:lnTo>
                <a:lnTo>
                  <a:pt x="2181733" y="6350"/>
                </a:lnTo>
                <a:lnTo>
                  <a:pt x="2178939" y="11049"/>
                </a:lnTo>
                <a:lnTo>
                  <a:pt x="2180463" y="17145"/>
                </a:lnTo>
                <a:lnTo>
                  <a:pt x="2185289" y="19812"/>
                </a:lnTo>
                <a:lnTo>
                  <a:pt x="2229676" y="45822"/>
                </a:lnTo>
                <a:lnTo>
                  <a:pt x="2266441" y="45847"/>
                </a:lnTo>
                <a:lnTo>
                  <a:pt x="2266441" y="65659"/>
                </a:lnTo>
                <a:lnTo>
                  <a:pt x="2229793" y="65659"/>
                </a:lnTo>
                <a:lnTo>
                  <a:pt x="2185162" y="91693"/>
                </a:lnTo>
                <a:lnTo>
                  <a:pt x="2180463" y="94361"/>
                </a:lnTo>
                <a:lnTo>
                  <a:pt x="2178812" y="100456"/>
                </a:lnTo>
                <a:lnTo>
                  <a:pt x="2184400" y="109855"/>
                </a:lnTo>
                <a:lnTo>
                  <a:pt x="2190368" y="111506"/>
                </a:lnTo>
                <a:lnTo>
                  <a:pt x="2269014" y="65659"/>
                </a:lnTo>
                <a:lnTo>
                  <a:pt x="2266441" y="65659"/>
                </a:lnTo>
                <a:lnTo>
                  <a:pt x="2269057" y="65634"/>
                </a:lnTo>
                <a:lnTo>
                  <a:pt x="2286000" y="55753"/>
                </a:lnTo>
                <a:lnTo>
                  <a:pt x="2195194" y="2793"/>
                </a:lnTo>
                <a:lnTo>
                  <a:pt x="2190495" y="0"/>
                </a:lnTo>
                <a:close/>
              </a:path>
              <a:path w="2286000" h="111760">
                <a:moveTo>
                  <a:pt x="2246699" y="55797"/>
                </a:moveTo>
                <a:lnTo>
                  <a:pt x="2229835" y="65634"/>
                </a:lnTo>
                <a:lnTo>
                  <a:pt x="2266441" y="65659"/>
                </a:lnTo>
                <a:lnTo>
                  <a:pt x="2266441" y="64389"/>
                </a:lnTo>
                <a:lnTo>
                  <a:pt x="2261362" y="64389"/>
                </a:lnTo>
                <a:lnTo>
                  <a:pt x="2246699" y="55797"/>
                </a:lnTo>
                <a:close/>
              </a:path>
              <a:path w="2286000" h="111760">
                <a:moveTo>
                  <a:pt x="0" y="44323"/>
                </a:moveTo>
                <a:lnTo>
                  <a:pt x="0" y="64135"/>
                </a:lnTo>
                <a:lnTo>
                  <a:pt x="2229835" y="65634"/>
                </a:lnTo>
                <a:lnTo>
                  <a:pt x="2246699" y="55797"/>
                </a:lnTo>
                <a:lnTo>
                  <a:pt x="2229676" y="45822"/>
                </a:lnTo>
                <a:lnTo>
                  <a:pt x="0" y="44323"/>
                </a:lnTo>
                <a:close/>
              </a:path>
              <a:path w="2286000" h="111760">
                <a:moveTo>
                  <a:pt x="2261362" y="47243"/>
                </a:moveTo>
                <a:lnTo>
                  <a:pt x="2246699" y="55797"/>
                </a:lnTo>
                <a:lnTo>
                  <a:pt x="2261362" y="64389"/>
                </a:lnTo>
                <a:lnTo>
                  <a:pt x="2261362" y="47243"/>
                </a:lnTo>
                <a:close/>
              </a:path>
              <a:path w="2286000" h="111760">
                <a:moveTo>
                  <a:pt x="2266441" y="47243"/>
                </a:moveTo>
                <a:lnTo>
                  <a:pt x="2261362" y="47243"/>
                </a:lnTo>
                <a:lnTo>
                  <a:pt x="2261362" y="64389"/>
                </a:lnTo>
                <a:lnTo>
                  <a:pt x="2266441" y="64389"/>
                </a:lnTo>
                <a:lnTo>
                  <a:pt x="2266441" y="47243"/>
                </a:lnTo>
                <a:close/>
              </a:path>
              <a:path w="2286000" h="111760">
                <a:moveTo>
                  <a:pt x="2229676" y="45822"/>
                </a:moveTo>
                <a:lnTo>
                  <a:pt x="2246699" y="55797"/>
                </a:lnTo>
                <a:lnTo>
                  <a:pt x="2261362" y="47243"/>
                </a:lnTo>
                <a:lnTo>
                  <a:pt x="2266441" y="47243"/>
                </a:lnTo>
                <a:lnTo>
                  <a:pt x="2266441" y="45847"/>
                </a:lnTo>
                <a:lnTo>
                  <a:pt x="2229676" y="45822"/>
                </a:lnTo>
                <a:close/>
              </a:path>
            </a:pathLst>
          </a:custGeom>
          <a:solidFill>
            <a:srgbClr val="F69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608568" y="3693414"/>
            <a:ext cx="144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25361" y="692277"/>
            <a:ext cx="137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40080" y="5643371"/>
            <a:ext cx="3587750" cy="824865"/>
          </a:xfrm>
          <a:custGeom>
            <a:avLst/>
            <a:gdLst/>
            <a:ahLst/>
            <a:cxnLst/>
            <a:rect l="l" t="t" r="r" b="b"/>
            <a:pathLst>
              <a:path w="3587750" h="824864">
                <a:moveTo>
                  <a:pt x="0" y="824483"/>
                </a:moveTo>
                <a:lnTo>
                  <a:pt x="3587496" y="824483"/>
                </a:lnTo>
                <a:lnTo>
                  <a:pt x="3587496" y="0"/>
                </a:lnTo>
                <a:lnTo>
                  <a:pt x="0" y="0"/>
                </a:lnTo>
                <a:lnTo>
                  <a:pt x="0" y="8244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3251" y="5851169"/>
            <a:ext cx="144780" cy="0"/>
          </a:xfrm>
          <a:custGeom>
            <a:avLst/>
            <a:gdLst/>
            <a:ahLst/>
            <a:cxnLst/>
            <a:rect l="l" t="t" r="r" b="b"/>
            <a:pathLst>
              <a:path w="144780">
                <a:moveTo>
                  <a:pt x="0" y="0"/>
                </a:moveTo>
                <a:lnTo>
                  <a:pt x="144478" y="0"/>
                </a:lnTo>
              </a:path>
            </a:pathLst>
          </a:custGeom>
          <a:ln w="132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76540" y="6068870"/>
            <a:ext cx="606425" cy="0"/>
          </a:xfrm>
          <a:custGeom>
            <a:avLst/>
            <a:gdLst/>
            <a:ahLst/>
            <a:cxnLst/>
            <a:rect l="l" t="t" r="r" b="b"/>
            <a:pathLst>
              <a:path w="606425">
                <a:moveTo>
                  <a:pt x="0" y="0"/>
                </a:moveTo>
                <a:lnTo>
                  <a:pt x="606194" y="0"/>
                </a:lnTo>
              </a:path>
            </a:pathLst>
          </a:custGeom>
          <a:ln w="132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21560" y="6068870"/>
            <a:ext cx="1572895" cy="0"/>
          </a:xfrm>
          <a:custGeom>
            <a:avLst/>
            <a:gdLst/>
            <a:ahLst/>
            <a:cxnLst/>
            <a:rect l="l" t="t" r="r" b="b"/>
            <a:pathLst>
              <a:path w="1572895">
                <a:moveTo>
                  <a:pt x="0" y="0"/>
                </a:moveTo>
                <a:lnTo>
                  <a:pt x="1572808" y="0"/>
                </a:lnTo>
              </a:path>
            </a:pathLst>
          </a:custGeom>
          <a:ln w="132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389724" y="6067675"/>
            <a:ext cx="219710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i="1" spc="-5" dirty="0">
                <a:latin typeface="Times New Roman"/>
                <a:cs typeface="Times New Roman"/>
              </a:rPr>
              <a:t>A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5073" y="5617257"/>
            <a:ext cx="113601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750" i="1" spc="-7" baseline="-35555" dirty="0">
                <a:latin typeface="Times New Roman"/>
                <a:cs typeface="Times New Roman"/>
              </a:rPr>
              <a:t>x </a:t>
            </a:r>
            <a:r>
              <a:rPr sz="3750" spc="-7" baseline="-35555" dirty="0">
                <a:latin typeface="Symbol"/>
                <a:cs typeface="Symbol"/>
              </a:rPr>
              <a:t></a:t>
            </a:r>
            <a:r>
              <a:rPr sz="3750" spc="89" baseline="-3555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Symbol"/>
                <a:cs typeface="Symbol"/>
              </a:rPr>
              <a:t></a:t>
            </a:r>
            <a:r>
              <a:rPr sz="2500" i="1" dirty="0">
                <a:latin typeface="Times New Roman"/>
                <a:cs typeface="Times New Roman"/>
              </a:rPr>
              <a:t>a</a:t>
            </a:r>
            <a:r>
              <a:rPr sz="2500" dirty="0">
                <a:latin typeface="Times New Roman"/>
                <a:cs typeface="Times New Roman"/>
              </a:rPr>
              <a:t>.</a:t>
            </a:r>
            <a:r>
              <a:rPr sz="2500" i="1" dirty="0">
                <a:latin typeface="Times New Roman"/>
                <a:cs typeface="Times New Roman"/>
              </a:rPr>
              <a:t>x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768596" y="5643371"/>
            <a:ext cx="4160520" cy="786765"/>
          </a:xfrm>
          <a:custGeom>
            <a:avLst/>
            <a:gdLst/>
            <a:ahLst/>
            <a:cxnLst/>
            <a:rect l="l" t="t" r="r" b="b"/>
            <a:pathLst>
              <a:path w="4160520" h="786764">
                <a:moveTo>
                  <a:pt x="0" y="786383"/>
                </a:moveTo>
                <a:lnTo>
                  <a:pt x="4160520" y="786383"/>
                </a:lnTo>
                <a:lnTo>
                  <a:pt x="4160520" y="0"/>
                </a:lnTo>
                <a:lnTo>
                  <a:pt x="0" y="0"/>
                </a:lnTo>
                <a:lnTo>
                  <a:pt x="0" y="7863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819001" y="5842233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284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99356" y="6051277"/>
            <a:ext cx="597535" cy="0"/>
          </a:xfrm>
          <a:custGeom>
            <a:avLst/>
            <a:gdLst/>
            <a:ahLst/>
            <a:cxnLst/>
            <a:rect l="l" t="t" r="r" b="b"/>
            <a:pathLst>
              <a:path w="597535">
                <a:moveTo>
                  <a:pt x="0" y="0"/>
                </a:moveTo>
                <a:lnTo>
                  <a:pt x="596962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19401" y="6051277"/>
            <a:ext cx="1847214" cy="0"/>
          </a:xfrm>
          <a:custGeom>
            <a:avLst/>
            <a:gdLst/>
            <a:ahLst/>
            <a:cxnLst/>
            <a:rect l="l" t="t" r="r" b="b"/>
            <a:pathLst>
              <a:path w="1847215">
                <a:moveTo>
                  <a:pt x="0" y="0"/>
                </a:moveTo>
                <a:lnTo>
                  <a:pt x="1846652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1730120" y="4311522"/>
          <a:ext cx="5524498" cy="2149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8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0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5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56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93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08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468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Potongan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64160">
                        <a:lnSpc>
                          <a:spcPts val="140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b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0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40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200" spc="-7" baseline="20833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40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(cm)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40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(cm)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40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Ax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200" spc="-7" baseline="20833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405"/>
                        </a:lnSpc>
                      </a:pPr>
                      <a:r>
                        <a:rPr sz="1200" spc="-15" dirty="0">
                          <a:latin typeface="Calibri"/>
                          <a:cs typeface="Calibri"/>
                        </a:rPr>
                        <a:t>Ay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200" spc="-7" baseline="20833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5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27329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13,5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150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405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022">
                <a:tc>
                  <a:txBody>
                    <a:bodyPr/>
                    <a:lstStyle/>
                    <a:p>
                      <a:pPr marL="635"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II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27329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180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934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944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Total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0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66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400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330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0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621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0292">
                <a:tc gridSpan="4"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3750" spc="-7" baseline="-3555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3750" spc="-7" baseline="-355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spc="45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2500" i="1" spc="45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2500" spc="45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2500" spc="-5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spc="-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5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spc="45" dirty="0">
                          <a:latin typeface="Times New Roman"/>
                          <a:cs typeface="Times New Roman"/>
                        </a:rPr>
                        <a:t>36</a:t>
                      </a:r>
                      <a:r>
                        <a:rPr sz="2500" i="1" spc="45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2500" spc="45" dirty="0">
                          <a:latin typeface="Times New Roman"/>
                          <a:cs typeface="Times New Roman"/>
                        </a:rPr>
                        <a:t>5 </a:t>
                      </a:r>
                      <a:r>
                        <a:rPr sz="3750" spc="-7" baseline="-3555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3750" spc="-7" baseline="-35555" dirty="0">
                          <a:latin typeface="Times New Roman"/>
                          <a:cs typeface="Times New Roman"/>
                        </a:rPr>
                        <a:t> 5</a:t>
                      </a:r>
                      <a:endParaRPr sz="3750" baseline="-35555">
                        <a:latin typeface="Times New Roman"/>
                        <a:cs typeface="Times New Roman"/>
                      </a:endParaRPr>
                    </a:p>
                    <a:p>
                      <a:pPr marL="715010">
                        <a:lnSpc>
                          <a:spcPts val="2950"/>
                        </a:lnSpc>
                        <a:spcBef>
                          <a:spcPts val="545"/>
                        </a:spcBef>
                      </a:pPr>
                      <a:r>
                        <a:rPr sz="2500" spc="-5" dirty="0">
                          <a:latin typeface="Times New Roman"/>
                          <a:cs typeface="Times New Roman"/>
                        </a:rPr>
                        <a:t>30 </a:t>
                      </a:r>
                      <a:r>
                        <a:rPr sz="2500" spc="-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500" spc="-4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spc="-10" dirty="0">
                          <a:latin typeface="Times New Roman"/>
                          <a:cs typeface="Times New Roman"/>
                        </a:rPr>
                        <a:t>36</a:t>
                      </a: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" name="object 28"/>
          <p:cNvSpPr txBox="1"/>
          <p:nvPr/>
        </p:nvSpPr>
        <p:spPr>
          <a:xfrm>
            <a:off x="4792491" y="5551573"/>
            <a:ext cx="4151629" cy="88836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15"/>
              </a:spcBef>
            </a:pPr>
            <a:r>
              <a:rPr sz="3600" i="1" spc="22" baseline="-34722" dirty="0">
                <a:latin typeface="Times New Roman"/>
                <a:cs typeface="Times New Roman"/>
              </a:rPr>
              <a:t>y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22" baseline="-34722" dirty="0">
                <a:latin typeface="Times New Roman"/>
                <a:cs typeface="Times New Roman"/>
              </a:rPr>
              <a:t> </a:t>
            </a:r>
            <a:r>
              <a:rPr sz="2400" spc="25" dirty="0">
                <a:latin typeface="Symbol"/>
                <a:cs typeface="Symbol"/>
              </a:rPr>
              <a:t></a:t>
            </a:r>
            <a:r>
              <a:rPr sz="2400" i="1" spc="25" dirty="0">
                <a:latin typeface="Times New Roman"/>
                <a:cs typeface="Times New Roman"/>
              </a:rPr>
              <a:t>a</a:t>
            </a:r>
            <a:r>
              <a:rPr sz="2400" spc="25" dirty="0">
                <a:latin typeface="Times New Roman"/>
                <a:cs typeface="Times New Roman"/>
              </a:rPr>
              <a:t>.</a:t>
            </a:r>
            <a:r>
              <a:rPr sz="2400" i="1" spc="25" dirty="0">
                <a:latin typeface="Times New Roman"/>
                <a:cs typeface="Times New Roman"/>
              </a:rPr>
              <a:t>y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22" baseline="-34722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30</a:t>
            </a:r>
            <a:r>
              <a:rPr sz="2400" i="1" spc="-25" dirty="0">
                <a:latin typeface="Times New Roman"/>
                <a:cs typeface="Times New Roman"/>
              </a:rPr>
              <a:t>x</a:t>
            </a:r>
            <a:r>
              <a:rPr sz="2400" spc="-25" dirty="0">
                <a:latin typeface="Times New Roman"/>
                <a:cs typeface="Times New Roman"/>
              </a:rPr>
              <a:t>13,5 </a:t>
            </a:r>
            <a:r>
              <a:rPr sz="2400" spc="15" dirty="0">
                <a:latin typeface="Symbol"/>
                <a:cs typeface="Symbol"/>
              </a:rPr>
              <a:t>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36</a:t>
            </a:r>
            <a:r>
              <a:rPr sz="2400" i="1" spc="50" dirty="0">
                <a:latin typeface="Times New Roman"/>
                <a:cs typeface="Times New Roman"/>
              </a:rPr>
              <a:t>x</a:t>
            </a:r>
            <a:r>
              <a:rPr sz="2400" spc="50" dirty="0">
                <a:latin typeface="Times New Roman"/>
                <a:cs typeface="Times New Roman"/>
              </a:rPr>
              <a:t>6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-577" baseline="-34722" dirty="0">
                <a:latin typeface="Times New Roman"/>
                <a:cs typeface="Times New Roman"/>
              </a:rPr>
              <a:t> </a:t>
            </a:r>
            <a:r>
              <a:rPr sz="3600" spc="-52" baseline="-34722" dirty="0">
                <a:latin typeface="Times New Roman"/>
                <a:cs typeface="Times New Roman"/>
              </a:rPr>
              <a:t>9,41</a:t>
            </a:r>
            <a:endParaRPr sz="3600" baseline="-34722">
              <a:latin typeface="Times New Roman"/>
              <a:cs typeface="Times New Roman"/>
            </a:endParaRPr>
          </a:p>
          <a:p>
            <a:pPr marL="731520">
              <a:lnSpc>
                <a:spcPct val="100000"/>
              </a:lnSpc>
              <a:spcBef>
                <a:spcPts val="515"/>
              </a:spcBef>
              <a:tabLst>
                <a:tab pos="1915160" algn="l"/>
              </a:tabLst>
            </a:pPr>
            <a:r>
              <a:rPr sz="2400" i="1" spc="20" dirty="0">
                <a:latin typeface="Times New Roman"/>
                <a:cs typeface="Times New Roman"/>
              </a:rPr>
              <a:t>A	</a:t>
            </a:r>
            <a:r>
              <a:rPr sz="2400" spc="-25" dirty="0">
                <a:latin typeface="Times New Roman"/>
                <a:cs typeface="Times New Roman"/>
              </a:rPr>
              <a:t>30 </a:t>
            </a:r>
            <a:r>
              <a:rPr sz="2400" spc="15" dirty="0">
                <a:latin typeface="Symbol"/>
                <a:cs typeface="Symbol"/>
              </a:rPr>
              <a:t></a:t>
            </a:r>
            <a:r>
              <a:rPr sz="2400" spc="-434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36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7288" y="165353"/>
            <a:ext cx="10521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" dirty="0">
                <a:latin typeface="Harrington"/>
                <a:cs typeface="Harrington"/>
              </a:rPr>
              <a:t>C</a:t>
            </a:r>
            <a:r>
              <a:rPr sz="2400" spc="10" dirty="0">
                <a:latin typeface="Harrington"/>
                <a:cs typeface="Harrington"/>
              </a:rPr>
              <a:t>o</a:t>
            </a:r>
            <a:r>
              <a:rPr sz="2400" spc="-5" dirty="0">
                <a:latin typeface="Harrington"/>
                <a:cs typeface="Harrington"/>
              </a:rPr>
              <a:t>nt</a:t>
            </a:r>
            <a:r>
              <a:rPr sz="2400" dirty="0">
                <a:latin typeface="Harrington"/>
                <a:cs typeface="Harrington"/>
              </a:rPr>
              <a:t>o</a:t>
            </a:r>
            <a:r>
              <a:rPr sz="2400" spc="-15" dirty="0">
                <a:latin typeface="Harrington"/>
                <a:cs typeface="Harrington"/>
              </a:rPr>
              <a:t>h</a:t>
            </a:r>
            <a:r>
              <a:rPr sz="2400" spc="-5" dirty="0">
                <a:latin typeface="Harrington"/>
                <a:cs typeface="Harrington"/>
              </a:rPr>
              <a:t>: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5112" y="1696211"/>
            <a:ext cx="2500884" cy="28666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4983" y="2124455"/>
            <a:ext cx="1428750" cy="428625"/>
          </a:xfrm>
          <a:custGeom>
            <a:avLst/>
            <a:gdLst/>
            <a:ahLst/>
            <a:cxnLst/>
            <a:rect l="l" t="t" r="r" b="b"/>
            <a:pathLst>
              <a:path w="1428750" h="428625">
                <a:moveTo>
                  <a:pt x="0" y="0"/>
                </a:moveTo>
                <a:lnTo>
                  <a:pt x="1428749" y="428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4983" y="2124455"/>
            <a:ext cx="1500505" cy="428625"/>
          </a:xfrm>
          <a:custGeom>
            <a:avLst/>
            <a:gdLst/>
            <a:ahLst/>
            <a:cxnLst/>
            <a:rect l="l" t="t" r="r" b="b"/>
            <a:pathLst>
              <a:path w="1500505" h="428625">
                <a:moveTo>
                  <a:pt x="0" y="428625"/>
                </a:moveTo>
                <a:lnTo>
                  <a:pt x="1500251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14855" y="2552700"/>
            <a:ext cx="357505" cy="1571625"/>
          </a:xfrm>
          <a:custGeom>
            <a:avLst/>
            <a:gdLst/>
            <a:ahLst/>
            <a:cxnLst/>
            <a:rect l="l" t="t" r="r" b="b"/>
            <a:pathLst>
              <a:path w="357505" h="1571625">
                <a:moveTo>
                  <a:pt x="0" y="0"/>
                </a:moveTo>
                <a:lnTo>
                  <a:pt x="357250" y="1571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14855" y="2552700"/>
            <a:ext cx="428625" cy="1643380"/>
          </a:xfrm>
          <a:custGeom>
            <a:avLst/>
            <a:gdLst/>
            <a:ahLst/>
            <a:cxnLst/>
            <a:rect l="l" t="t" r="r" b="b"/>
            <a:pathLst>
              <a:path w="428625" h="1643379">
                <a:moveTo>
                  <a:pt x="428625" y="0"/>
                </a:moveTo>
                <a:lnTo>
                  <a:pt x="0" y="1643126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00097" y="3317494"/>
            <a:ext cx="431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9.41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50061" y="1338707"/>
            <a:ext cx="134620" cy="2858135"/>
          </a:xfrm>
          <a:custGeom>
            <a:avLst/>
            <a:gdLst/>
            <a:ahLst/>
            <a:cxnLst/>
            <a:rect l="l" t="t" r="r" b="b"/>
            <a:pathLst>
              <a:path w="134619" h="2858135">
                <a:moveTo>
                  <a:pt x="67240" y="57501"/>
                </a:moveTo>
                <a:lnTo>
                  <a:pt x="52751" y="82315"/>
                </a:lnTo>
                <a:lnTo>
                  <a:pt x="51206" y="2857626"/>
                </a:lnTo>
                <a:lnTo>
                  <a:pt x="80162" y="2857626"/>
                </a:lnTo>
                <a:lnTo>
                  <a:pt x="81700" y="82315"/>
                </a:lnTo>
                <a:lnTo>
                  <a:pt x="67240" y="57501"/>
                </a:lnTo>
                <a:close/>
              </a:path>
              <a:path w="134619" h="2858135">
                <a:moveTo>
                  <a:pt x="67271" y="0"/>
                </a:moveTo>
                <a:lnTo>
                  <a:pt x="3963" y="108457"/>
                </a:lnTo>
                <a:lnTo>
                  <a:pt x="0" y="115188"/>
                </a:lnTo>
                <a:lnTo>
                  <a:pt x="2324" y="124078"/>
                </a:lnTo>
                <a:lnTo>
                  <a:pt x="16141" y="132206"/>
                </a:lnTo>
                <a:lnTo>
                  <a:pt x="25006" y="129793"/>
                </a:lnTo>
                <a:lnTo>
                  <a:pt x="52744" y="82327"/>
                </a:lnTo>
                <a:lnTo>
                  <a:pt x="52781" y="28828"/>
                </a:lnTo>
                <a:lnTo>
                  <a:pt x="84049" y="28828"/>
                </a:lnTo>
                <a:lnTo>
                  <a:pt x="67271" y="0"/>
                </a:lnTo>
                <a:close/>
              </a:path>
              <a:path w="134619" h="2858135">
                <a:moveTo>
                  <a:pt x="84049" y="28828"/>
                </a:moveTo>
                <a:lnTo>
                  <a:pt x="81737" y="28828"/>
                </a:lnTo>
                <a:lnTo>
                  <a:pt x="81707" y="82327"/>
                </a:lnTo>
                <a:lnTo>
                  <a:pt x="106103" y="124205"/>
                </a:lnTo>
                <a:lnTo>
                  <a:pt x="109397" y="129920"/>
                </a:lnTo>
                <a:lnTo>
                  <a:pt x="118262" y="132206"/>
                </a:lnTo>
                <a:lnTo>
                  <a:pt x="125171" y="128142"/>
                </a:lnTo>
                <a:lnTo>
                  <a:pt x="132079" y="124205"/>
                </a:lnTo>
                <a:lnTo>
                  <a:pt x="134416" y="115315"/>
                </a:lnTo>
                <a:lnTo>
                  <a:pt x="130316" y="108330"/>
                </a:lnTo>
                <a:lnTo>
                  <a:pt x="84049" y="28828"/>
                </a:lnTo>
                <a:close/>
              </a:path>
              <a:path w="134619" h="2858135">
                <a:moveTo>
                  <a:pt x="81733" y="36067"/>
                </a:moveTo>
                <a:lnTo>
                  <a:pt x="79755" y="36067"/>
                </a:lnTo>
                <a:lnTo>
                  <a:pt x="67240" y="57501"/>
                </a:lnTo>
                <a:lnTo>
                  <a:pt x="81707" y="82327"/>
                </a:lnTo>
                <a:lnTo>
                  <a:pt x="81733" y="36067"/>
                </a:lnTo>
                <a:close/>
              </a:path>
              <a:path w="134619" h="2858135">
                <a:moveTo>
                  <a:pt x="81737" y="28828"/>
                </a:moveTo>
                <a:lnTo>
                  <a:pt x="52781" y="28828"/>
                </a:lnTo>
                <a:lnTo>
                  <a:pt x="52751" y="82315"/>
                </a:lnTo>
                <a:lnTo>
                  <a:pt x="67240" y="57501"/>
                </a:lnTo>
                <a:lnTo>
                  <a:pt x="54749" y="36067"/>
                </a:lnTo>
                <a:lnTo>
                  <a:pt x="81733" y="36067"/>
                </a:lnTo>
                <a:lnTo>
                  <a:pt x="81737" y="28828"/>
                </a:lnTo>
                <a:close/>
              </a:path>
              <a:path w="134619" h="2858135">
                <a:moveTo>
                  <a:pt x="79755" y="36067"/>
                </a:moveTo>
                <a:lnTo>
                  <a:pt x="54749" y="36067"/>
                </a:lnTo>
                <a:lnTo>
                  <a:pt x="67240" y="57501"/>
                </a:lnTo>
                <a:lnTo>
                  <a:pt x="79755" y="36067"/>
                </a:lnTo>
                <a:close/>
              </a:path>
            </a:pathLst>
          </a:custGeom>
          <a:solidFill>
            <a:srgbClr val="F69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15733" y="4142104"/>
            <a:ext cx="2286635" cy="111760"/>
          </a:xfrm>
          <a:custGeom>
            <a:avLst/>
            <a:gdLst/>
            <a:ahLst/>
            <a:cxnLst/>
            <a:rect l="l" t="t" r="r" b="b"/>
            <a:pathLst>
              <a:path w="2286635" h="111760">
                <a:moveTo>
                  <a:pt x="2190508" y="0"/>
                </a:moveTo>
                <a:lnTo>
                  <a:pt x="2184412" y="1524"/>
                </a:lnTo>
                <a:lnTo>
                  <a:pt x="2181745" y="6350"/>
                </a:lnTo>
                <a:lnTo>
                  <a:pt x="2178951" y="11049"/>
                </a:lnTo>
                <a:lnTo>
                  <a:pt x="2180475" y="17145"/>
                </a:lnTo>
                <a:lnTo>
                  <a:pt x="2185301" y="19812"/>
                </a:lnTo>
                <a:lnTo>
                  <a:pt x="2229689" y="45822"/>
                </a:lnTo>
                <a:lnTo>
                  <a:pt x="2266454" y="45847"/>
                </a:lnTo>
                <a:lnTo>
                  <a:pt x="2266454" y="65659"/>
                </a:lnTo>
                <a:lnTo>
                  <a:pt x="2229806" y="65659"/>
                </a:lnTo>
                <a:lnTo>
                  <a:pt x="2185174" y="91694"/>
                </a:lnTo>
                <a:lnTo>
                  <a:pt x="2180475" y="94361"/>
                </a:lnTo>
                <a:lnTo>
                  <a:pt x="2178824" y="100457"/>
                </a:lnTo>
                <a:lnTo>
                  <a:pt x="2184412" y="109855"/>
                </a:lnTo>
                <a:lnTo>
                  <a:pt x="2190381" y="111506"/>
                </a:lnTo>
                <a:lnTo>
                  <a:pt x="2269027" y="65659"/>
                </a:lnTo>
                <a:lnTo>
                  <a:pt x="2266454" y="65659"/>
                </a:lnTo>
                <a:lnTo>
                  <a:pt x="2269069" y="65634"/>
                </a:lnTo>
                <a:lnTo>
                  <a:pt x="2286012" y="55753"/>
                </a:lnTo>
                <a:lnTo>
                  <a:pt x="2195207" y="2794"/>
                </a:lnTo>
                <a:lnTo>
                  <a:pt x="2190508" y="0"/>
                </a:lnTo>
                <a:close/>
              </a:path>
              <a:path w="2286635" h="111760">
                <a:moveTo>
                  <a:pt x="2246712" y="55797"/>
                </a:moveTo>
                <a:lnTo>
                  <a:pt x="2229848" y="65634"/>
                </a:lnTo>
                <a:lnTo>
                  <a:pt x="2266454" y="65659"/>
                </a:lnTo>
                <a:lnTo>
                  <a:pt x="2266454" y="64389"/>
                </a:lnTo>
                <a:lnTo>
                  <a:pt x="2261374" y="64389"/>
                </a:lnTo>
                <a:lnTo>
                  <a:pt x="2246712" y="55797"/>
                </a:lnTo>
                <a:close/>
              </a:path>
              <a:path w="2286635" h="111760">
                <a:moveTo>
                  <a:pt x="25" y="44323"/>
                </a:moveTo>
                <a:lnTo>
                  <a:pt x="0" y="64135"/>
                </a:lnTo>
                <a:lnTo>
                  <a:pt x="2229848" y="65634"/>
                </a:lnTo>
                <a:lnTo>
                  <a:pt x="2246712" y="55797"/>
                </a:lnTo>
                <a:lnTo>
                  <a:pt x="2229689" y="45822"/>
                </a:lnTo>
                <a:lnTo>
                  <a:pt x="25" y="44323"/>
                </a:lnTo>
                <a:close/>
              </a:path>
              <a:path w="2286635" h="111760">
                <a:moveTo>
                  <a:pt x="2261374" y="47244"/>
                </a:moveTo>
                <a:lnTo>
                  <a:pt x="2246712" y="55797"/>
                </a:lnTo>
                <a:lnTo>
                  <a:pt x="2261374" y="64389"/>
                </a:lnTo>
                <a:lnTo>
                  <a:pt x="2261374" y="47244"/>
                </a:lnTo>
                <a:close/>
              </a:path>
              <a:path w="2286635" h="111760">
                <a:moveTo>
                  <a:pt x="2266454" y="47244"/>
                </a:moveTo>
                <a:lnTo>
                  <a:pt x="2261374" y="47244"/>
                </a:lnTo>
                <a:lnTo>
                  <a:pt x="2261374" y="64389"/>
                </a:lnTo>
                <a:lnTo>
                  <a:pt x="2266454" y="64389"/>
                </a:lnTo>
                <a:lnTo>
                  <a:pt x="2266454" y="47244"/>
                </a:lnTo>
                <a:close/>
              </a:path>
              <a:path w="2286635" h="111760">
                <a:moveTo>
                  <a:pt x="2229689" y="45822"/>
                </a:moveTo>
                <a:lnTo>
                  <a:pt x="2246712" y="55797"/>
                </a:lnTo>
                <a:lnTo>
                  <a:pt x="2261374" y="47244"/>
                </a:lnTo>
                <a:lnTo>
                  <a:pt x="2266454" y="47244"/>
                </a:lnTo>
                <a:lnTo>
                  <a:pt x="2266454" y="45847"/>
                </a:lnTo>
                <a:lnTo>
                  <a:pt x="2229689" y="45822"/>
                </a:lnTo>
                <a:close/>
              </a:path>
            </a:pathLst>
          </a:custGeom>
          <a:solidFill>
            <a:srgbClr val="F69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371469" y="4031995"/>
            <a:ext cx="144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0240" y="450956"/>
            <a:ext cx="4793615" cy="88011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2000" b="1" dirty="0">
                <a:solidFill>
                  <a:srgbClr val="FFFFFF"/>
                </a:solidFill>
                <a:latin typeface="Harrington"/>
                <a:cs typeface="Harrington"/>
              </a:rPr>
              <a:t>Tentukan Ix </a:t>
            </a:r>
            <a:r>
              <a:rPr sz="2000" b="1" spc="-5" dirty="0">
                <a:solidFill>
                  <a:srgbClr val="FFFFFF"/>
                </a:solidFill>
                <a:latin typeface="Harrington"/>
                <a:cs typeface="Harrington"/>
              </a:rPr>
              <a:t>, </a:t>
            </a:r>
            <a:r>
              <a:rPr sz="2000" b="1" dirty="0">
                <a:solidFill>
                  <a:srgbClr val="FFFFFF"/>
                </a:solidFill>
                <a:latin typeface="Harrington"/>
                <a:cs typeface="Harrington"/>
              </a:rPr>
              <a:t>Iy </a:t>
            </a:r>
            <a:r>
              <a:rPr sz="2000" b="1" spc="5" dirty="0">
                <a:solidFill>
                  <a:srgbClr val="FFFFFF"/>
                </a:solidFill>
                <a:latin typeface="Harrington"/>
                <a:cs typeface="Harrington"/>
              </a:rPr>
              <a:t>dan Ixy </a:t>
            </a:r>
            <a:r>
              <a:rPr sz="2000" b="1" dirty="0">
                <a:solidFill>
                  <a:srgbClr val="FFFFFF"/>
                </a:solidFill>
                <a:latin typeface="Harrington"/>
                <a:cs typeface="Harrington"/>
              </a:rPr>
              <a:t>penampang</a:t>
            </a:r>
            <a:r>
              <a:rPr sz="2000" b="1" spc="-165" dirty="0">
                <a:solidFill>
                  <a:srgbClr val="FFFFFF"/>
                </a:solidFill>
                <a:latin typeface="Harrington"/>
                <a:cs typeface="Harrington"/>
              </a:rPr>
              <a:t> </a:t>
            </a:r>
            <a:r>
              <a:rPr sz="2000" b="1" spc="5" dirty="0">
                <a:solidFill>
                  <a:srgbClr val="FFFFFF"/>
                </a:solidFill>
                <a:latin typeface="Harrington"/>
                <a:cs typeface="Harrington"/>
              </a:rPr>
              <a:t>berikut:</a:t>
            </a:r>
            <a:endParaRPr sz="2000">
              <a:latin typeface="Harrington"/>
              <a:cs typeface="Harrington"/>
            </a:endParaRPr>
          </a:p>
          <a:p>
            <a:pPr marL="343535">
              <a:lnSpc>
                <a:spcPct val="100000"/>
              </a:lnSpc>
              <a:spcBef>
                <a:spcPts val="1025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46554" y="1189355"/>
            <a:ext cx="134620" cy="3001010"/>
          </a:xfrm>
          <a:custGeom>
            <a:avLst/>
            <a:gdLst/>
            <a:ahLst/>
            <a:cxnLst/>
            <a:rect l="l" t="t" r="r" b="b"/>
            <a:pathLst>
              <a:path w="134619" h="3001010">
                <a:moveTo>
                  <a:pt x="67617" y="57514"/>
                </a:moveTo>
                <a:lnTo>
                  <a:pt x="52971" y="82203"/>
                </a:lnTo>
                <a:lnTo>
                  <a:pt x="32893" y="3000375"/>
                </a:lnTo>
                <a:lnTo>
                  <a:pt x="61849" y="3000629"/>
                </a:lnTo>
                <a:lnTo>
                  <a:pt x="81926" y="82465"/>
                </a:lnTo>
                <a:lnTo>
                  <a:pt x="67617" y="57514"/>
                </a:lnTo>
                <a:close/>
              </a:path>
              <a:path w="134619" h="3001010">
                <a:moveTo>
                  <a:pt x="84422" y="28702"/>
                </a:moveTo>
                <a:lnTo>
                  <a:pt x="53339" y="28702"/>
                </a:lnTo>
                <a:lnTo>
                  <a:pt x="82295" y="28829"/>
                </a:lnTo>
                <a:lnTo>
                  <a:pt x="81926" y="82465"/>
                </a:lnTo>
                <a:lnTo>
                  <a:pt x="105282" y="123190"/>
                </a:lnTo>
                <a:lnTo>
                  <a:pt x="109219" y="130175"/>
                </a:lnTo>
                <a:lnTo>
                  <a:pt x="118109" y="132587"/>
                </a:lnTo>
                <a:lnTo>
                  <a:pt x="131952" y="124587"/>
                </a:lnTo>
                <a:lnTo>
                  <a:pt x="134365" y="115697"/>
                </a:lnTo>
                <a:lnTo>
                  <a:pt x="84422" y="28702"/>
                </a:lnTo>
                <a:close/>
              </a:path>
              <a:path w="134619" h="3001010">
                <a:moveTo>
                  <a:pt x="67944" y="0"/>
                </a:moveTo>
                <a:lnTo>
                  <a:pt x="0" y="114808"/>
                </a:lnTo>
                <a:lnTo>
                  <a:pt x="2286" y="123698"/>
                </a:lnTo>
                <a:lnTo>
                  <a:pt x="16001" y="131825"/>
                </a:lnTo>
                <a:lnTo>
                  <a:pt x="24892" y="129540"/>
                </a:lnTo>
                <a:lnTo>
                  <a:pt x="52971" y="82203"/>
                </a:lnTo>
                <a:lnTo>
                  <a:pt x="53339" y="28702"/>
                </a:lnTo>
                <a:lnTo>
                  <a:pt x="84422" y="28702"/>
                </a:lnTo>
                <a:lnTo>
                  <a:pt x="67944" y="0"/>
                </a:lnTo>
                <a:close/>
              </a:path>
              <a:path w="134619" h="3001010">
                <a:moveTo>
                  <a:pt x="82247" y="35941"/>
                </a:moveTo>
                <a:lnTo>
                  <a:pt x="55244" y="35941"/>
                </a:lnTo>
                <a:lnTo>
                  <a:pt x="80263" y="36195"/>
                </a:lnTo>
                <a:lnTo>
                  <a:pt x="67617" y="57514"/>
                </a:lnTo>
                <a:lnTo>
                  <a:pt x="81926" y="82465"/>
                </a:lnTo>
                <a:lnTo>
                  <a:pt x="82247" y="35941"/>
                </a:lnTo>
                <a:close/>
              </a:path>
              <a:path w="134619" h="3001010">
                <a:moveTo>
                  <a:pt x="53339" y="28702"/>
                </a:moveTo>
                <a:lnTo>
                  <a:pt x="52971" y="82203"/>
                </a:lnTo>
                <a:lnTo>
                  <a:pt x="67617" y="57514"/>
                </a:lnTo>
                <a:lnTo>
                  <a:pt x="55244" y="35941"/>
                </a:lnTo>
                <a:lnTo>
                  <a:pt x="82247" y="35941"/>
                </a:lnTo>
                <a:lnTo>
                  <a:pt x="82295" y="28829"/>
                </a:lnTo>
                <a:lnTo>
                  <a:pt x="53339" y="28702"/>
                </a:lnTo>
                <a:close/>
              </a:path>
              <a:path w="134619" h="3001010">
                <a:moveTo>
                  <a:pt x="55244" y="35941"/>
                </a:moveTo>
                <a:lnTo>
                  <a:pt x="67617" y="57514"/>
                </a:lnTo>
                <a:lnTo>
                  <a:pt x="80263" y="36195"/>
                </a:lnTo>
                <a:lnTo>
                  <a:pt x="55244" y="35941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5835" y="2870326"/>
            <a:ext cx="3141980" cy="134620"/>
          </a:xfrm>
          <a:custGeom>
            <a:avLst/>
            <a:gdLst/>
            <a:ahLst/>
            <a:cxnLst/>
            <a:rect l="l" t="t" r="r" b="b"/>
            <a:pathLst>
              <a:path w="3141979" h="134619">
                <a:moveTo>
                  <a:pt x="3059727" y="81779"/>
                </a:moveTo>
                <a:lnTo>
                  <a:pt x="3012097" y="109347"/>
                </a:lnTo>
                <a:lnTo>
                  <a:pt x="3009684" y="118237"/>
                </a:lnTo>
                <a:lnTo>
                  <a:pt x="3013748" y="125222"/>
                </a:lnTo>
                <a:lnTo>
                  <a:pt x="3017685" y="132080"/>
                </a:lnTo>
                <a:lnTo>
                  <a:pt x="3026575" y="134493"/>
                </a:lnTo>
                <a:lnTo>
                  <a:pt x="3033433" y="130428"/>
                </a:lnTo>
                <a:lnTo>
                  <a:pt x="3117132" y="81914"/>
                </a:lnTo>
                <a:lnTo>
                  <a:pt x="3059727" y="81779"/>
                </a:lnTo>
                <a:close/>
              </a:path>
              <a:path w="3141979" h="134619">
                <a:moveTo>
                  <a:pt x="3084523" y="67408"/>
                </a:moveTo>
                <a:lnTo>
                  <a:pt x="3059727" y="81779"/>
                </a:lnTo>
                <a:lnTo>
                  <a:pt x="3113189" y="81914"/>
                </a:lnTo>
                <a:lnTo>
                  <a:pt x="3113198" y="79883"/>
                </a:lnTo>
                <a:lnTo>
                  <a:pt x="3105823" y="79883"/>
                </a:lnTo>
                <a:lnTo>
                  <a:pt x="3084523" y="67408"/>
                </a:lnTo>
                <a:close/>
              </a:path>
              <a:path w="3141979" h="134619">
                <a:moveTo>
                  <a:pt x="3026956" y="0"/>
                </a:moveTo>
                <a:lnTo>
                  <a:pt x="3018066" y="2286"/>
                </a:lnTo>
                <a:lnTo>
                  <a:pt x="3014002" y="9271"/>
                </a:lnTo>
                <a:lnTo>
                  <a:pt x="3009938" y="16128"/>
                </a:lnTo>
                <a:lnTo>
                  <a:pt x="3012224" y="25019"/>
                </a:lnTo>
                <a:lnTo>
                  <a:pt x="3059618" y="52823"/>
                </a:lnTo>
                <a:lnTo>
                  <a:pt x="3113316" y="52959"/>
                </a:lnTo>
                <a:lnTo>
                  <a:pt x="3113189" y="81914"/>
                </a:lnTo>
                <a:lnTo>
                  <a:pt x="3117132" y="81914"/>
                </a:lnTo>
                <a:lnTo>
                  <a:pt x="3141891" y="67563"/>
                </a:lnTo>
                <a:lnTo>
                  <a:pt x="3026956" y="0"/>
                </a:lnTo>
                <a:close/>
              </a:path>
              <a:path w="3141979" h="134619">
                <a:moveTo>
                  <a:pt x="76" y="45085"/>
                </a:moveTo>
                <a:lnTo>
                  <a:pt x="0" y="74040"/>
                </a:lnTo>
                <a:lnTo>
                  <a:pt x="3059727" y="81779"/>
                </a:lnTo>
                <a:lnTo>
                  <a:pt x="3084523" y="67408"/>
                </a:lnTo>
                <a:lnTo>
                  <a:pt x="3059618" y="52823"/>
                </a:lnTo>
                <a:lnTo>
                  <a:pt x="76" y="45085"/>
                </a:lnTo>
                <a:close/>
              </a:path>
              <a:path w="3141979" h="134619">
                <a:moveTo>
                  <a:pt x="3105950" y="54990"/>
                </a:moveTo>
                <a:lnTo>
                  <a:pt x="3084523" y="67408"/>
                </a:lnTo>
                <a:lnTo>
                  <a:pt x="3105823" y="79883"/>
                </a:lnTo>
                <a:lnTo>
                  <a:pt x="3105950" y="54990"/>
                </a:lnTo>
                <a:close/>
              </a:path>
              <a:path w="3141979" h="134619">
                <a:moveTo>
                  <a:pt x="3113307" y="54990"/>
                </a:moveTo>
                <a:lnTo>
                  <a:pt x="3105950" y="54990"/>
                </a:lnTo>
                <a:lnTo>
                  <a:pt x="3105823" y="79883"/>
                </a:lnTo>
                <a:lnTo>
                  <a:pt x="3113198" y="79883"/>
                </a:lnTo>
                <a:lnTo>
                  <a:pt x="3113307" y="54990"/>
                </a:lnTo>
                <a:close/>
              </a:path>
              <a:path w="3141979" h="134619">
                <a:moveTo>
                  <a:pt x="3059618" y="52823"/>
                </a:moveTo>
                <a:lnTo>
                  <a:pt x="3084523" y="67408"/>
                </a:lnTo>
                <a:lnTo>
                  <a:pt x="3105950" y="54990"/>
                </a:lnTo>
                <a:lnTo>
                  <a:pt x="3113307" y="54990"/>
                </a:lnTo>
                <a:lnTo>
                  <a:pt x="3113316" y="52959"/>
                </a:lnTo>
                <a:lnTo>
                  <a:pt x="3059618" y="52823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43327" y="2937510"/>
            <a:ext cx="86995" cy="1250315"/>
          </a:xfrm>
          <a:custGeom>
            <a:avLst/>
            <a:gdLst/>
            <a:ahLst/>
            <a:cxnLst/>
            <a:rect l="l" t="t" r="r" b="b"/>
            <a:pathLst>
              <a:path w="86994" h="1250314">
                <a:moveTo>
                  <a:pt x="28956" y="1162939"/>
                </a:moveTo>
                <a:lnTo>
                  <a:pt x="0" y="1162939"/>
                </a:lnTo>
                <a:lnTo>
                  <a:pt x="43434" y="1249807"/>
                </a:lnTo>
                <a:lnTo>
                  <a:pt x="79629" y="1177416"/>
                </a:lnTo>
                <a:lnTo>
                  <a:pt x="28956" y="1177416"/>
                </a:lnTo>
                <a:lnTo>
                  <a:pt x="28956" y="1162939"/>
                </a:lnTo>
                <a:close/>
              </a:path>
              <a:path w="86994" h="1250314">
                <a:moveTo>
                  <a:pt x="57912" y="72389"/>
                </a:moveTo>
                <a:lnTo>
                  <a:pt x="28956" y="72389"/>
                </a:lnTo>
                <a:lnTo>
                  <a:pt x="28956" y="1177416"/>
                </a:lnTo>
                <a:lnTo>
                  <a:pt x="57912" y="1177416"/>
                </a:lnTo>
                <a:lnTo>
                  <a:pt x="57912" y="72389"/>
                </a:lnTo>
                <a:close/>
              </a:path>
              <a:path w="86994" h="1250314">
                <a:moveTo>
                  <a:pt x="86868" y="1162939"/>
                </a:moveTo>
                <a:lnTo>
                  <a:pt x="57912" y="1162939"/>
                </a:lnTo>
                <a:lnTo>
                  <a:pt x="57912" y="1177416"/>
                </a:lnTo>
                <a:lnTo>
                  <a:pt x="79629" y="1177416"/>
                </a:lnTo>
                <a:lnTo>
                  <a:pt x="86868" y="1162939"/>
                </a:lnTo>
                <a:close/>
              </a:path>
              <a:path w="86994" h="1250314">
                <a:moveTo>
                  <a:pt x="43434" y="0"/>
                </a:moveTo>
                <a:lnTo>
                  <a:pt x="0" y="86867"/>
                </a:lnTo>
                <a:lnTo>
                  <a:pt x="28956" y="86867"/>
                </a:lnTo>
                <a:lnTo>
                  <a:pt x="28956" y="72389"/>
                </a:lnTo>
                <a:lnTo>
                  <a:pt x="79629" y="72389"/>
                </a:lnTo>
                <a:lnTo>
                  <a:pt x="43434" y="0"/>
                </a:lnTo>
                <a:close/>
              </a:path>
              <a:path w="86994" h="1250314">
                <a:moveTo>
                  <a:pt x="79629" y="72389"/>
                </a:moveTo>
                <a:lnTo>
                  <a:pt x="57912" y="72389"/>
                </a:lnTo>
                <a:lnTo>
                  <a:pt x="57912" y="86867"/>
                </a:lnTo>
                <a:lnTo>
                  <a:pt x="86868" y="86867"/>
                </a:lnTo>
                <a:lnTo>
                  <a:pt x="79629" y="72389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15746" y="3643884"/>
            <a:ext cx="678815" cy="86995"/>
          </a:xfrm>
          <a:custGeom>
            <a:avLst/>
            <a:gdLst/>
            <a:ahLst/>
            <a:cxnLst/>
            <a:rect l="l" t="t" r="r" b="b"/>
            <a:pathLst>
              <a:path w="678814" h="86995">
                <a:moveTo>
                  <a:pt x="86867" y="0"/>
                </a:moveTo>
                <a:lnTo>
                  <a:pt x="0" y="43434"/>
                </a:lnTo>
                <a:lnTo>
                  <a:pt x="86867" y="86868"/>
                </a:lnTo>
                <a:lnTo>
                  <a:pt x="86867" y="57912"/>
                </a:lnTo>
                <a:lnTo>
                  <a:pt x="72390" y="57912"/>
                </a:lnTo>
                <a:lnTo>
                  <a:pt x="72390" y="28956"/>
                </a:lnTo>
                <a:lnTo>
                  <a:pt x="86867" y="28956"/>
                </a:lnTo>
                <a:lnTo>
                  <a:pt x="86867" y="0"/>
                </a:lnTo>
                <a:close/>
              </a:path>
              <a:path w="678814" h="86995">
                <a:moveTo>
                  <a:pt x="591819" y="0"/>
                </a:moveTo>
                <a:lnTo>
                  <a:pt x="591819" y="86868"/>
                </a:lnTo>
                <a:lnTo>
                  <a:pt x="649732" y="57912"/>
                </a:lnTo>
                <a:lnTo>
                  <a:pt x="606297" y="57912"/>
                </a:lnTo>
                <a:lnTo>
                  <a:pt x="606297" y="28956"/>
                </a:lnTo>
                <a:lnTo>
                  <a:pt x="649731" y="28956"/>
                </a:lnTo>
                <a:lnTo>
                  <a:pt x="591819" y="0"/>
                </a:lnTo>
                <a:close/>
              </a:path>
              <a:path w="678814" h="86995">
                <a:moveTo>
                  <a:pt x="86867" y="28956"/>
                </a:moveTo>
                <a:lnTo>
                  <a:pt x="72390" y="28956"/>
                </a:lnTo>
                <a:lnTo>
                  <a:pt x="72390" y="57912"/>
                </a:lnTo>
                <a:lnTo>
                  <a:pt x="86867" y="57912"/>
                </a:lnTo>
                <a:lnTo>
                  <a:pt x="86867" y="28956"/>
                </a:lnTo>
                <a:close/>
              </a:path>
              <a:path w="678814" h="86995">
                <a:moveTo>
                  <a:pt x="591819" y="28956"/>
                </a:moveTo>
                <a:lnTo>
                  <a:pt x="86867" y="28956"/>
                </a:lnTo>
                <a:lnTo>
                  <a:pt x="86867" y="57912"/>
                </a:lnTo>
                <a:lnTo>
                  <a:pt x="591819" y="57912"/>
                </a:lnTo>
                <a:lnTo>
                  <a:pt x="591819" y="28956"/>
                </a:lnTo>
                <a:close/>
              </a:path>
              <a:path w="678814" h="86995">
                <a:moveTo>
                  <a:pt x="649731" y="28956"/>
                </a:moveTo>
                <a:lnTo>
                  <a:pt x="606297" y="28956"/>
                </a:lnTo>
                <a:lnTo>
                  <a:pt x="606297" y="57912"/>
                </a:lnTo>
                <a:lnTo>
                  <a:pt x="649732" y="57912"/>
                </a:lnTo>
                <a:lnTo>
                  <a:pt x="678687" y="43434"/>
                </a:lnTo>
                <a:lnTo>
                  <a:pt x="649731" y="28956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244904" y="3361182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5853"/>
              </p:ext>
            </p:extLst>
          </p:nvPr>
        </p:nvGraphicFramePr>
        <p:xfrm>
          <a:off x="-52337" y="4665089"/>
          <a:ext cx="9272537" cy="20663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3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37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4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578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1407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0137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96038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54864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4445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400" spc="-30" dirty="0" smtClean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 smtClean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15" dirty="0" smtClean="0">
                          <a:latin typeface="Calibri"/>
                          <a:cs typeface="Calibri"/>
                        </a:rPr>
                        <a:t>t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b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h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35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(cm2)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marL="173990" marR="158115" indent="-762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Jarak</a:t>
                      </a:r>
                      <a:r>
                        <a:rPr sz="12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titik 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berat</a:t>
                      </a:r>
                      <a:r>
                        <a:rPr sz="1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thd</a:t>
                      </a: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00"/>
                        </a:lnSpc>
                      </a:pPr>
                      <a:r>
                        <a:rPr sz="1200" spc="-5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lang="en-US" sz="1200" spc="-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x</a:t>
                      </a:r>
                      <a:r>
                        <a:rPr sz="1200" spc="-7" baseline="20833" dirty="0" smtClean="0">
                          <a:latin typeface="Calibri"/>
                          <a:cs typeface="Calibri"/>
                        </a:rPr>
                        <a:t>2</a:t>
                      </a:r>
                      <a:endParaRPr sz="1200" baseline="20833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00"/>
                        </a:lnSpc>
                      </a:pPr>
                      <a:r>
                        <a:rPr sz="1200" spc="-10" dirty="0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lang="en-US" sz="1200" spc="-1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-10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-15" baseline="20833" dirty="0" smtClean="0">
                          <a:latin typeface="Calibri"/>
                          <a:cs typeface="Calibri"/>
                        </a:rPr>
                        <a:t>2</a:t>
                      </a:r>
                      <a:endParaRPr sz="1200" baseline="20833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 dirty="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400"/>
                        </a:lnSpc>
                      </a:pPr>
                      <a:r>
                        <a:rPr sz="1200" dirty="0" err="1" smtClean="0">
                          <a:latin typeface="Calibri"/>
                          <a:cs typeface="Calibri"/>
                        </a:rPr>
                        <a:t>A</a:t>
                      </a:r>
                      <a:r>
                        <a:rPr lang="en-US" sz="1200" dirty="0" err="1" smtClean="0">
                          <a:latin typeface="Calibri"/>
                          <a:cs typeface="Calibri"/>
                        </a:rPr>
                        <a:t>.d</a:t>
                      </a:r>
                      <a:r>
                        <a:rPr sz="1200" dirty="0" err="1" smtClean="0"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200" dirty="0" err="1" smtClean="0">
                          <a:latin typeface="Calibri"/>
                          <a:cs typeface="Calibri"/>
                        </a:rPr>
                        <a:t>.d</a:t>
                      </a:r>
                      <a:r>
                        <a:rPr sz="1200" dirty="0" err="1" smtClean="0">
                          <a:latin typeface="Calibri"/>
                          <a:cs typeface="Calibri"/>
                        </a:rPr>
                        <a:t>y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50825" marR="92710" indent="-15240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Momen inersia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thd  sumbu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sendiri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 dirty="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400"/>
                        </a:lnSpc>
                      </a:pPr>
                      <a:r>
                        <a:rPr sz="1200" spc="-5" dirty="0" smtClean="0">
                          <a:latin typeface="Calibri"/>
                          <a:cs typeface="Calibri"/>
                        </a:rPr>
                        <a:t>Ix=Ix0+A</a:t>
                      </a:r>
                      <a:r>
                        <a:rPr lang="en-US" sz="1200" spc="-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-7" baseline="20833" dirty="0" smtClean="0">
                          <a:latin typeface="Calibri"/>
                          <a:cs typeface="Calibri"/>
                        </a:rPr>
                        <a:t>2</a:t>
                      </a:r>
                      <a:endParaRPr sz="1200" baseline="20833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 dirty="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400"/>
                        </a:lnSpc>
                      </a:pPr>
                      <a:r>
                        <a:rPr sz="1200" spc="-5" dirty="0" err="1" smtClean="0">
                          <a:latin typeface="Calibri"/>
                          <a:cs typeface="Calibri"/>
                        </a:rPr>
                        <a:t>Iy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=Iy0+A</a:t>
                      </a:r>
                      <a:r>
                        <a:rPr lang="en-US" sz="1200" spc="-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x</a:t>
                      </a:r>
                      <a:r>
                        <a:rPr sz="1200" spc="-7" baseline="20833" dirty="0" smtClean="0">
                          <a:latin typeface="Calibri"/>
                          <a:cs typeface="Calibri"/>
                        </a:rPr>
                        <a:t>2</a:t>
                      </a:r>
                      <a:endParaRPr sz="1200" baseline="20833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75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Ixy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Ix</a:t>
                      </a:r>
                      <a:r>
                        <a:rPr sz="1200" dirty="0" smtClean="0">
                          <a:latin typeface="Calibri"/>
                          <a:cs typeface="Calibri"/>
                        </a:rPr>
                        <a:t>0y0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+A</a:t>
                      </a:r>
                      <a:r>
                        <a:rPr lang="en-US" sz="1200" spc="-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200" spc="-5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200" spc="-5" dirty="0" smtClean="0">
                          <a:latin typeface="Calibri"/>
                          <a:cs typeface="Calibri"/>
                        </a:rPr>
                        <a:t>y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4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19380" marR="19050" indent="-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spc="-5" dirty="0" err="1" smtClean="0">
                          <a:latin typeface="Calibri"/>
                          <a:cs typeface="Calibri"/>
                        </a:rPr>
                        <a:t>su</a:t>
                      </a:r>
                      <a:r>
                        <a:rPr sz="1400" spc="-10" dirty="0" err="1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 err="1" smtClean="0">
                          <a:latin typeface="Calibri"/>
                          <a:cs typeface="Calibri"/>
                        </a:rPr>
                        <a:t>bu</a:t>
                      </a:r>
                      <a:r>
                        <a:rPr sz="1400" spc="-4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y</a:t>
                      </a: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0175" marR="28575" indent="-946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spc="-5" dirty="0" err="1" smtClean="0">
                          <a:latin typeface="Calibri"/>
                          <a:cs typeface="Calibri"/>
                        </a:rPr>
                        <a:t>su</a:t>
                      </a:r>
                      <a:r>
                        <a:rPr sz="1400" spc="-10" dirty="0" err="1" smtClean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 err="1" smtClean="0">
                          <a:latin typeface="Calibri"/>
                          <a:cs typeface="Calibri"/>
                        </a:rPr>
                        <a:t>bu</a:t>
                      </a:r>
                      <a:r>
                        <a:rPr sz="1400" spc="-45" dirty="0" smtClean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x</a:t>
                      </a: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cm</a:t>
                      </a:r>
                      <a:r>
                        <a:rPr sz="1350" baseline="21604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cm</a:t>
                      </a:r>
                      <a:r>
                        <a:rPr sz="1350" baseline="21604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5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cm</a:t>
                      </a:r>
                      <a:r>
                        <a:rPr sz="1350" baseline="21604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</a:pPr>
                      <a:r>
                        <a:rPr sz="1400" spc="-10" dirty="0" smtClean="0">
                          <a:latin typeface="Calibri"/>
                          <a:cs typeface="Calibri"/>
                        </a:rPr>
                        <a:t>Ix0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50"/>
                        </a:lnSpc>
                      </a:pPr>
                      <a:r>
                        <a:rPr sz="1400" spc="-5" dirty="0" smtClean="0">
                          <a:latin typeface="Calibri"/>
                          <a:cs typeface="Calibri"/>
                        </a:rPr>
                        <a:t>Iy0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5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cm</a:t>
                      </a:r>
                      <a:r>
                        <a:rPr sz="1350" baseline="21604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50"/>
                        </a:lnSpc>
                      </a:pPr>
                      <a:r>
                        <a:rPr sz="1400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cm</a:t>
                      </a:r>
                      <a:r>
                        <a:rPr sz="1350" baseline="21604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400" dirty="0" smtClean="0">
                          <a:latin typeface="Calibri"/>
                          <a:cs typeface="Calibri"/>
                        </a:rPr>
                        <a:t>     </a:t>
                      </a:r>
                      <a:r>
                        <a:rPr sz="1400" dirty="0" smtClean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cm</a:t>
                      </a:r>
                      <a:r>
                        <a:rPr sz="1350" baseline="21604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18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lang="en-US" sz="1400" dirty="0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 smtClean="0">
                          <a:latin typeface="Calibri"/>
                          <a:cs typeface="Calibri"/>
                        </a:rPr>
                        <a:t>x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lang="en-US" sz="1400" dirty="0" err="1" smtClean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 err="1" smtClean="0">
                          <a:latin typeface="Calibri"/>
                          <a:cs typeface="Calibri"/>
                        </a:rPr>
                        <a:t>y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181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30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4,1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502,066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22,500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250,000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524,566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250,000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194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II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36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-3,4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418,388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432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850,388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4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66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4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1374,955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277,000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0</a:t>
                      </a: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09800" y="381000"/>
            <a:ext cx="6710680" cy="838200"/>
          </a:xfrm>
          <a:custGeom>
            <a:avLst/>
            <a:gdLst/>
            <a:ahLst/>
            <a:cxnLst/>
            <a:rect l="l" t="t" r="r" b="b"/>
            <a:pathLst>
              <a:path w="6710680" h="838200">
                <a:moveTo>
                  <a:pt x="0" y="838200"/>
                </a:moveTo>
                <a:lnTo>
                  <a:pt x="6710172" y="838200"/>
                </a:lnTo>
                <a:lnTo>
                  <a:pt x="6710172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19300" y="381000"/>
            <a:ext cx="4223004" cy="1005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09800" y="444753"/>
            <a:ext cx="67106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00"/>
              </a:spcBef>
            </a:pPr>
            <a:r>
              <a:rPr dirty="0"/>
              <a:t>RADIUS GIRASI</a:t>
            </a:r>
            <a:r>
              <a:rPr spc="-40" dirty="0"/>
              <a:t> </a:t>
            </a:r>
            <a:r>
              <a:rPr dirty="0"/>
              <a:t>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22044" y="2037714"/>
            <a:ext cx="7426959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Radius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(jari-jari) girasi didefinisikan sebagai  sebagai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letak suatu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titik terhadap tata sumbu  yang melalui pusat berat tampang, di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mana 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apabila seluruh permukaan dipusatkan di  sana akan memberikan momen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yang  sama terhadap sumbu</a:t>
            </a:r>
            <a:r>
              <a:rPr sz="2800" spc="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tersebut.</a:t>
            </a:r>
            <a:endParaRPr sz="2800">
              <a:latin typeface="Microsoft New Tai Lue"/>
              <a:cs typeface="Microsoft New Tai Lu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800" y="5029200"/>
            <a:ext cx="1196339" cy="10515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48200" y="4800600"/>
            <a:ext cx="2057400" cy="1812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328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883919" algn="l"/>
                <a:tab pos="884555" algn="l"/>
              </a:tabLst>
            </a:pPr>
            <a:r>
              <a:rPr spc="-5" dirty="0"/>
              <a:t>Besaran radius girasi memberikan </a:t>
            </a:r>
            <a:r>
              <a:rPr spc="-10" dirty="0"/>
              <a:t>indikasi  </a:t>
            </a:r>
            <a:r>
              <a:rPr spc="-5" dirty="0"/>
              <a:t>tendensi penyebaran permukaan tampang  relatif terhadap pusat berat. Untuk </a:t>
            </a:r>
            <a:r>
              <a:rPr spc="-10" dirty="0"/>
              <a:t>luas  </a:t>
            </a:r>
            <a:r>
              <a:rPr spc="-5" dirty="0"/>
              <a:t>tampang (A) yang sama dengan nilai radius  girasi yang </a:t>
            </a:r>
            <a:r>
              <a:rPr spc="-10" dirty="0"/>
              <a:t>lebih </a:t>
            </a:r>
            <a:r>
              <a:rPr spc="-5" dirty="0"/>
              <a:t>besar </a:t>
            </a:r>
            <a:r>
              <a:rPr dirty="0"/>
              <a:t>maka </a:t>
            </a:r>
            <a:r>
              <a:rPr spc="-5" dirty="0"/>
              <a:t>semakin </a:t>
            </a:r>
            <a:r>
              <a:rPr spc="-10" dirty="0"/>
              <a:t>jauh </a:t>
            </a:r>
            <a:r>
              <a:rPr spc="-5" dirty="0"/>
              <a:t>pula  titik-titik permukaan menyebar dari pusat  permukaan tampang, dan semakin </a:t>
            </a:r>
            <a:r>
              <a:rPr spc="-10" dirty="0"/>
              <a:t>kecil </a:t>
            </a:r>
            <a:r>
              <a:rPr spc="-5" dirty="0"/>
              <a:t>jari-jari  girasi maka semakin dekat sebaran titik-titik  permukaan dari pusat berat. </a:t>
            </a:r>
            <a:r>
              <a:rPr spc="-10" dirty="0"/>
              <a:t>Radius </a:t>
            </a:r>
            <a:r>
              <a:rPr spc="-5" dirty="0"/>
              <a:t>(jari-jari)  girasi terhadap sumbu X dan Y (rx dan ry) </a:t>
            </a:r>
            <a:r>
              <a:rPr spc="-10" dirty="0"/>
              <a:t>selalu  </a:t>
            </a:r>
            <a:r>
              <a:rPr spc="-5" dirty="0"/>
              <a:t>bernilai</a:t>
            </a:r>
            <a:r>
              <a:rPr spc="-10" dirty="0"/>
              <a:t> </a:t>
            </a:r>
            <a:r>
              <a:rPr spc="-5" dirty="0"/>
              <a:t>positif.</a:t>
            </a:r>
          </a:p>
        </p:txBody>
      </p:sp>
      <p:sp>
        <p:nvSpPr>
          <p:cNvPr id="3" name="object 3"/>
          <p:cNvSpPr/>
          <p:nvPr/>
        </p:nvSpPr>
        <p:spPr>
          <a:xfrm>
            <a:off x="2081783" y="344424"/>
            <a:ext cx="6710680" cy="838200"/>
          </a:xfrm>
          <a:custGeom>
            <a:avLst/>
            <a:gdLst/>
            <a:ahLst/>
            <a:cxnLst/>
            <a:rect l="l" t="t" r="r" b="b"/>
            <a:pathLst>
              <a:path w="6710680" h="838200">
                <a:moveTo>
                  <a:pt x="0" y="838200"/>
                </a:moveTo>
                <a:lnTo>
                  <a:pt x="6710172" y="838200"/>
                </a:lnTo>
                <a:lnTo>
                  <a:pt x="6710172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91283" y="344424"/>
            <a:ext cx="4223004" cy="1005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81783" y="407923"/>
            <a:ext cx="67106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00"/>
              </a:spcBef>
            </a:pPr>
            <a:r>
              <a:rPr dirty="0"/>
              <a:t>RADIUS GIRASI</a:t>
            </a:r>
            <a:r>
              <a:rPr spc="-40" dirty="0"/>
              <a:t> </a:t>
            </a:r>
            <a:r>
              <a:rPr dirty="0"/>
              <a:t>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>
            <a:spLocks noGrp="1"/>
          </p:cNvSpPr>
          <p:nvPr>
            <p:ph type="body" idx="1"/>
          </p:nvPr>
        </p:nvSpPr>
        <p:spPr>
          <a:xfrm>
            <a:off x="1828800" y="1676400"/>
            <a:ext cx="5562600" cy="48526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5" name="object 3"/>
          <p:cNvSpPr txBox="1"/>
          <p:nvPr/>
        </p:nvSpPr>
        <p:spPr>
          <a:xfrm>
            <a:off x="1295400" y="469963"/>
            <a:ext cx="69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5" dirty="0">
                <a:solidFill>
                  <a:srgbClr val="FF0000"/>
                </a:solidFill>
                <a:latin typeface="Harrington"/>
                <a:cs typeface="Harrington"/>
              </a:rPr>
              <a:t>S</a:t>
            </a:r>
            <a:r>
              <a:rPr sz="2400" b="1" spc="10" dirty="0">
                <a:solidFill>
                  <a:srgbClr val="FF0000"/>
                </a:solidFill>
                <a:latin typeface="Harrington"/>
                <a:cs typeface="Harrington"/>
              </a:rPr>
              <a:t>o</a:t>
            </a:r>
            <a:r>
              <a:rPr sz="2400" b="1" spc="5" dirty="0">
                <a:solidFill>
                  <a:srgbClr val="FF0000"/>
                </a:solidFill>
                <a:latin typeface="Harrington"/>
                <a:cs typeface="Harrington"/>
              </a:rPr>
              <a:t>a</a:t>
            </a:r>
            <a:r>
              <a:rPr sz="2400" b="1" spc="10" dirty="0">
                <a:solidFill>
                  <a:srgbClr val="FF0000"/>
                </a:solidFill>
                <a:latin typeface="Harrington"/>
                <a:cs typeface="Harrington"/>
              </a:rPr>
              <a:t>l</a:t>
            </a:r>
            <a:r>
              <a:rPr sz="2400" b="1" spc="-5" dirty="0">
                <a:solidFill>
                  <a:srgbClr val="FF0000"/>
                </a:solidFill>
                <a:latin typeface="Harrington"/>
                <a:cs typeface="Harrington"/>
              </a:rPr>
              <a:t>:</a:t>
            </a:r>
            <a:endParaRPr sz="2400" dirty="0">
              <a:solidFill>
                <a:srgbClr val="FF0000"/>
              </a:solidFill>
              <a:latin typeface="Harrington"/>
              <a:cs typeface="Harrington"/>
            </a:endParaRPr>
          </a:p>
        </p:txBody>
      </p:sp>
      <p:sp>
        <p:nvSpPr>
          <p:cNvPr id="6" name="object 5"/>
          <p:cNvSpPr txBox="1"/>
          <p:nvPr/>
        </p:nvSpPr>
        <p:spPr>
          <a:xfrm>
            <a:off x="1285568" y="937926"/>
            <a:ext cx="6105832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 err="1">
                <a:latin typeface="Harrington"/>
                <a:cs typeface="Harrington"/>
              </a:rPr>
              <a:t>Tentukan</a:t>
            </a:r>
            <a:r>
              <a:rPr sz="2000" b="1" dirty="0">
                <a:latin typeface="Harrington"/>
                <a:cs typeface="Harrington"/>
              </a:rPr>
              <a:t> </a:t>
            </a:r>
            <a:r>
              <a:rPr lang="en-US" sz="2000" b="1" spc="5" dirty="0" smtClean="0">
                <a:latin typeface="Harrington"/>
                <a:cs typeface="Harrington"/>
              </a:rPr>
              <a:t>Ix , </a:t>
            </a:r>
            <a:r>
              <a:rPr lang="en-US" sz="2000" b="1" spc="5" dirty="0" err="1" smtClean="0">
                <a:latin typeface="Harrington"/>
                <a:cs typeface="Harrington"/>
              </a:rPr>
              <a:t>Iy</a:t>
            </a:r>
            <a:r>
              <a:rPr lang="en-US" sz="2000" b="1" spc="5" dirty="0" smtClean="0">
                <a:latin typeface="Harrington"/>
                <a:cs typeface="Harrington"/>
              </a:rPr>
              <a:t> , </a:t>
            </a:r>
            <a:r>
              <a:rPr lang="en-US" sz="2000" b="1" spc="5" dirty="0" err="1" smtClean="0">
                <a:latin typeface="Harrington"/>
                <a:cs typeface="Harrington"/>
              </a:rPr>
              <a:t>Ip</a:t>
            </a:r>
            <a:r>
              <a:rPr lang="en-US" sz="2000" b="1" spc="5" dirty="0" smtClean="0">
                <a:latin typeface="Harrington"/>
                <a:cs typeface="Harrington"/>
              </a:rPr>
              <a:t> </a:t>
            </a:r>
            <a:r>
              <a:rPr lang="en-US" sz="2000" b="1" spc="5" dirty="0" err="1" smtClean="0">
                <a:latin typeface="Harrington"/>
                <a:cs typeface="Harrington"/>
              </a:rPr>
              <a:t>dan</a:t>
            </a:r>
            <a:r>
              <a:rPr lang="en-US" sz="2000" b="1" spc="5" dirty="0" smtClean="0">
                <a:latin typeface="Harrington"/>
                <a:cs typeface="Harrington"/>
              </a:rPr>
              <a:t> </a:t>
            </a:r>
            <a:r>
              <a:rPr lang="en-US" sz="2000" b="1" spc="5" dirty="0" err="1" smtClean="0">
                <a:latin typeface="Harrington"/>
                <a:cs typeface="Harrington"/>
              </a:rPr>
              <a:t>Ixy</a:t>
            </a:r>
            <a:r>
              <a:rPr lang="en-US" sz="2000" b="1" spc="5" dirty="0" smtClean="0">
                <a:latin typeface="Harrington"/>
                <a:cs typeface="Harrington"/>
              </a:rPr>
              <a:t> </a:t>
            </a:r>
            <a:r>
              <a:rPr lang="en-US" sz="2000" b="1" spc="5" dirty="0" err="1" smtClean="0">
                <a:latin typeface="Harrington"/>
                <a:cs typeface="Harrington"/>
              </a:rPr>
              <a:t>pada</a:t>
            </a:r>
            <a:r>
              <a:rPr lang="en-US" sz="2000" b="1" spc="5" dirty="0" smtClean="0">
                <a:latin typeface="Harrington"/>
                <a:cs typeface="Harrington"/>
              </a:rPr>
              <a:t> </a:t>
            </a:r>
            <a:r>
              <a:rPr sz="2000" b="1" dirty="0" err="1" smtClean="0">
                <a:latin typeface="Harrington"/>
                <a:cs typeface="Harrington"/>
              </a:rPr>
              <a:t>penampang</a:t>
            </a:r>
            <a:r>
              <a:rPr sz="2000" b="1" spc="-105" dirty="0" smtClean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berikut:</a:t>
            </a:r>
            <a:endParaRPr sz="2000" dirty="0">
              <a:latin typeface="Harrington"/>
              <a:cs typeface="Harrington"/>
            </a:endParaRPr>
          </a:p>
        </p:txBody>
      </p:sp>
    </p:spTree>
    <p:extLst>
      <p:ext uri="{BB962C8B-B14F-4D97-AF65-F5344CB8AC3E}">
        <p14:creationId xmlns:p14="http://schemas.microsoft.com/office/powerpoint/2010/main" val="7329056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22220" y="2554223"/>
            <a:ext cx="4223004" cy="1115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22575" y="2625674"/>
            <a:ext cx="35909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TERIMA</a:t>
            </a:r>
            <a:r>
              <a:rPr sz="4000" spc="-55" dirty="0"/>
              <a:t> </a:t>
            </a:r>
            <a:r>
              <a:rPr sz="4000" spc="-5" dirty="0"/>
              <a:t>KASIH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</TotalTime>
  <Words>1077</Words>
  <Application>Microsoft Office PowerPoint</Application>
  <PresentationFormat>On-screen Show (4:3)</PresentationFormat>
  <Paragraphs>300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Calibri</vt:lpstr>
      <vt:lpstr>Harrington</vt:lpstr>
      <vt:lpstr>Lucida Handwriting</vt:lpstr>
      <vt:lpstr>Microsoft New Tai Lue</vt:lpstr>
      <vt:lpstr>Symbol</vt:lpstr>
      <vt:lpstr>Times New Roman</vt:lpstr>
      <vt:lpstr>Wingdings</vt:lpstr>
      <vt:lpstr>Office Theme</vt:lpstr>
      <vt:lpstr>PowerPoint Presentation</vt:lpstr>
      <vt:lpstr>MOMEN INERSIA ?</vt:lpstr>
      <vt:lpstr>MOMEN INERSIA ?</vt:lpstr>
      <vt:lpstr>MOMEN INERSIA ?</vt:lpstr>
      <vt:lpstr>MOMEN INERSIA ?</vt:lpstr>
      <vt:lpstr>MOMEN INERSIA ?</vt:lpstr>
      <vt:lpstr>PowerPoint Presentation</vt:lpstr>
      <vt:lpstr>PowerPoint Presentation</vt:lpstr>
      <vt:lpstr>PowerPoint Presentation</vt:lpstr>
      <vt:lpstr>Momen inersia segiempat terhadap sumbu x dan y</vt:lpstr>
      <vt:lpstr>PowerPoint Presentation</vt:lpstr>
      <vt:lpstr>PowerPoint Presentation</vt:lpstr>
      <vt:lpstr>PowerPoint Presentation</vt:lpstr>
      <vt:lpstr>PowerPoint Presentation</vt:lpstr>
      <vt:lpstr>Momen inersia pada penampang berlubang</vt:lpstr>
      <vt:lpstr>PowerPoint Presentation</vt:lpstr>
      <vt:lpstr>MOMEN INERSIA ?</vt:lpstr>
      <vt:lpstr>MOMEN INERSIA ?</vt:lpstr>
      <vt:lpstr>MOMEN INERSIA ?</vt:lpstr>
      <vt:lpstr>MOMEN INERSIA ?</vt:lpstr>
      <vt:lpstr>Contoh: Tentukan Ix dan Iy penampang berikut:</vt:lpstr>
      <vt:lpstr>Contoh:</vt:lpstr>
      <vt:lpstr>RADIUS GIRASI ?</vt:lpstr>
      <vt:lpstr>RADIUS GIRASI ?</vt:lpstr>
      <vt:lpstr>PowerPoint Presentation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Lemuel Conde</dc:creator>
  <cp:lastModifiedBy>Mr.Luqman</cp:lastModifiedBy>
  <cp:revision>4</cp:revision>
  <dcterms:created xsi:type="dcterms:W3CDTF">2020-02-15T07:52:23Z</dcterms:created>
  <dcterms:modified xsi:type="dcterms:W3CDTF">2021-05-03T08:21:54Z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2017-03-03T00:00:00Z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2020-02-15T00:00:00Z</vt:filetime>
  </property>
</Properties>
</file>