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63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926" autoAdjust="0"/>
    <p:restoredTop sz="94660"/>
  </p:normalViewPr>
  <p:slideViewPr>
    <p:cSldViewPr>
      <p:cViewPr varScale="1">
        <p:scale>
          <a:sx n="68" d="100"/>
          <a:sy n="68" d="100"/>
        </p:scale>
        <p:origin x="-14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DDF955-F196-41F5-89C7-55B32EBA82AA}" type="datetimeFigureOut">
              <a:rPr lang="id-ID" smtClean="0"/>
              <a:pPr/>
              <a:t>01/11/2018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FC7F42-1BA1-46B0-B2B5-20CFF8ACCF8C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FC7F42-1BA1-46B0-B2B5-20CFF8ACCF8C}" type="slidenum">
              <a:rPr lang="id-ID" smtClean="0"/>
              <a:pPr/>
              <a:t>7</a:t>
            </a:fld>
            <a:endParaRPr lang="id-ID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6B07-22D8-40EE-ABEC-0359F982D4CB}" type="datetimeFigureOut">
              <a:rPr lang="id-ID" smtClean="0"/>
              <a:pPr/>
              <a:t>01/11/2018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6DCF2-E5D7-4967-A5F1-A85C9F007156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6B07-22D8-40EE-ABEC-0359F982D4CB}" type="datetimeFigureOut">
              <a:rPr lang="id-ID" smtClean="0"/>
              <a:pPr/>
              <a:t>01/11/2018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6DCF2-E5D7-4967-A5F1-A85C9F007156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6B07-22D8-40EE-ABEC-0359F982D4CB}" type="datetimeFigureOut">
              <a:rPr lang="id-ID" smtClean="0"/>
              <a:pPr/>
              <a:t>01/11/2018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6DCF2-E5D7-4967-A5F1-A85C9F007156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6B07-22D8-40EE-ABEC-0359F982D4CB}" type="datetimeFigureOut">
              <a:rPr lang="id-ID" smtClean="0"/>
              <a:pPr/>
              <a:t>01/11/2018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6DCF2-E5D7-4967-A5F1-A85C9F007156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6B07-22D8-40EE-ABEC-0359F982D4CB}" type="datetimeFigureOut">
              <a:rPr lang="id-ID" smtClean="0"/>
              <a:pPr/>
              <a:t>01/11/2018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6DCF2-E5D7-4967-A5F1-A85C9F007156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6B07-22D8-40EE-ABEC-0359F982D4CB}" type="datetimeFigureOut">
              <a:rPr lang="id-ID" smtClean="0"/>
              <a:pPr/>
              <a:t>01/11/2018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6DCF2-E5D7-4967-A5F1-A85C9F007156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6B07-22D8-40EE-ABEC-0359F982D4CB}" type="datetimeFigureOut">
              <a:rPr lang="id-ID" smtClean="0"/>
              <a:pPr/>
              <a:t>01/11/2018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6DCF2-E5D7-4967-A5F1-A85C9F007156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6B07-22D8-40EE-ABEC-0359F982D4CB}" type="datetimeFigureOut">
              <a:rPr lang="id-ID" smtClean="0"/>
              <a:pPr/>
              <a:t>01/11/2018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6DCF2-E5D7-4967-A5F1-A85C9F007156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6B07-22D8-40EE-ABEC-0359F982D4CB}" type="datetimeFigureOut">
              <a:rPr lang="id-ID" smtClean="0"/>
              <a:pPr/>
              <a:t>01/11/2018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6DCF2-E5D7-4967-A5F1-A85C9F007156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6B07-22D8-40EE-ABEC-0359F982D4CB}" type="datetimeFigureOut">
              <a:rPr lang="id-ID" smtClean="0"/>
              <a:pPr/>
              <a:t>01/11/2018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6DCF2-E5D7-4967-A5F1-A85C9F007156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6B07-22D8-40EE-ABEC-0359F982D4CB}" type="datetimeFigureOut">
              <a:rPr lang="id-ID" smtClean="0"/>
              <a:pPr/>
              <a:t>01/11/2018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6DCF2-E5D7-4967-A5F1-A85C9F007156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FE6B07-22D8-40EE-ABEC-0359F982D4CB}" type="datetimeFigureOut">
              <a:rPr lang="id-ID" smtClean="0"/>
              <a:pPr/>
              <a:t>01/11/2018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36DCF2-E5D7-4967-A5F1-A85C9F007156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5852" y="3000372"/>
            <a:ext cx="6486548" cy="3286148"/>
          </a:xfrm>
          <a:noFill/>
        </p:spPr>
        <p:txBody>
          <a:bodyPr>
            <a:normAutofit/>
          </a:bodyPr>
          <a:lstStyle/>
          <a:p>
            <a:r>
              <a:rPr lang="id-ID" b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Kelompok </a:t>
            </a:r>
            <a:r>
              <a:rPr lang="id-ID" b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</a:p>
          <a:p>
            <a:endParaRPr lang="id-ID" sz="800" b="1" u="sng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514350" indent="-514350" algn="just">
              <a:buFont typeface="Wingdings" pitchFamily="2" charset="2"/>
              <a:buChar char="Ø"/>
            </a:pPr>
            <a:r>
              <a:rPr lang="id-ID" sz="2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Shilahudin El Ayyubi	</a:t>
            </a:r>
            <a:r>
              <a:rPr lang="id-ID" sz="2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18120</a:t>
            </a:r>
            <a:r>
              <a:rPr lang="en-ID" sz="2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28</a:t>
            </a:r>
            <a:r>
              <a:rPr lang="id-ID" sz="2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</a:p>
          <a:p>
            <a:pPr marL="514350" indent="-514350" algn="just">
              <a:buFont typeface="Wingdings" pitchFamily="2" charset="2"/>
              <a:buChar char="Ø"/>
            </a:pPr>
            <a:r>
              <a:rPr lang="id-ID" sz="2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Shafira Firdaus Sarjono   18120313</a:t>
            </a:r>
          </a:p>
          <a:p>
            <a:pPr marL="514350" indent="-514350" algn="just">
              <a:buFont typeface="Wingdings" pitchFamily="2" charset="2"/>
              <a:buChar char="Ø"/>
            </a:pPr>
            <a:r>
              <a:rPr lang="id-ID" sz="2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Indah </a:t>
            </a:r>
            <a:r>
              <a:rPr lang="id-ID" sz="2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Istiqlalia		</a:t>
            </a:r>
            <a:r>
              <a:rPr lang="id-ID" sz="2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18120293</a:t>
            </a:r>
            <a:endParaRPr lang="id-ID" sz="26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85786" y="1285860"/>
            <a:ext cx="7572428" cy="86177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id-ID" sz="5000" dirty="0" smtClean="0">
                <a:ln w="18415" cmpd="sng">
                  <a:solidFill>
                    <a:srgbClr val="C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ETIKA PROFESI PENDIDIKAN </a:t>
            </a:r>
            <a:endParaRPr lang="id-ID" sz="5000" dirty="0">
              <a:ln w="18415" cmpd="sng">
                <a:solidFill>
                  <a:srgbClr val="C00000"/>
                </a:solidFill>
                <a:prstDash val="solid"/>
              </a:ln>
              <a:solidFill>
                <a:srgbClr val="C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2428868"/>
            <a:ext cx="8229600" cy="1143000"/>
          </a:xfrm>
        </p:spPr>
        <p:txBody>
          <a:bodyPr>
            <a:noAutofit/>
          </a:bodyPr>
          <a:lstStyle/>
          <a:p>
            <a:r>
              <a:rPr lang="id-ID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ETIKA PROFESI KEPENDIDIKAN DALAM PENERAPAN ALAT PENDIDIKAN</a:t>
            </a:r>
            <a:endParaRPr lang="id-ID" sz="3200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197493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id-ID" b="1" dirty="0" smtClean="0"/>
              <a:t>PENGERTIAN ALAT PENDIDIKAN</a:t>
            </a:r>
          </a:p>
          <a:p>
            <a:pPr>
              <a:buNone/>
            </a:pPr>
            <a:r>
              <a:rPr lang="id-ID" dirty="0" smtClean="0"/>
              <a:t>		</a:t>
            </a:r>
            <a:r>
              <a:rPr lang="id-ID" sz="2000" dirty="0" smtClean="0">
                <a:latin typeface="Arial" pitchFamily="34" charset="0"/>
                <a:cs typeface="Arial" pitchFamily="34" charset="0"/>
              </a:rPr>
              <a:t>Dalam konsep pedagogik, ilmu pendidikan teoretis atau konsep pendidikan dalam arti umum atau arti yang lebih luas, pendidikan bersifat informal, tanpa bentuk, yang terlaksana secara abstrak.  </a:t>
            </a:r>
          </a:p>
          <a:p>
            <a:pPr>
              <a:buNone/>
            </a:pPr>
            <a:r>
              <a:rPr lang="id-ID" dirty="0"/>
              <a:t>	</a:t>
            </a:r>
            <a:r>
              <a:rPr lang="id-ID" dirty="0" smtClean="0"/>
              <a:t>	</a:t>
            </a:r>
            <a:endParaRPr lang="id-ID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054617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id-ID" b="1" dirty="0" smtClean="0"/>
              <a:t>Definisi Alat Pendidikan</a:t>
            </a:r>
          </a:p>
          <a:p>
            <a:pPr>
              <a:buNone/>
            </a:pPr>
            <a:r>
              <a:rPr lang="id-ID" dirty="0"/>
              <a:t>	</a:t>
            </a:r>
            <a:r>
              <a:rPr lang="id-ID" dirty="0" smtClean="0"/>
              <a:t>	</a:t>
            </a:r>
            <a:r>
              <a:rPr lang="id-ID" sz="2000" dirty="0" smtClean="0">
                <a:latin typeface="Arial" pitchFamily="34" charset="0"/>
                <a:cs typeface="Arial" pitchFamily="34" charset="0"/>
              </a:rPr>
              <a:t>Alat pendidikan merupakan salah satu faktor (fakta yang turut menentukan atau berpengaruh) dalam pendidikan. Alat tersebut digunakan demi tercapainya tujuan pendidikan. Faktor lain yang menentukan atau berpengaruh terhadap pendidikan adalah: pendidik, peserta didik, tujuan pendidikan, lingkungan pendidikan, dan lembaga pendidikan</a:t>
            </a:r>
            <a:r>
              <a:rPr lang="id-ID" sz="2000" dirty="0" smtClean="0"/>
              <a:t>.</a:t>
            </a:r>
            <a:endParaRPr lang="id-ID" sz="2000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126055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id-ID" b="1" dirty="0" smtClean="0"/>
              <a:t>Jenis Alat Pendidikan</a:t>
            </a:r>
          </a:p>
          <a:p>
            <a:pPr marL="514350" indent="-514350">
              <a:buAutoNum type="alphaLcPeriod"/>
            </a:pPr>
            <a:r>
              <a:rPr lang="id-ID" sz="2400" b="1" dirty="0" smtClean="0"/>
              <a:t>Dari segi wujudnya</a:t>
            </a:r>
          </a:p>
          <a:p>
            <a:pPr marL="514350" indent="-514350">
              <a:buNone/>
            </a:pPr>
            <a:r>
              <a:rPr lang="id-ID" dirty="0"/>
              <a:t>	</a:t>
            </a:r>
            <a:r>
              <a:rPr lang="id-ID" dirty="0" smtClean="0"/>
              <a:t>	</a:t>
            </a:r>
            <a:r>
              <a:rPr lang="id-ID" sz="2000" dirty="0" smtClean="0">
                <a:latin typeface="Arial" pitchFamily="34" charset="0"/>
                <a:cs typeface="Arial" pitchFamily="34" charset="0"/>
              </a:rPr>
              <a:t>Alat pendidikan dapat dibedakan antara alat pendidikan non materi dan alat pendidikan materi. Contoh non materi: softwer/perangkat lunak, bebeda dengan materi, materi dapat dilihat dan berupa perbuatan mendidik yang mencangkup anjuran , larangan, nasehat, pembiasaan, perintah dan pujian.</a:t>
            </a:r>
          </a:p>
          <a:p>
            <a:pPr marL="514350" indent="-514350">
              <a:buAutoNum type="alphaLcPeriod" startAt="2"/>
            </a:pPr>
            <a:endParaRPr lang="id-ID" dirty="0" smtClean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58" y="785794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id-ID" sz="2400" b="1" dirty="0" smtClean="0"/>
              <a:t>b. Dari segi arahnya</a:t>
            </a:r>
          </a:p>
          <a:p>
            <a:pPr algn="just">
              <a:buNone/>
            </a:pPr>
            <a:r>
              <a:rPr lang="id-ID" dirty="0"/>
              <a:t>	</a:t>
            </a:r>
            <a:r>
              <a:rPr lang="id-ID" dirty="0" smtClean="0"/>
              <a:t>	</a:t>
            </a:r>
            <a:r>
              <a:rPr lang="id-ID" sz="2000" dirty="0" smtClean="0">
                <a:latin typeface="Arial" pitchFamily="34" charset="0"/>
                <a:cs typeface="Arial" pitchFamily="34" charset="0"/>
              </a:rPr>
              <a:t>Dapat di bedakan antara alat pendidikan positif dan alat pendidikan negatif. </a:t>
            </a:r>
          </a:p>
          <a:p>
            <a:pPr algn="just">
              <a:buNone/>
            </a:pPr>
            <a:r>
              <a:rPr lang="id-ID" sz="20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id-ID" sz="2000" b="1" dirty="0" smtClean="0">
                <a:latin typeface="Arial" pitchFamily="34" charset="0"/>
                <a:cs typeface="Arial" pitchFamily="34" charset="0"/>
              </a:rPr>
              <a:t>Positif: </a:t>
            </a:r>
            <a:r>
              <a:rPr lang="id-ID" sz="2000" dirty="0" smtClean="0">
                <a:latin typeface="Arial" pitchFamily="34" charset="0"/>
                <a:cs typeface="Arial" pitchFamily="34" charset="0"/>
              </a:rPr>
              <a:t>teladan, pembiasaan yang baik, perintah, tugas, pujian, gujaran. </a:t>
            </a:r>
          </a:p>
          <a:p>
            <a:pPr algn="just">
              <a:buNone/>
            </a:pPr>
            <a:r>
              <a:rPr lang="id-ID" sz="2000" b="1" dirty="0" smtClean="0">
                <a:latin typeface="Arial" pitchFamily="34" charset="0"/>
                <a:cs typeface="Arial" pitchFamily="34" charset="0"/>
              </a:rPr>
              <a:t>	Negatif: </a:t>
            </a:r>
            <a:r>
              <a:rPr lang="id-ID" sz="2000" dirty="0" smtClean="0">
                <a:latin typeface="Arial" pitchFamily="34" charset="0"/>
                <a:cs typeface="Arial" pitchFamily="34" charset="0"/>
              </a:rPr>
              <a:t>dimaksudkan agar anak didik menghindari atau agar tidak melakukan hal yang tidak baik.</a:t>
            </a:r>
          </a:p>
          <a:p>
            <a:pPr>
              <a:buNone/>
            </a:pPr>
            <a:endParaRPr lang="id-ID" dirty="0" smtClean="0"/>
          </a:p>
          <a:p>
            <a:pPr>
              <a:buNone/>
            </a:pP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642918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id-ID" sz="2400" b="1" dirty="0" smtClean="0"/>
              <a:t>c. Dari maksud dan sifatnya</a:t>
            </a:r>
          </a:p>
          <a:p>
            <a:pPr>
              <a:buNone/>
            </a:pPr>
            <a:r>
              <a:rPr lang="id-ID" dirty="0"/>
              <a:t>	</a:t>
            </a:r>
            <a:r>
              <a:rPr lang="id-ID" dirty="0" smtClean="0"/>
              <a:t>	</a:t>
            </a:r>
            <a:r>
              <a:rPr lang="id-ID" sz="2000" dirty="0" smtClean="0">
                <a:latin typeface="Arial" pitchFamily="34" charset="0"/>
                <a:cs typeface="Arial" pitchFamily="34" charset="0"/>
              </a:rPr>
              <a:t>Dapat di bedakan menjadi 2 yaitu : </a:t>
            </a:r>
            <a:r>
              <a:rPr lang="id-ID" sz="2000" b="1" dirty="0" smtClean="0">
                <a:latin typeface="Arial" pitchFamily="34" charset="0"/>
                <a:cs typeface="Arial" pitchFamily="34" charset="0"/>
              </a:rPr>
              <a:t>preventif dan represif.</a:t>
            </a:r>
          </a:p>
          <a:p>
            <a:pPr>
              <a:buNone/>
            </a:pPr>
            <a:r>
              <a:rPr lang="id-ID" sz="2000" dirty="0">
                <a:latin typeface="Arial" pitchFamily="34" charset="0"/>
                <a:cs typeface="Arial" pitchFamily="34" charset="0"/>
              </a:rPr>
              <a:t>	</a:t>
            </a:r>
            <a:r>
              <a:rPr lang="id-ID" sz="2000" b="1" dirty="0" smtClean="0">
                <a:latin typeface="Arial" pitchFamily="34" charset="0"/>
                <a:cs typeface="Arial" pitchFamily="34" charset="0"/>
              </a:rPr>
              <a:t>Preventif-&gt;  </a:t>
            </a:r>
            <a:r>
              <a:rPr lang="id-ID" sz="2000" dirty="0" smtClean="0">
                <a:latin typeface="Arial" pitchFamily="34" charset="0"/>
                <a:cs typeface="Arial" pitchFamily="34" charset="0"/>
              </a:rPr>
              <a:t>bermaksud bersifat mencegah, agar anak didik tidak melakukun hal yang tidak baik.</a:t>
            </a:r>
          </a:p>
          <a:p>
            <a:pPr>
              <a:buNone/>
            </a:pPr>
            <a:r>
              <a:rPr lang="id-ID" sz="2000" b="1" dirty="0">
                <a:latin typeface="Arial" pitchFamily="34" charset="0"/>
                <a:cs typeface="Arial" pitchFamily="34" charset="0"/>
              </a:rPr>
              <a:t>	</a:t>
            </a:r>
            <a:r>
              <a:rPr lang="id-ID" sz="2000" b="1" dirty="0" smtClean="0">
                <a:latin typeface="Arial" pitchFamily="34" charset="0"/>
                <a:cs typeface="Arial" pitchFamily="34" charset="0"/>
              </a:rPr>
              <a:t>Repfesif-</a:t>
            </a:r>
            <a:r>
              <a:rPr lang="id-ID" sz="2000" dirty="0" smtClean="0">
                <a:latin typeface="Arial" pitchFamily="34" charset="0"/>
                <a:cs typeface="Arial" pitchFamily="34" charset="0"/>
              </a:rPr>
              <a:t>&gt;    bermaksud mencegah, menekan, memperbaiki, dan menyembuhkan.</a:t>
            </a:r>
            <a:endParaRPr lang="id-ID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id-ID" dirty="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5000" r="-3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sz="3200" b="1" dirty="0" smtClean="0"/>
              <a:t>Perintah dan larangan</a:t>
            </a:r>
            <a:endParaRPr lang="id-ID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id-ID" sz="2400" b="1" dirty="0" smtClean="0"/>
              <a:t>Pengertian perintah sebagai alat pendidikan</a:t>
            </a:r>
          </a:p>
          <a:p>
            <a:pPr marL="514350" indent="-514350">
              <a:buNone/>
            </a:pPr>
            <a:r>
              <a:rPr lang="id-ID" sz="2400" dirty="0" smtClean="0"/>
              <a:t>	</a:t>
            </a:r>
            <a:r>
              <a:rPr lang="id-ID" sz="2000" dirty="0" smtClean="0">
                <a:latin typeface="Arial" pitchFamily="34" charset="0"/>
                <a:cs typeface="Arial" pitchFamily="34" charset="0"/>
              </a:rPr>
              <a:t>Perintah merupakan bentuk lebih tegas atau lebih keras dari anjuran dan anjuran lebih dekat dengan teladan.</a:t>
            </a:r>
          </a:p>
          <a:p>
            <a:pPr marL="514350" indent="-514350">
              <a:buNone/>
            </a:pPr>
            <a:r>
              <a:rPr lang="id-ID" sz="2000" dirty="0" smtClean="0">
                <a:latin typeface="Arial" pitchFamily="34" charset="0"/>
                <a:cs typeface="Arial" pitchFamily="34" charset="0"/>
              </a:rPr>
              <a:t>	Perintah dapat secara lisan maupun tertulis. Perintah tertulis yaitu Peraturan. Aturan bersifat normatif, mengandung nilai-nilai yang bersifat mengikat.</a:t>
            </a:r>
          </a:p>
          <a:p>
            <a:pPr marL="514350" indent="-514350">
              <a:buNone/>
            </a:pPr>
            <a:r>
              <a:rPr lang="id-ID" sz="2000" dirty="0" smtClean="0">
                <a:latin typeface="Arial" pitchFamily="34" charset="0"/>
                <a:cs typeface="Arial" pitchFamily="34" charset="0"/>
              </a:rPr>
              <a:t>	</a:t>
            </a:r>
          </a:p>
          <a:p>
            <a:pPr marL="514350" indent="-514350">
              <a:buNone/>
            </a:pPr>
            <a:r>
              <a:rPr lang="id-ID" sz="2000" dirty="0" smtClean="0">
                <a:latin typeface="Arial" pitchFamily="34" charset="0"/>
                <a:cs typeface="Arial" pitchFamily="34" charset="0"/>
              </a:rPr>
              <a:t>	Hakekat dari tujuan pendidikan adalah memanusiakan manusia melalui pembudayaan; membentuk  manusia dewasa yang susila.</a:t>
            </a:r>
            <a:r>
              <a:rPr lang="id-ID" sz="2400" dirty="0" smtClean="0">
                <a:latin typeface="Arial" pitchFamily="34" charset="0"/>
                <a:cs typeface="Arial" pitchFamily="34" charset="0"/>
              </a:rPr>
              <a:t>		</a:t>
            </a:r>
            <a:endParaRPr lang="id-ID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1000"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</p:spPr>
        <p:txBody>
          <a:bodyPr>
            <a:normAutofit/>
          </a:bodyPr>
          <a:lstStyle/>
          <a:p>
            <a:pPr marL="514350" indent="-514350">
              <a:buAutoNum type="arabicPeriod" startAt="2"/>
            </a:pPr>
            <a:r>
              <a:rPr lang="id-ID" sz="2300" b="1" dirty="0" smtClean="0">
                <a:latin typeface="Arial" pitchFamily="34" charset="0"/>
                <a:cs typeface="Arial" pitchFamily="34" charset="0"/>
              </a:rPr>
              <a:t>Etika profesi dalam memberikan perintah sebagai alat pendidikan</a:t>
            </a:r>
          </a:p>
          <a:p>
            <a:pPr marL="914400" lvl="1" indent="-514350">
              <a:buFont typeface="+mj-lt"/>
              <a:buAutoNum type="alphaLcParenR"/>
            </a:pPr>
            <a:r>
              <a:rPr lang="id-ID" sz="1900" dirty="0" smtClean="0">
                <a:latin typeface="Arial" pitchFamily="34" charset="0"/>
                <a:cs typeface="Arial" pitchFamily="34" charset="0"/>
              </a:rPr>
              <a:t>Perintah (lisan maupun tertulis) yang diberikan kepada anak didik haruslah mengandung nilai-nilai kemanusiaan, kebudayaan, kesusilaan, dan kesosialan.</a:t>
            </a:r>
          </a:p>
          <a:p>
            <a:pPr marL="914400" lvl="1" indent="-514350">
              <a:buFont typeface="+mj-lt"/>
              <a:buAutoNum type="alphaLcParenR"/>
            </a:pPr>
            <a:r>
              <a:rPr lang="id-ID" sz="1900" dirty="0" smtClean="0">
                <a:latin typeface="Arial" pitchFamily="34" charset="0"/>
                <a:cs typeface="Arial" pitchFamily="34" charset="0"/>
              </a:rPr>
              <a:t>Perintah yang diberikan kepada anak didik hendaknya ringkas dan jelas, tanpa banyak komentar.</a:t>
            </a:r>
          </a:p>
          <a:p>
            <a:pPr marL="914400" lvl="1" indent="-514350">
              <a:buFont typeface="+mj-lt"/>
              <a:buAutoNum type="alphaLcParenR"/>
            </a:pPr>
            <a:r>
              <a:rPr lang="id-ID" sz="1900" dirty="0" smtClean="0">
                <a:latin typeface="Arial" pitchFamily="34" charset="0"/>
                <a:cs typeface="Arial" pitchFamily="34" charset="0"/>
              </a:rPr>
              <a:t>Perintah hendaknya dirumuskan dalam bahasa atau kata-kata halus dan luwes, lebih bersifat ajakan.</a:t>
            </a:r>
          </a:p>
          <a:p>
            <a:pPr marL="914400" lvl="1" indent="-514350">
              <a:buFont typeface="+mj-lt"/>
              <a:buAutoNum type="alphaLcParenR"/>
            </a:pPr>
            <a:r>
              <a:rPr lang="id-ID" sz="1900" dirty="0" smtClean="0">
                <a:latin typeface="Arial" pitchFamily="34" charset="0"/>
                <a:cs typeface="Arial" pitchFamily="34" charset="0"/>
              </a:rPr>
              <a:t>Perintah hendaknya berlaku umum, tanpa diskriminasi, tidak memandang bulu.</a:t>
            </a:r>
          </a:p>
          <a:p>
            <a:pPr marL="514350" indent="-514350">
              <a:buFont typeface="+mj-lt"/>
              <a:buAutoNum type="alphaLcParenR"/>
            </a:pPr>
            <a:endParaRPr lang="id-ID" sz="2400" dirty="0"/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80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800" decel="10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8000" b="-5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</p:spPr>
        <p:txBody>
          <a:bodyPr>
            <a:normAutofit/>
          </a:bodyPr>
          <a:lstStyle/>
          <a:p>
            <a:pPr marL="514350" indent="-514350">
              <a:buAutoNum type="arabicPeriod" startAt="3"/>
            </a:pPr>
            <a:r>
              <a:rPr lang="id-ID" sz="2300" b="1" dirty="0" smtClean="0">
                <a:latin typeface="Arial" pitchFamily="34" charset="0"/>
                <a:cs typeface="Arial" pitchFamily="34" charset="0"/>
              </a:rPr>
              <a:t>Pengertian larangan sebagai alat pendidikan</a:t>
            </a:r>
          </a:p>
          <a:p>
            <a:pPr marL="514350" indent="-514350">
              <a:buNone/>
            </a:pPr>
            <a:r>
              <a:rPr lang="id-ID" b="1" dirty="0" smtClean="0"/>
              <a:t>	</a:t>
            </a:r>
            <a:r>
              <a:rPr lang="id-ID" sz="2000" dirty="0" smtClean="0">
                <a:latin typeface="Arial" pitchFamily="34" charset="0"/>
                <a:cs typeface="Arial" pitchFamily="34" charset="0"/>
              </a:rPr>
              <a:t>Larangan merupakan bentuk negatif dari perintah. Sesungguhnya bahwa dunia pendidikan Indonesia masih meliputi pola pendidikan melarang atau “pendidikan jangan”. Pendidik lebih suka melarang anak didik dengan kata-kata “jangan”, misalnya: “jangan malas, jangan lari-lari, jangan main-main korek api” (segi negatif). Sedangkan yang positif, misalnya: “rajin-rajinlah, larilah dengan hati-hati, gunakan korek api dengan hati-hati”.</a:t>
            </a:r>
            <a:endParaRPr lang="id-ID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txBody>
          <a:bodyPr/>
          <a:lstStyle/>
          <a:p>
            <a:pPr>
              <a:buNone/>
            </a:pPr>
            <a:r>
              <a:rPr lang="id-ID" sz="2300" b="1" dirty="0" smtClean="0">
                <a:latin typeface="Arial" pitchFamily="34" charset="0"/>
                <a:cs typeface="Arial" pitchFamily="34" charset="0"/>
              </a:rPr>
              <a:t>4. Etika profesi penerapan larangan sebagai alat  pendidikan</a:t>
            </a:r>
          </a:p>
          <a:p>
            <a:pPr>
              <a:buNone/>
            </a:pPr>
            <a:r>
              <a:rPr lang="id-ID" sz="2000" b="1" dirty="0" smtClean="0">
                <a:latin typeface="Arial" pitchFamily="34" charset="0"/>
                <a:cs typeface="Arial" pitchFamily="34" charset="0"/>
              </a:rPr>
              <a:t>		</a:t>
            </a:r>
            <a:r>
              <a:rPr lang="id-ID" sz="1900" b="1" dirty="0" smtClean="0">
                <a:latin typeface="Arial" pitchFamily="34" charset="0"/>
                <a:cs typeface="Arial" pitchFamily="34" charset="0"/>
              </a:rPr>
              <a:t>Berikut beberapa petunjuk menerapkan larangan sebagai alat pendidikan yang sesuai etika profesi (Puranto, 2004: 81)</a:t>
            </a:r>
          </a:p>
          <a:p>
            <a:pPr marL="457200" indent="-457200">
              <a:buFont typeface="+mj-lt"/>
              <a:buAutoNum type="alphaLcPeriod"/>
            </a:pPr>
            <a:r>
              <a:rPr lang="id-ID" sz="1900" dirty="0" smtClean="0">
                <a:latin typeface="Arial" pitchFamily="34" charset="0"/>
                <a:cs typeface="Arial" pitchFamily="34" charset="0"/>
              </a:rPr>
              <a:t>Larangan sebagai alat pendidikan harus jelas, mudah dipahami oleh anak didik.</a:t>
            </a:r>
          </a:p>
          <a:p>
            <a:pPr marL="457200" indent="-457200">
              <a:buFont typeface="+mj-lt"/>
              <a:buAutoNum type="alphaLcPeriod"/>
            </a:pPr>
            <a:r>
              <a:rPr lang="id-ID" sz="1900" dirty="0" smtClean="0">
                <a:latin typeface="Arial" pitchFamily="34" charset="0"/>
                <a:cs typeface="Arial" pitchFamily="34" charset="0"/>
              </a:rPr>
              <a:t>Larangan sebagai alat pendidikan hendaknya menyadarkan anak didik untuk menerima dengan sukarela, kebebasan, bukan keterpaksaan.</a:t>
            </a:r>
          </a:p>
          <a:p>
            <a:pPr marL="457200" indent="-457200">
              <a:buFont typeface="+mj-lt"/>
              <a:buAutoNum type="alphaLcPeriod"/>
            </a:pPr>
            <a:r>
              <a:rPr lang="id-ID" sz="1900" dirty="0" smtClean="0">
                <a:latin typeface="Arial" pitchFamily="34" charset="0"/>
                <a:cs typeface="Arial" pitchFamily="34" charset="0"/>
              </a:rPr>
              <a:t>Larangan sebagai alat pendidikan dapat dialihkan menjadi anjuran, dorongan, perintah yang positif.</a:t>
            </a:r>
            <a:endParaRPr lang="id-ID" sz="19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626121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id-ID" sz="2400" b="1" dirty="0" smtClean="0"/>
              <a:t>D. </a:t>
            </a:r>
            <a:r>
              <a:rPr lang="id-ID" sz="2400" b="1" dirty="0" smtClean="0">
                <a:latin typeface="Arial" pitchFamily="34" charset="0"/>
                <a:cs typeface="Arial" pitchFamily="34" charset="0"/>
              </a:rPr>
              <a:t>Teguran dan Ancaman</a:t>
            </a:r>
          </a:p>
          <a:p>
            <a:pPr algn="just">
              <a:buNone/>
            </a:pPr>
            <a:r>
              <a:rPr lang="en-ID" sz="23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id-ID" sz="2300" b="1" dirty="0" smtClean="0">
                <a:latin typeface="Arial" pitchFamily="34" charset="0"/>
                <a:cs typeface="Arial" pitchFamily="34" charset="0"/>
              </a:rPr>
              <a:t>1. </a:t>
            </a:r>
            <a:r>
              <a:rPr lang="en-ID" sz="23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id-ID" sz="2300" b="1" dirty="0" smtClean="0">
                <a:latin typeface="Arial" pitchFamily="34" charset="0"/>
                <a:cs typeface="Arial" pitchFamily="34" charset="0"/>
              </a:rPr>
              <a:t>Pengertian</a:t>
            </a:r>
          </a:p>
          <a:p>
            <a:pPr marL="457200" indent="-457200" algn="just">
              <a:buNone/>
            </a:pPr>
            <a:r>
              <a:rPr lang="en-ID" sz="2000" b="1" dirty="0">
                <a:latin typeface="Arial" pitchFamily="34" charset="0"/>
                <a:cs typeface="Arial" pitchFamily="34" charset="0"/>
              </a:rPr>
              <a:t>	</a:t>
            </a:r>
            <a:r>
              <a:rPr lang="id-ID" sz="2000" dirty="0" smtClean="0">
                <a:latin typeface="Arial" pitchFamily="34" charset="0"/>
                <a:cs typeface="Arial" pitchFamily="34" charset="0"/>
              </a:rPr>
              <a:t> Merupakan kelanjutan dari larangan, apabila larangan diindahkan oleh anak didik, maka perlu di tetapkan alat pendidikan yang lebih keras, berupa teguran dan ancaman</a:t>
            </a:r>
            <a:r>
              <a:rPr lang="id-ID" sz="2400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id-ID" sz="2400" b="1" dirty="0" smtClean="0">
                <a:latin typeface="Arial" pitchFamily="34" charset="0"/>
                <a:cs typeface="Arial" pitchFamily="34" charset="0"/>
              </a:rPr>
              <a:t>  </a:t>
            </a:r>
          </a:p>
          <a:p>
            <a:pPr marL="457200" indent="-457200" algn="just">
              <a:buNone/>
            </a:pPr>
            <a:r>
              <a:rPr lang="id-ID" sz="24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457200" indent="-457200" algn="just">
              <a:buNone/>
            </a:pPr>
            <a:r>
              <a:rPr lang="id-ID" sz="2300" b="1" dirty="0" smtClean="0">
                <a:latin typeface="Arial" pitchFamily="34" charset="0"/>
                <a:cs typeface="Arial" pitchFamily="34" charset="0"/>
              </a:rPr>
              <a:t> 2. Etika profesi dalam memberikan teguran dan ancaman. </a:t>
            </a:r>
          </a:p>
          <a:p>
            <a:pPr lvl="1" algn="just">
              <a:buNone/>
            </a:pPr>
            <a:r>
              <a:rPr lang="id-ID" sz="2000" b="1" dirty="0" smtClean="0">
                <a:latin typeface="Arial" pitchFamily="34" charset="0"/>
                <a:cs typeface="Arial" pitchFamily="34" charset="0"/>
              </a:rPr>
              <a:t>		</a:t>
            </a:r>
            <a:r>
              <a:rPr lang="id-ID" sz="2000" dirty="0" smtClean="0">
                <a:latin typeface="Arial" pitchFamily="34" charset="0"/>
                <a:cs typeface="Arial" pitchFamily="34" charset="0"/>
              </a:rPr>
              <a:t>Hal yang perlu di pertimbangkan dalam memberikan teguran dan ancaman sebagai berikut:</a:t>
            </a:r>
          </a:p>
          <a:p>
            <a:pPr marL="914400" lvl="1" indent="-514350" algn="just">
              <a:buAutoNum type="alphaLcPeriod"/>
            </a:pPr>
            <a:r>
              <a:rPr lang="id-ID" sz="2000" dirty="0" smtClean="0">
                <a:latin typeface="Arial" pitchFamily="34" charset="0"/>
                <a:cs typeface="Arial" pitchFamily="34" charset="0"/>
              </a:rPr>
              <a:t>Harus memiliki dasar yang kuat, artinya adaa bukti bukti nyata tentang penyimpangan atau pelanggaran yang dilakukan oleh peserta didik.</a:t>
            </a:r>
          </a:p>
          <a:p>
            <a:pPr marL="914400" lvl="1" indent="-514350" algn="just">
              <a:buAutoNum type="alphaLcPeriod"/>
            </a:pPr>
            <a:r>
              <a:rPr lang="id-ID" sz="2000" dirty="0" smtClean="0">
                <a:latin typeface="Arial" pitchFamily="34" charset="0"/>
                <a:cs typeface="Arial" pitchFamily="34" charset="0"/>
              </a:rPr>
              <a:t>Diberikan atas dasar kebutuhan dan kepentingan anak demi tercapainya tujuan pendidikan dan tidak menjadi kontrak produktif.</a:t>
            </a:r>
          </a:p>
          <a:p>
            <a:pPr marL="914400" lvl="1" indent="-514350" algn="just">
              <a:buAutoNum type="alphaLcPeriod"/>
            </a:pPr>
            <a:r>
              <a:rPr lang="id-ID" sz="2000" dirty="0" smtClean="0">
                <a:latin typeface="Arial" pitchFamily="34" charset="0"/>
                <a:cs typeface="Arial" pitchFamily="34" charset="0"/>
              </a:rPr>
              <a:t>Tidak berdasar atau disertai emosi, dan tidak dijiwai oleh semangat balas dendam melainkan lebih dijiwai rasa belas kasi.</a:t>
            </a:r>
          </a:p>
          <a:p>
            <a:pPr marL="914400" lvl="1" indent="-514350" algn="just">
              <a:buAutoNum type="alphaLcPeriod"/>
            </a:pPr>
            <a:r>
              <a:rPr lang="id-ID" sz="2000" dirty="0" smtClean="0">
                <a:latin typeface="Arial" pitchFamily="34" charset="0"/>
                <a:cs typeface="Arial" pitchFamily="34" charset="0"/>
              </a:rPr>
              <a:t>Sesuai dengan etika profesi pendidikan, ideal dan etis.</a:t>
            </a:r>
          </a:p>
          <a:p>
            <a:pPr marL="457200" indent="-457200" algn="just">
              <a:buNone/>
            </a:pPr>
            <a:endParaRPr lang="id-ID" sz="2000" dirty="0" smtClean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808708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AutoNum type="alphaUcPeriod" startAt="5"/>
            </a:pPr>
            <a:r>
              <a:rPr lang="en-ID" b="1" dirty="0" err="1" smtClean="0">
                <a:latin typeface="Arial" pitchFamily="34" charset="0"/>
                <a:cs typeface="Arial" pitchFamily="34" charset="0"/>
              </a:rPr>
              <a:t>Hukuman</a:t>
            </a:r>
            <a:r>
              <a:rPr lang="en-ID" b="1" dirty="0" smtClean="0">
                <a:latin typeface="Arial" pitchFamily="34" charset="0"/>
                <a:cs typeface="Arial" pitchFamily="34" charset="0"/>
              </a:rPr>
              <a:t> </a:t>
            </a:r>
            <a:endParaRPr lang="id-ID" b="1" dirty="0" smtClean="0">
              <a:latin typeface="Arial" pitchFamily="34" charset="0"/>
              <a:cs typeface="Arial" pitchFamily="34" charset="0"/>
            </a:endParaRPr>
          </a:p>
          <a:p>
            <a:pPr marL="914400" lvl="1" indent="-514350">
              <a:buNone/>
            </a:pPr>
            <a:r>
              <a:rPr lang="id-ID" sz="2400" b="1" dirty="0" smtClean="0">
                <a:latin typeface="Arial" pitchFamily="34" charset="0"/>
                <a:cs typeface="Arial" pitchFamily="34" charset="0"/>
              </a:rPr>
              <a:t>1. Pengertian</a:t>
            </a:r>
            <a:endParaRPr lang="en-ID" sz="24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id-ID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id-ID" sz="2400" dirty="0" smtClean="0">
                <a:latin typeface="Arial" pitchFamily="34" charset="0"/>
                <a:cs typeface="Arial" pitchFamily="34" charset="0"/>
              </a:rPr>
              <a:t>       </a:t>
            </a:r>
            <a:r>
              <a:rPr lang="id-ID" sz="2100" dirty="0" smtClean="0">
                <a:latin typeface="Arial" pitchFamily="34" charset="0"/>
                <a:cs typeface="Arial" pitchFamily="34" charset="0"/>
              </a:rPr>
              <a:t>Hukuman sebagai alat pendidikan dapat di pandang sebagai 	sarana 	untuk 	mempertahankan keteratuan. Dengan hukuman 	dapat dihindari kondisi yang tidak kondusif untuk belajar sekaligus 	mempertahankan kentrentaman lingkungan belajar. </a:t>
            </a:r>
          </a:p>
          <a:p>
            <a:pPr marL="0" indent="0">
              <a:buNone/>
            </a:pPr>
            <a:endParaRPr lang="id-ID" sz="2100" dirty="0" smtClean="0">
              <a:latin typeface="Arial" pitchFamily="34" charset="0"/>
              <a:cs typeface="Arial" pitchFamily="34" charset="0"/>
            </a:endParaRPr>
          </a:p>
          <a:p>
            <a:pPr marL="400050" lvl="1" indent="0">
              <a:buNone/>
            </a:pPr>
            <a:r>
              <a:rPr lang="id-ID" sz="2400" b="1" dirty="0" smtClean="0">
                <a:latin typeface="Arial" pitchFamily="34" charset="0"/>
                <a:cs typeface="Arial" pitchFamily="34" charset="0"/>
              </a:rPr>
              <a:t>2. Teori hukuman dan karakteristiknya</a:t>
            </a:r>
          </a:p>
          <a:p>
            <a:pPr marL="800100" lvl="2" indent="0">
              <a:buFont typeface="Courier New" pitchFamily="49" charset="0"/>
              <a:buChar char="o"/>
            </a:pPr>
            <a:r>
              <a:rPr lang="id-ID" sz="2100" dirty="0" smtClean="0">
                <a:latin typeface="Arial" pitchFamily="34" charset="0"/>
                <a:cs typeface="Arial" pitchFamily="34" charset="0"/>
              </a:rPr>
              <a:t>Teori menjerakan</a:t>
            </a:r>
          </a:p>
          <a:p>
            <a:pPr marL="800100" lvl="2" indent="0">
              <a:buFont typeface="Courier New" pitchFamily="49" charset="0"/>
              <a:buChar char="o"/>
            </a:pPr>
            <a:r>
              <a:rPr lang="id-ID" sz="2100" dirty="0" smtClean="0">
                <a:latin typeface="Arial" pitchFamily="34" charset="0"/>
                <a:cs typeface="Arial" pitchFamily="34" charset="0"/>
              </a:rPr>
              <a:t>Teori menakut-nakuti</a:t>
            </a:r>
          </a:p>
          <a:p>
            <a:pPr marL="800100" lvl="2" indent="0">
              <a:buFont typeface="Courier New" pitchFamily="49" charset="0"/>
              <a:buChar char="o"/>
            </a:pPr>
            <a:r>
              <a:rPr lang="id-ID" sz="2100" dirty="0" smtClean="0">
                <a:latin typeface="Arial" pitchFamily="34" charset="0"/>
                <a:cs typeface="Arial" pitchFamily="34" charset="0"/>
              </a:rPr>
              <a:t>Teori balas dendam</a:t>
            </a:r>
          </a:p>
          <a:p>
            <a:pPr marL="800100" lvl="2" indent="0">
              <a:buFont typeface="Courier New" pitchFamily="49" charset="0"/>
              <a:buChar char="o"/>
            </a:pPr>
            <a:r>
              <a:rPr lang="id-ID" sz="2100" dirty="0" smtClean="0">
                <a:latin typeface="Arial" pitchFamily="34" charset="0"/>
                <a:cs typeface="Arial" pitchFamily="34" charset="0"/>
              </a:rPr>
              <a:t>Teori ganti rugi</a:t>
            </a:r>
          </a:p>
          <a:p>
            <a:pPr marL="800100" lvl="2" indent="0">
              <a:buNone/>
            </a:pPr>
            <a:endParaRPr lang="id-ID" sz="21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id-ID" sz="2000" b="1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id-ID" sz="2400" b="1" dirty="0" smtClean="0">
                <a:latin typeface="Arial" pitchFamily="34" charset="0"/>
                <a:cs typeface="Arial" pitchFamily="34" charset="0"/>
              </a:rPr>
              <a:t>Kategori </a:t>
            </a:r>
            <a:r>
              <a:rPr lang="en-ID" sz="2400" b="1" dirty="0" err="1" smtClean="0">
                <a:latin typeface="Arial" pitchFamily="34" charset="0"/>
                <a:cs typeface="Arial" pitchFamily="34" charset="0"/>
              </a:rPr>
              <a:t>Hukuman</a:t>
            </a:r>
            <a:r>
              <a:rPr lang="en-ID" sz="2400" b="1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914400" lvl="1" indent="-514350">
              <a:buFont typeface="+mj-lt"/>
              <a:buAutoNum type="alphaLcPeriod"/>
            </a:pPr>
            <a:r>
              <a:rPr lang="en-ID" sz="2000" dirty="0" err="1" smtClean="0">
                <a:latin typeface="Arial" pitchFamily="34" charset="0"/>
                <a:cs typeface="Arial" pitchFamily="34" charset="0"/>
              </a:rPr>
              <a:t>Hukuman</a:t>
            </a:r>
            <a:r>
              <a:rPr lang="en-ID" sz="2000" dirty="0" smtClean="0">
                <a:latin typeface="Arial" pitchFamily="34" charset="0"/>
                <a:cs typeface="Arial" pitchFamily="34" charset="0"/>
              </a:rPr>
              <a:t> yang </a:t>
            </a:r>
            <a:r>
              <a:rPr lang="en-ID" sz="2000" dirty="0" err="1" smtClean="0">
                <a:latin typeface="Arial" pitchFamily="34" charset="0"/>
                <a:cs typeface="Arial" pitchFamily="34" charset="0"/>
              </a:rPr>
              <a:t>disengaja</a:t>
            </a:r>
            <a:endParaRPr lang="en-ID" sz="2000" dirty="0" smtClean="0">
              <a:latin typeface="Arial" pitchFamily="34" charset="0"/>
              <a:cs typeface="Arial" pitchFamily="34" charset="0"/>
            </a:endParaRPr>
          </a:p>
          <a:p>
            <a:pPr marL="914400" lvl="1" indent="-514350">
              <a:buFont typeface="+mj-lt"/>
              <a:buAutoNum type="alphaLcPeriod"/>
            </a:pPr>
            <a:r>
              <a:rPr lang="en-ID" sz="2000" dirty="0" err="1" smtClean="0">
                <a:latin typeface="Arial" pitchFamily="34" charset="0"/>
                <a:cs typeface="Arial" pitchFamily="34" charset="0"/>
              </a:rPr>
              <a:t>Hukuman</a:t>
            </a:r>
            <a:r>
              <a:rPr lang="en-ID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ID" sz="2000" dirty="0" err="1" smtClean="0">
                <a:latin typeface="Arial" pitchFamily="34" charset="0"/>
                <a:cs typeface="Arial" pitchFamily="34" charset="0"/>
              </a:rPr>
              <a:t>alam</a:t>
            </a:r>
            <a:endParaRPr lang="en-ID" sz="2000" dirty="0" smtClean="0">
              <a:latin typeface="Arial" pitchFamily="34" charset="0"/>
              <a:cs typeface="Arial" pitchFamily="34" charset="0"/>
            </a:endParaRPr>
          </a:p>
          <a:p>
            <a:pPr marL="914400" lvl="1" indent="-514350">
              <a:buFont typeface="+mj-lt"/>
              <a:buAutoNum type="alphaLcPeriod"/>
            </a:pPr>
            <a:r>
              <a:rPr lang="en-ID" sz="2000" dirty="0" err="1" smtClean="0">
                <a:latin typeface="Arial" pitchFamily="34" charset="0"/>
                <a:cs typeface="Arial" pitchFamily="34" charset="0"/>
              </a:rPr>
              <a:t>Hukuman</a:t>
            </a:r>
            <a:r>
              <a:rPr lang="en-ID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ID" sz="2000" dirty="0" err="1" smtClean="0">
                <a:latin typeface="Arial" pitchFamily="34" charset="0"/>
                <a:cs typeface="Arial" pitchFamily="34" charset="0"/>
              </a:rPr>
              <a:t>asosiatif</a:t>
            </a:r>
            <a:endParaRPr lang="en-ID" sz="2000" dirty="0" smtClean="0">
              <a:latin typeface="Arial" pitchFamily="34" charset="0"/>
              <a:cs typeface="Arial" pitchFamily="34" charset="0"/>
            </a:endParaRPr>
          </a:p>
          <a:p>
            <a:pPr marL="914400" lvl="1" indent="-514350">
              <a:buFont typeface="+mj-lt"/>
              <a:buAutoNum type="alphaLcPeriod"/>
            </a:pPr>
            <a:r>
              <a:rPr lang="en-ID" sz="2000" dirty="0" err="1" smtClean="0">
                <a:latin typeface="Arial" pitchFamily="34" charset="0"/>
                <a:cs typeface="Arial" pitchFamily="34" charset="0"/>
              </a:rPr>
              <a:t>Hukuman</a:t>
            </a:r>
            <a:r>
              <a:rPr lang="en-ID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ID" sz="2000" dirty="0" err="1" smtClean="0">
                <a:latin typeface="Arial" pitchFamily="34" charset="0"/>
                <a:cs typeface="Arial" pitchFamily="34" charset="0"/>
              </a:rPr>
              <a:t>logis</a:t>
            </a:r>
            <a:endParaRPr lang="en-ID" sz="2000" dirty="0" smtClean="0">
              <a:latin typeface="Arial" pitchFamily="34" charset="0"/>
              <a:cs typeface="Arial" pitchFamily="34" charset="0"/>
            </a:endParaRPr>
          </a:p>
          <a:p>
            <a:pPr marL="914400" lvl="1" indent="-514350">
              <a:buFont typeface="+mj-lt"/>
              <a:buAutoNum type="alphaLcPeriod"/>
            </a:pPr>
            <a:r>
              <a:rPr lang="en-ID" sz="2000" dirty="0" err="1" smtClean="0">
                <a:latin typeface="Arial" pitchFamily="34" charset="0"/>
                <a:cs typeface="Arial" pitchFamily="34" charset="0"/>
              </a:rPr>
              <a:t>Hukuman</a:t>
            </a:r>
            <a:r>
              <a:rPr lang="en-ID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ID" sz="2000" dirty="0" err="1" smtClean="0">
                <a:latin typeface="Arial" pitchFamily="34" charset="0"/>
                <a:cs typeface="Arial" pitchFamily="34" charset="0"/>
              </a:rPr>
              <a:t>normatif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275443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800" decel="100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800" decel="100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00" decel="100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800" decel="100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800" decel="100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800" decel="100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800" decel="100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800" decel="100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800" decel="100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800" decel="100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800" decel="100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800" decel="100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800" decel="100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800" decel="100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800" decel="100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800" decel="100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800" decel="1000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800" decel="100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800" decel="100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800" decel="100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/>
          <a:lstStyle/>
          <a:p>
            <a:pPr marL="0" indent="0">
              <a:buNone/>
            </a:pPr>
            <a:r>
              <a:rPr lang="en-ID" sz="2400" b="1" dirty="0" smtClean="0"/>
              <a:t>F. </a:t>
            </a:r>
            <a:r>
              <a:rPr lang="en-ID" sz="2400" b="1" dirty="0" err="1" smtClean="0">
                <a:latin typeface="Arial" pitchFamily="34" charset="0"/>
                <a:cs typeface="Arial" pitchFamily="34" charset="0"/>
              </a:rPr>
              <a:t>Ganjaran</a:t>
            </a:r>
            <a:endParaRPr lang="en-ID" sz="24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ID" dirty="0">
                <a:latin typeface="Arial" pitchFamily="34" charset="0"/>
                <a:cs typeface="Arial" pitchFamily="34" charset="0"/>
              </a:rPr>
              <a:t>	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Sebagai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 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perhatian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 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tidak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 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membedakan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 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usia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 (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tua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 – 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muda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) 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atau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 status social 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trtentu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 (kaya – 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miskin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, 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pimpinan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 – 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bawahan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, 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pejabat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 – 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pegawai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 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biasa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, elite – orang 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kebanyakan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, 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intelektual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 – orang 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bodoh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, 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seniman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 – 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awam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), 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hanya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 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cara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 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dan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 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wujudnya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 yang 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sering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 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berbeda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.</a:t>
            </a:r>
            <a:r>
              <a:rPr lang="id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 Ganjaran buiasanya diberikan setelah anakk  itu melakukan kebaikan dan yang terpuji yang merupakan suatu prestasi atau sesuatu kelebihan. </a:t>
            </a:r>
          </a:p>
        </p:txBody>
      </p:sp>
    </p:spTree>
    <p:extLst>
      <p:ext uri="{BB962C8B-B14F-4D97-AF65-F5344CB8AC3E}">
        <p14:creationId xmlns:p14="http://schemas.microsoft.com/office/powerpoint/2010/main" xmlns="" val="978075005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4348" y="1352525"/>
            <a:ext cx="8229600" cy="5505475"/>
          </a:xfrm>
        </p:spPr>
        <p:txBody>
          <a:bodyPr/>
          <a:lstStyle/>
          <a:p>
            <a:pPr marL="0" indent="0">
              <a:buNone/>
            </a:pPr>
            <a:r>
              <a:rPr lang="en-ID" sz="2400" b="1" dirty="0" smtClean="0"/>
              <a:t>G</a:t>
            </a:r>
            <a:r>
              <a:rPr lang="en-ID" sz="2400" b="1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ID" sz="2400" b="1" dirty="0" err="1" smtClean="0">
                <a:latin typeface="Arial" pitchFamily="34" charset="0"/>
                <a:cs typeface="Arial" pitchFamily="34" charset="0"/>
              </a:rPr>
              <a:t>Kewibawaan</a:t>
            </a:r>
            <a:endParaRPr lang="en-ID" sz="24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ID" dirty="0">
                <a:latin typeface="Arial" pitchFamily="34" charset="0"/>
                <a:cs typeface="Arial" pitchFamily="34" charset="0"/>
              </a:rPr>
              <a:t>	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Sebagai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 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alat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 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pendidikan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 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adalah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 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otoritas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 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pendidikan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 yang 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diterima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 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dan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 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diakui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 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oleh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 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anak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 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didik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 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secara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 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sukarela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, 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berdasar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 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atas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 yang 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pilihan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 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atau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 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kehendak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 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bebasnya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, 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sehingga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 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menimbulkan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 rasa </a:t>
            </a:r>
            <a:r>
              <a:rPr lang="en-ID" sz="2000" dirty="0" err="1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percaya</a:t>
            </a:r>
            <a:r>
              <a:rPr lang="en-ID" sz="2000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.</a:t>
            </a:r>
            <a:endParaRPr lang="en-US" sz="2000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7166093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334</TotalTime>
  <Words>153</Words>
  <Application>Microsoft Office PowerPoint</Application>
  <PresentationFormat>On-screen Show (4:3)</PresentationFormat>
  <Paragraphs>72</Paragraphs>
  <Slides>15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Slide 1</vt:lpstr>
      <vt:lpstr>ETIKA PROFESI KEPENDIDIKAN DALAM PENERAPAN ALAT PENDIDIKAN</vt:lpstr>
      <vt:lpstr>Slide 3</vt:lpstr>
      <vt:lpstr>Slide 4</vt:lpstr>
      <vt:lpstr>Slide 5</vt:lpstr>
      <vt:lpstr>Slide 6</vt:lpstr>
      <vt:lpstr>Slide 7</vt:lpstr>
      <vt:lpstr>Perintah dan larangan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ETIKA PROFESI PENDIDIKAN </dc:title>
  <dc:creator>Rizal</dc:creator>
  <cp:lastModifiedBy>Windows User</cp:lastModifiedBy>
  <cp:revision>23</cp:revision>
  <dcterms:created xsi:type="dcterms:W3CDTF">2018-10-08T03:28:37Z</dcterms:created>
  <dcterms:modified xsi:type="dcterms:W3CDTF">2018-11-01T03:27:43Z</dcterms:modified>
</cp:coreProperties>
</file>