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58"/>
  </p:notesMasterIdLst>
  <p:sldIdLst>
    <p:sldId id="256" r:id="rId2"/>
    <p:sldId id="258" r:id="rId3"/>
    <p:sldId id="311" r:id="rId4"/>
    <p:sldId id="313" r:id="rId5"/>
    <p:sldId id="31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</p:sldIdLst>
  <p:sldSz cx="10058400" cy="7772400"/>
  <p:notesSz cx="10058400" cy="7772400"/>
  <p:defaultTextStyle>
    <a:defPPr>
      <a:defRPr lang="id-ID"/>
    </a:defPPr>
    <a:lvl1pPr marL="0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3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7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2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5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0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1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110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08399-02A3-4024-A4C4-61228C02B0D3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3250" y="582613"/>
            <a:ext cx="3771900" cy="2914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692525"/>
            <a:ext cx="8045450" cy="34972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1875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1875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66105B-CE8A-452F-94BF-59D2DA0EB52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716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93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87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72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65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0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51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0" y="4042728"/>
            <a:ext cx="10102057" cy="1702012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>
                <a:gd name="T0" fmla="*/ 6 w 5779"/>
                <a:gd name="T1" fmla="*/ 454 h 946"/>
                <a:gd name="T2" fmla="*/ 355 w 5779"/>
                <a:gd name="T3" fmla="*/ 454 h 946"/>
                <a:gd name="T4" fmla="*/ 757 w 5779"/>
                <a:gd name="T5" fmla="*/ 1 h 946"/>
                <a:gd name="T6" fmla="*/ 2511 w 5779"/>
                <a:gd name="T7" fmla="*/ 0 h 946"/>
                <a:gd name="T8" fmla="*/ 2646 w 5779"/>
                <a:gd name="T9" fmla="*/ 144 h 946"/>
                <a:gd name="T10" fmla="*/ 5779 w 5779"/>
                <a:gd name="T11" fmla="*/ 137 h 946"/>
                <a:gd name="T12" fmla="*/ 5779 w 5779"/>
                <a:gd name="T13" fmla="*/ 772 h 946"/>
                <a:gd name="T14" fmla="*/ 2899 w 5779"/>
                <a:gd name="T15" fmla="*/ 765 h 946"/>
                <a:gd name="T16" fmla="*/ 2757 w 5779"/>
                <a:gd name="T17" fmla="*/ 946 h 946"/>
                <a:gd name="T18" fmla="*/ 1883 w 5779"/>
                <a:gd name="T19" fmla="*/ 946 h 946"/>
                <a:gd name="T20" fmla="*/ 1663 w 5779"/>
                <a:gd name="T21" fmla="*/ 687 h 946"/>
                <a:gd name="T22" fmla="*/ 0 w 5779"/>
                <a:gd name="T23" fmla="*/ 687 h 946"/>
                <a:gd name="T24" fmla="*/ 35 w 5779"/>
                <a:gd name="T25" fmla="*/ 480 h 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>
                <a:gd name="T0" fmla="*/ 0 w 5799"/>
                <a:gd name="T1" fmla="*/ 455 h 895"/>
                <a:gd name="T2" fmla="*/ 369 w 5799"/>
                <a:gd name="T3" fmla="*/ 454 h 895"/>
                <a:gd name="T4" fmla="*/ 776 w 5799"/>
                <a:gd name="T5" fmla="*/ 0 h 895"/>
                <a:gd name="T6" fmla="*/ 2496 w 5799"/>
                <a:gd name="T7" fmla="*/ 0 h 895"/>
                <a:gd name="T8" fmla="*/ 2632 w 5799"/>
                <a:gd name="T9" fmla="*/ 136 h 895"/>
                <a:gd name="T10" fmla="*/ 5799 w 5799"/>
                <a:gd name="T11" fmla="*/ 136 h 895"/>
                <a:gd name="T12" fmla="*/ 5788 w 5799"/>
                <a:gd name="T13" fmla="*/ 727 h 895"/>
                <a:gd name="T14" fmla="*/ 2883 w 5799"/>
                <a:gd name="T15" fmla="*/ 708 h 895"/>
                <a:gd name="T16" fmla="*/ 2747 w 5799"/>
                <a:gd name="T17" fmla="*/ 895 h 895"/>
                <a:gd name="T18" fmla="*/ 1899 w 5799"/>
                <a:gd name="T19" fmla="*/ 895 h 895"/>
                <a:gd name="T20" fmla="*/ 1681 w 5799"/>
                <a:gd name="T21" fmla="*/ 635 h 895"/>
                <a:gd name="T22" fmla="*/ 7 w 5799"/>
                <a:gd name="T23" fmla="*/ 635 h 895"/>
                <a:gd name="T24" fmla="*/ 7 w 5799"/>
                <a:gd name="T25" fmla="*/ 454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089660" y="5613400"/>
            <a:ext cx="8046720" cy="4318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>
                <a:latin typeface="Verdana" panose="020B0604030504040204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72307" y="1926908"/>
            <a:ext cx="8951278" cy="897784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4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239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3C71B913-2764-4F45-800E-111F3B98B4DE}" type="slidenum">
              <a:rPr lang="id-ID" spc="-60" smtClean="0"/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3750158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4"/>
            <a:ext cx="8675370" cy="3233102"/>
          </a:xfrm>
        </p:spPr>
        <p:txBody>
          <a:bodyPr anchor="b"/>
          <a:lstStyle>
            <a:lvl1pPr>
              <a:defRPr sz="67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2"/>
            <a:ext cx="8675370" cy="1700212"/>
          </a:xfrm>
        </p:spPr>
        <p:txBody>
          <a:bodyPr/>
          <a:lstStyle>
            <a:lvl1pPr marL="0" indent="0">
              <a:buNone/>
              <a:defRPr sz="2700"/>
            </a:lvl1pPr>
            <a:lvl2pPr marL="509412" indent="0">
              <a:buNone/>
              <a:defRPr sz="2200"/>
            </a:lvl2pPr>
            <a:lvl3pPr marL="1018824" indent="0">
              <a:buNone/>
              <a:defRPr sz="2000"/>
            </a:lvl3pPr>
            <a:lvl4pPr marL="1528237" indent="0">
              <a:buNone/>
              <a:defRPr sz="1800"/>
            </a:lvl4pPr>
            <a:lvl5pPr marL="2037649" indent="0">
              <a:buNone/>
              <a:defRPr sz="1800"/>
            </a:lvl5pPr>
            <a:lvl6pPr marL="2547061" indent="0">
              <a:buNone/>
              <a:defRPr sz="1800"/>
            </a:lvl6pPr>
            <a:lvl7pPr marL="3056473" indent="0">
              <a:buNone/>
              <a:defRPr sz="1800"/>
            </a:lvl7pPr>
            <a:lvl8pPr marL="3565886" indent="0">
              <a:buNone/>
              <a:defRPr sz="1800"/>
            </a:lvl8pPr>
            <a:lvl9pPr marL="4075298" indent="0">
              <a:buNone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26319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522095"/>
            <a:ext cx="4442460" cy="58221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3020" y="1522095"/>
            <a:ext cx="4442460" cy="58221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2630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62" y="413809"/>
            <a:ext cx="8675370" cy="1502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62" y="1905318"/>
            <a:ext cx="4255611" cy="9337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412" indent="0">
              <a:buNone/>
              <a:defRPr sz="2200" b="1"/>
            </a:lvl2pPr>
            <a:lvl3pPr marL="1018824" indent="0">
              <a:buNone/>
              <a:defRPr sz="2000" b="1"/>
            </a:lvl3pPr>
            <a:lvl4pPr marL="1528237" indent="0">
              <a:buNone/>
              <a:defRPr sz="1800" b="1"/>
            </a:lvl4pPr>
            <a:lvl5pPr marL="2037649" indent="0">
              <a:buNone/>
              <a:defRPr sz="1800" b="1"/>
            </a:lvl5pPr>
            <a:lvl6pPr marL="2547061" indent="0">
              <a:buNone/>
              <a:defRPr sz="1800" b="1"/>
            </a:lvl6pPr>
            <a:lvl7pPr marL="3056473" indent="0">
              <a:buNone/>
              <a:defRPr sz="1800" b="1"/>
            </a:lvl7pPr>
            <a:lvl8pPr marL="3565886" indent="0">
              <a:buNone/>
              <a:defRPr sz="1800" b="1"/>
            </a:lvl8pPr>
            <a:lvl9pPr marL="4075298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262" y="2839085"/>
            <a:ext cx="4255611" cy="41758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5" y="1905318"/>
            <a:ext cx="4276567" cy="9337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9412" indent="0">
              <a:buNone/>
              <a:defRPr sz="2200" b="1"/>
            </a:lvl2pPr>
            <a:lvl3pPr marL="1018824" indent="0">
              <a:buNone/>
              <a:defRPr sz="2000" b="1"/>
            </a:lvl3pPr>
            <a:lvl4pPr marL="1528237" indent="0">
              <a:buNone/>
              <a:defRPr sz="1800" b="1"/>
            </a:lvl4pPr>
            <a:lvl5pPr marL="2037649" indent="0">
              <a:buNone/>
              <a:defRPr sz="1800" b="1"/>
            </a:lvl5pPr>
            <a:lvl6pPr marL="2547061" indent="0">
              <a:buNone/>
              <a:defRPr sz="1800" b="1"/>
            </a:lvl6pPr>
            <a:lvl7pPr marL="3056473" indent="0">
              <a:buNone/>
              <a:defRPr sz="1800" b="1"/>
            </a:lvl7pPr>
            <a:lvl8pPr marL="3565886" indent="0">
              <a:buNone/>
              <a:defRPr sz="1800" b="1"/>
            </a:lvl8pPr>
            <a:lvl9pPr marL="4075298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5" y="2839085"/>
            <a:ext cx="4276567" cy="41758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772203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3171524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864162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62" y="518160"/>
            <a:ext cx="3244533" cy="181356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567" y="1119082"/>
            <a:ext cx="5092065" cy="5523442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262" y="2331720"/>
            <a:ext cx="3244533" cy="4319800"/>
          </a:xfrm>
        </p:spPr>
        <p:txBody>
          <a:bodyPr/>
          <a:lstStyle>
            <a:lvl1pPr marL="0" indent="0">
              <a:buNone/>
              <a:defRPr sz="1800"/>
            </a:lvl1pPr>
            <a:lvl2pPr marL="509412" indent="0">
              <a:buNone/>
              <a:defRPr sz="1600"/>
            </a:lvl2pPr>
            <a:lvl3pPr marL="1018824" indent="0">
              <a:buNone/>
              <a:defRPr sz="1300"/>
            </a:lvl3pPr>
            <a:lvl4pPr marL="1528237" indent="0">
              <a:buNone/>
              <a:defRPr sz="1100"/>
            </a:lvl4pPr>
            <a:lvl5pPr marL="2037649" indent="0">
              <a:buNone/>
              <a:defRPr sz="1100"/>
            </a:lvl5pPr>
            <a:lvl6pPr marL="2547061" indent="0">
              <a:buNone/>
              <a:defRPr sz="1100"/>
            </a:lvl6pPr>
            <a:lvl7pPr marL="3056473" indent="0">
              <a:buNone/>
              <a:defRPr sz="1100"/>
            </a:lvl7pPr>
            <a:lvl8pPr marL="3565886" indent="0">
              <a:buNone/>
              <a:defRPr sz="1100"/>
            </a:lvl8pPr>
            <a:lvl9pPr marL="4075298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99374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62" y="518160"/>
            <a:ext cx="3244533" cy="181356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76567" y="1119082"/>
            <a:ext cx="5092065" cy="5523442"/>
          </a:xfrm>
        </p:spPr>
        <p:txBody>
          <a:bodyPr/>
          <a:lstStyle>
            <a:lvl1pPr marL="0" indent="0">
              <a:buNone/>
              <a:defRPr sz="3600"/>
            </a:lvl1pPr>
            <a:lvl2pPr marL="509412" indent="0">
              <a:buNone/>
              <a:defRPr sz="3100"/>
            </a:lvl2pPr>
            <a:lvl3pPr marL="1018824" indent="0">
              <a:buNone/>
              <a:defRPr sz="2700"/>
            </a:lvl3pPr>
            <a:lvl4pPr marL="1528237" indent="0">
              <a:buNone/>
              <a:defRPr sz="2200"/>
            </a:lvl4pPr>
            <a:lvl5pPr marL="2037649" indent="0">
              <a:buNone/>
              <a:defRPr sz="2200"/>
            </a:lvl5pPr>
            <a:lvl6pPr marL="2547061" indent="0">
              <a:buNone/>
              <a:defRPr sz="2200"/>
            </a:lvl6pPr>
            <a:lvl7pPr marL="3056473" indent="0">
              <a:buNone/>
              <a:defRPr sz="2200"/>
            </a:lvl7pPr>
            <a:lvl8pPr marL="3565886" indent="0">
              <a:buNone/>
              <a:defRPr sz="2200"/>
            </a:lvl8pPr>
            <a:lvl9pPr marL="4075298" indent="0">
              <a:buNone/>
              <a:defRPr sz="22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262" y="2331720"/>
            <a:ext cx="3244533" cy="4319800"/>
          </a:xfrm>
        </p:spPr>
        <p:txBody>
          <a:bodyPr/>
          <a:lstStyle>
            <a:lvl1pPr marL="0" indent="0">
              <a:buNone/>
              <a:defRPr sz="1800"/>
            </a:lvl1pPr>
            <a:lvl2pPr marL="509412" indent="0">
              <a:buNone/>
              <a:defRPr sz="1600"/>
            </a:lvl2pPr>
            <a:lvl3pPr marL="1018824" indent="0">
              <a:buNone/>
              <a:defRPr sz="1300"/>
            </a:lvl3pPr>
            <a:lvl4pPr marL="1528237" indent="0">
              <a:buNone/>
              <a:defRPr sz="1100"/>
            </a:lvl4pPr>
            <a:lvl5pPr marL="2037649" indent="0">
              <a:buNone/>
              <a:defRPr sz="1100"/>
            </a:lvl5pPr>
            <a:lvl6pPr marL="2547061" indent="0">
              <a:buNone/>
              <a:defRPr sz="1100"/>
            </a:lvl6pPr>
            <a:lvl7pPr marL="3056473" indent="0">
              <a:buNone/>
              <a:defRPr sz="1100"/>
            </a:lvl7pPr>
            <a:lvl8pPr marL="3565886" indent="0">
              <a:buNone/>
              <a:defRPr sz="1100"/>
            </a:lvl8pPr>
            <a:lvl9pPr marL="4075298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1091330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142322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340" y="656697"/>
            <a:ext cx="2263140" cy="668750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656697"/>
            <a:ext cx="6621780" cy="66875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1562307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656696"/>
            <a:ext cx="8633460" cy="63870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02920" y="1522095"/>
            <a:ext cx="9052560" cy="5822103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711440" y="327449"/>
            <a:ext cx="2346960" cy="363432"/>
          </a:xfrm>
        </p:spPr>
        <p:txBody>
          <a:bodyPr/>
          <a:lstStyle>
            <a:lvl1pPr>
              <a:defRPr/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70320" y="7408969"/>
            <a:ext cx="3185160" cy="363432"/>
          </a:xfrm>
        </p:spPr>
        <p:txBody>
          <a:bodyPr/>
          <a:lstStyle>
            <a:lvl1pPr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39077" y="7408969"/>
            <a:ext cx="2346960" cy="363432"/>
          </a:xfrm>
        </p:spPr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663956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741008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408411"/>
            <a:ext cx="10063639" cy="1020127"/>
          </a:xfrm>
          <a:custGeom>
            <a:avLst/>
            <a:gdLst>
              <a:gd name="T0" fmla="*/ 0 w 5763"/>
              <a:gd name="T1" fmla="*/ 368 h 567"/>
              <a:gd name="T2" fmla="*/ 440 w 5763"/>
              <a:gd name="T3" fmla="*/ 368 h 567"/>
              <a:gd name="T4" fmla="*/ 777 w 5763"/>
              <a:gd name="T5" fmla="*/ 0 h 567"/>
              <a:gd name="T6" fmla="*/ 2162 w 5763"/>
              <a:gd name="T7" fmla="*/ 0 h 567"/>
              <a:gd name="T8" fmla="*/ 2265 w 5763"/>
              <a:gd name="T9" fmla="*/ 116 h 567"/>
              <a:gd name="T10" fmla="*/ 5756 w 5763"/>
              <a:gd name="T11" fmla="*/ 112 h 567"/>
              <a:gd name="T12" fmla="*/ 5763 w 5763"/>
              <a:gd name="T13" fmla="*/ 567 h 567"/>
              <a:gd name="T14" fmla="*/ 6 w 5763"/>
              <a:gd name="T15" fmla="*/ 556 h 5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7251" dir="4832261" algn="ctr" rotWithShape="0">
                    <a:srgbClr val="000066">
                      <a:alpha val="19000"/>
                    </a:srgbClr>
                  </a:outerShdw>
                </a:effectLst>
              </a14:hiddenEffects>
            </a:ext>
          </a:extLst>
        </p:spPr>
        <p:txBody>
          <a:bodyPr lIns="101882" tIns="50941" rIns="101882" bIns="50941"/>
          <a:lstStyle/>
          <a:p>
            <a:endParaRPr lang="id-ID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10477" y="381423"/>
            <a:ext cx="10100310" cy="949960"/>
          </a:xfrm>
          <a:custGeom>
            <a:avLst/>
            <a:gdLst>
              <a:gd name="T0" fmla="*/ 449 w 5784"/>
              <a:gd name="T1" fmla="*/ 370 h 528"/>
              <a:gd name="T2" fmla="*/ 768 w 5784"/>
              <a:gd name="T3" fmla="*/ 1 h 528"/>
              <a:gd name="T4" fmla="*/ 2158 w 5784"/>
              <a:gd name="T5" fmla="*/ 0 h 528"/>
              <a:gd name="T6" fmla="*/ 2258 w 5784"/>
              <a:gd name="T7" fmla="*/ 115 h 528"/>
              <a:gd name="T8" fmla="*/ 5784 w 5784"/>
              <a:gd name="T9" fmla="*/ 115 h 528"/>
              <a:gd name="T10" fmla="*/ 5779 w 5784"/>
              <a:gd name="T11" fmla="*/ 528 h 528"/>
              <a:gd name="T12" fmla="*/ 0 w 5784"/>
              <a:gd name="T13" fmla="*/ 519 h 528"/>
              <a:gd name="T14" fmla="*/ 0 w 5784"/>
              <a:gd name="T15" fmla="*/ 371 h 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7251" dir="16767739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1882" tIns="50941" rIns="101882" bIns="50941"/>
          <a:lstStyle/>
          <a:p>
            <a:endParaRPr lang="id-ID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2920" y="1522095"/>
            <a:ext cx="9052560" cy="582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711440" y="327449"/>
            <a:ext cx="2346960" cy="36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>
            <a:lvl1pPr>
              <a:defRPr sz="1100" b="1">
                <a:latin typeface="+mj-lt"/>
              </a:defRPr>
            </a:lvl1pPr>
          </a:lstStyle>
          <a:p>
            <a:fld id="{A6885C0A-517F-4793-9F6F-83DE1EE45CF6}" type="datetimeFigureOut">
              <a:rPr lang="id-ID" smtClean="0"/>
              <a:t>19/02/2019</a:t>
            </a:fld>
            <a:endParaRPr lang="id-ID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370320" y="7408969"/>
            <a:ext cx="3185160" cy="36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>
            <a:lvl1pPr algn="r">
              <a:defRPr sz="1300" b="1"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039077" y="7408969"/>
            <a:ext cx="2346960" cy="36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>
            <a:lvl1pPr algn="ctr">
              <a:defRPr sz="1100" b="1">
                <a:latin typeface="+mj-lt"/>
              </a:defRPr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70560" y="656696"/>
            <a:ext cx="8633460" cy="638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12674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  <p:sldLayoutId id="2147483852" r:id="rId13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5pPr>
      <a:lvl6pPr marL="509412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6pPr>
      <a:lvl7pPr marL="1018824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7pPr>
      <a:lvl8pPr marL="1528237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8pPr>
      <a:lvl9pPr marL="2037649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82059" indent="-382059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795" indent="-31838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3531" indent="-254706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943" indent="-254706" algn="l" rtl="0" eaLnBrk="1" fontAlgn="base" hangingPunct="1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2355" indent="-254706" algn="l" rtl="0" eaLnBrk="1" fontAlgn="base" hangingPunct="1">
        <a:spcBef>
          <a:spcPct val="20000"/>
        </a:spcBef>
        <a:spcAft>
          <a:spcPct val="0"/>
        </a:spcAft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767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311180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820592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004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193" y="457193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5" y="13716"/>
                </a:moveTo>
                <a:lnTo>
                  <a:pt x="9131814" y="0"/>
                </a:lnTo>
                <a:lnTo>
                  <a:pt x="0" y="0"/>
                </a:lnTo>
                <a:lnTo>
                  <a:pt x="0" y="3429005"/>
                </a:lnTo>
                <a:lnTo>
                  <a:pt x="0" y="13716"/>
                </a:lnTo>
                <a:lnTo>
                  <a:pt x="13716" y="0"/>
                </a:lnTo>
                <a:lnTo>
                  <a:pt x="13716" y="13716"/>
                </a:lnTo>
                <a:lnTo>
                  <a:pt x="9144005" y="13716"/>
                </a:lnTo>
                <a:close/>
              </a:path>
              <a:path w="9144000" h="3429000">
                <a:moveTo>
                  <a:pt x="13716" y="13716"/>
                </a:moveTo>
                <a:lnTo>
                  <a:pt x="13716" y="0"/>
                </a:lnTo>
                <a:lnTo>
                  <a:pt x="0" y="13716"/>
                </a:lnTo>
                <a:lnTo>
                  <a:pt x="13716" y="13716"/>
                </a:lnTo>
                <a:close/>
              </a:path>
              <a:path w="9144000" h="3429000">
                <a:moveTo>
                  <a:pt x="13716" y="3429005"/>
                </a:moveTo>
                <a:lnTo>
                  <a:pt x="13716" y="13716"/>
                </a:lnTo>
                <a:lnTo>
                  <a:pt x="0" y="13716"/>
                </a:lnTo>
                <a:lnTo>
                  <a:pt x="0" y="3429005"/>
                </a:lnTo>
                <a:lnTo>
                  <a:pt x="13716" y="3429005"/>
                </a:lnTo>
                <a:close/>
              </a:path>
              <a:path w="9144000" h="3429000">
                <a:moveTo>
                  <a:pt x="9144005" y="13715"/>
                </a:moveTo>
                <a:lnTo>
                  <a:pt x="9144005" y="0"/>
                </a:lnTo>
                <a:lnTo>
                  <a:pt x="9131814" y="0"/>
                </a:lnTo>
                <a:lnTo>
                  <a:pt x="9144005" y="13715"/>
                </a:lnTo>
                <a:close/>
              </a:path>
              <a:path w="9144000" h="3429000">
                <a:moveTo>
                  <a:pt x="9144005" y="3429005"/>
                </a:moveTo>
                <a:lnTo>
                  <a:pt x="9144005" y="13716"/>
                </a:lnTo>
                <a:lnTo>
                  <a:pt x="9131814" y="13716"/>
                </a:lnTo>
                <a:lnTo>
                  <a:pt x="9131814" y="3429005"/>
                </a:lnTo>
                <a:lnTo>
                  <a:pt x="9144005" y="3429005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Subtitle 1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object 7"/>
          <p:cNvSpPr txBox="1">
            <a:spLocks noGrp="1"/>
          </p:cNvSpPr>
          <p:nvPr>
            <p:ph type="ctrTitle" sz="quarter"/>
          </p:nvPr>
        </p:nvSpPr>
        <p:spPr>
          <a:xfrm>
            <a:off x="672307" y="2092390"/>
            <a:ext cx="8951278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70" dirty="0">
                <a:solidFill>
                  <a:srgbClr val="0070C0"/>
                </a:solidFill>
                <a:latin typeface="Arial"/>
                <a:cs typeface="Arial"/>
              </a:rPr>
              <a:t>Eksplorasi </a:t>
            </a:r>
            <a:r>
              <a:rPr sz="3600" spc="-125" dirty="0">
                <a:solidFill>
                  <a:srgbClr val="0070C0"/>
                </a:solidFill>
                <a:latin typeface="Arial"/>
                <a:cs typeface="Arial"/>
              </a:rPr>
              <a:t>Dunia</a:t>
            </a:r>
            <a:r>
              <a:rPr sz="3600" spc="-265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3600" spc="-55" dirty="0">
                <a:solidFill>
                  <a:srgbClr val="0070C0"/>
                </a:solidFill>
                <a:latin typeface="Arial"/>
                <a:cs typeface="Arial"/>
              </a:rPr>
              <a:t>Digital</a:t>
            </a:r>
            <a:endParaRPr sz="3600" dirty="0">
              <a:solidFill>
                <a:srgbClr val="0070C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57193" y="3886202"/>
            <a:ext cx="9144000" cy="2144395"/>
          </a:xfrm>
          <a:custGeom>
            <a:avLst/>
            <a:gdLst/>
            <a:ahLst/>
            <a:cxnLst/>
            <a:rect l="l" t="t" r="r" b="b"/>
            <a:pathLst>
              <a:path w="9144000" h="2144395">
                <a:moveTo>
                  <a:pt x="0" y="2144268"/>
                </a:moveTo>
                <a:lnTo>
                  <a:pt x="9144000" y="2144268"/>
                </a:lnTo>
                <a:lnTo>
                  <a:pt x="9144000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006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13716" y="3416808"/>
                </a:moveTo>
                <a:lnTo>
                  <a:pt x="13716" y="0"/>
                </a:lnTo>
                <a:lnTo>
                  <a:pt x="0" y="0"/>
                </a:lnTo>
                <a:lnTo>
                  <a:pt x="0" y="3428999"/>
                </a:lnTo>
                <a:lnTo>
                  <a:pt x="0" y="3416808"/>
                </a:lnTo>
                <a:lnTo>
                  <a:pt x="13716" y="3416808"/>
                </a:lnTo>
                <a:close/>
              </a:path>
              <a:path w="9144000" h="3429000">
                <a:moveTo>
                  <a:pt x="9144005" y="3416808"/>
                </a:moveTo>
                <a:lnTo>
                  <a:pt x="0" y="3416808"/>
                </a:lnTo>
                <a:lnTo>
                  <a:pt x="13716" y="3428999"/>
                </a:lnTo>
                <a:lnTo>
                  <a:pt x="9131814" y="3428999"/>
                </a:lnTo>
                <a:lnTo>
                  <a:pt x="9144005" y="3416808"/>
                </a:lnTo>
                <a:close/>
              </a:path>
              <a:path w="9144000" h="3429000">
                <a:moveTo>
                  <a:pt x="13716" y="3428999"/>
                </a:moveTo>
                <a:lnTo>
                  <a:pt x="0" y="3416808"/>
                </a:lnTo>
                <a:lnTo>
                  <a:pt x="0" y="3428999"/>
                </a:lnTo>
                <a:lnTo>
                  <a:pt x="13716" y="3428999"/>
                </a:lnTo>
                <a:close/>
              </a:path>
              <a:path w="9144000" h="3429000">
                <a:moveTo>
                  <a:pt x="9144005" y="3416808"/>
                </a:moveTo>
                <a:lnTo>
                  <a:pt x="9144005" y="0"/>
                </a:lnTo>
                <a:lnTo>
                  <a:pt x="9131814" y="0"/>
                </a:lnTo>
                <a:lnTo>
                  <a:pt x="9131814" y="3416808"/>
                </a:lnTo>
                <a:lnTo>
                  <a:pt x="9144005" y="3416808"/>
                </a:lnTo>
                <a:close/>
              </a:path>
              <a:path w="9144000" h="3429000">
                <a:moveTo>
                  <a:pt x="9144005" y="3428999"/>
                </a:moveTo>
                <a:lnTo>
                  <a:pt x="9144005" y="3416808"/>
                </a:lnTo>
                <a:lnTo>
                  <a:pt x="9131814" y="3428999"/>
                </a:lnTo>
                <a:lnTo>
                  <a:pt x="9144005" y="3428999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193" y="6030468"/>
            <a:ext cx="9144000" cy="1285240"/>
          </a:xfrm>
          <a:custGeom>
            <a:avLst/>
            <a:gdLst/>
            <a:ahLst/>
            <a:cxnLst/>
            <a:rect l="l" t="t" r="r" b="b"/>
            <a:pathLst>
              <a:path w="9144000" h="1285240">
                <a:moveTo>
                  <a:pt x="0" y="0"/>
                </a:moveTo>
                <a:lnTo>
                  <a:pt x="0" y="1284732"/>
                </a:lnTo>
                <a:lnTo>
                  <a:pt x="9144000" y="1284732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101276" y="4283454"/>
            <a:ext cx="6980621" cy="1283938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780232" indent="-1270" algn="ctr">
              <a:lnSpc>
                <a:spcPct val="120000"/>
              </a:lnSpc>
              <a:spcBef>
                <a:spcPts val="100"/>
              </a:spcBef>
            </a:pPr>
            <a:r>
              <a:rPr sz="4800" spc="-230" dirty="0" err="1" smtClean="0">
                <a:solidFill>
                  <a:srgbClr val="FFFFFF"/>
                </a:solidFill>
                <a:latin typeface="Arial"/>
                <a:cs typeface="Arial"/>
              </a:rPr>
              <a:t>Pengantar</a:t>
            </a:r>
            <a:r>
              <a:rPr sz="4800" spc="-230" dirty="0" smtClean="0">
                <a:solidFill>
                  <a:srgbClr val="FFFFFF"/>
                </a:solidFill>
                <a:latin typeface="Arial"/>
                <a:cs typeface="Arial"/>
              </a:rPr>
              <a:t> TIK</a:t>
            </a:r>
            <a:endParaRPr sz="4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5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58315" y="4883910"/>
            <a:ext cx="3611245" cy="63500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4000" spc="-185" dirty="0">
                <a:solidFill>
                  <a:srgbClr val="006FC0"/>
                </a:solidFill>
                <a:latin typeface="Times New Roman"/>
                <a:cs typeface="Times New Roman"/>
              </a:rPr>
              <a:t>PENDAHULUAN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13001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03765" indent="-203765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Noora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Qotrun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Nada</a:t>
            </a:r>
          </a:p>
          <a:p>
            <a:pPr marL="203765" indent="-203765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081328522082</a:t>
            </a:r>
          </a:p>
          <a:p>
            <a:pPr marL="203765" indent="-203765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Email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: </a:t>
            </a: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noora@upgris.ac.id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marL="203765" indent="-203765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Blog	</a:t>
            </a:r>
            <a:r>
              <a:rPr lang="id-ID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katanada.wordpress.com</a:t>
            </a: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/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id-ID" i="1" dirty="0" smtClean="0">
                <a:latin typeface="Times New Roman" pitchFamily="18" charset="0"/>
                <a:cs typeface="Times New Roman" pitchFamily="18" charset="0"/>
              </a:rPr>
              <a:t>		   dosen.upgrias.ac.id/noora</a:t>
            </a:r>
            <a:endParaRPr lang="en-US" sz="2500" i="1" dirty="0">
              <a:latin typeface="Times New Roman" pitchFamily="18" charset="0"/>
              <a:cs typeface="Times New Roman" pitchFamily="18" charset="0"/>
            </a:endParaRPr>
          </a:p>
          <a:p>
            <a:pPr marL="203765" indent="-203765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9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Penilaian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Keaktifan</a:t>
            </a:r>
            <a:r>
              <a:rPr lang="en-US" dirty="0" smtClean="0"/>
              <a:t>		</a:t>
            </a:r>
            <a:r>
              <a:rPr lang="id-ID" dirty="0" smtClean="0"/>
              <a:t>		</a:t>
            </a:r>
            <a:r>
              <a:rPr lang="en-US" dirty="0" smtClean="0"/>
              <a:t>: </a:t>
            </a:r>
            <a:r>
              <a:rPr lang="id-ID" dirty="0" smtClean="0"/>
              <a:t> </a:t>
            </a:r>
            <a:r>
              <a:rPr lang="en-US" dirty="0" smtClean="0"/>
              <a:t>1</a:t>
            </a:r>
            <a:r>
              <a:rPr lang="id-ID" dirty="0" smtClean="0"/>
              <a:t>0</a:t>
            </a:r>
            <a:r>
              <a:rPr lang="en-US" dirty="0" smtClean="0"/>
              <a:t>%</a:t>
            </a:r>
          </a:p>
          <a:p>
            <a:pPr eaLnBrk="1" hangingPunct="1"/>
            <a:r>
              <a:rPr lang="id-ID" dirty="0" smtClean="0"/>
              <a:t>Tugas					:  20 %</a:t>
            </a:r>
          </a:p>
          <a:p>
            <a:pPr eaLnBrk="1" hangingPunct="1"/>
            <a:r>
              <a:rPr lang="en-US" dirty="0" smtClean="0"/>
              <a:t>UTS		</a:t>
            </a:r>
            <a:r>
              <a:rPr lang="id-ID" dirty="0" smtClean="0"/>
              <a:t>			</a:t>
            </a:r>
            <a:r>
              <a:rPr lang="en-US" dirty="0" smtClean="0"/>
              <a:t>: </a:t>
            </a:r>
            <a:r>
              <a:rPr lang="id-ID" dirty="0" smtClean="0"/>
              <a:t> 3</a:t>
            </a:r>
            <a:r>
              <a:rPr lang="en-US" dirty="0" smtClean="0"/>
              <a:t>0%</a:t>
            </a:r>
          </a:p>
          <a:p>
            <a:pPr eaLnBrk="1" hangingPunct="1"/>
            <a:r>
              <a:rPr lang="en-US" dirty="0" smtClean="0"/>
              <a:t>UAS		</a:t>
            </a:r>
            <a:r>
              <a:rPr lang="id-ID" dirty="0" smtClean="0"/>
              <a:t>			</a:t>
            </a:r>
            <a:r>
              <a:rPr lang="en-US" dirty="0" smtClean="0"/>
              <a:t>: </a:t>
            </a:r>
            <a:r>
              <a:rPr lang="id-ID" dirty="0" smtClean="0"/>
              <a:t> 40</a:t>
            </a:r>
            <a:r>
              <a:rPr lang="en-US" dirty="0" smtClean="0"/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2503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/>
              <a:t>Kriteria dan Standar Penilaian</a:t>
            </a:r>
          </a:p>
        </p:txBody>
      </p:sp>
      <p:sp>
        <p:nvSpPr>
          <p:cNvPr id="10243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A	=  4  	(Sangat Baik)		80 – 100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B+ = 3.5  	(Sangat Baik)		75 – 79.9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B	=  3	(Baik)				70 – 74.9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C+ = 2.5  	 (Baik)				65 – 69.9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C	=  2	(Cukup)			60 – 64.9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D	=  1	(Kurang)			45 – 59.9 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r>
              <a:rPr lang="id-ID" sz="2400" dirty="0" smtClean="0"/>
              <a:t>E	=  0	(Sangat Kurang/Gagal)	</a:t>
            </a:r>
            <a:r>
              <a:rPr lang="en-US" sz="2400" dirty="0" smtClean="0"/>
              <a:t>  </a:t>
            </a:r>
            <a:r>
              <a:rPr lang="id-ID" sz="2400" dirty="0" smtClean="0"/>
              <a:t>0 – 44.9</a:t>
            </a:r>
            <a:endParaRPr lang="en-GB" sz="2400" dirty="0" smtClean="0"/>
          </a:p>
          <a:p>
            <a:pPr eaLnBrk="1" hangingPunct="1">
              <a:buFont typeface="Wingdings" pitchFamily="2" charset="2"/>
              <a:buChar char="ü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9466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3" y="609600"/>
            <a:ext cx="807022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30" dirty="0"/>
              <a:t>ada</a:t>
            </a:r>
            <a:r>
              <a:rPr sz="3600" spc="-140" dirty="0"/>
              <a:t> </a:t>
            </a:r>
            <a:r>
              <a:rPr sz="3600" spc="235" dirty="0"/>
              <a:t>di</a:t>
            </a:r>
            <a:r>
              <a:rPr sz="3600" spc="-110" dirty="0"/>
              <a:t> </a:t>
            </a:r>
            <a:r>
              <a:rPr sz="3600" spc="199" dirty="0"/>
              <a:t>mana-mana…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51401" y="2003551"/>
            <a:ext cx="3783965" cy="4459762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5" dirty="0">
                <a:latin typeface="Arial"/>
                <a:cs typeface="Arial"/>
              </a:rPr>
              <a:t>Bisakah </a:t>
            </a:r>
            <a:r>
              <a:rPr sz="2800" spc="-150" dirty="0">
                <a:latin typeface="Arial"/>
                <a:cs typeface="Arial"/>
              </a:rPr>
              <a:t>kamu  </a:t>
            </a:r>
            <a:r>
              <a:rPr sz="2800" spc="-181" dirty="0">
                <a:latin typeface="Arial"/>
                <a:cs typeface="Arial"/>
              </a:rPr>
              <a:t>bayangkan apa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35" dirty="0">
                <a:latin typeface="Arial"/>
                <a:cs typeface="Arial"/>
              </a:rPr>
              <a:t>terjadi </a:t>
            </a:r>
            <a:r>
              <a:rPr sz="2800" spc="-155" dirty="0">
                <a:latin typeface="Arial"/>
                <a:cs typeface="Arial"/>
              </a:rPr>
              <a:t>saat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90" dirty="0">
                <a:latin typeface="Arial"/>
                <a:cs typeface="Arial"/>
              </a:rPr>
              <a:t>jika</a:t>
            </a:r>
            <a:r>
              <a:rPr sz="2800" spc="-409" dirty="0">
                <a:latin typeface="Arial"/>
                <a:cs typeface="Arial"/>
              </a:rPr>
              <a:t> </a:t>
            </a:r>
            <a:r>
              <a:rPr sz="2800" spc="-60" dirty="0">
                <a:latin typeface="Arial"/>
                <a:cs typeface="Arial"/>
              </a:rPr>
              <a:t>tidak  </a:t>
            </a:r>
            <a:r>
              <a:rPr sz="2800" spc="-181" dirty="0">
                <a:latin typeface="Arial"/>
                <a:cs typeface="Arial"/>
              </a:rPr>
              <a:t>ada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komputer…</a:t>
            </a:r>
            <a:endParaRPr sz="2800">
              <a:latin typeface="Arial"/>
              <a:cs typeface="Arial"/>
            </a:endParaRPr>
          </a:p>
          <a:p>
            <a:pPr marL="355517" marR="30219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70" dirty="0">
                <a:latin typeface="Arial"/>
                <a:cs typeface="Arial"/>
              </a:rPr>
              <a:t>telah  </a:t>
            </a:r>
            <a:r>
              <a:rPr sz="2800" spc="-150" dirty="0">
                <a:latin typeface="Arial"/>
                <a:cs typeface="Arial"/>
              </a:rPr>
              <a:t>merasuk </a:t>
            </a:r>
            <a:r>
              <a:rPr sz="2800" spc="-125" dirty="0">
                <a:latin typeface="Arial"/>
                <a:cs typeface="Arial"/>
              </a:rPr>
              <a:t>dalam  </a:t>
            </a:r>
            <a:r>
              <a:rPr sz="2800" spc="-120" dirty="0">
                <a:latin typeface="Arial"/>
                <a:cs typeface="Arial"/>
              </a:rPr>
              <a:t>kehidupan </a:t>
            </a:r>
            <a:r>
              <a:rPr sz="2800" spc="-150" dirty="0">
                <a:latin typeface="Arial"/>
                <a:cs typeface="Arial"/>
              </a:rPr>
              <a:t>manusia  </a:t>
            </a:r>
            <a:r>
              <a:rPr sz="2800" spc="-85" dirty="0">
                <a:latin typeface="Arial"/>
                <a:cs typeface="Arial"/>
              </a:rPr>
              <a:t>modern </a:t>
            </a:r>
            <a:r>
              <a:rPr sz="2800" spc="-175" dirty="0">
                <a:latin typeface="Arial"/>
                <a:cs typeface="Arial"/>
              </a:rPr>
              <a:t>sehingga </a:t>
            </a:r>
            <a:r>
              <a:rPr sz="2800" spc="-55" dirty="0">
                <a:latin typeface="Arial"/>
                <a:cs typeface="Arial"/>
              </a:rPr>
              <a:t>kita 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75" dirty="0">
                <a:latin typeface="Arial"/>
                <a:cs typeface="Arial"/>
              </a:rPr>
              <a:t>tahu</a:t>
            </a:r>
            <a:r>
              <a:rPr sz="2800" spc="-235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bagaimana  </a:t>
            </a:r>
            <a:r>
              <a:rPr sz="2800" spc="-75" dirty="0">
                <a:latin typeface="Arial"/>
                <a:cs typeface="Arial"/>
              </a:rPr>
              <a:t>hidup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215" dirty="0">
                <a:latin typeface="Arial"/>
                <a:cs typeface="Arial"/>
              </a:rPr>
              <a:t>tanpanya…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29200" y="2514602"/>
            <a:ext cx="4501895" cy="30129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63193" y="6790434"/>
            <a:ext cx="152559" cy="19748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fld id="{483AB75B-6509-46F6-B40D-0735BB4567E0}" type="slidenum">
              <a:rPr lang="id-ID" sz="1200" spc="-14" smtClean="0">
                <a:solidFill>
                  <a:srgbClr val="898989"/>
                </a:solidFill>
                <a:latin typeface="Arial"/>
                <a:cs typeface="Arial"/>
              </a:rPr>
              <a:t>6</a:t>
            </a:fld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95974" y="3555492"/>
            <a:ext cx="1827275" cy="3307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38601" y="685800"/>
            <a:ext cx="8257801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pc="295" dirty="0"/>
              <a:t>Komputer </a:t>
            </a:r>
            <a:r>
              <a:rPr spc="330" dirty="0"/>
              <a:t>dalam</a:t>
            </a:r>
            <a:r>
              <a:rPr spc="-570" dirty="0"/>
              <a:t> </a:t>
            </a:r>
            <a:r>
              <a:rPr spc="280" dirty="0"/>
              <a:t>Perspektif</a:t>
            </a: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58002" y="5070349"/>
            <a:ext cx="2438400" cy="1828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95974" y="3884678"/>
            <a:ext cx="1827275" cy="10424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93133" y="2006601"/>
            <a:ext cx="7922259" cy="486671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70" dirty="0">
                <a:latin typeface="Arial"/>
                <a:cs typeface="Arial"/>
              </a:rPr>
              <a:t>waktu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30" dirty="0">
                <a:latin typeface="Arial"/>
                <a:cs typeface="Arial"/>
              </a:rPr>
              <a:t>singkat merupakan </a:t>
            </a:r>
            <a:r>
              <a:rPr sz="2800" spc="-191" dirty="0">
                <a:latin typeface="Arial"/>
                <a:cs typeface="Arial"/>
              </a:rPr>
              <a:t>usaha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85" dirty="0">
                <a:latin typeface="Arial"/>
                <a:cs typeface="Arial"/>
              </a:rPr>
              <a:t>ide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5" dirty="0">
                <a:latin typeface="Arial"/>
                <a:cs typeface="Arial"/>
              </a:rPr>
              <a:t>sudah  </a:t>
            </a:r>
            <a:r>
              <a:rPr sz="2800" spc="-140" dirty="0">
                <a:latin typeface="Arial"/>
                <a:cs typeface="Arial"/>
              </a:rPr>
              <a:t>berabad-abad</a:t>
            </a:r>
            <a:r>
              <a:rPr sz="2800" spc="-120" dirty="0">
                <a:latin typeface="Arial"/>
                <a:cs typeface="Arial"/>
              </a:rPr>
              <a:t> umurnya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12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Awalnya </a:t>
            </a:r>
            <a:r>
              <a:rPr sz="2800" spc="-150" dirty="0">
                <a:latin typeface="Arial"/>
                <a:cs typeface="Arial"/>
              </a:rPr>
              <a:t>manusia </a:t>
            </a:r>
            <a:r>
              <a:rPr sz="2800" spc="-70" dirty="0">
                <a:latin typeface="Arial"/>
                <a:cs typeface="Arial"/>
              </a:rPr>
              <a:t>berhitung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30" dirty="0">
                <a:latin typeface="Arial"/>
                <a:cs typeface="Arial"/>
              </a:rPr>
              <a:t>jari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batu</a:t>
            </a:r>
            <a:endParaRPr sz="2800" dirty="0">
              <a:latin typeface="Arial"/>
              <a:cs typeface="Arial"/>
            </a:endParaRPr>
          </a:p>
          <a:p>
            <a:pPr marL="350438" marR="2778745" indent="-337742">
              <a:spcBef>
                <a:spcPts val="1320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99" dirty="0">
                <a:latin typeface="Arial"/>
                <a:cs typeface="Arial"/>
              </a:rPr>
              <a:t>Abacus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199" dirty="0">
                <a:latin typeface="Arial"/>
                <a:cs typeface="Arial"/>
              </a:rPr>
              <a:t>bangsa  </a:t>
            </a:r>
            <a:r>
              <a:rPr sz="2800" spc="-114" dirty="0">
                <a:latin typeface="Arial"/>
                <a:cs typeface="Arial"/>
              </a:rPr>
              <a:t>Babilonia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215" dirty="0">
                <a:latin typeface="Arial"/>
                <a:cs typeface="Arial"/>
              </a:rPr>
              <a:t>Cina </a:t>
            </a:r>
            <a:r>
              <a:rPr sz="2800" spc="-170" dirty="0">
                <a:latin typeface="Arial"/>
                <a:cs typeface="Arial"/>
              </a:rPr>
              <a:t>selama </a:t>
            </a:r>
            <a:r>
              <a:rPr sz="2800" spc="-80" dirty="0">
                <a:latin typeface="Arial"/>
                <a:cs typeface="Arial"/>
              </a:rPr>
              <a:t>ribuan  tahun</a:t>
            </a:r>
            <a:endParaRPr sz="2800" dirty="0">
              <a:latin typeface="Arial"/>
              <a:cs typeface="Arial"/>
            </a:endParaRPr>
          </a:p>
          <a:p>
            <a:pPr marL="350438" marR="2569245" indent="-337742">
              <a:spcBef>
                <a:spcPts val="1200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85" dirty="0">
                <a:latin typeface="Arial"/>
                <a:cs typeface="Arial"/>
              </a:rPr>
              <a:t>Charles </a:t>
            </a:r>
            <a:r>
              <a:rPr sz="2800" spc="-204" dirty="0">
                <a:latin typeface="Arial"/>
                <a:cs typeface="Arial"/>
              </a:rPr>
              <a:t>Babbage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91" dirty="0">
                <a:latin typeface="Arial"/>
                <a:cs typeface="Arial"/>
              </a:rPr>
              <a:t>Ada </a:t>
            </a:r>
            <a:r>
              <a:rPr sz="2800" spc="-181" dirty="0">
                <a:latin typeface="Arial"/>
                <a:cs typeface="Arial"/>
              </a:rPr>
              <a:t>Lovelace  </a:t>
            </a:r>
            <a:r>
              <a:rPr sz="2800" spc="-125" dirty="0">
                <a:latin typeface="Arial"/>
                <a:cs typeface="Arial"/>
              </a:rPr>
              <a:t>memunculkan </a:t>
            </a:r>
            <a:r>
              <a:rPr sz="2800" spc="-85" dirty="0">
                <a:latin typeface="Arial"/>
                <a:cs typeface="Arial"/>
              </a:rPr>
              <a:t>ide tentang </a:t>
            </a:r>
            <a:r>
              <a:rPr sz="2800" spc="-40" dirty="0">
                <a:latin typeface="Arial"/>
                <a:cs typeface="Arial"/>
              </a:rPr>
              <a:t>the  </a:t>
            </a:r>
            <a:r>
              <a:rPr sz="2800" spc="-100" dirty="0">
                <a:latin typeface="Arial"/>
                <a:cs typeface="Arial"/>
              </a:rPr>
              <a:t>Analytical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85" dirty="0">
                <a:latin typeface="Arial"/>
                <a:cs typeface="Arial"/>
              </a:rPr>
              <a:t>Engine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2833" y="6828534"/>
            <a:ext cx="12827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7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685800"/>
            <a:ext cx="9067419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96771" y="1871035"/>
            <a:ext cx="2837687" cy="1709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6915" y="1960882"/>
            <a:ext cx="5780405" cy="2044881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82816" marR="5080" indent="-338377">
              <a:spcBef>
                <a:spcPts val="100"/>
              </a:spcBef>
              <a:buChar char="•"/>
              <a:tabLst>
                <a:tab pos="382816" algn="l"/>
                <a:tab pos="383450" algn="l"/>
              </a:tabLst>
            </a:pPr>
            <a:r>
              <a:rPr sz="2600" spc="-114" dirty="0">
                <a:latin typeface="Arial"/>
                <a:cs typeface="Arial"/>
              </a:rPr>
              <a:t>Kebutuhan </a:t>
            </a:r>
            <a:r>
              <a:rPr sz="2600" spc="-145" dirty="0">
                <a:latin typeface="Arial"/>
                <a:cs typeface="Arial"/>
              </a:rPr>
              <a:t>mendesak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65" dirty="0">
                <a:latin typeface="Arial"/>
                <a:cs typeface="Arial"/>
              </a:rPr>
              <a:t>alat  </a:t>
            </a:r>
            <a:r>
              <a:rPr sz="2600" spc="-85" dirty="0">
                <a:latin typeface="Arial"/>
                <a:cs typeface="Arial"/>
              </a:rPr>
              <a:t>menghitung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55" dirty="0">
                <a:latin typeface="Arial"/>
                <a:cs typeface="Arial"/>
              </a:rPr>
              <a:t>lebih </a:t>
            </a:r>
            <a:r>
              <a:rPr sz="2600" spc="-85" dirty="0">
                <a:latin typeface="Arial"/>
                <a:cs typeface="Arial"/>
              </a:rPr>
              <a:t>akurat </a:t>
            </a:r>
            <a:r>
              <a:rPr sz="2600" spc="-90" dirty="0">
                <a:latin typeface="Arial"/>
                <a:cs typeface="Arial"/>
              </a:rPr>
              <a:t>muncul</a:t>
            </a:r>
            <a:r>
              <a:rPr sz="2600" spc="-433" dirty="0">
                <a:latin typeface="Arial"/>
                <a:cs typeface="Arial"/>
              </a:rPr>
              <a:t> </a:t>
            </a:r>
            <a:r>
              <a:rPr sz="2600" spc="-35" dirty="0">
                <a:latin typeface="Arial"/>
                <a:cs typeface="Arial"/>
              </a:rPr>
              <a:t>di  </a:t>
            </a:r>
            <a:r>
              <a:rPr sz="2600" spc="-110" dirty="0">
                <a:latin typeface="Arial"/>
                <a:cs typeface="Arial"/>
              </a:rPr>
              <a:t>awal </a:t>
            </a:r>
            <a:r>
              <a:rPr sz="2600" spc="-140" dirty="0">
                <a:latin typeface="Arial"/>
                <a:cs typeface="Arial"/>
              </a:rPr>
              <a:t>abad</a:t>
            </a:r>
            <a:r>
              <a:rPr sz="2600" spc="-195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19</a:t>
            </a:r>
            <a:endParaRPr sz="2600" dirty="0">
              <a:latin typeface="Arial"/>
              <a:cs typeface="Arial"/>
            </a:endParaRPr>
          </a:p>
          <a:p>
            <a:pPr marL="355517" indent="-342819">
              <a:lnSpc>
                <a:spcPts val="3110"/>
              </a:lnSpc>
              <a:buChar char="•"/>
              <a:tabLst>
                <a:tab pos="354883" algn="l"/>
                <a:tab pos="355517" algn="l"/>
              </a:tabLst>
            </a:pPr>
            <a:r>
              <a:rPr sz="2600" spc="-165" dirty="0">
                <a:latin typeface="Arial"/>
                <a:cs typeface="Arial"/>
              </a:rPr>
              <a:t>Sejarah </a:t>
            </a:r>
            <a:r>
              <a:rPr sz="2600" spc="-114" dirty="0">
                <a:latin typeface="Arial"/>
                <a:cs typeface="Arial"/>
              </a:rPr>
              <a:t>singkat</a:t>
            </a:r>
            <a:r>
              <a:rPr sz="2600" spc="-145" dirty="0">
                <a:latin typeface="Arial"/>
                <a:cs typeface="Arial"/>
              </a:rPr>
              <a:t> </a:t>
            </a:r>
            <a:r>
              <a:rPr sz="2600" spc="-60" dirty="0">
                <a:latin typeface="Arial"/>
                <a:cs typeface="Arial"/>
              </a:rPr>
              <a:t>komputer:</a:t>
            </a:r>
            <a:endParaRPr sz="2600" dirty="0">
              <a:latin typeface="Arial"/>
              <a:cs typeface="Arial"/>
            </a:endParaRPr>
          </a:p>
          <a:p>
            <a:pPr marL="469155">
              <a:spcBef>
                <a:spcPts val="560"/>
              </a:spcBef>
              <a:tabLst>
                <a:tab pos="756107" algn="l"/>
              </a:tabLst>
            </a:pPr>
            <a:r>
              <a:rPr sz="2200" spc="-4" dirty="0">
                <a:latin typeface="Arial"/>
                <a:cs typeface="Arial"/>
              </a:rPr>
              <a:t>–	</a:t>
            </a:r>
            <a:r>
              <a:rPr sz="2200" spc="-130" dirty="0">
                <a:latin typeface="Arial"/>
                <a:cs typeface="Arial"/>
              </a:rPr>
              <a:t>1938—Konrad </a:t>
            </a:r>
            <a:r>
              <a:rPr sz="2200" spc="-195" dirty="0">
                <a:latin typeface="Arial"/>
                <a:cs typeface="Arial"/>
              </a:rPr>
              <a:t>Zuse </a:t>
            </a:r>
            <a:r>
              <a:rPr sz="2200" spc="-120" dirty="0">
                <a:latin typeface="Arial"/>
                <a:cs typeface="Arial"/>
              </a:rPr>
              <a:t>menyelesaikan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spc="-215" dirty="0">
                <a:latin typeface="Arial"/>
                <a:cs typeface="Arial"/>
              </a:rPr>
              <a:t>Z1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0458" y="4005763"/>
            <a:ext cx="9144000" cy="3309436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14115" y="3950612"/>
            <a:ext cx="7591425" cy="2833655"/>
          </a:xfrm>
          <a:prstGeom prst="rect">
            <a:avLst/>
          </a:prstGeom>
        </p:spPr>
        <p:txBody>
          <a:bodyPr vert="horz" wrap="square" lIns="0" tIns="79357" rIns="0" bIns="0" rtlCol="0">
            <a:spAutoFit/>
          </a:bodyPr>
          <a:lstStyle/>
          <a:p>
            <a:pPr marL="299015" indent="-286318">
              <a:spcBef>
                <a:spcPts val="625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00" dirty="0">
                <a:latin typeface="Arial"/>
                <a:cs typeface="Arial"/>
              </a:rPr>
              <a:t>1939—Atanasoff-Berry </a:t>
            </a:r>
            <a:r>
              <a:rPr sz="2200" spc="-90" dirty="0">
                <a:latin typeface="Arial"/>
                <a:cs typeface="Arial"/>
              </a:rPr>
              <a:t>Computer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0" dirty="0">
                <a:latin typeface="Arial"/>
                <a:cs typeface="Arial"/>
              </a:rPr>
              <a:t>tercipta</a:t>
            </a:r>
            <a:endParaRPr sz="2200" dirty="0">
              <a:latin typeface="Arial"/>
              <a:cs typeface="Arial"/>
            </a:endParaRPr>
          </a:p>
          <a:p>
            <a:pPr marL="299015" indent="-286318">
              <a:spcBef>
                <a:spcPts val="53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25" dirty="0">
                <a:latin typeface="Arial"/>
                <a:cs typeface="Arial"/>
              </a:rPr>
              <a:t>1943—Alan </a:t>
            </a:r>
            <a:r>
              <a:rPr sz="2200" spc="-120" dirty="0">
                <a:latin typeface="Arial"/>
                <a:cs typeface="Arial"/>
              </a:rPr>
              <a:t>Turing </a:t>
            </a:r>
            <a:r>
              <a:rPr sz="2200" spc="-125" dirty="0">
                <a:latin typeface="Arial"/>
                <a:cs typeface="Arial"/>
              </a:rPr>
              <a:t>mengembangkan</a:t>
            </a:r>
            <a:r>
              <a:rPr sz="2200" spc="-120" dirty="0">
                <a:latin typeface="Arial"/>
                <a:cs typeface="Arial"/>
              </a:rPr>
              <a:t> </a:t>
            </a:r>
            <a:r>
              <a:rPr sz="2200" spc="-170" dirty="0">
                <a:latin typeface="Arial"/>
                <a:cs typeface="Arial"/>
              </a:rPr>
              <a:t>Colossus</a:t>
            </a:r>
            <a:endParaRPr sz="2200" dirty="0">
              <a:latin typeface="Arial"/>
              <a:cs typeface="Arial"/>
            </a:endParaRPr>
          </a:p>
          <a:p>
            <a:pPr marL="299015" marR="439952" indent="-286318">
              <a:spcBef>
                <a:spcPts val="53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00" dirty="0">
                <a:latin typeface="Arial"/>
                <a:cs typeface="Arial"/>
              </a:rPr>
              <a:t>1944—Mark </a:t>
            </a:r>
            <a:r>
              <a:rPr sz="2200" spc="-60" dirty="0">
                <a:latin typeface="Arial"/>
                <a:cs typeface="Arial"/>
              </a:rPr>
              <a:t>I </a:t>
            </a:r>
            <a:r>
              <a:rPr sz="2200" spc="-125" dirty="0">
                <a:latin typeface="Arial"/>
                <a:cs typeface="Arial"/>
              </a:rPr>
              <a:t>selesai, </a:t>
            </a:r>
            <a:r>
              <a:rPr sz="2200" spc="-110" dirty="0">
                <a:latin typeface="Arial"/>
                <a:cs typeface="Arial"/>
              </a:rPr>
              <a:t>digunakan </a:t>
            </a:r>
            <a:r>
              <a:rPr sz="2200" spc="-50" dirty="0">
                <a:latin typeface="Arial"/>
                <a:cs typeface="Arial"/>
              </a:rPr>
              <a:t>untuk </a:t>
            </a:r>
            <a:r>
              <a:rPr sz="2200" spc="-80" dirty="0">
                <a:latin typeface="Arial"/>
                <a:cs typeface="Arial"/>
              </a:rPr>
              <a:t>menghitung ballistics  </a:t>
            </a:r>
            <a:r>
              <a:rPr sz="2200" spc="-90" dirty="0">
                <a:latin typeface="Arial"/>
                <a:cs typeface="Arial"/>
              </a:rPr>
              <a:t>tables</a:t>
            </a:r>
            <a:endParaRPr sz="2200" dirty="0">
              <a:latin typeface="Arial"/>
              <a:cs typeface="Arial"/>
            </a:endParaRPr>
          </a:p>
          <a:p>
            <a:pPr marL="299015" indent="-286318">
              <a:spcBef>
                <a:spcPts val="525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95" dirty="0">
                <a:latin typeface="Arial"/>
                <a:cs typeface="Arial"/>
              </a:rPr>
              <a:t>1945—ENIAC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50" dirty="0">
                <a:latin typeface="Arial"/>
                <a:cs typeface="Arial"/>
              </a:rPr>
              <a:t>tercipta</a:t>
            </a:r>
            <a:endParaRPr sz="2200" dirty="0">
              <a:latin typeface="Arial"/>
              <a:cs typeface="Arial"/>
            </a:endParaRPr>
          </a:p>
          <a:p>
            <a:pPr marL="299015" marR="5080" indent="-286318">
              <a:lnSpc>
                <a:spcPct val="106800"/>
              </a:lnSpc>
              <a:spcBef>
                <a:spcPts val="35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85" dirty="0">
                <a:latin typeface="Arial"/>
                <a:cs typeface="Arial"/>
              </a:rPr>
              <a:t>1951—UNIVAC </a:t>
            </a:r>
            <a:r>
              <a:rPr sz="2200" spc="-60" dirty="0">
                <a:latin typeface="Arial"/>
                <a:cs typeface="Arial"/>
              </a:rPr>
              <a:t>I </a:t>
            </a:r>
            <a:r>
              <a:rPr sz="2200" spc="-65" dirty="0">
                <a:latin typeface="Arial"/>
                <a:cs typeface="Arial"/>
              </a:rPr>
              <a:t>(komputer </a:t>
            </a:r>
            <a:r>
              <a:rPr sz="2200" spc="-95" dirty="0">
                <a:latin typeface="Arial"/>
                <a:cs typeface="Arial"/>
              </a:rPr>
              <a:t>komersial general-purpose </a:t>
            </a:r>
            <a:r>
              <a:rPr sz="2200" spc="-75" dirty="0">
                <a:latin typeface="Arial"/>
                <a:cs typeface="Arial"/>
              </a:rPr>
              <a:t>pertama)  </a:t>
            </a:r>
            <a:r>
              <a:rPr sz="2200" spc="-110" dirty="0">
                <a:latin typeface="Arial"/>
                <a:cs typeface="Arial"/>
              </a:rPr>
              <a:t>diserahkan </a:t>
            </a:r>
            <a:r>
              <a:rPr sz="2200" spc="-155" dirty="0">
                <a:latin typeface="Arial"/>
                <a:cs typeface="Arial"/>
              </a:rPr>
              <a:t>ke </a:t>
            </a:r>
            <a:r>
              <a:rPr sz="2200" spc="-204" dirty="0">
                <a:latin typeface="Arial"/>
                <a:cs typeface="Arial"/>
              </a:rPr>
              <a:t>U.S. </a:t>
            </a:r>
            <a:r>
              <a:rPr sz="2200" spc="-199" dirty="0">
                <a:latin typeface="Arial"/>
                <a:cs typeface="Arial"/>
              </a:rPr>
              <a:t>Census</a:t>
            </a:r>
            <a:r>
              <a:rPr sz="2200" spc="-4" dirty="0">
                <a:latin typeface="Arial"/>
                <a:cs typeface="Arial"/>
              </a:rPr>
              <a:t> </a:t>
            </a:r>
            <a:r>
              <a:rPr sz="2200" spc="-120" dirty="0">
                <a:latin typeface="Arial"/>
                <a:cs typeface="Arial"/>
              </a:rPr>
              <a:t>Bureau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796771" y="3557771"/>
            <a:ext cx="2837687" cy="167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5788" y="685800"/>
            <a:ext cx="9132612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6" y="2067561"/>
            <a:ext cx="3385185" cy="4521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69790" indent="-457093">
              <a:spcBef>
                <a:spcPts val="95"/>
              </a:spcBef>
              <a:buChar char="•"/>
              <a:tabLst>
                <a:tab pos="469155" algn="l"/>
                <a:tab pos="469790" algn="l"/>
              </a:tabLst>
            </a:pPr>
            <a:r>
              <a:rPr sz="2800" spc="-130" dirty="0">
                <a:latin typeface="Arial"/>
                <a:cs typeface="Arial"/>
              </a:rPr>
              <a:t>Hardware</a:t>
            </a:r>
            <a:r>
              <a:rPr sz="2800" spc="-225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komputer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45533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50334" y="2648204"/>
            <a:ext cx="4232910" cy="406463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469790" marR="5080" indent="-457093">
              <a:spcBef>
                <a:spcPts val="100"/>
              </a:spcBef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95" dirty="0">
                <a:latin typeface="Arial"/>
                <a:cs typeface="Arial"/>
              </a:rPr>
              <a:t>Komputer </a:t>
            </a:r>
            <a:r>
              <a:rPr sz="2600" spc="-110" dirty="0">
                <a:latin typeface="Arial"/>
                <a:cs typeface="Arial"/>
              </a:rPr>
              <a:t>awal 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i="1" spc="-70" dirty="0">
                <a:solidFill>
                  <a:srgbClr val="6F2FA0"/>
                </a:solidFill>
                <a:latin typeface="Trebuchet MS"/>
                <a:cs typeface="Trebuchet MS"/>
              </a:rPr>
              <a:t>vacuum</a:t>
            </a:r>
            <a:r>
              <a:rPr sz="2600" i="1" spc="-245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600" i="1" spc="-120" dirty="0">
                <a:solidFill>
                  <a:srgbClr val="6F2FA0"/>
                </a:solidFill>
                <a:latin typeface="Trebuchet MS"/>
                <a:cs typeface="Trebuchet MS"/>
              </a:rPr>
              <a:t>tube </a:t>
            </a:r>
            <a:r>
              <a:rPr sz="2600" i="1" spc="-120" dirty="0">
                <a:latin typeface="Trebuchet MS"/>
                <a:cs typeface="Trebuchet MS"/>
              </a:rPr>
              <a:t> </a:t>
            </a:r>
            <a:r>
              <a:rPr sz="2600" spc="-90" dirty="0">
                <a:latin typeface="Arial"/>
                <a:cs typeface="Arial"/>
              </a:rPr>
              <a:t>(tabung </a:t>
            </a:r>
            <a:r>
              <a:rPr sz="2600" spc="-135" dirty="0">
                <a:latin typeface="Arial"/>
                <a:cs typeface="Arial"/>
              </a:rPr>
              <a:t>hampa</a:t>
            </a:r>
            <a:r>
              <a:rPr sz="2600" spc="-230" dirty="0">
                <a:latin typeface="Arial"/>
                <a:cs typeface="Arial"/>
              </a:rPr>
              <a:t> </a:t>
            </a:r>
            <a:r>
              <a:rPr sz="2600" spc="-110" dirty="0">
                <a:latin typeface="Arial"/>
                <a:cs typeface="Arial"/>
              </a:rPr>
              <a:t>udara)</a:t>
            </a:r>
            <a:endParaRPr sz="2600">
              <a:latin typeface="Arial"/>
              <a:cs typeface="Arial"/>
            </a:endParaRPr>
          </a:p>
          <a:p>
            <a:pPr marL="469790" marR="307902" indent="-457093">
              <a:spcBef>
                <a:spcPts val="599"/>
              </a:spcBef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199" dirty="0">
                <a:latin typeface="Arial"/>
                <a:cs typeface="Arial"/>
              </a:rPr>
              <a:t>Tabung </a:t>
            </a:r>
            <a:r>
              <a:rPr sz="2600" spc="-135" dirty="0">
                <a:latin typeface="Arial"/>
                <a:cs typeface="Arial"/>
              </a:rPr>
              <a:t>hampa </a:t>
            </a:r>
            <a:r>
              <a:rPr sz="2600" spc="-114" dirty="0">
                <a:latin typeface="Arial"/>
                <a:cs typeface="Arial"/>
              </a:rPr>
              <a:t>udara  </a:t>
            </a:r>
            <a:r>
              <a:rPr sz="2600" spc="-95" dirty="0">
                <a:latin typeface="Arial"/>
                <a:cs typeface="Arial"/>
              </a:rPr>
              <a:t>digantikan </a:t>
            </a:r>
            <a:r>
              <a:rPr sz="2600" spc="-75" dirty="0">
                <a:latin typeface="Arial"/>
                <a:cs typeface="Arial"/>
              </a:rPr>
              <a:t>oleh</a:t>
            </a:r>
            <a:r>
              <a:rPr sz="2600" spc="-215" dirty="0">
                <a:latin typeface="Arial"/>
                <a:cs typeface="Arial"/>
              </a:rPr>
              <a:t> </a:t>
            </a:r>
            <a:r>
              <a:rPr sz="2600" i="1" spc="-110" dirty="0">
                <a:solidFill>
                  <a:srgbClr val="6F2FA0"/>
                </a:solidFill>
                <a:latin typeface="Trebuchet MS"/>
                <a:cs typeface="Trebuchet MS"/>
              </a:rPr>
              <a:t>transistor</a:t>
            </a:r>
            <a:endParaRPr sz="2600">
              <a:latin typeface="Trebuchet MS"/>
              <a:cs typeface="Trebuchet MS"/>
            </a:endParaRPr>
          </a:p>
          <a:p>
            <a:pPr marL="469790" marR="375197" indent="-457093"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135" dirty="0">
                <a:latin typeface="Arial"/>
                <a:cs typeface="Arial"/>
              </a:rPr>
              <a:t>Pertengahan </a:t>
            </a:r>
            <a:r>
              <a:rPr sz="2600" spc="-125" dirty="0">
                <a:latin typeface="Arial"/>
                <a:cs typeface="Arial"/>
              </a:rPr>
              <a:t>1960an,  </a:t>
            </a:r>
            <a:r>
              <a:rPr sz="2600" spc="-65" dirty="0">
                <a:latin typeface="Arial"/>
                <a:cs typeface="Arial"/>
              </a:rPr>
              <a:t>komputer </a:t>
            </a:r>
            <a:r>
              <a:rPr sz="2600" spc="-70" dirty="0">
                <a:latin typeface="Arial"/>
                <a:cs typeface="Arial"/>
              </a:rPr>
              <a:t>mulai  </a:t>
            </a:r>
            <a:r>
              <a:rPr sz="2600" spc="-145" dirty="0">
                <a:latin typeface="Arial"/>
                <a:cs typeface="Arial"/>
              </a:rPr>
              <a:t>menggunakan</a:t>
            </a:r>
            <a:r>
              <a:rPr sz="2600" spc="-204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integrated  </a:t>
            </a:r>
            <a:r>
              <a:rPr sz="2600" spc="-80" dirty="0">
                <a:latin typeface="Arial"/>
                <a:cs typeface="Arial"/>
              </a:rPr>
              <a:t>circuit—</a:t>
            </a:r>
            <a:r>
              <a:rPr sz="2600" i="1" spc="-80" dirty="0">
                <a:solidFill>
                  <a:srgbClr val="6F2FA0"/>
                </a:solidFill>
                <a:latin typeface="Trebuchet MS"/>
                <a:cs typeface="Trebuchet MS"/>
              </a:rPr>
              <a:t>silicon </a:t>
            </a:r>
            <a:r>
              <a:rPr sz="2600" i="1" spc="-114" dirty="0">
                <a:solidFill>
                  <a:srgbClr val="6F2FA0"/>
                </a:solidFill>
                <a:latin typeface="Trebuchet MS"/>
                <a:cs typeface="Trebuchet MS"/>
              </a:rPr>
              <a:t>chip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35" dirty="0">
                <a:latin typeface="Arial"/>
                <a:cs typeface="Arial"/>
              </a:rPr>
              <a:t>mengandung</a:t>
            </a:r>
            <a:r>
              <a:rPr sz="2600" spc="-195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ratusan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07539" y="6686803"/>
            <a:ext cx="1308100" cy="42227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2600" spc="-65" dirty="0">
                <a:latin typeface="Arial"/>
                <a:cs typeface="Arial"/>
              </a:rPr>
              <a:t>transistor</a:t>
            </a:r>
            <a:endParaRPr sz="2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32523" y="5656577"/>
            <a:ext cx="2331720" cy="7569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sz="1600" spc="-85" dirty="0">
                <a:latin typeface="Arial"/>
                <a:cs typeface="Arial"/>
              </a:rPr>
              <a:t>Perbandingan </a:t>
            </a:r>
            <a:r>
              <a:rPr sz="1600" spc="-90" dirty="0">
                <a:latin typeface="Arial"/>
                <a:cs typeface="Arial"/>
              </a:rPr>
              <a:t>vacuum</a:t>
            </a:r>
            <a:r>
              <a:rPr sz="1600" spc="-181" dirty="0">
                <a:latin typeface="Arial"/>
                <a:cs typeface="Arial"/>
              </a:rPr>
              <a:t> </a:t>
            </a:r>
            <a:r>
              <a:rPr sz="1600" spc="-35" dirty="0">
                <a:latin typeface="Arial"/>
                <a:cs typeface="Arial"/>
              </a:rPr>
              <a:t>tube,  </a:t>
            </a:r>
            <a:r>
              <a:rPr sz="1600" spc="-55" dirty="0">
                <a:latin typeface="Arial"/>
                <a:cs typeface="Arial"/>
              </a:rPr>
              <a:t>transistor, </a:t>
            </a:r>
            <a:r>
              <a:rPr sz="1600" spc="-80" dirty="0">
                <a:latin typeface="Arial"/>
                <a:cs typeface="Arial"/>
              </a:rPr>
              <a:t>dan </a:t>
            </a:r>
            <a:r>
              <a:rPr sz="1600" spc="-45" dirty="0">
                <a:latin typeface="Arial"/>
                <a:cs typeface="Arial"/>
              </a:rPr>
              <a:t>integrated  </a:t>
            </a:r>
            <a:r>
              <a:rPr sz="1600" spc="-30" dirty="0">
                <a:latin typeface="Arial"/>
                <a:cs typeface="Arial"/>
              </a:rPr>
              <a:t>circuit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943602" y="3028187"/>
            <a:ext cx="3505200" cy="26106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91440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86089"/>
            <a:ext cx="8031480" cy="4233176"/>
          </a:xfrm>
          <a:prstGeom prst="rect">
            <a:avLst/>
          </a:prstGeom>
        </p:spPr>
        <p:txBody>
          <a:bodyPr vert="horz" wrap="square" lIns="0" tIns="146016" rIns="0" bIns="0" rtlCol="0">
            <a:spAutoFit/>
          </a:bodyPr>
          <a:lstStyle/>
          <a:p>
            <a:pPr marL="355517" indent="-342819">
              <a:spcBef>
                <a:spcPts val="115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Kelebihan </a:t>
            </a:r>
            <a:r>
              <a:rPr sz="2800" i="1" spc="-160" dirty="0">
                <a:latin typeface="Trebuchet MS"/>
                <a:cs typeface="Trebuchet MS"/>
              </a:rPr>
              <a:t>integrated</a:t>
            </a:r>
            <a:r>
              <a:rPr sz="2800" i="1" spc="-219" dirty="0">
                <a:latin typeface="Trebuchet MS"/>
                <a:cs typeface="Trebuchet MS"/>
              </a:rPr>
              <a:t> </a:t>
            </a:r>
            <a:r>
              <a:rPr sz="2800" i="1" spc="-185" dirty="0">
                <a:latin typeface="Trebuchet MS"/>
                <a:cs typeface="Trebuchet MS"/>
              </a:rPr>
              <a:t>circuit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90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solidFill>
                  <a:srgbClr val="6F2FA0"/>
                </a:solidFill>
                <a:latin typeface="Trebuchet MS"/>
                <a:cs typeface="Trebuchet MS"/>
              </a:rPr>
              <a:t>Handal: </a:t>
            </a:r>
            <a:r>
              <a:rPr sz="2500" spc="-125" dirty="0">
                <a:latin typeface="Arial"/>
                <a:cs typeface="Arial"/>
              </a:rPr>
              <a:t>Lebih </a:t>
            </a:r>
            <a:r>
              <a:rPr sz="2500" spc="-45" dirty="0">
                <a:latin typeface="Arial"/>
                <a:cs typeface="Arial"/>
              </a:rPr>
              <a:t>tidak </a:t>
            </a:r>
            <a:r>
              <a:rPr sz="2500" spc="-100" dirty="0">
                <a:latin typeface="Arial"/>
                <a:cs typeface="Arial"/>
              </a:rPr>
              <a:t>mudah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175" dirty="0">
                <a:latin typeface="Arial"/>
                <a:cs typeface="Arial"/>
              </a:rPr>
              <a:t>gagal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solidFill>
                  <a:srgbClr val="6F2FA0"/>
                </a:solidFill>
                <a:latin typeface="Trebuchet MS"/>
                <a:cs typeface="Trebuchet MS"/>
              </a:rPr>
              <a:t>Ukuran: </a:t>
            </a:r>
            <a:r>
              <a:rPr sz="2500" spc="-150" dirty="0">
                <a:latin typeface="Arial"/>
                <a:cs typeface="Arial"/>
              </a:rPr>
              <a:t>Chip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70" dirty="0">
                <a:latin typeface="Arial"/>
                <a:cs typeface="Arial"/>
              </a:rPr>
              <a:t>mungil </a:t>
            </a:r>
            <a:r>
              <a:rPr sz="2500" spc="-110" dirty="0">
                <a:latin typeface="Arial"/>
                <a:cs typeface="Arial"/>
              </a:rPr>
              <a:t>menggantikan </a:t>
            </a:r>
            <a:r>
              <a:rPr sz="2500" spc="-125" dirty="0">
                <a:latin typeface="Arial"/>
                <a:cs typeface="Arial"/>
              </a:rPr>
              <a:t>papan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25" dirty="0">
                <a:latin typeface="Arial"/>
                <a:cs typeface="Arial"/>
              </a:rPr>
              <a:t> </a:t>
            </a:r>
            <a:r>
              <a:rPr sz="2500" spc="-130" dirty="0" err="1" smtClean="0">
                <a:latin typeface="Arial"/>
                <a:cs typeface="Arial"/>
              </a:rPr>
              <a:t>besar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05" dirty="0" err="1" smtClean="0">
                <a:solidFill>
                  <a:srgbClr val="6F2FA0"/>
                </a:solidFill>
                <a:latin typeface="Trebuchet MS"/>
                <a:cs typeface="Trebuchet MS"/>
              </a:rPr>
              <a:t>Kecepatan</a:t>
            </a:r>
            <a:r>
              <a:rPr sz="2500" i="1" spc="-105" dirty="0">
                <a:solidFill>
                  <a:srgbClr val="6F2FA0"/>
                </a:solidFill>
                <a:latin typeface="Trebuchet MS"/>
                <a:cs typeface="Trebuchet MS"/>
              </a:rPr>
              <a:t>: </a:t>
            </a:r>
            <a:r>
              <a:rPr sz="2500" spc="-75" dirty="0">
                <a:latin typeface="Arial"/>
                <a:cs typeface="Arial"/>
              </a:rPr>
              <a:t>Listrik berpindah </a:t>
            </a:r>
            <a:r>
              <a:rPr sz="2500" spc="-105" dirty="0">
                <a:latin typeface="Arial"/>
                <a:cs typeface="Arial"/>
              </a:rPr>
              <a:t>dalam </a:t>
            </a:r>
            <a:r>
              <a:rPr sz="2500" spc="-90" dirty="0">
                <a:latin typeface="Arial"/>
                <a:cs typeface="Arial"/>
              </a:rPr>
              <a:t>jarak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425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kecil</a:t>
            </a:r>
            <a:endParaRPr sz="2500" dirty="0">
              <a:latin typeface="Arial"/>
              <a:cs typeface="Arial"/>
            </a:endParaRPr>
          </a:p>
          <a:p>
            <a:pPr marL="756107" marR="24695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30" dirty="0">
                <a:solidFill>
                  <a:srgbClr val="6F2FA0"/>
                </a:solidFill>
                <a:latin typeface="Trebuchet MS"/>
                <a:cs typeface="Trebuchet MS"/>
              </a:rPr>
              <a:t>Efisiensi: </a:t>
            </a:r>
            <a:r>
              <a:rPr sz="2500" spc="-150" dirty="0">
                <a:latin typeface="Arial"/>
                <a:cs typeface="Arial"/>
              </a:rPr>
              <a:t>Chip </a:t>
            </a:r>
            <a:r>
              <a:rPr sz="2500" spc="-135" dirty="0">
                <a:latin typeface="Arial"/>
                <a:cs typeface="Arial"/>
              </a:rPr>
              <a:t>menggunakan </a:t>
            </a:r>
            <a:r>
              <a:rPr sz="2500" spc="-25" dirty="0">
                <a:latin typeface="Arial"/>
                <a:cs typeface="Arial"/>
              </a:rPr>
              <a:t>listrik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60" dirty="0">
                <a:latin typeface="Arial"/>
                <a:cs typeface="Arial"/>
              </a:rPr>
              <a:t>sedikit</a:t>
            </a:r>
            <a:r>
              <a:rPr sz="2500" spc="-370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dan  </a:t>
            </a:r>
            <a:r>
              <a:rPr sz="2500" spc="-120" dirty="0">
                <a:latin typeface="Arial"/>
                <a:cs typeface="Arial"/>
              </a:rPr>
              <a:t>menghasilkan </a:t>
            </a:r>
            <a:r>
              <a:rPr sz="2500" spc="-160" dirty="0">
                <a:latin typeface="Arial"/>
                <a:cs typeface="Arial"/>
              </a:rPr>
              <a:t>panas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60" dirty="0">
                <a:latin typeface="Arial"/>
                <a:cs typeface="Arial"/>
              </a:rPr>
              <a:t>sedikit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75" dirty="0">
                <a:solidFill>
                  <a:srgbClr val="6F2FA0"/>
                </a:solidFill>
                <a:latin typeface="Trebuchet MS"/>
                <a:cs typeface="Trebuchet MS"/>
              </a:rPr>
              <a:t>Biaya: </a:t>
            </a:r>
            <a:r>
              <a:rPr sz="2500" spc="-125" dirty="0">
                <a:latin typeface="Arial"/>
                <a:cs typeface="Arial"/>
              </a:rPr>
              <a:t>Produksi </a:t>
            </a:r>
            <a:r>
              <a:rPr sz="2500" spc="-145" dirty="0">
                <a:latin typeface="Arial"/>
                <a:cs typeface="Arial"/>
              </a:rPr>
              <a:t>masal </a:t>
            </a:r>
            <a:r>
              <a:rPr sz="2500" spc="-80" dirty="0">
                <a:latin typeface="Arial"/>
                <a:cs typeface="Arial"/>
              </a:rPr>
              <a:t>membuat </a:t>
            </a:r>
            <a:r>
              <a:rPr sz="2500" spc="-145" dirty="0">
                <a:latin typeface="Arial"/>
                <a:cs typeface="Arial"/>
              </a:rPr>
              <a:t>harga </a:t>
            </a:r>
            <a:r>
              <a:rPr sz="2500" spc="-80" dirty="0">
                <a:latin typeface="Arial"/>
                <a:cs typeface="Arial"/>
              </a:rPr>
              <a:t>chip </a:t>
            </a:r>
            <a:r>
              <a:rPr sz="2500" spc="-45" dirty="0">
                <a:latin typeface="Arial"/>
                <a:cs typeface="Arial"/>
              </a:rPr>
              <a:t>tidak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mahal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45533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95400" y="609600"/>
            <a:ext cx="7086600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320" dirty="0">
                <a:latin typeface="Georgia"/>
                <a:cs typeface="Georgia"/>
              </a:rPr>
              <a:t>(Gordon) </a:t>
            </a:r>
            <a:r>
              <a:rPr sz="3600" spc="235" dirty="0">
                <a:latin typeface="Georgia"/>
                <a:cs typeface="Georgia"/>
              </a:rPr>
              <a:t>Moore</a:t>
            </a:r>
            <a:r>
              <a:rPr sz="3600" b="1" spc="235" dirty="0"/>
              <a:t>’</a:t>
            </a:r>
            <a:r>
              <a:rPr sz="3600" spc="235" dirty="0">
                <a:latin typeface="Georgia"/>
                <a:cs typeface="Georgia"/>
              </a:rPr>
              <a:t>s</a:t>
            </a:r>
            <a:r>
              <a:rPr sz="3600" spc="-320" dirty="0">
                <a:latin typeface="Georgia"/>
                <a:cs typeface="Georgia"/>
              </a:rPr>
              <a:t> </a:t>
            </a:r>
            <a:r>
              <a:rPr sz="3600" spc="360" dirty="0">
                <a:latin typeface="Georgia"/>
                <a:cs typeface="Georgia"/>
              </a:rPr>
              <a:t>Law</a:t>
            </a:r>
            <a:endParaRPr sz="36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34" y="1828800"/>
            <a:ext cx="7312659" cy="124714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spc="-4" dirty="0">
                <a:latin typeface="Georgia"/>
                <a:cs typeface="Georgia"/>
              </a:rPr>
              <a:t>The power of a silicon chip of </a:t>
            </a:r>
            <a:r>
              <a:rPr sz="2800" spc="-10" dirty="0">
                <a:latin typeface="Georgia"/>
                <a:cs typeface="Georgia"/>
              </a:rPr>
              <a:t>the </a:t>
            </a:r>
            <a:r>
              <a:rPr sz="2800" spc="-4" dirty="0">
                <a:latin typeface="Georgia"/>
                <a:cs typeface="Georgia"/>
              </a:rPr>
              <a:t>same price  would double </a:t>
            </a:r>
            <a:r>
              <a:rPr sz="2800" spc="-10" dirty="0">
                <a:latin typeface="Georgia"/>
                <a:cs typeface="Georgia"/>
              </a:rPr>
              <a:t>about </a:t>
            </a:r>
            <a:r>
              <a:rPr sz="2800" spc="-4" dirty="0">
                <a:latin typeface="Georgia"/>
                <a:cs typeface="Georgia"/>
              </a:rPr>
              <a:t>every 18</a:t>
            </a:r>
            <a:r>
              <a:rPr sz="2800" dirty="0">
                <a:latin typeface="Georgia"/>
                <a:cs typeface="Georgia"/>
              </a:rPr>
              <a:t> </a:t>
            </a:r>
            <a:r>
              <a:rPr sz="2800" spc="-4" dirty="0">
                <a:latin typeface="Georgia"/>
                <a:cs typeface="Georgia"/>
              </a:rPr>
              <a:t>months</a:t>
            </a:r>
            <a:endParaRPr sz="2800" dirty="0">
              <a:latin typeface="Georgia"/>
              <a:cs typeface="Georgia"/>
            </a:endParaRPr>
          </a:p>
          <a:p>
            <a:pPr marL="354883">
              <a:spcBef>
                <a:spcPts val="500"/>
              </a:spcBef>
            </a:pPr>
            <a:r>
              <a:rPr sz="2000" dirty="0">
                <a:latin typeface="Georgia"/>
                <a:cs typeface="Georgia"/>
              </a:rPr>
              <a:t>[still </a:t>
            </a:r>
            <a:r>
              <a:rPr sz="2000" spc="-4" dirty="0">
                <a:latin typeface="Georgia"/>
                <a:cs typeface="Georgia"/>
              </a:rPr>
              <a:t>true for </a:t>
            </a:r>
            <a:r>
              <a:rPr sz="2000" dirty="0">
                <a:latin typeface="Georgia"/>
                <a:cs typeface="Georgia"/>
              </a:rPr>
              <a:t>4</a:t>
            </a:r>
            <a:r>
              <a:rPr sz="2000" spc="-35" dirty="0">
                <a:latin typeface="Georgia"/>
                <a:cs typeface="Georgia"/>
              </a:rPr>
              <a:t> </a:t>
            </a:r>
            <a:r>
              <a:rPr sz="2000" dirty="0">
                <a:latin typeface="Georgia"/>
                <a:cs typeface="Georgia"/>
              </a:rPr>
              <a:t>decades]</a:t>
            </a: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61026" y="3412612"/>
            <a:ext cx="6144767" cy="36545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113001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47688" y="457202"/>
            <a:ext cx="2953511" cy="3428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7673" y="560827"/>
            <a:ext cx="6426200" cy="33253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76249" y="1389381"/>
            <a:ext cx="5171439" cy="201336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061" marR="5080" algn="ctr">
              <a:spcBef>
                <a:spcPts val="100"/>
              </a:spcBef>
            </a:pPr>
            <a:r>
              <a:rPr sz="2600" spc="-105" dirty="0" err="1" smtClean="0">
                <a:solidFill>
                  <a:srgbClr val="FFFFFF"/>
                </a:solidFill>
                <a:latin typeface="Arial"/>
                <a:cs typeface="Arial"/>
              </a:rPr>
              <a:t>Berkat</a:t>
            </a:r>
            <a:r>
              <a:rPr sz="2600" spc="-10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5" dirty="0" err="1" smtClean="0">
                <a:solidFill>
                  <a:srgbClr val="FFFFFF"/>
                </a:solidFill>
                <a:latin typeface="Arial"/>
                <a:cs typeface="Arial"/>
              </a:rPr>
              <a:t>tersedia</a:t>
            </a:r>
            <a:r>
              <a:rPr sz="2600" spc="-105" dirty="0" smtClean="0">
                <a:solidFill>
                  <a:srgbClr val="FFFFFF"/>
                </a:solidFill>
                <a:latin typeface="Arial"/>
                <a:cs typeface="Arial"/>
              </a:rPr>
              <a:t> microprocessor </a:t>
            </a:r>
            <a:r>
              <a:rPr sz="2600" spc="-110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r>
              <a:rPr sz="26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65" dirty="0">
                <a:solidFill>
                  <a:srgbClr val="FFFFFF"/>
                </a:solidFill>
                <a:latin typeface="Arial"/>
                <a:cs typeface="Arial"/>
              </a:rPr>
              <a:t>jumlah 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besar </a:t>
            </a:r>
            <a:r>
              <a:rPr sz="2600" spc="-12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600" spc="-150" dirty="0">
                <a:solidFill>
                  <a:srgbClr val="FFFFFF"/>
                </a:solidFill>
                <a:latin typeface="Arial"/>
                <a:cs typeface="Arial"/>
              </a:rPr>
              <a:t>harga </a:t>
            </a:r>
            <a:r>
              <a:rPr sz="2600" spc="-17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600" spc="-90" dirty="0">
                <a:solidFill>
                  <a:srgbClr val="FFFFFF"/>
                </a:solidFill>
                <a:latin typeface="Arial"/>
                <a:cs typeface="Arial"/>
              </a:rPr>
              <a:t>murah,  dunia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saat </a:t>
            </a:r>
            <a:r>
              <a:rPr sz="2600" spc="-14" dirty="0">
                <a:solidFill>
                  <a:srgbClr val="FFFFFF"/>
                </a:solidFill>
                <a:latin typeface="Arial"/>
                <a:cs typeface="Arial"/>
              </a:rPr>
              <a:t>ini </a:t>
            </a:r>
            <a:r>
              <a:rPr sz="2600" spc="-70" dirty="0">
                <a:solidFill>
                  <a:srgbClr val="FFFFFF"/>
                </a:solidFill>
                <a:latin typeface="Arial"/>
                <a:cs typeface="Arial"/>
              </a:rPr>
              <a:t>dipenuhi </a:t>
            </a:r>
            <a:r>
              <a:rPr sz="2600" spc="-75" dirty="0">
                <a:solidFill>
                  <a:srgbClr val="FFFFFF"/>
                </a:solidFill>
                <a:latin typeface="Arial"/>
                <a:cs typeface="Arial"/>
              </a:rPr>
              <a:t>oleh  </a:t>
            </a:r>
            <a:r>
              <a:rPr sz="2600" spc="-114" dirty="0">
                <a:solidFill>
                  <a:srgbClr val="FFFFFF"/>
                </a:solidFill>
                <a:latin typeface="Arial"/>
                <a:cs typeface="Arial"/>
              </a:rPr>
              <a:t>berbagai </a:t>
            </a:r>
            <a:r>
              <a:rPr sz="2600" spc="-110" dirty="0">
                <a:solidFill>
                  <a:srgbClr val="FFFFFF"/>
                </a:solidFill>
                <a:latin typeface="Arial"/>
                <a:cs typeface="Arial"/>
              </a:rPr>
              <a:t>variasi </a:t>
            </a:r>
            <a:r>
              <a:rPr sz="2600" spc="-95" dirty="0">
                <a:solidFill>
                  <a:srgbClr val="FFFFFF"/>
                </a:solidFill>
                <a:latin typeface="Arial"/>
                <a:cs typeface="Arial"/>
              </a:rPr>
              <a:t>komputer, 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masing-masing </a:t>
            </a:r>
            <a:r>
              <a:rPr sz="2600" spc="-145" dirty="0">
                <a:solidFill>
                  <a:srgbClr val="FFFFFF"/>
                </a:solidFill>
                <a:latin typeface="Arial"/>
                <a:cs typeface="Arial"/>
              </a:rPr>
              <a:t>dengan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tugas  </a:t>
            </a:r>
            <a:r>
              <a:rPr sz="2600" spc="-170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26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5" dirty="0">
                <a:solidFill>
                  <a:srgbClr val="FFFFFF"/>
                </a:solidFill>
                <a:latin typeface="Arial"/>
                <a:cs typeface="Arial"/>
              </a:rPr>
              <a:t>spesifik</a:t>
            </a:r>
            <a:endParaRPr sz="26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69565" y="4021184"/>
            <a:ext cx="1693346" cy="317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636008" y="3886202"/>
            <a:ext cx="4114799" cy="29778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78276" y="3886199"/>
            <a:ext cx="4140200" cy="575309"/>
          </a:xfrm>
          <a:custGeom>
            <a:avLst/>
            <a:gdLst/>
            <a:ahLst/>
            <a:cxnLst/>
            <a:rect l="l" t="t" r="r" b="b"/>
            <a:pathLst>
              <a:path w="4140200" h="575310">
                <a:moveTo>
                  <a:pt x="4139628" y="0"/>
                </a:moveTo>
                <a:lnTo>
                  <a:pt x="3286502" y="0"/>
                </a:lnTo>
                <a:lnTo>
                  <a:pt x="3303782" y="8408"/>
                </a:lnTo>
                <a:lnTo>
                  <a:pt x="3350667" y="28036"/>
                </a:lnTo>
                <a:lnTo>
                  <a:pt x="3398806" y="45155"/>
                </a:lnTo>
                <a:lnTo>
                  <a:pt x="3448036" y="59754"/>
                </a:lnTo>
                <a:lnTo>
                  <a:pt x="3498194" y="71818"/>
                </a:lnTo>
                <a:lnTo>
                  <a:pt x="3549117" y="81336"/>
                </a:lnTo>
                <a:lnTo>
                  <a:pt x="3600643" y="88296"/>
                </a:lnTo>
                <a:lnTo>
                  <a:pt x="3652607" y="92684"/>
                </a:lnTo>
                <a:lnTo>
                  <a:pt x="3704847" y="94488"/>
                </a:lnTo>
                <a:lnTo>
                  <a:pt x="3757138" y="93528"/>
                </a:lnTo>
                <a:lnTo>
                  <a:pt x="3808622" y="90021"/>
                </a:lnTo>
                <a:lnTo>
                  <a:pt x="3859210" y="84041"/>
                </a:lnTo>
                <a:lnTo>
                  <a:pt x="3908812" y="75663"/>
                </a:lnTo>
                <a:lnTo>
                  <a:pt x="3957336" y="64961"/>
                </a:lnTo>
                <a:lnTo>
                  <a:pt x="4004693" y="52008"/>
                </a:lnTo>
                <a:lnTo>
                  <a:pt x="4050791" y="36880"/>
                </a:lnTo>
                <a:lnTo>
                  <a:pt x="4095540" y="19651"/>
                </a:lnTo>
                <a:lnTo>
                  <a:pt x="4138849" y="395"/>
                </a:lnTo>
                <a:lnTo>
                  <a:pt x="4139628" y="0"/>
                </a:lnTo>
                <a:close/>
              </a:path>
              <a:path w="4140200" h="575310">
                <a:moveTo>
                  <a:pt x="3252854" y="0"/>
                </a:moveTo>
                <a:lnTo>
                  <a:pt x="0" y="0"/>
                </a:lnTo>
                <a:lnTo>
                  <a:pt x="17707" y="17636"/>
                </a:lnTo>
                <a:lnTo>
                  <a:pt x="50928" y="47945"/>
                </a:lnTo>
                <a:lnTo>
                  <a:pt x="85479" y="76853"/>
                </a:lnTo>
                <a:lnTo>
                  <a:pt x="121297" y="104347"/>
                </a:lnTo>
                <a:lnTo>
                  <a:pt x="158320" y="130414"/>
                </a:lnTo>
                <a:lnTo>
                  <a:pt x="196482" y="155042"/>
                </a:lnTo>
                <a:lnTo>
                  <a:pt x="235721" y="178217"/>
                </a:lnTo>
                <a:lnTo>
                  <a:pt x="275972" y="199925"/>
                </a:lnTo>
                <a:lnTo>
                  <a:pt x="317172" y="220155"/>
                </a:lnTo>
                <a:lnTo>
                  <a:pt x="359257" y="238894"/>
                </a:lnTo>
                <a:lnTo>
                  <a:pt x="402163" y="256127"/>
                </a:lnTo>
                <a:lnTo>
                  <a:pt x="445827" y="271842"/>
                </a:lnTo>
                <a:lnTo>
                  <a:pt x="490185" y="286027"/>
                </a:lnTo>
                <a:lnTo>
                  <a:pt x="535173" y="298668"/>
                </a:lnTo>
                <a:lnTo>
                  <a:pt x="580727" y="309752"/>
                </a:lnTo>
                <a:lnTo>
                  <a:pt x="626785" y="319266"/>
                </a:lnTo>
                <a:lnTo>
                  <a:pt x="673281" y="327197"/>
                </a:lnTo>
                <a:lnTo>
                  <a:pt x="720152" y="333533"/>
                </a:lnTo>
                <a:lnTo>
                  <a:pt x="767336" y="338259"/>
                </a:lnTo>
                <a:lnTo>
                  <a:pt x="814767" y="341364"/>
                </a:lnTo>
                <a:lnTo>
                  <a:pt x="862382" y="342834"/>
                </a:lnTo>
                <a:lnTo>
                  <a:pt x="910117" y="342657"/>
                </a:lnTo>
                <a:lnTo>
                  <a:pt x="957910" y="340818"/>
                </a:lnTo>
                <a:lnTo>
                  <a:pt x="1005695" y="337306"/>
                </a:lnTo>
                <a:lnTo>
                  <a:pt x="1053409" y="332107"/>
                </a:lnTo>
                <a:lnTo>
                  <a:pt x="1100989" y="325208"/>
                </a:lnTo>
                <a:lnTo>
                  <a:pt x="1148371" y="316596"/>
                </a:lnTo>
                <a:lnTo>
                  <a:pt x="1195490" y="306259"/>
                </a:lnTo>
                <a:lnTo>
                  <a:pt x="1242284" y="294182"/>
                </a:lnTo>
                <a:lnTo>
                  <a:pt x="1288689" y="280354"/>
                </a:lnTo>
                <a:lnTo>
                  <a:pt x="1334641" y="264761"/>
                </a:lnTo>
                <a:lnTo>
                  <a:pt x="1380075" y="247391"/>
                </a:lnTo>
                <a:lnTo>
                  <a:pt x="1424930" y="228229"/>
                </a:lnTo>
                <a:lnTo>
                  <a:pt x="1469139" y="207264"/>
                </a:lnTo>
                <a:lnTo>
                  <a:pt x="1499802" y="243425"/>
                </a:lnTo>
                <a:lnTo>
                  <a:pt x="1532641" y="278017"/>
                </a:lnTo>
                <a:lnTo>
                  <a:pt x="1567561" y="310986"/>
                </a:lnTo>
                <a:lnTo>
                  <a:pt x="1604467" y="342278"/>
                </a:lnTo>
                <a:lnTo>
                  <a:pt x="1643262" y="371838"/>
                </a:lnTo>
                <a:lnTo>
                  <a:pt x="1683851" y="399613"/>
                </a:lnTo>
                <a:lnTo>
                  <a:pt x="1726138" y="425548"/>
                </a:lnTo>
                <a:lnTo>
                  <a:pt x="1770027" y="449589"/>
                </a:lnTo>
                <a:lnTo>
                  <a:pt x="1815423" y="471682"/>
                </a:lnTo>
                <a:lnTo>
                  <a:pt x="1862230" y="491774"/>
                </a:lnTo>
                <a:lnTo>
                  <a:pt x="1910352" y="509809"/>
                </a:lnTo>
                <a:lnTo>
                  <a:pt x="1959694" y="525735"/>
                </a:lnTo>
                <a:lnTo>
                  <a:pt x="2010159" y="539496"/>
                </a:lnTo>
                <a:lnTo>
                  <a:pt x="2059813" y="550820"/>
                </a:lnTo>
                <a:lnTo>
                  <a:pt x="2109567" y="559955"/>
                </a:lnTo>
                <a:lnTo>
                  <a:pt x="2159342" y="566935"/>
                </a:lnTo>
                <a:lnTo>
                  <a:pt x="2209059" y="571795"/>
                </a:lnTo>
                <a:lnTo>
                  <a:pt x="2258641" y="574568"/>
                </a:lnTo>
                <a:lnTo>
                  <a:pt x="2308007" y="575289"/>
                </a:lnTo>
                <a:lnTo>
                  <a:pt x="2357080" y="573993"/>
                </a:lnTo>
                <a:lnTo>
                  <a:pt x="2405780" y="570714"/>
                </a:lnTo>
                <a:lnTo>
                  <a:pt x="2454030" y="565486"/>
                </a:lnTo>
                <a:lnTo>
                  <a:pt x="2501750" y="558343"/>
                </a:lnTo>
                <a:lnTo>
                  <a:pt x="2548862" y="549320"/>
                </a:lnTo>
                <a:lnTo>
                  <a:pt x="2595286" y="538451"/>
                </a:lnTo>
                <a:lnTo>
                  <a:pt x="2640945" y="525771"/>
                </a:lnTo>
                <a:lnTo>
                  <a:pt x="2685759" y="511313"/>
                </a:lnTo>
                <a:lnTo>
                  <a:pt x="2729651" y="495112"/>
                </a:lnTo>
                <a:lnTo>
                  <a:pt x="2772540" y="477202"/>
                </a:lnTo>
                <a:lnTo>
                  <a:pt x="2814350" y="457619"/>
                </a:lnTo>
                <a:lnTo>
                  <a:pt x="2854999" y="436395"/>
                </a:lnTo>
                <a:lnTo>
                  <a:pt x="2894411" y="413565"/>
                </a:lnTo>
                <a:lnTo>
                  <a:pt x="2932507" y="389165"/>
                </a:lnTo>
                <a:lnTo>
                  <a:pt x="2969207" y="363227"/>
                </a:lnTo>
                <a:lnTo>
                  <a:pt x="3004433" y="335786"/>
                </a:lnTo>
                <a:lnTo>
                  <a:pt x="3038107" y="306877"/>
                </a:lnTo>
                <a:lnTo>
                  <a:pt x="3070149" y="276534"/>
                </a:lnTo>
                <a:lnTo>
                  <a:pt x="3100481" y="244792"/>
                </a:lnTo>
                <a:lnTo>
                  <a:pt x="3129025" y="211684"/>
                </a:lnTo>
                <a:lnTo>
                  <a:pt x="3155701" y="177245"/>
                </a:lnTo>
                <a:lnTo>
                  <a:pt x="3180431" y="141509"/>
                </a:lnTo>
                <a:lnTo>
                  <a:pt x="3203136" y="104510"/>
                </a:lnTo>
                <a:lnTo>
                  <a:pt x="3223737" y="66284"/>
                </a:lnTo>
                <a:lnTo>
                  <a:pt x="3242157" y="26864"/>
                </a:lnTo>
                <a:lnTo>
                  <a:pt x="3252854" y="0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60412" y="3886201"/>
            <a:ext cx="4187190" cy="588645"/>
          </a:xfrm>
          <a:custGeom>
            <a:avLst/>
            <a:gdLst/>
            <a:ahLst/>
            <a:cxnLst/>
            <a:rect l="l" t="t" r="r" b="b"/>
            <a:pathLst>
              <a:path w="4187190" h="588645">
                <a:moveTo>
                  <a:pt x="3283410" y="4747"/>
                </a:moveTo>
                <a:lnTo>
                  <a:pt x="3273321" y="0"/>
                </a:lnTo>
                <a:lnTo>
                  <a:pt x="3257456" y="0"/>
                </a:lnTo>
                <a:lnTo>
                  <a:pt x="3256367" y="3048"/>
                </a:lnTo>
                <a:lnTo>
                  <a:pt x="3248747" y="22860"/>
                </a:lnTo>
                <a:lnTo>
                  <a:pt x="3230459" y="60960"/>
                </a:lnTo>
                <a:lnTo>
                  <a:pt x="3210647" y="99060"/>
                </a:lnTo>
                <a:lnTo>
                  <a:pt x="3187787" y="135636"/>
                </a:lnTo>
                <a:lnTo>
                  <a:pt x="3163403" y="170688"/>
                </a:lnTo>
                <a:lnTo>
                  <a:pt x="3137495" y="204216"/>
                </a:lnTo>
                <a:lnTo>
                  <a:pt x="3079583" y="268224"/>
                </a:lnTo>
                <a:lnTo>
                  <a:pt x="3047579" y="297180"/>
                </a:lnTo>
                <a:lnTo>
                  <a:pt x="3014051" y="326136"/>
                </a:lnTo>
                <a:lnTo>
                  <a:pt x="2978999" y="353568"/>
                </a:lnTo>
                <a:lnTo>
                  <a:pt x="2943947" y="379476"/>
                </a:lnTo>
                <a:lnTo>
                  <a:pt x="2905847" y="402336"/>
                </a:lnTo>
                <a:lnTo>
                  <a:pt x="2866223" y="425196"/>
                </a:lnTo>
                <a:lnTo>
                  <a:pt x="2826599" y="446532"/>
                </a:lnTo>
                <a:lnTo>
                  <a:pt x="2785451" y="466344"/>
                </a:lnTo>
                <a:lnTo>
                  <a:pt x="2700107" y="499872"/>
                </a:lnTo>
                <a:lnTo>
                  <a:pt x="2655911" y="513588"/>
                </a:lnTo>
                <a:lnTo>
                  <a:pt x="2610191" y="525780"/>
                </a:lnTo>
                <a:lnTo>
                  <a:pt x="2564471" y="536448"/>
                </a:lnTo>
                <a:lnTo>
                  <a:pt x="2517227" y="545592"/>
                </a:lnTo>
                <a:lnTo>
                  <a:pt x="2469983" y="553212"/>
                </a:lnTo>
                <a:lnTo>
                  <a:pt x="2422739" y="557784"/>
                </a:lnTo>
                <a:lnTo>
                  <a:pt x="2373971" y="560832"/>
                </a:lnTo>
                <a:lnTo>
                  <a:pt x="2326727" y="562356"/>
                </a:lnTo>
                <a:lnTo>
                  <a:pt x="2277959" y="562356"/>
                </a:lnTo>
                <a:lnTo>
                  <a:pt x="2227667" y="559308"/>
                </a:lnTo>
                <a:lnTo>
                  <a:pt x="2178899" y="554736"/>
                </a:lnTo>
                <a:lnTo>
                  <a:pt x="2130131" y="547116"/>
                </a:lnTo>
                <a:lnTo>
                  <a:pt x="2079839" y="537972"/>
                </a:lnTo>
                <a:lnTo>
                  <a:pt x="2031071" y="527304"/>
                </a:lnTo>
                <a:lnTo>
                  <a:pt x="1991447" y="516636"/>
                </a:lnTo>
                <a:lnTo>
                  <a:pt x="1950299" y="504444"/>
                </a:lnTo>
                <a:lnTo>
                  <a:pt x="1912199" y="490728"/>
                </a:lnTo>
                <a:lnTo>
                  <a:pt x="1874099" y="475488"/>
                </a:lnTo>
                <a:lnTo>
                  <a:pt x="1835999" y="458724"/>
                </a:lnTo>
                <a:lnTo>
                  <a:pt x="1799423" y="440436"/>
                </a:lnTo>
                <a:lnTo>
                  <a:pt x="1764371" y="422148"/>
                </a:lnTo>
                <a:lnTo>
                  <a:pt x="1729319" y="400812"/>
                </a:lnTo>
                <a:lnTo>
                  <a:pt x="1695791" y="379476"/>
                </a:lnTo>
                <a:lnTo>
                  <a:pt x="1663787" y="358140"/>
                </a:lnTo>
                <a:lnTo>
                  <a:pt x="1602827" y="309372"/>
                </a:lnTo>
                <a:lnTo>
                  <a:pt x="1573871" y="283464"/>
                </a:lnTo>
                <a:lnTo>
                  <a:pt x="1546439" y="256032"/>
                </a:lnTo>
                <a:lnTo>
                  <a:pt x="1496147" y="199644"/>
                </a:lnTo>
                <a:lnTo>
                  <a:pt x="1493099" y="195072"/>
                </a:lnTo>
                <a:lnTo>
                  <a:pt x="1487003" y="193548"/>
                </a:lnTo>
                <a:lnTo>
                  <a:pt x="1480907" y="195072"/>
                </a:lnTo>
                <a:lnTo>
                  <a:pt x="1430615" y="219456"/>
                </a:lnTo>
                <a:lnTo>
                  <a:pt x="1378799" y="240792"/>
                </a:lnTo>
                <a:lnTo>
                  <a:pt x="1326983" y="260604"/>
                </a:lnTo>
                <a:lnTo>
                  <a:pt x="1273643" y="277368"/>
                </a:lnTo>
                <a:lnTo>
                  <a:pt x="1220303" y="291084"/>
                </a:lnTo>
                <a:lnTo>
                  <a:pt x="1166963" y="303276"/>
                </a:lnTo>
                <a:lnTo>
                  <a:pt x="1112099" y="313944"/>
                </a:lnTo>
                <a:lnTo>
                  <a:pt x="1057235" y="321564"/>
                </a:lnTo>
                <a:lnTo>
                  <a:pt x="1002371" y="326136"/>
                </a:lnTo>
                <a:lnTo>
                  <a:pt x="947507" y="329184"/>
                </a:lnTo>
                <a:lnTo>
                  <a:pt x="892643" y="330708"/>
                </a:lnTo>
                <a:lnTo>
                  <a:pt x="837779" y="329184"/>
                </a:lnTo>
                <a:lnTo>
                  <a:pt x="782915" y="324485"/>
                </a:lnTo>
                <a:lnTo>
                  <a:pt x="729575" y="320040"/>
                </a:lnTo>
                <a:lnTo>
                  <a:pt x="676235" y="312420"/>
                </a:lnTo>
                <a:lnTo>
                  <a:pt x="622895" y="301752"/>
                </a:lnTo>
                <a:lnTo>
                  <a:pt x="571079" y="289560"/>
                </a:lnTo>
                <a:lnTo>
                  <a:pt x="519263" y="275844"/>
                </a:lnTo>
                <a:lnTo>
                  <a:pt x="468971" y="260604"/>
                </a:lnTo>
                <a:lnTo>
                  <a:pt x="418679" y="242316"/>
                </a:lnTo>
                <a:lnTo>
                  <a:pt x="369911" y="222504"/>
                </a:lnTo>
                <a:lnTo>
                  <a:pt x="321143" y="199644"/>
                </a:lnTo>
                <a:lnTo>
                  <a:pt x="275423" y="175260"/>
                </a:lnTo>
                <a:lnTo>
                  <a:pt x="229703" y="149352"/>
                </a:lnTo>
                <a:lnTo>
                  <a:pt x="187031" y="121920"/>
                </a:lnTo>
                <a:lnTo>
                  <a:pt x="144359" y="92964"/>
                </a:lnTo>
                <a:lnTo>
                  <a:pt x="103211" y="60960"/>
                </a:lnTo>
                <a:lnTo>
                  <a:pt x="63581" y="27432"/>
                </a:lnTo>
                <a:lnTo>
                  <a:pt x="34956" y="0"/>
                </a:lnTo>
                <a:lnTo>
                  <a:pt x="0" y="0"/>
                </a:lnTo>
                <a:lnTo>
                  <a:pt x="48341" y="45720"/>
                </a:lnTo>
                <a:lnTo>
                  <a:pt x="87971" y="80772"/>
                </a:lnTo>
                <a:lnTo>
                  <a:pt x="129119" y="112776"/>
                </a:lnTo>
                <a:lnTo>
                  <a:pt x="173315" y="143256"/>
                </a:lnTo>
                <a:lnTo>
                  <a:pt x="217511" y="172212"/>
                </a:lnTo>
                <a:lnTo>
                  <a:pt x="263231" y="198120"/>
                </a:lnTo>
                <a:lnTo>
                  <a:pt x="310475" y="222504"/>
                </a:lnTo>
                <a:lnTo>
                  <a:pt x="359243" y="245364"/>
                </a:lnTo>
                <a:lnTo>
                  <a:pt x="409535" y="265176"/>
                </a:lnTo>
                <a:lnTo>
                  <a:pt x="461351" y="284988"/>
                </a:lnTo>
                <a:lnTo>
                  <a:pt x="564983" y="315468"/>
                </a:lnTo>
                <a:lnTo>
                  <a:pt x="618323" y="327660"/>
                </a:lnTo>
                <a:lnTo>
                  <a:pt x="673187" y="336804"/>
                </a:lnTo>
                <a:lnTo>
                  <a:pt x="728051" y="344424"/>
                </a:lnTo>
                <a:lnTo>
                  <a:pt x="782915" y="350520"/>
                </a:lnTo>
                <a:lnTo>
                  <a:pt x="837779" y="353568"/>
                </a:lnTo>
                <a:lnTo>
                  <a:pt x="892643" y="355051"/>
                </a:lnTo>
                <a:lnTo>
                  <a:pt x="949031" y="355092"/>
                </a:lnTo>
                <a:lnTo>
                  <a:pt x="1005419" y="352044"/>
                </a:lnTo>
                <a:lnTo>
                  <a:pt x="1060283" y="345948"/>
                </a:lnTo>
                <a:lnTo>
                  <a:pt x="1116671" y="338328"/>
                </a:lnTo>
                <a:lnTo>
                  <a:pt x="1171535" y="327660"/>
                </a:lnTo>
                <a:lnTo>
                  <a:pt x="1226399" y="315468"/>
                </a:lnTo>
                <a:lnTo>
                  <a:pt x="1281263" y="301752"/>
                </a:lnTo>
                <a:lnTo>
                  <a:pt x="1387943" y="265176"/>
                </a:lnTo>
                <a:lnTo>
                  <a:pt x="1441283" y="242316"/>
                </a:lnTo>
                <a:lnTo>
                  <a:pt x="1477859" y="225104"/>
                </a:lnTo>
                <a:lnTo>
                  <a:pt x="1477859" y="214884"/>
                </a:lnTo>
                <a:lnTo>
                  <a:pt x="1493099" y="217932"/>
                </a:lnTo>
                <a:lnTo>
                  <a:pt x="1493099" y="233934"/>
                </a:lnTo>
                <a:lnTo>
                  <a:pt x="1502243" y="245364"/>
                </a:lnTo>
                <a:lnTo>
                  <a:pt x="1529675" y="274320"/>
                </a:lnTo>
                <a:lnTo>
                  <a:pt x="1557107" y="301752"/>
                </a:lnTo>
                <a:lnTo>
                  <a:pt x="1586063" y="327660"/>
                </a:lnTo>
                <a:lnTo>
                  <a:pt x="1618067" y="353568"/>
                </a:lnTo>
                <a:lnTo>
                  <a:pt x="1650071" y="377952"/>
                </a:lnTo>
                <a:lnTo>
                  <a:pt x="1682075" y="400812"/>
                </a:lnTo>
                <a:lnTo>
                  <a:pt x="1717127" y="423672"/>
                </a:lnTo>
                <a:lnTo>
                  <a:pt x="1752179" y="443484"/>
                </a:lnTo>
                <a:lnTo>
                  <a:pt x="1788755" y="463296"/>
                </a:lnTo>
                <a:lnTo>
                  <a:pt x="1825331" y="481584"/>
                </a:lnTo>
                <a:lnTo>
                  <a:pt x="1863431" y="498348"/>
                </a:lnTo>
                <a:lnTo>
                  <a:pt x="1942679" y="528828"/>
                </a:lnTo>
                <a:lnTo>
                  <a:pt x="1983827" y="541020"/>
                </a:lnTo>
                <a:lnTo>
                  <a:pt x="2075267" y="563880"/>
                </a:lnTo>
                <a:lnTo>
                  <a:pt x="2125559" y="573024"/>
                </a:lnTo>
                <a:lnTo>
                  <a:pt x="2226143" y="585216"/>
                </a:lnTo>
                <a:lnTo>
                  <a:pt x="2326727" y="588264"/>
                </a:lnTo>
                <a:lnTo>
                  <a:pt x="2377019" y="586740"/>
                </a:lnTo>
                <a:lnTo>
                  <a:pt x="2425787" y="583692"/>
                </a:lnTo>
                <a:lnTo>
                  <a:pt x="2474555" y="577596"/>
                </a:lnTo>
                <a:lnTo>
                  <a:pt x="2521799" y="571500"/>
                </a:lnTo>
                <a:lnTo>
                  <a:pt x="2570567" y="562356"/>
                </a:lnTo>
                <a:lnTo>
                  <a:pt x="2617811" y="550164"/>
                </a:lnTo>
                <a:lnTo>
                  <a:pt x="2663531" y="537972"/>
                </a:lnTo>
                <a:lnTo>
                  <a:pt x="2707727" y="522732"/>
                </a:lnTo>
                <a:lnTo>
                  <a:pt x="2753447" y="507492"/>
                </a:lnTo>
                <a:lnTo>
                  <a:pt x="2796119" y="489204"/>
                </a:lnTo>
                <a:lnTo>
                  <a:pt x="2838791" y="469392"/>
                </a:lnTo>
                <a:lnTo>
                  <a:pt x="2879939" y="448056"/>
                </a:lnTo>
                <a:lnTo>
                  <a:pt x="2919563" y="423672"/>
                </a:lnTo>
                <a:lnTo>
                  <a:pt x="2957663" y="399288"/>
                </a:lnTo>
                <a:lnTo>
                  <a:pt x="2995763" y="373380"/>
                </a:lnTo>
                <a:lnTo>
                  <a:pt x="3030815" y="345948"/>
                </a:lnTo>
                <a:lnTo>
                  <a:pt x="3097871" y="284988"/>
                </a:lnTo>
                <a:lnTo>
                  <a:pt x="3128351" y="252984"/>
                </a:lnTo>
                <a:lnTo>
                  <a:pt x="3157307" y="219456"/>
                </a:lnTo>
                <a:lnTo>
                  <a:pt x="3184739" y="184404"/>
                </a:lnTo>
                <a:lnTo>
                  <a:pt x="3209123" y="147828"/>
                </a:lnTo>
                <a:lnTo>
                  <a:pt x="3231983" y="111252"/>
                </a:lnTo>
                <a:lnTo>
                  <a:pt x="3253319" y="71628"/>
                </a:lnTo>
                <a:lnTo>
                  <a:pt x="3280751" y="12192"/>
                </a:lnTo>
                <a:lnTo>
                  <a:pt x="3283410" y="4747"/>
                </a:lnTo>
                <a:close/>
              </a:path>
              <a:path w="4187190" h="588645">
                <a:moveTo>
                  <a:pt x="3257456" y="0"/>
                </a:moveTo>
                <a:lnTo>
                  <a:pt x="34956" y="0"/>
                </a:lnTo>
                <a:lnTo>
                  <a:pt x="63581" y="27432"/>
                </a:lnTo>
                <a:lnTo>
                  <a:pt x="103211" y="60960"/>
                </a:lnTo>
                <a:lnTo>
                  <a:pt x="144359" y="92964"/>
                </a:lnTo>
                <a:lnTo>
                  <a:pt x="187031" y="121920"/>
                </a:lnTo>
                <a:lnTo>
                  <a:pt x="229703" y="149352"/>
                </a:lnTo>
                <a:lnTo>
                  <a:pt x="275423" y="175260"/>
                </a:lnTo>
                <a:lnTo>
                  <a:pt x="321143" y="199644"/>
                </a:lnTo>
                <a:lnTo>
                  <a:pt x="369911" y="222504"/>
                </a:lnTo>
                <a:lnTo>
                  <a:pt x="418679" y="242316"/>
                </a:lnTo>
                <a:lnTo>
                  <a:pt x="468971" y="260604"/>
                </a:lnTo>
                <a:lnTo>
                  <a:pt x="519263" y="275844"/>
                </a:lnTo>
                <a:lnTo>
                  <a:pt x="571079" y="289560"/>
                </a:lnTo>
                <a:lnTo>
                  <a:pt x="622895" y="301752"/>
                </a:lnTo>
                <a:lnTo>
                  <a:pt x="676235" y="312420"/>
                </a:lnTo>
                <a:lnTo>
                  <a:pt x="729575" y="320040"/>
                </a:lnTo>
                <a:lnTo>
                  <a:pt x="784439" y="324612"/>
                </a:lnTo>
                <a:lnTo>
                  <a:pt x="837779" y="329184"/>
                </a:lnTo>
                <a:lnTo>
                  <a:pt x="892643" y="330708"/>
                </a:lnTo>
                <a:lnTo>
                  <a:pt x="947507" y="329184"/>
                </a:lnTo>
                <a:lnTo>
                  <a:pt x="1002371" y="326136"/>
                </a:lnTo>
                <a:lnTo>
                  <a:pt x="1057235" y="321564"/>
                </a:lnTo>
                <a:lnTo>
                  <a:pt x="1112099" y="313944"/>
                </a:lnTo>
                <a:lnTo>
                  <a:pt x="1166963" y="303276"/>
                </a:lnTo>
                <a:lnTo>
                  <a:pt x="1220303" y="291084"/>
                </a:lnTo>
                <a:lnTo>
                  <a:pt x="1273643" y="277368"/>
                </a:lnTo>
                <a:lnTo>
                  <a:pt x="1326983" y="260604"/>
                </a:lnTo>
                <a:lnTo>
                  <a:pt x="1378799" y="240792"/>
                </a:lnTo>
                <a:lnTo>
                  <a:pt x="1430615" y="219456"/>
                </a:lnTo>
                <a:lnTo>
                  <a:pt x="1480907" y="195072"/>
                </a:lnTo>
                <a:lnTo>
                  <a:pt x="1487003" y="193548"/>
                </a:lnTo>
                <a:lnTo>
                  <a:pt x="1493099" y="195072"/>
                </a:lnTo>
                <a:lnTo>
                  <a:pt x="1496147" y="199644"/>
                </a:lnTo>
                <a:lnTo>
                  <a:pt x="1520531" y="228600"/>
                </a:lnTo>
                <a:lnTo>
                  <a:pt x="1573871" y="283464"/>
                </a:lnTo>
                <a:lnTo>
                  <a:pt x="1602827" y="309372"/>
                </a:lnTo>
                <a:lnTo>
                  <a:pt x="1663787" y="358140"/>
                </a:lnTo>
                <a:lnTo>
                  <a:pt x="1695791" y="379476"/>
                </a:lnTo>
                <a:lnTo>
                  <a:pt x="1729319" y="400812"/>
                </a:lnTo>
                <a:lnTo>
                  <a:pt x="1764371" y="422148"/>
                </a:lnTo>
                <a:lnTo>
                  <a:pt x="1799423" y="440436"/>
                </a:lnTo>
                <a:lnTo>
                  <a:pt x="1835999" y="458724"/>
                </a:lnTo>
                <a:lnTo>
                  <a:pt x="1874099" y="475488"/>
                </a:lnTo>
                <a:lnTo>
                  <a:pt x="1912199" y="490728"/>
                </a:lnTo>
                <a:lnTo>
                  <a:pt x="1950299" y="504444"/>
                </a:lnTo>
                <a:lnTo>
                  <a:pt x="1991447" y="516636"/>
                </a:lnTo>
                <a:lnTo>
                  <a:pt x="2031071" y="527304"/>
                </a:lnTo>
                <a:lnTo>
                  <a:pt x="2079839" y="537972"/>
                </a:lnTo>
                <a:lnTo>
                  <a:pt x="2130131" y="547116"/>
                </a:lnTo>
                <a:lnTo>
                  <a:pt x="2178899" y="554736"/>
                </a:lnTo>
                <a:lnTo>
                  <a:pt x="2227667" y="559308"/>
                </a:lnTo>
                <a:lnTo>
                  <a:pt x="2277959" y="562356"/>
                </a:lnTo>
                <a:lnTo>
                  <a:pt x="2326727" y="562356"/>
                </a:lnTo>
                <a:lnTo>
                  <a:pt x="2373971" y="560832"/>
                </a:lnTo>
                <a:lnTo>
                  <a:pt x="2422739" y="557784"/>
                </a:lnTo>
                <a:lnTo>
                  <a:pt x="2469983" y="553212"/>
                </a:lnTo>
                <a:lnTo>
                  <a:pt x="2517227" y="545592"/>
                </a:lnTo>
                <a:lnTo>
                  <a:pt x="2564471" y="536448"/>
                </a:lnTo>
                <a:lnTo>
                  <a:pt x="2610191" y="525780"/>
                </a:lnTo>
                <a:lnTo>
                  <a:pt x="2655911" y="513588"/>
                </a:lnTo>
                <a:lnTo>
                  <a:pt x="2700107" y="499872"/>
                </a:lnTo>
                <a:lnTo>
                  <a:pt x="2785451" y="466344"/>
                </a:lnTo>
                <a:lnTo>
                  <a:pt x="2826599" y="446532"/>
                </a:lnTo>
                <a:lnTo>
                  <a:pt x="2866223" y="425196"/>
                </a:lnTo>
                <a:lnTo>
                  <a:pt x="2905847" y="402336"/>
                </a:lnTo>
                <a:lnTo>
                  <a:pt x="2943947" y="379476"/>
                </a:lnTo>
                <a:lnTo>
                  <a:pt x="2978999" y="353568"/>
                </a:lnTo>
                <a:lnTo>
                  <a:pt x="3014051" y="326136"/>
                </a:lnTo>
                <a:lnTo>
                  <a:pt x="3047579" y="297180"/>
                </a:lnTo>
                <a:lnTo>
                  <a:pt x="3079583" y="268224"/>
                </a:lnTo>
                <a:lnTo>
                  <a:pt x="3137495" y="204216"/>
                </a:lnTo>
                <a:lnTo>
                  <a:pt x="3163403" y="170688"/>
                </a:lnTo>
                <a:lnTo>
                  <a:pt x="3187787" y="135636"/>
                </a:lnTo>
                <a:lnTo>
                  <a:pt x="3210647" y="99060"/>
                </a:lnTo>
                <a:lnTo>
                  <a:pt x="3230459" y="60960"/>
                </a:lnTo>
                <a:lnTo>
                  <a:pt x="3248747" y="22860"/>
                </a:lnTo>
                <a:lnTo>
                  <a:pt x="3256367" y="3048"/>
                </a:lnTo>
                <a:lnTo>
                  <a:pt x="3257456" y="0"/>
                </a:lnTo>
                <a:close/>
              </a:path>
              <a:path w="4187190" h="588645">
                <a:moveTo>
                  <a:pt x="1493099" y="217932"/>
                </a:moveTo>
                <a:lnTo>
                  <a:pt x="1477859" y="214884"/>
                </a:lnTo>
                <a:lnTo>
                  <a:pt x="1483799" y="222308"/>
                </a:lnTo>
                <a:lnTo>
                  <a:pt x="1493099" y="217932"/>
                </a:lnTo>
                <a:close/>
              </a:path>
              <a:path w="4187190" h="588645">
                <a:moveTo>
                  <a:pt x="1483799" y="222308"/>
                </a:moveTo>
                <a:lnTo>
                  <a:pt x="1477859" y="214884"/>
                </a:lnTo>
                <a:lnTo>
                  <a:pt x="1477859" y="225104"/>
                </a:lnTo>
                <a:lnTo>
                  <a:pt x="1483799" y="222308"/>
                </a:lnTo>
                <a:close/>
              </a:path>
              <a:path w="4187190" h="588645">
                <a:moveTo>
                  <a:pt x="1493099" y="233934"/>
                </a:moveTo>
                <a:lnTo>
                  <a:pt x="1493099" y="217932"/>
                </a:lnTo>
                <a:lnTo>
                  <a:pt x="1483799" y="222308"/>
                </a:lnTo>
                <a:lnTo>
                  <a:pt x="1493099" y="233934"/>
                </a:lnTo>
                <a:close/>
              </a:path>
              <a:path w="4187190" h="588645">
                <a:moveTo>
                  <a:pt x="4187024" y="0"/>
                </a:moveTo>
                <a:lnTo>
                  <a:pt x="4126572" y="0"/>
                </a:lnTo>
                <a:lnTo>
                  <a:pt x="4089995" y="15240"/>
                </a:lnTo>
                <a:lnTo>
                  <a:pt x="4053419" y="28956"/>
                </a:lnTo>
                <a:lnTo>
                  <a:pt x="4013795" y="41148"/>
                </a:lnTo>
                <a:lnTo>
                  <a:pt x="3975695" y="51816"/>
                </a:lnTo>
                <a:lnTo>
                  <a:pt x="3934547" y="60960"/>
                </a:lnTo>
                <a:lnTo>
                  <a:pt x="3893399" y="68580"/>
                </a:lnTo>
                <a:lnTo>
                  <a:pt x="3852251" y="74676"/>
                </a:lnTo>
                <a:lnTo>
                  <a:pt x="3768431" y="80663"/>
                </a:lnTo>
                <a:lnTo>
                  <a:pt x="3693755" y="80772"/>
                </a:lnTo>
                <a:lnTo>
                  <a:pt x="3664799" y="79248"/>
                </a:lnTo>
                <a:lnTo>
                  <a:pt x="3577931" y="70104"/>
                </a:lnTo>
                <a:lnTo>
                  <a:pt x="3521543" y="59436"/>
                </a:lnTo>
                <a:lnTo>
                  <a:pt x="3465155" y="45720"/>
                </a:lnTo>
                <a:lnTo>
                  <a:pt x="3411815" y="30480"/>
                </a:lnTo>
                <a:lnTo>
                  <a:pt x="3384383" y="19812"/>
                </a:lnTo>
                <a:lnTo>
                  <a:pt x="3358475" y="10668"/>
                </a:lnTo>
                <a:lnTo>
                  <a:pt x="3332567" y="0"/>
                </a:lnTo>
                <a:lnTo>
                  <a:pt x="3285106" y="0"/>
                </a:lnTo>
                <a:lnTo>
                  <a:pt x="3283410" y="4747"/>
                </a:lnTo>
                <a:lnTo>
                  <a:pt x="3321899" y="22860"/>
                </a:lnTo>
                <a:lnTo>
                  <a:pt x="3376763" y="44196"/>
                </a:lnTo>
                <a:lnTo>
                  <a:pt x="3459059" y="71628"/>
                </a:lnTo>
                <a:lnTo>
                  <a:pt x="3488015" y="77724"/>
                </a:lnTo>
                <a:lnTo>
                  <a:pt x="3516971" y="85344"/>
                </a:lnTo>
                <a:lnTo>
                  <a:pt x="3603839" y="99060"/>
                </a:lnTo>
                <a:lnTo>
                  <a:pt x="3634319" y="102108"/>
                </a:lnTo>
                <a:lnTo>
                  <a:pt x="3663275" y="105156"/>
                </a:lnTo>
                <a:lnTo>
                  <a:pt x="3693755" y="106680"/>
                </a:lnTo>
                <a:lnTo>
                  <a:pt x="3768431" y="106680"/>
                </a:lnTo>
                <a:lnTo>
                  <a:pt x="3812627" y="103632"/>
                </a:lnTo>
                <a:lnTo>
                  <a:pt x="3855299" y="99060"/>
                </a:lnTo>
                <a:lnTo>
                  <a:pt x="3897971" y="92964"/>
                </a:lnTo>
                <a:lnTo>
                  <a:pt x="3940643" y="85344"/>
                </a:lnTo>
                <a:lnTo>
                  <a:pt x="3981791" y="76200"/>
                </a:lnTo>
                <a:lnTo>
                  <a:pt x="4022939" y="65532"/>
                </a:lnTo>
                <a:lnTo>
                  <a:pt x="4061039" y="51816"/>
                </a:lnTo>
                <a:lnTo>
                  <a:pt x="4100663" y="38100"/>
                </a:lnTo>
                <a:lnTo>
                  <a:pt x="4137239" y="22860"/>
                </a:lnTo>
                <a:lnTo>
                  <a:pt x="4175339" y="6096"/>
                </a:lnTo>
                <a:lnTo>
                  <a:pt x="4187024" y="0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36166" y="3915156"/>
            <a:ext cx="120396" cy="1706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145535" y="6790434"/>
            <a:ext cx="610235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fld id="{616C2680-8B8B-495A-96DE-1D748608477F}" type="slidenum">
              <a:rPr lang="id-ID" sz="1200" spc="-14" smtClean="0">
                <a:solidFill>
                  <a:srgbClr val="898989"/>
                </a:solidFill>
                <a:latin typeface="Arial"/>
                <a:cs typeface="Arial"/>
              </a:rPr>
              <a:t>12</a:t>
            </a:fld>
            <a:endParaRPr sz="1200" dirty="0">
              <a:latin typeface="Arial"/>
              <a:cs typeface="Arial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0" y="685800"/>
            <a:ext cx="94462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Penggunaan</a:t>
            </a:r>
            <a:r>
              <a:rPr sz="3600" spc="-130" dirty="0"/>
              <a:t> </a:t>
            </a:r>
            <a:r>
              <a:rPr sz="3600" spc="270" dirty="0"/>
              <a:t>Komputer</a:t>
            </a:r>
            <a:r>
              <a:rPr sz="3600" spc="-125" dirty="0"/>
              <a:t> </a:t>
            </a:r>
            <a:r>
              <a:rPr sz="3600" spc="235" dirty="0"/>
              <a:t>di</a:t>
            </a:r>
            <a:r>
              <a:rPr sz="3600" spc="-125" dirty="0"/>
              <a:t> </a:t>
            </a:r>
            <a:r>
              <a:rPr sz="3600" spc="265" dirty="0"/>
              <a:t>Indonesia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81000" y="2116330"/>
            <a:ext cx="9296400" cy="4221023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57443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1956 </a:t>
            </a:r>
            <a:r>
              <a:rPr sz="3200" spc="-199" dirty="0">
                <a:latin typeface="Arial"/>
                <a:cs typeface="Arial"/>
              </a:rPr>
              <a:t>Bank </a:t>
            </a:r>
            <a:r>
              <a:rPr sz="3200" spc="-130" dirty="0">
                <a:latin typeface="Arial"/>
                <a:cs typeface="Arial"/>
              </a:rPr>
              <a:t>Indonesia </a:t>
            </a:r>
            <a:r>
              <a:rPr sz="3200" spc="-80" dirty="0">
                <a:latin typeface="Arial"/>
                <a:cs typeface="Arial"/>
              </a:rPr>
              <a:t>mulai </a:t>
            </a:r>
            <a:r>
              <a:rPr sz="3200" spc="-160" dirty="0">
                <a:latin typeface="Arial"/>
                <a:cs typeface="Arial"/>
              </a:rPr>
              <a:t>menggunakan </a:t>
            </a:r>
            <a:r>
              <a:rPr sz="3200" spc="-295" dirty="0">
                <a:latin typeface="Arial"/>
                <a:cs typeface="Arial"/>
              </a:rPr>
              <a:t>UNIVAC  </a:t>
            </a:r>
            <a:r>
              <a:rPr sz="3200" spc="-145" dirty="0">
                <a:latin typeface="Arial"/>
                <a:cs typeface="Arial"/>
              </a:rPr>
              <a:t>1004</a:t>
            </a:r>
            <a:endParaRPr sz="32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1964 </a:t>
            </a:r>
            <a:r>
              <a:rPr sz="3200" spc="-215" dirty="0">
                <a:latin typeface="Arial"/>
                <a:cs typeface="Arial"/>
              </a:rPr>
              <a:t>TNI </a:t>
            </a:r>
            <a:r>
              <a:rPr sz="3200" spc="-150" dirty="0">
                <a:latin typeface="Arial"/>
                <a:cs typeface="Arial"/>
              </a:rPr>
              <a:t>angkatan </a:t>
            </a:r>
            <a:r>
              <a:rPr sz="3200" spc="-85" dirty="0">
                <a:latin typeface="Arial"/>
                <a:cs typeface="Arial"/>
              </a:rPr>
              <a:t>darat </a:t>
            </a:r>
            <a:r>
              <a:rPr sz="3200" spc="-40" dirty="0">
                <a:latin typeface="Arial"/>
                <a:cs typeface="Arial"/>
              </a:rPr>
              <a:t>di </a:t>
            </a:r>
            <a:r>
              <a:rPr sz="3200" spc="-175" dirty="0">
                <a:latin typeface="Arial"/>
                <a:cs typeface="Arial"/>
              </a:rPr>
              <a:t>Bandung </a:t>
            </a:r>
            <a:r>
              <a:rPr sz="3200" spc="-160" dirty="0">
                <a:latin typeface="Arial"/>
                <a:cs typeface="Arial"/>
              </a:rPr>
              <a:t>menggunakan  </a:t>
            </a:r>
            <a:r>
              <a:rPr sz="3200" spc="-125" dirty="0">
                <a:latin typeface="Arial"/>
                <a:cs typeface="Arial"/>
              </a:rPr>
              <a:t>IBM </a:t>
            </a:r>
            <a:r>
              <a:rPr sz="3200" spc="-215" dirty="0">
                <a:latin typeface="Arial"/>
                <a:cs typeface="Arial"/>
              </a:rPr>
              <a:t>System</a:t>
            </a:r>
            <a:r>
              <a:rPr sz="3200" spc="-160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1401</a:t>
            </a:r>
            <a:endParaRPr sz="3200" dirty="0">
              <a:latin typeface="Arial"/>
              <a:cs typeface="Arial"/>
            </a:endParaRPr>
          </a:p>
          <a:p>
            <a:pPr marL="355517" marR="408209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1967 </a:t>
            </a:r>
            <a:r>
              <a:rPr sz="3200" spc="-260" dirty="0">
                <a:latin typeface="Arial"/>
                <a:cs typeface="Arial"/>
              </a:rPr>
              <a:t>ITB </a:t>
            </a:r>
            <a:r>
              <a:rPr sz="3200" spc="-185" dirty="0">
                <a:latin typeface="Arial"/>
                <a:cs typeface="Arial"/>
              </a:rPr>
              <a:t>sebagai </a:t>
            </a:r>
            <a:r>
              <a:rPr sz="3200" spc="-110" dirty="0">
                <a:latin typeface="Arial"/>
                <a:cs typeface="Arial"/>
              </a:rPr>
              <a:t>perguruan </a:t>
            </a:r>
            <a:r>
              <a:rPr sz="3200" spc="-65" dirty="0">
                <a:latin typeface="Arial"/>
                <a:cs typeface="Arial"/>
              </a:rPr>
              <a:t>tinggi </a:t>
            </a:r>
            <a:r>
              <a:rPr sz="3200" spc="-95" dirty="0">
                <a:latin typeface="Arial"/>
                <a:cs typeface="Arial"/>
              </a:rPr>
              <a:t>pertama </a:t>
            </a:r>
            <a:r>
              <a:rPr sz="3200" spc="-191" dirty="0">
                <a:latin typeface="Arial"/>
                <a:cs typeface="Arial"/>
              </a:rPr>
              <a:t>yang  </a:t>
            </a:r>
            <a:r>
              <a:rPr sz="3200" spc="-160" dirty="0">
                <a:latin typeface="Arial"/>
                <a:cs typeface="Arial"/>
              </a:rPr>
              <a:t>menggunakan </a:t>
            </a:r>
            <a:r>
              <a:rPr sz="3200" spc="-105" dirty="0">
                <a:latin typeface="Arial"/>
                <a:cs typeface="Arial"/>
              </a:rPr>
              <a:t>komputer, </a:t>
            </a:r>
            <a:r>
              <a:rPr sz="3200" spc="-70" dirty="0">
                <a:latin typeface="Arial"/>
                <a:cs typeface="Arial"/>
              </a:rPr>
              <a:t>yaitu </a:t>
            </a:r>
            <a:r>
              <a:rPr sz="3200" spc="-125" dirty="0">
                <a:latin typeface="Arial"/>
                <a:cs typeface="Arial"/>
              </a:rPr>
              <a:t>IBM </a:t>
            </a:r>
            <a:r>
              <a:rPr sz="3200" spc="-215" dirty="0">
                <a:latin typeface="Arial"/>
                <a:cs typeface="Arial"/>
              </a:rPr>
              <a:t>System</a:t>
            </a:r>
            <a:r>
              <a:rPr sz="3200" spc="-175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1401</a:t>
            </a:r>
            <a:endParaRPr sz="3200" dirty="0">
              <a:latin typeface="Arial"/>
              <a:cs typeface="Arial"/>
            </a:endParaRPr>
          </a:p>
          <a:p>
            <a:pPr marL="355517" marR="508514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1972 </a:t>
            </a:r>
            <a:r>
              <a:rPr sz="3200" spc="-320" dirty="0">
                <a:latin typeface="Arial"/>
                <a:cs typeface="Arial"/>
              </a:rPr>
              <a:t>PUSILKOM </a:t>
            </a:r>
            <a:r>
              <a:rPr sz="3200" spc="-150" dirty="0">
                <a:latin typeface="Arial"/>
                <a:cs typeface="Arial"/>
              </a:rPr>
              <a:t>UI </a:t>
            </a:r>
            <a:r>
              <a:rPr sz="3200" spc="-80" dirty="0">
                <a:latin typeface="Arial"/>
                <a:cs typeface="Arial"/>
              </a:rPr>
              <a:t>mulai </a:t>
            </a:r>
            <a:r>
              <a:rPr sz="3200" spc="-140" dirty="0">
                <a:latin typeface="Arial"/>
                <a:cs typeface="Arial"/>
              </a:rPr>
              <a:t>melakukan </a:t>
            </a:r>
            <a:r>
              <a:rPr sz="3200" spc="-130" dirty="0">
                <a:latin typeface="Arial"/>
                <a:cs typeface="Arial"/>
              </a:rPr>
              <a:t>kegiatan  </a:t>
            </a:r>
            <a:r>
              <a:rPr sz="3200" spc="-120" dirty="0">
                <a:latin typeface="Arial"/>
                <a:cs typeface="Arial"/>
              </a:rPr>
              <a:t>operasional </a:t>
            </a:r>
            <a:r>
              <a:rPr sz="3200" spc="-114" dirty="0">
                <a:latin typeface="Arial"/>
                <a:cs typeface="Arial"/>
              </a:rPr>
              <a:t>komputasi </a:t>
            </a:r>
            <a:r>
              <a:rPr sz="3200" spc="-40" dirty="0">
                <a:latin typeface="Arial"/>
                <a:cs typeface="Arial"/>
              </a:rPr>
              <a:t>di </a:t>
            </a:r>
            <a:r>
              <a:rPr sz="3200" spc="-130" dirty="0">
                <a:latin typeface="Arial"/>
                <a:cs typeface="Arial"/>
              </a:rPr>
              <a:t>lingkungan </a:t>
            </a:r>
            <a:r>
              <a:rPr sz="3200" spc="-170" dirty="0">
                <a:latin typeface="Arial"/>
                <a:cs typeface="Arial"/>
              </a:rPr>
              <a:t>kampus</a:t>
            </a:r>
            <a:r>
              <a:rPr sz="3200" spc="-195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UI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7987" y="685800"/>
            <a:ext cx="919041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Penggunaan</a:t>
            </a:r>
            <a:r>
              <a:rPr sz="3600" spc="-130" dirty="0"/>
              <a:t> </a:t>
            </a:r>
            <a:r>
              <a:rPr sz="3600" spc="270" dirty="0"/>
              <a:t>Komputer</a:t>
            </a:r>
            <a:r>
              <a:rPr sz="3600" spc="-125" dirty="0"/>
              <a:t> </a:t>
            </a:r>
            <a:r>
              <a:rPr sz="3600" spc="235" dirty="0"/>
              <a:t>di</a:t>
            </a:r>
            <a:r>
              <a:rPr sz="3600" spc="-125" dirty="0"/>
              <a:t> </a:t>
            </a:r>
            <a:r>
              <a:rPr sz="3600" spc="265" dirty="0"/>
              <a:t>Indonesia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5" y="1478787"/>
            <a:ext cx="1426845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0" dirty="0">
                <a:solidFill>
                  <a:srgbClr val="006FC0"/>
                </a:solidFill>
                <a:latin typeface="Times New Roman"/>
                <a:cs typeface="Times New Roman"/>
              </a:rPr>
              <a:t>(</a:t>
            </a:r>
            <a:r>
              <a:rPr sz="3600" spc="65" dirty="0">
                <a:solidFill>
                  <a:srgbClr val="006FC0"/>
                </a:solidFill>
                <a:latin typeface="Times New Roman"/>
                <a:cs typeface="Times New Roman"/>
              </a:rPr>
              <a:t>c</a:t>
            </a:r>
            <a:r>
              <a:rPr sz="3600" spc="245" dirty="0">
                <a:solidFill>
                  <a:srgbClr val="006FC0"/>
                </a:solidFill>
                <a:latin typeface="Times New Roman"/>
                <a:cs typeface="Times New Roman"/>
              </a:rPr>
              <a:t>o</a:t>
            </a:r>
            <a:r>
              <a:rPr sz="3600" spc="370" dirty="0">
                <a:solidFill>
                  <a:srgbClr val="006FC0"/>
                </a:solidFill>
                <a:latin typeface="Times New Roman"/>
                <a:cs typeface="Times New Roman"/>
              </a:rPr>
              <a:t>n</a:t>
            </a:r>
            <a:r>
              <a:rPr sz="3600" spc="360" dirty="0">
                <a:solidFill>
                  <a:srgbClr val="006FC0"/>
                </a:solidFill>
                <a:latin typeface="Times New Roman"/>
                <a:cs typeface="Times New Roman"/>
              </a:rPr>
              <a:t>t</a:t>
            </a:r>
            <a:r>
              <a:rPr sz="3600" spc="-60" dirty="0">
                <a:solidFill>
                  <a:srgbClr val="006FC0"/>
                </a:solidFill>
                <a:latin typeface="Times New Roman"/>
                <a:cs typeface="Times New Roman"/>
              </a:rPr>
              <a:t>.</a:t>
            </a:r>
            <a:r>
              <a:rPr sz="3600" spc="270" dirty="0">
                <a:solidFill>
                  <a:srgbClr val="006FC0"/>
                </a:solidFill>
                <a:latin typeface="Times New Roman"/>
                <a:cs typeface="Times New Roman"/>
              </a:rPr>
              <a:t>)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76063" y="2067741"/>
            <a:ext cx="8323585" cy="524758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55517" marR="90150" indent="-342819">
              <a:spcBef>
                <a:spcPts val="100"/>
              </a:spcBef>
              <a:buChar char="•"/>
              <a:tabLst>
                <a:tab pos="354883" algn="l"/>
                <a:tab pos="355517" algn="l"/>
              </a:tabLst>
            </a:pPr>
            <a:r>
              <a:rPr sz="2400" spc="-100" dirty="0">
                <a:latin typeface="Arial"/>
                <a:cs typeface="Arial"/>
              </a:rPr>
              <a:t>1973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110" dirty="0">
                <a:latin typeface="Arial"/>
                <a:cs typeface="Arial"/>
              </a:rPr>
              <a:t>sampai </a:t>
            </a:r>
            <a:r>
              <a:rPr sz="2400" spc="-90" dirty="0">
                <a:latin typeface="Arial"/>
                <a:cs typeface="Arial"/>
              </a:rPr>
              <a:t>awal </a:t>
            </a:r>
            <a:r>
              <a:rPr sz="2400" spc="-50" dirty="0">
                <a:latin typeface="Arial"/>
                <a:cs typeface="Arial"/>
              </a:rPr>
              <a:t>tahun </a:t>
            </a:r>
            <a:r>
              <a:rPr sz="2400" spc="-95" dirty="0">
                <a:latin typeface="Arial"/>
                <a:cs typeface="Arial"/>
              </a:rPr>
              <a:t>1980-an </a:t>
            </a:r>
            <a:r>
              <a:rPr sz="2400" spc="-45" dirty="0">
                <a:latin typeface="Arial"/>
                <a:cs typeface="Arial"/>
              </a:rPr>
              <a:t>terdapat </a:t>
            </a:r>
            <a:r>
              <a:rPr sz="2400" spc="-95" dirty="0">
                <a:latin typeface="Arial"/>
                <a:cs typeface="Arial"/>
              </a:rPr>
              <a:t>beberapa </a:t>
            </a:r>
            <a:r>
              <a:rPr sz="2400" spc="-110" dirty="0">
                <a:latin typeface="Arial"/>
                <a:cs typeface="Arial"/>
              </a:rPr>
              <a:t>lembaga  </a:t>
            </a:r>
            <a:r>
              <a:rPr sz="2400" spc="-55" dirty="0">
                <a:latin typeface="Arial"/>
                <a:cs typeface="Arial"/>
              </a:rPr>
              <a:t>pemerintah </a:t>
            </a:r>
            <a:r>
              <a:rPr sz="2400" spc="-110" dirty="0">
                <a:latin typeface="Arial"/>
                <a:cs typeface="Arial"/>
              </a:rPr>
              <a:t>menggunakan </a:t>
            </a:r>
            <a:r>
              <a:rPr sz="2400" spc="-45" dirty="0">
                <a:latin typeface="Arial"/>
                <a:cs typeface="Arial"/>
              </a:rPr>
              <a:t>lebih dari </a:t>
            </a:r>
            <a:r>
              <a:rPr sz="2400" spc="-100" dirty="0">
                <a:latin typeface="Arial"/>
                <a:cs typeface="Arial"/>
              </a:rPr>
              <a:t>1 </a:t>
            </a:r>
            <a:r>
              <a:rPr sz="2400" dirty="0">
                <a:latin typeface="Arial"/>
                <a:cs typeface="Arial"/>
              </a:rPr>
              <a:t>unit </a:t>
            </a:r>
            <a:r>
              <a:rPr sz="2400" spc="-55" dirty="0">
                <a:latin typeface="Arial"/>
                <a:cs typeface="Arial"/>
              </a:rPr>
              <a:t>komputer </a:t>
            </a:r>
            <a:r>
              <a:rPr sz="2400" spc="-65" dirty="0">
                <a:latin typeface="Arial"/>
                <a:cs typeface="Arial"/>
              </a:rPr>
              <a:t>a.l.</a:t>
            </a:r>
            <a:r>
              <a:rPr sz="2400" spc="-400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Pertamina, </a:t>
            </a:r>
            <a:r>
              <a:rPr sz="2400" spc="-140" dirty="0">
                <a:latin typeface="Arial"/>
                <a:cs typeface="Arial"/>
              </a:rPr>
              <a:t>Bank  </a:t>
            </a:r>
            <a:r>
              <a:rPr sz="2400" spc="-135" dirty="0">
                <a:latin typeface="Arial"/>
                <a:cs typeface="Arial"/>
              </a:rPr>
              <a:t>Rakyat </a:t>
            </a:r>
            <a:r>
              <a:rPr sz="2400" spc="-90" dirty="0">
                <a:latin typeface="Arial"/>
                <a:cs typeface="Arial"/>
              </a:rPr>
              <a:t>Indonesia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50" dirty="0">
                <a:latin typeface="Arial"/>
                <a:cs typeface="Arial"/>
              </a:rPr>
              <a:t>BNI </a:t>
            </a:r>
            <a:r>
              <a:rPr sz="2400" spc="-100" dirty="0">
                <a:latin typeface="Arial"/>
                <a:cs typeface="Arial"/>
              </a:rPr>
              <a:t>1946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90" dirty="0">
                <a:latin typeface="Arial"/>
                <a:cs typeface="Arial"/>
              </a:rPr>
              <a:t>S/370, </a:t>
            </a:r>
            <a:r>
              <a:rPr sz="2400" spc="-85" dirty="0">
                <a:latin typeface="Arial"/>
                <a:cs typeface="Arial"/>
              </a:rPr>
              <a:t>S/32), </a:t>
            </a:r>
            <a:r>
              <a:rPr sz="2400" spc="-199" dirty="0">
                <a:latin typeface="Arial"/>
                <a:cs typeface="Arial"/>
              </a:rPr>
              <a:t>BAPINDO  </a:t>
            </a:r>
            <a:r>
              <a:rPr sz="2400" spc="-100" dirty="0">
                <a:latin typeface="Arial"/>
                <a:cs typeface="Arial"/>
              </a:rPr>
              <a:t>(Q1), </a:t>
            </a:r>
            <a:r>
              <a:rPr sz="2400" spc="-114" dirty="0">
                <a:latin typeface="Arial"/>
                <a:cs typeface="Arial"/>
              </a:rPr>
              <a:t>Pupuk </a:t>
            </a:r>
            <a:r>
              <a:rPr sz="2400" spc="-95" dirty="0">
                <a:latin typeface="Arial"/>
                <a:cs typeface="Arial"/>
              </a:rPr>
              <a:t>Sriwijaya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280" dirty="0">
                <a:latin typeface="Arial"/>
                <a:cs typeface="Arial"/>
              </a:rPr>
              <a:t>PT </a:t>
            </a:r>
            <a:r>
              <a:rPr sz="2400" spc="-155" dirty="0">
                <a:latin typeface="Arial"/>
                <a:cs typeface="Arial"/>
              </a:rPr>
              <a:t>Tambang </a:t>
            </a:r>
            <a:r>
              <a:rPr sz="2400" spc="-110" dirty="0">
                <a:latin typeface="Arial"/>
                <a:cs typeface="Arial"/>
              </a:rPr>
              <a:t>Timah </a:t>
            </a:r>
            <a:r>
              <a:rPr sz="2400" spc="-240" dirty="0">
                <a:latin typeface="Arial"/>
                <a:cs typeface="Arial"/>
              </a:rPr>
              <a:t>(NCR </a:t>
            </a:r>
            <a:r>
              <a:rPr sz="2400" spc="-80" dirty="0">
                <a:latin typeface="Arial"/>
                <a:cs typeface="Arial"/>
              </a:rPr>
              <a:t>Century), </a:t>
            </a:r>
            <a:r>
              <a:rPr sz="2400" spc="-280" dirty="0">
                <a:latin typeface="Arial"/>
                <a:cs typeface="Arial"/>
              </a:rPr>
              <a:t>PT  </a:t>
            </a:r>
            <a:r>
              <a:rPr sz="2400" spc="-160" dirty="0">
                <a:latin typeface="Arial"/>
                <a:cs typeface="Arial"/>
              </a:rPr>
              <a:t>Semen </a:t>
            </a:r>
            <a:r>
              <a:rPr sz="2400" spc="-100" dirty="0">
                <a:latin typeface="Arial"/>
                <a:cs typeface="Arial"/>
              </a:rPr>
              <a:t>Cibinong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S/3), </a:t>
            </a:r>
            <a:r>
              <a:rPr sz="2400" spc="-110" dirty="0">
                <a:latin typeface="Arial"/>
                <a:cs typeface="Arial"/>
              </a:rPr>
              <a:t>Asuransi </a:t>
            </a:r>
            <a:r>
              <a:rPr sz="2400" spc="-140" dirty="0">
                <a:latin typeface="Arial"/>
                <a:cs typeface="Arial"/>
              </a:rPr>
              <a:t>Jiwasraya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245" dirty="0">
                <a:latin typeface="Arial"/>
                <a:cs typeface="Arial"/>
              </a:rPr>
              <a:t>PLN </a:t>
            </a:r>
            <a:r>
              <a:rPr sz="2400" spc="-80" dirty="0">
                <a:latin typeface="Arial"/>
                <a:cs typeface="Arial"/>
              </a:rPr>
              <a:t>(IBM  </a:t>
            </a:r>
            <a:r>
              <a:rPr sz="2400" spc="-90" dirty="0">
                <a:latin typeface="Arial"/>
                <a:cs typeface="Arial"/>
              </a:rPr>
              <a:t>S/370, S/3, </a:t>
            </a:r>
            <a:r>
              <a:rPr sz="2400" spc="-204" dirty="0">
                <a:latin typeface="Arial"/>
                <a:cs typeface="Arial"/>
              </a:rPr>
              <a:t>UNIVAC </a:t>
            </a:r>
            <a:r>
              <a:rPr sz="2400" spc="-40" dirty="0">
                <a:latin typeface="Arial"/>
                <a:cs typeface="Arial"/>
              </a:rPr>
              <a:t>90/30), </a:t>
            </a:r>
            <a:r>
              <a:rPr sz="2400" spc="-75" dirty="0">
                <a:latin typeface="Arial"/>
                <a:cs typeface="Arial"/>
              </a:rPr>
              <a:t>Perumtel </a:t>
            </a:r>
            <a:r>
              <a:rPr sz="2400" spc="-181" dirty="0">
                <a:latin typeface="Arial"/>
                <a:cs typeface="Arial"/>
              </a:rPr>
              <a:t>(NCR), </a:t>
            </a:r>
            <a:r>
              <a:rPr sz="2400" spc="-120" dirty="0">
                <a:latin typeface="Arial"/>
                <a:cs typeface="Arial"/>
              </a:rPr>
              <a:t>Garuda </a:t>
            </a:r>
            <a:r>
              <a:rPr sz="2400" spc="-85" dirty="0">
                <a:latin typeface="Arial"/>
                <a:cs typeface="Arial"/>
              </a:rPr>
              <a:t>Indonesian </a:t>
            </a:r>
            <a:r>
              <a:rPr sz="2400" spc="-100" dirty="0">
                <a:latin typeface="Arial"/>
                <a:cs typeface="Arial"/>
              </a:rPr>
              <a:t>Airways 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85" dirty="0">
                <a:latin typeface="Arial"/>
                <a:cs typeface="Arial"/>
              </a:rPr>
              <a:t>DKI </a:t>
            </a:r>
            <a:r>
              <a:rPr sz="2400" spc="-209" dirty="0">
                <a:latin typeface="Arial"/>
                <a:cs typeface="Arial"/>
              </a:rPr>
              <a:t>Jaya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30" dirty="0">
                <a:latin typeface="Arial"/>
                <a:cs typeface="Arial"/>
              </a:rPr>
              <a:t>Pusat </a:t>
            </a:r>
            <a:r>
              <a:rPr sz="2400" spc="-105" dirty="0">
                <a:latin typeface="Arial"/>
                <a:cs typeface="Arial"/>
              </a:rPr>
              <a:t>Reaktor </a:t>
            </a:r>
            <a:r>
              <a:rPr sz="2400" spc="-65" dirty="0">
                <a:latin typeface="Arial"/>
                <a:cs typeface="Arial"/>
              </a:rPr>
              <a:t>Atom </a:t>
            </a:r>
            <a:r>
              <a:rPr sz="2400" spc="-120" dirty="0">
                <a:latin typeface="Arial"/>
                <a:cs typeface="Arial"/>
              </a:rPr>
              <a:t>Bandung </a:t>
            </a:r>
            <a:r>
              <a:rPr sz="2400" spc="-219" dirty="0">
                <a:latin typeface="Arial"/>
                <a:cs typeface="Arial"/>
              </a:rPr>
              <a:t>(PDP  </a:t>
            </a:r>
            <a:r>
              <a:rPr sz="2400" spc="-40" dirty="0">
                <a:latin typeface="Arial"/>
                <a:cs typeface="Arial"/>
              </a:rPr>
              <a:t>11/34), </a:t>
            </a:r>
            <a:r>
              <a:rPr sz="2400" spc="-114" dirty="0">
                <a:latin typeface="Arial"/>
                <a:cs typeface="Arial"/>
              </a:rPr>
              <a:t>Pupuk </a:t>
            </a:r>
            <a:r>
              <a:rPr sz="2400" spc="-125" dirty="0">
                <a:latin typeface="Arial"/>
                <a:cs typeface="Arial"/>
              </a:rPr>
              <a:t>Kujang </a:t>
            </a:r>
            <a:r>
              <a:rPr sz="2400" spc="-80" dirty="0">
                <a:latin typeface="Arial"/>
                <a:cs typeface="Arial"/>
              </a:rPr>
              <a:t>(IBM</a:t>
            </a:r>
            <a:r>
              <a:rPr sz="2400" spc="-235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4331).</a:t>
            </a:r>
            <a:endParaRPr sz="2400" dirty="0">
              <a:latin typeface="Arial"/>
              <a:cs typeface="Arial"/>
            </a:endParaRPr>
          </a:p>
          <a:p>
            <a:pPr marL="355517" marR="269177" indent="-342819">
              <a:spcBef>
                <a:spcPts val="480"/>
              </a:spcBef>
              <a:buChar char="•"/>
              <a:tabLst>
                <a:tab pos="354883" algn="l"/>
                <a:tab pos="355517" algn="l"/>
              </a:tabLst>
            </a:pPr>
            <a:r>
              <a:rPr sz="2400" spc="-150" dirty="0">
                <a:latin typeface="Arial"/>
                <a:cs typeface="Arial"/>
              </a:rPr>
              <a:t>Sejak </a:t>
            </a:r>
            <a:r>
              <a:rPr sz="2400" spc="-55" dirty="0">
                <a:latin typeface="Arial"/>
                <a:cs typeface="Arial"/>
              </a:rPr>
              <a:t>mulai </a:t>
            </a:r>
            <a:r>
              <a:rPr sz="2400" spc="-110" dirty="0">
                <a:latin typeface="Arial"/>
                <a:cs typeface="Arial"/>
              </a:rPr>
              <a:t>maraknya </a:t>
            </a:r>
            <a:r>
              <a:rPr sz="2400" spc="-105" dirty="0">
                <a:latin typeface="Arial"/>
                <a:cs typeface="Arial"/>
              </a:rPr>
              <a:t>penggunaan </a:t>
            </a:r>
            <a:r>
              <a:rPr sz="2400" spc="-340" dirty="0">
                <a:latin typeface="Arial"/>
                <a:cs typeface="Arial"/>
              </a:rPr>
              <a:t>PC </a:t>
            </a:r>
            <a:r>
              <a:rPr sz="2400" spc="-340" dirty="0" smtClean="0">
                <a:latin typeface="Arial"/>
                <a:cs typeface="Arial"/>
              </a:rPr>
              <a:t> </a:t>
            </a:r>
            <a:r>
              <a:rPr sz="2400" spc="-110" dirty="0" err="1" smtClean="0">
                <a:latin typeface="Arial"/>
                <a:cs typeface="Arial"/>
              </a:rPr>
              <a:t>pada</a:t>
            </a:r>
            <a:r>
              <a:rPr sz="2400" spc="-110" dirty="0" smtClean="0">
                <a:latin typeface="Arial"/>
                <a:cs typeface="Arial"/>
              </a:rPr>
              <a:t> </a:t>
            </a:r>
            <a:r>
              <a:rPr sz="2400" spc="-90" dirty="0">
                <a:latin typeface="Arial"/>
                <a:cs typeface="Arial"/>
              </a:rPr>
              <a:t>awal </a:t>
            </a:r>
            <a:r>
              <a:rPr sz="2400" spc="-50" dirty="0">
                <a:latin typeface="Arial"/>
                <a:cs typeface="Arial"/>
              </a:rPr>
              <a:t>tahun </a:t>
            </a:r>
            <a:r>
              <a:rPr sz="2400" spc="-90" dirty="0">
                <a:latin typeface="Arial"/>
                <a:cs typeface="Arial"/>
              </a:rPr>
              <a:t>80-an, </a:t>
            </a:r>
            <a:r>
              <a:rPr sz="2400" spc="-125" dirty="0">
                <a:latin typeface="Arial"/>
                <a:cs typeface="Arial"/>
              </a:rPr>
              <a:t>maka  </a:t>
            </a:r>
            <a:r>
              <a:rPr sz="2400" spc="-80" dirty="0">
                <a:latin typeface="Arial"/>
                <a:cs typeface="Arial"/>
              </a:rPr>
              <a:t>selanjutnya </a:t>
            </a:r>
            <a:r>
              <a:rPr sz="2400" spc="-105" dirty="0">
                <a:latin typeface="Arial"/>
                <a:cs typeface="Arial"/>
              </a:rPr>
              <a:t>semakin </a:t>
            </a:r>
            <a:r>
              <a:rPr sz="2400" spc="-114" dirty="0">
                <a:latin typeface="Arial"/>
                <a:cs typeface="Arial"/>
              </a:rPr>
              <a:t>banyak </a:t>
            </a:r>
            <a:r>
              <a:rPr sz="2400" spc="-105" dirty="0">
                <a:latin typeface="Arial"/>
                <a:cs typeface="Arial"/>
              </a:rPr>
              <a:t>perusahaan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85" dirty="0">
                <a:latin typeface="Arial"/>
                <a:cs typeface="Arial"/>
              </a:rPr>
              <a:t>personal </a:t>
            </a:r>
            <a:r>
              <a:rPr sz="2400" spc="-25" dirty="0">
                <a:latin typeface="Arial"/>
                <a:cs typeface="Arial"/>
              </a:rPr>
              <a:t>di </a:t>
            </a:r>
            <a:r>
              <a:rPr sz="2400" spc="-90" dirty="0">
                <a:latin typeface="Arial"/>
                <a:cs typeface="Arial"/>
              </a:rPr>
              <a:t>Indonesia </a:t>
            </a:r>
            <a:r>
              <a:rPr sz="2400" spc="-130" dirty="0">
                <a:latin typeface="Arial"/>
                <a:cs typeface="Arial"/>
              </a:rPr>
              <a:t>yang  </a:t>
            </a:r>
            <a:r>
              <a:rPr sz="2400" spc="-110" dirty="0">
                <a:latin typeface="Arial"/>
                <a:cs typeface="Arial"/>
              </a:rPr>
              <a:t>menggunakan </a:t>
            </a:r>
            <a:r>
              <a:rPr sz="2400" spc="-55" dirty="0">
                <a:latin typeface="Arial"/>
                <a:cs typeface="Arial"/>
              </a:rPr>
              <a:t>komputer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75" dirty="0">
                <a:latin typeface="Arial"/>
                <a:cs typeface="Arial"/>
              </a:rPr>
              <a:t>jumlahnya </a:t>
            </a:r>
            <a:r>
              <a:rPr sz="2400" spc="-60" dirty="0">
                <a:latin typeface="Arial"/>
                <a:cs typeface="Arial"/>
              </a:rPr>
              <a:t>menjadi </a:t>
            </a:r>
            <a:r>
              <a:rPr sz="2400" spc="-35" dirty="0">
                <a:latin typeface="Arial"/>
                <a:cs typeface="Arial"/>
              </a:rPr>
              <a:t>tidak</a:t>
            </a:r>
            <a:r>
              <a:rPr sz="2400" spc="-300" dirty="0">
                <a:latin typeface="Arial"/>
                <a:cs typeface="Arial"/>
              </a:rPr>
              <a:t> </a:t>
            </a:r>
            <a:r>
              <a:rPr sz="2400" spc="-30" dirty="0" err="1">
                <a:latin typeface="Arial"/>
                <a:cs typeface="Arial"/>
              </a:rPr>
              <a:t>terhitung</a:t>
            </a:r>
            <a:r>
              <a:rPr sz="2400" spc="-30" dirty="0" smtClean="0"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5234882"/>
            <a:ext cx="7541768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spc="-170" dirty="0">
                <a:solidFill>
                  <a:srgbClr val="0070C0"/>
                </a:solidFill>
              </a:rPr>
              <a:t>SEKILAS ORGANISASI  </a:t>
            </a:r>
            <a:r>
              <a:rPr spc="-75" dirty="0">
                <a:solidFill>
                  <a:srgbClr val="0070C0"/>
                </a:solidFill>
              </a:rPr>
              <a:t>KOMPUTER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15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6796" y="685800"/>
            <a:ext cx="7955779" cy="50526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200" spc="120" dirty="0"/>
              <a:t>Apa</a:t>
            </a:r>
            <a:r>
              <a:rPr sz="3200" spc="-135" dirty="0"/>
              <a:t> </a:t>
            </a:r>
            <a:r>
              <a:rPr sz="3200" spc="175" dirty="0"/>
              <a:t>yang</a:t>
            </a:r>
            <a:r>
              <a:rPr sz="3200" spc="-120" dirty="0"/>
              <a:t> </a:t>
            </a:r>
            <a:r>
              <a:rPr sz="3200" spc="250" dirty="0"/>
              <a:t>dilakukan</a:t>
            </a:r>
            <a:r>
              <a:rPr sz="3200" spc="-95" dirty="0"/>
              <a:t> </a:t>
            </a:r>
            <a:r>
              <a:rPr sz="3200" spc="260" dirty="0"/>
              <a:t>komputer?</a:t>
            </a:r>
            <a:endParaRPr sz="32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21732" y="1981606"/>
            <a:ext cx="8237037" cy="3904893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12697">
              <a:spcBef>
                <a:spcPts val="770"/>
              </a:spcBef>
            </a:pPr>
            <a:r>
              <a:rPr sz="2800" spc="-145" dirty="0">
                <a:latin typeface="Arial"/>
                <a:cs typeface="Arial"/>
              </a:rPr>
              <a:t>4 </a:t>
            </a:r>
            <a:r>
              <a:rPr sz="2800" spc="-130" dirty="0">
                <a:latin typeface="Arial"/>
                <a:cs typeface="Arial"/>
              </a:rPr>
              <a:t>operasi </a:t>
            </a:r>
            <a:r>
              <a:rPr sz="2800" spc="-165" dirty="0">
                <a:latin typeface="Arial"/>
                <a:cs typeface="Arial"/>
              </a:rPr>
              <a:t>dasar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50" dirty="0">
                <a:solidFill>
                  <a:srgbClr val="6F2FA0"/>
                </a:solidFill>
                <a:latin typeface="Arial"/>
                <a:cs typeface="Arial"/>
              </a:rPr>
              <a:t>Menerima </a:t>
            </a:r>
            <a:r>
              <a:rPr sz="2800" spc="14" dirty="0">
                <a:solidFill>
                  <a:srgbClr val="6F2FA0"/>
                </a:solidFill>
                <a:latin typeface="Arial"/>
                <a:cs typeface="Arial"/>
              </a:rPr>
              <a:t>input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05" dirty="0">
                <a:latin typeface="Arial"/>
                <a:cs typeface="Arial"/>
              </a:rPr>
              <a:t>dunia</a:t>
            </a:r>
            <a:r>
              <a:rPr sz="2800" spc="-414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luar</a:t>
            </a:r>
            <a:endParaRPr sz="2800" dirty="0">
              <a:latin typeface="Arial"/>
              <a:cs typeface="Arial"/>
            </a:endParaRPr>
          </a:p>
          <a:p>
            <a:pPr marL="355517" marR="90275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solidFill>
                  <a:srgbClr val="6F2FA0"/>
                </a:solidFill>
                <a:latin typeface="Arial"/>
                <a:cs typeface="Arial"/>
              </a:rPr>
              <a:t>Memproses </a:t>
            </a:r>
            <a:r>
              <a:rPr sz="2800" spc="-45" dirty="0">
                <a:solidFill>
                  <a:srgbClr val="6F2FA0"/>
                </a:solidFill>
                <a:latin typeface="Arial"/>
                <a:cs typeface="Arial"/>
              </a:rPr>
              <a:t>informasi</a:t>
            </a:r>
            <a:r>
              <a:rPr sz="2800" spc="-45" dirty="0">
                <a:latin typeface="Arial"/>
                <a:cs typeface="Arial"/>
              </a:rPr>
              <a:t>: </a:t>
            </a:r>
            <a:r>
              <a:rPr sz="2800" spc="-140" dirty="0">
                <a:latin typeface="Arial"/>
                <a:cs typeface="Arial"/>
              </a:rPr>
              <a:t>melakukan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operasi  </a:t>
            </a:r>
            <a:r>
              <a:rPr sz="2800" spc="-40" dirty="0">
                <a:latin typeface="Arial"/>
                <a:cs typeface="Arial"/>
              </a:rPr>
              <a:t>aritmatik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30" dirty="0">
                <a:latin typeface="Arial"/>
                <a:cs typeface="Arial"/>
              </a:rPr>
              <a:t>lojik </a:t>
            </a:r>
            <a:r>
              <a:rPr sz="2800" spc="-90" dirty="0">
                <a:latin typeface="Arial"/>
                <a:cs typeface="Arial"/>
              </a:rPr>
              <a:t>terhada</a:t>
            </a:r>
            <a:r>
              <a:rPr sz="2800" spc="-35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informasi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90" dirty="0">
                <a:solidFill>
                  <a:srgbClr val="6F2FA0"/>
                </a:solidFill>
                <a:latin typeface="Arial"/>
                <a:cs typeface="Arial"/>
              </a:rPr>
              <a:t>Menghasilkan </a:t>
            </a:r>
            <a:r>
              <a:rPr sz="2800" spc="14" dirty="0">
                <a:solidFill>
                  <a:srgbClr val="6F2FA0"/>
                </a:solidFill>
                <a:latin typeface="Arial"/>
                <a:cs typeface="Arial"/>
              </a:rPr>
              <a:t>output</a:t>
            </a:r>
            <a:r>
              <a:rPr sz="2800" spc="14" dirty="0">
                <a:latin typeface="Arial"/>
                <a:cs typeface="Arial"/>
              </a:rPr>
              <a:t>: </a:t>
            </a:r>
            <a:r>
              <a:rPr sz="2800" spc="-110" dirty="0">
                <a:latin typeface="Arial"/>
                <a:cs typeface="Arial"/>
              </a:rPr>
              <a:t>memberikan </a:t>
            </a:r>
            <a:r>
              <a:rPr sz="2800" spc="-85" dirty="0">
                <a:latin typeface="Arial"/>
                <a:cs typeface="Arial"/>
              </a:rPr>
              <a:t>informasi</a:t>
            </a:r>
            <a:r>
              <a:rPr sz="2800" spc="-350" dirty="0">
                <a:latin typeface="Arial"/>
                <a:cs typeface="Arial"/>
              </a:rPr>
              <a:t> </a:t>
            </a:r>
            <a:r>
              <a:rPr sz="2800" spc="-191" dirty="0">
                <a:latin typeface="Arial"/>
                <a:cs typeface="Arial"/>
              </a:rPr>
              <a:t>ke  </a:t>
            </a:r>
            <a:r>
              <a:rPr sz="2800" spc="-105" dirty="0">
                <a:latin typeface="Arial"/>
                <a:cs typeface="Arial"/>
              </a:rPr>
              <a:t>dunia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luar</a:t>
            </a:r>
            <a:endParaRPr sz="2800" dirty="0">
              <a:latin typeface="Arial"/>
              <a:cs typeface="Arial"/>
            </a:endParaRPr>
          </a:p>
          <a:p>
            <a:pPr marL="355517" marR="67738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60" dirty="0">
                <a:solidFill>
                  <a:srgbClr val="6F2FA0"/>
                </a:solidFill>
                <a:latin typeface="Arial"/>
                <a:cs typeface="Arial"/>
              </a:rPr>
              <a:t>Menyimpan </a:t>
            </a:r>
            <a:r>
              <a:rPr sz="2800" spc="-100" dirty="0">
                <a:solidFill>
                  <a:srgbClr val="6F2FA0"/>
                </a:solidFill>
                <a:latin typeface="Arial"/>
                <a:cs typeface="Arial"/>
              </a:rPr>
              <a:t>dan </a:t>
            </a:r>
            <a:r>
              <a:rPr sz="2800" spc="-85" dirty="0">
                <a:solidFill>
                  <a:srgbClr val="6F2FA0"/>
                </a:solidFill>
                <a:latin typeface="Arial"/>
                <a:cs typeface="Arial"/>
              </a:rPr>
              <a:t>mengambil </a:t>
            </a:r>
            <a:r>
              <a:rPr sz="2800" spc="-50" dirty="0">
                <a:solidFill>
                  <a:srgbClr val="6F2FA0"/>
                </a:solidFill>
                <a:latin typeface="Arial"/>
                <a:cs typeface="Arial"/>
              </a:rPr>
              <a:t>informasi </a:t>
            </a:r>
            <a:r>
              <a:rPr sz="2800" spc="-65" dirty="0">
                <a:latin typeface="Arial"/>
                <a:cs typeface="Arial"/>
              </a:rPr>
              <a:t>dari  </a:t>
            </a:r>
            <a:r>
              <a:rPr sz="2800" spc="-70" dirty="0">
                <a:latin typeface="Arial"/>
                <a:cs typeface="Arial"/>
              </a:rPr>
              <a:t>memori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55" dirty="0">
                <a:latin typeface="Arial"/>
                <a:cs typeface="Arial"/>
              </a:rPr>
              <a:t>tempat </a:t>
            </a:r>
            <a:r>
              <a:rPr sz="2800" spc="-125" dirty="0">
                <a:latin typeface="Arial"/>
                <a:cs typeface="Arial"/>
              </a:rPr>
              <a:t>penyimpanan</a:t>
            </a:r>
            <a:r>
              <a:rPr sz="2800" spc="-31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(</a:t>
            </a:r>
            <a:r>
              <a:rPr sz="2800" i="1" spc="-110" dirty="0">
                <a:latin typeface="Trebuchet MS"/>
                <a:cs typeface="Trebuchet MS"/>
              </a:rPr>
              <a:t>storage</a:t>
            </a:r>
            <a:r>
              <a:rPr sz="2800" spc="-110" dirty="0">
                <a:latin typeface="Arial"/>
                <a:cs typeface="Arial"/>
              </a:rPr>
              <a:t>)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16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50080" y="609600"/>
            <a:ext cx="9108320" cy="50526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200" spc="230" dirty="0"/>
              <a:t>Komponen</a:t>
            </a:r>
            <a:r>
              <a:rPr sz="3200" spc="-110" dirty="0"/>
              <a:t> </a:t>
            </a:r>
            <a:r>
              <a:rPr sz="3200" spc="250" dirty="0"/>
              <a:t>Perangkat</a:t>
            </a:r>
            <a:r>
              <a:rPr sz="3200" spc="-114" dirty="0"/>
              <a:t> </a:t>
            </a:r>
            <a:r>
              <a:rPr sz="3200" spc="191" dirty="0"/>
              <a:t>Keras</a:t>
            </a:r>
            <a:r>
              <a:rPr sz="3200" spc="-100" dirty="0"/>
              <a:t> </a:t>
            </a:r>
            <a:r>
              <a:rPr sz="3200" spc="240" dirty="0"/>
              <a:t>Komputer</a:t>
            </a:r>
            <a:endParaRPr sz="3200" dirty="0"/>
          </a:p>
        </p:txBody>
      </p:sp>
      <p:sp>
        <p:nvSpPr>
          <p:cNvPr id="3" name="object 3"/>
          <p:cNvSpPr/>
          <p:nvPr/>
        </p:nvSpPr>
        <p:spPr>
          <a:xfrm>
            <a:off x="5458929" y="2034690"/>
            <a:ext cx="4113704" cy="18515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35805" y="1898398"/>
            <a:ext cx="3525520" cy="494875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469790" marR="250131" indent="-457093">
              <a:spcBef>
                <a:spcPts val="100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120" dirty="0">
                <a:latin typeface="Trebuchet MS"/>
                <a:cs typeface="Trebuchet MS"/>
              </a:rPr>
              <a:t>Input </a:t>
            </a:r>
            <a:r>
              <a:rPr sz="2600" i="1" spc="-130" dirty="0">
                <a:latin typeface="Trebuchet MS"/>
                <a:cs typeface="Trebuchet MS"/>
              </a:rPr>
              <a:t>devices</a:t>
            </a:r>
            <a:r>
              <a:rPr sz="2600" i="1" spc="-420" dirty="0">
                <a:latin typeface="Trebuchet MS"/>
                <a:cs typeface="Trebuchet MS"/>
              </a:rPr>
              <a:t>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50" dirty="0">
                <a:latin typeface="Arial"/>
                <a:cs typeface="Arial"/>
              </a:rPr>
              <a:t>masukan)</a:t>
            </a:r>
            <a:endParaRPr sz="2600" dirty="0">
              <a:latin typeface="Arial"/>
              <a:cs typeface="Arial"/>
            </a:endParaRPr>
          </a:p>
          <a:p>
            <a:pPr marL="469790" marR="5080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140" dirty="0">
                <a:latin typeface="Trebuchet MS"/>
                <a:cs typeface="Trebuchet MS"/>
              </a:rPr>
              <a:t>Output </a:t>
            </a:r>
            <a:r>
              <a:rPr sz="2600" i="1" spc="-130" dirty="0">
                <a:latin typeface="Trebuchet MS"/>
                <a:cs typeface="Trebuchet MS"/>
              </a:rPr>
              <a:t>devices</a:t>
            </a:r>
            <a:r>
              <a:rPr sz="2600" i="1" spc="-380" dirty="0">
                <a:latin typeface="Trebuchet MS"/>
                <a:cs typeface="Trebuchet MS"/>
              </a:rPr>
              <a:t>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40" dirty="0">
                <a:latin typeface="Arial"/>
                <a:cs typeface="Arial"/>
              </a:rPr>
              <a:t>Keluaran</a:t>
            </a:r>
            <a:endParaRPr sz="2600" dirty="0">
              <a:latin typeface="Arial"/>
              <a:cs typeface="Arial"/>
            </a:endParaRPr>
          </a:p>
          <a:p>
            <a:pPr marL="469790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95" dirty="0">
                <a:latin typeface="Trebuchet MS"/>
                <a:cs typeface="Trebuchet MS"/>
              </a:rPr>
              <a:t>Microprocessor</a:t>
            </a:r>
            <a:r>
              <a:rPr sz="2600" i="1" spc="-230" dirty="0">
                <a:latin typeface="Trebuchet MS"/>
                <a:cs typeface="Trebuchet MS"/>
              </a:rPr>
              <a:t> </a:t>
            </a:r>
            <a:r>
              <a:rPr sz="2600" spc="-250" dirty="0">
                <a:latin typeface="Arial"/>
                <a:cs typeface="Arial"/>
              </a:rPr>
              <a:t>(CPU)</a:t>
            </a:r>
            <a:endParaRPr sz="2600" dirty="0">
              <a:latin typeface="Arial"/>
              <a:cs typeface="Arial"/>
            </a:endParaRPr>
          </a:p>
          <a:p>
            <a:pPr marL="469790" marR="248862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65" dirty="0">
                <a:latin typeface="Trebuchet MS"/>
                <a:cs typeface="Trebuchet MS"/>
              </a:rPr>
              <a:t>Memory </a:t>
            </a:r>
            <a:r>
              <a:rPr sz="2600" spc="-120" dirty="0">
                <a:latin typeface="Arial"/>
                <a:cs typeface="Arial"/>
              </a:rPr>
              <a:t>dan</a:t>
            </a:r>
            <a:r>
              <a:rPr sz="2600" spc="-375" dirty="0">
                <a:latin typeface="Arial"/>
                <a:cs typeface="Arial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  </a:t>
            </a:r>
            <a:r>
              <a:rPr sz="2600" i="1" spc="-150" dirty="0">
                <a:latin typeface="Trebuchet MS"/>
                <a:cs typeface="Trebuchet MS"/>
              </a:rPr>
              <a:t>device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10" dirty="0">
                <a:latin typeface="Arial"/>
                <a:cs typeface="Arial"/>
              </a:rPr>
              <a:t>penyimpanan)</a:t>
            </a:r>
            <a:endParaRPr sz="2600" dirty="0">
              <a:latin typeface="Arial"/>
              <a:cs typeface="Arial"/>
            </a:endParaRPr>
          </a:p>
          <a:p>
            <a:pPr marL="926884" lvl="1" indent="-457093">
              <a:spcBef>
                <a:spcPts val="625"/>
              </a:spcBef>
              <a:buFont typeface="DejaVu Sans"/>
              <a:buChar char="✓"/>
              <a:tabLst>
                <a:tab pos="926249" algn="l"/>
                <a:tab pos="926884" algn="l"/>
              </a:tabLst>
            </a:pPr>
            <a:r>
              <a:rPr sz="2600" i="1" spc="-130" dirty="0">
                <a:latin typeface="Trebuchet MS"/>
                <a:cs typeface="Trebuchet MS"/>
              </a:rPr>
              <a:t>Primary</a:t>
            </a:r>
            <a:r>
              <a:rPr sz="2600" i="1" spc="-310" dirty="0">
                <a:latin typeface="Trebuchet MS"/>
                <a:cs typeface="Trebuchet MS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</a:t>
            </a:r>
            <a:endParaRPr sz="2600" dirty="0">
              <a:latin typeface="Trebuchet MS"/>
              <a:cs typeface="Trebuchet MS"/>
            </a:endParaRPr>
          </a:p>
          <a:p>
            <a:pPr marL="926884" lvl="1" indent="-457093">
              <a:spcBef>
                <a:spcPts val="618"/>
              </a:spcBef>
              <a:buFont typeface="DejaVu Sans"/>
              <a:buChar char="✓"/>
              <a:tabLst>
                <a:tab pos="926249" algn="l"/>
                <a:tab pos="926884" algn="l"/>
              </a:tabLst>
            </a:pPr>
            <a:r>
              <a:rPr sz="2600" i="1" spc="-110" dirty="0">
                <a:latin typeface="Trebuchet MS"/>
                <a:cs typeface="Trebuchet MS"/>
              </a:rPr>
              <a:t>Secondary</a:t>
            </a:r>
            <a:r>
              <a:rPr sz="2600" i="1" spc="-285" dirty="0">
                <a:latin typeface="Trebuchet MS"/>
                <a:cs typeface="Trebuchet MS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</a:t>
            </a:r>
            <a:endParaRPr sz="2600" dirty="0">
              <a:latin typeface="Trebuchet MS"/>
              <a:cs typeface="Trebuchet MS"/>
            </a:endParaRPr>
          </a:p>
          <a:p>
            <a:pPr marL="12697">
              <a:spcBef>
                <a:spcPts val="625"/>
              </a:spcBef>
              <a:tabLst>
                <a:tab pos="469155" algn="l"/>
                <a:tab pos="469790" algn="l"/>
              </a:tabLst>
            </a:pPr>
            <a:endParaRPr sz="2600" dirty="0">
              <a:latin typeface="Trebuchet MS"/>
              <a:cs typeface="Trebuchet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06567" y="3886200"/>
            <a:ext cx="4294631" cy="25008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17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0577" y="762000"/>
            <a:ext cx="827614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25" dirty="0"/>
              <a:t>Data </a:t>
            </a:r>
            <a:r>
              <a:rPr sz="3600" spc="145" dirty="0"/>
              <a:t>vs</a:t>
            </a:r>
            <a:r>
              <a:rPr sz="3600" spc="-540" dirty="0"/>
              <a:t> </a:t>
            </a:r>
            <a:r>
              <a:rPr sz="3600" spc="245" dirty="0"/>
              <a:t>Informasi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1978076"/>
            <a:ext cx="7713980" cy="4040120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5" dirty="0"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756107" marR="5080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75" dirty="0">
                <a:latin typeface="Arial"/>
                <a:cs typeface="Arial"/>
              </a:rPr>
              <a:t>fakta, </a:t>
            </a:r>
            <a:r>
              <a:rPr sz="2500" spc="-100" dirty="0">
                <a:latin typeface="Arial"/>
                <a:cs typeface="Arial"/>
              </a:rPr>
              <a:t>bilangan, karakter, </a:t>
            </a:r>
            <a:r>
              <a:rPr sz="2500" spc="-80" dirty="0">
                <a:latin typeface="Arial"/>
                <a:cs typeface="Arial"/>
              </a:rPr>
              <a:t>simbol, </a:t>
            </a:r>
            <a:r>
              <a:rPr sz="2500" spc="-125" dirty="0">
                <a:latin typeface="Arial"/>
                <a:cs typeface="Arial"/>
              </a:rPr>
              <a:t>gambar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20" dirty="0">
                <a:latin typeface="Arial"/>
                <a:cs typeface="Arial"/>
              </a:rPr>
              <a:t>masih  </a:t>
            </a:r>
            <a:r>
              <a:rPr sz="2500" spc="-10" dirty="0">
                <a:latin typeface="Arial"/>
                <a:cs typeface="Arial"/>
              </a:rPr>
              <a:t>“mentah”</a:t>
            </a:r>
            <a:r>
              <a:rPr sz="2500" spc="-181" dirty="0">
                <a:latin typeface="Arial"/>
                <a:cs typeface="Arial"/>
              </a:rPr>
              <a:t>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tidak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teroganisir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perlu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110" dirty="0">
                <a:latin typeface="Arial"/>
                <a:cs typeface="Arial"/>
              </a:rPr>
              <a:t>diproses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125" dirty="0">
                <a:latin typeface="Arial"/>
                <a:cs typeface="Arial"/>
              </a:rPr>
              <a:t> </a:t>
            </a:r>
            <a:r>
              <a:rPr sz="2500" spc="-25" dirty="0">
                <a:latin typeface="Arial"/>
                <a:cs typeface="Arial"/>
              </a:rPr>
              <a:t>lanjut</a:t>
            </a:r>
            <a:endParaRPr sz="2500">
              <a:latin typeface="Arial"/>
              <a:cs typeface="Arial"/>
            </a:endParaRPr>
          </a:p>
          <a:p>
            <a:pPr marL="355517" indent="-342819">
              <a:spcBef>
                <a:spcPts val="64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95" dirty="0">
                <a:latin typeface="Arial"/>
                <a:cs typeface="Arial"/>
              </a:rPr>
              <a:t>Informasi</a:t>
            </a:r>
            <a:endParaRPr sz="280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95" dirty="0">
                <a:latin typeface="Arial"/>
                <a:cs typeface="Arial"/>
              </a:rPr>
              <a:t>data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40" dirty="0">
                <a:latin typeface="Arial"/>
                <a:cs typeface="Arial"/>
              </a:rPr>
              <a:t>sudah </a:t>
            </a:r>
            <a:r>
              <a:rPr sz="2500" spc="-110" dirty="0">
                <a:latin typeface="Arial"/>
                <a:cs typeface="Arial"/>
              </a:rPr>
              <a:t>diproses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85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diinterpretasi</a:t>
            </a:r>
            <a:endParaRPr sz="2500">
              <a:latin typeface="Arial"/>
              <a:cs typeface="Arial"/>
            </a:endParaRPr>
          </a:p>
          <a:p>
            <a:pPr marL="756107" marR="805626" lvl="1" indent="-286318">
              <a:spcBef>
                <a:spcPts val="57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110" dirty="0">
                <a:latin typeface="Arial"/>
                <a:cs typeface="Arial"/>
              </a:rPr>
              <a:t>komunikasi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45" dirty="0">
                <a:latin typeface="Arial"/>
                <a:cs typeface="Arial"/>
              </a:rPr>
              <a:t>memiliki </a:t>
            </a:r>
            <a:r>
              <a:rPr sz="2500" spc="-140" dirty="0">
                <a:latin typeface="Arial"/>
                <a:cs typeface="Arial"/>
              </a:rPr>
              <a:t>sebuah </a:t>
            </a:r>
            <a:r>
              <a:rPr sz="2500" spc="-45" dirty="0">
                <a:latin typeface="Arial"/>
                <a:cs typeface="Arial"/>
              </a:rPr>
              <a:t>nilai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60" dirty="0">
                <a:latin typeface="Arial"/>
                <a:cs typeface="Arial"/>
              </a:rPr>
              <a:t> </a:t>
            </a:r>
            <a:r>
              <a:rPr sz="2500" spc="-85" dirty="0">
                <a:latin typeface="Arial"/>
                <a:cs typeface="Arial"/>
              </a:rPr>
              <a:t>dapat  </a:t>
            </a:r>
            <a:r>
              <a:rPr sz="2500" spc="-55" dirty="0">
                <a:latin typeface="Arial"/>
                <a:cs typeface="Arial"/>
              </a:rPr>
              <a:t>dimengerti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9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114" dirty="0">
                <a:latin typeface="Arial"/>
                <a:cs typeface="Arial"/>
              </a:rPr>
              <a:t>apapun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85" dirty="0">
                <a:latin typeface="Arial"/>
                <a:cs typeface="Arial"/>
              </a:rPr>
              <a:t>dapat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dikomunikasikan</a:t>
            </a:r>
            <a:endParaRPr sz="25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18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5" y="609600"/>
            <a:ext cx="5404352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145" dirty="0"/>
              <a:t>vs</a:t>
            </a:r>
            <a:r>
              <a:rPr sz="3600" spc="-420" dirty="0"/>
              <a:t> </a:t>
            </a:r>
            <a:r>
              <a:rPr sz="3600" spc="145" dirty="0"/>
              <a:t>Byte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6934" y="1978076"/>
            <a:ext cx="8541836" cy="4383740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55" dirty="0">
                <a:latin typeface="Arial"/>
                <a:cs typeface="Arial"/>
              </a:rPr>
              <a:t>Bit: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4" dirty="0">
                <a:solidFill>
                  <a:srgbClr val="6F2FA0"/>
                </a:solidFill>
                <a:latin typeface="Arial"/>
                <a:cs typeface="Arial"/>
              </a:rPr>
              <a:t>B</a:t>
            </a:r>
            <a:r>
              <a:rPr sz="2800" spc="-114" dirty="0">
                <a:latin typeface="Arial"/>
                <a:cs typeface="Arial"/>
              </a:rPr>
              <a:t>inary</a:t>
            </a:r>
            <a:r>
              <a:rPr sz="2800" spc="-310" dirty="0">
                <a:latin typeface="Arial"/>
                <a:cs typeface="Arial"/>
              </a:rPr>
              <a:t> </a:t>
            </a:r>
            <a:r>
              <a:rPr sz="2800" spc="-14" dirty="0">
                <a:latin typeface="Arial"/>
                <a:cs typeface="Arial"/>
              </a:rPr>
              <a:t>dig</a:t>
            </a:r>
            <a:r>
              <a:rPr sz="2800" spc="-14" dirty="0">
                <a:solidFill>
                  <a:srgbClr val="6F2FA0"/>
                </a:solidFill>
                <a:latin typeface="Arial"/>
                <a:cs typeface="Arial"/>
              </a:rPr>
              <a:t>it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35" dirty="0">
                <a:latin typeface="Arial"/>
                <a:cs typeface="Arial"/>
              </a:rPr>
              <a:t>Unit </a:t>
            </a:r>
            <a:r>
              <a:rPr sz="2800" spc="-60" dirty="0">
                <a:latin typeface="Arial"/>
                <a:cs typeface="Arial"/>
              </a:rPr>
              <a:t>terkecil </a:t>
            </a:r>
            <a:r>
              <a:rPr sz="2800" spc="-55" dirty="0">
                <a:latin typeface="Arial"/>
                <a:cs typeface="Arial"/>
              </a:rPr>
              <a:t>dari </a:t>
            </a:r>
            <a:r>
              <a:rPr sz="2800" spc="-70" dirty="0">
                <a:latin typeface="Arial"/>
                <a:cs typeface="Arial"/>
              </a:rPr>
              <a:t>informasi </a:t>
            </a:r>
            <a:r>
              <a:rPr sz="2800" spc="-155" dirty="0">
                <a:latin typeface="Arial"/>
                <a:cs typeface="Arial"/>
              </a:rPr>
              <a:t>yang </a:t>
            </a:r>
            <a:r>
              <a:rPr sz="2800" spc="-85" dirty="0">
                <a:latin typeface="Arial"/>
                <a:cs typeface="Arial"/>
              </a:rPr>
              <a:t>dapat </a:t>
            </a:r>
            <a:r>
              <a:rPr sz="2800" spc="-110" dirty="0">
                <a:latin typeface="Arial"/>
                <a:cs typeface="Arial"/>
              </a:rPr>
              <a:t>diproses</a:t>
            </a:r>
            <a:r>
              <a:rPr sz="2800" spc="-50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komputer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30" dirty="0">
                <a:latin typeface="Arial"/>
                <a:cs typeface="Arial"/>
              </a:rPr>
              <a:t>Memiliki </a:t>
            </a:r>
            <a:r>
              <a:rPr sz="2800" spc="-120" dirty="0">
                <a:latin typeface="Arial"/>
                <a:cs typeface="Arial"/>
              </a:rPr>
              <a:t>2 </a:t>
            </a:r>
            <a:r>
              <a:rPr sz="2800" spc="-110" dirty="0">
                <a:latin typeface="Arial"/>
                <a:cs typeface="Arial"/>
              </a:rPr>
              <a:t>kemungkinan </a:t>
            </a:r>
            <a:r>
              <a:rPr sz="2800" spc="-40" dirty="0">
                <a:latin typeface="Arial"/>
                <a:cs typeface="Arial"/>
              </a:rPr>
              <a:t>nilai: </a:t>
            </a:r>
            <a:r>
              <a:rPr sz="2800" spc="-120" dirty="0">
                <a:latin typeface="Arial"/>
                <a:cs typeface="Arial"/>
              </a:rPr>
              <a:t>0 </a:t>
            </a:r>
            <a:r>
              <a:rPr sz="2800" spc="260" dirty="0">
                <a:latin typeface="Arial"/>
                <a:cs typeface="Arial"/>
              </a:rPr>
              <a:t>/</a:t>
            </a:r>
            <a:r>
              <a:rPr sz="2800" spc="-455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1</a:t>
            </a:r>
            <a:endParaRPr sz="2800" dirty="0">
              <a:latin typeface="Arial"/>
              <a:cs typeface="Arial"/>
            </a:endParaRPr>
          </a:p>
          <a:p>
            <a:pPr lvl="1">
              <a:spcBef>
                <a:spcPts val="14"/>
              </a:spcBef>
              <a:buFont typeface="DejaVu Sans"/>
              <a:buChar char="✓"/>
            </a:pPr>
            <a:endParaRPr sz="2800" dirty="0">
              <a:latin typeface="Times New Roman"/>
              <a:cs typeface="Times New Roman"/>
            </a:endParaRPr>
          </a:p>
          <a:p>
            <a:pPr marL="355517" indent="-342819"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Byte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120" dirty="0">
                <a:latin typeface="Arial"/>
                <a:cs typeface="Arial"/>
              </a:rPr>
              <a:t>Kumpulan 8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25" dirty="0">
                <a:latin typeface="Arial"/>
                <a:cs typeface="Arial"/>
              </a:rPr>
              <a:t>bit</a:t>
            </a:r>
            <a:endParaRPr sz="2800" dirty="0">
              <a:latin typeface="Arial"/>
              <a:cs typeface="Arial"/>
            </a:endParaRPr>
          </a:p>
          <a:p>
            <a:pPr marL="756107" marR="3469463" lvl="1" indent="-286318">
              <a:lnSpc>
                <a:spcPct val="120000"/>
              </a:lnSpc>
              <a:buFont typeface="DejaVu Sans"/>
              <a:buChar char="✓"/>
              <a:tabLst>
                <a:tab pos="756742" algn="l"/>
              </a:tabLst>
            </a:pPr>
            <a:r>
              <a:rPr sz="2800" spc="-120" dirty="0">
                <a:latin typeface="Arial"/>
                <a:cs typeface="Arial"/>
              </a:rPr>
              <a:t>Dapat </a:t>
            </a:r>
            <a:r>
              <a:rPr sz="2800" spc="-110" dirty="0">
                <a:latin typeface="Arial"/>
                <a:cs typeface="Arial"/>
              </a:rPr>
              <a:t>merepresentasikan  </a:t>
            </a:r>
            <a:r>
              <a:rPr sz="2800" spc="-125" dirty="0">
                <a:latin typeface="Arial"/>
                <a:cs typeface="Arial"/>
              </a:rPr>
              <a:t>256 </a:t>
            </a:r>
            <a:r>
              <a:rPr sz="2800" spc="-150" dirty="0">
                <a:latin typeface="Arial"/>
                <a:cs typeface="Arial"/>
              </a:rPr>
              <a:t>pesan </a:t>
            </a:r>
            <a:r>
              <a:rPr sz="2800" spc="-95" dirty="0">
                <a:latin typeface="Arial"/>
                <a:cs typeface="Arial"/>
              </a:rPr>
              <a:t>berbeda </a:t>
            </a:r>
            <a:r>
              <a:rPr sz="2800" spc="-110" dirty="0">
                <a:latin typeface="Arial"/>
                <a:cs typeface="Arial"/>
              </a:rPr>
              <a:t>(256 </a:t>
            </a:r>
            <a:r>
              <a:rPr sz="2800" spc="-209" dirty="0">
                <a:latin typeface="Arial"/>
                <a:cs typeface="Arial"/>
              </a:rPr>
              <a:t>=</a:t>
            </a:r>
            <a:r>
              <a:rPr sz="2800" spc="-250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2</a:t>
            </a:r>
            <a:r>
              <a:rPr sz="2800" spc="-142" baseline="24305" dirty="0">
                <a:latin typeface="Arial"/>
                <a:cs typeface="Arial"/>
              </a:rPr>
              <a:t>8</a:t>
            </a:r>
            <a:r>
              <a:rPr sz="2800" spc="-95" dirty="0">
                <a:latin typeface="Arial"/>
                <a:cs typeface="Arial"/>
              </a:rPr>
              <a:t>)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797826" y="4169946"/>
            <a:ext cx="3953748" cy="152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19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4" y="685800"/>
            <a:ext cx="7693666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240" dirty="0"/>
              <a:t>sebagai</a:t>
            </a:r>
            <a:r>
              <a:rPr sz="3600" spc="-404" dirty="0"/>
              <a:t> </a:t>
            </a:r>
            <a:r>
              <a:rPr sz="3600" spc="199" dirty="0"/>
              <a:t>Bilangan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4" y="2067559"/>
            <a:ext cx="7447915" cy="193086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Menyatakan </a:t>
            </a:r>
            <a:r>
              <a:rPr sz="2800" spc="-181" dirty="0">
                <a:latin typeface="Arial"/>
                <a:cs typeface="Arial"/>
              </a:rPr>
              <a:t>semua </a:t>
            </a:r>
            <a:r>
              <a:rPr sz="2800" spc="-125" dirty="0">
                <a:latin typeface="Arial"/>
                <a:cs typeface="Arial"/>
              </a:rPr>
              <a:t>bilangan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25" dirty="0">
                <a:latin typeface="Arial"/>
                <a:cs typeface="Arial"/>
              </a:rPr>
              <a:t>kombinasi </a:t>
            </a:r>
            <a:r>
              <a:rPr sz="2800" spc="-145" dirty="0">
                <a:latin typeface="Arial"/>
                <a:cs typeface="Arial"/>
              </a:rPr>
              <a:t>0 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1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Bilangan </a:t>
            </a:r>
            <a:r>
              <a:rPr sz="2800" spc="-125" dirty="0">
                <a:latin typeface="Arial"/>
                <a:cs typeface="Arial"/>
              </a:rPr>
              <a:t>desimal </a:t>
            </a:r>
            <a:r>
              <a:rPr sz="2800" spc="-120" dirty="0">
                <a:latin typeface="Arial"/>
                <a:cs typeface="Arial"/>
              </a:rPr>
              <a:t>dikonversi </a:t>
            </a:r>
            <a:r>
              <a:rPr sz="2800" spc="-191" dirty="0">
                <a:latin typeface="Arial"/>
                <a:cs typeface="Arial"/>
              </a:rPr>
              <a:t>ke </a:t>
            </a:r>
            <a:r>
              <a:rPr sz="2800" spc="-125" dirty="0">
                <a:latin typeface="Arial"/>
                <a:cs typeface="Arial"/>
              </a:rPr>
              <a:t>bilangan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biner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19" dirty="0">
                <a:latin typeface="Arial"/>
                <a:cs typeface="Arial"/>
              </a:rPr>
              <a:t>Proses </a:t>
            </a:r>
            <a:r>
              <a:rPr sz="2800" spc="-140" dirty="0">
                <a:latin typeface="Arial"/>
                <a:cs typeface="Arial"/>
              </a:rPr>
              <a:t>konversi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10" dirty="0">
                <a:latin typeface="Arial"/>
                <a:cs typeface="Arial"/>
              </a:rPr>
              <a:t>tampak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14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user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86002" y="4267200"/>
            <a:ext cx="5791200" cy="213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20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5" y="609600"/>
            <a:ext cx="746506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240" dirty="0"/>
              <a:t>sebagai</a:t>
            </a:r>
            <a:r>
              <a:rPr sz="3600" spc="-394" dirty="0"/>
              <a:t> </a:t>
            </a:r>
            <a:r>
              <a:rPr sz="3600" spc="170" dirty="0"/>
              <a:t>Kode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81800" y="1447802"/>
            <a:ext cx="2172764" cy="243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6" y="1957833"/>
            <a:ext cx="5201285" cy="4363278"/>
          </a:xfrm>
          <a:prstGeom prst="rect">
            <a:avLst/>
          </a:prstGeom>
        </p:spPr>
        <p:txBody>
          <a:bodyPr vert="horz" wrap="square" lIns="0" tIns="53963" rIns="0" bIns="0" rtlCol="0">
            <a:spAutoFit/>
          </a:bodyPr>
          <a:lstStyle/>
          <a:p>
            <a:pPr marL="355517" marR="156174" indent="-342819">
              <a:lnSpc>
                <a:spcPts val="2588"/>
              </a:lnSpc>
              <a:spcBef>
                <a:spcPts val="42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81" dirty="0">
                <a:latin typeface="Arial"/>
                <a:cs typeface="Arial"/>
              </a:rPr>
              <a:t>Kode </a:t>
            </a:r>
            <a:r>
              <a:rPr sz="2500" spc="-110" dirty="0">
                <a:latin typeface="Arial"/>
                <a:cs typeface="Arial"/>
              </a:rPr>
              <a:t>merepresentasikan </a:t>
            </a:r>
            <a:r>
              <a:rPr sz="2500" spc="-90" dirty="0">
                <a:latin typeface="Arial"/>
                <a:cs typeface="Arial"/>
              </a:rPr>
              <a:t>setiap </a:t>
            </a:r>
            <a:r>
              <a:rPr sz="2500" spc="-60" dirty="0">
                <a:latin typeface="Arial"/>
                <a:cs typeface="Arial"/>
              </a:rPr>
              <a:t>huruf,  </a:t>
            </a:r>
            <a:r>
              <a:rPr sz="2500" spc="-35" dirty="0">
                <a:latin typeface="Arial"/>
                <a:cs typeface="Arial"/>
              </a:rPr>
              <a:t>digit,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80" dirty="0">
                <a:latin typeface="Arial"/>
                <a:cs typeface="Arial"/>
              </a:rPr>
              <a:t>karakter</a:t>
            </a:r>
            <a:r>
              <a:rPr sz="2500" spc="-295" dirty="0">
                <a:latin typeface="Arial"/>
                <a:cs typeface="Arial"/>
              </a:rPr>
              <a:t> </a:t>
            </a:r>
            <a:r>
              <a:rPr sz="2500" spc="-130" dirty="0">
                <a:latin typeface="Arial"/>
                <a:cs typeface="Arial"/>
              </a:rPr>
              <a:t>spesial</a:t>
            </a:r>
            <a:endParaRPr sz="2500" dirty="0">
              <a:latin typeface="Arial"/>
              <a:cs typeface="Arial"/>
            </a:endParaRPr>
          </a:p>
          <a:p>
            <a:pPr marL="355517" indent="-342819">
              <a:spcBef>
                <a:spcPts val="254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95" dirty="0">
                <a:solidFill>
                  <a:srgbClr val="6F2FA0"/>
                </a:solidFill>
                <a:latin typeface="Arial"/>
                <a:cs typeface="Arial"/>
              </a:rPr>
              <a:t>ASCII</a:t>
            </a:r>
            <a:r>
              <a:rPr sz="2500" spc="-195" dirty="0">
                <a:latin typeface="Arial"/>
                <a:cs typeface="Arial"/>
              </a:rPr>
              <a:t>: </a:t>
            </a:r>
            <a:r>
              <a:rPr sz="2500" spc="-90" dirty="0">
                <a:latin typeface="Arial"/>
                <a:cs typeface="Arial"/>
              </a:rPr>
              <a:t>paling </a:t>
            </a:r>
            <a:r>
              <a:rPr sz="2500" spc="-140" dirty="0">
                <a:latin typeface="Arial"/>
                <a:cs typeface="Arial"/>
              </a:rPr>
              <a:t>banyak </a:t>
            </a:r>
            <a:r>
              <a:rPr sz="2500" spc="-114" dirty="0">
                <a:latin typeface="Arial"/>
                <a:cs typeface="Arial"/>
              </a:rPr>
              <a:t>digunakan</a:t>
            </a:r>
            <a:endParaRPr sz="2500" dirty="0">
              <a:latin typeface="Arial"/>
              <a:cs typeface="Arial"/>
            </a:endParaRPr>
          </a:p>
          <a:p>
            <a:pPr marL="756107" marR="319331" lvl="1" indent="-286318">
              <a:lnSpc>
                <a:spcPts val="2158"/>
              </a:lnSpc>
              <a:spcBef>
                <a:spcPts val="54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5" dirty="0">
                <a:latin typeface="Arial"/>
                <a:cs typeface="Arial"/>
              </a:rPr>
              <a:t>Setiap </a:t>
            </a:r>
            <a:r>
              <a:rPr sz="2000" spc="-70" dirty="0">
                <a:latin typeface="Arial"/>
                <a:cs typeface="Arial"/>
              </a:rPr>
              <a:t>karakter </a:t>
            </a:r>
            <a:r>
              <a:rPr sz="2000" spc="-40" dirty="0">
                <a:latin typeface="Arial"/>
                <a:cs typeface="Arial"/>
              </a:rPr>
              <a:t>memiliki </a:t>
            </a:r>
            <a:r>
              <a:rPr sz="2000" spc="-100" dirty="0">
                <a:latin typeface="Arial"/>
                <a:cs typeface="Arial"/>
              </a:rPr>
              <a:t>kode 8 </a:t>
            </a:r>
            <a:r>
              <a:rPr sz="2000" spc="20" dirty="0">
                <a:latin typeface="Arial"/>
                <a:cs typeface="Arial"/>
              </a:rPr>
              <a:t>bit</a:t>
            </a:r>
            <a:r>
              <a:rPr sz="2000" spc="-209" dirty="0">
                <a:latin typeface="Arial"/>
                <a:cs typeface="Arial"/>
              </a:rPr>
              <a:t> </a:t>
            </a:r>
            <a:r>
              <a:rPr sz="2000" spc="-130" dirty="0">
                <a:latin typeface="Arial"/>
                <a:cs typeface="Arial"/>
              </a:rPr>
              <a:t>yang  </a:t>
            </a:r>
            <a:r>
              <a:rPr sz="2000" spc="-50" dirty="0">
                <a:latin typeface="Arial"/>
                <a:cs typeface="Arial"/>
              </a:rPr>
              <a:t>unik</a:t>
            </a:r>
            <a:endParaRPr sz="2000" dirty="0">
              <a:latin typeface="Arial"/>
              <a:cs typeface="Arial"/>
            </a:endParaRPr>
          </a:p>
          <a:p>
            <a:pPr marL="756107" marR="212675" lvl="1" indent="-286318">
              <a:lnSpc>
                <a:spcPts val="2158"/>
              </a:lnSpc>
              <a:spcBef>
                <a:spcPts val="48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0" dirty="0">
                <a:latin typeface="Arial"/>
                <a:cs typeface="Arial"/>
              </a:rPr>
              <a:t>256 kode </a:t>
            </a:r>
            <a:r>
              <a:rPr sz="2000" spc="-50" dirty="0">
                <a:latin typeface="Arial"/>
                <a:cs typeface="Arial"/>
              </a:rPr>
              <a:t>unik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100" dirty="0">
                <a:latin typeface="Arial"/>
                <a:cs typeface="Arial"/>
              </a:rPr>
              <a:t>26 </a:t>
            </a:r>
            <a:r>
              <a:rPr sz="2000" spc="-50" dirty="0">
                <a:latin typeface="Arial"/>
                <a:cs typeface="Arial"/>
              </a:rPr>
              <a:t>huruf, </a:t>
            </a:r>
            <a:r>
              <a:rPr sz="2000" spc="-100" dirty="0">
                <a:latin typeface="Arial"/>
                <a:cs typeface="Arial"/>
              </a:rPr>
              <a:t>10 </a:t>
            </a:r>
            <a:r>
              <a:rPr sz="2000" spc="-25" dirty="0">
                <a:latin typeface="Arial"/>
                <a:cs typeface="Arial"/>
              </a:rPr>
              <a:t>digit,</a:t>
            </a:r>
            <a:r>
              <a:rPr sz="2000" spc="-400" dirty="0">
                <a:latin typeface="Arial"/>
                <a:cs typeface="Arial"/>
              </a:rPr>
              <a:t> </a:t>
            </a:r>
            <a:r>
              <a:rPr sz="2000" spc="-95" dirty="0">
                <a:latin typeface="Arial"/>
                <a:cs typeface="Arial"/>
              </a:rPr>
              <a:t>dan  beberapa </a:t>
            </a:r>
            <a:r>
              <a:rPr sz="2000" spc="-70" dirty="0">
                <a:latin typeface="Arial"/>
                <a:cs typeface="Arial"/>
              </a:rPr>
              <a:t>karakter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10" dirty="0">
                <a:latin typeface="Arial"/>
                <a:cs typeface="Arial"/>
              </a:rPr>
              <a:t>spesial</a:t>
            </a:r>
            <a:endParaRPr sz="2000" dirty="0">
              <a:latin typeface="Arial"/>
              <a:cs typeface="Arial"/>
            </a:endParaRPr>
          </a:p>
          <a:p>
            <a:pPr marL="756107" marR="5080" lvl="1" indent="-286318">
              <a:lnSpc>
                <a:spcPts val="2158"/>
              </a:lnSpc>
              <a:spcBef>
                <a:spcPts val="48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5" dirty="0">
                <a:latin typeface="Arial"/>
                <a:cs typeface="Arial"/>
              </a:rPr>
              <a:t>Awalnya </a:t>
            </a:r>
            <a:r>
              <a:rPr sz="2000" spc="-95" dirty="0">
                <a:latin typeface="Arial"/>
                <a:cs typeface="Arial"/>
              </a:rPr>
              <a:t>dirancang </a:t>
            </a:r>
            <a:r>
              <a:rPr sz="2000" spc="-120" dirty="0">
                <a:latin typeface="Arial"/>
                <a:cs typeface="Arial"/>
              </a:rPr>
              <a:t>hanya </a:t>
            </a:r>
            <a:r>
              <a:rPr sz="2000" spc="-40" dirty="0">
                <a:latin typeface="Arial"/>
                <a:cs typeface="Arial"/>
              </a:rPr>
              <a:t>untuk </a:t>
            </a:r>
            <a:r>
              <a:rPr sz="2000" spc="-70" dirty="0">
                <a:latin typeface="Arial"/>
                <a:cs typeface="Arial"/>
              </a:rPr>
              <a:t>karakter</a:t>
            </a:r>
            <a:r>
              <a:rPr sz="2000" spc="-199" dirty="0">
                <a:latin typeface="Arial"/>
                <a:cs typeface="Arial"/>
              </a:rPr>
              <a:t> </a:t>
            </a:r>
            <a:r>
              <a:rPr sz="2000" spc="-55" dirty="0">
                <a:latin typeface="Arial"/>
                <a:cs typeface="Arial"/>
              </a:rPr>
              <a:t>b.  </a:t>
            </a:r>
            <a:r>
              <a:rPr sz="2000" spc="-90" dirty="0">
                <a:latin typeface="Arial"/>
                <a:cs typeface="Arial"/>
              </a:rPr>
              <a:t>Inggris</a:t>
            </a:r>
            <a:endParaRPr sz="2000" dirty="0">
              <a:latin typeface="Arial"/>
              <a:cs typeface="Arial"/>
            </a:endParaRPr>
          </a:p>
          <a:p>
            <a:pPr marL="355517" indent="-342819">
              <a:lnSpc>
                <a:spcPts val="2733"/>
              </a:lnSpc>
              <a:spcBef>
                <a:spcPts val="22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80" dirty="0">
                <a:solidFill>
                  <a:srgbClr val="6F2FA0"/>
                </a:solidFill>
                <a:latin typeface="Arial"/>
                <a:cs typeface="Arial"/>
              </a:rPr>
              <a:t>Unicode</a:t>
            </a:r>
            <a:r>
              <a:rPr sz="2500" spc="-80" dirty="0">
                <a:latin typeface="Arial"/>
                <a:cs typeface="Arial"/>
              </a:rPr>
              <a:t>: </a:t>
            </a:r>
            <a:r>
              <a:rPr sz="2500" spc="-110" dirty="0">
                <a:latin typeface="Arial"/>
                <a:cs typeface="Arial"/>
              </a:rPr>
              <a:t>mendukung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245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dari</a:t>
            </a:r>
            <a:endParaRPr sz="2500" dirty="0">
              <a:latin typeface="Arial"/>
              <a:cs typeface="Arial"/>
            </a:endParaRPr>
          </a:p>
          <a:p>
            <a:pPr marL="355517">
              <a:lnSpc>
                <a:spcPts val="2733"/>
              </a:lnSpc>
            </a:pPr>
            <a:r>
              <a:rPr sz="2500" spc="-120" dirty="0">
                <a:latin typeface="Arial"/>
                <a:cs typeface="Arial"/>
              </a:rPr>
              <a:t>100.000 </a:t>
            </a:r>
            <a:r>
              <a:rPr sz="2500" spc="-80" dirty="0">
                <a:latin typeface="Arial"/>
                <a:cs typeface="Arial"/>
              </a:rPr>
              <a:t>karakter</a:t>
            </a:r>
            <a:r>
              <a:rPr sz="2500" spc="-191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unik</a:t>
            </a:r>
            <a:endParaRPr sz="2500" dirty="0">
              <a:latin typeface="Arial"/>
              <a:cs typeface="Arial"/>
            </a:endParaRPr>
          </a:p>
          <a:p>
            <a:pPr marL="756107" marR="144111" indent="-286953">
              <a:lnSpc>
                <a:spcPts val="2158"/>
              </a:lnSpc>
              <a:spcBef>
                <a:spcPts val="540"/>
              </a:spcBef>
              <a:tabLst>
                <a:tab pos="756107" algn="l"/>
              </a:tabLst>
            </a:pPr>
            <a:r>
              <a:rPr sz="2000" dirty="0">
                <a:latin typeface="Arial"/>
                <a:cs typeface="Arial"/>
              </a:rPr>
              <a:t>–	</a:t>
            </a:r>
            <a:r>
              <a:rPr sz="2000" spc="-75" dirty="0">
                <a:latin typeface="Arial"/>
                <a:cs typeface="Arial"/>
              </a:rPr>
              <a:t>Memungkinkan </a:t>
            </a:r>
            <a:r>
              <a:rPr sz="2000" spc="-40" dirty="0">
                <a:latin typeface="Arial"/>
                <a:cs typeface="Arial"/>
              </a:rPr>
              <a:t>untuk</a:t>
            </a:r>
            <a:r>
              <a:rPr sz="2000" spc="-230" dirty="0">
                <a:latin typeface="Arial"/>
                <a:cs typeface="Arial"/>
              </a:rPr>
              <a:t> </a:t>
            </a:r>
            <a:r>
              <a:rPr sz="2000" spc="-90" dirty="0">
                <a:latin typeface="Arial"/>
                <a:cs typeface="Arial"/>
              </a:rPr>
              <a:t>merepresentasikan  </a:t>
            </a:r>
            <a:r>
              <a:rPr sz="2000" spc="-70" dirty="0">
                <a:latin typeface="Arial"/>
                <a:cs typeface="Arial"/>
              </a:rPr>
              <a:t>karakter </a:t>
            </a:r>
            <a:r>
              <a:rPr sz="2000" spc="-130" dirty="0">
                <a:latin typeface="Arial"/>
                <a:cs typeface="Arial"/>
              </a:rPr>
              <a:t>bahasa-bahasa </a:t>
            </a:r>
            <a:r>
              <a:rPr sz="2000" spc="-65" dirty="0">
                <a:latin typeface="Arial"/>
                <a:cs typeface="Arial"/>
              </a:rPr>
              <a:t>dunia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85" dirty="0">
                <a:latin typeface="Arial"/>
                <a:cs typeface="Arial"/>
              </a:rPr>
              <a:t>lainnya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781802" y="3886200"/>
            <a:ext cx="2209800" cy="2496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21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5535" y="711707"/>
            <a:ext cx="5153660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10" dirty="0" smtClean="0">
                <a:solidFill>
                  <a:schemeClr val="bg1"/>
                </a:solidFill>
                <a:latin typeface="Times New Roman"/>
                <a:cs typeface="Times New Roman"/>
              </a:rPr>
              <a:t>Bits and </a:t>
            </a:r>
            <a:r>
              <a:rPr sz="3600" spc="125" dirty="0" smtClean="0">
                <a:solidFill>
                  <a:schemeClr val="bg1"/>
                </a:solidFill>
                <a:latin typeface="Times New Roman"/>
                <a:cs typeface="Times New Roman"/>
              </a:rPr>
              <a:t>Bytes</a:t>
            </a:r>
            <a:endParaRPr sz="36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32" y="2067561"/>
            <a:ext cx="7529575" cy="50462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3200" spc="-145" dirty="0">
                <a:latin typeface="Arial"/>
                <a:cs typeface="Arial"/>
              </a:rPr>
              <a:t>1 </a:t>
            </a:r>
            <a:r>
              <a:rPr sz="3200" spc="-100" dirty="0">
                <a:latin typeface="Arial"/>
                <a:cs typeface="Arial"/>
              </a:rPr>
              <a:t>Byte </a:t>
            </a:r>
            <a:r>
              <a:rPr sz="3200" spc="-245" dirty="0">
                <a:latin typeface="Arial"/>
                <a:cs typeface="Arial"/>
              </a:rPr>
              <a:t>= </a:t>
            </a:r>
            <a:r>
              <a:rPr sz="3200" spc="-145" dirty="0">
                <a:latin typeface="Arial"/>
                <a:cs typeface="Arial"/>
              </a:rPr>
              <a:t>8 </a:t>
            </a:r>
            <a:r>
              <a:rPr sz="3200" spc="-25" dirty="0">
                <a:latin typeface="Arial"/>
                <a:cs typeface="Arial"/>
              </a:rPr>
              <a:t>bits </a:t>
            </a:r>
            <a:r>
              <a:rPr sz="3200" spc="-245" dirty="0">
                <a:latin typeface="Arial"/>
                <a:cs typeface="Arial"/>
              </a:rPr>
              <a:t>= </a:t>
            </a:r>
            <a:r>
              <a:rPr sz="3200" spc="-145" dirty="0">
                <a:latin typeface="Arial"/>
                <a:cs typeface="Arial"/>
              </a:rPr>
              <a:t>1 </a:t>
            </a:r>
            <a:r>
              <a:rPr sz="3200" spc="-60" dirty="0">
                <a:latin typeface="Arial"/>
                <a:cs typeface="Arial"/>
              </a:rPr>
              <a:t>karakter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270" dirty="0">
                <a:latin typeface="Arial"/>
                <a:cs typeface="Arial"/>
              </a:rPr>
              <a:t>ASCII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24697" y="3122238"/>
            <a:ext cx="7497882" cy="25927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22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4" y="4918322"/>
            <a:ext cx="7867451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165" dirty="0">
                <a:solidFill>
                  <a:srgbClr val="0070C0"/>
                </a:solidFill>
              </a:rPr>
              <a:t>TAKSONOMI</a:t>
            </a:r>
            <a:r>
              <a:rPr b="1" spc="-175" dirty="0">
                <a:solidFill>
                  <a:srgbClr val="0070C0"/>
                </a:solidFill>
              </a:rPr>
              <a:t> </a:t>
            </a:r>
            <a:r>
              <a:rPr b="1" spc="-75" dirty="0">
                <a:solidFill>
                  <a:srgbClr val="0070C0"/>
                </a:solidFill>
              </a:rPr>
              <a:t>KOMPUTER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23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5" y="609600"/>
            <a:ext cx="8983189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Taksonomi </a:t>
            </a:r>
            <a:r>
              <a:rPr sz="3600" spc="199" dirty="0"/>
              <a:t>Ringkas</a:t>
            </a:r>
            <a:r>
              <a:rPr sz="3600" spc="-535" dirty="0"/>
              <a:t> </a:t>
            </a:r>
            <a:r>
              <a:rPr sz="3600" spc="270" dirty="0"/>
              <a:t>Komputer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1981605"/>
            <a:ext cx="8323585" cy="4084429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355517" indent="-342819">
              <a:spcBef>
                <a:spcPts val="7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70" dirty="0">
                <a:latin typeface="Arial"/>
                <a:cs typeface="Arial"/>
              </a:rPr>
              <a:t>Embedded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spc="-215" dirty="0">
                <a:latin typeface="Arial"/>
                <a:cs typeface="Arial"/>
              </a:rPr>
              <a:t>System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70" dirty="0">
                <a:latin typeface="Arial"/>
                <a:cs typeface="Arial"/>
              </a:rPr>
              <a:t>Personal</a:t>
            </a:r>
            <a:r>
              <a:rPr sz="3200" spc="-145" dirty="0">
                <a:latin typeface="Arial"/>
                <a:cs typeface="Arial"/>
              </a:rPr>
              <a:t> </a:t>
            </a:r>
            <a:r>
              <a:rPr sz="3200" spc="-114" dirty="0">
                <a:latin typeface="Arial"/>
                <a:cs typeface="Arial"/>
              </a:rPr>
              <a:t>Computer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90" dirty="0">
                <a:latin typeface="Arial"/>
                <a:cs typeface="Arial"/>
              </a:rPr>
              <a:t>Workstation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14" dirty="0">
                <a:latin typeface="Arial"/>
                <a:cs typeface="Arial"/>
              </a:rPr>
              <a:t>Portable</a:t>
            </a:r>
            <a:r>
              <a:rPr sz="3200" spc="-135" dirty="0">
                <a:latin typeface="Arial"/>
                <a:cs typeface="Arial"/>
              </a:rPr>
              <a:t> </a:t>
            </a:r>
            <a:r>
              <a:rPr sz="3200" spc="-114" dirty="0">
                <a:latin typeface="Arial"/>
                <a:cs typeface="Arial"/>
              </a:rPr>
              <a:t>Computer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35" dirty="0">
                <a:latin typeface="Arial"/>
                <a:cs typeface="Arial"/>
              </a:rPr>
              <a:t>Handheld</a:t>
            </a:r>
            <a:r>
              <a:rPr sz="3200" spc="-120" dirty="0">
                <a:latin typeface="Arial"/>
                <a:cs typeface="Arial"/>
              </a:rPr>
              <a:t> </a:t>
            </a:r>
            <a:r>
              <a:rPr sz="3200" spc="-170" dirty="0">
                <a:latin typeface="Arial"/>
                <a:cs typeface="Arial"/>
              </a:rPr>
              <a:t>Device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65" dirty="0">
                <a:latin typeface="Arial"/>
                <a:cs typeface="Arial"/>
              </a:rPr>
              <a:t>Server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80" dirty="0">
                <a:latin typeface="Arial"/>
                <a:cs typeface="Arial"/>
              </a:rPr>
              <a:t>Mainframe </a:t>
            </a:r>
            <a:r>
              <a:rPr sz="3200" spc="-135" dirty="0">
                <a:latin typeface="Arial"/>
                <a:cs typeface="Arial"/>
              </a:rPr>
              <a:t>dan</a:t>
            </a:r>
            <a:r>
              <a:rPr sz="3200" spc="-265" dirty="0">
                <a:latin typeface="Arial"/>
                <a:cs typeface="Arial"/>
              </a:rPr>
              <a:t> </a:t>
            </a:r>
            <a:r>
              <a:rPr sz="3200" spc="-120" dirty="0">
                <a:latin typeface="Arial"/>
                <a:cs typeface="Arial"/>
              </a:rPr>
              <a:t>Supercomputer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62955" y="457202"/>
            <a:ext cx="4238243" cy="205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65218" y="809909"/>
            <a:ext cx="3850640" cy="443708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2800" spc="280" dirty="0"/>
              <a:t>Embedded</a:t>
            </a:r>
            <a:r>
              <a:rPr sz="2800" spc="-170" dirty="0"/>
              <a:t> </a:t>
            </a:r>
            <a:r>
              <a:rPr sz="2800" spc="170" dirty="0"/>
              <a:t>System</a:t>
            </a:r>
            <a:endParaRPr sz="2800" dirty="0"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3" y="2523237"/>
            <a:ext cx="8045450" cy="419524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Embedded </a:t>
            </a:r>
            <a:r>
              <a:rPr sz="2800" i="1" spc="-135" dirty="0">
                <a:solidFill>
                  <a:srgbClr val="6F2FA0"/>
                </a:solidFill>
                <a:latin typeface="Trebuchet MS"/>
                <a:cs typeface="Trebuchet MS"/>
              </a:rPr>
              <a:t>system: </a:t>
            </a:r>
            <a:r>
              <a:rPr sz="2800" spc="-209" dirty="0">
                <a:latin typeface="Arial"/>
                <a:cs typeface="Arial"/>
              </a:rPr>
              <a:t>Sebuah </a:t>
            </a:r>
            <a:r>
              <a:rPr sz="2800" spc="-120" dirty="0">
                <a:latin typeface="Arial"/>
                <a:cs typeface="Arial"/>
              </a:rPr>
              <a:t>microprocessor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90" dirty="0">
                <a:latin typeface="Arial"/>
                <a:cs typeface="Arial"/>
              </a:rPr>
              <a:t>ditanam </a:t>
            </a:r>
            <a:r>
              <a:rPr sz="2800" spc="-185" dirty="0">
                <a:latin typeface="Arial"/>
                <a:cs typeface="Arial"/>
              </a:rPr>
              <a:t>sebagai </a:t>
            </a:r>
            <a:r>
              <a:rPr sz="2800" spc="-120" dirty="0">
                <a:latin typeface="Arial"/>
                <a:cs typeface="Arial"/>
              </a:rPr>
              <a:t>komponen </a:t>
            </a:r>
            <a:r>
              <a:rPr sz="2800" spc="-165" dirty="0">
                <a:latin typeface="Arial"/>
                <a:cs typeface="Arial"/>
              </a:rPr>
              <a:t>sebuah </a:t>
            </a:r>
            <a:r>
              <a:rPr sz="2800" spc="-130" dirty="0">
                <a:latin typeface="Arial"/>
                <a:cs typeface="Arial"/>
              </a:rPr>
              <a:t>sistem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70" dirty="0">
                <a:latin typeface="Arial"/>
                <a:cs typeface="Arial"/>
              </a:rPr>
              <a:t>lebih 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>
              <a:latin typeface="Arial"/>
              <a:cs typeface="Arial"/>
            </a:endParaRPr>
          </a:p>
          <a:p>
            <a:pPr marL="355517" marR="391704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0" dirty="0">
                <a:latin typeface="Arial"/>
                <a:cs typeface="Arial"/>
              </a:rPr>
              <a:t>Lebih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265" dirty="0">
                <a:latin typeface="Arial"/>
                <a:cs typeface="Arial"/>
              </a:rPr>
              <a:t>90% </a:t>
            </a:r>
            <a:r>
              <a:rPr sz="2800" spc="-120" dirty="0">
                <a:latin typeface="Arial"/>
                <a:cs typeface="Arial"/>
              </a:rPr>
              <a:t>microprocessor </a:t>
            </a:r>
            <a:r>
              <a:rPr sz="2800" spc="-100" dirty="0">
                <a:latin typeface="Arial"/>
                <a:cs typeface="Arial"/>
              </a:rPr>
              <a:t>tersembunyi </a:t>
            </a:r>
            <a:r>
              <a:rPr sz="2800" spc="-125" dirty="0">
                <a:latin typeface="Arial"/>
                <a:cs typeface="Arial"/>
              </a:rPr>
              <a:t>dalam  </a:t>
            </a:r>
            <a:r>
              <a:rPr sz="2800" spc="-105" dirty="0">
                <a:latin typeface="Arial"/>
                <a:cs typeface="Arial"/>
              </a:rPr>
              <a:t>peralatan </a:t>
            </a:r>
            <a:r>
              <a:rPr sz="2800" spc="-65" dirty="0">
                <a:latin typeface="Arial"/>
                <a:cs typeface="Arial"/>
              </a:rPr>
              <a:t>elektronik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95" dirty="0">
                <a:latin typeface="Arial"/>
                <a:cs typeface="Arial"/>
              </a:rPr>
              <a:t>rumah </a:t>
            </a:r>
            <a:r>
              <a:rPr sz="2800" spc="-155" dirty="0">
                <a:latin typeface="Arial"/>
                <a:cs typeface="Arial"/>
              </a:rPr>
              <a:t>tangga</a:t>
            </a:r>
            <a:r>
              <a:rPr sz="2800" spc="-290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biasa:</a:t>
            </a:r>
            <a:endParaRPr sz="2800">
              <a:latin typeface="Arial"/>
              <a:cs typeface="Arial"/>
            </a:endParaRPr>
          </a:p>
          <a:p>
            <a:pPr marL="756107" marR="50153" indent="-286953">
              <a:spcBef>
                <a:spcPts val="1203"/>
              </a:spcBef>
            </a:pPr>
            <a:r>
              <a:rPr sz="2500" spc="-4" dirty="0">
                <a:latin typeface="Arial"/>
                <a:cs typeface="Arial"/>
              </a:rPr>
              <a:t>– </a:t>
            </a:r>
            <a:r>
              <a:rPr sz="2500" spc="-105" dirty="0">
                <a:latin typeface="Arial"/>
                <a:cs typeface="Arial"/>
              </a:rPr>
              <a:t>Thermostats, </a:t>
            </a:r>
            <a:r>
              <a:rPr sz="2500" spc="-85" dirty="0">
                <a:latin typeface="Arial"/>
                <a:cs typeface="Arial"/>
              </a:rPr>
              <a:t>lampu </a:t>
            </a:r>
            <a:r>
              <a:rPr sz="2500" spc="-60" dirty="0">
                <a:latin typeface="Arial"/>
                <a:cs typeface="Arial"/>
              </a:rPr>
              <a:t>lalu </a:t>
            </a:r>
            <a:r>
              <a:rPr sz="2500" spc="-70" dirty="0">
                <a:latin typeface="Arial"/>
                <a:cs typeface="Arial"/>
              </a:rPr>
              <a:t>lintas, </a:t>
            </a:r>
            <a:r>
              <a:rPr sz="2500" spc="-50" dirty="0">
                <a:latin typeface="Arial"/>
                <a:cs typeface="Arial"/>
              </a:rPr>
              <a:t>mobil, </a:t>
            </a:r>
            <a:r>
              <a:rPr sz="2500" spc="-80" dirty="0">
                <a:latin typeface="Arial"/>
                <a:cs typeface="Arial"/>
              </a:rPr>
              <a:t>jam </a:t>
            </a:r>
            <a:r>
              <a:rPr sz="2500" spc="-110" dirty="0">
                <a:latin typeface="Arial"/>
                <a:cs typeface="Arial"/>
              </a:rPr>
              <a:t>tangan, </a:t>
            </a:r>
            <a:r>
              <a:rPr sz="2500" spc="-95" dirty="0">
                <a:latin typeface="Arial"/>
                <a:cs typeface="Arial"/>
              </a:rPr>
              <a:t>mainan,  </a:t>
            </a:r>
            <a:r>
              <a:rPr sz="2500" spc="-275" dirty="0">
                <a:latin typeface="Arial"/>
                <a:cs typeface="Arial"/>
              </a:rPr>
              <a:t>TV, </a:t>
            </a:r>
            <a:r>
              <a:rPr sz="2500" spc="-135" dirty="0">
                <a:latin typeface="Arial"/>
                <a:cs typeface="Arial"/>
              </a:rPr>
              <a:t>camcoder,</a:t>
            </a:r>
            <a:r>
              <a:rPr sz="2500" spc="-394" dirty="0">
                <a:latin typeface="Arial"/>
                <a:cs typeface="Arial"/>
              </a:rPr>
              <a:t> </a:t>
            </a:r>
            <a:r>
              <a:rPr sz="2500" spc="-240" dirty="0">
                <a:latin typeface="Arial"/>
                <a:cs typeface="Arial"/>
              </a:rPr>
              <a:t>oven…</a:t>
            </a:r>
            <a:endParaRPr sz="2500">
              <a:latin typeface="Arial"/>
              <a:cs typeface="Arial"/>
            </a:endParaRPr>
          </a:p>
          <a:p>
            <a:pPr marL="355517" marR="638661" indent="-342819">
              <a:spcBef>
                <a:spcPts val="944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45" dirty="0">
                <a:latin typeface="Arial"/>
                <a:cs typeface="Arial"/>
              </a:rPr>
              <a:t>Segala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0" dirty="0">
                <a:latin typeface="Arial"/>
                <a:cs typeface="Arial"/>
              </a:rPr>
              <a:t>menggunakan </a:t>
            </a:r>
            <a:r>
              <a:rPr sz="2800" spc="-40" dirty="0">
                <a:latin typeface="Arial"/>
                <a:cs typeface="Arial"/>
              </a:rPr>
              <a:t>listrik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100" dirty="0">
                <a:latin typeface="Arial"/>
                <a:cs typeface="Arial"/>
              </a:rPr>
              <a:t>kandidat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embedded</a:t>
            </a:r>
            <a:r>
              <a:rPr sz="2800" spc="-181" dirty="0">
                <a:latin typeface="Arial"/>
                <a:cs typeface="Arial"/>
              </a:rPr>
              <a:t> </a:t>
            </a:r>
            <a:r>
              <a:rPr sz="2800" spc="-170" dirty="0">
                <a:latin typeface="Arial"/>
                <a:cs typeface="Arial"/>
              </a:rPr>
              <a:t>system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76388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Personal</a:t>
            </a:r>
            <a:r>
              <a:rPr sz="3600" spc="-175" dirty="0"/>
              <a:t> </a:t>
            </a:r>
            <a:r>
              <a:rPr sz="3600" spc="250" dirty="0"/>
              <a:t>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23103" y="4306296"/>
            <a:ext cx="3314699" cy="24307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19400" y="1919732"/>
            <a:ext cx="7962265" cy="515204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69898" marR="5080" indent="-457200">
              <a:spcBef>
                <a:spcPts val="95"/>
              </a:spcBef>
              <a:buClr>
                <a:srgbClr val="000000"/>
              </a:buClr>
              <a:buFont typeface="Arial" pitchFamily="34" charset="0"/>
              <a:buChar char="•"/>
              <a:tabLst>
                <a:tab pos="354883" algn="l"/>
                <a:tab pos="355517" algn="l"/>
              </a:tabLst>
            </a:pPr>
            <a:r>
              <a:rPr sz="2800" i="1" spc="-95" dirty="0">
                <a:solidFill>
                  <a:srgbClr val="6F2FA0"/>
                </a:solidFill>
                <a:latin typeface="Trebuchet MS"/>
                <a:cs typeface="Trebuchet MS"/>
              </a:rPr>
              <a:t>Personal </a:t>
            </a:r>
            <a:r>
              <a:rPr sz="2800" i="1" spc="-145" dirty="0">
                <a:solidFill>
                  <a:srgbClr val="6F2FA0"/>
                </a:solidFill>
                <a:latin typeface="Trebuchet MS"/>
                <a:cs typeface="Trebuchet MS"/>
              </a:rPr>
              <a:t>computer: </a:t>
            </a:r>
            <a:r>
              <a:rPr sz="2800" spc="-160" dirty="0">
                <a:latin typeface="Arial"/>
                <a:cs typeface="Arial"/>
              </a:rPr>
              <a:t>Dirancang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 </a:t>
            </a:r>
            <a:r>
              <a:rPr sz="2800" spc="-175" dirty="0">
                <a:latin typeface="Arial"/>
                <a:cs typeface="Arial"/>
              </a:rPr>
              <a:t>hanya </a:t>
            </a:r>
            <a:r>
              <a:rPr sz="2800" spc="-145" dirty="0">
                <a:latin typeface="Arial"/>
                <a:cs typeface="Arial"/>
              </a:rPr>
              <a:t>1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45" dirty="0">
                <a:latin typeface="Arial"/>
                <a:cs typeface="Arial"/>
              </a:rPr>
              <a:t>1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70" dirty="0" err="1" smtClean="0">
                <a:latin typeface="Arial"/>
                <a:cs typeface="Arial"/>
              </a:rPr>
              <a:t>waktu</a:t>
            </a:r>
            <a:endParaRPr sz="2800" spc="-70" dirty="0" smtClean="0">
              <a:latin typeface="Arial"/>
              <a:cs typeface="Arial"/>
            </a:endParaRPr>
          </a:p>
          <a:p>
            <a:pPr marL="756107" marR="383450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70" dirty="0" err="1" smtClean="0">
                <a:latin typeface="Arial"/>
                <a:cs typeface="Arial"/>
              </a:rPr>
              <a:t>Alat</a:t>
            </a:r>
            <a:r>
              <a:rPr sz="2500" spc="-70" dirty="0" smtClean="0">
                <a:latin typeface="Arial"/>
                <a:cs typeface="Arial"/>
              </a:rPr>
              <a:t> </a:t>
            </a:r>
            <a:r>
              <a:rPr sz="2500" spc="-50" dirty="0" err="1" smtClean="0">
                <a:latin typeface="Arial"/>
                <a:cs typeface="Arial"/>
              </a:rPr>
              <a:t>untuk</a:t>
            </a:r>
            <a:r>
              <a:rPr sz="2500" spc="-50" dirty="0" smtClean="0">
                <a:latin typeface="Arial"/>
                <a:cs typeface="Arial"/>
              </a:rPr>
              <a:t> </a:t>
            </a:r>
            <a:r>
              <a:rPr sz="2500" spc="-100" dirty="0" err="1" smtClean="0">
                <a:latin typeface="Arial"/>
                <a:cs typeface="Arial"/>
              </a:rPr>
              <a:t>meningkatkan</a:t>
            </a:r>
            <a:r>
              <a:rPr sz="2500" spc="-100" dirty="0" smtClean="0">
                <a:latin typeface="Arial"/>
                <a:cs typeface="Arial"/>
              </a:rPr>
              <a:t> </a:t>
            </a:r>
            <a:r>
              <a:rPr sz="2500" spc="-60" dirty="0" err="1" smtClean="0">
                <a:latin typeface="Arial"/>
                <a:cs typeface="Arial"/>
              </a:rPr>
              <a:t>produktivitas</a:t>
            </a:r>
            <a:r>
              <a:rPr sz="2500" spc="-60" dirty="0" smtClean="0">
                <a:latin typeface="Arial"/>
                <a:cs typeface="Arial"/>
              </a:rPr>
              <a:t>, </a:t>
            </a:r>
            <a:r>
              <a:rPr sz="2500" spc="-70" dirty="0" err="1" smtClean="0">
                <a:latin typeface="Arial"/>
                <a:cs typeface="Arial"/>
              </a:rPr>
              <a:t>kreativitas</a:t>
            </a:r>
            <a:r>
              <a:rPr sz="2500" spc="-70" dirty="0" smtClean="0">
                <a:latin typeface="Arial"/>
                <a:cs typeface="Arial"/>
              </a:rPr>
              <a:t>,</a:t>
            </a:r>
            <a:r>
              <a:rPr sz="2500" spc="-409" dirty="0" smtClean="0">
                <a:latin typeface="Arial"/>
                <a:cs typeface="Arial"/>
              </a:rPr>
              <a:t> </a:t>
            </a:r>
            <a:r>
              <a:rPr sz="2500" spc="-114" dirty="0" err="1" smtClean="0">
                <a:latin typeface="Arial"/>
                <a:cs typeface="Arial"/>
              </a:rPr>
              <a:t>dan</a:t>
            </a:r>
            <a:r>
              <a:rPr sz="2500" spc="-114" dirty="0" smtClean="0">
                <a:latin typeface="Arial"/>
                <a:cs typeface="Arial"/>
              </a:rPr>
              <a:t>  </a:t>
            </a:r>
            <a:r>
              <a:rPr sz="2500" spc="-110" dirty="0" err="1" smtClean="0">
                <a:latin typeface="Arial"/>
                <a:cs typeface="Arial"/>
              </a:rPr>
              <a:t>komunikasi</a:t>
            </a:r>
            <a:r>
              <a:rPr sz="2500" spc="-110" dirty="0" smtClean="0">
                <a:latin typeface="Arial"/>
                <a:cs typeface="Arial"/>
              </a:rPr>
              <a:t> </a:t>
            </a:r>
          </a:p>
          <a:p>
            <a:pPr marL="926989" marR="383450" lvl="1" indent="-457200">
              <a:spcBef>
                <a:spcPts val="1203"/>
              </a:spcBef>
              <a:buFont typeface="Arial" pitchFamily="34" charset="0"/>
              <a:buChar char="•"/>
              <a:tabLst>
                <a:tab pos="756742" algn="l"/>
              </a:tabLst>
            </a:pPr>
            <a:r>
              <a:rPr sz="2800" i="1" spc="-80" dirty="0" smtClean="0">
                <a:solidFill>
                  <a:srgbClr val="6F2FA0"/>
                </a:solidFill>
                <a:latin typeface="Trebuchet MS"/>
                <a:cs typeface="Trebuchet MS"/>
              </a:rPr>
              <a:t>Desktop </a:t>
            </a:r>
            <a:r>
              <a:rPr sz="2800" i="1" spc="-125" dirty="0" smtClean="0">
                <a:solidFill>
                  <a:srgbClr val="6F2FA0"/>
                </a:solidFill>
                <a:latin typeface="Trebuchet MS"/>
                <a:cs typeface="Trebuchet MS"/>
              </a:rPr>
              <a:t>computer </a:t>
            </a:r>
            <a:r>
              <a:rPr sz="2800" i="1" spc="-409" dirty="0" smtClean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spc="-60" dirty="0" err="1" smtClean="0">
                <a:latin typeface="Arial"/>
                <a:cs typeface="Arial"/>
              </a:rPr>
              <a:t>memiliki</a:t>
            </a:r>
            <a:r>
              <a:rPr sz="2800" spc="-60" dirty="0" smtClean="0">
                <a:latin typeface="Arial"/>
                <a:cs typeface="Arial"/>
              </a:rPr>
              <a:t>  </a:t>
            </a:r>
            <a:r>
              <a:rPr sz="2800" spc="-140" dirty="0" err="1" smtClean="0">
                <a:latin typeface="Arial"/>
                <a:cs typeface="Arial"/>
              </a:rPr>
              <a:t>beberapa</a:t>
            </a:r>
            <a:r>
              <a:rPr sz="2800" spc="-145" dirty="0" smtClean="0">
                <a:latin typeface="Arial"/>
                <a:cs typeface="Arial"/>
              </a:rPr>
              <a:t> </a:t>
            </a:r>
            <a:r>
              <a:rPr sz="2800" spc="-110" dirty="0" err="1" smtClean="0">
                <a:latin typeface="Arial"/>
                <a:cs typeface="Arial"/>
              </a:rPr>
              <a:t>komponen</a:t>
            </a:r>
            <a:r>
              <a:rPr sz="2800" spc="-110" dirty="0" smtClean="0">
                <a:latin typeface="Arial"/>
                <a:cs typeface="Arial"/>
              </a:rPr>
              <a:t>:</a:t>
            </a:r>
            <a:endParaRPr sz="2800" dirty="0" smtClean="0">
              <a:latin typeface="Arial"/>
              <a:cs typeface="Arial"/>
            </a:endParaRPr>
          </a:p>
          <a:p>
            <a:pPr marL="756107" marR="3091093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155" dirty="0" smtClean="0">
                <a:latin typeface="Arial"/>
                <a:cs typeface="Arial"/>
              </a:rPr>
              <a:t>Tower </a:t>
            </a:r>
            <a:r>
              <a:rPr sz="2500" spc="-70" dirty="0">
                <a:latin typeface="Arial"/>
                <a:cs typeface="Arial"/>
              </a:rPr>
              <a:t>(berisi </a:t>
            </a:r>
            <a:r>
              <a:rPr sz="2500" spc="-100" dirty="0">
                <a:latin typeface="Arial"/>
                <a:cs typeface="Arial"/>
              </a:rPr>
              <a:t>microprocessor</a:t>
            </a:r>
            <a:r>
              <a:rPr sz="2500" spc="-215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dan  </a:t>
            </a:r>
            <a:r>
              <a:rPr sz="2500" spc="-105" dirty="0">
                <a:latin typeface="Arial"/>
                <a:cs typeface="Arial"/>
              </a:rPr>
              <a:t>komponen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lain)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40" dirty="0">
                <a:latin typeface="Arial"/>
                <a:cs typeface="Arial"/>
              </a:rPr>
              <a:t>Monitor, </a:t>
            </a:r>
            <a:r>
              <a:rPr sz="2500" spc="-105" dirty="0">
                <a:latin typeface="Arial"/>
                <a:cs typeface="Arial"/>
              </a:rPr>
              <a:t>keyboard, </a:t>
            </a:r>
            <a:r>
              <a:rPr sz="2500" spc="-120" dirty="0">
                <a:latin typeface="Arial"/>
                <a:cs typeface="Arial"/>
              </a:rPr>
              <a:t>mouse,</a:t>
            </a:r>
            <a:r>
              <a:rPr sz="2500" spc="-275" dirty="0">
                <a:latin typeface="Arial"/>
                <a:cs typeface="Arial"/>
              </a:rPr>
              <a:t> </a:t>
            </a:r>
            <a:r>
              <a:rPr sz="2500" spc="-135" dirty="0">
                <a:latin typeface="Arial"/>
                <a:cs typeface="Arial"/>
              </a:rPr>
              <a:t>speaker</a:t>
            </a:r>
            <a:endParaRPr sz="2500" dirty="0">
              <a:latin typeface="Arial"/>
              <a:cs typeface="Arial"/>
            </a:endParaRPr>
          </a:p>
          <a:p>
            <a:pPr marL="469790" marR="3007928" indent="-457093">
              <a:spcBef>
                <a:spcPts val="894"/>
              </a:spcBef>
              <a:buChar char="•"/>
              <a:tabLst>
                <a:tab pos="469155" algn="l"/>
                <a:tab pos="469790" algn="l"/>
              </a:tabLst>
            </a:pPr>
            <a:r>
              <a:rPr sz="2600" spc="-150" dirty="0">
                <a:latin typeface="Arial"/>
                <a:cs typeface="Arial"/>
              </a:rPr>
              <a:t>Beberapa </a:t>
            </a:r>
            <a:r>
              <a:rPr sz="2600" spc="-120" dirty="0">
                <a:latin typeface="Arial"/>
                <a:cs typeface="Arial"/>
              </a:rPr>
              <a:t>dirancang </a:t>
            </a:r>
            <a:r>
              <a:rPr sz="2600" spc="-110" dirty="0">
                <a:latin typeface="Arial"/>
                <a:cs typeface="Arial"/>
              </a:rPr>
              <a:t>dalam</a:t>
            </a:r>
            <a:r>
              <a:rPr sz="2600" spc="-295" dirty="0">
                <a:latin typeface="Arial"/>
                <a:cs typeface="Arial"/>
              </a:rPr>
              <a:t> </a:t>
            </a:r>
            <a:r>
              <a:rPr sz="2600" spc="-165" dirty="0">
                <a:latin typeface="Arial"/>
                <a:cs typeface="Arial"/>
              </a:rPr>
              <a:t>casing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menyatu </a:t>
            </a:r>
            <a:r>
              <a:rPr sz="2600" spc="-145" dirty="0">
                <a:latin typeface="Arial"/>
                <a:cs typeface="Arial"/>
              </a:rPr>
              <a:t>dengan</a:t>
            </a:r>
            <a:r>
              <a:rPr sz="2600" spc="-225" dirty="0">
                <a:latin typeface="Arial"/>
                <a:cs typeface="Arial"/>
              </a:rPr>
              <a:t> </a:t>
            </a:r>
            <a:r>
              <a:rPr sz="2600" spc="-25" dirty="0">
                <a:latin typeface="Arial"/>
                <a:cs typeface="Arial"/>
              </a:rPr>
              <a:t>monitor</a:t>
            </a:r>
            <a:endParaRPr sz="2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45496" y="685800"/>
            <a:ext cx="460121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75" dirty="0"/>
              <a:t>W</a:t>
            </a:r>
            <a:r>
              <a:rPr sz="3600" spc="245" dirty="0"/>
              <a:t>o</a:t>
            </a:r>
            <a:r>
              <a:rPr sz="3600" spc="440" dirty="0"/>
              <a:t>r</a:t>
            </a:r>
            <a:r>
              <a:rPr sz="3600" spc="335" dirty="0"/>
              <a:t>k</a:t>
            </a:r>
            <a:r>
              <a:rPr sz="3600" spc="250" dirty="0"/>
              <a:t>s</a:t>
            </a:r>
            <a:r>
              <a:rPr sz="3600" spc="310" dirty="0"/>
              <a:t>t</a:t>
            </a:r>
            <a:r>
              <a:rPr sz="3600" spc="325" dirty="0"/>
              <a:t>a</a:t>
            </a:r>
            <a:r>
              <a:rPr sz="3600" spc="310" dirty="0"/>
              <a:t>t</a:t>
            </a:r>
            <a:r>
              <a:rPr sz="3600" spc="120" dirty="0"/>
              <a:t>i</a:t>
            </a:r>
            <a:r>
              <a:rPr sz="3600" spc="245" dirty="0"/>
              <a:t>o</a:t>
            </a:r>
            <a:r>
              <a:rPr sz="3600" spc="370" dirty="0"/>
              <a:t>n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5" y="457202"/>
            <a:ext cx="3657600" cy="24353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2981959"/>
            <a:ext cx="7578725" cy="314008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33647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Workstation: </a:t>
            </a: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desktop high-end</a:t>
            </a:r>
            <a:r>
              <a:rPr sz="2800" spc="-270" dirty="0">
                <a:latin typeface="Arial"/>
                <a:cs typeface="Arial"/>
              </a:rPr>
              <a:t>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4" dirty="0">
                <a:latin typeface="Arial"/>
                <a:cs typeface="Arial"/>
              </a:rPr>
              <a:t>komputasi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</a:t>
            </a:r>
            <a:r>
              <a:rPr sz="2800" spc="-110" dirty="0">
                <a:latin typeface="Arial"/>
                <a:cs typeface="Arial"/>
              </a:rPr>
              <a:t>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>
              <a:latin typeface="Arial"/>
              <a:cs typeface="Arial"/>
            </a:endParaRPr>
          </a:p>
          <a:p>
            <a:pPr marL="756107" marR="5080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Digunakan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105" dirty="0">
                <a:latin typeface="Arial"/>
                <a:cs typeface="Arial"/>
              </a:rPr>
              <a:t>aplikasi </a:t>
            </a:r>
            <a:r>
              <a:rPr sz="2500" spc="-25" dirty="0">
                <a:latin typeface="Arial"/>
                <a:cs typeface="Arial"/>
              </a:rPr>
              <a:t>interaktif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membutuhkan  </a:t>
            </a:r>
            <a:r>
              <a:rPr sz="2500" spc="-95" dirty="0">
                <a:latin typeface="Arial"/>
                <a:cs typeface="Arial"/>
              </a:rPr>
              <a:t>komputasi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45" dirty="0">
                <a:latin typeface="Arial"/>
                <a:cs typeface="Arial"/>
              </a:rPr>
              <a:t>sangat</a:t>
            </a:r>
            <a:r>
              <a:rPr sz="2500" spc="-191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intensif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20" dirty="0">
                <a:latin typeface="Arial"/>
                <a:cs typeface="Arial"/>
              </a:rPr>
              <a:t>Analisis </a:t>
            </a:r>
            <a:r>
              <a:rPr sz="2500" spc="-95" dirty="0">
                <a:latin typeface="Arial"/>
                <a:cs typeface="Arial"/>
              </a:rPr>
              <a:t>data </a:t>
            </a:r>
            <a:r>
              <a:rPr sz="2500" spc="-50" dirty="0">
                <a:latin typeface="Arial"/>
                <a:cs typeface="Arial"/>
              </a:rPr>
              <a:t>ilmiah </a:t>
            </a:r>
            <a:r>
              <a:rPr sz="2500" spc="-155" dirty="0">
                <a:latin typeface="Arial"/>
                <a:cs typeface="Arial"/>
              </a:rPr>
              <a:t>skala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30" dirty="0">
                <a:latin typeface="Arial"/>
                <a:cs typeface="Arial"/>
              </a:rPr>
              <a:t>besar</a:t>
            </a:r>
            <a:endParaRPr sz="2500">
              <a:latin typeface="Arial"/>
              <a:cs typeface="Arial"/>
            </a:endParaRPr>
          </a:p>
          <a:p>
            <a:pPr marL="355517" marR="671672" indent="-342819">
              <a:spcBef>
                <a:spcPts val="64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9" dirty="0">
                <a:latin typeface="Arial"/>
                <a:cs typeface="Arial"/>
              </a:rPr>
              <a:t>Batas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5" dirty="0">
                <a:latin typeface="Arial"/>
                <a:cs typeface="Arial"/>
              </a:rPr>
              <a:t>membedakan </a:t>
            </a:r>
            <a:r>
              <a:rPr sz="2800" spc="-70" dirty="0">
                <a:latin typeface="Arial"/>
                <a:cs typeface="Arial"/>
              </a:rPr>
              <a:t>workstation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desktop </a:t>
            </a:r>
            <a:r>
              <a:rPr sz="2800" spc="-170" dirty="0">
                <a:latin typeface="Arial"/>
                <a:cs typeface="Arial"/>
              </a:rPr>
              <a:t>biasa </a:t>
            </a:r>
            <a:r>
              <a:rPr sz="2800" spc="-145" dirty="0">
                <a:latin typeface="Arial"/>
                <a:cs typeface="Arial"/>
              </a:rPr>
              <a:t>semakin </a:t>
            </a:r>
            <a:r>
              <a:rPr sz="2800" spc="-60" dirty="0">
                <a:latin typeface="Arial"/>
                <a:cs typeface="Arial"/>
              </a:rPr>
              <a:t>tidak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jelas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3084" y="685800"/>
            <a:ext cx="683609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Portable</a:t>
            </a:r>
            <a:r>
              <a:rPr sz="3600" spc="-165" dirty="0"/>
              <a:t> </a:t>
            </a:r>
            <a:r>
              <a:rPr sz="3600" spc="250" dirty="0"/>
              <a:t>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50740" y="2021838"/>
            <a:ext cx="4343400" cy="322438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4" dirty="0">
                <a:solidFill>
                  <a:srgbClr val="6F2FA0"/>
                </a:solidFill>
                <a:latin typeface="Trebuchet MS"/>
                <a:cs typeface="Trebuchet MS"/>
              </a:rPr>
              <a:t>Laptop</a:t>
            </a:r>
            <a:r>
              <a:rPr sz="2800" i="1" spc="-280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105" dirty="0">
                <a:solidFill>
                  <a:srgbClr val="6F2FA0"/>
                </a:solidFill>
                <a:latin typeface="Trebuchet MS"/>
                <a:cs typeface="Trebuchet MS"/>
              </a:rPr>
              <a:t>computer</a:t>
            </a:r>
            <a:r>
              <a:rPr sz="2800" i="1" spc="-105" dirty="0">
                <a:latin typeface="Trebuchet MS"/>
                <a:cs typeface="Trebuchet MS"/>
              </a:rPr>
              <a:t>—</a:t>
            </a:r>
            <a:r>
              <a:rPr sz="2800" spc="-105" dirty="0">
                <a:latin typeface="Arial"/>
                <a:cs typeface="Arial"/>
              </a:rPr>
              <a:t>kadang-  </a:t>
            </a:r>
            <a:r>
              <a:rPr sz="2800" spc="-181" dirty="0">
                <a:latin typeface="Arial"/>
                <a:cs typeface="Arial"/>
              </a:rPr>
              <a:t>kadang </a:t>
            </a:r>
            <a:r>
              <a:rPr sz="2800" spc="-90" dirty="0">
                <a:latin typeface="Arial"/>
                <a:cs typeface="Arial"/>
              </a:rPr>
              <a:t>disebut </a:t>
            </a:r>
            <a:r>
              <a:rPr sz="2800" spc="-185" dirty="0">
                <a:latin typeface="Arial"/>
                <a:cs typeface="Arial"/>
              </a:rPr>
              <a:t>sebagai </a:t>
            </a:r>
            <a:r>
              <a:rPr sz="2800" spc="-185" dirty="0">
                <a:solidFill>
                  <a:srgbClr val="6F2FA0"/>
                </a:solidFill>
                <a:latin typeface="Arial"/>
                <a:cs typeface="Arial"/>
              </a:rPr>
              <a:t> </a:t>
            </a:r>
            <a:r>
              <a:rPr sz="2800" i="1" spc="-85" dirty="0">
                <a:solidFill>
                  <a:srgbClr val="6F2FA0"/>
                </a:solidFill>
                <a:latin typeface="Trebuchet MS"/>
                <a:cs typeface="Trebuchet MS"/>
              </a:rPr>
              <a:t>notebook </a:t>
            </a:r>
            <a:r>
              <a:rPr sz="2800" i="1" spc="-60" dirty="0">
                <a:solidFill>
                  <a:srgbClr val="6F2FA0"/>
                </a:solidFill>
                <a:latin typeface="Trebuchet MS"/>
                <a:cs typeface="Trebuchet MS"/>
              </a:rPr>
              <a:t>computer</a:t>
            </a:r>
            <a:r>
              <a:rPr sz="2800" i="1" spc="-60" dirty="0">
                <a:latin typeface="Trebuchet MS"/>
                <a:cs typeface="Trebuchet MS"/>
              </a:rPr>
              <a:t>—  </a:t>
            </a:r>
            <a:r>
              <a:rPr sz="2800" spc="-125" dirty="0">
                <a:latin typeface="Arial"/>
                <a:cs typeface="Arial"/>
              </a:rPr>
              <a:t>didesain </a:t>
            </a:r>
            <a:r>
              <a:rPr sz="2800" spc="-60" dirty="0">
                <a:latin typeface="Arial"/>
                <a:cs typeface="Arial"/>
              </a:rPr>
              <a:t>untuk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60" dirty="0">
                <a:latin typeface="Arial"/>
                <a:cs typeface="Arial"/>
              </a:rPr>
              <a:t>portabilitas</a:t>
            </a:r>
            <a:endParaRPr sz="2800">
              <a:latin typeface="Arial"/>
              <a:cs typeface="Arial"/>
            </a:endParaRPr>
          </a:p>
          <a:p>
            <a:pPr marL="355517" marR="24759" indent="-342819">
              <a:spcBef>
                <a:spcPts val="12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70" dirty="0">
                <a:solidFill>
                  <a:srgbClr val="6F2FA0"/>
                </a:solidFill>
                <a:latin typeface="Trebuchet MS"/>
                <a:cs typeface="Trebuchet MS"/>
              </a:rPr>
              <a:t>Netbook</a:t>
            </a:r>
            <a:r>
              <a:rPr sz="2800" spc="-70" dirty="0">
                <a:latin typeface="Arial"/>
                <a:cs typeface="Arial"/>
              </a:rPr>
              <a:t>: </a:t>
            </a:r>
            <a:r>
              <a:rPr sz="2800" spc="-105" dirty="0">
                <a:latin typeface="Arial"/>
                <a:cs typeface="Arial"/>
              </a:rPr>
              <a:t>berukuran</a:t>
            </a:r>
            <a:r>
              <a:rPr sz="2800" spc="-215" dirty="0">
                <a:latin typeface="Arial"/>
                <a:cs typeface="Arial"/>
              </a:rPr>
              <a:t>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110" dirty="0">
                <a:latin typeface="Arial"/>
                <a:cs typeface="Arial"/>
              </a:rPr>
              <a:t>kecil,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05" dirty="0">
                <a:latin typeface="Arial"/>
                <a:cs typeface="Arial"/>
              </a:rPr>
              <a:t>ringan,  </a:t>
            </a:r>
            <a:r>
              <a:rPr sz="2800" spc="-150" dirty="0">
                <a:latin typeface="Arial"/>
                <a:cs typeface="Arial"/>
              </a:rPr>
              <a:t>kemampuan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dasar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68675" y="2438400"/>
            <a:ext cx="3622457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09600"/>
            <a:ext cx="638805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Handheld</a:t>
            </a:r>
            <a:r>
              <a:rPr sz="3600" spc="-165" dirty="0"/>
              <a:t> </a:t>
            </a:r>
            <a:r>
              <a:rPr sz="3600" spc="130" dirty="0"/>
              <a:t>Device</a:t>
            </a:r>
            <a:endParaRPr sz="3600" dirty="0"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12"/>
          </p:nvPr>
        </p:nvSpPr>
        <p:spPr>
          <a:xfrm>
            <a:off x="8382000" y="127329"/>
            <a:ext cx="117348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pc="-60" dirty="0"/>
              <a:pPr marL="25394">
                <a:lnSpc>
                  <a:spcPts val="1240"/>
                </a:lnSpc>
              </a:pPr>
              <a:t>29</a:t>
            </a:fld>
            <a:endParaRPr spc="-60" dirty="0"/>
          </a:p>
        </p:txBody>
      </p:sp>
      <p:sp>
        <p:nvSpPr>
          <p:cNvPr id="3" name="object 3"/>
          <p:cNvSpPr txBox="1"/>
          <p:nvPr/>
        </p:nvSpPr>
        <p:spPr>
          <a:xfrm>
            <a:off x="993133" y="2021838"/>
            <a:ext cx="4189730" cy="191633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95" dirty="0">
                <a:solidFill>
                  <a:srgbClr val="6F2FA0"/>
                </a:solidFill>
                <a:latin typeface="Trebuchet MS"/>
                <a:cs typeface="Trebuchet MS"/>
              </a:rPr>
              <a:t>Personal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digital</a:t>
            </a:r>
            <a:r>
              <a:rPr sz="2800" i="1" spc="-320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90" dirty="0">
                <a:solidFill>
                  <a:srgbClr val="6F2FA0"/>
                </a:solidFill>
                <a:latin typeface="Trebuchet MS"/>
                <a:cs typeface="Trebuchet MS"/>
              </a:rPr>
              <a:t>assistants  </a:t>
            </a:r>
            <a:r>
              <a:rPr sz="2800" i="1" spc="-70" dirty="0">
                <a:solidFill>
                  <a:srgbClr val="6F2FA0"/>
                </a:solidFill>
                <a:latin typeface="Trebuchet MS"/>
                <a:cs typeface="Trebuchet MS"/>
              </a:rPr>
              <a:t>(PDAs)</a:t>
            </a:r>
            <a:endParaRPr sz="2800">
              <a:latin typeface="Trebuchet MS"/>
              <a:cs typeface="Trebuchet MS"/>
            </a:endParaRPr>
          </a:p>
          <a:p>
            <a:pPr marL="355517" indent="-342819">
              <a:spcBef>
                <a:spcPts val="1270"/>
              </a:spcBef>
              <a:buFont typeface="Arial"/>
              <a:buChar char="•"/>
              <a:tabLst>
                <a:tab pos="355517" algn="l"/>
                <a:tab pos="356152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Smart</a:t>
            </a:r>
            <a:r>
              <a:rPr sz="2800" i="1" spc="-209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75" dirty="0">
                <a:solidFill>
                  <a:srgbClr val="6F2FA0"/>
                </a:solidFill>
                <a:latin typeface="Trebuchet MS"/>
                <a:cs typeface="Trebuchet MS"/>
              </a:rPr>
              <a:t>phones</a:t>
            </a:r>
            <a:endParaRPr sz="2800">
              <a:latin typeface="Trebuchet MS"/>
              <a:cs typeface="Trebuchet MS"/>
            </a:endParaRPr>
          </a:p>
          <a:p>
            <a:pPr marL="355517"/>
            <a:r>
              <a:rPr sz="2800" spc="-165" dirty="0">
                <a:latin typeface="Arial"/>
                <a:cs typeface="Arial"/>
              </a:rPr>
              <a:t>menggabungkan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telepon,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77000" y="2057400"/>
            <a:ext cx="1976627" cy="1828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93133" y="3890262"/>
            <a:ext cx="4790440" cy="235234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526818">
              <a:spcBef>
                <a:spcPts val="95"/>
              </a:spcBef>
            </a:pPr>
            <a:r>
              <a:rPr sz="2800" spc="-145" dirty="0">
                <a:latin typeface="Arial"/>
                <a:cs typeface="Arial"/>
              </a:rPr>
              <a:t>kamera, </a:t>
            </a:r>
            <a:r>
              <a:rPr sz="2800" spc="-270" dirty="0">
                <a:latin typeface="Arial"/>
                <a:cs typeface="Arial"/>
              </a:rPr>
              <a:t>PDA, </a:t>
            </a:r>
            <a:r>
              <a:rPr sz="2800" spc="-175" dirty="0">
                <a:latin typeface="Arial"/>
                <a:cs typeface="Arial"/>
              </a:rPr>
              <a:t>game,  </a:t>
            </a:r>
            <a:r>
              <a:rPr sz="2800" spc="-85" dirty="0">
                <a:latin typeface="Arial"/>
                <a:cs typeface="Arial"/>
              </a:rPr>
              <a:t>music/video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player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12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91" dirty="0">
                <a:solidFill>
                  <a:srgbClr val="6F2FA0"/>
                </a:solidFill>
                <a:latin typeface="Trebuchet MS"/>
                <a:cs typeface="Trebuchet MS"/>
              </a:rPr>
              <a:t>Tablet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computers </a:t>
            </a:r>
            <a:r>
              <a:rPr sz="2800" i="1" spc="-120" dirty="0">
                <a:latin typeface="Trebuchet MS"/>
                <a:cs typeface="Trebuchet MS"/>
              </a:rPr>
              <a:t> </a:t>
            </a:r>
            <a:r>
              <a:rPr sz="2800" spc="-95" dirty="0">
                <a:latin typeface="Arial"/>
                <a:cs typeface="Arial"/>
              </a:rPr>
              <a:t>menjembatani </a:t>
            </a:r>
            <a:r>
              <a:rPr sz="2800" spc="-90" dirty="0">
                <a:latin typeface="Arial"/>
                <a:cs typeface="Arial"/>
              </a:rPr>
              <a:t>smart </a:t>
            </a:r>
            <a:r>
              <a:rPr sz="2800" spc="-110" dirty="0">
                <a:latin typeface="Arial"/>
                <a:cs typeface="Arial"/>
              </a:rPr>
              <a:t>phone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55" dirty="0">
                <a:latin typeface="Arial"/>
                <a:cs typeface="Arial"/>
              </a:rPr>
              <a:t>notebook/netbook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350" dirty="0">
                <a:latin typeface="Arial"/>
                <a:cs typeface="Arial"/>
              </a:rPr>
              <a:t>PC.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95005" y="5889749"/>
            <a:ext cx="1224280" cy="29972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pc="-90" dirty="0">
                <a:latin typeface="Arial"/>
                <a:cs typeface="Arial"/>
              </a:rPr>
              <a:t>Smart</a:t>
            </a:r>
            <a:r>
              <a:rPr spc="-170" dirty="0">
                <a:latin typeface="Arial"/>
                <a:cs typeface="Arial"/>
              </a:rPr>
              <a:t> </a:t>
            </a:r>
            <a:r>
              <a:rPr spc="-70" dirty="0">
                <a:latin typeface="Arial"/>
                <a:cs typeface="Arial"/>
              </a:rPr>
              <a:t>phone</a:t>
            </a:r>
            <a:endParaRPr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477000" y="3884679"/>
            <a:ext cx="1976627" cy="1982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2045721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Server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400800" y="457199"/>
            <a:ext cx="3200399" cy="21899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26037" y="2173610"/>
            <a:ext cx="8017510" cy="4570219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86295" marR="2470207" indent="-457093">
              <a:spcBef>
                <a:spcPts val="95"/>
              </a:spcBef>
              <a:buClr>
                <a:srgbClr val="365F92"/>
              </a:buClr>
              <a:buFont typeface="Arial"/>
              <a:buChar char="•"/>
              <a:tabLst>
                <a:tab pos="486295" algn="l"/>
                <a:tab pos="486931" algn="l"/>
              </a:tabLst>
            </a:pPr>
            <a:r>
              <a:rPr sz="2800" i="1" spc="-145" dirty="0">
                <a:solidFill>
                  <a:srgbClr val="6F2FA0"/>
                </a:solidFill>
                <a:latin typeface="Trebuchet MS"/>
                <a:cs typeface="Trebuchet MS"/>
              </a:rPr>
              <a:t>Server: </a:t>
            </a:r>
            <a:r>
              <a:rPr sz="2800" spc="-250" dirty="0">
                <a:latin typeface="Arial"/>
                <a:cs typeface="Arial"/>
              </a:rPr>
              <a:t>A </a:t>
            </a:r>
            <a:r>
              <a:rPr sz="2800" spc="-209" dirty="0">
                <a:latin typeface="Arial"/>
                <a:cs typeface="Arial"/>
              </a:rPr>
              <a:t>Sebuah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5" dirty="0">
                <a:latin typeface="Arial"/>
                <a:cs typeface="Arial"/>
              </a:rPr>
              <a:t>menyediakan </a:t>
            </a:r>
            <a:r>
              <a:rPr sz="2800" spc="-155" dirty="0">
                <a:latin typeface="Arial"/>
                <a:cs typeface="Arial"/>
              </a:rPr>
              <a:t>layanan </a:t>
            </a:r>
            <a:r>
              <a:rPr sz="2800" spc="-235" dirty="0">
                <a:latin typeface="Arial"/>
                <a:cs typeface="Arial"/>
              </a:rPr>
              <a:t>akses </a:t>
            </a:r>
            <a:r>
              <a:rPr sz="2800" spc="-105" dirty="0">
                <a:latin typeface="Arial"/>
                <a:cs typeface="Arial"/>
              </a:rPr>
              <a:t>data,  </a:t>
            </a:r>
            <a:r>
              <a:rPr sz="2800" spc="-110" dirty="0">
                <a:latin typeface="Arial"/>
                <a:cs typeface="Arial"/>
              </a:rPr>
              <a:t>program, </a:t>
            </a:r>
            <a:r>
              <a:rPr sz="2800" spc="-40" dirty="0">
                <a:latin typeface="Arial"/>
                <a:cs typeface="Arial"/>
              </a:rPr>
              <a:t>dll. </a:t>
            </a:r>
            <a:r>
              <a:rPr sz="2800" spc="-170" dirty="0">
                <a:latin typeface="Arial"/>
                <a:cs typeface="Arial"/>
              </a:rPr>
              <a:t>kepada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24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lain 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05" dirty="0">
                <a:latin typeface="Arial"/>
                <a:cs typeface="Arial"/>
              </a:rPr>
              <a:t>terkoneksi </a:t>
            </a:r>
            <a:r>
              <a:rPr sz="2800" spc="-125" dirty="0">
                <a:latin typeface="Arial"/>
                <a:cs typeface="Arial"/>
              </a:rPr>
              <a:t>dalam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i="1" spc="-90" dirty="0">
                <a:solidFill>
                  <a:srgbClr val="6F2FA0"/>
                </a:solidFill>
                <a:latin typeface="Trebuchet MS"/>
                <a:cs typeface="Trebuchet MS"/>
              </a:rPr>
              <a:t>jaringan</a:t>
            </a:r>
            <a:endParaRPr sz="2800" dirty="0">
              <a:latin typeface="Trebuchet MS"/>
              <a:cs typeface="Trebuchet MS"/>
            </a:endParaRPr>
          </a:p>
          <a:p>
            <a:pPr>
              <a:spcBef>
                <a:spcPts val="25"/>
              </a:spcBef>
              <a:buChar char="•"/>
            </a:pPr>
            <a:endParaRPr sz="2300" dirty="0">
              <a:latin typeface="Times New Roman"/>
              <a:cs typeface="Times New Roman"/>
            </a:endParaRPr>
          </a:p>
          <a:p>
            <a:pPr marL="355517" marR="134589" indent="-342819">
              <a:buChar char="•"/>
              <a:tabLst>
                <a:tab pos="354883" algn="l"/>
                <a:tab pos="355517" algn="l"/>
              </a:tabLst>
            </a:pPr>
            <a:r>
              <a:rPr sz="2500" spc="-199" dirty="0">
                <a:latin typeface="Arial"/>
                <a:cs typeface="Arial"/>
              </a:rPr>
              <a:t>Semua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95" dirty="0">
                <a:latin typeface="Arial"/>
                <a:cs typeface="Arial"/>
              </a:rPr>
              <a:t>desktop </a:t>
            </a:r>
            <a:r>
              <a:rPr sz="2500" spc="-130" dirty="0">
                <a:latin typeface="Arial"/>
                <a:cs typeface="Arial"/>
              </a:rPr>
              <a:t>bisa </a:t>
            </a:r>
            <a:r>
              <a:rPr sz="2500" spc="-114" dirty="0">
                <a:latin typeface="Arial"/>
                <a:cs typeface="Arial"/>
              </a:rPr>
              <a:t>digunakan </a:t>
            </a:r>
            <a:r>
              <a:rPr sz="2500" spc="-160" dirty="0">
                <a:latin typeface="Arial"/>
                <a:cs typeface="Arial"/>
              </a:rPr>
              <a:t>sebagai </a:t>
            </a:r>
            <a:r>
              <a:rPr sz="2500" spc="-125" dirty="0">
                <a:latin typeface="Arial"/>
                <a:cs typeface="Arial"/>
              </a:rPr>
              <a:t>server, </a:t>
            </a:r>
            <a:r>
              <a:rPr sz="2500" spc="-35" dirty="0" err="1">
                <a:latin typeface="Arial"/>
                <a:cs typeface="Arial"/>
              </a:rPr>
              <a:t>tapi</a:t>
            </a:r>
            <a:r>
              <a:rPr sz="2500" spc="-35" dirty="0">
                <a:latin typeface="Arial"/>
                <a:cs typeface="Arial"/>
              </a:rPr>
              <a:t> </a:t>
            </a:r>
            <a:r>
              <a:rPr sz="2500" spc="-150" dirty="0" err="1" smtClean="0">
                <a:latin typeface="Arial"/>
                <a:cs typeface="Arial"/>
              </a:rPr>
              <a:t>ada</a:t>
            </a:r>
            <a:r>
              <a:rPr sz="2500" spc="-150" dirty="0" smtClean="0">
                <a:latin typeface="Arial"/>
                <a:cs typeface="Arial"/>
              </a:rPr>
              <a:t>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50" dirty="0">
                <a:latin typeface="Arial"/>
                <a:cs typeface="Arial"/>
              </a:rPr>
              <a:t>khusus </a:t>
            </a:r>
            <a:r>
              <a:rPr sz="2500" spc="-100" dirty="0">
                <a:latin typeface="Arial"/>
                <a:cs typeface="Arial"/>
              </a:rPr>
              <a:t>didesain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85" dirty="0">
                <a:latin typeface="Arial"/>
                <a:cs typeface="Arial"/>
              </a:rPr>
              <a:t>kebutuhan</a:t>
            </a:r>
            <a:r>
              <a:rPr sz="2500" spc="-195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ini</a:t>
            </a:r>
            <a:endParaRPr sz="2500" dirty="0">
              <a:latin typeface="Arial"/>
              <a:cs typeface="Arial"/>
            </a:endParaRPr>
          </a:p>
          <a:p>
            <a:pPr marL="355517" marR="125066" indent="-342819">
              <a:spcBef>
                <a:spcPts val="57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40" dirty="0">
                <a:latin typeface="Arial"/>
                <a:cs typeface="Arial"/>
              </a:rPr>
              <a:t>Server </a:t>
            </a:r>
            <a:r>
              <a:rPr sz="2500" spc="-100" dirty="0">
                <a:latin typeface="Arial"/>
                <a:cs typeface="Arial"/>
              </a:rPr>
              <a:t>mempunyai </a:t>
            </a:r>
            <a:r>
              <a:rPr sz="2500" spc="-120" dirty="0">
                <a:latin typeface="Arial"/>
                <a:cs typeface="Arial"/>
              </a:rPr>
              <a:t>processor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90" dirty="0">
                <a:latin typeface="Arial"/>
                <a:cs typeface="Arial"/>
              </a:rPr>
              <a:t>cepat, </a:t>
            </a:r>
            <a:r>
              <a:rPr sz="2500" spc="-75" dirty="0">
                <a:latin typeface="Arial"/>
                <a:cs typeface="Arial"/>
              </a:rPr>
              <a:t>memory</a:t>
            </a:r>
            <a:r>
              <a:rPr sz="2500" spc="-300" dirty="0">
                <a:latin typeface="Arial"/>
                <a:cs typeface="Arial"/>
              </a:rPr>
              <a:t> </a:t>
            </a:r>
            <a:r>
              <a:rPr sz="2500" spc="-155" dirty="0">
                <a:latin typeface="Arial"/>
                <a:cs typeface="Arial"/>
              </a:rPr>
              <a:t>yang 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150" dirty="0">
                <a:latin typeface="Arial"/>
                <a:cs typeface="Arial"/>
              </a:rPr>
              <a:t>besar,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125" dirty="0">
                <a:latin typeface="Arial"/>
                <a:cs typeface="Arial"/>
              </a:rPr>
              <a:t>koneksi </a:t>
            </a:r>
            <a:r>
              <a:rPr sz="2500" spc="-90" dirty="0">
                <a:latin typeface="Arial"/>
                <a:cs typeface="Arial"/>
              </a:rPr>
              <a:t>jaringan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cepat</a:t>
            </a:r>
            <a:endParaRPr sz="2500" dirty="0">
              <a:latin typeface="Arial"/>
              <a:cs typeface="Arial"/>
            </a:endParaRPr>
          </a:p>
          <a:p>
            <a:pPr marL="355517" marR="5080" indent="-342819">
              <a:spcBef>
                <a:spcPts val="57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45" dirty="0">
                <a:latin typeface="Arial"/>
                <a:cs typeface="Arial"/>
              </a:rPr>
              <a:t>Sering </a:t>
            </a:r>
            <a:r>
              <a:rPr sz="2500" spc="-95" dirty="0">
                <a:latin typeface="Arial"/>
                <a:cs typeface="Arial"/>
              </a:rPr>
              <a:t>dikelompokkan </a:t>
            </a:r>
            <a:r>
              <a:rPr sz="2500" spc="-135" dirty="0">
                <a:latin typeface="Arial"/>
                <a:cs typeface="Arial"/>
              </a:rPr>
              <a:t>bersama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100" dirty="0">
                <a:latin typeface="Arial"/>
                <a:cs typeface="Arial"/>
              </a:rPr>
              <a:t>meningkatkan</a:t>
            </a:r>
            <a:r>
              <a:rPr sz="2500" spc="-305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kekuatan  </a:t>
            </a:r>
            <a:r>
              <a:rPr sz="2500" spc="-140" dirty="0">
                <a:latin typeface="Arial"/>
                <a:cs typeface="Arial"/>
              </a:rPr>
              <a:t>pemrosesannya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85800"/>
            <a:ext cx="381888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55" dirty="0"/>
              <a:t>M</a:t>
            </a:r>
            <a:r>
              <a:rPr sz="3600" spc="325" dirty="0"/>
              <a:t>a</a:t>
            </a:r>
            <a:r>
              <a:rPr sz="3600" spc="120" dirty="0"/>
              <a:t>i</a:t>
            </a:r>
            <a:r>
              <a:rPr sz="3600" spc="370" dirty="0"/>
              <a:t>n</a:t>
            </a:r>
            <a:r>
              <a:rPr sz="3600" spc="-25" dirty="0"/>
              <a:t>f</a:t>
            </a:r>
            <a:r>
              <a:rPr sz="3600" spc="390" dirty="0"/>
              <a:t>r</a:t>
            </a:r>
            <a:r>
              <a:rPr sz="3600" spc="325" dirty="0"/>
              <a:t>a</a:t>
            </a:r>
            <a:r>
              <a:rPr sz="3600" spc="394" dirty="0"/>
              <a:t>m</a:t>
            </a:r>
            <a:r>
              <a:rPr sz="3600" spc="310" dirty="0"/>
              <a:t>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05602" y="457202"/>
            <a:ext cx="2895599" cy="21290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2438805"/>
            <a:ext cx="7937500" cy="3850174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355517" indent="-342819">
              <a:spcBef>
                <a:spcPts val="7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85" dirty="0">
                <a:solidFill>
                  <a:srgbClr val="6F2FA0"/>
                </a:solidFill>
                <a:latin typeface="Trebuchet MS"/>
                <a:cs typeface="Trebuchet MS"/>
              </a:rPr>
              <a:t>Mainframe: </a:t>
            </a: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05" dirty="0">
                <a:latin typeface="Arial"/>
                <a:cs typeface="Arial"/>
              </a:rPr>
              <a:t>berukuran </a:t>
            </a:r>
            <a:r>
              <a:rPr sz="2800" spc="-125" dirty="0">
                <a:latin typeface="Arial"/>
                <a:cs typeface="Arial"/>
              </a:rPr>
              <a:t>satu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ruangan</a:t>
            </a:r>
            <a:endParaRPr sz="2800">
              <a:latin typeface="Arial"/>
              <a:cs typeface="Arial"/>
            </a:endParaRPr>
          </a:p>
          <a:p>
            <a:pPr marL="355517" marR="174584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75" dirty="0">
                <a:latin typeface="Arial"/>
                <a:cs typeface="Arial"/>
              </a:rPr>
              <a:t>Sebelum </a:t>
            </a:r>
            <a:r>
              <a:rPr sz="2800" spc="-185" dirty="0">
                <a:latin typeface="Arial"/>
                <a:cs typeface="Arial"/>
              </a:rPr>
              <a:t>adanya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5" dirty="0">
                <a:latin typeface="Arial"/>
                <a:cs typeface="Arial"/>
              </a:rPr>
              <a:t>berukuran </a:t>
            </a:r>
            <a:r>
              <a:rPr sz="2800" spc="-114" dirty="0">
                <a:latin typeface="Arial"/>
                <a:cs typeface="Arial"/>
              </a:rPr>
              <a:t>kecil  </a:t>
            </a:r>
            <a:r>
              <a:rPr sz="2800" spc="-80" dirty="0">
                <a:latin typeface="Arial"/>
                <a:cs typeface="Arial"/>
              </a:rPr>
              <a:t>(microcomputer), </a:t>
            </a:r>
            <a:r>
              <a:rPr sz="2800" spc="-140" dirty="0">
                <a:latin typeface="Arial"/>
                <a:cs typeface="Arial"/>
              </a:rPr>
              <a:t>umumnya </a:t>
            </a:r>
            <a:r>
              <a:rPr sz="2800" spc="-160" dirty="0">
                <a:latin typeface="Arial"/>
                <a:cs typeface="Arial"/>
              </a:rPr>
              <a:t>pemrosesan </a:t>
            </a:r>
            <a:r>
              <a:rPr sz="2800" spc="-75" dirty="0">
                <a:latin typeface="Arial"/>
                <a:cs typeface="Arial"/>
              </a:rPr>
              <a:t>komputer  </a:t>
            </a:r>
            <a:r>
              <a:rPr sz="2800" spc="-120" dirty="0">
                <a:latin typeface="Arial"/>
                <a:cs typeface="Arial"/>
              </a:rPr>
              <a:t>dilakukan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mainframe</a:t>
            </a:r>
            <a:endParaRPr sz="2800">
              <a:latin typeface="Arial"/>
              <a:cs typeface="Arial"/>
            </a:endParaRPr>
          </a:p>
          <a:p>
            <a:pPr marL="355517" marR="130462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80" dirty="0">
                <a:latin typeface="Arial"/>
                <a:cs typeface="Arial"/>
              </a:rPr>
              <a:t>Mainframe </a:t>
            </a:r>
            <a:r>
              <a:rPr sz="2800" spc="-195" dirty="0">
                <a:latin typeface="Arial"/>
                <a:cs typeface="Arial"/>
              </a:rPr>
              <a:t>zaman </a:t>
            </a:r>
            <a:r>
              <a:rPr sz="2800" spc="-185" dirty="0">
                <a:latin typeface="Arial"/>
                <a:cs typeface="Arial"/>
              </a:rPr>
              <a:t>sekarang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 </a:t>
            </a:r>
            <a:r>
              <a:rPr sz="2800" spc="-150" dirty="0">
                <a:latin typeface="Arial"/>
                <a:cs typeface="Arial"/>
              </a:rPr>
              <a:t>organisasi </a:t>
            </a:r>
            <a:r>
              <a:rPr sz="2800" spc="-181" dirty="0">
                <a:latin typeface="Arial"/>
                <a:cs typeface="Arial"/>
              </a:rPr>
              <a:t>besar, </a:t>
            </a:r>
            <a:r>
              <a:rPr sz="2800" spc="-80" dirty="0">
                <a:latin typeface="Arial"/>
                <a:cs typeface="Arial"/>
              </a:rPr>
              <a:t>seperti </a:t>
            </a:r>
            <a:r>
              <a:rPr sz="2800" spc="-60" dirty="0">
                <a:latin typeface="Arial"/>
                <a:cs typeface="Arial"/>
              </a:rPr>
              <a:t>airline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30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bank</a:t>
            </a:r>
            <a:endParaRPr sz="2800">
              <a:latin typeface="Arial"/>
              <a:cs typeface="Arial"/>
            </a:endParaRPr>
          </a:p>
          <a:p>
            <a:pPr marL="355517" marR="88245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00" dirty="0">
                <a:latin typeface="Arial"/>
                <a:cs typeface="Arial"/>
              </a:rPr>
              <a:t>mainframe </a:t>
            </a:r>
            <a:r>
              <a:rPr sz="2800" spc="-155" dirty="0">
                <a:latin typeface="Arial"/>
                <a:cs typeface="Arial"/>
              </a:rPr>
              <a:t>bisa </a:t>
            </a:r>
            <a:r>
              <a:rPr sz="2800" spc="-120" dirty="0">
                <a:latin typeface="Arial"/>
                <a:cs typeface="Arial"/>
              </a:rPr>
              <a:t>berkomunikasi </a:t>
            </a:r>
            <a:r>
              <a:rPr sz="2800" spc="-199" dirty="0">
                <a:latin typeface="Arial"/>
                <a:cs typeface="Arial"/>
              </a:rPr>
              <a:t>secara  </a:t>
            </a:r>
            <a:r>
              <a:rPr sz="2800" spc="-90" dirty="0">
                <a:latin typeface="Arial"/>
                <a:cs typeface="Arial"/>
              </a:rPr>
              <a:t>simultan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40" dirty="0">
                <a:latin typeface="Arial"/>
                <a:cs typeface="Arial"/>
              </a:rPr>
              <a:t>beberapa </a:t>
            </a:r>
            <a:r>
              <a:rPr sz="2800" spc="-135" dirty="0">
                <a:latin typeface="Arial"/>
                <a:cs typeface="Arial"/>
              </a:rPr>
              <a:t>user </a:t>
            </a:r>
            <a:r>
              <a:rPr sz="2800" spc="-80" dirty="0">
                <a:latin typeface="Arial"/>
                <a:cs typeface="Arial"/>
              </a:rPr>
              <a:t>melalui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timesharing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9637" y="685800"/>
            <a:ext cx="514925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80" dirty="0"/>
              <a:t>Supercomputer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3400" y="2067560"/>
            <a:ext cx="4572129" cy="354904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05035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Umumnya </a:t>
            </a:r>
            <a:r>
              <a:rPr sz="2800" spc="-155" dirty="0">
                <a:solidFill>
                  <a:srgbClr val="6F2FA0"/>
                </a:solidFill>
                <a:latin typeface="Arial"/>
                <a:cs typeface="Arial"/>
              </a:rPr>
              <a:t>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supercomputer </a:t>
            </a:r>
            <a:r>
              <a:rPr sz="2800" i="1" spc="-12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Arial"/>
                <a:cs typeface="Arial"/>
              </a:rPr>
              <a:t>dibangun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181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ribuan  </a:t>
            </a:r>
            <a:r>
              <a:rPr sz="2800" spc="-120" dirty="0">
                <a:latin typeface="Arial"/>
                <a:cs typeface="Arial"/>
              </a:rPr>
              <a:t>microprocessor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Menyediakan  </a:t>
            </a:r>
            <a:r>
              <a:rPr sz="2800" spc="-150" dirty="0">
                <a:latin typeface="Arial"/>
                <a:cs typeface="Arial"/>
              </a:rPr>
              <a:t>kemampuan </a:t>
            </a:r>
            <a:r>
              <a:rPr sz="2800" spc="-114" dirty="0">
                <a:latin typeface="Arial"/>
                <a:cs typeface="Arial"/>
              </a:rPr>
              <a:t>komputasi  </a:t>
            </a:r>
            <a:r>
              <a:rPr sz="2800" spc="-110" dirty="0">
                <a:latin typeface="Arial"/>
                <a:cs typeface="Arial"/>
              </a:rPr>
              <a:t>paling </a:t>
            </a:r>
            <a:r>
              <a:rPr sz="2800" spc="-114" dirty="0">
                <a:latin typeface="Arial"/>
                <a:cs typeface="Arial"/>
              </a:rPr>
              <a:t>cepat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0" dirty="0">
                <a:latin typeface="Arial"/>
                <a:cs typeface="Arial"/>
              </a:rPr>
              <a:t>paling 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05529" y="2067561"/>
            <a:ext cx="4495799" cy="29230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57884"/>
            <a:ext cx="7541768" cy="112017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b="1" spc="-199" dirty="0">
                <a:solidFill>
                  <a:srgbClr val="0070C0"/>
                </a:solidFill>
              </a:rPr>
              <a:t>JARINGAN </a:t>
            </a:r>
            <a:r>
              <a:rPr b="1" spc="-75" dirty="0">
                <a:solidFill>
                  <a:srgbClr val="0070C0"/>
                </a:solidFill>
              </a:rPr>
              <a:t>KOMPUTER </a:t>
            </a:r>
            <a:r>
              <a:rPr b="1" spc="-230" dirty="0">
                <a:solidFill>
                  <a:srgbClr val="0070C0"/>
                </a:solidFill>
              </a:rPr>
              <a:t>DAN  </a:t>
            </a:r>
            <a:r>
              <a:rPr b="1" spc="-50" dirty="0">
                <a:solidFill>
                  <a:srgbClr val="0070C0"/>
                </a:solidFill>
              </a:rPr>
              <a:t>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6" y="614578"/>
            <a:ext cx="624917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199" dirty="0"/>
              <a:t> </a:t>
            </a:r>
            <a:r>
              <a:rPr sz="3600" spc="240" dirty="0"/>
              <a:t>Komputer: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7772400" y="457200"/>
            <a:ext cx="1828800" cy="14218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6" y="1572711"/>
            <a:ext cx="7892415" cy="5148755"/>
          </a:xfrm>
          <a:prstGeom prst="rect">
            <a:avLst/>
          </a:prstGeom>
        </p:spPr>
        <p:txBody>
          <a:bodyPr vert="horz" wrap="square" lIns="0" tIns="153634" rIns="0" bIns="0" rtlCol="0">
            <a:spAutoFit/>
          </a:bodyPr>
          <a:lstStyle/>
          <a:p>
            <a:pPr marL="12697">
              <a:spcBef>
                <a:spcPts val="1210"/>
              </a:spcBef>
            </a:pPr>
            <a:r>
              <a:rPr sz="3600" spc="155" dirty="0">
                <a:solidFill>
                  <a:srgbClr val="006FC0"/>
                </a:solidFill>
                <a:latin typeface="Times New Roman"/>
                <a:cs typeface="Times New Roman"/>
              </a:rPr>
              <a:t>Revolusi</a:t>
            </a:r>
            <a:r>
              <a:rPr sz="3600" spc="-12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305" dirty="0">
                <a:solidFill>
                  <a:srgbClr val="006FC0"/>
                </a:solidFill>
                <a:latin typeface="Times New Roman"/>
                <a:cs typeface="Times New Roman"/>
              </a:rPr>
              <a:t>Internet</a:t>
            </a:r>
            <a:endParaRPr sz="3600">
              <a:latin typeface="Times New Roman"/>
              <a:cs typeface="Times New Roman"/>
            </a:endParaRPr>
          </a:p>
          <a:p>
            <a:pPr marL="355517" marR="727540" indent="-342819">
              <a:spcBef>
                <a:spcPts val="86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55" dirty="0">
                <a:solidFill>
                  <a:srgbClr val="6F2FA0"/>
                </a:solidFill>
                <a:latin typeface="Trebuchet MS"/>
                <a:cs typeface="Trebuchet MS"/>
              </a:rPr>
              <a:t>Internet: </a:t>
            </a:r>
            <a:r>
              <a:rPr sz="2800" spc="-70" dirty="0">
                <a:latin typeface="Arial"/>
                <a:cs typeface="Arial"/>
              </a:rPr>
              <a:t>dimulai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25" dirty="0">
                <a:latin typeface="Arial"/>
                <a:cs typeface="Arial"/>
              </a:rPr>
              <a:t>eksperimen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akhir</a:t>
            </a:r>
            <a:r>
              <a:rPr sz="2800" spc="-394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1960  </a:t>
            </a:r>
            <a:r>
              <a:rPr sz="2800" spc="-155" dirty="0">
                <a:latin typeface="Arial"/>
                <a:cs typeface="Arial"/>
              </a:rPr>
              <a:t>hingga </a:t>
            </a:r>
            <a:r>
              <a:rPr sz="2800" spc="-120" dirty="0">
                <a:latin typeface="Arial"/>
                <a:cs typeface="Arial"/>
              </a:rPr>
              <a:t>akhirnya 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90" dirty="0">
                <a:latin typeface="Arial"/>
                <a:cs typeface="Arial"/>
              </a:rPr>
              <a:t>menjadi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Internet</a:t>
            </a:r>
            <a:endParaRPr sz="2800">
              <a:latin typeface="Arial"/>
              <a:cs typeface="Arial"/>
            </a:endParaRPr>
          </a:p>
          <a:p>
            <a:pPr marL="355517" marR="658976" indent="-342819">
              <a:spcBef>
                <a:spcPts val="9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40" dirty="0">
                <a:latin typeface="Arial"/>
                <a:cs typeface="Arial"/>
              </a:rPr>
              <a:t>1990an, </a:t>
            </a:r>
            <a:r>
              <a:rPr sz="2800" spc="-80" dirty="0">
                <a:latin typeface="Arial"/>
                <a:cs typeface="Arial"/>
              </a:rPr>
              <a:t>software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90" dirty="0">
                <a:latin typeface="Arial"/>
                <a:cs typeface="Arial"/>
              </a:rPr>
              <a:t>berjalan </a:t>
            </a:r>
            <a:r>
              <a:rPr sz="2800" spc="-40" dirty="0">
                <a:latin typeface="Arial"/>
                <a:cs typeface="Arial"/>
              </a:rPr>
              <a:t>di</a:t>
            </a:r>
            <a:r>
              <a:rPr sz="2800" spc="-199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atas  </a:t>
            </a:r>
            <a:r>
              <a:rPr sz="2800" spc="-40" dirty="0">
                <a:latin typeface="Arial"/>
                <a:cs typeface="Arial"/>
              </a:rPr>
              <a:t>Internet </a:t>
            </a:r>
            <a:r>
              <a:rPr sz="2800" spc="-145" dirty="0">
                <a:latin typeface="Arial"/>
                <a:cs typeface="Arial"/>
              </a:rPr>
              <a:t>semakin</a:t>
            </a:r>
            <a:r>
              <a:rPr sz="2800" spc="-245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berkembang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969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Konten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30" dirty="0">
                <a:latin typeface="Arial"/>
                <a:cs typeface="Arial"/>
              </a:rPr>
              <a:t>menyebar </a:t>
            </a:r>
            <a:r>
              <a:rPr sz="2800" spc="-40" dirty="0">
                <a:latin typeface="Arial"/>
                <a:cs typeface="Arial"/>
              </a:rPr>
              <a:t>di Internet </a:t>
            </a:r>
            <a:r>
              <a:rPr sz="2800" spc="-95" dirty="0">
                <a:latin typeface="Arial"/>
                <a:cs typeface="Arial"/>
              </a:rPr>
              <a:t>bertransformasi 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75" dirty="0">
                <a:latin typeface="Arial"/>
                <a:cs typeface="Arial"/>
              </a:rPr>
              <a:t>hanya </a:t>
            </a:r>
            <a:r>
              <a:rPr sz="2800" spc="-125" dirty="0">
                <a:latin typeface="Arial"/>
                <a:cs typeface="Arial"/>
              </a:rPr>
              <a:t>teks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5" dirty="0">
                <a:latin typeface="Arial"/>
                <a:cs typeface="Arial"/>
              </a:rPr>
              <a:t>gambar, </a:t>
            </a:r>
            <a:r>
              <a:rPr sz="2800" spc="-130" dirty="0">
                <a:latin typeface="Arial"/>
                <a:cs typeface="Arial"/>
              </a:rPr>
              <a:t>animasi, </a:t>
            </a:r>
            <a:r>
              <a:rPr sz="2800" spc="-105" dirty="0">
                <a:latin typeface="Arial"/>
                <a:cs typeface="Arial"/>
              </a:rPr>
              <a:t>video,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75" dirty="0">
                <a:latin typeface="Arial"/>
                <a:cs typeface="Arial"/>
              </a:rPr>
              <a:t>suara</a:t>
            </a:r>
            <a:endParaRPr sz="2800">
              <a:latin typeface="Arial"/>
              <a:cs typeface="Arial"/>
            </a:endParaRPr>
          </a:p>
          <a:p>
            <a:pPr marL="355517" marR="615171" indent="-342819">
              <a:spcBef>
                <a:spcPts val="969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00" dirty="0">
                <a:solidFill>
                  <a:srgbClr val="6F2FA0"/>
                </a:solidFill>
                <a:latin typeface="Trebuchet MS"/>
                <a:cs typeface="Trebuchet MS"/>
              </a:rPr>
              <a:t>World </a:t>
            </a:r>
            <a:r>
              <a:rPr sz="2800" i="1" spc="-65" dirty="0">
                <a:solidFill>
                  <a:srgbClr val="6F2FA0"/>
                </a:solidFill>
                <a:latin typeface="Trebuchet MS"/>
                <a:cs typeface="Trebuchet MS"/>
              </a:rPr>
              <a:t>Wide Web </a:t>
            </a:r>
            <a:r>
              <a:rPr sz="2800" spc="-130" dirty="0">
                <a:latin typeface="Arial"/>
                <a:cs typeface="Arial"/>
              </a:rPr>
              <a:t>(WWW) </a:t>
            </a:r>
            <a:r>
              <a:rPr sz="2800" spc="-181" dirty="0">
                <a:latin typeface="Arial"/>
                <a:cs typeface="Arial"/>
              </a:rPr>
              <a:t>diakses </a:t>
            </a:r>
            <a:r>
              <a:rPr sz="2800" spc="-85" dirty="0">
                <a:latin typeface="Arial"/>
                <a:cs typeface="Arial"/>
              </a:rPr>
              <a:t>oleh</a:t>
            </a:r>
            <a:r>
              <a:rPr sz="2800" spc="-47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milyaran 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85" dirty="0">
                <a:latin typeface="Arial"/>
                <a:cs typeface="Arial"/>
              </a:rPr>
              <a:t>terhubung </a:t>
            </a:r>
            <a:r>
              <a:rPr sz="2800" spc="-80" dirty="0">
                <a:latin typeface="Arial"/>
                <a:cs typeface="Arial"/>
              </a:rPr>
              <a:t>melalui </a:t>
            </a:r>
            <a:r>
              <a:rPr sz="2800" spc="-100" dirty="0">
                <a:latin typeface="Arial"/>
                <a:cs typeface="Arial"/>
              </a:rPr>
              <a:t>web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i="1" spc="-100" dirty="0">
                <a:solidFill>
                  <a:srgbClr val="6F2FA0"/>
                </a:solidFill>
                <a:latin typeface="Trebuchet MS"/>
                <a:cs typeface="Trebuchet MS"/>
              </a:rPr>
              <a:t>browser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13124" y="1000367"/>
            <a:ext cx="5151755" cy="1687346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 indent="980846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204" dirty="0"/>
              <a:t> </a:t>
            </a:r>
            <a:r>
              <a:rPr sz="3600" spc="240" dirty="0"/>
              <a:t>Komputer:  </a:t>
            </a:r>
            <a:r>
              <a:rPr sz="3600" spc="155" dirty="0"/>
              <a:t>Revolusi </a:t>
            </a:r>
            <a:r>
              <a:rPr sz="3600" spc="305" dirty="0"/>
              <a:t>Internet</a:t>
            </a:r>
            <a:r>
              <a:rPr sz="3600" spc="-414" dirty="0"/>
              <a:t> </a:t>
            </a:r>
            <a:r>
              <a:rPr sz="3600" spc="215" dirty="0"/>
              <a:t>(cont.)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688311" y="576073"/>
            <a:ext cx="2286000" cy="1840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59863" y="2440444"/>
            <a:ext cx="9141465" cy="3534277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Perkembangan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Internet: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65" dirty="0">
                <a:latin typeface="Arial"/>
                <a:cs typeface="Arial"/>
              </a:rPr>
              <a:t>Penggunaan </a:t>
            </a:r>
            <a:r>
              <a:rPr sz="2500" i="1" spc="-100" dirty="0">
                <a:solidFill>
                  <a:srgbClr val="6F2FA0"/>
                </a:solidFill>
                <a:latin typeface="Trebuchet MS"/>
                <a:cs typeface="Trebuchet MS"/>
              </a:rPr>
              <a:t>email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25" dirty="0">
                <a:latin typeface="Arial"/>
                <a:cs typeface="Arial"/>
              </a:rPr>
              <a:t> </a:t>
            </a:r>
            <a:r>
              <a:rPr sz="2500" spc="-85" dirty="0">
                <a:latin typeface="Arial"/>
                <a:cs typeface="Arial"/>
              </a:rPr>
              <a:t>web</a:t>
            </a:r>
            <a:endParaRPr sz="2500" dirty="0">
              <a:latin typeface="Arial"/>
              <a:cs typeface="Arial"/>
            </a:endParaRPr>
          </a:p>
          <a:p>
            <a:pPr marL="756107" marR="303459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0" dirty="0">
                <a:latin typeface="Arial"/>
                <a:cs typeface="Arial"/>
              </a:rPr>
              <a:t>Beberapa </a:t>
            </a:r>
            <a:r>
              <a:rPr sz="2500" spc="-30" dirty="0">
                <a:latin typeface="Arial"/>
                <a:cs typeface="Arial"/>
              </a:rPr>
              <a:t>juta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30" dirty="0">
                <a:latin typeface="Arial"/>
                <a:cs typeface="Arial"/>
              </a:rPr>
              <a:t>in </a:t>
            </a:r>
            <a:r>
              <a:rPr sz="2500" spc="-114" dirty="0">
                <a:latin typeface="Arial"/>
                <a:cs typeface="Arial"/>
              </a:rPr>
              <a:t>1990s—menjadi </a:t>
            </a:r>
            <a:r>
              <a:rPr sz="2500" spc="-80" dirty="0">
                <a:latin typeface="Arial"/>
                <a:cs typeface="Arial"/>
              </a:rPr>
              <a:t>sekitar</a:t>
            </a:r>
            <a:r>
              <a:rPr sz="2500" spc="-420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dua  </a:t>
            </a:r>
            <a:r>
              <a:rPr sz="2500" spc="-60" dirty="0">
                <a:latin typeface="Arial"/>
                <a:cs typeface="Arial"/>
              </a:rPr>
              <a:t>milyar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135" dirty="0">
                <a:latin typeface="Arial"/>
                <a:cs typeface="Arial"/>
              </a:rPr>
              <a:t>saat</a:t>
            </a:r>
            <a:r>
              <a:rPr sz="2500" spc="-240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ini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Populasi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35" dirty="0">
                <a:latin typeface="Arial"/>
                <a:cs typeface="Arial"/>
              </a:rPr>
              <a:t>Internet </a:t>
            </a:r>
            <a:r>
              <a:rPr sz="2500" spc="-95" dirty="0">
                <a:latin typeface="Arial"/>
                <a:cs typeface="Arial"/>
              </a:rPr>
              <a:t>mencerminkan populasi  </a:t>
            </a:r>
            <a:r>
              <a:rPr sz="2500" spc="-90" dirty="0">
                <a:latin typeface="Arial"/>
                <a:cs typeface="Arial"/>
              </a:rPr>
              <a:t>penduduk </a:t>
            </a:r>
            <a:r>
              <a:rPr sz="2500" spc="-85" dirty="0">
                <a:latin typeface="Arial"/>
                <a:cs typeface="Arial"/>
              </a:rPr>
              <a:t>dunia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30" dirty="0" err="1">
                <a:latin typeface="Arial"/>
                <a:cs typeface="Arial"/>
              </a:rPr>
              <a:t>sebenarnya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450" dirty="0" smtClean="0">
                <a:latin typeface="DejaVu Sans"/>
                <a:cs typeface="DejaVu Sans"/>
              </a:rPr>
              <a:t> </a:t>
            </a:r>
            <a:r>
              <a:rPr sz="2500" spc="-55" dirty="0">
                <a:latin typeface="Arial"/>
                <a:cs typeface="Arial"/>
              </a:rPr>
              <a:t>lebih dari </a:t>
            </a:r>
            <a:r>
              <a:rPr sz="2500" spc="-114" dirty="0">
                <a:latin typeface="Arial"/>
                <a:cs typeface="Arial"/>
              </a:rPr>
              <a:t>separuh </a:t>
            </a:r>
            <a:r>
              <a:rPr sz="2500" spc="-35" dirty="0">
                <a:latin typeface="Arial"/>
                <a:cs typeface="Arial"/>
              </a:rPr>
              <a:t>di </a:t>
            </a:r>
            <a:r>
              <a:rPr sz="2500" spc="-114" dirty="0" err="1" smtClean="0">
                <a:latin typeface="Arial"/>
                <a:cs typeface="Arial"/>
              </a:rPr>
              <a:t>antaranya</a:t>
            </a:r>
            <a:r>
              <a:rPr sz="2500" spc="-114" dirty="0" smtClean="0">
                <a:latin typeface="Arial"/>
                <a:cs typeface="Arial"/>
              </a:rPr>
              <a:t> </a:t>
            </a:r>
            <a:r>
              <a:rPr sz="2500" spc="-120" dirty="0">
                <a:latin typeface="Arial"/>
                <a:cs typeface="Arial"/>
              </a:rPr>
              <a:t>adalah</a:t>
            </a:r>
            <a:r>
              <a:rPr sz="2500" spc="-185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wanita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Area </a:t>
            </a:r>
            <a:r>
              <a:rPr sz="2500" spc="-85" dirty="0">
                <a:latin typeface="Arial"/>
                <a:cs typeface="Arial"/>
              </a:rPr>
              <a:t>tanpa </a:t>
            </a:r>
            <a:r>
              <a:rPr sz="2500" spc="-199" dirty="0">
                <a:latin typeface="Arial"/>
                <a:cs typeface="Arial"/>
              </a:rPr>
              <a:t>akses </a:t>
            </a:r>
            <a:r>
              <a:rPr sz="2500" spc="-35" dirty="0">
                <a:latin typeface="Arial"/>
                <a:cs typeface="Arial"/>
              </a:rPr>
              <a:t>Internet </a:t>
            </a:r>
            <a:r>
              <a:rPr sz="2500" spc="-120" dirty="0">
                <a:latin typeface="Arial"/>
                <a:cs typeface="Arial"/>
              </a:rPr>
              <a:t>semakin </a:t>
            </a:r>
            <a:r>
              <a:rPr sz="2500" spc="-35" dirty="0">
                <a:latin typeface="Arial"/>
                <a:cs typeface="Arial"/>
              </a:rPr>
              <a:t>sulit</a:t>
            </a:r>
            <a:r>
              <a:rPr sz="2500" spc="-26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ditemukan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6643" y="609600"/>
            <a:ext cx="80365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199" dirty="0"/>
              <a:t> </a:t>
            </a:r>
            <a:r>
              <a:rPr sz="3600" spc="240" dirty="0"/>
              <a:t>Komputer: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81400" y="3115055"/>
            <a:ext cx="5713476" cy="36073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3" y="1599606"/>
            <a:ext cx="7386320" cy="4116566"/>
          </a:xfrm>
          <a:prstGeom prst="rect">
            <a:avLst/>
          </a:prstGeom>
        </p:spPr>
        <p:txBody>
          <a:bodyPr vert="horz" wrap="square" lIns="0" tIns="224101" rIns="0" bIns="0" rtlCol="0">
            <a:spAutoFit/>
          </a:bodyPr>
          <a:lstStyle/>
          <a:p>
            <a:pPr marL="12697">
              <a:spcBef>
                <a:spcPts val="1764"/>
              </a:spcBef>
            </a:pPr>
            <a:r>
              <a:rPr sz="3600" spc="155" dirty="0">
                <a:solidFill>
                  <a:srgbClr val="006FC0"/>
                </a:solidFill>
                <a:latin typeface="Times New Roman"/>
                <a:cs typeface="Times New Roman"/>
              </a:rPr>
              <a:t>Revolusi </a:t>
            </a:r>
            <a:r>
              <a:rPr sz="3600" spc="305" dirty="0">
                <a:solidFill>
                  <a:srgbClr val="006FC0"/>
                </a:solidFill>
                <a:latin typeface="Times New Roman"/>
                <a:cs typeface="Times New Roman"/>
              </a:rPr>
              <a:t>Internet</a:t>
            </a:r>
            <a:r>
              <a:rPr sz="3600" spc="-37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215" dirty="0">
                <a:solidFill>
                  <a:srgbClr val="006FC0"/>
                </a:solidFill>
                <a:latin typeface="Times New Roman"/>
                <a:cs typeface="Times New Roman"/>
              </a:rPr>
              <a:t>(cont.)</a:t>
            </a:r>
            <a:endParaRPr sz="3600">
              <a:latin typeface="Times New Roman"/>
              <a:cs typeface="Times New Roman"/>
            </a:endParaRPr>
          </a:p>
          <a:p>
            <a:pPr marL="355517" marR="5080" indent="-342819">
              <a:spcBef>
                <a:spcPts val="12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Situs-situs </a:t>
            </a:r>
            <a:r>
              <a:rPr sz="2800" spc="-100" dirty="0">
                <a:latin typeface="Arial"/>
                <a:cs typeface="Arial"/>
              </a:rPr>
              <a:t>web </a:t>
            </a:r>
            <a:r>
              <a:rPr sz="2800" spc="-120" dirty="0">
                <a:latin typeface="Arial"/>
                <a:cs typeface="Arial"/>
              </a:rPr>
              <a:t>2.0 </a:t>
            </a:r>
            <a:r>
              <a:rPr sz="2800" spc="-130" dirty="0">
                <a:latin typeface="Arial"/>
                <a:cs typeface="Arial"/>
              </a:rPr>
              <a:t>sites </a:t>
            </a:r>
            <a:r>
              <a:rPr sz="2800" spc="-120" dirty="0">
                <a:latin typeface="Arial"/>
                <a:cs typeface="Arial"/>
              </a:rPr>
              <a:t>dibangun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kontribusi  </a:t>
            </a:r>
            <a:r>
              <a:rPr sz="2800" spc="-155" dirty="0">
                <a:latin typeface="Arial"/>
                <a:cs typeface="Arial"/>
              </a:rPr>
              <a:t>pengguna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175" dirty="0">
                <a:latin typeface="Arial"/>
                <a:cs typeface="Arial"/>
              </a:rPr>
              <a:t>Web</a:t>
            </a:r>
            <a:endParaRPr sz="280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35" dirty="0">
                <a:latin typeface="Arial"/>
                <a:cs typeface="Arial"/>
              </a:rPr>
              <a:t>My</a:t>
            </a:r>
            <a:r>
              <a:rPr sz="2500" spc="-225" dirty="0">
                <a:latin typeface="Arial"/>
                <a:cs typeface="Arial"/>
              </a:rPr>
              <a:t> </a:t>
            </a:r>
            <a:r>
              <a:rPr sz="2500" spc="-219" dirty="0">
                <a:latin typeface="Arial"/>
                <a:cs typeface="Arial"/>
              </a:rPr>
              <a:t>Space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Facebook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45" dirty="0">
                <a:latin typeface="Arial"/>
                <a:cs typeface="Arial"/>
              </a:rPr>
              <a:t>Twitter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219" dirty="0">
                <a:latin typeface="Arial"/>
                <a:cs typeface="Arial"/>
              </a:rPr>
              <a:t>YouTube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5" dirty="0">
                <a:latin typeface="Arial"/>
                <a:cs typeface="Arial"/>
              </a:rPr>
              <a:t>Google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Maps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5" y="4641324"/>
            <a:ext cx="7447915" cy="112017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80" dirty="0">
                <a:solidFill>
                  <a:schemeClr val="tx1"/>
                </a:solidFill>
              </a:rPr>
              <a:t>IMPLIKASI </a:t>
            </a:r>
            <a:r>
              <a:rPr b="1" spc="-130" dirty="0">
                <a:solidFill>
                  <a:schemeClr val="tx1"/>
                </a:solidFill>
              </a:rPr>
              <a:t>TEKNOLOGI</a:t>
            </a:r>
            <a:r>
              <a:rPr b="1" spc="-140" dirty="0">
                <a:solidFill>
                  <a:schemeClr val="tx1"/>
                </a:solidFill>
              </a:rPr>
              <a:t> </a:t>
            </a:r>
            <a:r>
              <a:rPr b="1" spc="-165" dirty="0">
                <a:solidFill>
                  <a:schemeClr val="tx1"/>
                </a:solidFill>
              </a:rPr>
              <a:t>DIGITAL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35" y="1361947"/>
            <a:ext cx="3214371" cy="63500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4000" spc="219" dirty="0">
                <a:solidFill>
                  <a:srgbClr val="006FC0"/>
                </a:solidFill>
                <a:latin typeface="Times New Roman"/>
                <a:cs typeface="Times New Roman"/>
              </a:rPr>
              <a:t>Era</a:t>
            </a:r>
            <a:r>
              <a:rPr sz="4000" spc="-199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4000" spc="270" dirty="0">
                <a:solidFill>
                  <a:srgbClr val="006FC0"/>
                </a:solidFill>
                <a:latin typeface="Times New Roman"/>
                <a:cs typeface="Times New Roman"/>
              </a:rPr>
              <a:t>Informasi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40554" y="1329944"/>
            <a:ext cx="5518216" cy="268727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03766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10,000 </a:t>
            </a:r>
            <a:r>
              <a:rPr sz="2800" spc="-80" dirty="0">
                <a:latin typeface="Arial"/>
                <a:cs typeface="Arial"/>
              </a:rPr>
              <a:t>tahun lalu, </a:t>
            </a:r>
            <a:r>
              <a:rPr sz="2800" spc="-150" dirty="0">
                <a:latin typeface="Arial"/>
                <a:cs typeface="Arial"/>
              </a:rPr>
              <a:t>manusia  </a:t>
            </a:r>
            <a:r>
              <a:rPr sz="2800" spc="-90" dirty="0">
                <a:latin typeface="Arial"/>
                <a:cs typeface="Arial"/>
              </a:rPr>
              <a:t>belajar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menundukkan  </a:t>
            </a:r>
            <a:r>
              <a:rPr sz="2800" spc="-130" dirty="0">
                <a:latin typeface="Arial"/>
                <a:cs typeface="Arial"/>
              </a:rPr>
              <a:t>hewan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45" dirty="0">
                <a:latin typeface="Arial"/>
                <a:cs typeface="Arial"/>
              </a:rPr>
              <a:t>menanam </a:t>
            </a:r>
            <a:r>
              <a:rPr sz="2800" spc="-165" dirty="0">
                <a:latin typeface="Arial"/>
                <a:cs typeface="Arial"/>
              </a:rPr>
              <a:t>makanan  </a:t>
            </a:r>
            <a:r>
              <a:rPr sz="2800" spc="-140" dirty="0">
                <a:latin typeface="Arial"/>
                <a:cs typeface="Arial"/>
              </a:rPr>
              <a:t>mereka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sendiri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20" dirty="0">
                <a:solidFill>
                  <a:srgbClr val="6F2FA0"/>
                </a:solidFill>
                <a:latin typeface="Arial"/>
                <a:cs typeface="Arial"/>
              </a:rPr>
              <a:t>Agrikultur: </a:t>
            </a:r>
            <a:r>
              <a:rPr sz="2800" spc="-204" dirty="0">
                <a:latin typeface="Arial"/>
                <a:cs typeface="Arial"/>
              </a:rPr>
              <a:t>Sampai </a:t>
            </a:r>
            <a:r>
              <a:rPr sz="2800" spc="-95" dirty="0">
                <a:latin typeface="Arial"/>
                <a:cs typeface="Arial"/>
              </a:rPr>
              <a:t>sekitar </a:t>
            </a:r>
            <a:r>
              <a:rPr sz="2800" spc="-145" dirty="0">
                <a:latin typeface="Arial"/>
                <a:cs typeface="Arial"/>
              </a:rPr>
              <a:t>200  </a:t>
            </a:r>
            <a:r>
              <a:rPr sz="2800" spc="-80" dirty="0">
                <a:latin typeface="Arial"/>
                <a:cs typeface="Arial"/>
              </a:rPr>
              <a:t>tahun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lalu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940554" y="4060952"/>
            <a:ext cx="5256530" cy="273022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30" dirty="0">
                <a:solidFill>
                  <a:srgbClr val="6F2FA0"/>
                </a:solidFill>
                <a:latin typeface="Arial"/>
                <a:cs typeface="Arial"/>
              </a:rPr>
              <a:t>Industri: </a:t>
            </a:r>
            <a:r>
              <a:rPr sz="2800" spc="-181" dirty="0">
                <a:latin typeface="Arial"/>
                <a:cs typeface="Arial"/>
              </a:rPr>
              <a:t>Perkembangan </a:t>
            </a:r>
            <a:r>
              <a:rPr sz="2800" spc="-135" dirty="0">
                <a:latin typeface="Arial"/>
                <a:cs typeface="Arial"/>
              </a:rPr>
              <a:t>pesat  </a:t>
            </a:r>
            <a:r>
              <a:rPr sz="2800" spc="-75" dirty="0">
                <a:latin typeface="Arial"/>
                <a:cs typeface="Arial"/>
              </a:rPr>
              <a:t>teknologi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mesin</a:t>
            </a:r>
            <a:endParaRPr sz="2800" dirty="0">
              <a:latin typeface="Arial"/>
              <a:cs typeface="Arial"/>
            </a:endParaRPr>
          </a:p>
          <a:p>
            <a:pPr marL="355517" marR="18664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55" dirty="0">
                <a:solidFill>
                  <a:srgbClr val="6F2FA0"/>
                </a:solidFill>
                <a:latin typeface="Arial"/>
                <a:cs typeface="Arial"/>
              </a:rPr>
              <a:t>Informasi: </a:t>
            </a:r>
            <a:r>
              <a:rPr sz="2800" spc="-160" dirty="0">
                <a:latin typeface="Arial"/>
                <a:cs typeface="Arial"/>
              </a:rPr>
              <a:t>Perpaduan </a:t>
            </a:r>
            <a:r>
              <a:rPr sz="2800" spc="-114" dirty="0">
                <a:latin typeface="Arial"/>
                <a:cs typeface="Arial"/>
              </a:rPr>
              <a:t>antara  </a:t>
            </a:r>
            <a:r>
              <a:rPr sz="2800" spc="-75" dirty="0">
                <a:latin typeface="Arial"/>
                <a:cs typeface="Arial"/>
              </a:rPr>
              <a:t>teknologi komputer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9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jaringan</a:t>
            </a:r>
            <a:endParaRPr sz="2800" dirty="0">
              <a:latin typeface="Arial"/>
              <a:cs typeface="Arial"/>
            </a:endParaRPr>
          </a:p>
          <a:p>
            <a:pPr marL="354883" marR="784042">
              <a:lnSpc>
                <a:spcPts val="3338"/>
              </a:lnSpc>
              <a:spcBef>
                <a:spcPts val="155"/>
              </a:spcBef>
            </a:pPr>
            <a:r>
              <a:rPr sz="2800" spc="-75" dirty="0" err="1" smtClean="0">
                <a:latin typeface="Arial"/>
                <a:cs typeface="Arial"/>
              </a:rPr>
              <a:t>kebanyakan</a:t>
            </a:r>
            <a:r>
              <a:rPr sz="2800" spc="-75" dirty="0" smtClean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orang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bekerja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20" dirty="0">
                <a:latin typeface="Arial"/>
                <a:cs typeface="Arial"/>
              </a:rPr>
              <a:t>kata, </a:t>
            </a:r>
            <a:r>
              <a:rPr sz="2800" spc="-175" dirty="0">
                <a:latin typeface="Arial"/>
                <a:cs typeface="Arial"/>
              </a:rPr>
              <a:t>angka,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ide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7195" y="3886200"/>
            <a:ext cx="3165348" cy="28331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12"/>
          </p:nvPr>
        </p:nvSpPr>
        <p:spPr>
          <a:xfrm>
            <a:off x="8382000" y="127329"/>
            <a:ext cx="117348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pc="-60" dirty="0"/>
              <a:pPr marL="25394">
                <a:lnSpc>
                  <a:spcPts val="1240"/>
                </a:lnSpc>
              </a:pPr>
              <a:t>38</a:t>
            </a:fld>
            <a:endParaRPr spc="-6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1551" y="685800"/>
            <a:ext cx="91440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Hidup</a:t>
            </a:r>
            <a:r>
              <a:rPr sz="3600" spc="-13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175" dirty="0"/>
              <a:t>Teknologi</a:t>
            </a:r>
            <a:r>
              <a:rPr sz="3600" spc="-125" dirty="0"/>
              <a:t> </a:t>
            </a:r>
            <a:r>
              <a:rPr sz="3600" spc="140" dirty="0"/>
              <a:t>Digital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795516" y="4660391"/>
            <a:ext cx="2743200" cy="16230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1849627"/>
            <a:ext cx="7689215" cy="451789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35" dirty="0">
                <a:latin typeface="Arial"/>
                <a:cs typeface="Arial"/>
              </a:rPr>
              <a:t>1943, </a:t>
            </a:r>
            <a:r>
              <a:rPr sz="2800" spc="-195" dirty="0">
                <a:latin typeface="Arial"/>
                <a:cs typeface="Arial"/>
              </a:rPr>
              <a:t>Thomas </a:t>
            </a:r>
            <a:r>
              <a:rPr sz="2800" spc="-135" dirty="0">
                <a:latin typeface="Arial"/>
                <a:cs typeface="Arial"/>
              </a:rPr>
              <a:t>Watson, </a:t>
            </a:r>
            <a:r>
              <a:rPr sz="2800" spc="-245" dirty="0">
                <a:latin typeface="Arial"/>
                <a:cs typeface="Arial"/>
              </a:rPr>
              <a:t>Sr., </a:t>
            </a:r>
            <a:r>
              <a:rPr sz="2800" spc="-145" dirty="0">
                <a:latin typeface="Arial"/>
                <a:cs typeface="Arial"/>
              </a:rPr>
              <a:t>menyatakan  bahwa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81" dirty="0">
                <a:latin typeface="Arial"/>
                <a:cs typeface="Arial"/>
              </a:rPr>
              <a:t>akan </a:t>
            </a:r>
            <a:r>
              <a:rPr sz="2800" spc="-100" dirty="0">
                <a:latin typeface="Arial"/>
                <a:cs typeface="Arial"/>
              </a:rPr>
              <a:t>membutuhkan </a:t>
            </a:r>
            <a:r>
              <a:rPr sz="2800" spc="-70" dirty="0">
                <a:latin typeface="Arial"/>
                <a:cs typeface="Arial"/>
              </a:rPr>
              <a:t>lebih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230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5  </a:t>
            </a:r>
            <a:r>
              <a:rPr sz="2800" spc="-75" dirty="0">
                <a:latin typeface="Arial"/>
                <a:cs typeface="Arial"/>
              </a:rPr>
              <a:t>komputer</a:t>
            </a:r>
            <a:endParaRPr sz="2800" dirty="0">
              <a:latin typeface="Arial"/>
              <a:cs typeface="Arial"/>
            </a:endParaRPr>
          </a:p>
          <a:p>
            <a:pPr marL="355517" marR="209501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15" dirty="0">
                <a:latin typeface="Arial"/>
                <a:cs typeface="Arial"/>
              </a:rPr>
              <a:t>Sejak </a:t>
            </a:r>
            <a:r>
              <a:rPr sz="2800" spc="25" dirty="0">
                <a:latin typeface="Arial"/>
                <a:cs typeface="Arial"/>
              </a:rPr>
              <a:t>itu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70" dirty="0">
                <a:latin typeface="Arial"/>
                <a:cs typeface="Arial"/>
              </a:rPr>
              <a:t>telah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alat  </a:t>
            </a:r>
            <a:r>
              <a:rPr sz="2800" spc="-100" dirty="0">
                <a:latin typeface="Arial"/>
                <a:cs typeface="Arial"/>
              </a:rPr>
              <a:t>penghitung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25" dirty="0">
                <a:latin typeface="Arial"/>
                <a:cs typeface="Arial"/>
              </a:rPr>
              <a:t>mahal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20" dirty="0">
                <a:latin typeface="Arial"/>
                <a:cs typeface="Arial"/>
              </a:rPr>
              <a:t>handal </a:t>
            </a:r>
            <a:r>
              <a:rPr sz="2800" spc="-90" dirty="0">
                <a:latin typeface="Arial"/>
                <a:cs typeface="Arial"/>
              </a:rPr>
              <a:t>menjadi  </a:t>
            </a:r>
            <a:r>
              <a:rPr sz="2800" spc="-135" dirty="0">
                <a:latin typeface="Arial"/>
                <a:cs typeface="Arial"/>
              </a:rPr>
              <a:t>mesin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20" dirty="0">
                <a:latin typeface="Arial"/>
                <a:cs typeface="Arial"/>
              </a:rPr>
              <a:t>handal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80" dirty="0">
                <a:latin typeface="Arial"/>
                <a:cs typeface="Arial"/>
              </a:rPr>
              <a:t> multiguna</a:t>
            </a:r>
            <a:endParaRPr sz="2800" dirty="0">
              <a:latin typeface="Arial"/>
              <a:cs typeface="Arial"/>
            </a:endParaRPr>
          </a:p>
          <a:p>
            <a:pPr marL="350438" marR="1950264" indent="-337742">
              <a:spcBef>
                <a:spcPts val="455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25" dirty="0">
                <a:latin typeface="Arial"/>
                <a:cs typeface="Arial"/>
              </a:rPr>
              <a:t>Dulu </a:t>
            </a:r>
            <a:r>
              <a:rPr sz="2800" spc="-170" dirty="0">
                <a:latin typeface="Arial"/>
                <a:cs typeface="Arial"/>
              </a:rPr>
              <a:t>siapa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55" dirty="0">
                <a:latin typeface="Arial"/>
                <a:cs typeface="Arial"/>
              </a:rPr>
              <a:t>bisa membayangkan:  </a:t>
            </a:r>
            <a:r>
              <a:rPr sz="2800" spc="-105" dirty="0">
                <a:latin typeface="Arial"/>
                <a:cs typeface="Arial"/>
              </a:rPr>
              <a:t>netbooks, </a:t>
            </a:r>
            <a:r>
              <a:rPr sz="2800" spc="-160" dirty="0">
                <a:latin typeface="Arial"/>
                <a:cs typeface="Arial"/>
              </a:rPr>
              <a:t>iPhones, </a:t>
            </a:r>
            <a:r>
              <a:rPr sz="2800" spc="-150" dirty="0">
                <a:latin typeface="Arial"/>
                <a:cs typeface="Arial"/>
              </a:rPr>
              <a:t>PlayStations,  </a:t>
            </a:r>
            <a:r>
              <a:rPr sz="2800" spc="-155" dirty="0">
                <a:latin typeface="Arial"/>
                <a:cs typeface="Arial"/>
              </a:rPr>
              <a:t>Google, </a:t>
            </a:r>
            <a:r>
              <a:rPr sz="2800" spc="-175" dirty="0">
                <a:latin typeface="Arial"/>
                <a:cs typeface="Arial"/>
              </a:rPr>
              <a:t>Facebook, </a:t>
            </a:r>
            <a:r>
              <a:rPr sz="2800" spc="-235" dirty="0">
                <a:latin typeface="Arial"/>
                <a:cs typeface="Arial"/>
              </a:rPr>
              <a:t>YouTube, </a:t>
            </a:r>
            <a:r>
              <a:rPr sz="2800" spc="-85" dirty="0">
                <a:latin typeface="Arial"/>
                <a:cs typeface="Arial"/>
              </a:rPr>
              <a:t>Twitter,  </a:t>
            </a:r>
            <a:r>
              <a:rPr sz="2800" spc="-245" dirty="0">
                <a:latin typeface="Arial"/>
                <a:cs typeface="Arial"/>
              </a:rPr>
              <a:t>eBay, </a:t>
            </a:r>
            <a:r>
              <a:rPr sz="2800" spc="-120" dirty="0">
                <a:latin typeface="Arial"/>
                <a:cs typeface="Arial"/>
              </a:rPr>
              <a:t>Mars </a:t>
            </a:r>
            <a:r>
              <a:rPr sz="2800" spc="-199" dirty="0">
                <a:latin typeface="Arial"/>
                <a:cs typeface="Arial"/>
              </a:rPr>
              <a:t>Rovers, </a:t>
            </a:r>
            <a:r>
              <a:rPr sz="2800" spc="-110" dirty="0">
                <a:latin typeface="Arial"/>
                <a:cs typeface="Arial"/>
              </a:rPr>
              <a:t>atau</a:t>
            </a:r>
            <a:r>
              <a:rPr sz="2800" spc="-14" dirty="0">
                <a:latin typeface="Arial"/>
                <a:cs typeface="Arial"/>
              </a:rPr>
              <a:t> </a:t>
            </a:r>
            <a:r>
              <a:rPr sz="2800" spc="-45" dirty="0">
                <a:latin typeface="Arial"/>
                <a:cs typeface="Arial"/>
              </a:rPr>
              <a:t>“smart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1463" y="6260081"/>
            <a:ext cx="1318895" cy="4521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2800" spc="-100" dirty="0">
                <a:latin typeface="Arial"/>
                <a:cs typeface="Arial"/>
              </a:rPr>
              <a:t>b</a:t>
            </a:r>
            <a:r>
              <a:rPr sz="2800" spc="-85" dirty="0">
                <a:latin typeface="Arial"/>
                <a:cs typeface="Arial"/>
              </a:rPr>
              <a:t>o</a:t>
            </a:r>
            <a:r>
              <a:rPr sz="2800" spc="-105" dirty="0">
                <a:latin typeface="Arial"/>
                <a:cs typeface="Arial"/>
              </a:rPr>
              <a:t>m</a:t>
            </a:r>
            <a:r>
              <a:rPr sz="2800" spc="-110" dirty="0">
                <a:latin typeface="Arial"/>
                <a:cs typeface="Arial"/>
              </a:rPr>
              <a:t>b</a:t>
            </a:r>
            <a:r>
              <a:rPr sz="2800" spc="-315" dirty="0">
                <a:latin typeface="Arial"/>
                <a:cs typeface="Arial"/>
              </a:rPr>
              <a:t>s</a:t>
            </a:r>
            <a:r>
              <a:rPr sz="2800" spc="235" dirty="0">
                <a:latin typeface="Arial"/>
                <a:cs typeface="Arial"/>
              </a:rPr>
              <a:t>”</a:t>
            </a:r>
            <a:r>
              <a:rPr sz="2800" spc="-265" dirty="0">
                <a:latin typeface="Arial"/>
                <a:cs typeface="Arial"/>
              </a:rPr>
              <a:t>?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69676" y="6342378"/>
            <a:ext cx="2376171" cy="22826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400" spc="-60" dirty="0">
                <a:latin typeface="Arial"/>
                <a:cs typeface="Arial"/>
              </a:rPr>
              <a:t>Curiosity, Mars </a:t>
            </a:r>
            <a:r>
              <a:rPr sz="1400" spc="-90" dirty="0">
                <a:latin typeface="Arial"/>
                <a:cs typeface="Arial"/>
              </a:rPr>
              <a:t>Rover </a:t>
            </a:r>
            <a:r>
              <a:rPr sz="1400" spc="-165" dirty="0">
                <a:latin typeface="Arial"/>
                <a:cs typeface="Arial"/>
              </a:rPr>
              <a:t>NASA</a:t>
            </a:r>
            <a:r>
              <a:rPr sz="1400" spc="-199" dirty="0">
                <a:latin typeface="Arial"/>
                <a:cs typeface="Arial"/>
              </a:rPr>
              <a:t> </a:t>
            </a:r>
            <a:r>
              <a:rPr sz="1400" spc="-95" dirty="0">
                <a:latin typeface="Arial"/>
                <a:cs typeface="Arial"/>
              </a:rPr>
              <a:t>yang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69677" y="6555738"/>
            <a:ext cx="1951989" cy="22826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400" spc="-60" dirty="0">
                <a:latin typeface="Arial"/>
                <a:cs typeface="Arial"/>
              </a:rPr>
              <a:t>dikendalikan </a:t>
            </a:r>
            <a:r>
              <a:rPr sz="1400" spc="-85" dirty="0">
                <a:latin typeface="Arial"/>
                <a:cs typeface="Arial"/>
              </a:rPr>
              <a:t>dengan</a:t>
            </a:r>
            <a:r>
              <a:rPr sz="1400" spc="-8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robot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7056" y="609600"/>
            <a:ext cx="886815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>
              <a:spcBef>
                <a:spcPts val="100"/>
              </a:spcBef>
            </a:pPr>
            <a:r>
              <a:rPr sz="3600" spc="155" dirty="0"/>
              <a:t>Fase-Fase </a:t>
            </a:r>
            <a:r>
              <a:rPr sz="3600" spc="300" dirty="0"/>
              <a:t>dalam</a:t>
            </a:r>
            <a:r>
              <a:rPr sz="3600" spc="-470" dirty="0"/>
              <a:t> </a:t>
            </a:r>
            <a:r>
              <a:rPr sz="3600" spc="195" dirty="0"/>
              <a:t>Era  </a:t>
            </a:r>
            <a:r>
              <a:rPr sz="3600" spc="245" dirty="0"/>
              <a:t>Informasi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6" y="2575102"/>
            <a:ext cx="4832985" cy="3538437"/>
          </a:xfrm>
          <a:prstGeom prst="rect">
            <a:avLst/>
          </a:prstGeom>
        </p:spPr>
        <p:txBody>
          <a:bodyPr vert="horz" wrap="square" lIns="0" tIns="190456" rIns="0" bIns="0" rtlCol="0">
            <a:spAutoFit/>
          </a:bodyPr>
          <a:lstStyle/>
          <a:p>
            <a:pPr marL="354883" indent="-342185">
              <a:spcBef>
                <a:spcPts val="1500"/>
              </a:spcBef>
              <a:buAutoNum type="arabicPeriod"/>
              <a:tabLst>
                <a:tab pos="355517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70" dirty="0">
                <a:latin typeface="Trebuchet MS"/>
                <a:cs typeface="Trebuchet MS"/>
              </a:rPr>
              <a:t>institutional</a:t>
            </a:r>
            <a:r>
              <a:rPr sz="2800" i="1" spc="-8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1200"/>
              </a:spcBef>
              <a:buChar char="–"/>
              <a:tabLst>
                <a:tab pos="756742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1950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9"/>
              </a:spcBef>
              <a:buChar char="–"/>
              <a:tabLst>
                <a:tab pos="756742" algn="l"/>
              </a:tabLst>
            </a:pPr>
            <a:r>
              <a:rPr sz="2500" spc="-65" dirty="0">
                <a:latin typeface="Arial"/>
                <a:cs typeface="Arial"/>
              </a:rPr>
              <a:t>Mainframe </a:t>
            </a:r>
            <a:r>
              <a:rPr sz="2500" spc="-130" dirty="0">
                <a:latin typeface="Arial"/>
                <a:cs typeface="Arial"/>
              </a:rPr>
              <a:t>besar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15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mahal</a:t>
            </a:r>
            <a:endParaRPr sz="2500" dirty="0">
              <a:latin typeface="Arial"/>
              <a:cs typeface="Arial"/>
            </a:endParaRPr>
          </a:p>
          <a:p>
            <a:pPr marL="354883" indent="-342185">
              <a:spcBef>
                <a:spcPts val="640"/>
              </a:spcBef>
              <a:buAutoNum type="arabicPeriod"/>
              <a:tabLst>
                <a:tab pos="355517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25" dirty="0">
                <a:latin typeface="Trebuchet MS"/>
                <a:cs typeface="Trebuchet MS"/>
              </a:rPr>
              <a:t>personal</a:t>
            </a:r>
            <a:r>
              <a:rPr sz="2800" i="1" spc="-555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60" dirty="0">
                <a:latin typeface="Arial"/>
                <a:cs typeface="Arial"/>
              </a:rPr>
              <a:t>starting about</a:t>
            </a:r>
            <a:r>
              <a:rPr sz="2500" spc="-240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1975: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5" dirty="0">
                <a:latin typeface="Arial"/>
                <a:cs typeface="Arial"/>
              </a:rPr>
              <a:t>Jutaan </a:t>
            </a:r>
            <a:r>
              <a:rPr sz="2500" spc="-409" dirty="0">
                <a:latin typeface="Arial"/>
                <a:cs typeface="Arial"/>
              </a:rPr>
              <a:t>PC </a:t>
            </a:r>
            <a:r>
              <a:rPr sz="2500" spc="-409" dirty="0" smtClean="0">
                <a:latin typeface="Arial"/>
                <a:cs typeface="Arial"/>
              </a:rPr>
              <a:t> </a:t>
            </a:r>
            <a:r>
              <a:rPr sz="2500" spc="-90" dirty="0" err="1" smtClean="0">
                <a:latin typeface="Arial"/>
                <a:cs typeface="Arial"/>
              </a:rPr>
              <a:t>terkoneksi</a:t>
            </a:r>
            <a:r>
              <a:rPr sz="2500" spc="-90" dirty="0" smtClean="0">
                <a:latin typeface="Arial"/>
                <a:cs typeface="Arial"/>
              </a:rPr>
              <a:t> </a:t>
            </a:r>
            <a:r>
              <a:rPr sz="2500" spc="-140" dirty="0">
                <a:latin typeface="Arial"/>
                <a:cs typeface="Arial"/>
              </a:rPr>
              <a:t>langsung </a:t>
            </a:r>
            <a:r>
              <a:rPr sz="2500" spc="-160" dirty="0">
                <a:latin typeface="Arial"/>
                <a:cs typeface="Arial"/>
              </a:rPr>
              <a:t>ke  </a:t>
            </a:r>
            <a:r>
              <a:rPr sz="2500" spc="-80" dirty="0">
                <a:latin typeface="Arial"/>
                <a:cs typeface="Arial"/>
              </a:rPr>
              <a:t>mainframe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36271" y="6841233"/>
            <a:ext cx="699771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1072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185" dirty="0">
                <a:solidFill>
                  <a:srgbClr val="898989"/>
                </a:solidFill>
                <a:latin typeface="Arial"/>
                <a:cs typeface="Arial"/>
              </a:rPr>
              <a:t>P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400802" y="1600200"/>
            <a:ext cx="2619755" cy="26395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400800" y="4343400"/>
            <a:ext cx="2667000" cy="26014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800" y="685800"/>
            <a:ext cx="66294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55" dirty="0"/>
              <a:t>Fase-Fase </a:t>
            </a:r>
            <a:r>
              <a:rPr sz="3600" spc="300" dirty="0"/>
              <a:t>dalam</a:t>
            </a:r>
            <a:r>
              <a:rPr sz="3600" spc="-465" dirty="0"/>
              <a:t> </a:t>
            </a:r>
            <a:r>
              <a:rPr sz="3600" spc="195" dirty="0"/>
              <a:t>Era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70549" y="1600202"/>
            <a:ext cx="2656332" cy="266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00800" y="4343402"/>
            <a:ext cx="2868168" cy="2667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36746" y="1723457"/>
            <a:ext cx="5833110" cy="4894303"/>
          </a:xfrm>
          <a:prstGeom prst="rect">
            <a:avLst/>
          </a:prstGeom>
        </p:spPr>
        <p:txBody>
          <a:bodyPr vert="horz" wrap="square" lIns="0" tIns="92688" rIns="0" bIns="0" rtlCol="0">
            <a:spAutoFit/>
          </a:bodyPr>
          <a:lstStyle/>
          <a:p>
            <a:pPr marL="12697">
              <a:spcBef>
                <a:spcPts val="730"/>
              </a:spcBef>
            </a:pPr>
            <a:r>
              <a:rPr sz="3600" spc="245" dirty="0">
                <a:solidFill>
                  <a:srgbClr val="006FC0"/>
                </a:solidFill>
                <a:latin typeface="Times New Roman"/>
                <a:cs typeface="Times New Roman"/>
              </a:rPr>
              <a:t>Informasi</a:t>
            </a:r>
            <a:r>
              <a:rPr sz="3600" spc="-13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215" dirty="0">
                <a:solidFill>
                  <a:srgbClr val="006FC0"/>
                </a:solidFill>
                <a:latin typeface="Times New Roman"/>
                <a:cs typeface="Times New Roman"/>
              </a:rPr>
              <a:t>(cont.)</a:t>
            </a:r>
            <a:endParaRPr sz="3600">
              <a:latin typeface="Times New Roman"/>
              <a:cs typeface="Times New Roman"/>
            </a:endParaRPr>
          </a:p>
          <a:p>
            <a:pPr marL="414557" indent="-345995">
              <a:spcBef>
                <a:spcPts val="490"/>
              </a:spcBef>
              <a:buAutoNum type="arabicPeriod" startAt="3"/>
              <a:tabLst>
                <a:tab pos="415192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55" dirty="0">
                <a:latin typeface="Trebuchet MS"/>
                <a:cs typeface="Trebuchet MS"/>
              </a:rPr>
              <a:t>interpersonal</a:t>
            </a:r>
            <a:r>
              <a:rPr sz="2800" i="1" spc="-8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>
              <a:latin typeface="Trebuchet MS"/>
              <a:cs typeface="Trebuchet MS"/>
            </a:endParaRPr>
          </a:p>
          <a:p>
            <a:pPr marL="982750" lvl="1" indent="-512960">
              <a:spcBef>
                <a:spcPts val="1203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1995</a:t>
            </a:r>
            <a:endParaRPr sz="2500">
              <a:latin typeface="Arial"/>
              <a:cs typeface="Arial"/>
            </a:endParaRPr>
          </a:p>
          <a:p>
            <a:pPr marL="982750" marR="5080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145" dirty="0">
                <a:latin typeface="Arial"/>
                <a:cs typeface="Arial"/>
              </a:rPr>
              <a:t>Jaringan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120" dirty="0">
                <a:latin typeface="Arial"/>
                <a:cs typeface="Arial"/>
              </a:rPr>
              <a:t>menghubungkan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409" dirty="0">
                <a:latin typeface="Arial"/>
                <a:cs typeface="Arial"/>
              </a:rPr>
              <a:t>PC 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145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mainframe</a:t>
            </a:r>
            <a:endParaRPr sz="2500">
              <a:latin typeface="Arial"/>
              <a:cs typeface="Arial"/>
            </a:endParaRPr>
          </a:p>
          <a:p>
            <a:pPr marL="414557" indent="-345995">
              <a:spcBef>
                <a:spcPts val="645"/>
              </a:spcBef>
              <a:buAutoNum type="arabicPeriod" startAt="3"/>
              <a:tabLst>
                <a:tab pos="415192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55" dirty="0">
                <a:latin typeface="Trebuchet MS"/>
                <a:cs typeface="Trebuchet MS"/>
              </a:rPr>
              <a:t>collaborative</a:t>
            </a:r>
            <a:r>
              <a:rPr sz="2800" i="1" spc="-11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>
              <a:latin typeface="Trebuchet MS"/>
              <a:cs typeface="Trebuchet MS"/>
            </a:endParaRPr>
          </a:p>
          <a:p>
            <a:pPr marL="982750" lvl="1" indent="-512960">
              <a:spcBef>
                <a:spcPts val="1203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3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2005</a:t>
            </a:r>
            <a:endParaRPr sz="2500">
              <a:latin typeface="Arial"/>
              <a:cs typeface="Arial"/>
            </a:endParaRPr>
          </a:p>
          <a:p>
            <a:pPr marL="982750" marR="322504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75" dirty="0">
                <a:latin typeface="Arial"/>
                <a:cs typeface="Arial"/>
              </a:rPr>
              <a:t>smart </a:t>
            </a:r>
            <a:r>
              <a:rPr sz="2500" spc="-114" dirty="0">
                <a:latin typeface="Arial"/>
                <a:cs typeface="Arial"/>
              </a:rPr>
              <a:t>phones, </a:t>
            </a:r>
            <a:r>
              <a:rPr sz="2500" spc="-65" dirty="0">
                <a:latin typeface="Arial"/>
                <a:cs typeface="Arial"/>
              </a:rPr>
              <a:t>tablets, </a:t>
            </a:r>
            <a:r>
              <a:rPr sz="2500" spc="-409" dirty="0">
                <a:latin typeface="Arial"/>
                <a:cs typeface="Arial"/>
              </a:rPr>
              <a:t>PC</a:t>
            </a:r>
            <a:r>
              <a:rPr sz="2500" spc="-330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terhubung  </a:t>
            </a:r>
            <a:r>
              <a:rPr sz="2500" spc="-50" dirty="0">
                <a:latin typeface="Arial"/>
                <a:cs typeface="Arial"/>
              </a:rPr>
              <a:t>lewat</a:t>
            </a:r>
            <a:r>
              <a:rPr sz="2500" spc="-160" dirty="0">
                <a:latin typeface="Arial"/>
                <a:cs typeface="Arial"/>
              </a:rPr>
              <a:t> </a:t>
            </a:r>
            <a:r>
              <a:rPr sz="2500" spc="-35" dirty="0">
                <a:latin typeface="Arial"/>
                <a:cs typeface="Arial"/>
              </a:rPr>
              <a:t>Internet</a:t>
            </a:r>
            <a:endParaRPr sz="2500">
              <a:latin typeface="Arial"/>
              <a:cs typeface="Arial"/>
            </a:endParaRPr>
          </a:p>
          <a:p>
            <a:pPr marL="982750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85" dirty="0">
                <a:latin typeface="Arial"/>
                <a:cs typeface="Arial"/>
              </a:rPr>
              <a:t>Migrasi </a:t>
            </a:r>
            <a:r>
              <a:rPr sz="2500" spc="-160" dirty="0">
                <a:latin typeface="Arial"/>
                <a:cs typeface="Arial"/>
              </a:rPr>
              <a:t>ke </a:t>
            </a:r>
            <a:r>
              <a:rPr sz="2500" spc="-35" dirty="0">
                <a:latin typeface="Arial"/>
                <a:cs typeface="Arial"/>
              </a:rPr>
              <a:t>Internet</a:t>
            </a:r>
            <a:r>
              <a:rPr sz="2500" spc="-195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“cloud”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654" y="497005"/>
            <a:ext cx="9600372" cy="87459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>
              <a:spcBef>
                <a:spcPts val="100"/>
              </a:spcBef>
            </a:pPr>
            <a:r>
              <a:rPr sz="2800" spc="280" dirty="0"/>
              <a:t>Penguasaan </a:t>
            </a:r>
            <a:r>
              <a:rPr sz="2800" spc="219" dirty="0"/>
              <a:t>Konsep</a:t>
            </a:r>
            <a:r>
              <a:rPr sz="2800" spc="-609" dirty="0"/>
              <a:t> </a:t>
            </a:r>
            <a:r>
              <a:rPr sz="2800" spc="260" dirty="0"/>
              <a:t>Dasar  </a:t>
            </a:r>
            <a:r>
              <a:rPr sz="2800" spc="175" dirty="0"/>
              <a:t>Teknologi</a:t>
            </a:r>
            <a:r>
              <a:rPr sz="2800" spc="-135" dirty="0"/>
              <a:t> </a:t>
            </a:r>
            <a:r>
              <a:rPr sz="2800" spc="245" dirty="0"/>
              <a:t>Informasi</a:t>
            </a:r>
            <a:endParaRPr sz="2800" dirty="0"/>
          </a:p>
        </p:txBody>
      </p:sp>
      <p:sp>
        <p:nvSpPr>
          <p:cNvPr id="3" name="object 3"/>
          <p:cNvSpPr/>
          <p:nvPr/>
        </p:nvSpPr>
        <p:spPr>
          <a:xfrm>
            <a:off x="8743180" y="1371600"/>
            <a:ext cx="1314385" cy="1295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2524761"/>
            <a:ext cx="8017510" cy="376213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45" dirty="0">
                <a:latin typeface="Arial"/>
                <a:cs typeface="Arial"/>
              </a:rPr>
              <a:t>Detil-detil </a:t>
            </a:r>
            <a:r>
              <a:rPr sz="2800" spc="-110" dirty="0">
                <a:latin typeface="Arial"/>
                <a:cs typeface="Arial"/>
              </a:rPr>
              <a:t>hardware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80" dirty="0">
                <a:latin typeface="Arial"/>
                <a:cs typeface="Arial"/>
              </a:rPr>
              <a:t>software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320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berubah  </a:t>
            </a:r>
            <a:r>
              <a:rPr sz="2800" spc="-110" dirty="0">
                <a:latin typeface="Arial"/>
                <a:cs typeface="Arial"/>
              </a:rPr>
              <a:t>setiap </a:t>
            </a:r>
            <a:r>
              <a:rPr sz="2800" spc="-140" dirty="0">
                <a:latin typeface="Arial"/>
                <a:cs typeface="Arial"/>
              </a:rPr>
              <a:t>beberapa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tahun</a:t>
            </a:r>
            <a:endParaRPr sz="280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  <a:tab pos="1683628" algn="l"/>
              </a:tabLst>
            </a:pPr>
            <a:r>
              <a:rPr sz="2800" spc="-40" dirty="0">
                <a:latin typeface="Arial"/>
                <a:cs typeface="Arial"/>
              </a:rPr>
              <a:t>Internet	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70" dirty="0">
                <a:latin typeface="Arial"/>
                <a:cs typeface="Arial"/>
              </a:rPr>
              <a:t>lebih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cepat</a:t>
            </a:r>
            <a:endParaRPr sz="2800">
              <a:latin typeface="Arial"/>
              <a:cs typeface="Arial"/>
            </a:endParaRPr>
          </a:p>
          <a:p>
            <a:pPr marL="355517" marR="254576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0" dirty="0">
                <a:latin typeface="Arial"/>
                <a:cs typeface="Arial"/>
              </a:rPr>
              <a:t>Tetapi </a:t>
            </a:r>
            <a:r>
              <a:rPr sz="2800" spc="-869" dirty="0">
                <a:latin typeface="Arial"/>
                <a:cs typeface="Arial"/>
              </a:rPr>
              <a:t>…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u="heavy" spc="-1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sebagian </a:t>
            </a:r>
            <a:r>
              <a:rPr sz="2800" u="heavy" spc="-1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besar </a:t>
            </a:r>
            <a:r>
              <a:rPr sz="2800" u="heavy" spc="-16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konsep </a:t>
            </a:r>
            <a:r>
              <a:rPr sz="2800" u="heavy" spc="-191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yang </a:t>
            </a:r>
            <a:r>
              <a:rPr sz="2800" u="heavy" spc="-1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mendasarinya  </a:t>
            </a:r>
            <a:r>
              <a:rPr sz="2800" u="heavy" spc="-1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adalah</a:t>
            </a:r>
            <a:r>
              <a:rPr sz="2800" u="heavy" spc="-1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tetap</a:t>
            </a:r>
            <a:endParaRPr sz="2800">
              <a:latin typeface="Arial"/>
              <a:cs typeface="Arial"/>
            </a:endParaRPr>
          </a:p>
          <a:p>
            <a:pPr marL="355517" marR="25775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5" dirty="0">
                <a:latin typeface="Arial"/>
                <a:cs typeface="Arial"/>
              </a:rPr>
              <a:t>Dengan </a:t>
            </a:r>
            <a:r>
              <a:rPr sz="2800" spc="-100" dirty="0">
                <a:latin typeface="Arial"/>
                <a:cs typeface="Arial"/>
              </a:rPr>
              <a:t>demikian, </a:t>
            </a:r>
            <a:r>
              <a:rPr sz="2800" spc="-85" dirty="0">
                <a:latin typeface="Arial"/>
                <a:cs typeface="Arial"/>
              </a:rPr>
              <a:t>penting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memahami </a:t>
            </a:r>
            <a:r>
              <a:rPr sz="2800" spc="-150" dirty="0">
                <a:latin typeface="Arial"/>
                <a:cs typeface="Arial"/>
              </a:rPr>
              <a:t>dasar-  </a:t>
            </a:r>
            <a:r>
              <a:rPr sz="2800" spc="-170" dirty="0">
                <a:latin typeface="Arial"/>
                <a:cs typeface="Arial"/>
              </a:rPr>
              <a:t>dasarnya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0" dirty="0">
                <a:latin typeface="Arial"/>
                <a:cs typeface="Arial"/>
              </a:rPr>
              <a:t>beradaptasi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20" dirty="0">
                <a:latin typeface="Arial"/>
                <a:cs typeface="Arial"/>
              </a:rPr>
              <a:t>perubahan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cepat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53783" y="489204"/>
            <a:ext cx="2938272" cy="251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15202" y="2971803"/>
            <a:ext cx="2285999" cy="9143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49923" y="4818891"/>
            <a:ext cx="3351275" cy="24963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28600" y="1524000"/>
            <a:ext cx="6694191" cy="489415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55517" marR="1167491" indent="-342819">
              <a:lnSpc>
                <a:spcPct val="120000"/>
              </a:lnSpc>
              <a:spcBef>
                <a:spcPts val="1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Setiap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5" dirty="0">
                <a:latin typeface="Arial"/>
                <a:cs typeface="Arial"/>
              </a:rPr>
              <a:t>memanfaatkan  </a:t>
            </a:r>
            <a:r>
              <a:rPr sz="2800" spc="-100" dirty="0">
                <a:latin typeface="Arial"/>
                <a:cs typeface="Arial"/>
              </a:rPr>
              <a:t>hal-hal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5" dirty="0">
                <a:latin typeface="Arial"/>
                <a:cs typeface="Arial"/>
              </a:rPr>
              <a:t>berikut: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05" dirty="0">
                <a:latin typeface="Arial"/>
                <a:cs typeface="Arial"/>
              </a:rPr>
              <a:t>Aplikasi-aplikasi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90" dirty="0">
                <a:latin typeface="Arial"/>
                <a:cs typeface="Arial"/>
              </a:rPr>
              <a:t>jaringan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latin typeface="Trebuchet MS"/>
                <a:cs typeface="Trebuchet MS"/>
              </a:rPr>
              <a:t>Word </a:t>
            </a:r>
            <a:r>
              <a:rPr sz="2500" i="1" spc="-90" dirty="0">
                <a:latin typeface="Trebuchet MS"/>
                <a:cs typeface="Trebuchet MS"/>
              </a:rPr>
              <a:t>processing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i="1" spc="-114" dirty="0">
                <a:latin typeface="Trebuchet MS"/>
                <a:cs typeface="Trebuchet MS"/>
              </a:rPr>
              <a:t>desktop</a:t>
            </a:r>
            <a:r>
              <a:rPr sz="2500" i="1" spc="-430" dirty="0">
                <a:latin typeface="Trebuchet MS"/>
                <a:cs typeface="Trebuchet MS"/>
              </a:rPr>
              <a:t> </a:t>
            </a:r>
            <a:r>
              <a:rPr sz="2500" i="1" spc="-110" dirty="0">
                <a:latin typeface="Trebuchet MS"/>
                <a:cs typeface="Trebuchet MS"/>
              </a:rPr>
              <a:t>publishing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14" dirty="0">
                <a:latin typeface="Trebuchet MS"/>
                <a:cs typeface="Trebuchet MS"/>
              </a:rPr>
              <a:t>Spreadsheet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19" dirty="0">
                <a:latin typeface="Arial"/>
                <a:cs typeface="Arial"/>
              </a:rPr>
              <a:t> </a:t>
            </a:r>
            <a:r>
              <a:rPr sz="2500" i="1" spc="-90" dirty="0">
                <a:latin typeface="Trebuchet MS"/>
                <a:cs typeface="Trebuchet MS"/>
              </a:rPr>
              <a:t>database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100" dirty="0">
                <a:latin typeface="Arial"/>
                <a:cs typeface="Arial"/>
              </a:rPr>
              <a:t>Grafik </a:t>
            </a:r>
            <a:r>
              <a:rPr sz="2500" spc="-114" dirty="0">
                <a:latin typeface="Arial"/>
                <a:cs typeface="Arial"/>
              </a:rPr>
              <a:t>and </a:t>
            </a:r>
            <a:r>
              <a:rPr sz="2500" spc="-130" dirty="0">
                <a:latin typeface="Arial"/>
                <a:cs typeface="Arial"/>
              </a:rPr>
              <a:t>pemrosesan </a:t>
            </a:r>
            <a:r>
              <a:rPr sz="2500" spc="-45" dirty="0">
                <a:latin typeface="Arial"/>
                <a:cs typeface="Arial"/>
              </a:rPr>
              <a:t>citra</a:t>
            </a:r>
            <a:r>
              <a:rPr sz="2500" spc="-230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(</a:t>
            </a:r>
            <a:r>
              <a:rPr sz="2500" i="1" spc="-80" dirty="0">
                <a:latin typeface="Trebuchet MS"/>
                <a:cs typeface="Trebuchet MS"/>
              </a:rPr>
              <a:t>image</a:t>
            </a:r>
            <a:r>
              <a:rPr sz="2500" spc="-80" dirty="0">
                <a:latin typeface="Arial"/>
                <a:cs typeface="Arial"/>
              </a:rPr>
              <a:t>)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95" dirty="0">
                <a:latin typeface="Arial"/>
                <a:cs typeface="Arial"/>
              </a:rPr>
              <a:t>Audio, </a:t>
            </a:r>
            <a:r>
              <a:rPr sz="2500" spc="-85" dirty="0">
                <a:latin typeface="Arial"/>
                <a:cs typeface="Arial"/>
              </a:rPr>
              <a:t>video,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09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multimedia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80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latin typeface="Trebuchet MS"/>
                <a:cs typeface="Trebuchet MS"/>
              </a:rPr>
              <a:t>Programming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i="1" spc="-135" dirty="0">
                <a:latin typeface="Trebuchet MS"/>
                <a:cs typeface="Trebuchet MS"/>
              </a:rPr>
              <a:t>customized </a:t>
            </a:r>
            <a:r>
              <a:rPr sz="2500" i="1" spc="-130" dirty="0">
                <a:latin typeface="Trebuchet MS"/>
                <a:cs typeface="Trebuchet MS"/>
              </a:rPr>
              <a:t>problem</a:t>
            </a:r>
            <a:r>
              <a:rPr sz="2500" i="1" spc="-355" dirty="0">
                <a:latin typeface="Trebuchet MS"/>
                <a:cs typeface="Trebuchet MS"/>
              </a:rPr>
              <a:t> </a:t>
            </a:r>
            <a:r>
              <a:rPr sz="2500" i="1" spc="-95" dirty="0">
                <a:latin typeface="Trebuchet MS"/>
                <a:cs typeface="Trebuchet MS"/>
              </a:rPr>
              <a:t>solving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60" dirty="0">
                <a:latin typeface="Trebuchet MS"/>
                <a:cs typeface="Trebuchet MS"/>
              </a:rPr>
              <a:t>Artificial</a:t>
            </a:r>
            <a:r>
              <a:rPr sz="2500" i="1" spc="-215" dirty="0">
                <a:latin typeface="Trebuchet MS"/>
                <a:cs typeface="Trebuchet MS"/>
              </a:rPr>
              <a:t> </a:t>
            </a:r>
            <a:r>
              <a:rPr sz="2500" i="1" spc="-145" dirty="0">
                <a:latin typeface="Trebuchet MS"/>
                <a:cs typeface="Trebuchet MS"/>
              </a:rPr>
              <a:t>intelligence</a:t>
            </a:r>
            <a:endParaRPr sz="2500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315202" y="3886202"/>
            <a:ext cx="2285999" cy="13578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6172" y="685800"/>
            <a:ext cx="8263528" cy="61298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900" spc="245" dirty="0"/>
              <a:t>Implikasi</a:t>
            </a:r>
            <a:r>
              <a:rPr sz="3900" spc="-130" dirty="0"/>
              <a:t> </a:t>
            </a:r>
            <a:r>
              <a:rPr sz="3900" spc="165" dirty="0"/>
              <a:t>Sosial</a:t>
            </a:r>
            <a:r>
              <a:rPr sz="3900" spc="-125" dirty="0"/>
              <a:t> </a:t>
            </a:r>
            <a:r>
              <a:rPr sz="3900" spc="375" dirty="0"/>
              <a:t>dan</a:t>
            </a:r>
            <a:r>
              <a:rPr sz="3900" spc="-130" dirty="0"/>
              <a:t> </a:t>
            </a:r>
            <a:r>
              <a:rPr sz="3900" spc="204" dirty="0"/>
              <a:t>Etika</a:t>
            </a:r>
            <a:endParaRPr sz="39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2400" y="1600198"/>
            <a:ext cx="6711697" cy="369523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42492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25" dirty="0">
                <a:latin typeface="Arial"/>
                <a:cs typeface="Arial"/>
              </a:rPr>
              <a:t>Resiko </a:t>
            </a:r>
            <a:r>
              <a:rPr sz="2800" spc="-95" dirty="0">
                <a:latin typeface="Arial"/>
                <a:cs typeface="Arial"/>
              </a:rPr>
              <a:t>potensial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55" dirty="0">
                <a:latin typeface="Arial"/>
                <a:cs typeface="Arial"/>
              </a:rPr>
              <a:t>penggunaan  </a:t>
            </a:r>
            <a:r>
              <a:rPr sz="2800" spc="-75" dirty="0">
                <a:latin typeface="Arial"/>
                <a:cs typeface="Arial"/>
              </a:rPr>
              <a:t>teknologi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digital: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1018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80" dirty="0">
                <a:latin typeface="Arial"/>
                <a:cs typeface="Arial"/>
              </a:rPr>
              <a:t>terhadap </a:t>
            </a:r>
            <a:r>
              <a:rPr sz="2500" spc="-95" dirty="0">
                <a:latin typeface="Arial"/>
                <a:cs typeface="Arial"/>
              </a:rPr>
              <a:t>privasi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pribadi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100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55" dirty="0">
                <a:latin typeface="Arial"/>
                <a:cs typeface="Arial"/>
              </a:rPr>
              <a:t>dari </a:t>
            </a:r>
            <a:r>
              <a:rPr sz="2500" i="1" spc="-130" dirty="0">
                <a:latin typeface="Trebuchet MS"/>
                <a:cs typeface="Trebuchet MS"/>
              </a:rPr>
              <a:t>high-tech</a:t>
            </a:r>
            <a:r>
              <a:rPr sz="2500" i="1" spc="-219" dirty="0">
                <a:latin typeface="Trebuchet MS"/>
                <a:cs typeface="Trebuchet MS"/>
              </a:rPr>
              <a:t> </a:t>
            </a:r>
            <a:r>
              <a:rPr sz="2500" i="1" spc="-150" dirty="0">
                <a:latin typeface="Trebuchet MS"/>
                <a:cs typeface="Trebuchet MS"/>
              </a:rPr>
              <a:t>crime</a:t>
            </a:r>
            <a:endParaRPr sz="2500" dirty="0">
              <a:latin typeface="Trebuchet MS"/>
              <a:cs typeface="Trebuchet MS"/>
            </a:endParaRPr>
          </a:p>
          <a:p>
            <a:pPr marL="756107" marR="238704" lvl="1" indent="-286318">
              <a:spcBef>
                <a:spcPts val="999"/>
              </a:spcBef>
              <a:buChar char="–"/>
              <a:tabLst>
                <a:tab pos="756742" algn="l"/>
              </a:tabLst>
            </a:pPr>
            <a:r>
              <a:rPr sz="2500" spc="-120" dirty="0">
                <a:latin typeface="Arial"/>
                <a:cs typeface="Arial"/>
              </a:rPr>
              <a:t>Kesulitan </a:t>
            </a:r>
            <a:r>
              <a:rPr sz="2500" spc="-110" dirty="0">
                <a:latin typeface="Arial"/>
                <a:cs typeface="Arial"/>
              </a:rPr>
              <a:t>dalam </a:t>
            </a:r>
            <a:r>
              <a:rPr sz="2500" spc="-95" dirty="0">
                <a:latin typeface="Arial"/>
                <a:cs typeface="Arial"/>
              </a:rPr>
              <a:t>mendefinisikan </a:t>
            </a:r>
            <a:r>
              <a:rPr sz="2500" spc="-120" dirty="0">
                <a:latin typeface="Arial"/>
                <a:cs typeface="Arial"/>
              </a:rPr>
              <a:t>dan  </a:t>
            </a:r>
            <a:r>
              <a:rPr sz="2500" spc="-75" dirty="0">
                <a:latin typeface="Arial"/>
                <a:cs typeface="Arial"/>
              </a:rPr>
              <a:t>melindungi </a:t>
            </a:r>
            <a:r>
              <a:rPr sz="2500" spc="-191" dirty="0">
                <a:latin typeface="Arial"/>
                <a:cs typeface="Arial"/>
              </a:rPr>
              <a:t>Hak </a:t>
            </a:r>
            <a:r>
              <a:rPr sz="2500" spc="-145" dirty="0">
                <a:latin typeface="Arial"/>
                <a:cs typeface="Arial"/>
              </a:rPr>
              <a:t>atas </a:t>
            </a:r>
            <a:r>
              <a:rPr sz="2500" spc="-199" dirty="0">
                <a:latin typeface="Arial"/>
                <a:cs typeface="Arial"/>
              </a:rPr>
              <a:t>Kekayaan  </a:t>
            </a:r>
            <a:r>
              <a:rPr sz="2500" spc="-55" dirty="0">
                <a:latin typeface="Arial"/>
                <a:cs typeface="Arial"/>
              </a:rPr>
              <a:t>Intelektual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994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100" dirty="0">
                <a:latin typeface="Arial"/>
                <a:cs typeface="Arial"/>
              </a:rPr>
              <a:t>automasi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25" dirty="0">
                <a:latin typeface="Arial"/>
                <a:cs typeface="Arial"/>
              </a:rPr>
              <a:t>dehumanisasi  </a:t>
            </a:r>
            <a:r>
              <a:rPr sz="2500" spc="-110" dirty="0">
                <a:latin typeface="Arial"/>
                <a:cs typeface="Arial"/>
              </a:rPr>
              <a:t>pekerjaan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36272" y="6841233"/>
            <a:ext cx="408305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64097" y="1600198"/>
            <a:ext cx="2596895" cy="2552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095743" y="4343402"/>
            <a:ext cx="1685544" cy="27249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609600"/>
            <a:ext cx="6751955" cy="1094364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500" spc="225" dirty="0"/>
              <a:t>Implikasi</a:t>
            </a:r>
            <a:r>
              <a:rPr sz="3500" spc="-150" dirty="0"/>
              <a:t> </a:t>
            </a:r>
            <a:r>
              <a:rPr sz="3500" spc="150" dirty="0"/>
              <a:t>Sosial</a:t>
            </a:r>
            <a:r>
              <a:rPr sz="3500" spc="-105" dirty="0"/>
              <a:t> </a:t>
            </a:r>
            <a:r>
              <a:rPr sz="3500" spc="335" dirty="0"/>
              <a:t>dan</a:t>
            </a:r>
            <a:r>
              <a:rPr sz="3500" spc="-110" dirty="0"/>
              <a:t> </a:t>
            </a:r>
            <a:r>
              <a:rPr sz="3500" spc="191" dirty="0"/>
              <a:t>Etika</a:t>
            </a:r>
            <a:r>
              <a:rPr sz="3500" spc="-135" dirty="0"/>
              <a:t> </a:t>
            </a:r>
            <a:r>
              <a:rPr sz="3500" spc="209" dirty="0"/>
              <a:t>(cont.)</a:t>
            </a:r>
            <a:endParaRPr sz="3500" dirty="0"/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457193" y="1948689"/>
            <a:ext cx="6311267" cy="3395787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12698" marR="575811" indent="0">
              <a:lnSpc>
                <a:spcPts val="3018"/>
              </a:lnSpc>
              <a:spcBef>
                <a:spcPts val="480"/>
              </a:spcBef>
              <a:buNone/>
              <a:tabLst>
                <a:tab pos="354883" algn="l"/>
                <a:tab pos="355517" algn="l"/>
              </a:tabLst>
            </a:pPr>
            <a:r>
              <a:rPr sz="3200" spc="-225" dirty="0"/>
              <a:t>Resiko </a:t>
            </a:r>
            <a:r>
              <a:rPr sz="3200" spc="-95" dirty="0"/>
              <a:t>potensial </a:t>
            </a:r>
            <a:r>
              <a:rPr sz="3200" spc="-65" dirty="0"/>
              <a:t>dari </a:t>
            </a:r>
            <a:r>
              <a:rPr sz="3200" spc="-155" dirty="0"/>
              <a:t>penggunaan  </a:t>
            </a:r>
            <a:r>
              <a:rPr sz="3200" spc="-75" dirty="0"/>
              <a:t>teknologi </a:t>
            </a:r>
            <a:r>
              <a:rPr sz="3200" spc="-60" dirty="0"/>
              <a:t>digital</a:t>
            </a:r>
            <a:r>
              <a:rPr sz="3200" spc="-235" dirty="0"/>
              <a:t> </a:t>
            </a:r>
            <a:r>
              <a:rPr sz="3200" spc="-75" dirty="0"/>
              <a:t>(cont</a:t>
            </a:r>
            <a:r>
              <a:rPr sz="3200" spc="-75" dirty="0" smtClean="0"/>
              <a:t>.):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Penyalahgunaan informasi untuk kepentingan politik dan ekonomi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Bahaya ketergantungan teknologi yang kompleks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Munculnya teknologi Biodigital</a:t>
            </a:r>
          </a:p>
          <a:p>
            <a:pPr marL="12698" marR="575811" indent="0">
              <a:lnSpc>
                <a:spcPts val="3018"/>
              </a:lnSpc>
              <a:spcBef>
                <a:spcPts val="480"/>
              </a:spcBef>
              <a:buNone/>
              <a:tabLst>
                <a:tab pos="354883" algn="l"/>
                <a:tab pos="355517" algn="l"/>
              </a:tabLst>
            </a:pPr>
            <a:endParaRPr sz="3200" spc="-75" dirty="0"/>
          </a:p>
        </p:txBody>
      </p:sp>
      <p:sp>
        <p:nvSpPr>
          <p:cNvPr id="3" name="object 3"/>
          <p:cNvSpPr/>
          <p:nvPr/>
        </p:nvSpPr>
        <p:spPr>
          <a:xfrm>
            <a:off x="7318247" y="2133603"/>
            <a:ext cx="2095500" cy="1752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2" y="4978677"/>
            <a:ext cx="6019807" cy="2218942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887461" y="6841233"/>
            <a:ext cx="214629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9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36270" y="6841233"/>
            <a:ext cx="868044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1072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185" dirty="0">
                <a:solidFill>
                  <a:srgbClr val="898989"/>
                </a:solidFill>
                <a:latin typeface="Arial"/>
                <a:cs typeface="Arial"/>
              </a:rPr>
              <a:t>P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T</a:t>
            </a:r>
            <a:r>
              <a:rPr sz="1200" spc="-40" dirty="0">
                <a:solidFill>
                  <a:srgbClr val="898989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898989"/>
                </a:solidFill>
                <a:latin typeface="Arial"/>
                <a:cs typeface="Arial"/>
              </a:rPr>
              <a:t>-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286000" y="5096257"/>
            <a:ext cx="2857499" cy="22189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8247" y="3886200"/>
            <a:ext cx="2095500" cy="31790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6" y="609600"/>
            <a:ext cx="6477000" cy="55143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500" spc="245" dirty="0"/>
              <a:t>Computer</a:t>
            </a:r>
            <a:r>
              <a:rPr sz="3500" spc="-195" dirty="0"/>
              <a:t> </a:t>
            </a:r>
            <a:r>
              <a:rPr sz="3500" spc="160" dirty="0"/>
              <a:t>Ethics</a:t>
            </a:r>
            <a:endParaRPr sz="35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6" y="1905404"/>
            <a:ext cx="7617464" cy="4387708"/>
          </a:xfrm>
          <a:prstGeom prst="rect">
            <a:avLst/>
          </a:prstGeom>
        </p:spPr>
        <p:txBody>
          <a:bodyPr vert="horz" wrap="square" lIns="0" tIns="131414" rIns="0" bIns="0" rtlCol="0">
            <a:spAutoFit/>
          </a:bodyPr>
          <a:lstStyle/>
          <a:p>
            <a:pPr marL="355517" indent="-342819">
              <a:spcBef>
                <a:spcPts val="10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latin typeface="Trebuchet MS"/>
                <a:cs typeface="Trebuchet MS"/>
              </a:rPr>
              <a:t>Know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65" dirty="0">
                <a:latin typeface="Trebuchet MS"/>
                <a:cs typeface="Trebuchet MS"/>
              </a:rPr>
              <a:t>rules </a:t>
            </a:r>
            <a:r>
              <a:rPr sz="2800" i="1" spc="-85" dirty="0">
                <a:latin typeface="Trebuchet MS"/>
                <a:cs typeface="Trebuchet MS"/>
              </a:rPr>
              <a:t>and </a:t>
            </a:r>
            <a:r>
              <a:rPr sz="2800" i="1" spc="-181" dirty="0">
                <a:latin typeface="Trebuchet MS"/>
                <a:cs typeface="Trebuchet MS"/>
              </a:rPr>
              <a:t>the</a:t>
            </a:r>
            <a:r>
              <a:rPr sz="2800" i="1" spc="-530" dirty="0">
                <a:latin typeface="Trebuchet MS"/>
                <a:cs typeface="Trebuchet MS"/>
              </a:rPr>
              <a:t> </a:t>
            </a:r>
            <a:r>
              <a:rPr sz="2800" i="1" spc="-209" dirty="0">
                <a:latin typeface="Trebuchet MS"/>
                <a:cs typeface="Trebuchet MS"/>
              </a:rPr>
              <a:t>law.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50" dirty="0">
                <a:latin typeface="Trebuchet MS"/>
                <a:cs typeface="Trebuchet MS"/>
              </a:rPr>
              <a:t>Don’t </a:t>
            </a:r>
            <a:r>
              <a:rPr sz="2800" i="1" spc="-90" dirty="0">
                <a:latin typeface="Trebuchet MS"/>
                <a:cs typeface="Trebuchet MS"/>
              </a:rPr>
              <a:t>assume </a:t>
            </a:r>
            <a:r>
              <a:rPr sz="2800" i="1" spc="-160" dirty="0">
                <a:latin typeface="Trebuchet MS"/>
                <a:cs typeface="Trebuchet MS"/>
              </a:rPr>
              <a:t>that </a:t>
            </a:r>
            <a:r>
              <a:rPr sz="2800" i="1" spc="-230" dirty="0">
                <a:latin typeface="Trebuchet MS"/>
                <a:cs typeface="Trebuchet MS"/>
              </a:rPr>
              <a:t>it’s </a:t>
            </a:r>
            <a:r>
              <a:rPr sz="2800" i="1" spc="-114" dirty="0">
                <a:latin typeface="Trebuchet MS"/>
                <a:cs typeface="Trebuchet MS"/>
              </a:rPr>
              <a:t>okay </a:t>
            </a:r>
            <a:r>
              <a:rPr sz="2800" i="1" spc="-250" dirty="0">
                <a:latin typeface="Trebuchet MS"/>
                <a:cs typeface="Trebuchet MS"/>
              </a:rPr>
              <a:t>if </a:t>
            </a:r>
            <a:r>
              <a:rPr sz="2800" i="1" spc="-230" dirty="0">
                <a:latin typeface="Trebuchet MS"/>
                <a:cs typeface="Trebuchet MS"/>
              </a:rPr>
              <a:t>it’s</a:t>
            </a:r>
            <a:r>
              <a:rPr sz="2800" i="1" spc="-500" dirty="0">
                <a:latin typeface="Trebuchet MS"/>
                <a:cs typeface="Trebuchet MS"/>
              </a:rPr>
              <a:t> </a:t>
            </a:r>
            <a:r>
              <a:rPr sz="2800" i="1" spc="-175" dirty="0">
                <a:latin typeface="Trebuchet MS"/>
                <a:cs typeface="Trebuchet MS"/>
              </a:rPr>
              <a:t>legal.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70" dirty="0">
                <a:latin typeface="Trebuchet MS"/>
                <a:cs typeface="Trebuchet MS"/>
              </a:rPr>
              <a:t>Think</a:t>
            </a:r>
            <a:r>
              <a:rPr sz="2800" i="1" spc="-225" dirty="0">
                <a:latin typeface="Trebuchet MS"/>
                <a:cs typeface="Trebuchet MS"/>
              </a:rPr>
              <a:t> </a:t>
            </a:r>
            <a:r>
              <a:rPr sz="2800" i="1" spc="-140" dirty="0">
                <a:latin typeface="Trebuchet MS"/>
                <a:cs typeface="Trebuchet MS"/>
              </a:rPr>
              <a:t>scenarios.</a:t>
            </a:r>
            <a:endParaRPr sz="2800" dirty="0">
              <a:latin typeface="Trebuchet MS"/>
              <a:cs typeface="Trebuchet MS"/>
            </a:endParaRPr>
          </a:p>
          <a:p>
            <a:pPr marL="355517">
              <a:spcBef>
                <a:spcPts val="940"/>
              </a:spcBef>
            </a:pPr>
            <a:r>
              <a:rPr sz="2800" i="1" spc="-75" dirty="0">
                <a:latin typeface="Trebuchet MS"/>
                <a:cs typeface="Trebuchet MS"/>
              </a:rPr>
              <a:t>When </a:t>
            </a:r>
            <a:r>
              <a:rPr sz="2800" i="1" spc="-160" dirty="0">
                <a:latin typeface="Trebuchet MS"/>
                <a:cs typeface="Trebuchet MS"/>
              </a:rPr>
              <a:t>in </a:t>
            </a:r>
            <a:r>
              <a:rPr sz="2800" i="1" spc="-170" dirty="0">
                <a:latin typeface="Trebuchet MS"/>
                <a:cs typeface="Trebuchet MS"/>
              </a:rPr>
              <a:t>doubt, </a:t>
            </a:r>
            <a:r>
              <a:rPr sz="2800" i="1" spc="-181" dirty="0">
                <a:latin typeface="Trebuchet MS"/>
                <a:cs typeface="Trebuchet MS"/>
              </a:rPr>
              <a:t>talk </a:t>
            </a:r>
            <a:r>
              <a:rPr sz="2800" i="1" spc="-235" dirty="0">
                <a:latin typeface="Trebuchet MS"/>
                <a:cs typeface="Trebuchet MS"/>
              </a:rPr>
              <a:t>it</a:t>
            </a:r>
            <a:r>
              <a:rPr sz="2800" i="1" spc="-480" dirty="0">
                <a:latin typeface="Trebuchet MS"/>
                <a:cs typeface="Trebuchet MS"/>
              </a:rPr>
              <a:t> </a:t>
            </a:r>
            <a:r>
              <a:rPr sz="2800" i="1" spc="-191" dirty="0">
                <a:latin typeface="Trebuchet MS"/>
                <a:cs typeface="Trebuchet MS"/>
              </a:rPr>
              <a:t>out.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50" dirty="0">
                <a:latin typeface="Trebuchet MS"/>
                <a:cs typeface="Trebuchet MS"/>
              </a:rPr>
              <a:t>Make </a:t>
            </a:r>
            <a:r>
              <a:rPr sz="2800" i="1" spc="-165" dirty="0">
                <a:latin typeface="Trebuchet MS"/>
                <a:cs typeface="Trebuchet MS"/>
              </a:rPr>
              <a:t>yourself</a:t>
            </a:r>
            <a:r>
              <a:rPr sz="2800" i="1" spc="-365" dirty="0">
                <a:latin typeface="Trebuchet MS"/>
                <a:cs typeface="Trebuchet MS"/>
              </a:rPr>
              <a:t> </a:t>
            </a:r>
            <a:r>
              <a:rPr sz="2800" i="1" spc="-165" dirty="0">
                <a:latin typeface="Trebuchet MS"/>
                <a:cs typeface="Trebuchet MS"/>
              </a:rPr>
              <a:t>proud.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60" dirty="0">
                <a:latin typeface="Trebuchet MS"/>
                <a:cs typeface="Trebuchet MS"/>
              </a:rPr>
              <a:t>Remember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14" dirty="0">
                <a:latin typeface="Trebuchet MS"/>
                <a:cs typeface="Trebuchet MS"/>
              </a:rPr>
              <a:t>golden</a:t>
            </a:r>
            <a:r>
              <a:rPr sz="2800" i="1" spc="-275" dirty="0">
                <a:latin typeface="Trebuchet MS"/>
                <a:cs typeface="Trebuchet MS"/>
              </a:rPr>
              <a:t> </a:t>
            </a:r>
            <a:r>
              <a:rPr sz="2800" i="1" spc="-219" dirty="0">
                <a:latin typeface="Trebuchet MS"/>
                <a:cs typeface="Trebuchet MS"/>
              </a:rPr>
              <a:t>rule.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240" dirty="0">
                <a:latin typeface="Trebuchet MS"/>
                <a:cs typeface="Trebuchet MS"/>
              </a:rPr>
              <a:t>Take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00" dirty="0">
                <a:latin typeface="Trebuchet MS"/>
                <a:cs typeface="Trebuchet MS"/>
              </a:rPr>
              <a:t>long</a:t>
            </a:r>
            <a:r>
              <a:rPr sz="2800" i="1" spc="-219" dirty="0">
                <a:latin typeface="Trebuchet MS"/>
                <a:cs typeface="Trebuchet MS"/>
              </a:rPr>
              <a:t> </a:t>
            </a:r>
            <a:r>
              <a:rPr sz="2800" i="1" spc="-215" dirty="0">
                <a:latin typeface="Trebuchet MS"/>
                <a:cs typeface="Trebuchet MS"/>
              </a:rPr>
              <a:t>view.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35" dirty="0">
                <a:latin typeface="Trebuchet MS"/>
                <a:cs typeface="Trebuchet MS"/>
              </a:rPr>
              <a:t>Do </a:t>
            </a:r>
            <a:r>
              <a:rPr sz="2800" i="1" spc="-135" dirty="0">
                <a:latin typeface="Trebuchet MS"/>
                <a:cs typeface="Trebuchet MS"/>
              </a:rPr>
              <a:t>your</a:t>
            </a:r>
            <a:r>
              <a:rPr sz="2800" i="1" spc="-380" dirty="0">
                <a:latin typeface="Trebuchet MS"/>
                <a:cs typeface="Trebuchet MS"/>
              </a:rPr>
              <a:t> </a:t>
            </a:r>
            <a:r>
              <a:rPr sz="2800" i="1" spc="-191" dirty="0">
                <a:latin typeface="Trebuchet MS"/>
                <a:cs typeface="Trebuchet MS"/>
              </a:rPr>
              <a:t>part.</a:t>
            </a:r>
            <a:endParaRPr sz="28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0622" y="640134"/>
            <a:ext cx="638881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i="1" spc="150" dirty="0"/>
              <a:t>History</a:t>
            </a:r>
            <a:r>
              <a:rPr sz="3600" i="1" spc="-145" dirty="0"/>
              <a:t> </a:t>
            </a:r>
            <a:r>
              <a:rPr sz="3600" i="1" spc="145" dirty="0"/>
              <a:t>of</a:t>
            </a:r>
            <a:r>
              <a:rPr sz="3600" i="1" spc="-140" dirty="0"/>
              <a:t> </a:t>
            </a:r>
            <a:r>
              <a:rPr sz="3600" i="1" spc="260" dirty="0"/>
              <a:t>the</a:t>
            </a:r>
            <a:r>
              <a:rPr sz="3600" i="1" spc="-125" dirty="0"/>
              <a:t> </a:t>
            </a:r>
            <a:r>
              <a:rPr sz="3600" i="1" spc="165" dirty="0"/>
              <a:t>Future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62934" y="923544"/>
            <a:ext cx="2837688" cy="28376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1892300"/>
            <a:ext cx="7918450" cy="461963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092996" marR="248862" indent="-337742">
              <a:spcBef>
                <a:spcPts val="95"/>
              </a:spcBef>
              <a:buChar char="•"/>
              <a:tabLst>
                <a:tab pos="3092996" algn="l"/>
                <a:tab pos="3093631" algn="l"/>
              </a:tabLst>
            </a:pPr>
            <a:r>
              <a:rPr sz="2800" spc="-155" dirty="0">
                <a:latin typeface="Arial"/>
                <a:cs typeface="Arial"/>
              </a:rPr>
              <a:t>Teknologi </a:t>
            </a:r>
            <a:r>
              <a:rPr sz="2800" spc="-65" dirty="0">
                <a:latin typeface="Arial"/>
                <a:cs typeface="Arial"/>
              </a:rPr>
              <a:t>hari </a:t>
            </a:r>
            <a:r>
              <a:rPr sz="2800" spc="-25" dirty="0">
                <a:latin typeface="Arial"/>
                <a:cs typeface="Arial"/>
              </a:rPr>
              <a:t>ini</a:t>
            </a:r>
            <a:r>
              <a:rPr sz="2800" spc="-275" dirty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memunculkan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35" dirty="0">
                <a:latin typeface="Arial"/>
                <a:cs typeface="Arial"/>
              </a:rPr>
              <a:t>kemungkinan </a:t>
            </a:r>
            <a:r>
              <a:rPr sz="2800" spc="-215" dirty="0">
                <a:latin typeface="Arial"/>
                <a:cs typeface="Arial"/>
              </a:rPr>
              <a:t>masa  </a:t>
            </a:r>
            <a:r>
              <a:rPr sz="2800" spc="-135" dirty="0">
                <a:latin typeface="Arial"/>
                <a:cs typeface="Arial"/>
              </a:rPr>
              <a:t>depan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5" dirty="0">
                <a:latin typeface="Arial"/>
                <a:cs typeface="Arial"/>
              </a:rPr>
              <a:t>menggairahkan,  </a:t>
            </a:r>
            <a:r>
              <a:rPr sz="2800" spc="-40" dirty="0">
                <a:latin typeface="Arial"/>
                <a:cs typeface="Arial"/>
              </a:rPr>
              <a:t>tetapi </a:t>
            </a:r>
            <a:r>
              <a:rPr sz="2800" spc="-140" dirty="0">
                <a:latin typeface="Arial"/>
                <a:cs typeface="Arial"/>
              </a:rPr>
              <a:t>juga </a:t>
            </a:r>
            <a:r>
              <a:rPr sz="2800" spc="-160" dirty="0">
                <a:latin typeface="Arial"/>
                <a:cs typeface="Arial"/>
              </a:rPr>
              <a:t>bukannya </a:t>
            </a:r>
            <a:r>
              <a:rPr sz="2800" spc="-105" dirty="0">
                <a:latin typeface="Arial"/>
                <a:cs typeface="Arial"/>
              </a:rPr>
              <a:t>tanpa  </a:t>
            </a:r>
            <a:r>
              <a:rPr sz="2800" spc="-165" dirty="0">
                <a:latin typeface="Arial"/>
                <a:cs typeface="Arial"/>
              </a:rPr>
              <a:t>masalah</a:t>
            </a:r>
            <a:endParaRPr sz="2800">
              <a:latin typeface="Arial"/>
              <a:cs typeface="Arial"/>
            </a:endParaRPr>
          </a:p>
          <a:p>
            <a:pPr marL="355517" marR="784042" indent="-342819">
              <a:spcBef>
                <a:spcPts val="12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Kita </a:t>
            </a:r>
            <a:r>
              <a:rPr sz="2800" spc="-140" dirty="0">
                <a:latin typeface="Arial"/>
                <a:cs typeface="Arial"/>
              </a:rPr>
              <a:t>harus </a:t>
            </a:r>
            <a:r>
              <a:rPr sz="2800" spc="-130" dirty="0">
                <a:latin typeface="Arial"/>
                <a:cs typeface="Arial"/>
              </a:rPr>
              <a:t>berhadapan </a:t>
            </a:r>
            <a:r>
              <a:rPr sz="2800" spc="-170" dirty="0">
                <a:latin typeface="Arial"/>
                <a:cs typeface="Arial"/>
              </a:rPr>
              <a:t>banyak </a:t>
            </a:r>
            <a:r>
              <a:rPr sz="2800" spc="-120" dirty="0">
                <a:latin typeface="Arial"/>
                <a:cs typeface="Arial"/>
              </a:rPr>
              <a:t>pertanyaan </a:t>
            </a:r>
            <a:r>
              <a:rPr sz="2800" spc="-50" dirty="0">
                <a:latin typeface="Arial"/>
                <a:cs typeface="Arial"/>
              </a:rPr>
              <a:t>sulit  </a:t>
            </a:r>
            <a:r>
              <a:rPr sz="2800" spc="-110" dirty="0">
                <a:latin typeface="Arial"/>
                <a:cs typeface="Arial"/>
              </a:rPr>
              <a:t>seiring </a:t>
            </a:r>
            <a:r>
              <a:rPr sz="2800" spc="-145" dirty="0">
                <a:latin typeface="Arial"/>
                <a:cs typeface="Arial"/>
              </a:rPr>
              <a:t>perkembangan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teknologi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14" dirty="0">
                <a:latin typeface="Arial"/>
                <a:cs typeface="Arial"/>
              </a:rPr>
              <a:t>Pertumbuhan </a:t>
            </a:r>
            <a:r>
              <a:rPr sz="2800" spc="-140" dirty="0">
                <a:latin typeface="Arial"/>
                <a:cs typeface="Arial"/>
              </a:rPr>
              <a:t>eksponensial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4" dirty="0">
                <a:latin typeface="Arial"/>
                <a:cs typeface="Arial"/>
              </a:rPr>
              <a:t>komputasi  </a:t>
            </a:r>
            <a:r>
              <a:rPr sz="2800" spc="-130" dirty="0">
                <a:latin typeface="Arial"/>
                <a:cs typeface="Arial"/>
              </a:rPr>
              <a:t>memungkinkan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70" dirty="0">
                <a:latin typeface="Arial"/>
                <a:cs typeface="Arial"/>
              </a:rPr>
              <a:t>dulu </a:t>
            </a:r>
            <a:r>
              <a:rPr sz="2800" spc="-110" dirty="0">
                <a:latin typeface="Arial"/>
                <a:cs typeface="Arial"/>
              </a:rPr>
              <a:t>tampak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90" dirty="0">
                <a:latin typeface="Arial"/>
                <a:cs typeface="Arial"/>
              </a:rPr>
              <a:t>jauh </a:t>
            </a:r>
            <a:r>
              <a:rPr sz="2800" spc="-181" dirty="0">
                <a:latin typeface="Arial"/>
                <a:cs typeface="Arial"/>
              </a:rPr>
              <a:t>akan </a:t>
            </a:r>
            <a:r>
              <a:rPr sz="2800" spc="-195" dirty="0">
                <a:latin typeface="Arial"/>
                <a:cs typeface="Arial"/>
              </a:rPr>
              <a:t>segera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65" dirty="0">
                <a:latin typeface="Arial"/>
                <a:cs typeface="Arial"/>
              </a:rPr>
              <a:t>makanan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sehari-hari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6" y="4918322"/>
            <a:ext cx="4532883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70" dirty="0">
                <a:solidFill>
                  <a:schemeClr val="tx1"/>
                </a:solidFill>
              </a:rPr>
              <a:t>D</a:t>
            </a:r>
            <a:r>
              <a:rPr b="1" spc="60" dirty="0">
                <a:solidFill>
                  <a:schemeClr val="tx1"/>
                </a:solidFill>
              </a:rPr>
              <a:t>I</a:t>
            </a:r>
            <a:r>
              <a:rPr b="1" spc="-175" dirty="0">
                <a:solidFill>
                  <a:schemeClr val="tx1"/>
                </a:solidFill>
              </a:rPr>
              <a:t>S</a:t>
            </a:r>
            <a:r>
              <a:rPr b="1" spc="-225" dirty="0">
                <a:solidFill>
                  <a:schemeClr val="tx1"/>
                </a:solidFill>
              </a:rPr>
              <a:t>K</a:t>
            </a:r>
            <a:r>
              <a:rPr b="1" spc="-195" dirty="0">
                <a:solidFill>
                  <a:schemeClr val="tx1"/>
                </a:solidFill>
              </a:rPr>
              <a:t>U</a:t>
            </a:r>
            <a:r>
              <a:rPr b="1" spc="-175" dirty="0">
                <a:solidFill>
                  <a:schemeClr val="tx1"/>
                </a:solidFill>
              </a:rPr>
              <a:t>S</a:t>
            </a:r>
            <a:r>
              <a:rPr b="1" spc="65" dirty="0">
                <a:solidFill>
                  <a:schemeClr val="tx1"/>
                </a:solidFill>
              </a:rPr>
              <a:t>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6753" y="685800"/>
            <a:ext cx="8062574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(1)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5" y="1997455"/>
            <a:ext cx="8608193" cy="4460301"/>
          </a:xfrm>
          <a:prstGeom prst="rect">
            <a:avLst/>
          </a:prstGeom>
        </p:spPr>
        <p:txBody>
          <a:bodyPr vert="horz" wrap="square" lIns="0" tIns="92053" rIns="0" bIns="0" rtlCol="0">
            <a:spAutoFit/>
          </a:bodyPr>
          <a:lstStyle/>
          <a:p>
            <a:pPr marL="527563" marR="277430" indent="-514864">
              <a:lnSpc>
                <a:spcPct val="80000"/>
              </a:lnSpc>
              <a:spcBef>
                <a:spcPts val="7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70" dirty="0">
                <a:latin typeface="Arial"/>
                <a:cs typeface="Arial"/>
              </a:rPr>
              <a:t>Apa yang </a:t>
            </a:r>
            <a:r>
              <a:rPr sz="2800" spc="-120" dirty="0">
                <a:latin typeface="Arial"/>
                <a:cs typeface="Arial"/>
              </a:rPr>
              <a:t>dimaksud </a:t>
            </a:r>
            <a:r>
              <a:rPr sz="2800" spc="-145" dirty="0">
                <a:latin typeface="Arial"/>
                <a:cs typeface="Arial"/>
              </a:rPr>
              <a:t>dengan </a:t>
            </a:r>
            <a:r>
              <a:rPr sz="2800" spc="-60" dirty="0">
                <a:latin typeface="Arial"/>
                <a:cs typeface="Arial"/>
              </a:rPr>
              <a:t>“era informasi”?</a:t>
            </a:r>
            <a:r>
              <a:rPr sz="2800" spc="-27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Mengapa  </a:t>
            </a:r>
            <a:r>
              <a:rPr sz="2800" spc="-14" dirty="0">
                <a:latin typeface="Arial"/>
                <a:cs typeface="Arial"/>
              </a:rPr>
              <a:t>ini </a:t>
            </a:r>
            <a:r>
              <a:rPr sz="2800" spc="-75" dirty="0">
                <a:latin typeface="Arial"/>
                <a:cs typeface="Arial"/>
              </a:rPr>
              <a:t>disebut </a:t>
            </a:r>
            <a:r>
              <a:rPr sz="2800" spc="-170" dirty="0">
                <a:latin typeface="Arial"/>
                <a:cs typeface="Arial"/>
              </a:rPr>
              <a:t>sebagai </a:t>
            </a:r>
            <a:r>
              <a:rPr sz="2800" i="1" spc="-105" dirty="0">
                <a:latin typeface="Trebuchet MS"/>
                <a:cs typeface="Trebuchet MS"/>
              </a:rPr>
              <a:t>perubahan </a:t>
            </a:r>
            <a:r>
              <a:rPr sz="2800" i="1" spc="-85" dirty="0">
                <a:latin typeface="Trebuchet MS"/>
                <a:cs typeface="Trebuchet MS"/>
              </a:rPr>
              <a:t>paradigma</a:t>
            </a:r>
            <a:r>
              <a:rPr sz="2800" i="1" spc="-585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sosial</a:t>
            </a:r>
            <a:r>
              <a:rPr sz="2800" spc="-125" dirty="0">
                <a:latin typeface="Arial"/>
                <a:cs typeface="Arial"/>
              </a:rPr>
              <a:t>?</a:t>
            </a:r>
            <a:endParaRPr sz="2800" dirty="0">
              <a:latin typeface="Arial"/>
              <a:cs typeface="Arial"/>
            </a:endParaRPr>
          </a:p>
          <a:p>
            <a:pPr marL="527563" marR="5080" indent="-514864">
              <a:lnSpc>
                <a:spcPct val="80000"/>
              </a:lnSpc>
              <a:spcBef>
                <a:spcPts val="6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75" dirty="0">
                <a:latin typeface="Arial"/>
                <a:cs typeface="Arial"/>
              </a:rPr>
              <a:t>Bagaimana </a:t>
            </a:r>
            <a:r>
              <a:rPr sz="2800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perasaan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kalian </a:t>
            </a:r>
            <a:r>
              <a:rPr sz="2800" spc="-125" dirty="0">
                <a:latin typeface="Arial"/>
                <a:cs typeface="Arial"/>
              </a:rPr>
              <a:t>mengenai </a:t>
            </a:r>
            <a:r>
              <a:rPr sz="2800" spc="-40" dirty="0">
                <a:latin typeface="Arial"/>
                <a:cs typeface="Arial"/>
              </a:rPr>
              <a:t>“komputer”??  </a:t>
            </a:r>
            <a:r>
              <a:rPr sz="2800" spc="-170" dirty="0">
                <a:latin typeface="Arial"/>
                <a:cs typeface="Arial"/>
              </a:rPr>
              <a:t>Apa yang </a:t>
            </a:r>
            <a:r>
              <a:rPr sz="2800" spc="-100" dirty="0">
                <a:latin typeface="Arial"/>
                <a:cs typeface="Arial"/>
              </a:rPr>
              <a:t>kalian </a:t>
            </a:r>
            <a:r>
              <a:rPr sz="2800" spc="-160" dirty="0">
                <a:latin typeface="Arial"/>
                <a:cs typeface="Arial"/>
              </a:rPr>
              <a:t>rasakan </a:t>
            </a:r>
            <a:r>
              <a:rPr sz="2800" spc="-170" dirty="0">
                <a:latin typeface="Arial"/>
                <a:cs typeface="Arial"/>
              </a:rPr>
              <a:t>sebagai </a:t>
            </a:r>
            <a:r>
              <a:rPr sz="2800" spc="-90" dirty="0">
                <a:latin typeface="Arial"/>
                <a:cs typeface="Arial"/>
              </a:rPr>
              <a:t>hal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30" dirty="0">
                <a:latin typeface="Arial"/>
                <a:cs typeface="Arial"/>
              </a:rPr>
              <a:t>positif </a:t>
            </a:r>
            <a:r>
              <a:rPr sz="2800" spc="-120" dirty="0">
                <a:latin typeface="Arial"/>
                <a:cs typeface="Arial"/>
              </a:rPr>
              <a:t>dan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apa  </a:t>
            </a:r>
            <a:r>
              <a:rPr sz="2800" spc="-170" dirty="0">
                <a:latin typeface="Arial"/>
                <a:cs typeface="Arial"/>
              </a:rPr>
              <a:t>yang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negatif?</a:t>
            </a:r>
            <a:endParaRPr sz="2800" dirty="0">
              <a:latin typeface="Arial"/>
              <a:cs typeface="Arial"/>
            </a:endParaRPr>
          </a:p>
          <a:p>
            <a:pPr marL="527563" marR="329489" indent="-514864">
              <a:lnSpc>
                <a:spcPct val="80000"/>
              </a:lnSpc>
              <a:spcBef>
                <a:spcPts val="6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95" dirty="0" err="1" smtClean="0">
                <a:latin typeface="Arial"/>
                <a:cs typeface="Arial"/>
              </a:rPr>
              <a:t>Komputer</a:t>
            </a:r>
            <a:r>
              <a:rPr sz="2800" spc="-95" dirty="0" smtClean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adalah </a:t>
            </a:r>
            <a:r>
              <a:rPr sz="2800" spc="-80" dirty="0">
                <a:latin typeface="Arial"/>
                <a:cs typeface="Arial"/>
              </a:rPr>
              <a:t>contoh-contoh </a:t>
            </a:r>
            <a:r>
              <a:rPr sz="2800" spc="-114" dirty="0">
                <a:latin typeface="Arial"/>
                <a:cs typeface="Arial"/>
              </a:rPr>
              <a:t>penemuan</a:t>
            </a:r>
            <a:r>
              <a:rPr sz="2800" spc="-33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teknologi 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125" dirty="0">
                <a:latin typeface="Arial"/>
                <a:cs typeface="Arial"/>
              </a:rPr>
              <a:t>mengubah </a:t>
            </a:r>
            <a:r>
              <a:rPr sz="2800" spc="-145" dirty="0">
                <a:latin typeface="Arial"/>
                <a:cs typeface="Arial"/>
              </a:rPr>
              <a:t>masyarakat </a:t>
            </a:r>
            <a:r>
              <a:rPr sz="2800" spc="-90" dirty="0">
                <a:latin typeface="Arial"/>
                <a:cs typeface="Arial"/>
              </a:rPr>
              <a:t>dunia </a:t>
            </a:r>
            <a:r>
              <a:rPr sz="2800" spc="-181" dirty="0">
                <a:latin typeface="Arial"/>
                <a:cs typeface="Arial"/>
              </a:rPr>
              <a:t>secara </a:t>
            </a:r>
            <a:r>
              <a:rPr sz="2800" spc="-100" dirty="0">
                <a:latin typeface="Arial"/>
                <a:cs typeface="Arial"/>
              </a:rPr>
              <a:t>drastis.  </a:t>
            </a:r>
            <a:r>
              <a:rPr sz="2800" spc="-195" dirty="0">
                <a:latin typeface="Arial"/>
                <a:cs typeface="Arial"/>
              </a:rPr>
              <a:t>Jelaskan </a:t>
            </a:r>
            <a:r>
              <a:rPr sz="2800" spc="-110" dirty="0">
                <a:latin typeface="Arial"/>
                <a:cs typeface="Arial"/>
              </a:rPr>
              <a:t>efek </a:t>
            </a:r>
            <a:r>
              <a:rPr sz="2800" spc="-70" dirty="0">
                <a:latin typeface="Arial"/>
                <a:cs typeface="Arial"/>
              </a:rPr>
              <a:t>negatif </a:t>
            </a:r>
            <a:r>
              <a:rPr sz="2800" spc="-120" dirty="0">
                <a:latin typeface="Arial"/>
                <a:cs typeface="Arial"/>
              </a:rPr>
              <a:t>dan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positifnya.</a:t>
            </a:r>
            <a:endParaRPr sz="2800" dirty="0">
              <a:latin typeface="Arial"/>
              <a:cs typeface="Arial"/>
            </a:endParaRPr>
          </a:p>
          <a:p>
            <a:pPr marL="527563" marR="348533" indent="-514864">
              <a:lnSpc>
                <a:spcPct val="80000"/>
              </a:lnSpc>
              <a:spcBef>
                <a:spcPts val="618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60" dirty="0">
                <a:latin typeface="Arial"/>
                <a:cs typeface="Arial"/>
              </a:rPr>
              <a:t>Apakah </a:t>
            </a:r>
            <a:r>
              <a:rPr sz="2800" spc="-90" dirty="0">
                <a:latin typeface="Arial"/>
                <a:cs typeface="Arial"/>
              </a:rPr>
              <a:t>dunia </a:t>
            </a:r>
            <a:r>
              <a:rPr sz="2800" spc="-80" dirty="0">
                <a:latin typeface="Arial"/>
                <a:cs typeface="Arial"/>
              </a:rPr>
              <a:t>menjadi </a:t>
            </a:r>
            <a:r>
              <a:rPr sz="2800" spc="-50" dirty="0">
                <a:latin typeface="Arial"/>
                <a:cs typeface="Arial"/>
              </a:rPr>
              <a:t>tempat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55" dirty="0">
                <a:latin typeface="Arial"/>
                <a:cs typeface="Arial"/>
              </a:rPr>
              <a:t>lebih </a:t>
            </a:r>
            <a:r>
              <a:rPr sz="2800" spc="-95" dirty="0">
                <a:latin typeface="Arial"/>
                <a:cs typeface="Arial"/>
              </a:rPr>
              <a:t>baik</a:t>
            </a:r>
            <a:r>
              <a:rPr sz="2800" spc="-433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dengan  </a:t>
            </a:r>
            <a:r>
              <a:rPr sz="2800" spc="-165" dirty="0">
                <a:latin typeface="Arial"/>
                <a:cs typeface="Arial"/>
              </a:rPr>
              <a:t>adanya </a:t>
            </a:r>
            <a:r>
              <a:rPr sz="2800" spc="-85" dirty="0">
                <a:latin typeface="Arial"/>
                <a:cs typeface="Arial"/>
              </a:rPr>
              <a:t>komputer? </a:t>
            </a:r>
            <a:r>
              <a:rPr sz="2800" spc="-135" dirty="0">
                <a:latin typeface="Arial"/>
                <a:cs typeface="Arial"/>
              </a:rPr>
              <a:t>Mengapa </a:t>
            </a:r>
            <a:r>
              <a:rPr sz="2800" spc="-181" dirty="0">
                <a:latin typeface="Arial"/>
                <a:cs typeface="Arial"/>
              </a:rPr>
              <a:t>ya </a:t>
            </a:r>
            <a:r>
              <a:rPr sz="2800" spc="-100" dirty="0">
                <a:latin typeface="Arial"/>
                <a:cs typeface="Arial"/>
              </a:rPr>
              <a:t>atau </a:t>
            </a:r>
            <a:r>
              <a:rPr sz="2800" spc="-155" dirty="0">
                <a:latin typeface="Arial"/>
                <a:cs typeface="Arial"/>
              </a:rPr>
              <a:t>mengapa</a:t>
            </a:r>
            <a:r>
              <a:rPr sz="2800" spc="-250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tidak?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49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5" y="1008145"/>
            <a:ext cx="5258435" cy="1129244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(2)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5" y="2024889"/>
            <a:ext cx="7826375" cy="4466375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527563" marR="5080" indent="-514864">
              <a:lnSpc>
                <a:spcPts val="3018"/>
              </a:lnSpc>
              <a:spcBef>
                <a:spcPts val="480"/>
              </a:spcBef>
              <a:buAutoNum type="arabicPeriod" startAt="6"/>
              <a:tabLst>
                <a:tab pos="526927" algn="l"/>
                <a:tab pos="528197" algn="l"/>
              </a:tabLst>
            </a:pPr>
            <a:r>
              <a:rPr sz="2800" spc="-130" dirty="0">
                <a:latin typeface="Arial"/>
                <a:cs typeface="Arial"/>
              </a:rPr>
              <a:t>Aplikasi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5" dirty="0">
                <a:latin typeface="Arial"/>
                <a:cs typeface="Arial"/>
              </a:rPr>
              <a:t>(termasuk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81" dirty="0">
                <a:latin typeface="Arial"/>
                <a:cs typeface="Arial"/>
              </a:rPr>
              <a:t>ada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35" dirty="0">
                <a:latin typeface="Arial"/>
                <a:cs typeface="Arial"/>
              </a:rPr>
              <a:t>internet)  </a:t>
            </a:r>
            <a:r>
              <a:rPr sz="2800" spc="-170" dirty="0">
                <a:latin typeface="Arial"/>
                <a:cs typeface="Arial"/>
              </a:rPr>
              <a:t>apakah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10" dirty="0">
                <a:latin typeface="Arial"/>
                <a:cs typeface="Arial"/>
              </a:rPr>
              <a:t>paling </a:t>
            </a:r>
            <a:r>
              <a:rPr sz="2800" spc="-100" dirty="0">
                <a:latin typeface="Arial"/>
                <a:cs typeface="Arial"/>
              </a:rPr>
              <a:t>menjanjikan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14" dirty="0">
                <a:latin typeface="Arial"/>
                <a:cs typeface="Arial"/>
              </a:rPr>
              <a:t>menjadikan 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i="1" spc="-160" dirty="0">
                <a:latin typeface="Trebuchet MS"/>
                <a:cs typeface="Trebuchet MS"/>
              </a:rPr>
              <a:t>tempat </a:t>
            </a:r>
            <a:r>
              <a:rPr sz="2800" i="1" spc="-60" dirty="0">
                <a:latin typeface="Trebuchet MS"/>
                <a:cs typeface="Trebuchet MS"/>
              </a:rPr>
              <a:t>yang </a:t>
            </a:r>
            <a:r>
              <a:rPr sz="2800" i="1" spc="-185" dirty="0">
                <a:latin typeface="Trebuchet MS"/>
                <a:cs typeface="Trebuchet MS"/>
              </a:rPr>
              <a:t>lebih </a:t>
            </a:r>
            <a:r>
              <a:rPr sz="2800" i="1" spc="-160" dirty="0">
                <a:latin typeface="Trebuchet MS"/>
                <a:cs typeface="Trebuchet MS"/>
              </a:rPr>
              <a:t>baik</a:t>
            </a:r>
            <a:r>
              <a:rPr sz="2800" spc="-160" dirty="0">
                <a:latin typeface="Arial"/>
                <a:cs typeface="Arial"/>
              </a:rPr>
              <a:t>? </a:t>
            </a:r>
            <a:r>
              <a:rPr sz="2800" spc="-130" dirty="0">
                <a:latin typeface="Arial"/>
                <a:cs typeface="Arial"/>
              </a:rPr>
              <a:t>Aplikasi </a:t>
            </a:r>
            <a:r>
              <a:rPr sz="2800" spc="-160" dirty="0">
                <a:latin typeface="Arial"/>
                <a:cs typeface="Arial"/>
              </a:rPr>
              <a:t>mana 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0" dirty="0">
                <a:latin typeface="Arial"/>
                <a:cs typeface="Arial"/>
              </a:rPr>
              <a:t>ancaman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10" dirty="0">
                <a:latin typeface="Arial"/>
                <a:cs typeface="Arial"/>
              </a:rPr>
              <a:t>paling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buruk?</a:t>
            </a:r>
            <a:endParaRPr sz="2800" dirty="0">
              <a:latin typeface="Arial"/>
              <a:cs typeface="Arial"/>
            </a:endParaRPr>
          </a:p>
          <a:p>
            <a:pPr marL="527563" marR="241243" indent="-514864">
              <a:lnSpc>
                <a:spcPts val="3018"/>
              </a:lnSpc>
              <a:spcBef>
                <a:spcPts val="685"/>
              </a:spcBef>
              <a:buAutoNum type="arabicPeriod" startAt="6"/>
              <a:tabLst>
                <a:tab pos="527563" algn="l"/>
                <a:tab pos="528197" algn="l"/>
              </a:tabLst>
            </a:pPr>
            <a:r>
              <a:rPr sz="2800" spc="-225" dirty="0">
                <a:latin typeface="Arial"/>
                <a:cs typeface="Arial"/>
              </a:rPr>
              <a:t>Saat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155" dirty="0">
                <a:latin typeface="Arial"/>
                <a:cs typeface="Arial"/>
              </a:rPr>
              <a:t>mana-mana </a:t>
            </a:r>
            <a:r>
              <a:rPr sz="2800" spc="-160" dirty="0">
                <a:latin typeface="Arial"/>
                <a:cs typeface="Arial"/>
              </a:rPr>
              <a:t>dipasang </a:t>
            </a:r>
            <a:r>
              <a:rPr sz="2800" spc="-155" dirty="0">
                <a:latin typeface="Arial"/>
                <a:cs typeface="Arial"/>
              </a:rPr>
              <a:t>kamera </a:t>
            </a:r>
            <a:r>
              <a:rPr sz="2800" spc="-100" dirty="0">
                <a:latin typeface="Arial"/>
                <a:cs typeface="Arial"/>
              </a:rPr>
              <a:t>video  </a:t>
            </a:r>
            <a:r>
              <a:rPr sz="2800" spc="-280" dirty="0">
                <a:latin typeface="Arial"/>
                <a:cs typeface="Arial"/>
              </a:rPr>
              <a:t>(CCTV), </a:t>
            </a:r>
            <a:r>
              <a:rPr sz="2800" spc="-150" dirty="0">
                <a:latin typeface="Arial"/>
                <a:cs typeface="Arial"/>
              </a:rPr>
              <a:t>misalnya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145" dirty="0">
                <a:latin typeface="Arial"/>
                <a:cs typeface="Arial"/>
              </a:rPr>
              <a:t>gedung,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95" dirty="0">
                <a:latin typeface="Arial"/>
                <a:cs typeface="Arial"/>
              </a:rPr>
              <a:t>jalan, </a:t>
            </a:r>
            <a:r>
              <a:rPr sz="2800" spc="-40" dirty="0">
                <a:latin typeface="Arial"/>
                <a:cs typeface="Arial"/>
              </a:rPr>
              <a:t>dll.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60" dirty="0">
                <a:latin typeface="Arial"/>
                <a:cs typeface="Arial"/>
              </a:rPr>
              <a:t>menangkap </a:t>
            </a:r>
            <a:r>
              <a:rPr sz="2800" spc="-130" dirty="0">
                <a:latin typeface="Arial"/>
                <a:cs typeface="Arial"/>
              </a:rPr>
              <a:t>orang-orang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0" dirty="0">
                <a:latin typeface="Arial"/>
                <a:cs typeface="Arial"/>
              </a:rPr>
              <a:t>melakukan </a:t>
            </a:r>
            <a:r>
              <a:rPr sz="2800" spc="-165" dirty="0">
                <a:latin typeface="Arial"/>
                <a:cs typeface="Arial"/>
              </a:rPr>
              <a:t>kesalahan, </a:t>
            </a:r>
            <a:r>
              <a:rPr sz="2800" spc="-150" dirty="0">
                <a:latin typeface="Arial"/>
                <a:cs typeface="Arial"/>
              </a:rPr>
              <a:t>misalnya </a:t>
            </a:r>
            <a:r>
              <a:rPr sz="2800" spc="-90" dirty="0">
                <a:latin typeface="Arial"/>
                <a:cs typeface="Arial"/>
              </a:rPr>
              <a:t>pencuri, </a:t>
            </a:r>
            <a:r>
              <a:rPr sz="2800" spc="-110" dirty="0">
                <a:latin typeface="Arial"/>
                <a:cs typeface="Arial"/>
              </a:rPr>
              <a:t>atau  </a:t>
            </a:r>
            <a:r>
              <a:rPr sz="2800" spc="-140" dirty="0">
                <a:latin typeface="Arial"/>
                <a:cs typeface="Arial"/>
              </a:rPr>
              <a:t>pelanggar </a:t>
            </a:r>
            <a:r>
              <a:rPr sz="2800" spc="-110" dirty="0">
                <a:latin typeface="Arial"/>
                <a:cs typeface="Arial"/>
              </a:rPr>
              <a:t>rambu </a:t>
            </a:r>
            <a:r>
              <a:rPr sz="2800" spc="-75" dirty="0">
                <a:latin typeface="Arial"/>
                <a:cs typeface="Arial"/>
              </a:rPr>
              <a:t>lalu </a:t>
            </a:r>
            <a:r>
              <a:rPr sz="2800" spc="-85" dirty="0">
                <a:latin typeface="Arial"/>
                <a:cs typeface="Arial"/>
              </a:rPr>
              <a:t>lintas. </a:t>
            </a:r>
            <a:r>
              <a:rPr sz="2800" spc="-191" dirty="0">
                <a:latin typeface="Arial"/>
                <a:cs typeface="Arial"/>
              </a:rPr>
              <a:t>Apa </a:t>
            </a:r>
            <a:r>
              <a:rPr sz="2800" spc="-125" dirty="0">
                <a:latin typeface="Arial"/>
                <a:cs typeface="Arial"/>
              </a:rPr>
              <a:t>keuntungan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25" dirty="0">
                <a:latin typeface="Arial"/>
                <a:cs typeface="Arial"/>
              </a:rPr>
              <a:t>kerugian </a:t>
            </a:r>
            <a:r>
              <a:rPr sz="2800" spc="-185" dirty="0">
                <a:latin typeface="Arial"/>
                <a:cs typeface="Arial"/>
              </a:rPr>
              <a:t>pemasangan </a:t>
            </a:r>
            <a:r>
              <a:rPr sz="2800" i="1" spc="-155" dirty="0">
                <a:latin typeface="Trebuchet MS"/>
                <a:cs typeface="Trebuchet MS"/>
              </a:rPr>
              <a:t>surveillance </a:t>
            </a:r>
            <a:r>
              <a:rPr sz="2800" i="1" spc="-145" dirty="0">
                <a:latin typeface="Trebuchet MS"/>
                <a:cs typeface="Trebuchet MS"/>
              </a:rPr>
              <a:t>system </a:t>
            </a:r>
            <a:r>
              <a:rPr sz="2800" spc="-40" dirty="0">
                <a:latin typeface="Arial"/>
                <a:cs typeface="Arial"/>
              </a:rPr>
              <a:t>di  </a:t>
            </a:r>
            <a:r>
              <a:rPr sz="2800" spc="-55" dirty="0">
                <a:latin typeface="Arial"/>
                <a:cs typeface="Arial"/>
              </a:rPr>
              <a:t>tempat-tempat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umum?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50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85800"/>
            <a:ext cx="88366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(3)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29459"/>
            <a:ext cx="8020684" cy="4506716"/>
          </a:xfrm>
          <a:prstGeom prst="rect">
            <a:avLst/>
          </a:prstGeom>
        </p:spPr>
        <p:txBody>
          <a:bodyPr vert="horz" wrap="square" lIns="0" tIns="57771" rIns="0" bIns="0" rtlCol="0">
            <a:spAutoFit/>
          </a:bodyPr>
          <a:lstStyle/>
          <a:p>
            <a:pPr marL="527563" marR="243783" indent="-514864">
              <a:lnSpc>
                <a:spcPts val="2810"/>
              </a:lnSpc>
              <a:spcBef>
                <a:spcPts val="455"/>
              </a:spcBef>
              <a:buAutoNum type="arabicPeriod" startAt="8"/>
              <a:tabLst>
                <a:tab pos="526927" algn="l"/>
                <a:tab pos="528197" algn="l"/>
              </a:tabLst>
            </a:pPr>
            <a:r>
              <a:rPr sz="2600" spc="-150" dirty="0">
                <a:latin typeface="Arial"/>
                <a:cs typeface="Arial"/>
              </a:rPr>
              <a:t>Beberapa </a:t>
            </a:r>
            <a:r>
              <a:rPr sz="2600" spc="-125" dirty="0">
                <a:latin typeface="Arial"/>
                <a:cs typeface="Arial"/>
              </a:rPr>
              <a:t>bandara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spc="-75" dirty="0">
                <a:latin typeface="Arial"/>
                <a:cs typeface="Arial"/>
              </a:rPr>
              <a:t>“sistem </a:t>
            </a:r>
            <a:r>
              <a:rPr sz="2600" spc="-85" dirty="0">
                <a:latin typeface="Arial"/>
                <a:cs typeface="Arial"/>
              </a:rPr>
              <a:t>pemindai  </a:t>
            </a:r>
            <a:r>
              <a:rPr sz="2600" spc="-75" dirty="0">
                <a:latin typeface="Arial"/>
                <a:cs typeface="Arial"/>
              </a:rPr>
              <a:t>badan”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00" dirty="0">
                <a:latin typeface="Arial"/>
                <a:cs typeface="Arial"/>
              </a:rPr>
              <a:t>mendeteksi </a:t>
            </a:r>
            <a:r>
              <a:rPr sz="2600" spc="-155" dirty="0">
                <a:latin typeface="Arial"/>
                <a:cs typeface="Arial"/>
              </a:rPr>
              <a:t>upaya </a:t>
            </a:r>
            <a:r>
              <a:rPr sz="2600" spc="-114" dirty="0">
                <a:latin typeface="Arial"/>
                <a:cs typeface="Arial"/>
              </a:rPr>
              <a:t>penyembunyian</a:t>
            </a:r>
            <a:r>
              <a:rPr sz="2600" spc="-455" dirty="0">
                <a:latin typeface="Arial"/>
                <a:cs typeface="Arial"/>
              </a:rPr>
              <a:t> </a:t>
            </a:r>
            <a:r>
              <a:rPr sz="2600" spc="-85" dirty="0">
                <a:latin typeface="Arial"/>
                <a:cs typeface="Arial"/>
              </a:rPr>
              <a:t>bom  </a:t>
            </a:r>
            <a:r>
              <a:rPr sz="2600" spc="-120" dirty="0">
                <a:latin typeface="Arial"/>
                <a:cs typeface="Arial"/>
              </a:rPr>
              <a:t>dan </a:t>
            </a:r>
            <a:r>
              <a:rPr sz="2600" spc="-65" dirty="0">
                <a:latin typeface="Arial"/>
                <a:cs typeface="Arial"/>
              </a:rPr>
              <a:t>alat-alat </a:t>
            </a:r>
            <a:r>
              <a:rPr sz="2600" spc="-110" dirty="0">
                <a:latin typeface="Arial"/>
                <a:cs typeface="Arial"/>
              </a:rPr>
              <a:t>pembajak </a:t>
            </a:r>
            <a:r>
              <a:rPr sz="2600" spc="-114" dirty="0">
                <a:latin typeface="Arial"/>
                <a:cs typeface="Arial"/>
              </a:rPr>
              <a:t>pesawat. </a:t>
            </a:r>
            <a:r>
              <a:rPr sz="2600" spc="-181" dirty="0">
                <a:latin typeface="Arial"/>
                <a:cs typeface="Arial"/>
              </a:rPr>
              <a:t>Seberapa </a:t>
            </a:r>
            <a:r>
              <a:rPr sz="2600" spc="-80" dirty="0">
                <a:latin typeface="Arial"/>
                <a:cs typeface="Arial"/>
              </a:rPr>
              <a:t>jauh </a:t>
            </a:r>
            <a:r>
              <a:rPr sz="2600" spc="-150" dirty="0">
                <a:latin typeface="Arial"/>
                <a:cs typeface="Arial"/>
              </a:rPr>
              <a:t>Anda  </a:t>
            </a:r>
            <a:r>
              <a:rPr sz="2600" spc="-160" dirty="0">
                <a:latin typeface="Arial"/>
                <a:cs typeface="Arial"/>
              </a:rPr>
              <a:t>akan </a:t>
            </a:r>
            <a:r>
              <a:rPr sz="2600" spc="-120" dirty="0">
                <a:latin typeface="Arial"/>
                <a:cs typeface="Arial"/>
              </a:rPr>
              <a:t>mengorbankan </a:t>
            </a:r>
            <a:r>
              <a:rPr sz="2600" i="1" spc="-130" dirty="0">
                <a:latin typeface="Trebuchet MS"/>
                <a:cs typeface="Trebuchet MS"/>
              </a:rPr>
              <a:t>privacy </a:t>
            </a:r>
            <a:r>
              <a:rPr sz="2600" spc="-80" dirty="0">
                <a:latin typeface="Arial"/>
                <a:cs typeface="Arial"/>
              </a:rPr>
              <a:t>demi </a:t>
            </a:r>
            <a:r>
              <a:rPr sz="2600" spc="-155" dirty="0">
                <a:latin typeface="Arial"/>
                <a:cs typeface="Arial"/>
              </a:rPr>
              <a:t>upaya </a:t>
            </a:r>
            <a:r>
              <a:rPr sz="2600" spc="-114" dirty="0">
                <a:latin typeface="Arial"/>
                <a:cs typeface="Arial"/>
              </a:rPr>
              <a:t>mengurangi  </a:t>
            </a:r>
            <a:r>
              <a:rPr sz="2600" spc="-125" dirty="0">
                <a:latin typeface="Arial"/>
                <a:cs typeface="Arial"/>
              </a:rPr>
              <a:t>pembajakan pesawat</a:t>
            </a:r>
            <a:r>
              <a:rPr sz="2600" spc="-209" dirty="0">
                <a:latin typeface="Arial"/>
                <a:cs typeface="Arial"/>
              </a:rPr>
              <a:t> </a:t>
            </a:r>
            <a:r>
              <a:rPr sz="2600" spc="-135" dirty="0">
                <a:latin typeface="Arial"/>
                <a:cs typeface="Arial"/>
              </a:rPr>
              <a:t>udara?</a:t>
            </a:r>
            <a:endParaRPr sz="2600">
              <a:latin typeface="Arial"/>
              <a:cs typeface="Arial"/>
            </a:endParaRPr>
          </a:p>
          <a:p>
            <a:pPr marL="527563" marR="5080" indent="-514864">
              <a:lnSpc>
                <a:spcPts val="2810"/>
              </a:lnSpc>
              <a:spcBef>
                <a:spcPts val="615"/>
              </a:spcBef>
              <a:buAutoNum type="arabicPeriod" startAt="8"/>
              <a:tabLst>
                <a:tab pos="526927" algn="l"/>
                <a:tab pos="528197" algn="l"/>
              </a:tabLst>
            </a:pPr>
            <a:r>
              <a:rPr sz="2600" spc="-75" dirty="0">
                <a:latin typeface="Arial"/>
                <a:cs typeface="Arial"/>
              </a:rPr>
              <a:t>Misal </a:t>
            </a:r>
            <a:r>
              <a:rPr sz="2600" spc="-165" dirty="0">
                <a:latin typeface="Arial"/>
                <a:cs typeface="Arial"/>
              </a:rPr>
              <a:t>ada </a:t>
            </a:r>
            <a:r>
              <a:rPr sz="2600" spc="-135" dirty="0">
                <a:latin typeface="Arial"/>
                <a:cs typeface="Arial"/>
              </a:rPr>
              <a:t>perusahaan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20" dirty="0">
                <a:latin typeface="Arial"/>
                <a:cs typeface="Arial"/>
              </a:rPr>
              <a:t>menawarkan</a:t>
            </a:r>
            <a:r>
              <a:rPr sz="2600" spc="-219" dirty="0">
                <a:latin typeface="Arial"/>
                <a:cs typeface="Arial"/>
              </a:rPr>
              <a:t> </a:t>
            </a:r>
            <a:r>
              <a:rPr sz="2600" spc="-90" dirty="0">
                <a:latin typeface="Arial"/>
                <a:cs typeface="Arial"/>
              </a:rPr>
              <a:t>mikroprosesor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ditanamkan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75" dirty="0">
                <a:latin typeface="Arial"/>
                <a:cs typeface="Arial"/>
              </a:rPr>
              <a:t>otak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125" dirty="0">
                <a:latin typeface="Arial"/>
                <a:cs typeface="Arial"/>
              </a:rPr>
              <a:t>bawah </a:t>
            </a:r>
            <a:r>
              <a:rPr sz="2600" spc="-80" dirty="0">
                <a:latin typeface="Arial"/>
                <a:cs typeface="Arial"/>
              </a:rPr>
              <a:t>telinga </a:t>
            </a:r>
            <a:r>
              <a:rPr sz="2600" spc="-145" dirty="0">
                <a:latin typeface="Arial"/>
                <a:cs typeface="Arial"/>
              </a:rPr>
              <a:t>kanan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60" dirty="0">
                <a:latin typeface="Arial"/>
                <a:cs typeface="Arial"/>
              </a:rPr>
              <a:t>akan </a:t>
            </a:r>
            <a:r>
              <a:rPr sz="2600" spc="-85" dirty="0">
                <a:latin typeface="Arial"/>
                <a:cs typeface="Arial"/>
              </a:rPr>
              <a:t>membantu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10" dirty="0">
                <a:latin typeface="Arial"/>
                <a:cs typeface="Arial"/>
              </a:rPr>
              <a:t>mengingat </a:t>
            </a:r>
            <a:r>
              <a:rPr sz="2600" spc="-140" dirty="0">
                <a:latin typeface="Arial"/>
                <a:cs typeface="Arial"/>
              </a:rPr>
              <a:t>nama-nama  </a:t>
            </a:r>
            <a:r>
              <a:rPr sz="2600" spc="-110" dirty="0">
                <a:latin typeface="Arial"/>
                <a:cs typeface="Arial"/>
              </a:rPr>
              <a:t>orang. </a:t>
            </a:r>
            <a:r>
              <a:rPr sz="2600" spc="-140" dirty="0">
                <a:latin typeface="Arial"/>
                <a:cs typeface="Arial"/>
              </a:rPr>
              <a:t>Teknologi </a:t>
            </a:r>
            <a:r>
              <a:rPr sz="2600" spc="-14" dirty="0">
                <a:latin typeface="Arial"/>
                <a:cs typeface="Arial"/>
              </a:rPr>
              <a:t>ini </a:t>
            </a:r>
            <a:r>
              <a:rPr sz="2600" spc="-155" dirty="0">
                <a:latin typeface="Arial"/>
                <a:cs typeface="Arial"/>
              </a:rPr>
              <a:t>sangat </a:t>
            </a:r>
            <a:r>
              <a:rPr sz="2600" spc="-60" dirty="0">
                <a:latin typeface="Arial"/>
                <a:cs typeface="Arial"/>
              </a:rPr>
              <a:t>populer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14" dirty="0">
                <a:latin typeface="Arial"/>
                <a:cs typeface="Arial"/>
              </a:rPr>
              <a:t>orang-orang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bekerja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55" dirty="0">
                <a:latin typeface="Arial"/>
                <a:cs typeface="Arial"/>
              </a:rPr>
              <a:t>publik. </a:t>
            </a:r>
            <a:r>
              <a:rPr sz="2600" spc="-110" dirty="0">
                <a:latin typeface="Arial"/>
                <a:cs typeface="Arial"/>
              </a:rPr>
              <a:t>Misalnya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70" dirty="0">
                <a:latin typeface="Arial"/>
                <a:cs typeface="Arial"/>
              </a:rPr>
              <a:t>ingin </a:t>
            </a:r>
            <a:r>
              <a:rPr sz="2600" spc="-130" dirty="0">
                <a:latin typeface="Arial"/>
                <a:cs typeface="Arial"/>
              </a:rPr>
              <a:t>mencapai  </a:t>
            </a:r>
            <a:r>
              <a:rPr sz="2600" spc="-191" dirty="0">
                <a:latin typeface="Arial"/>
                <a:cs typeface="Arial"/>
              </a:rPr>
              <a:t>kesuksesan </a:t>
            </a:r>
            <a:r>
              <a:rPr sz="2600" spc="-170" dirty="0">
                <a:latin typeface="Arial"/>
                <a:cs typeface="Arial"/>
              </a:rPr>
              <a:t>sebagai </a:t>
            </a:r>
            <a:r>
              <a:rPr sz="2600" i="1" spc="-150" dirty="0">
                <a:latin typeface="Trebuchet MS"/>
                <a:cs typeface="Trebuchet MS"/>
              </a:rPr>
              <a:t>public </a:t>
            </a:r>
            <a:r>
              <a:rPr sz="2600" i="1" spc="-135" dirty="0">
                <a:latin typeface="Trebuchet MS"/>
                <a:cs typeface="Trebuchet MS"/>
              </a:rPr>
              <a:t>figure</a:t>
            </a:r>
            <a:r>
              <a:rPr sz="2600" spc="-135" dirty="0">
                <a:latin typeface="Arial"/>
                <a:cs typeface="Arial"/>
              </a:rPr>
              <a:t>, </a:t>
            </a:r>
            <a:r>
              <a:rPr sz="2600" spc="-155" dirty="0">
                <a:latin typeface="Arial"/>
                <a:cs typeface="Arial"/>
              </a:rPr>
              <a:t>apakah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160" dirty="0">
                <a:latin typeface="Arial"/>
                <a:cs typeface="Arial"/>
              </a:rPr>
              <a:t>akan  </a:t>
            </a:r>
            <a:r>
              <a:rPr sz="2600" spc="-95" dirty="0">
                <a:latin typeface="Arial"/>
                <a:cs typeface="Arial"/>
              </a:rPr>
              <a:t>mempertimbangkan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i="1" spc="-145" dirty="0">
                <a:latin typeface="Trebuchet MS"/>
                <a:cs typeface="Trebuchet MS"/>
              </a:rPr>
              <a:t>implant</a:t>
            </a:r>
            <a:r>
              <a:rPr sz="2600" i="1" spc="-320" dirty="0">
                <a:latin typeface="Trebuchet MS"/>
                <a:cs typeface="Trebuchet MS"/>
              </a:rPr>
              <a:t> </a:t>
            </a:r>
            <a:r>
              <a:rPr sz="2600" spc="-75" dirty="0">
                <a:latin typeface="Arial"/>
                <a:cs typeface="Arial"/>
              </a:rPr>
              <a:t>ini?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51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18322"/>
            <a:ext cx="4369678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30" dirty="0">
                <a:solidFill>
                  <a:schemeClr val="tx1"/>
                </a:solidFill>
              </a:rPr>
              <a:t>R</a:t>
            </a:r>
            <a:r>
              <a:rPr b="1" spc="60" dirty="0">
                <a:solidFill>
                  <a:schemeClr val="tx1"/>
                </a:solidFill>
              </a:rPr>
              <a:t>I</a:t>
            </a:r>
            <a:r>
              <a:rPr b="1" spc="-181" dirty="0">
                <a:solidFill>
                  <a:schemeClr val="tx1"/>
                </a:solidFill>
              </a:rPr>
              <a:t>N</a:t>
            </a:r>
            <a:r>
              <a:rPr b="1" spc="-320" dirty="0">
                <a:solidFill>
                  <a:schemeClr val="tx1"/>
                </a:solidFill>
              </a:rPr>
              <a:t>G</a:t>
            </a:r>
            <a:r>
              <a:rPr b="1" spc="-165" dirty="0">
                <a:solidFill>
                  <a:schemeClr val="tx1"/>
                </a:solidFill>
              </a:rPr>
              <a:t>K</a:t>
            </a:r>
            <a:r>
              <a:rPr b="1" spc="-340" dirty="0">
                <a:solidFill>
                  <a:schemeClr val="tx1"/>
                </a:solidFill>
              </a:rPr>
              <a:t>A</a:t>
            </a:r>
            <a:r>
              <a:rPr b="1" spc="-235" dirty="0">
                <a:solidFill>
                  <a:schemeClr val="tx1"/>
                </a:solidFill>
              </a:rPr>
              <a:t>S</a:t>
            </a:r>
            <a:r>
              <a:rPr b="1" spc="-290" dirty="0">
                <a:solidFill>
                  <a:schemeClr val="tx1"/>
                </a:solidFill>
              </a:rPr>
              <a:t>A</a:t>
            </a:r>
            <a:r>
              <a:rPr b="1" spc="-175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52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533400"/>
            <a:ext cx="48006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Ringkasan</a:t>
            </a:r>
            <a:r>
              <a:rPr sz="3600" spc="-185" dirty="0"/>
              <a:t> </a:t>
            </a:r>
            <a:r>
              <a:rPr sz="3600" spc="285" dirty="0"/>
              <a:t>(1)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56915" y="1948689"/>
            <a:ext cx="8241030" cy="4962370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355517" marR="204422" indent="-342819">
              <a:lnSpc>
                <a:spcPts val="3018"/>
              </a:lnSpc>
              <a:spcBef>
                <a:spcPts val="48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80" dirty="0">
                <a:latin typeface="Arial"/>
                <a:cs typeface="Arial"/>
              </a:rPr>
              <a:t>mulai </a:t>
            </a:r>
            <a:r>
              <a:rPr sz="2800" spc="-95" dirty="0">
                <a:latin typeface="Arial"/>
                <a:cs typeface="Arial"/>
              </a:rPr>
              <a:t>sekitar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40" dirty="0">
                <a:latin typeface="Arial"/>
                <a:cs typeface="Arial"/>
              </a:rPr>
              <a:t>1940an,  </a:t>
            </a:r>
            <a:r>
              <a:rPr sz="2800" spc="-125" dirty="0">
                <a:latin typeface="Arial"/>
                <a:cs typeface="Arial"/>
              </a:rPr>
              <a:t>namun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130" dirty="0">
                <a:latin typeface="Arial"/>
                <a:cs typeface="Arial"/>
              </a:rPr>
              <a:t>merupakan </a:t>
            </a:r>
            <a:r>
              <a:rPr sz="2800" spc="-145" dirty="0">
                <a:latin typeface="Arial"/>
                <a:cs typeface="Arial"/>
              </a:rPr>
              <a:t>perkembangan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alat</a:t>
            </a:r>
            <a:r>
              <a:rPr sz="2800" spc="-31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hitung  </a:t>
            </a:r>
            <a:r>
              <a:rPr sz="2800" spc="-155" dirty="0">
                <a:latin typeface="Arial"/>
                <a:cs typeface="Arial"/>
              </a:rPr>
              <a:t>mekanis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5" dirty="0">
                <a:latin typeface="Arial"/>
                <a:cs typeface="Arial"/>
              </a:rPr>
              <a:t>sudah </a:t>
            </a:r>
            <a:r>
              <a:rPr sz="2800" spc="-140" dirty="0">
                <a:latin typeface="Arial"/>
                <a:cs typeface="Arial"/>
              </a:rPr>
              <a:t>berabad-abad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umurnya</a:t>
            </a:r>
            <a:endParaRPr sz="2800" dirty="0">
              <a:latin typeface="Arial"/>
              <a:cs typeface="Arial"/>
            </a:endParaRPr>
          </a:p>
          <a:p>
            <a:pPr marL="355517" marR="374562" indent="-342819">
              <a:lnSpc>
                <a:spcPct val="90000"/>
              </a:lnSpc>
              <a:spcBef>
                <a:spcPts val="63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45" dirty="0">
                <a:latin typeface="Arial"/>
                <a:cs typeface="Arial"/>
              </a:rPr>
              <a:t>kecepatan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70" dirty="0">
                <a:latin typeface="Arial"/>
                <a:cs typeface="Arial"/>
              </a:rPr>
              <a:t>tinggi,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10" dirty="0">
                <a:latin typeface="Arial"/>
                <a:cs typeface="Arial"/>
              </a:rPr>
              <a:t>kecil, </a:t>
            </a:r>
            <a:r>
              <a:rPr sz="2800" spc="-114" dirty="0">
                <a:latin typeface="Arial"/>
                <a:cs typeface="Arial"/>
              </a:rPr>
              <a:t>handal, </a:t>
            </a:r>
            <a:r>
              <a:rPr sz="2800" spc="-135" dirty="0" err="1">
                <a:latin typeface="Arial"/>
                <a:cs typeface="Arial"/>
              </a:rPr>
              <a:t>dan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110" dirty="0" err="1" smtClean="0">
                <a:latin typeface="Arial"/>
                <a:cs typeface="Arial"/>
              </a:rPr>
              <a:t>murah</a:t>
            </a:r>
            <a:r>
              <a:rPr sz="2800" spc="955" dirty="0" smtClean="0">
                <a:latin typeface="DejaVu Sans"/>
                <a:cs typeface="DejaVu Sans"/>
              </a:rPr>
              <a:t>  </a:t>
            </a:r>
            <a:r>
              <a:rPr sz="2800" spc="-130" dirty="0" err="1" smtClean="0">
                <a:latin typeface="Arial"/>
                <a:cs typeface="Arial"/>
              </a:rPr>
              <a:t>berbagai</a:t>
            </a:r>
            <a:r>
              <a:rPr sz="2800" spc="-130" dirty="0" smtClean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jenis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0" dirty="0">
                <a:latin typeface="Arial"/>
                <a:cs typeface="Arial"/>
              </a:rPr>
              <a:t>muncul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05" dirty="0">
                <a:latin typeface="Arial"/>
                <a:cs typeface="Arial"/>
              </a:rPr>
              <a:t>memenuhi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05" dirty="0">
                <a:latin typeface="Arial"/>
                <a:cs typeface="Arial"/>
              </a:rPr>
              <a:t>kebutuhan </a:t>
            </a:r>
            <a:r>
              <a:rPr sz="2800" spc="-120" dirty="0">
                <a:latin typeface="Arial"/>
                <a:cs typeface="Arial"/>
              </a:rPr>
              <a:t>spesifik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50" dirty="0">
                <a:latin typeface="Arial"/>
                <a:cs typeface="Arial"/>
              </a:rPr>
              <a:t>manusia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lnSpc>
                <a:spcPct val="90000"/>
              </a:lnSpc>
              <a:spcBef>
                <a:spcPts val="670"/>
              </a:spcBef>
              <a:buChar char="•"/>
              <a:tabLst>
                <a:tab pos="354883" algn="l"/>
                <a:tab pos="355517" algn="l"/>
                <a:tab pos="5906023" algn="l"/>
              </a:tabLst>
            </a:pPr>
            <a:r>
              <a:rPr sz="2800" spc="-90" dirty="0">
                <a:latin typeface="Arial"/>
                <a:cs typeface="Arial"/>
              </a:rPr>
              <a:t>Komputer-komputer </a:t>
            </a:r>
            <a:r>
              <a:rPr sz="2800" spc="-145" dirty="0">
                <a:latin typeface="Arial"/>
                <a:cs typeface="Arial"/>
              </a:rPr>
              <a:t>saling </a:t>
            </a:r>
            <a:r>
              <a:rPr sz="2800" spc="-85" dirty="0">
                <a:latin typeface="Arial"/>
                <a:cs typeface="Arial"/>
              </a:rPr>
              <a:t>terhubung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05" dirty="0">
                <a:latin typeface="Arial"/>
                <a:cs typeface="Arial"/>
              </a:rPr>
              <a:t>jaringan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meningkatkan </a:t>
            </a:r>
            <a:r>
              <a:rPr sz="2800" spc="-60" dirty="0">
                <a:latin typeface="Arial"/>
                <a:cs typeface="Arial"/>
              </a:rPr>
              <a:t>nilai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45" dirty="0">
                <a:latin typeface="Arial"/>
                <a:cs typeface="Arial"/>
              </a:rPr>
              <a:t>kemanfaatannya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75" dirty="0">
                <a:latin typeface="Arial"/>
                <a:cs typeface="Arial"/>
              </a:rPr>
              <a:t>cara </a:t>
            </a:r>
            <a:r>
              <a:rPr sz="2800" spc="-110" dirty="0">
                <a:latin typeface="Arial"/>
                <a:cs typeface="Arial"/>
              </a:rPr>
              <a:t>berbagi </a:t>
            </a:r>
            <a:r>
              <a:rPr sz="2800" spc="-125" dirty="0">
                <a:latin typeface="Arial"/>
                <a:cs typeface="Arial"/>
              </a:rPr>
              <a:t>sumber </a:t>
            </a:r>
            <a:r>
              <a:rPr sz="2800" spc="-195" dirty="0" err="1">
                <a:latin typeface="Arial"/>
                <a:cs typeface="Arial"/>
              </a:rPr>
              <a:t>daya</a:t>
            </a:r>
            <a:r>
              <a:rPr sz="2800" spc="-105" dirty="0">
                <a:latin typeface="Arial"/>
                <a:cs typeface="Arial"/>
              </a:rPr>
              <a:t> </a:t>
            </a:r>
            <a:endParaRPr sz="2800" spc="955" dirty="0">
              <a:latin typeface="DejaVu Sans"/>
              <a:cs typeface="Arial"/>
            </a:endParaRPr>
          </a:p>
          <a:p>
            <a:pPr marL="355517" marR="5080" indent="-342819">
              <a:lnSpc>
                <a:spcPct val="90000"/>
              </a:lnSpc>
              <a:spcBef>
                <a:spcPts val="670"/>
              </a:spcBef>
              <a:buChar char="•"/>
              <a:tabLst>
                <a:tab pos="354883" algn="l"/>
                <a:tab pos="355517" algn="l"/>
                <a:tab pos="5906023" algn="l"/>
              </a:tabLst>
            </a:pPr>
            <a:r>
              <a:rPr sz="2800" spc="-250" dirty="0" smtClean="0">
                <a:latin typeface="DejaVu Sans"/>
                <a:cs typeface="DejaVu Sans"/>
              </a:rPr>
              <a:t> </a:t>
            </a:r>
            <a:r>
              <a:rPr sz="2800" spc="-40" dirty="0">
                <a:latin typeface="Arial"/>
                <a:cs typeface="Arial"/>
              </a:rPr>
              <a:t>Internet	</a:t>
            </a:r>
            <a:r>
              <a:rPr sz="2800" spc="-125" dirty="0">
                <a:latin typeface="Arial"/>
                <a:cs typeface="Arial"/>
              </a:rPr>
              <a:t>kemudian  </a:t>
            </a:r>
            <a:r>
              <a:rPr sz="2800" spc="-145" dirty="0">
                <a:latin typeface="Arial"/>
                <a:cs typeface="Arial"/>
              </a:rPr>
              <a:t>membawa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55" dirty="0">
                <a:latin typeface="Arial"/>
                <a:cs typeface="Arial"/>
              </a:rPr>
              <a:t>terjaring </a:t>
            </a:r>
            <a:r>
              <a:rPr sz="2800" spc="-199" dirty="0">
                <a:latin typeface="Arial"/>
                <a:cs typeface="Arial"/>
              </a:rPr>
              <a:t>secara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global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6568" y="652381"/>
            <a:ext cx="64744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Ringkasan</a:t>
            </a:r>
            <a:r>
              <a:rPr sz="3600" spc="-185" dirty="0"/>
              <a:t> </a:t>
            </a:r>
            <a:r>
              <a:rPr sz="3600" spc="285" dirty="0"/>
              <a:t>(2)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67561"/>
            <a:ext cx="7984490" cy="411094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6506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Peradaban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191" dirty="0">
                <a:latin typeface="Arial"/>
                <a:cs typeface="Arial"/>
              </a:rPr>
              <a:t>sedang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00" dirty="0">
                <a:latin typeface="Arial"/>
                <a:cs typeface="Arial"/>
              </a:rPr>
              <a:t>transisi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0" dirty="0">
                <a:latin typeface="Arial"/>
                <a:cs typeface="Arial"/>
              </a:rPr>
              <a:t>ekonomi  </a:t>
            </a:r>
            <a:r>
              <a:rPr sz="2800" spc="-55" dirty="0">
                <a:latin typeface="Arial"/>
                <a:cs typeface="Arial"/>
              </a:rPr>
              <a:t>industri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10" dirty="0">
                <a:latin typeface="Arial"/>
                <a:cs typeface="Arial"/>
              </a:rPr>
              <a:t>ekonomi</a:t>
            </a:r>
            <a:r>
              <a:rPr sz="2800" spc="-23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informasi</a:t>
            </a:r>
            <a:endParaRPr sz="2800">
              <a:latin typeface="Arial"/>
              <a:cs typeface="Arial"/>
            </a:endParaRPr>
          </a:p>
          <a:p>
            <a:pPr marL="355517" marR="175218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Perkembangan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95" dirty="0">
                <a:latin typeface="Arial"/>
                <a:cs typeface="Arial"/>
              </a:rPr>
              <a:t>baru </a:t>
            </a:r>
            <a:r>
              <a:rPr sz="2800" spc="-145" dirty="0">
                <a:latin typeface="Arial"/>
                <a:cs typeface="Arial"/>
              </a:rPr>
              <a:t>membawa </a:t>
            </a:r>
            <a:r>
              <a:rPr sz="2800" spc="-140" dirty="0">
                <a:latin typeface="Arial"/>
                <a:cs typeface="Arial"/>
              </a:rPr>
              <a:t>harapan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215" dirty="0">
                <a:latin typeface="Arial"/>
                <a:cs typeface="Arial"/>
              </a:rPr>
              <a:t>masa </a:t>
            </a:r>
            <a:r>
              <a:rPr sz="2800" spc="-130" dirty="0">
                <a:latin typeface="Arial"/>
                <a:cs typeface="Arial"/>
              </a:rPr>
              <a:t>depan, </a:t>
            </a:r>
            <a:r>
              <a:rPr sz="2800" spc="-40" dirty="0">
                <a:latin typeface="Arial"/>
                <a:cs typeface="Arial"/>
              </a:rPr>
              <a:t>tetapi </a:t>
            </a:r>
            <a:r>
              <a:rPr sz="2800" spc="-140" dirty="0">
                <a:latin typeface="Arial"/>
                <a:cs typeface="Arial"/>
              </a:rPr>
              <a:t>juga </a:t>
            </a:r>
            <a:r>
              <a:rPr sz="2800" spc="-105" dirty="0">
                <a:latin typeface="Arial"/>
                <a:cs typeface="Arial"/>
              </a:rPr>
              <a:t>menimbulkan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70" dirty="0">
                <a:latin typeface="Arial"/>
                <a:cs typeface="Arial"/>
              </a:rPr>
              <a:t>ancaman </a:t>
            </a:r>
            <a:r>
              <a:rPr sz="2800" spc="-90" dirty="0">
                <a:latin typeface="Arial"/>
                <a:cs typeface="Arial"/>
              </a:rPr>
              <a:t>terhadap </a:t>
            </a:r>
            <a:r>
              <a:rPr sz="2800" spc="-105" dirty="0">
                <a:latin typeface="Arial"/>
                <a:cs typeface="Arial"/>
              </a:rPr>
              <a:t>privasi, </a:t>
            </a:r>
            <a:r>
              <a:rPr sz="2800" spc="-160" dirty="0">
                <a:latin typeface="Arial"/>
                <a:cs typeface="Arial"/>
              </a:rPr>
              <a:t>keamanan,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50" dirty="0">
                <a:latin typeface="Arial"/>
                <a:cs typeface="Arial"/>
              </a:rPr>
              <a:t>bahkan </a:t>
            </a:r>
            <a:r>
              <a:rPr sz="2800" spc="-75" dirty="0">
                <a:latin typeface="Arial"/>
                <a:cs typeface="Arial"/>
              </a:rPr>
              <a:t>hidup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kita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75" dirty="0">
                <a:latin typeface="Arial"/>
                <a:cs typeface="Arial"/>
              </a:rPr>
              <a:t>Masa </a:t>
            </a:r>
            <a:r>
              <a:rPr sz="2800" spc="-135" dirty="0">
                <a:latin typeface="Arial"/>
                <a:cs typeface="Arial"/>
              </a:rPr>
              <a:t>depan </a:t>
            </a:r>
            <a:r>
              <a:rPr sz="2800" spc="-95" dirty="0">
                <a:latin typeface="Arial"/>
                <a:cs typeface="Arial"/>
              </a:rPr>
              <a:t>tergantung </a:t>
            </a:r>
            <a:r>
              <a:rPr sz="2800" spc="-160" dirty="0">
                <a:latin typeface="Arial"/>
                <a:cs typeface="Arial"/>
              </a:rPr>
              <a:t>pada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50" dirty="0">
                <a:latin typeface="Arial"/>
                <a:cs typeface="Arial"/>
              </a:rPr>
              <a:t>kemampuan </a:t>
            </a:r>
            <a:r>
              <a:rPr sz="2800" spc="-55" dirty="0">
                <a:latin typeface="Arial"/>
                <a:cs typeface="Arial"/>
              </a:rPr>
              <a:t>kita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memahami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25" dirty="0">
                <a:latin typeface="Arial"/>
                <a:cs typeface="Arial"/>
              </a:rPr>
              <a:t>memanfaatkan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99" dirty="0">
                <a:latin typeface="Arial"/>
                <a:cs typeface="Arial"/>
              </a:rPr>
              <a:t>secara </a:t>
            </a:r>
            <a:r>
              <a:rPr sz="2800" spc="-35" dirty="0">
                <a:latin typeface="Arial"/>
                <a:cs typeface="Arial"/>
              </a:rPr>
              <a:t>produktif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45" dirty="0">
                <a:latin typeface="Arial"/>
                <a:cs typeface="Arial"/>
              </a:rPr>
              <a:t> </a:t>
            </a:r>
            <a:r>
              <a:rPr sz="2800" spc="-35" dirty="0">
                <a:latin typeface="Arial"/>
                <a:cs typeface="Arial"/>
              </a:rPr>
              <a:t>positif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18322"/>
            <a:ext cx="4145279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pc="-175" dirty="0">
                <a:solidFill>
                  <a:schemeClr val="tx1"/>
                </a:solidFill>
              </a:rPr>
              <a:t>S</a:t>
            </a:r>
            <a:r>
              <a:rPr spc="-195" dirty="0">
                <a:solidFill>
                  <a:schemeClr val="tx1"/>
                </a:solidFill>
              </a:rPr>
              <a:t>U</a:t>
            </a:r>
            <a:r>
              <a:rPr spc="-181" dirty="0">
                <a:solidFill>
                  <a:schemeClr val="tx1"/>
                </a:solidFill>
              </a:rPr>
              <a:t>M</a:t>
            </a:r>
            <a:r>
              <a:rPr spc="-75" dirty="0">
                <a:solidFill>
                  <a:schemeClr val="tx1"/>
                </a:solidFill>
              </a:rPr>
              <a:t>B</a:t>
            </a:r>
            <a:r>
              <a:rPr spc="-145" dirty="0">
                <a:solidFill>
                  <a:schemeClr val="tx1"/>
                </a:solidFill>
              </a:rPr>
              <a:t>E</a:t>
            </a:r>
            <a:r>
              <a:rPr spc="-185" dirty="0">
                <a:solidFill>
                  <a:schemeClr val="tx1"/>
                </a:solidFill>
              </a:rPr>
              <a:t>R</a:t>
            </a:r>
            <a:r>
              <a:rPr spc="-114" dirty="0">
                <a:solidFill>
                  <a:schemeClr val="tx1"/>
                </a:solidFill>
              </a:rPr>
              <a:t>-</a:t>
            </a:r>
            <a:r>
              <a:rPr spc="-175" dirty="0">
                <a:solidFill>
                  <a:schemeClr val="tx1"/>
                </a:solidFill>
              </a:rPr>
              <a:t>S</a:t>
            </a:r>
            <a:r>
              <a:rPr spc="-195" dirty="0">
                <a:solidFill>
                  <a:schemeClr val="tx1"/>
                </a:solidFill>
              </a:rPr>
              <a:t>U</a:t>
            </a:r>
            <a:r>
              <a:rPr spc="-181" dirty="0">
                <a:solidFill>
                  <a:schemeClr val="tx1"/>
                </a:solidFill>
              </a:rPr>
              <a:t>M</a:t>
            </a:r>
            <a:r>
              <a:rPr spc="-75" dirty="0">
                <a:solidFill>
                  <a:schemeClr val="tx1"/>
                </a:solidFill>
              </a:rPr>
              <a:t>B</a:t>
            </a:r>
            <a:r>
              <a:rPr spc="-145" dirty="0">
                <a:solidFill>
                  <a:schemeClr val="tx1"/>
                </a:solidFill>
              </a:rPr>
              <a:t>E</a:t>
            </a:r>
            <a:r>
              <a:rPr spc="-25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55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685800"/>
            <a:ext cx="27406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5" dirty="0"/>
              <a:t>Sumber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6" y="2067559"/>
            <a:ext cx="7682865" cy="229421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0" dirty="0">
                <a:latin typeface="Arial"/>
                <a:cs typeface="Arial"/>
              </a:rPr>
              <a:t>Chapter </a:t>
            </a:r>
            <a:r>
              <a:rPr sz="2800" spc="-145" dirty="0">
                <a:latin typeface="Arial"/>
                <a:cs typeface="Arial"/>
              </a:rPr>
              <a:t>1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4" dirty="0">
                <a:latin typeface="Arial"/>
                <a:cs typeface="Arial"/>
              </a:rPr>
              <a:t>buku </a:t>
            </a:r>
            <a:r>
              <a:rPr sz="2800" spc="-90" dirty="0">
                <a:latin typeface="Arial"/>
                <a:cs typeface="Arial"/>
              </a:rPr>
              <a:t>Digital </a:t>
            </a:r>
            <a:r>
              <a:rPr sz="2800" spc="-114" dirty="0">
                <a:latin typeface="Arial"/>
                <a:cs typeface="Arial"/>
              </a:rPr>
              <a:t>Planet: </a:t>
            </a:r>
            <a:r>
              <a:rPr sz="2800" spc="-130" dirty="0">
                <a:latin typeface="Arial"/>
                <a:cs typeface="Arial"/>
              </a:rPr>
              <a:t>Tomorrow’s  </a:t>
            </a:r>
            <a:r>
              <a:rPr sz="2800" spc="-181" dirty="0">
                <a:latin typeface="Arial"/>
                <a:cs typeface="Arial"/>
              </a:rPr>
              <a:t>Techology </a:t>
            </a:r>
            <a:r>
              <a:rPr sz="2800" spc="-135" dirty="0">
                <a:latin typeface="Arial"/>
                <a:cs typeface="Arial"/>
              </a:rPr>
              <a:t>and </a:t>
            </a:r>
            <a:r>
              <a:rPr sz="2800" spc="-245" dirty="0">
                <a:latin typeface="Arial"/>
                <a:cs typeface="Arial"/>
              </a:rPr>
              <a:t>You, </a:t>
            </a:r>
            <a:r>
              <a:rPr sz="2800" spc="-130" dirty="0">
                <a:latin typeface="Arial"/>
                <a:cs typeface="Arial"/>
              </a:rPr>
              <a:t>Complete </a:t>
            </a:r>
            <a:r>
              <a:rPr sz="2800" spc="-165" dirty="0">
                <a:latin typeface="Arial"/>
                <a:cs typeface="Arial"/>
              </a:rPr>
              <a:t>Tenth </a:t>
            </a:r>
            <a:r>
              <a:rPr sz="2800" spc="-95" dirty="0">
                <a:latin typeface="Arial"/>
                <a:cs typeface="Arial"/>
              </a:rPr>
              <a:t>Edition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245" dirty="0">
                <a:latin typeface="Arial"/>
                <a:cs typeface="Arial"/>
              </a:rPr>
              <a:t>G.  </a:t>
            </a:r>
            <a:r>
              <a:rPr sz="2800" spc="-175" dirty="0">
                <a:latin typeface="Arial"/>
                <a:cs typeface="Arial"/>
              </a:rPr>
              <a:t>Beekman </a:t>
            </a:r>
            <a:r>
              <a:rPr sz="2800" spc="-135" dirty="0">
                <a:latin typeface="Arial"/>
                <a:cs typeface="Arial"/>
              </a:rPr>
              <a:t>and </a:t>
            </a:r>
            <a:r>
              <a:rPr sz="2800" spc="-209" dirty="0">
                <a:latin typeface="Arial"/>
                <a:cs typeface="Arial"/>
              </a:rPr>
              <a:t>B. </a:t>
            </a:r>
            <a:r>
              <a:rPr sz="2800" spc="-175" dirty="0">
                <a:latin typeface="Arial"/>
                <a:cs typeface="Arial"/>
              </a:rPr>
              <a:t>Beekman </a:t>
            </a:r>
            <a:r>
              <a:rPr sz="2800" spc="-114" dirty="0">
                <a:latin typeface="Arial"/>
                <a:cs typeface="Arial"/>
              </a:rPr>
              <a:t>(Prentice Hall,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2012)</a:t>
            </a:r>
          </a:p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dirty="0" err="1">
                <a:latin typeface="Arial"/>
                <a:cs typeface="Arial"/>
              </a:rPr>
              <a:t>Pengantar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dirty="0" err="1">
                <a:latin typeface="Arial"/>
                <a:cs typeface="Arial"/>
              </a:rPr>
              <a:t>Informatika</a:t>
            </a:r>
            <a:r>
              <a:rPr sz="2800" dirty="0">
                <a:latin typeface="Arial"/>
                <a:cs typeface="Arial"/>
              </a:rPr>
              <a:t> KU1072 ITB</a:t>
            </a: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0" dirty="0">
                <a:latin typeface="Arial"/>
                <a:cs typeface="Arial"/>
              </a:rPr>
              <a:t>Berbagai </a:t>
            </a:r>
            <a:r>
              <a:rPr sz="2800" spc="-125" dirty="0">
                <a:latin typeface="Arial"/>
                <a:cs typeface="Arial"/>
              </a:rPr>
              <a:t>sumber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lain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56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k Beng Template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Pak Beng Template</Template>
  <TotalTime>171</TotalTime>
  <Words>2087</Words>
  <Application>Microsoft Office PowerPoint</Application>
  <PresentationFormat>Custom</PresentationFormat>
  <Paragraphs>303</Paragraphs>
  <Slides>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Pak Beng Template</vt:lpstr>
      <vt:lpstr>Eksplorasi Dunia Digital</vt:lpstr>
      <vt:lpstr>PowerPoint Presentation</vt:lpstr>
      <vt:lpstr>PowerPoint Presentation</vt:lpstr>
      <vt:lpstr>Penilaian</vt:lpstr>
      <vt:lpstr>Kriteria dan Standar Penilaian</vt:lpstr>
      <vt:lpstr>Komputer ada di mana-mana…</vt:lpstr>
      <vt:lpstr>Komputer dalam Perspektif</vt:lpstr>
      <vt:lpstr>Komputer dalam Perspektif (cont.)</vt:lpstr>
      <vt:lpstr>Komputer dalam Perspektif (cont.)</vt:lpstr>
      <vt:lpstr>Komputer dalam Perspektif (cont.)</vt:lpstr>
      <vt:lpstr>(Gordon) Moore’s Law</vt:lpstr>
      <vt:lpstr>PowerPoint Presentation</vt:lpstr>
      <vt:lpstr>Penggunaan Komputer di Indonesia</vt:lpstr>
      <vt:lpstr>Penggunaan Komputer di Indonesia</vt:lpstr>
      <vt:lpstr>SEKILAS ORGANISASI  KOMPUTER</vt:lpstr>
      <vt:lpstr>Apa yang dilakukan komputer?</vt:lpstr>
      <vt:lpstr>Komponen Perangkat Keras Komputer</vt:lpstr>
      <vt:lpstr>Data vs Informasi</vt:lpstr>
      <vt:lpstr>Bit vs Byte</vt:lpstr>
      <vt:lpstr>Bit sebagai Bilangan</vt:lpstr>
      <vt:lpstr>Bit sebagai Kode</vt:lpstr>
      <vt:lpstr>PowerPoint Presentation</vt:lpstr>
      <vt:lpstr>TAKSONOMI KOMPUTER</vt:lpstr>
      <vt:lpstr>Taksonomi Ringkas Komputer</vt:lpstr>
      <vt:lpstr>Embedded System</vt:lpstr>
      <vt:lpstr>Personal Computer</vt:lpstr>
      <vt:lpstr>Workstation</vt:lpstr>
      <vt:lpstr>Portable Computer</vt:lpstr>
      <vt:lpstr>Handheld Device</vt:lpstr>
      <vt:lpstr>Server</vt:lpstr>
      <vt:lpstr>Mainframe</vt:lpstr>
      <vt:lpstr>Supercomputer</vt:lpstr>
      <vt:lpstr>JARINGAN KOMPUTER DAN  INTERNET</vt:lpstr>
      <vt:lpstr>Jaringan Komputer:</vt:lpstr>
      <vt:lpstr>Jaringan Komputer:  Revolusi Internet (cont.)</vt:lpstr>
      <vt:lpstr>Jaringan Komputer:</vt:lpstr>
      <vt:lpstr>IMPLIKASI TEKNOLOGI DIGITAL</vt:lpstr>
      <vt:lpstr>PowerPoint Presentation</vt:lpstr>
      <vt:lpstr>Hidup dalam Teknologi Digital</vt:lpstr>
      <vt:lpstr>Fase-Fase dalam Era  Informasi</vt:lpstr>
      <vt:lpstr>Fase-Fase dalam Era</vt:lpstr>
      <vt:lpstr>Penguasaan Konsep Dasar  Teknologi Informasi</vt:lpstr>
      <vt:lpstr>PowerPoint Presentation</vt:lpstr>
      <vt:lpstr>Implikasi Sosial dan Etika</vt:lpstr>
      <vt:lpstr>Implikasi Sosial dan Etika (cont.)</vt:lpstr>
      <vt:lpstr>Computer Ethics</vt:lpstr>
      <vt:lpstr>History of the Future</vt:lpstr>
      <vt:lpstr>DISKUSI</vt:lpstr>
      <vt:lpstr>Bahan-Bahan Diskusi (1)</vt:lpstr>
      <vt:lpstr>Bahan-Bahan Diskusi (2)</vt:lpstr>
      <vt:lpstr>Bahan-Bahan Diskusi (3)</vt:lpstr>
      <vt:lpstr>RINGKASAN</vt:lpstr>
      <vt:lpstr>Ringkasan (1)</vt:lpstr>
      <vt:lpstr>Ringkasan (2)</vt:lpstr>
      <vt:lpstr>SUMBER-SUMBER</vt:lpstr>
      <vt:lpstr>Sumber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KU1072_EksplorasiDuniaDigital_id_020813 [Compatibility Mode]</dc:title>
  <dc:creator>Noora</dc:creator>
  <cp:lastModifiedBy>ismail - [2010]</cp:lastModifiedBy>
  <cp:revision>11</cp:revision>
  <dcterms:created xsi:type="dcterms:W3CDTF">2018-09-30T14:43:08Z</dcterms:created>
  <dcterms:modified xsi:type="dcterms:W3CDTF">2019-02-19T11:29:51Z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2013-09-02T00:00:00Z</vt:filetime>
  </property>
  <property fmtid="{D5CDD505-2E9C-101B-9397-08002B2CF9AE}" pid="3" name="Creator">
    <vt:lpwstr>PScript5.dll Version 5.2</vt:lpwstr>
  </property>
  <property fmtid="{D5CDD505-2E9C-101B-9397-08002B2CF9AE}" pid="4" name="LastSaved">
    <vt:filetime>2018-09-30T00:00:00Z</vt:filetime>
  </property>
</Properties>
</file>