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8" r:id="rId2"/>
    <p:sldId id="292" r:id="rId3"/>
    <p:sldId id="279" r:id="rId4"/>
    <p:sldId id="297" r:id="rId5"/>
    <p:sldId id="287" r:id="rId6"/>
    <p:sldId id="293" r:id="rId7"/>
    <p:sldId id="288" r:id="rId8"/>
    <p:sldId id="290" r:id="rId9"/>
    <p:sldId id="291" r:id="rId10"/>
    <p:sldId id="294" r:id="rId11"/>
    <p:sldId id="295" r:id="rId12"/>
    <p:sldId id="296" r:id="rId13"/>
    <p:sldId id="281" r:id="rId14"/>
  </p:sldIdLst>
  <p:sldSz cx="9144000" cy="6858000" type="screen4x3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C010"/>
    <a:srgbClr val="E96E25"/>
    <a:srgbClr val="00AEEF"/>
    <a:srgbClr val="D0264C"/>
    <a:srgbClr val="1A6D31"/>
    <a:srgbClr val="711663"/>
    <a:srgbClr val="DABD00"/>
    <a:srgbClr val="004050"/>
    <a:srgbClr val="18015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2" autoAdjust="0"/>
    <p:restoredTop sz="97115" autoAdjust="0"/>
  </p:normalViewPr>
  <p:slideViewPr>
    <p:cSldViewPr>
      <p:cViewPr>
        <p:scale>
          <a:sx n="76" d="100"/>
          <a:sy n="76" d="100"/>
        </p:scale>
        <p:origin x="-106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2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0736A-2607-4F12-B653-F7E3539110C9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s-Latn-B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02CB5-B607-4463-83D5-92A5E9409C0E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88315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2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3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4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5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6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7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8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9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10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11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12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02CB5-B607-4463-83D5-92A5E9409C0E}" type="slidenum">
              <a:rPr lang="bs-Latn-BA" smtClean="0"/>
              <a:pPr/>
              <a:t>13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516725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6381328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89789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6309320"/>
            <a:ext cx="1905266" cy="362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203079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3724594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9745142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1818828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1341960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9447205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5763029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35711227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12878606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2505933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6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57E414-1BFF-4093-BA34-06881F7BCD05}" type="datetimeFigureOut">
              <a:rPr lang="bs-Latn-BA" smtClean="0"/>
              <a:pPr/>
              <a:t>1.10.2016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797D93C-D573-4ABB-A625-FA11990682A3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="" xmlns:p14="http://schemas.microsoft.com/office/powerpoint/2010/main" val="83783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bs-Latn-BA" sz="44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800" kern="1200" dirty="0" smtClean="0">
          <a:solidFill>
            <a:schemeClr val="bg1"/>
          </a:solidFill>
          <a:latin typeface="Segoe UI Light" pitchFamily="34" charset="0"/>
          <a:ea typeface="+mj-ea"/>
          <a:cs typeface="+mj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s-Latn-BA" sz="2800" kern="1200" dirty="0">
          <a:solidFill>
            <a:schemeClr val="bg1"/>
          </a:solidFill>
          <a:latin typeface="Segoe UI Light" pitchFamily="34" charset="0"/>
          <a:ea typeface="+mj-ea"/>
          <a:cs typeface="+mj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6285718" y="135650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7072330" y="714356"/>
            <a:ext cx="111383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en-US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635798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LCD Display Project &lt;Hello World!&gt;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14366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LCD Display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9" name="Picture 8" descr="https://www.arduino.cc/en/uploads/Tutorial/lcd_photo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00240"/>
            <a:ext cx="6072230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786446" y="5286388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8" name="Picture 7" descr="foto.png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7486823" y="5210171"/>
            <a:ext cx="1371457" cy="14335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6" name="Rectangle 5"/>
          <p:cNvSpPr/>
          <p:nvPr/>
        </p:nvSpPr>
        <p:spPr>
          <a:xfrm>
            <a:off x="2500298" y="1307317"/>
            <a:ext cx="235742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Dalam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Praktik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b="1" dirty="0" smtClean="0">
                <a:latin typeface="Segoe UI Light" pitchFamily="34" charset="0"/>
                <a:ea typeface="+mj-ea"/>
                <a:cs typeface="+mj-cs"/>
              </a:rPr>
              <a:t>#6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komponen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elektronika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yang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perlu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dipersiapkan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adalah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Uno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LCD Screen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Potensiometer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10K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Resistor 330 Ohm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Kabel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Jumper 16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pcs</a:t>
            </a:r>
            <a:endParaRPr lang="en-US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Breadboard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Obeng</a:t>
            </a: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 (-) /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Tespen</a:t>
            </a:r>
            <a:endParaRPr lang="en-US" dirty="0" smtClean="0">
              <a:latin typeface="Segoe UI Light" pitchFamily="34" charset="0"/>
              <a:ea typeface="+mj-ea"/>
              <a:cs typeface="+mj-cs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smtClean="0">
                <a:latin typeface="Segoe UI Light" pitchFamily="34" charset="0"/>
                <a:ea typeface="+mj-ea"/>
                <a:cs typeface="+mj-cs"/>
              </a:rPr>
              <a:t>Tang </a:t>
            </a:r>
            <a:r>
              <a:rPr lang="en-US" dirty="0" err="1" smtClean="0">
                <a:latin typeface="Segoe UI Light" pitchFamily="34" charset="0"/>
                <a:ea typeface="+mj-ea"/>
                <a:cs typeface="+mj-cs"/>
              </a:rPr>
              <a:t>Lancip</a:t>
            </a:r>
            <a:endParaRPr lang="en-US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000628" y="642918"/>
            <a:ext cx="2614602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Potensiometer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 (</a:t>
            </a: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Trimpot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)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5643570" y="6143644"/>
          <a:ext cx="2714645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1516"/>
                <a:gridCol w="1303029"/>
                <a:gridCol w="760100"/>
              </a:tblGrid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Segoe UI Light" pitchFamily="34" charset="0"/>
                        </a:rPr>
                        <a:t>I-</a:t>
                      </a:r>
                      <a:endParaRPr lang="en-US" sz="24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Segoe UI Light" pitchFamily="34" charset="0"/>
                        </a:rPr>
                        <a:t>Output</a:t>
                      </a:r>
                      <a:endParaRPr lang="en-US" sz="24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Segoe UI Light" pitchFamily="34" charset="0"/>
                        </a:rPr>
                        <a:t>E+</a:t>
                      </a:r>
                      <a:endParaRPr lang="en-US" sz="2400" b="1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285860"/>
            <a:ext cx="364807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LCD</a:t>
            </a:r>
            <a:r>
              <a:rPr kumimoji="0" lang="en-US" sz="1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Screen PINs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0" name="Picture 9" descr="LC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72" y="2571744"/>
            <a:ext cx="7895718" cy="3714776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19138" y="2129466"/>
          <a:ext cx="7881952" cy="299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</a:tblGrid>
              <a:tr h="299402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VCC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VDD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V0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RS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RW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E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D0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D1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D2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D3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D4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D5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D6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D7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A+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K-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LCD</a:t>
            </a:r>
            <a:r>
              <a:rPr kumimoji="0" lang="en-US" sz="17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 Screen PINs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19138" y="2129466"/>
          <a:ext cx="7881952" cy="299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  <a:gridCol w="492622"/>
              </a:tblGrid>
              <a:tr h="299402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VCC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VDD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V0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RS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RW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E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D0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D1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D2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D3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D4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D5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D6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D7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A+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Segoe UI Light" pitchFamily="34" charset="0"/>
                        </a:rPr>
                        <a:t>K-</a:t>
                      </a:r>
                      <a:endParaRPr lang="en-US" sz="1200" b="1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571744"/>
            <a:ext cx="8001056" cy="369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285860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Schematic: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1" name="Picture 10" descr="https://www.arduino.cc/en/uploads/Tutorial/LCD_Base_bb_Fritz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26" y="1643050"/>
            <a:ext cx="665798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7500958" y="593406"/>
          <a:ext cx="1357322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8661"/>
                <a:gridCol w="678661"/>
              </a:tblGrid>
              <a:tr h="285752"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Segoe UI Light" pitchFamily="34" charset="0"/>
                        </a:rPr>
                        <a:t>LCD</a:t>
                      </a:r>
                    </a:p>
                    <a:p>
                      <a:pPr algn="ctr"/>
                      <a:r>
                        <a:rPr lang="en-US" sz="1000" b="1" dirty="0" smtClean="0">
                          <a:latin typeface="Segoe UI Light" pitchFamily="34" charset="0"/>
                        </a:rPr>
                        <a:t>PIN</a:t>
                      </a:r>
                      <a:endParaRPr lang="en-US" sz="1000" b="1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1" dirty="0" smtClean="0">
                          <a:latin typeface="Segoe UI Light" pitchFamily="34" charset="0"/>
                        </a:rPr>
                        <a:t>ARDUINO</a:t>
                      </a:r>
                    </a:p>
                    <a:p>
                      <a:pPr algn="ctr"/>
                      <a:r>
                        <a:rPr lang="en-US" sz="900" b="1" dirty="0" smtClean="0">
                          <a:latin typeface="Segoe UI Light" pitchFamily="34" charset="0"/>
                        </a:rPr>
                        <a:t>PIN</a:t>
                      </a:r>
                      <a:endParaRPr lang="en-US" sz="900" b="1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RS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12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E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11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D4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5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D5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4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D6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3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D7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Segoe UI Light" pitchFamily="34" charset="0"/>
                        </a:rPr>
                        <a:t>2</a:t>
                      </a:r>
                      <a:endParaRPr lang="en-US" sz="1200" dirty="0">
                        <a:latin typeface="Segoe UI Light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7429520" y="3357562"/>
            <a:ext cx="150016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Selain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itu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,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hubungkan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potensio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10K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ke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+5V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GND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dengan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pin V0 LCD screen.</a:t>
            </a:r>
          </a:p>
          <a:p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Jangan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lupa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tambahkan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resistor 330 ohm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untuk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( + ) backlight LCD screen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di</a:t>
            </a:r>
            <a:r>
              <a:rPr lang="en-US" sz="1400" dirty="0" smtClean="0">
                <a:latin typeface="Segoe UI Light" pitchFamily="34" charset="0"/>
                <a:ea typeface="+mj-ea"/>
                <a:cs typeface="+mj-cs"/>
              </a:rPr>
              <a:t> pin </a:t>
            </a:r>
            <a:r>
              <a:rPr lang="en-US" sz="1400" dirty="0" err="1" smtClean="0">
                <a:latin typeface="Segoe UI Light" pitchFamily="34" charset="0"/>
                <a:ea typeface="+mj-ea"/>
                <a:cs typeface="+mj-cs"/>
              </a:rPr>
              <a:t>Anoda</a:t>
            </a:r>
            <a:endParaRPr lang="en-US" sz="1400" dirty="0" smtClean="0">
              <a:latin typeface="Segoe UI Light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64212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7141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421484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1)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Persiapan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Hardware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85723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Schematic: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10" name="Picture 9" descr="https://www.arduino.cc/en/uploads/Tutorial/LCD_Base_bb_Schem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297691"/>
            <a:ext cx="5943600" cy="5274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571612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Coding: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2000240"/>
            <a:ext cx="75724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#include &lt;</a:t>
            </a:r>
            <a:r>
              <a:rPr lang="en-US" sz="1600" dirty="0" err="1" smtClean="0">
                <a:latin typeface="Segoe UI Light" pitchFamily="34" charset="0"/>
              </a:rPr>
              <a:t>LiquidCrystal.h</a:t>
            </a:r>
            <a:r>
              <a:rPr lang="en-US" sz="1600" dirty="0" smtClean="0">
                <a:latin typeface="Segoe UI Light" pitchFamily="34" charset="0"/>
              </a:rPr>
              <a:t>&gt;</a:t>
            </a:r>
          </a:p>
          <a:p>
            <a:r>
              <a:rPr lang="en-US" sz="1600" dirty="0" err="1" smtClean="0">
                <a:latin typeface="Segoe UI Light" pitchFamily="34" charset="0"/>
              </a:rPr>
              <a:t>LiquidCrystal</a:t>
            </a:r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lcd</a:t>
            </a:r>
            <a:r>
              <a:rPr lang="en-US" sz="1600" dirty="0" smtClean="0">
                <a:latin typeface="Segoe UI Light" pitchFamily="34" charset="0"/>
              </a:rPr>
              <a:t>(12, 11, 5, 4, 3, 2);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setup () {</a:t>
            </a:r>
          </a:p>
          <a:p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pengaturan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baris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dan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kolom</a:t>
            </a:r>
            <a:r>
              <a:rPr lang="en-US" sz="1600" b="1" dirty="0" smtClean="0">
                <a:latin typeface="Segoe UI Light" pitchFamily="34" charset="0"/>
              </a:rPr>
              <a:t> LCD screen;</a:t>
            </a:r>
          </a:p>
          <a:p>
            <a:r>
              <a:rPr lang="en-US" sz="1600" dirty="0" err="1" smtClean="0">
                <a:latin typeface="Segoe UI Light" pitchFamily="34" charset="0"/>
              </a:rPr>
              <a:t>lcd.begin</a:t>
            </a:r>
            <a:r>
              <a:rPr lang="en-US" sz="1600" dirty="0" smtClean="0">
                <a:latin typeface="Segoe UI Light" pitchFamily="34" charset="0"/>
              </a:rPr>
              <a:t> (16, 2);     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lcd</a:t>
            </a:r>
            <a:r>
              <a:rPr lang="en-US" sz="1600" b="1" dirty="0" smtClean="0">
                <a:latin typeface="Segoe UI Light" pitchFamily="34" charset="0"/>
              </a:rPr>
              <a:t> yang </a:t>
            </a:r>
            <a:r>
              <a:rPr lang="en-US" sz="1600" b="1" dirty="0" err="1" smtClean="0">
                <a:latin typeface="Segoe UI Light" pitchFamily="34" charset="0"/>
              </a:rPr>
              <a:t>digunakan</a:t>
            </a:r>
            <a:r>
              <a:rPr lang="en-US" sz="1600" b="1" dirty="0" smtClean="0">
                <a:latin typeface="Segoe UI Light" pitchFamily="34" charset="0"/>
              </a:rPr>
              <a:t> 16 x 2</a:t>
            </a:r>
          </a:p>
          <a:p>
            <a:r>
              <a:rPr lang="en-US" sz="1600" dirty="0" err="1" smtClean="0">
                <a:latin typeface="Segoe UI Light" pitchFamily="34" charset="0"/>
              </a:rPr>
              <a:t>lcd.setCursor</a:t>
            </a:r>
            <a:r>
              <a:rPr lang="en-US" sz="1600" dirty="0" smtClean="0">
                <a:latin typeface="Segoe UI Light" pitchFamily="34" charset="0"/>
              </a:rPr>
              <a:t> (0, 1); 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baris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pertama</a:t>
            </a:r>
            <a:endParaRPr lang="en-US" sz="1600" b="1" dirty="0" smtClean="0">
              <a:latin typeface="Segoe UI Light" pitchFamily="34" charset="0"/>
            </a:endParaRPr>
          </a:p>
          <a:p>
            <a:r>
              <a:rPr lang="en-US" sz="1600" dirty="0" err="1" smtClean="0">
                <a:latin typeface="Segoe UI Light" pitchFamily="34" charset="0"/>
              </a:rPr>
              <a:t>lcd.print</a:t>
            </a:r>
            <a:r>
              <a:rPr lang="en-US" sz="1600" dirty="0" smtClean="0">
                <a:latin typeface="Segoe UI Light" pitchFamily="34" charset="0"/>
              </a:rPr>
              <a:t> (“WORLD");</a:t>
            </a:r>
          </a:p>
          <a:p>
            <a:r>
              <a:rPr lang="en-US" sz="1600" dirty="0" err="1" smtClean="0">
                <a:latin typeface="Segoe UI Light" pitchFamily="34" charset="0"/>
              </a:rPr>
              <a:t>lcd.setCursor</a:t>
            </a:r>
            <a:r>
              <a:rPr lang="en-US" sz="1600" dirty="0" smtClean="0">
                <a:latin typeface="Segoe UI Light" pitchFamily="34" charset="0"/>
              </a:rPr>
              <a:t> (0, 0); </a:t>
            </a:r>
            <a:r>
              <a:rPr lang="en-US" sz="1600" b="1" dirty="0" smtClean="0">
                <a:latin typeface="Segoe UI Light" pitchFamily="34" charset="0"/>
              </a:rPr>
              <a:t>// </a:t>
            </a:r>
            <a:r>
              <a:rPr lang="en-US" sz="1600" b="1" dirty="0" err="1" smtClean="0">
                <a:latin typeface="Segoe UI Light" pitchFamily="34" charset="0"/>
              </a:rPr>
              <a:t>baris</a:t>
            </a:r>
            <a:r>
              <a:rPr lang="en-US" sz="1600" b="1" dirty="0" smtClean="0">
                <a:latin typeface="Segoe UI Light" pitchFamily="34" charset="0"/>
              </a:rPr>
              <a:t> </a:t>
            </a:r>
            <a:r>
              <a:rPr lang="en-US" sz="1600" b="1" dirty="0" err="1" smtClean="0">
                <a:latin typeface="Segoe UI Light" pitchFamily="34" charset="0"/>
              </a:rPr>
              <a:t>kedua</a:t>
            </a:r>
            <a:r>
              <a:rPr lang="en-US" sz="1600" b="1" dirty="0" smtClean="0">
                <a:latin typeface="Segoe UI Light" pitchFamily="34" charset="0"/>
              </a:rPr>
              <a:t> </a:t>
            </a:r>
          </a:p>
          <a:p>
            <a:r>
              <a:rPr lang="en-US" sz="1600" dirty="0" err="1" smtClean="0">
                <a:latin typeface="Segoe UI Light" pitchFamily="34" charset="0"/>
              </a:rPr>
              <a:t>lcd.print</a:t>
            </a:r>
            <a:r>
              <a:rPr lang="en-US" sz="1600" dirty="0" smtClean="0">
                <a:latin typeface="Segoe UI Light" pitchFamily="34" charset="0"/>
              </a:rPr>
              <a:t> (“HELLO");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</a:p>
          <a:p>
            <a:r>
              <a:rPr lang="en-US" sz="1600" dirty="0" smtClean="0">
                <a:latin typeface="Segoe UI Light" pitchFamily="34" charset="0"/>
              </a:rPr>
              <a:t>void loop () {}</a:t>
            </a:r>
            <a:endParaRPr lang="en-US" sz="1600" dirty="0">
              <a:latin typeface="Segoe UI Light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870358"/>
            <a:ext cx="4275146" cy="1778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99931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42860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374779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err="1" smtClean="0">
                <a:latin typeface="Segoe UI Light" pitchFamily="34" charset="0"/>
                <a:ea typeface="+mj-ea"/>
                <a:cs typeface="+mj-cs"/>
              </a:rPr>
              <a:t>Arduino</a:t>
            </a: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 IDE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1657372"/>
            <a:ext cx="135255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1785926"/>
            <a:ext cx="444817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429918" y="57068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5172678" y="-24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421484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)Programming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803275"/>
            <a:ext cx="8229600" cy="554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700" u="sng" dirty="0" smtClean="0">
                <a:latin typeface="Segoe UI Light" pitchFamily="34" charset="0"/>
                <a:ea typeface="+mj-ea"/>
                <a:cs typeface="+mj-cs"/>
              </a:rPr>
              <a:t>Assembly Result</a:t>
            </a:r>
            <a:r>
              <a:rPr kumimoji="0" lang="en-US" sz="17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egoe UI Light" pitchFamily="34" charset="0"/>
                <a:ea typeface="+mj-ea"/>
                <a:cs typeface="+mj-cs"/>
              </a:rPr>
              <a:t>:</a:t>
            </a:r>
            <a:endParaRPr kumimoji="0" lang="id-ID" sz="1700" b="0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egoe UI Light" pitchFamily="34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5110" y="1187549"/>
            <a:ext cx="5965848" cy="552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4144166" y="64212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4429156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3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)Hello World&lt;Timer&gt;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11" name="Rectangle 10"/>
          <p:cNvSpPr/>
          <p:nvPr/>
        </p:nvSpPr>
        <p:spPr>
          <a:xfrm>
            <a:off x="785786" y="1428736"/>
            <a:ext cx="7572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Segoe UI Light" pitchFamily="34" charset="0"/>
              </a:rPr>
              <a:t>#include &lt;</a:t>
            </a:r>
            <a:r>
              <a:rPr lang="en-US" sz="1600" dirty="0" err="1" smtClean="0">
                <a:latin typeface="Segoe UI Light" pitchFamily="34" charset="0"/>
              </a:rPr>
              <a:t>LiquidCrystal.h</a:t>
            </a:r>
            <a:r>
              <a:rPr lang="en-US" sz="1600" dirty="0" smtClean="0">
                <a:latin typeface="Segoe UI Light" pitchFamily="34" charset="0"/>
              </a:rPr>
              <a:t>&gt;</a:t>
            </a:r>
          </a:p>
          <a:p>
            <a:r>
              <a:rPr lang="en-US" sz="1600" dirty="0" err="1" smtClean="0">
                <a:latin typeface="Segoe UI Light" pitchFamily="34" charset="0"/>
              </a:rPr>
              <a:t>LiquidCrystal</a:t>
            </a:r>
            <a:r>
              <a:rPr lang="en-US" sz="1600" dirty="0" smtClean="0">
                <a:latin typeface="Segoe UI Light" pitchFamily="34" charset="0"/>
              </a:rPr>
              <a:t> </a:t>
            </a:r>
            <a:r>
              <a:rPr lang="en-US" sz="1600" dirty="0" err="1" smtClean="0">
                <a:latin typeface="Segoe UI Light" pitchFamily="34" charset="0"/>
              </a:rPr>
              <a:t>lcd</a:t>
            </a:r>
            <a:r>
              <a:rPr lang="en-US" sz="1600" dirty="0" smtClean="0">
                <a:latin typeface="Segoe UI Light" pitchFamily="34" charset="0"/>
              </a:rPr>
              <a:t>(12, 11, 5, 4, 3, 2);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setup() {</a:t>
            </a:r>
          </a:p>
          <a:p>
            <a:r>
              <a:rPr lang="en-US" sz="1600" dirty="0" smtClean="0">
                <a:latin typeface="Segoe UI Light" pitchFamily="34" charset="0"/>
              </a:rPr>
              <a:t>  // set up the LCD's number of columns and rows: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lcd.begin</a:t>
            </a:r>
            <a:r>
              <a:rPr lang="en-US" sz="1600" dirty="0" smtClean="0">
                <a:latin typeface="Segoe UI Light" pitchFamily="34" charset="0"/>
              </a:rPr>
              <a:t>(16, 2);</a:t>
            </a:r>
          </a:p>
          <a:p>
            <a:r>
              <a:rPr lang="en-US" sz="1600" dirty="0" smtClean="0">
                <a:latin typeface="Segoe UI Light" pitchFamily="34" charset="0"/>
              </a:rPr>
              <a:t>  // Print a message to the LCD.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lcd.print</a:t>
            </a:r>
            <a:r>
              <a:rPr lang="en-US" sz="1600" dirty="0" smtClean="0">
                <a:latin typeface="Segoe UI Light" pitchFamily="34" charset="0"/>
              </a:rPr>
              <a:t>("hello, world!");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</a:p>
          <a:p>
            <a:endParaRPr lang="en-US" sz="1600" dirty="0" smtClean="0">
              <a:latin typeface="Segoe UI Light" pitchFamily="34" charset="0"/>
            </a:endParaRPr>
          </a:p>
          <a:p>
            <a:r>
              <a:rPr lang="en-US" sz="1600" dirty="0" smtClean="0">
                <a:latin typeface="Segoe UI Light" pitchFamily="34" charset="0"/>
              </a:rPr>
              <a:t>void loop() {</a:t>
            </a:r>
          </a:p>
          <a:p>
            <a:r>
              <a:rPr lang="en-US" sz="1600" dirty="0" smtClean="0">
                <a:latin typeface="Segoe UI Light" pitchFamily="34" charset="0"/>
              </a:rPr>
              <a:t>  // set the cursor to column 0, line 1</a:t>
            </a:r>
          </a:p>
          <a:p>
            <a:r>
              <a:rPr lang="en-US" sz="1600" dirty="0" smtClean="0">
                <a:latin typeface="Segoe UI Light" pitchFamily="34" charset="0"/>
              </a:rPr>
              <a:t>  // (note: line 1 is the second row, since counting begins with 0):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lcd.setCursor</a:t>
            </a:r>
            <a:r>
              <a:rPr lang="en-US" sz="1600" dirty="0" smtClean="0">
                <a:latin typeface="Segoe UI Light" pitchFamily="34" charset="0"/>
              </a:rPr>
              <a:t>(0, 1);</a:t>
            </a:r>
          </a:p>
          <a:p>
            <a:r>
              <a:rPr lang="en-US" sz="1600" dirty="0" smtClean="0">
                <a:latin typeface="Segoe UI Light" pitchFamily="34" charset="0"/>
              </a:rPr>
              <a:t>  // print the number of seconds since reset:</a:t>
            </a:r>
          </a:p>
          <a:p>
            <a:r>
              <a:rPr lang="en-US" sz="1600" dirty="0" smtClean="0">
                <a:latin typeface="Segoe UI Light" pitchFamily="34" charset="0"/>
              </a:rPr>
              <a:t>  </a:t>
            </a:r>
            <a:r>
              <a:rPr lang="en-US" sz="1600" dirty="0" err="1" smtClean="0">
                <a:latin typeface="Segoe UI Light" pitchFamily="34" charset="0"/>
              </a:rPr>
              <a:t>lcd.print</a:t>
            </a:r>
            <a:r>
              <a:rPr lang="en-US" sz="1600" dirty="0" smtClean="0">
                <a:latin typeface="Segoe UI Light" pitchFamily="34" charset="0"/>
              </a:rPr>
              <a:t>(</a:t>
            </a:r>
            <a:r>
              <a:rPr lang="en-US" sz="1600" dirty="0" err="1" smtClean="0">
                <a:latin typeface="Segoe UI Light" pitchFamily="34" charset="0"/>
              </a:rPr>
              <a:t>millis</a:t>
            </a:r>
            <a:r>
              <a:rPr lang="en-US" sz="1600" dirty="0" smtClean="0">
                <a:latin typeface="Segoe UI Light" pitchFamily="34" charset="0"/>
              </a:rPr>
              <a:t>() / 1000);</a:t>
            </a:r>
          </a:p>
          <a:p>
            <a:r>
              <a:rPr lang="en-US" sz="1600" dirty="0" smtClean="0">
                <a:latin typeface="Segoe UI Light" pitchFamily="34" charset="0"/>
              </a:rPr>
              <a:t>}</a:t>
            </a:r>
            <a:endParaRPr lang="en-US" sz="1600" dirty="0">
              <a:latin typeface="Segoe UI Ligh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42851"/>
            <a:ext cx="4214842" cy="1791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2858282" y="642124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3143272" cy="642934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4)&lt;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bil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&gt;&lt;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oktal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11" name="Rectangle 10"/>
          <p:cNvSpPr/>
          <p:nvPr/>
        </p:nvSpPr>
        <p:spPr>
          <a:xfrm>
            <a:off x="571472" y="1071546"/>
            <a:ext cx="7572428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Segoe UI Light" pitchFamily="34" charset="0"/>
              </a:rPr>
              <a:t>#include &lt;</a:t>
            </a:r>
            <a:r>
              <a:rPr lang="en-US" sz="1400" dirty="0" err="1" smtClean="0">
                <a:latin typeface="Segoe UI Light" pitchFamily="34" charset="0"/>
              </a:rPr>
              <a:t>LiquidCrystal.h</a:t>
            </a:r>
            <a:r>
              <a:rPr lang="en-US" sz="1400" dirty="0" smtClean="0">
                <a:latin typeface="Segoe UI Light" pitchFamily="34" charset="0"/>
              </a:rPr>
              <a:t>&gt;</a:t>
            </a:r>
          </a:p>
          <a:p>
            <a:r>
              <a:rPr lang="en-US" sz="1400" dirty="0" err="1" smtClean="0">
                <a:latin typeface="Segoe UI Light" pitchFamily="34" charset="0"/>
              </a:rPr>
              <a:t>LiquidCrystal</a:t>
            </a:r>
            <a:r>
              <a:rPr lang="en-US" sz="1400" dirty="0" smtClean="0">
                <a:latin typeface="Segoe UI Light" pitchFamily="34" charset="0"/>
              </a:rPr>
              <a:t> </a:t>
            </a:r>
            <a:r>
              <a:rPr lang="en-US" sz="1400" dirty="0" err="1" smtClean="0">
                <a:latin typeface="Segoe UI Light" pitchFamily="34" charset="0"/>
              </a:rPr>
              <a:t>lcd</a:t>
            </a:r>
            <a:r>
              <a:rPr lang="en-US" sz="1400" dirty="0" smtClean="0">
                <a:latin typeface="Segoe UI Light" pitchFamily="34" charset="0"/>
              </a:rPr>
              <a:t>(12, 11, 5, 4 , 3, 2);</a:t>
            </a:r>
          </a:p>
          <a:p>
            <a:endParaRPr lang="en-US" sz="1400" dirty="0" smtClean="0">
              <a:latin typeface="Segoe UI Light" pitchFamily="34" charset="0"/>
            </a:endParaRPr>
          </a:p>
          <a:p>
            <a:r>
              <a:rPr lang="en-US" sz="1400" dirty="0" smtClean="0">
                <a:latin typeface="Segoe UI Light" pitchFamily="34" charset="0"/>
              </a:rPr>
              <a:t>const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PIN_RS = 12;</a:t>
            </a:r>
          </a:p>
          <a:p>
            <a:r>
              <a:rPr lang="en-US" sz="1400" dirty="0" smtClean="0">
                <a:latin typeface="Segoe UI Light" pitchFamily="34" charset="0"/>
              </a:rPr>
              <a:t>const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PIN_E = 11;</a:t>
            </a:r>
          </a:p>
          <a:p>
            <a:r>
              <a:rPr lang="en-US" sz="1400" dirty="0" smtClean="0">
                <a:latin typeface="Segoe UI Light" pitchFamily="34" charset="0"/>
              </a:rPr>
              <a:t>const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PIN_DB_4 = 5;</a:t>
            </a:r>
          </a:p>
          <a:p>
            <a:r>
              <a:rPr lang="en-US" sz="1400" dirty="0" smtClean="0">
                <a:latin typeface="Segoe UI Light" pitchFamily="34" charset="0"/>
              </a:rPr>
              <a:t>const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PIN_DB_5 = 4;</a:t>
            </a:r>
          </a:p>
          <a:p>
            <a:r>
              <a:rPr lang="en-US" sz="1400" dirty="0" smtClean="0">
                <a:latin typeface="Segoe UI Light" pitchFamily="34" charset="0"/>
              </a:rPr>
              <a:t>const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PIN_DB_6 = 3;</a:t>
            </a:r>
          </a:p>
          <a:p>
            <a:r>
              <a:rPr lang="en-US" sz="1400" dirty="0" smtClean="0">
                <a:latin typeface="Segoe UI Light" pitchFamily="34" charset="0"/>
              </a:rPr>
              <a:t>const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PIN_DB_7 = 2;</a:t>
            </a:r>
          </a:p>
          <a:p>
            <a:endParaRPr lang="en-US" sz="1400" dirty="0" smtClean="0">
              <a:latin typeface="Segoe UI Light" pitchFamily="34" charset="0"/>
            </a:endParaRPr>
          </a:p>
          <a:p>
            <a:r>
              <a:rPr lang="en-US" sz="1400" dirty="0" smtClean="0">
                <a:latin typeface="Segoe UI Light" pitchFamily="34" charset="0"/>
              </a:rPr>
              <a:t>void setup(){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lcd.begin</a:t>
            </a:r>
            <a:r>
              <a:rPr lang="en-US" sz="1400" dirty="0" smtClean="0">
                <a:latin typeface="Segoe UI Light" pitchFamily="34" charset="0"/>
              </a:rPr>
              <a:t>(16,2);</a:t>
            </a:r>
          </a:p>
          <a:p>
            <a:r>
              <a:rPr lang="en-US" sz="1400" dirty="0" smtClean="0">
                <a:latin typeface="Segoe UI Light" pitchFamily="34" charset="0"/>
              </a:rPr>
              <a:t>}</a:t>
            </a:r>
          </a:p>
          <a:p>
            <a:r>
              <a:rPr lang="en-US" sz="1400" dirty="0" smtClean="0">
                <a:latin typeface="Segoe UI Light" pitchFamily="34" charset="0"/>
              </a:rPr>
              <a:t>void loop(){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int</a:t>
            </a:r>
            <a:r>
              <a:rPr lang="en-US" sz="1400" dirty="0" smtClean="0">
                <a:latin typeface="Segoe UI Light" pitchFamily="34" charset="0"/>
              </a:rPr>
              <a:t> </a:t>
            </a:r>
            <a:r>
              <a:rPr lang="en-US" sz="1400" dirty="0" err="1" smtClean="0">
                <a:latin typeface="Segoe UI Light" pitchFamily="34" charset="0"/>
              </a:rPr>
              <a:t>bil</a:t>
            </a:r>
            <a:r>
              <a:rPr lang="en-US" sz="1400" dirty="0" smtClean="0">
                <a:latin typeface="Segoe UI Light" pitchFamily="34" charset="0"/>
              </a:rPr>
              <a:t> = 145;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lcd.setCursor</a:t>
            </a:r>
            <a:r>
              <a:rPr lang="en-US" sz="1400" dirty="0" smtClean="0">
                <a:latin typeface="Segoe UI Light" pitchFamily="34" charset="0"/>
              </a:rPr>
              <a:t>(0,0);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lcd.print</a:t>
            </a:r>
            <a:r>
              <a:rPr lang="en-US" sz="1400" dirty="0" smtClean="0">
                <a:latin typeface="Segoe UI Light" pitchFamily="34" charset="0"/>
              </a:rPr>
              <a:t>("</a:t>
            </a:r>
            <a:r>
              <a:rPr lang="en-US" sz="1400" dirty="0" err="1" smtClean="0">
                <a:latin typeface="Segoe UI Light" pitchFamily="34" charset="0"/>
              </a:rPr>
              <a:t>bil</a:t>
            </a:r>
            <a:r>
              <a:rPr lang="en-US" sz="1400" dirty="0" smtClean="0">
                <a:latin typeface="Segoe UI Light" pitchFamily="34" charset="0"/>
              </a:rPr>
              <a:t>= ");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lcd.print</a:t>
            </a:r>
            <a:r>
              <a:rPr lang="en-US" sz="1400" dirty="0" smtClean="0">
                <a:latin typeface="Segoe UI Light" pitchFamily="34" charset="0"/>
              </a:rPr>
              <a:t>(</a:t>
            </a:r>
            <a:r>
              <a:rPr lang="en-US" sz="1400" dirty="0" err="1" smtClean="0">
                <a:latin typeface="Segoe UI Light" pitchFamily="34" charset="0"/>
              </a:rPr>
              <a:t>bil</a:t>
            </a:r>
            <a:r>
              <a:rPr lang="en-US" sz="1400" dirty="0" smtClean="0">
                <a:latin typeface="Segoe UI Light" pitchFamily="34" charset="0"/>
              </a:rPr>
              <a:t>);</a:t>
            </a:r>
          </a:p>
          <a:p>
            <a:r>
              <a:rPr lang="en-US" sz="1400" dirty="0" smtClean="0">
                <a:latin typeface="Segoe UI Light" pitchFamily="34" charset="0"/>
              </a:rPr>
              <a:t>delay(1000);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lcd.setCursor</a:t>
            </a:r>
            <a:r>
              <a:rPr lang="en-US" sz="1400" dirty="0" smtClean="0">
                <a:latin typeface="Segoe UI Light" pitchFamily="34" charset="0"/>
              </a:rPr>
              <a:t>(0,1);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lcd.print</a:t>
            </a:r>
            <a:r>
              <a:rPr lang="en-US" sz="1400" dirty="0" smtClean="0">
                <a:latin typeface="Segoe UI Light" pitchFamily="34" charset="0"/>
              </a:rPr>
              <a:t>("</a:t>
            </a:r>
            <a:r>
              <a:rPr lang="en-US" sz="1400" dirty="0" err="1" smtClean="0">
                <a:latin typeface="Segoe UI Light" pitchFamily="34" charset="0"/>
              </a:rPr>
              <a:t>Oktal</a:t>
            </a:r>
            <a:r>
              <a:rPr lang="en-US" sz="1400" dirty="0" smtClean="0">
                <a:latin typeface="Segoe UI Light" pitchFamily="34" charset="0"/>
              </a:rPr>
              <a:t>: ");</a:t>
            </a:r>
          </a:p>
          <a:p>
            <a:r>
              <a:rPr lang="en-US" sz="1400" dirty="0" smtClean="0">
                <a:latin typeface="Segoe UI Light" pitchFamily="34" charset="0"/>
              </a:rPr>
              <a:t>  </a:t>
            </a:r>
            <a:r>
              <a:rPr lang="en-US" sz="1400" dirty="0" err="1" smtClean="0">
                <a:latin typeface="Segoe UI Light" pitchFamily="34" charset="0"/>
              </a:rPr>
              <a:t>lcd.print</a:t>
            </a:r>
            <a:r>
              <a:rPr lang="en-US" sz="1400" dirty="0" smtClean="0">
                <a:latin typeface="Segoe UI Light" pitchFamily="34" charset="0"/>
              </a:rPr>
              <a:t>(</a:t>
            </a:r>
            <a:r>
              <a:rPr lang="en-US" sz="1400" dirty="0" err="1" smtClean="0">
                <a:latin typeface="Segoe UI Light" pitchFamily="34" charset="0"/>
              </a:rPr>
              <a:t>bil,OCT</a:t>
            </a:r>
            <a:r>
              <a:rPr lang="en-US" sz="1400" dirty="0" smtClean="0">
                <a:latin typeface="Segoe UI Light" pitchFamily="34" charset="0"/>
              </a:rPr>
              <a:t>);</a:t>
            </a:r>
          </a:p>
          <a:p>
            <a:r>
              <a:rPr lang="en-US" sz="1400" dirty="0" smtClean="0">
                <a:latin typeface="Segoe UI Light" pitchFamily="34" charset="0"/>
              </a:rPr>
              <a:t>delay(1000);</a:t>
            </a:r>
          </a:p>
          <a:p>
            <a:r>
              <a:rPr lang="en-US" sz="1400" dirty="0" smtClean="0">
                <a:latin typeface="Segoe UI Light" pitchFamily="34" charset="0"/>
              </a:rPr>
              <a:t>}</a:t>
            </a:r>
            <a:endParaRPr lang="en-US" sz="1400" dirty="0">
              <a:latin typeface="Segoe UI Light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9373" y="142853"/>
            <a:ext cx="5511783" cy="2383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/>
          <p:cNvCxnSpPr/>
          <p:nvPr/>
        </p:nvCxnSpPr>
        <p:spPr>
          <a:xfrm rot="5400000">
            <a:off x="3072596" y="570686"/>
            <a:ext cx="10001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3143272" cy="642934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tx1"/>
                </a:solidFill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)&lt;Dec&gt;&lt;</a:t>
            </a:r>
            <a:r>
              <a:rPr lang="en-US" sz="3600" dirty="0" err="1" smtClean="0">
                <a:solidFill>
                  <a:schemeClr val="tx1"/>
                </a:solidFill>
                <a:latin typeface="Segoe UI Light" pitchFamily="34" charset="0"/>
              </a:rPr>
              <a:t>Biner</a:t>
            </a:r>
            <a:r>
              <a:rPr lang="en-US" sz="3600" dirty="0" smtClean="0">
                <a:solidFill>
                  <a:schemeClr val="tx1"/>
                </a:solidFill>
                <a:latin typeface="Segoe UI Light" pitchFamily="34" charset="0"/>
              </a:rPr>
              <a:t>&gt;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3114668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sz="5600" smtClean="0">
                <a:solidFill>
                  <a:schemeClr val="tx1"/>
                </a:solidFill>
              </a:rPr>
              <a:t>	</a:t>
            </a:r>
            <a:endParaRPr lang="id-ID" sz="5600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id-ID" sz="3100" dirty="0">
                <a:solidFill>
                  <a:schemeClr val="tx1"/>
                </a:solidFill>
              </a:rPr>
              <a:t>	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  <p:sp>
        <p:nvSpPr>
          <p:cNvPr id="11" name="Rectangle 10"/>
          <p:cNvSpPr/>
          <p:nvPr/>
        </p:nvSpPr>
        <p:spPr>
          <a:xfrm>
            <a:off x="642910" y="939961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Segoe UI Light" pitchFamily="34" charset="0"/>
              </a:rPr>
              <a:t>#include &lt;</a:t>
            </a:r>
            <a:r>
              <a:rPr lang="en-US" sz="1200" dirty="0" err="1" smtClean="0">
                <a:latin typeface="Segoe UI Light" pitchFamily="34" charset="0"/>
              </a:rPr>
              <a:t>LiquidCrystal.h</a:t>
            </a:r>
            <a:r>
              <a:rPr lang="en-US" sz="1200" dirty="0" smtClean="0">
                <a:latin typeface="Segoe UI Light" pitchFamily="34" charset="0"/>
              </a:rPr>
              <a:t>&gt;</a:t>
            </a:r>
          </a:p>
          <a:p>
            <a:r>
              <a:rPr lang="en-US" sz="1200" dirty="0" smtClean="0">
                <a:latin typeface="Segoe UI Light" pitchFamily="34" charset="0"/>
              </a:rPr>
              <a:t>const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PIN_RS = 12;</a:t>
            </a:r>
          </a:p>
          <a:p>
            <a:r>
              <a:rPr lang="en-US" sz="1200" dirty="0" smtClean="0">
                <a:latin typeface="Segoe UI Light" pitchFamily="34" charset="0"/>
              </a:rPr>
              <a:t>const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PIN_E = 11;</a:t>
            </a:r>
          </a:p>
          <a:p>
            <a:r>
              <a:rPr lang="en-US" sz="1200" dirty="0" smtClean="0">
                <a:latin typeface="Segoe UI Light" pitchFamily="34" charset="0"/>
              </a:rPr>
              <a:t>const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PIN_DB_4 = 5;</a:t>
            </a:r>
          </a:p>
          <a:p>
            <a:r>
              <a:rPr lang="en-US" sz="1200" dirty="0" smtClean="0">
                <a:latin typeface="Segoe UI Light" pitchFamily="34" charset="0"/>
              </a:rPr>
              <a:t>const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PIN_DB_5 = 4;</a:t>
            </a:r>
          </a:p>
          <a:p>
            <a:r>
              <a:rPr lang="en-US" sz="1200" dirty="0" smtClean="0">
                <a:latin typeface="Segoe UI Light" pitchFamily="34" charset="0"/>
              </a:rPr>
              <a:t>const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PIN_DB_6 = 3;</a:t>
            </a:r>
          </a:p>
          <a:p>
            <a:r>
              <a:rPr lang="en-US" sz="1200" dirty="0" smtClean="0">
                <a:latin typeface="Segoe UI Light" pitchFamily="34" charset="0"/>
              </a:rPr>
              <a:t>const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PIN_DB_7 = 2;</a:t>
            </a:r>
          </a:p>
          <a:p>
            <a:endParaRPr lang="en-US" sz="1200" dirty="0" smtClean="0">
              <a:latin typeface="Segoe UI Light" pitchFamily="34" charset="0"/>
            </a:endParaRPr>
          </a:p>
          <a:p>
            <a:r>
              <a:rPr lang="en-US" sz="1200" dirty="0" smtClean="0">
                <a:latin typeface="Segoe UI Light" pitchFamily="34" charset="0"/>
              </a:rPr>
              <a:t>//</a:t>
            </a:r>
            <a:r>
              <a:rPr lang="en-US" sz="1200" dirty="0" err="1" smtClean="0">
                <a:latin typeface="Segoe UI Light" pitchFamily="34" charset="0"/>
              </a:rPr>
              <a:t>buat</a:t>
            </a:r>
            <a:r>
              <a:rPr lang="en-US" sz="1200" dirty="0" smtClean="0">
                <a:latin typeface="Segoe UI Light" pitchFamily="34" charset="0"/>
              </a:rPr>
              <a:t> </a:t>
            </a:r>
            <a:r>
              <a:rPr lang="en-US" sz="1200" dirty="0" err="1" smtClean="0">
                <a:latin typeface="Segoe UI Light" pitchFamily="34" charset="0"/>
              </a:rPr>
              <a:t>objek</a:t>
            </a:r>
            <a:r>
              <a:rPr lang="en-US" sz="1200" dirty="0" smtClean="0">
                <a:latin typeface="Segoe UI Light" pitchFamily="34" charset="0"/>
              </a:rPr>
              <a:t> </a:t>
            </a:r>
          </a:p>
          <a:p>
            <a:r>
              <a:rPr lang="en-US" sz="1200" dirty="0" err="1" smtClean="0">
                <a:latin typeface="Segoe UI Light" pitchFamily="34" charset="0"/>
              </a:rPr>
              <a:t>LiquidCrystal</a:t>
            </a:r>
            <a:r>
              <a:rPr lang="en-US" sz="1200" dirty="0" smtClean="0">
                <a:latin typeface="Segoe UI Light" pitchFamily="34" charset="0"/>
              </a:rPr>
              <a:t> </a:t>
            </a:r>
            <a:r>
              <a:rPr lang="en-US" sz="1200" dirty="0" err="1" smtClean="0">
                <a:latin typeface="Segoe UI Light" pitchFamily="34" charset="0"/>
              </a:rPr>
              <a:t>lcd</a:t>
            </a:r>
            <a:r>
              <a:rPr lang="en-US" sz="1200" dirty="0" smtClean="0">
                <a:latin typeface="Segoe UI Light" pitchFamily="34" charset="0"/>
              </a:rPr>
              <a:t>(PIN_RS, PIN_E, PIN_DB_4, PIN_DB_5, PIN_DB_6, PIN_DB_7);</a:t>
            </a:r>
          </a:p>
          <a:p>
            <a:endParaRPr lang="en-US" sz="1200" dirty="0" smtClean="0">
              <a:latin typeface="Segoe UI Light" pitchFamily="34" charset="0"/>
            </a:endParaRPr>
          </a:p>
          <a:p>
            <a:r>
              <a:rPr lang="en-US" sz="1200" dirty="0" smtClean="0">
                <a:latin typeface="Segoe UI Light" pitchFamily="34" charset="0"/>
              </a:rPr>
              <a:t>void setup ()</a:t>
            </a:r>
          </a:p>
          <a:p>
            <a:r>
              <a:rPr lang="en-US" sz="1200" dirty="0" smtClean="0">
                <a:latin typeface="Segoe UI Light" pitchFamily="34" charset="0"/>
              </a:rPr>
              <a:t>{</a:t>
            </a:r>
          </a:p>
          <a:p>
            <a:r>
              <a:rPr lang="en-US" sz="1200" dirty="0" smtClean="0">
                <a:latin typeface="Segoe UI Light" pitchFamily="34" charset="0"/>
              </a:rPr>
              <a:t>//</a:t>
            </a:r>
            <a:r>
              <a:rPr lang="en-US" sz="1200" dirty="0" err="1" smtClean="0">
                <a:latin typeface="Segoe UI Light" pitchFamily="34" charset="0"/>
              </a:rPr>
              <a:t>tentukan</a:t>
            </a:r>
            <a:r>
              <a:rPr lang="en-US" sz="1200" dirty="0" smtClean="0">
                <a:latin typeface="Segoe UI Light" pitchFamily="34" charset="0"/>
              </a:rPr>
              <a:t> </a:t>
            </a:r>
            <a:r>
              <a:rPr lang="en-US" sz="1200" dirty="0" err="1" smtClean="0">
                <a:latin typeface="Segoe UI Light" pitchFamily="34" charset="0"/>
              </a:rPr>
              <a:t>ukuran</a:t>
            </a:r>
            <a:r>
              <a:rPr lang="en-US" sz="1200" dirty="0" smtClean="0">
                <a:latin typeface="Segoe UI Light" pitchFamily="34" charset="0"/>
              </a:rPr>
              <a:t> LCD</a:t>
            </a:r>
          </a:p>
          <a:p>
            <a:r>
              <a:rPr lang="en-US" sz="1200" dirty="0" err="1" smtClean="0">
                <a:latin typeface="Segoe UI Light" pitchFamily="34" charset="0"/>
              </a:rPr>
              <a:t>lcd.begin</a:t>
            </a:r>
            <a:r>
              <a:rPr lang="en-US" sz="1200" dirty="0" smtClean="0">
                <a:latin typeface="Segoe UI Light" pitchFamily="34" charset="0"/>
              </a:rPr>
              <a:t>(16, 2);</a:t>
            </a:r>
          </a:p>
          <a:p>
            <a:r>
              <a:rPr lang="en-US" sz="1200" dirty="0" smtClean="0">
                <a:latin typeface="Segoe UI Light" pitchFamily="34" charset="0"/>
              </a:rPr>
              <a:t>}</a:t>
            </a:r>
          </a:p>
          <a:p>
            <a:r>
              <a:rPr lang="en-US" sz="1200" dirty="0" smtClean="0">
                <a:latin typeface="Segoe UI Light" pitchFamily="34" charset="0"/>
              </a:rPr>
              <a:t>void loop()</a:t>
            </a:r>
          </a:p>
          <a:p>
            <a:r>
              <a:rPr lang="en-US" sz="1200" dirty="0" smtClean="0">
                <a:latin typeface="Segoe UI Light" pitchFamily="34" charset="0"/>
              </a:rPr>
              <a:t>{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int</a:t>
            </a:r>
            <a:r>
              <a:rPr lang="en-US" sz="1200" dirty="0" smtClean="0">
                <a:latin typeface="Segoe UI Light" pitchFamily="34" charset="0"/>
              </a:rPr>
              <a:t> </a:t>
            </a:r>
            <a:r>
              <a:rPr lang="en-US" sz="1200" dirty="0" err="1" smtClean="0">
                <a:latin typeface="Segoe UI Light" pitchFamily="34" charset="0"/>
              </a:rPr>
              <a:t>bil</a:t>
            </a:r>
            <a:r>
              <a:rPr lang="en-US" sz="1200" dirty="0" smtClean="0">
                <a:latin typeface="Segoe UI Light" pitchFamily="34" charset="0"/>
              </a:rPr>
              <a:t> = 145;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lcd.clear</a:t>
            </a:r>
            <a:r>
              <a:rPr lang="en-US" sz="1200" dirty="0" smtClean="0">
                <a:latin typeface="Segoe UI Light" pitchFamily="34" charset="0"/>
              </a:rPr>
              <a:t>();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lcd.setCursor</a:t>
            </a:r>
            <a:r>
              <a:rPr lang="en-US" sz="1200" dirty="0" smtClean="0">
                <a:latin typeface="Segoe UI Light" pitchFamily="34" charset="0"/>
              </a:rPr>
              <a:t>(0,0);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lcd.print</a:t>
            </a:r>
            <a:r>
              <a:rPr lang="en-US" sz="1200" dirty="0" smtClean="0">
                <a:latin typeface="Segoe UI Light" pitchFamily="34" charset="0"/>
              </a:rPr>
              <a:t>("</a:t>
            </a:r>
            <a:r>
              <a:rPr lang="en-US" sz="1200" dirty="0" err="1" smtClean="0">
                <a:latin typeface="Segoe UI Light" pitchFamily="34" charset="0"/>
              </a:rPr>
              <a:t>bil</a:t>
            </a:r>
            <a:r>
              <a:rPr lang="en-US" sz="1200" dirty="0" smtClean="0">
                <a:latin typeface="Segoe UI Light" pitchFamily="34" charset="0"/>
              </a:rPr>
              <a:t>= ");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lcd.print</a:t>
            </a:r>
            <a:r>
              <a:rPr lang="en-US" sz="1200" dirty="0" smtClean="0">
                <a:latin typeface="Segoe UI Light" pitchFamily="34" charset="0"/>
              </a:rPr>
              <a:t>(</a:t>
            </a:r>
            <a:r>
              <a:rPr lang="en-US" sz="1200" dirty="0" err="1" smtClean="0">
                <a:latin typeface="Segoe UI Light" pitchFamily="34" charset="0"/>
              </a:rPr>
              <a:t>bil</a:t>
            </a:r>
            <a:r>
              <a:rPr lang="en-US" sz="1200" dirty="0" smtClean="0">
                <a:latin typeface="Segoe UI Light" pitchFamily="34" charset="0"/>
              </a:rPr>
              <a:t>);</a:t>
            </a:r>
          </a:p>
          <a:p>
            <a:r>
              <a:rPr lang="en-US" sz="1200" dirty="0" smtClean="0">
                <a:latin typeface="Segoe UI Light" pitchFamily="34" charset="0"/>
              </a:rPr>
              <a:t>  delay(5000);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lcd.clear</a:t>
            </a:r>
            <a:r>
              <a:rPr lang="en-US" sz="1200" dirty="0" smtClean="0">
                <a:latin typeface="Segoe UI Light" pitchFamily="34" charset="0"/>
              </a:rPr>
              <a:t>();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lcd.setCursor</a:t>
            </a:r>
            <a:r>
              <a:rPr lang="en-US" sz="1200" dirty="0" smtClean="0">
                <a:latin typeface="Segoe UI Light" pitchFamily="34" charset="0"/>
              </a:rPr>
              <a:t>(0,1);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lcd.print</a:t>
            </a:r>
            <a:r>
              <a:rPr lang="en-US" sz="1200" dirty="0" smtClean="0">
                <a:latin typeface="Segoe UI Light" pitchFamily="34" charset="0"/>
              </a:rPr>
              <a:t>("</a:t>
            </a:r>
            <a:r>
              <a:rPr lang="en-US" sz="1200" dirty="0" err="1" smtClean="0">
                <a:latin typeface="Segoe UI Light" pitchFamily="34" charset="0"/>
              </a:rPr>
              <a:t>Biner</a:t>
            </a:r>
            <a:r>
              <a:rPr lang="en-US" sz="1200" dirty="0" smtClean="0">
                <a:latin typeface="Segoe UI Light" pitchFamily="34" charset="0"/>
              </a:rPr>
              <a:t>: ");</a:t>
            </a:r>
          </a:p>
          <a:p>
            <a:r>
              <a:rPr lang="en-US" sz="1200" dirty="0" smtClean="0">
                <a:latin typeface="Segoe UI Light" pitchFamily="34" charset="0"/>
              </a:rPr>
              <a:t>  </a:t>
            </a:r>
            <a:r>
              <a:rPr lang="en-US" sz="1200" dirty="0" err="1" smtClean="0">
                <a:latin typeface="Segoe UI Light" pitchFamily="34" charset="0"/>
              </a:rPr>
              <a:t>lcd.print</a:t>
            </a:r>
            <a:r>
              <a:rPr lang="en-US" sz="1200" dirty="0" smtClean="0">
                <a:latin typeface="Segoe UI Light" pitchFamily="34" charset="0"/>
              </a:rPr>
              <a:t>(</a:t>
            </a:r>
            <a:r>
              <a:rPr lang="en-US" sz="1200" dirty="0" err="1" smtClean="0">
                <a:latin typeface="Segoe UI Light" pitchFamily="34" charset="0"/>
              </a:rPr>
              <a:t>bil,BIN</a:t>
            </a:r>
            <a:r>
              <a:rPr lang="en-US" sz="1200" dirty="0" smtClean="0">
                <a:latin typeface="Segoe UI Light" pitchFamily="34" charset="0"/>
              </a:rPr>
              <a:t>);</a:t>
            </a:r>
          </a:p>
          <a:p>
            <a:r>
              <a:rPr lang="en-US" sz="1200" dirty="0" smtClean="0">
                <a:latin typeface="Segoe UI Light" pitchFamily="34" charset="0"/>
              </a:rPr>
              <a:t>  delay(5000);</a:t>
            </a:r>
          </a:p>
          <a:p>
            <a:r>
              <a:rPr lang="en-US" sz="1200" dirty="0" smtClean="0">
                <a:latin typeface="Segoe UI Light" pitchFamily="34" charset="0"/>
              </a:rPr>
              <a:t>}</a:t>
            </a:r>
            <a:endParaRPr lang="en-US" sz="1200" dirty="0">
              <a:latin typeface="Segoe UI Light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42852"/>
            <a:ext cx="5253047" cy="2277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5357818" y="5072074"/>
            <a:ext cx="3071834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Arif Wibisono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1400" dirty="0" smtClean="0">
                <a:solidFill>
                  <a:srgbClr val="0070C0"/>
                </a:solidFill>
                <a:latin typeface="Arial" pitchFamily="34" charset="0"/>
                <a:ea typeface="+mj-ea"/>
                <a:cs typeface="Arial" pitchFamily="34" charset="0"/>
              </a:rPr>
              <a:t>arif@upgris.ac.id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Verdana" pitchFamily="34" charset="0"/>
                <a:cs typeface="Arial" pitchFamily="34" charset="0"/>
              </a:rPr>
              <a:t>0821.374.28.349</a:t>
            </a:r>
            <a:endParaRPr kumimoji="0" lang="bs-Latn-B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pic>
        <p:nvPicPr>
          <p:cNvPr id="18" name="Picture 17" descr="foto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7058195" y="4995857"/>
            <a:ext cx="1371457" cy="1433539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rot="5400000">
            <a:off x="3428198" y="1357298"/>
            <a:ext cx="10001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4172546" y="928678"/>
            <a:ext cx="26140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err="1" smtClean="0">
                <a:latin typeface="Segoe UI Light" pitchFamily="34" charset="0"/>
                <a:ea typeface="+mj-ea"/>
                <a:cs typeface="+mj-cs"/>
              </a:rPr>
              <a:t>Robotika</a:t>
            </a:r>
            <a:endParaRPr lang="id-ID" sz="1600" dirty="0" smtClean="0">
              <a:latin typeface="Segoe UI Light" pitchFamily="34" charset="0"/>
              <a:ea typeface="+mj-ea"/>
              <a:cs typeface="+mj-cs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29208" y="928670"/>
            <a:ext cx="3971354" cy="1143000"/>
          </a:xfrm>
        </p:spPr>
        <p:txBody>
          <a:bodyPr>
            <a:normAutofit/>
          </a:bodyPr>
          <a:lstStyle/>
          <a:p>
            <a:pPr algn="l"/>
            <a:r>
              <a:rPr lang="id-ID" sz="3600" dirty="0" smtClean="0">
                <a:solidFill>
                  <a:schemeClr val="tx1"/>
                </a:solidFill>
              </a:rPr>
              <a:t>Akhirul kalam</a:t>
            </a:r>
            <a:endParaRPr lang="bs-Latn-BA" sz="3600" dirty="0">
              <a:solidFill>
                <a:schemeClr val="tx1"/>
              </a:solidFill>
              <a:latin typeface="Segoe UI Light" pitchFamily="34" charset="0"/>
            </a:endParaRPr>
          </a:p>
        </p:txBody>
      </p: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3200" dirty="0" smtClean="0">
                <a:solidFill>
                  <a:schemeClr val="tx1"/>
                </a:solidFill>
              </a:rPr>
              <a:t>“Sekian dan Terima Kasih”</a:t>
            </a:r>
          </a:p>
          <a:p>
            <a:pPr>
              <a:buNone/>
            </a:pPr>
            <a:r>
              <a:rPr lang="id-ID" sz="3200" dirty="0">
                <a:solidFill>
                  <a:schemeClr val="tx1"/>
                </a:solidFill>
              </a:rPr>
              <a:t>	</a:t>
            </a: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id-ID" sz="16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id-ID" sz="1600" dirty="0"/>
          </a:p>
        </p:txBody>
      </p:sp>
    </p:spTree>
    <p:extLst>
      <p:ext uri="{BB962C8B-B14F-4D97-AF65-F5344CB8AC3E}">
        <p14:creationId xmlns="" xmlns:p14="http://schemas.microsoft.com/office/powerpoint/2010/main" val="14022251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si BPTIK 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Presentasi BPTIK 8</Template>
  <TotalTime>687</TotalTime>
  <Words>615</Words>
  <Application>Microsoft Office PowerPoint</Application>
  <PresentationFormat>On-screen Show (4:3)</PresentationFormat>
  <Paragraphs>259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Presentasi BPTIK 8</vt:lpstr>
      <vt:lpstr>LCD Display Project &lt;Hello World!&gt;</vt:lpstr>
      <vt:lpstr>1)Persiapan Hardware</vt:lpstr>
      <vt:lpstr>1)Persiapan Hardware</vt:lpstr>
      <vt:lpstr>1)Persiapan Hardware</vt:lpstr>
      <vt:lpstr>1)Persiapan Hardware</vt:lpstr>
      <vt:lpstr>1)Persiapan Hardware</vt:lpstr>
      <vt:lpstr>2)Programming</vt:lpstr>
      <vt:lpstr>2)Programming</vt:lpstr>
      <vt:lpstr>2)Programming</vt:lpstr>
      <vt:lpstr>3)Hello World&lt;Timer&gt;</vt:lpstr>
      <vt:lpstr>4)&lt;bil&gt;&lt;oktal&gt;</vt:lpstr>
      <vt:lpstr>2)&lt;Dec&gt;&lt;Biner&gt;</vt:lpstr>
      <vt:lpstr>Akhirul kalam</vt:lpstr>
    </vt:vector>
  </TitlesOfParts>
  <Company>IKIP PGRI SEMARANG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</dc:title>
  <dc:creator>LAB MATEMATIKA</dc:creator>
  <cp:lastModifiedBy>DELL</cp:lastModifiedBy>
  <cp:revision>118</cp:revision>
  <dcterms:created xsi:type="dcterms:W3CDTF">2014-01-10T06:39:17Z</dcterms:created>
  <dcterms:modified xsi:type="dcterms:W3CDTF">2016-10-01T11:41:24Z</dcterms:modified>
</cp:coreProperties>
</file>