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76" autoAdjust="0"/>
    <p:restoredTop sz="94660"/>
  </p:normalViewPr>
  <p:slideViewPr>
    <p:cSldViewPr snapToGrid="0">
      <p:cViewPr varScale="1">
        <p:scale>
          <a:sx n="67" d="100"/>
          <a:sy n="67" d="100"/>
        </p:scale>
        <p:origin x="66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B61BEF0D-F0BB-DE4B-95CE-6DB70DBA9567}" type="datetimeFigureOut">
              <a:rPr lang="en-US" dirty="0"/>
              <a:pPr/>
              <a:t>4/8/2020</a:t>
            </a:fld>
            <a:endParaRPr lang="en-US" dirty="0"/>
          </a:p>
        </p:txBody>
      </p:sp>
      <p:sp>
        <p:nvSpPr>
          <p:cNvPr id="5" name="Footer Placeholder 4"/>
          <p:cNvSpPr>
            <a:spLocks noGrp="1"/>
          </p:cNvSpPr>
          <p:nvPr>
            <p:ph type="ftr" sz="quarter" idx="11"/>
          </p:nvPr>
        </p:nvSpPr>
        <p:spPr>
          <a:xfrm>
            <a:off x="3962399" y="5870575"/>
            <a:ext cx="4893958" cy="377825"/>
          </a:xfrm>
        </p:spPr>
        <p:txBody>
          <a:bodyPr/>
          <a:lstStyle/>
          <a:p>
            <a:endParaRPr lang="en-US" dirty="0"/>
          </a:p>
        </p:txBody>
      </p:sp>
      <p:sp>
        <p:nvSpPr>
          <p:cNvPr id="6" name="Slide Number Placeholder 5"/>
          <p:cNvSpPr>
            <a:spLocks noGrp="1"/>
          </p:cNvSpPr>
          <p:nvPr>
            <p:ph type="sldNum" sz="quarter" idx="12"/>
          </p:nvPr>
        </p:nvSpPr>
        <p:spPr>
          <a:xfrm>
            <a:off x="10608958" y="5870575"/>
            <a:ext cx="551167" cy="377825"/>
          </a:xfrm>
        </p:spPr>
        <p:txBody>
          <a:bodyPr/>
          <a:lstStyle/>
          <a:p>
            <a:fld id="{D57F1E4F-1CFF-5643-939E-217C01CDF565}"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4/8/2020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hasCustomPrompt="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hasCustomPrompt="1"/>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4/8/2020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4/8/2020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B61BEF0D-F0BB-DE4B-95CE-6DB70DBA9567}" type="datetimeFigureOut">
              <a:rPr lang="en-US" dirty="0"/>
              <a:pPr/>
              <a:t>4/8/2020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Title 1"/>
          <p:cNvSpPr>
            <a:spLocks noGrp="1"/>
          </p:cNvSpPr>
          <p:nvPr>
            <p:ph type="title"/>
          </p:nvPr>
        </p:nvSpPr>
        <p:spPr>
          <a:xfrm>
            <a:off x="685801" y="609600"/>
            <a:ext cx="10131425" cy="1456267"/>
          </a:xfrm>
        </p:spPr>
        <p:txBody>
          <a:bodyPr/>
          <a:lstStyle/>
          <a:p>
            <a:r>
              <a:rPr lang="en-US" smtClean="0"/>
              <a:t>Click to edit Master title style</a:t>
            </a:r>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4/8/2020</a:t>
            </a:fld>
            <a:endParaRPr lang="en-US" dirty="0"/>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8" r:id="rId14"/>
    <p:sldLayoutId id="2147483667" r:id="rId15"/>
    <p:sldLayoutId id="2147483658" r:id="rId16"/>
    <p:sldLayoutId id="214748365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pPr algn="ctr"/>
            <a:r>
              <a:rPr lang="id-ID" b="1" dirty="0" smtClean="0"/>
              <a:t>BAB V</a:t>
            </a:r>
            <a:br>
              <a:rPr lang="id-ID" b="1" dirty="0" smtClean="0"/>
            </a:br>
            <a:r>
              <a:rPr lang="id-ID" dirty="0"/>
              <a:t/>
            </a:r>
            <a:br>
              <a:rPr lang="id-ID" dirty="0"/>
            </a:br>
            <a:r>
              <a:rPr lang="id-ID" sz="7200" b="1" dirty="0" smtClean="0">
                <a:latin typeface="Algerian" panose="04020705040A02060702" pitchFamily="82" charset="0"/>
              </a:rPr>
              <a:t>SINTAKSIS</a:t>
            </a:r>
            <a:endParaRPr lang="id-ID" sz="7200" b="1" dirty="0">
              <a:latin typeface="Algerian" panose="04020705040A02060702" pitchFamily="82" charset="0"/>
            </a:endParaRPr>
          </a:p>
        </p:txBody>
      </p:sp>
      <p:sp>
        <p:nvSpPr>
          <p:cNvPr id="3" name="Subtitle 2"/>
          <p:cNvSpPr>
            <a:spLocks noGrp="1"/>
          </p:cNvSpPr>
          <p:nvPr>
            <p:ph type="subTitle" idx="1"/>
          </p:nvPr>
        </p:nvSpPr>
        <p:spPr/>
        <p:txBody>
          <a:bodyPr/>
          <a:lstStyle/>
          <a:p>
            <a:endParaRPr lang="id-ID"/>
          </a:p>
        </p:txBody>
      </p:sp>
    </p:spTree>
    <p:extLst>
      <p:ext uri="{BB962C8B-B14F-4D97-AF65-F5344CB8AC3E}">
        <p14:creationId xmlns:p14="http://schemas.microsoft.com/office/powerpoint/2010/main" val="278421290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31076" y="236479"/>
            <a:ext cx="11603421" cy="2112580"/>
          </a:xfrm>
          <a:prstGeom prst="rect">
            <a:avLst/>
          </a:prstGeom>
          <a:noFill/>
        </p:spPr>
        <p:style>
          <a:lnRef idx="2">
            <a:schemeClr val="accent6"/>
          </a:lnRef>
          <a:fillRef idx="1">
            <a:schemeClr val="lt1"/>
          </a:fillRef>
          <a:effectRef idx="0">
            <a:schemeClr val="accent6"/>
          </a:effectRef>
          <a:fontRef idx="minor">
            <a:schemeClr val="dk1"/>
          </a:fontRef>
        </p:style>
        <p:txBody>
          <a:bodyPr rtlCol="0" anchor="ctr"/>
          <a:lstStyle/>
          <a:p>
            <a:r>
              <a:rPr lang="id-ID" sz="3200" b="1" dirty="0" smtClean="0">
                <a:solidFill>
                  <a:schemeClr val="tx1"/>
                </a:solidFill>
              </a:rPr>
              <a:t>SINTAKSIS </a:t>
            </a:r>
            <a:r>
              <a:rPr lang="id-ID" sz="3200" b="1" dirty="0" smtClean="0">
                <a:solidFill>
                  <a:schemeClr val="tx1"/>
                </a:solidFill>
                <a:sym typeface="Wingdings" panose="05000000000000000000" pitchFamily="2" charset="2"/>
              </a:rPr>
              <a:t> </a:t>
            </a:r>
            <a:r>
              <a:rPr lang="id-ID" sz="2400" b="1" dirty="0" smtClean="0">
                <a:solidFill>
                  <a:schemeClr val="tx1"/>
                </a:solidFill>
                <a:sym typeface="Wingdings" panose="05000000000000000000" pitchFamily="2" charset="2"/>
              </a:rPr>
              <a:t>tataran linguistik tentang </a:t>
            </a:r>
            <a:r>
              <a:rPr lang="id-ID" sz="2400" b="1" dirty="0" smtClean="0">
                <a:solidFill>
                  <a:srgbClr val="FFFF00"/>
                </a:solidFill>
              </a:rPr>
              <a:t>struktur </a:t>
            </a:r>
            <a:r>
              <a:rPr lang="id-ID" sz="2400" b="1" dirty="0">
                <a:solidFill>
                  <a:srgbClr val="FFFF00"/>
                </a:solidFill>
              </a:rPr>
              <a:t>sintaksis </a:t>
            </a:r>
            <a:r>
              <a:rPr lang="id-ID" sz="2400" b="1" dirty="0">
                <a:solidFill>
                  <a:schemeClr val="tx1"/>
                </a:solidFill>
              </a:rPr>
              <a:t>dan</a:t>
            </a:r>
            <a:r>
              <a:rPr lang="id-ID" sz="2400" b="1" dirty="0">
                <a:solidFill>
                  <a:srgbClr val="00B0F0"/>
                </a:solidFill>
              </a:rPr>
              <a:t>  satuan-satuan </a:t>
            </a:r>
            <a:r>
              <a:rPr lang="id-ID" sz="2400" b="1" dirty="0" smtClean="0">
                <a:solidFill>
                  <a:srgbClr val="00B0F0"/>
                </a:solidFill>
              </a:rPr>
              <a:t>sintaksis</a:t>
            </a:r>
          </a:p>
          <a:p>
            <a:r>
              <a:rPr lang="id-ID" sz="3200" b="1" dirty="0" smtClean="0">
                <a:solidFill>
                  <a:srgbClr val="FFFF00"/>
                </a:solidFill>
              </a:rPr>
              <a:t>Struktur </a:t>
            </a:r>
            <a:r>
              <a:rPr lang="id-ID" sz="3200" b="1" dirty="0">
                <a:solidFill>
                  <a:srgbClr val="FFFF00"/>
                </a:solidFill>
              </a:rPr>
              <a:t>sintaksis </a:t>
            </a:r>
            <a:r>
              <a:rPr lang="id-ID" sz="3200" dirty="0" smtClean="0">
                <a:solidFill>
                  <a:schemeClr val="tx1"/>
                </a:solidFill>
                <a:sym typeface="Wingdings" panose="05000000000000000000" pitchFamily="2" charset="2"/>
              </a:rPr>
              <a:t> </a:t>
            </a:r>
            <a:r>
              <a:rPr lang="id-ID" sz="3200" dirty="0" smtClean="0">
                <a:solidFill>
                  <a:schemeClr val="tx1"/>
                </a:solidFill>
              </a:rPr>
              <a:t>fungsi</a:t>
            </a:r>
            <a:r>
              <a:rPr lang="id-ID" sz="3200" dirty="0">
                <a:solidFill>
                  <a:schemeClr val="tx1"/>
                </a:solidFill>
              </a:rPr>
              <a:t>, kategori, dan peran </a:t>
            </a:r>
            <a:r>
              <a:rPr lang="id-ID" sz="3200" dirty="0" smtClean="0">
                <a:solidFill>
                  <a:schemeClr val="tx1"/>
                </a:solidFill>
              </a:rPr>
              <a:t>sintaksis (selalu berkaitan, tidak dapat dibahas secara terpisah)</a:t>
            </a:r>
          </a:p>
          <a:p>
            <a:r>
              <a:rPr lang="id-ID" sz="3200" b="1" dirty="0" smtClean="0">
                <a:solidFill>
                  <a:srgbClr val="0070C0"/>
                </a:solidFill>
              </a:rPr>
              <a:t>Satuan-satuan </a:t>
            </a:r>
            <a:r>
              <a:rPr lang="id-ID" sz="3200" b="1" dirty="0">
                <a:solidFill>
                  <a:srgbClr val="0070C0"/>
                </a:solidFill>
              </a:rPr>
              <a:t>sintaksis</a:t>
            </a:r>
            <a:r>
              <a:rPr lang="id-ID" sz="3200" dirty="0">
                <a:solidFill>
                  <a:schemeClr val="tx1"/>
                </a:solidFill>
              </a:rPr>
              <a:t> </a:t>
            </a:r>
            <a:r>
              <a:rPr lang="id-ID" sz="3200" dirty="0" smtClean="0">
                <a:solidFill>
                  <a:schemeClr val="tx1"/>
                </a:solidFill>
                <a:sym typeface="Wingdings" panose="05000000000000000000" pitchFamily="2" charset="2"/>
              </a:rPr>
              <a:t></a:t>
            </a:r>
            <a:r>
              <a:rPr lang="id-ID" sz="3200" dirty="0" smtClean="0">
                <a:solidFill>
                  <a:schemeClr val="tx1"/>
                </a:solidFill>
              </a:rPr>
              <a:t> </a:t>
            </a:r>
            <a:r>
              <a:rPr lang="id-ID" sz="3200" dirty="0">
                <a:solidFill>
                  <a:schemeClr val="tx1"/>
                </a:solidFill>
              </a:rPr>
              <a:t>kata, frase, klausa, kalimat, dan wacana</a:t>
            </a:r>
            <a:endParaRPr lang="id-ID" sz="3200" b="1" dirty="0">
              <a:solidFill>
                <a:schemeClr val="tx1"/>
              </a:solidFill>
            </a:endParaRPr>
          </a:p>
        </p:txBody>
      </p:sp>
      <p:sp>
        <p:nvSpPr>
          <p:cNvPr id="6" name="Rectangle 5"/>
          <p:cNvSpPr/>
          <p:nvPr/>
        </p:nvSpPr>
        <p:spPr>
          <a:xfrm>
            <a:off x="331075" y="2557427"/>
            <a:ext cx="11603421" cy="1815882"/>
          </a:xfrm>
          <a:prstGeom prst="rect">
            <a:avLst/>
          </a:prstGeom>
          <a:solidFill>
            <a:schemeClr val="accent6">
              <a:lumMod val="75000"/>
            </a:schemeClr>
          </a:solidFill>
        </p:spPr>
        <p:txBody>
          <a:bodyPr wrap="square">
            <a:spAutoFit/>
          </a:bodyPr>
          <a:lstStyle/>
          <a:p>
            <a:r>
              <a:rPr lang="id-ID" sz="2800" b="1" dirty="0" smtClean="0">
                <a:solidFill>
                  <a:srgbClr val="FFFF00"/>
                </a:solidFill>
              </a:rPr>
              <a:t>A. STRUKTUR SINTAKSIS</a:t>
            </a:r>
          </a:p>
          <a:p>
            <a:r>
              <a:rPr lang="id-ID" sz="2800" dirty="0" smtClean="0"/>
              <a:t>Fungsi </a:t>
            </a:r>
            <a:r>
              <a:rPr lang="id-ID" sz="2800" dirty="0"/>
              <a:t>sintaksis </a:t>
            </a:r>
            <a:r>
              <a:rPr lang="id-ID" sz="2800" dirty="0" smtClean="0">
                <a:sym typeface="Wingdings" panose="05000000000000000000" pitchFamily="2" charset="2"/>
              </a:rPr>
              <a:t></a:t>
            </a:r>
            <a:r>
              <a:rPr lang="id-ID" sz="2800" dirty="0" smtClean="0"/>
              <a:t> istilah subjek</a:t>
            </a:r>
            <a:r>
              <a:rPr lang="id-ID" sz="2800" dirty="0"/>
              <a:t>, predikat, objek, dan </a:t>
            </a:r>
            <a:r>
              <a:rPr lang="id-ID" sz="2800" dirty="0" smtClean="0"/>
              <a:t>keterangan </a:t>
            </a:r>
          </a:p>
          <a:p>
            <a:r>
              <a:rPr lang="id-ID" sz="2800" dirty="0" smtClean="0">
                <a:solidFill>
                  <a:srgbClr val="FFFF00"/>
                </a:solidFill>
              </a:rPr>
              <a:t>Kategori </a:t>
            </a:r>
            <a:r>
              <a:rPr lang="id-ID" sz="2800" dirty="0">
                <a:solidFill>
                  <a:srgbClr val="FFFF00"/>
                </a:solidFill>
              </a:rPr>
              <a:t>sintaksis </a:t>
            </a:r>
            <a:r>
              <a:rPr lang="id-ID" sz="2800" dirty="0" smtClean="0">
                <a:sym typeface="Wingdings" panose="05000000000000000000" pitchFamily="2" charset="2"/>
              </a:rPr>
              <a:t></a:t>
            </a:r>
            <a:r>
              <a:rPr lang="id-ID" sz="2800" dirty="0" smtClean="0"/>
              <a:t> </a:t>
            </a:r>
            <a:r>
              <a:rPr lang="id-ID" sz="2800" dirty="0"/>
              <a:t>istilah nomina, verba, ajektifa, dan </a:t>
            </a:r>
            <a:r>
              <a:rPr lang="id-ID" sz="2800" dirty="0" smtClean="0"/>
              <a:t>numeralia </a:t>
            </a:r>
          </a:p>
          <a:p>
            <a:r>
              <a:rPr lang="id-ID" sz="2800" dirty="0" smtClean="0">
                <a:solidFill>
                  <a:srgbClr val="00B0F0"/>
                </a:solidFill>
              </a:rPr>
              <a:t>Peran sintaksis </a:t>
            </a:r>
            <a:r>
              <a:rPr lang="id-ID" sz="2800" dirty="0" smtClean="0">
                <a:sym typeface="Wingdings" panose="05000000000000000000" pitchFamily="2" charset="2"/>
              </a:rPr>
              <a:t></a:t>
            </a:r>
            <a:r>
              <a:rPr lang="id-ID" sz="2800" dirty="0" smtClean="0"/>
              <a:t> </a:t>
            </a:r>
            <a:r>
              <a:rPr lang="id-ID" sz="2800" dirty="0"/>
              <a:t>istilah pelaku, penderita, dan </a:t>
            </a:r>
            <a:r>
              <a:rPr lang="id-ID" sz="2800" dirty="0" smtClean="0"/>
              <a:t>penerima</a:t>
            </a:r>
            <a:endParaRPr lang="id-ID" sz="2800" dirty="0"/>
          </a:p>
        </p:txBody>
      </p:sp>
      <p:sp>
        <p:nvSpPr>
          <p:cNvPr id="7" name="Rectangle 6"/>
          <p:cNvSpPr/>
          <p:nvPr/>
        </p:nvSpPr>
        <p:spPr>
          <a:xfrm>
            <a:off x="331075" y="4481876"/>
            <a:ext cx="11603421" cy="2360364"/>
          </a:xfrm>
          <a:prstGeom prst="rect">
            <a:avLst/>
          </a:prstGeom>
          <a:solidFill>
            <a:schemeClr val="accent6">
              <a:lumMod val="60000"/>
              <a:lumOff val="4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id-ID" sz="2800" dirty="0" smtClean="0">
                <a:solidFill>
                  <a:schemeClr val="tx1"/>
                </a:solidFill>
              </a:rPr>
              <a:t>Verhar </a:t>
            </a:r>
            <a:r>
              <a:rPr lang="id-ID" sz="2800" dirty="0">
                <a:solidFill>
                  <a:schemeClr val="tx1"/>
                </a:solidFill>
              </a:rPr>
              <a:t>(dalam Chaer, 1994: 207</a:t>
            </a:r>
            <a:r>
              <a:rPr lang="id-ID" sz="2800" dirty="0" smtClean="0">
                <a:solidFill>
                  <a:schemeClr val="tx1"/>
                </a:solidFill>
              </a:rPr>
              <a:t>) </a:t>
            </a:r>
            <a:r>
              <a:rPr lang="id-ID" sz="2800" dirty="0" smtClean="0">
                <a:solidFill>
                  <a:schemeClr val="tx1"/>
                </a:solidFill>
                <a:sym typeface="Wingdings" panose="05000000000000000000" pitchFamily="2" charset="2"/>
              </a:rPr>
              <a:t></a:t>
            </a:r>
            <a:r>
              <a:rPr lang="id-ID" sz="2800" dirty="0" smtClean="0">
                <a:solidFill>
                  <a:schemeClr val="tx1"/>
                </a:solidFill>
              </a:rPr>
              <a:t> </a:t>
            </a:r>
            <a:r>
              <a:rPr lang="id-ID" sz="2800" dirty="0">
                <a:solidFill>
                  <a:schemeClr val="tx1"/>
                </a:solidFill>
              </a:rPr>
              <a:t>struktur sintaksis </a:t>
            </a:r>
            <a:r>
              <a:rPr lang="id-ID" sz="2800" dirty="0" smtClean="0">
                <a:solidFill>
                  <a:schemeClr val="tx1"/>
                </a:solidFill>
              </a:rPr>
              <a:t>tidak </a:t>
            </a:r>
            <a:r>
              <a:rPr lang="id-ID" sz="2800" dirty="0">
                <a:solidFill>
                  <a:schemeClr val="tx1"/>
                </a:solidFill>
              </a:rPr>
              <a:t>memiliki arti sebelum diisi oleh </a:t>
            </a:r>
            <a:r>
              <a:rPr lang="id-ID" sz="2800" dirty="0">
                <a:solidFill>
                  <a:srgbClr val="FFFF00"/>
                </a:solidFill>
              </a:rPr>
              <a:t>kategori sitaksis </a:t>
            </a:r>
            <a:r>
              <a:rPr lang="id-ID" sz="2800" dirty="0">
                <a:solidFill>
                  <a:schemeClr val="tx1"/>
                </a:solidFill>
              </a:rPr>
              <a:t>tertentu yang menduduki </a:t>
            </a:r>
            <a:r>
              <a:rPr lang="id-ID" sz="2800" dirty="0">
                <a:solidFill>
                  <a:srgbClr val="0070C0"/>
                </a:solidFill>
              </a:rPr>
              <a:t>peran sintaksis </a:t>
            </a:r>
            <a:r>
              <a:rPr lang="id-ID" sz="2800" dirty="0">
                <a:solidFill>
                  <a:schemeClr val="tx1"/>
                </a:solidFill>
              </a:rPr>
              <a:t>tertentu. </a:t>
            </a:r>
            <a:endParaRPr lang="id-ID" sz="2800" dirty="0" smtClean="0">
              <a:solidFill>
                <a:schemeClr val="tx1"/>
              </a:solidFill>
            </a:endParaRPr>
          </a:p>
          <a:p>
            <a:r>
              <a:rPr lang="id-ID" sz="2800" dirty="0" smtClean="0">
                <a:solidFill>
                  <a:schemeClr val="tx1"/>
                </a:solidFill>
              </a:rPr>
              <a:t>Struktur </a:t>
            </a:r>
            <a:r>
              <a:rPr lang="id-ID" sz="2800" dirty="0">
                <a:solidFill>
                  <a:schemeClr val="tx1"/>
                </a:solidFill>
              </a:rPr>
              <a:t>sintaksis ibarat “kotak-kotak kosong” atau “tempat-tempat kosong</a:t>
            </a:r>
            <a:r>
              <a:rPr lang="id-ID" sz="2800" dirty="0" smtClean="0">
                <a:solidFill>
                  <a:schemeClr val="tx1"/>
                </a:solidFill>
              </a:rPr>
              <a:t>”, bermakna </a:t>
            </a:r>
            <a:r>
              <a:rPr lang="id-ID" sz="2800" dirty="0">
                <a:solidFill>
                  <a:schemeClr val="tx1"/>
                </a:solidFill>
              </a:rPr>
              <a:t>jika diisi oleh </a:t>
            </a:r>
            <a:r>
              <a:rPr lang="id-ID" sz="2800" dirty="0">
                <a:solidFill>
                  <a:srgbClr val="FFFF00"/>
                </a:solidFill>
              </a:rPr>
              <a:t>kategori sintaksis</a:t>
            </a:r>
            <a:r>
              <a:rPr lang="id-ID" sz="2800" dirty="0">
                <a:solidFill>
                  <a:schemeClr val="tx1"/>
                </a:solidFill>
              </a:rPr>
              <a:t> dengan </a:t>
            </a:r>
            <a:r>
              <a:rPr lang="id-ID" sz="2800" dirty="0">
                <a:solidFill>
                  <a:srgbClr val="0070C0"/>
                </a:solidFill>
              </a:rPr>
              <a:t>peranan sintaksis tertentu.</a:t>
            </a:r>
            <a:endParaRPr lang="id-ID" sz="2800" b="1" dirty="0">
              <a:solidFill>
                <a:srgbClr val="0070C0"/>
              </a:solidFill>
            </a:endParaRPr>
          </a:p>
        </p:txBody>
      </p:sp>
    </p:spTree>
    <p:extLst>
      <p:ext uri="{BB962C8B-B14F-4D97-AF65-F5344CB8AC3E}">
        <p14:creationId xmlns:p14="http://schemas.microsoft.com/office/powerpoint/2010/main" val="3936968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heel(1)">
                                      <p:cBhvr>
                                        <p:cTn id="1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3231930" y="1177159"/>
            <a:ext cx="2049517" cy="81980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800" dirty="0" smtClean="0"/>
              <a:t>Adik</a:t>
            </a:r>
            <a:endParaRPr lang="id-ID" sz="2800" dirty="0"/>
          </a:p>
        </p:txBody>
      </p:sp>
      <p:sp>
        <p:nvSpPr>
          <p:cNvPr id="5" name="Rounded Rectangle 4"/>
          <p:cNvSpPr/>
          <p:nvPr/>
        </p:nvSpPr>
        <p:spPr>
          <a:xfrm>
            <a:off x="5383924" y="1177159"/>
            <a:ext cx="2049517" cy="81980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800" dirty="0" smtClean="0"/>
              <a:t>membaca</a:t>
            </a:r>
            <a:endParaRPr lang="id-ID" sz="2800" dirty="0"/>
          </a:p>
        </p:txBody>
      </p:sp>
      <p:sp>
        <p:nvSpPr>
          <p:cNvPr id="6" name="Rounded Rectangle 5"/>
          <p:cNvSpPr/>
          <p:nvPr/>
        </p:nvSpPr>
        <p:spPr>
          <a:xfrm>
            <a:off x="220717" y="1240223"/>
            <a:ext cx="2908736" cy="819807"/>
          </a:xfrm>
          <a:prstGeom prst="round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id-ID" sz="2800" b="1" dirty="0" smtClean="0">
                <a:solidFill>
                  <a:srgbClr val="FFFF00"/>
                </a:solidFill>
              </a:rPr>
              <a:t>Kotak kosong</a:t>
            </a:r>
            <a:endParaRPr lang="id-ID" sz="2800" b="1" dirty="0">
              <a:solidFill>
                <a:srgbClr val="FFFF00"/>
              </a:solidFill>
            </a:endParaRPr>
          </a:p>
        </p:txBody>
      </p:sp>
      <p:sp>
        <p:nvSpPr>
          <p:cNvPr id="7" name="Rounded Rectangle 6"/>
          <p:cNvSpPr/>
          <p:nvPr/>
        </p:nvSpPr>
        <p:spPr>
          <a:xfrm>
            <a:off x="9664263" y="1150883"/>
            <a:ext cx="2049517" cy="81980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800" dirty="0"/>
              <a:t>t</a:t>
            </a:r>
            <a:r>
              <a:rPr lang="id-ID" sz="2800" dirty="0" smtClean="0"/>
              <a:t>adi malam.</a:t>
            </a:r>
            <a:endParaRPr lang="id-ID" sz="2800" dirty="0"/>
          </a:p>
        </p:txBody>
      </p:sp>
      <p:sp>
        <p:nvSpPr>
          <p:cNvPr id="8" name="Rounded Rectangle 7"/>
          <p:cNvSpPr/>
          <p:nvPr/>
        </p:nvSpPr>
        <p:spPr>
          <a:xfrm>
            <a:off x="7535918" y="1177159"/>
            <a:ext cx="2049517" cy="81980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800" dirty="0" smtClean="0"/>
              <a:t>buku</a:t>
            </a:r>
            <a:endParaRPr lang="id-ID" sz="2800" dirty="0"/>
          </a:p>
        </p:txBody>
      </p:sp>
      <p:sp>
        <p:nvSpPr>
          <p:cNvPr id="9" name="Rounded Rectangle 8"/>
          <p:cNvSpPr/>
          <p:nvPr/>
        </p:nvSpPr>
        <p:spPr>
          <a:xfrm>
            <a:off x="3799489" y="331077"/>
            <a:ext cx="1198179" cy="662152"/>
          </a:xfrm>
          <a:prstGeom prst="round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id-ID" sz="2800" b="1" dirty="0">
                <a:solidFill>
                  <a:srgbClr val="FFFF00"/>
                </a:solidFill>
              </a:rPr>
              <a:t>S</a:t>
            </a:r>
          </a:p>
        </p:txBody>
      </p:sp>
      <p:sp>
        <p:nvSpPr>
          <p:cNvPr id="10" name="Rounded Rectangle 9"/>
          <p:cNvSpPr/>
          <p:nvPr/>
        </p:nvSpPr>
        <p:spPr>
          <a:xfrm>
            <a:off x="5607268" y="331077"/>
            <a:ext cx="1198179" cy="662152"/>
          </a:xfrm>
          <a:prstGeom prst="round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id-ID" sz="2800" b="1" dirty="0" smtClean="0">
                <a:solidFill>
                  <a:srgbClr val="FFFF00"/>
                </a:solidFill>
              </a:rPr>
              <a:t>P</a:t>
            </a:r>
            <a:endParaRPr lang="id-ID" sz="2800" b="1" dirty="0">
              <a:solidFill>
                <a:srgbClr val="FFFF00"/>
              </a:solidFill>
            </a:endParaRPr>
          </a:p>
        </p:txBody>
      </p:sp>
      <p:sp>
        <p:nvSpPr>
          <p:cNvPr id="11" name="Rounded Rectangle 10"/>
          <p:cNvSpPr/>
          <p:nvPr/>
        </p:nvSpPr>
        <p:spPr>
          <a:xfrm>
            <a:off x="8046983" y="488731"/>
            <a:ext cx="1198179" cy="662152"/>
          </a:xfrm>
          <a:prstGeom prst="round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id-ID" sz="2800" b="1" dirty="0" smtClean="0">
                <a:solidFill>
                  <a:srgbClr val="FFFF00"/>
                </a:solidFill>
              </a:rPr>
              <a:t>O</a:t>
            </a:r>
            <a:endParaRPr lang="id-ID" sz="2800" b="1" dirty="0">
              <a:solidFill>
                <a:srgbClr val="FFFF00"/>
              </a:solidFill>
            </a:endParaRPr>
          </a:p>
        </p:txBody>
      </p:sp>
      <p:sp>
        <p:nvSpPr>
          <p:cNvPr id="12" name="Rounded Rectangle 11"/>
          <p:cNvSpPr/>
          <p:nvPr/>
        </p:nvSpPr>
        <p:spPr>
          <a:xfrm>
            <a:off x="10089931" y="362608"/>
            <a:ext cx="1198179" cy="662152"/>
          </a:xfrm>
          <a:prstGeom prst="round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id-ID" sz="2800" b="1" dirty="0" smtClean="0">
                <a:solidFill>
                  <a:srgbClr val="FFFF00"/>
                </a:solidFill>
              </a:rPr>
              <a:t>K</a:t>
            </a:r>
            <a:endParaRPr lang="id-ID" sz="2800" b="1" dirty="0">
              <a:solidFill>
                <a:srgbClr val="FFFF00"/>
              </a:solidFill>
            </a:endParaRPr>
          </a:p>
        </p:txBody>
      </p:sp>
      <p:sp>
        <p:nvSpPr>
          <p:cNvPr id="13" name="Rounded Rectangle 12"/>
          <p:cNvSpPr/>
          <p:nvPr/>
        </p:nvSpPr>
        <p:spPr>
          <a:xfrm>
            <a:off x="220717" y="331077"/>
            <a:ext cx="2734003" cy="662152"/>
          </a:xfrm>
          <a:prstGeom prst="round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id-ID" sz="2800" b="1" dirty="0" smtClean="0">
                <a:solidFill>
                  <a:srgbClr val="FFFF00"/>
                </a:solidFill>
              </a:rPr>
              <a:t>Fungsi sintaksis</a:t>
            </a:r>
            <a:endParaRPr lang="id-ID" sz="2800" b="1" dirty="0">
              <a:solidFill>
                <a:srgbClr val="FFFF00"/>
              </a:solidFill>
            </a:endParaRPr>
          </a:p>
        </p:txBody>
      </p:sp>
      <p:sp>
        <p:nvSpPr>
          <p:cNvPr id="14" name="Rounded Rectangle 13"/>
          <p:cNvSpPr/>
          <p:nvPr/>
        </p:nvSpPr>
        <p:spPr>
          <a:xfrm>
            <a:off x="220717" y="2307024"/>
            <a:ext cx="2908736" cy="819807"/>
          </a:xfrm>
          <a:prstGeom prst="round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id-ID" sz="2800" b="1" dirty="0" smtClean="0">
                <a:solidFill>
                  <a:srgbClr val="FFFF00"/>
                </a:solidFill>
              </a:rPr>
              <a:t>Kategori sintaksis</a:t>
            </a:r>
            <a:endParaRPr lang="id-ID" sz="2800" b="1" dirty="0">
              <a:solidFill>
                <a:srgbClr val="FFFF00"/>
              </a:solidFill>
            </a:endParaRPr>
          </a:p>
        </p:txBody>
      </p:sp>
      <p:sp>
        <p:nvSpPr>
          <p:cNvPr id="15" name="Rounded Rectangle 14"/>
          <p:cNvSpPr/>
          <p:nvPr/>
        </p:nvSpPr>
        <p:spPr>
          <a:xfrm>
            <a:off x="212834" y="3373825"/>
            <a:ext cx="2908736" cy="819807"/>
          </a:xfrm>
          <a:prstGeom prst="round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id-ID" sz="2800" b="1" dirty="0" smtClean="0">
                <a:solidFill>
                  <a:srgbClr val="FFFF00"/>
                </a:solidFill>
              </a:rPr>
              <a:t>Peran sintaksis</a:t>
            </a:r>
            <a:endParaRPr lang="id-ID" sz="2800" b="1" dirty="0">
              <a:solidFill>
                <a:srgbClr val="FFFF00"/>
              </a:solidFill>
            </a:endParaRPr>
          </a:p>
        </p:txBody>
      </p:sp>
      <p:sp>
        <p:nvSpPr>
          <p:cNvPr id="16" name="Rounded Rectangle 15"/>
          <p:cNvSpPr/>
          <p:nvPr/>
        </p:nvSpPr>
        <p:spPr>
          <a:xfrm>
            <a:off x="3231930" y="2307023"/>
            <a:ext cx="2049517" cy="819807"/>
          </a:xfrm>
          <a:prstGeom prst="roundRect">
            <a:avLst/>
          </a:prstGeom>
          <a:solidFill>
            <a:schemeClr val="accent3">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800" dirty="0" smtClean="0"/>
              <a:t>nomina (KB) </a:t>
            </a:r>
            <a:endParaRPr lang="id-ID" sz="2800" dirty="0"/>
          </a:p>
        </p:txBody>
      </p:sp>
      <p:sp>
        <p:nvSpPr>
          <p:cNvPr id="18" name="Rounded Rectangle 17"/>
          <p:cNvSpPr/>
          <p:nvPr/>
        </p:nvSpPr>
        <p:spPr>
          <a:xfrm>
            <a:off x="5383924" y="2307022"/>
            <a:ext cx="2049517" cy="819807"/>
          </a:xfrm>
          <a:prstGeom prst="roundRect">
            <a:avLst/>
          </a:prstGeom>
          <a:solidFill>
            <a:schemeClr val="accent3">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800" dirty="0" smtClean="0"/>
              <a:t>verba (KK) </a:t>
            </a:r>
            <a:endParaRPr lang="id-ID" sz="2800" dirty="0"/>
          </a:p>
        </p:txBody>
      </p:sp>
      <p:sp>
        <p:nvSpPr>
          <p:cNvPr id="19" name="Rounded Rectangle 18"/>
          <p:cNvSpPr/>
          <p:nvPr/>
        </p:nvSpPr>
        <p:spPr>
          <a:xfrm>
            <a:off x="7535918" y="2307022"/>
            <a:ext cx="2049517" cy="819807"/>
          </a:xfrm>
          <a:prstGeom prst="roundRect">
            <a:avLst/>
          </a:prstGeom>
          <a:solidFill>
            <a:schemeClr val="accent3">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800" dirty="0" smtClean="0"/>
              <a:t>nomina (KB) </a:t>
            </a:r>
            <a:endParaRPr lang="id-ID" sz="2800" dirty="0"/>
          </a:p>
        </p:txBody>
      </p:sp>
      <p:sp>
        <p:nvSpPr>
          <p:cNvPr id="20" name="Rounded Rectangle 19"/>
          <p:cNvSpPr/>
          <p:nvPr/>
        </p:nvSpPr>
        <p:spPr>
          <a:xfrm>
            <a:off x="9687912" y="2322787"/>
            <a:ext cx="2325412" cy="819807"/>
          </a:xfrm>
          <a:prstGeom prst="roundRect">
            <a:avLst/>
          </a:prstGeom>
          <a:solidFill>
            <a:schemeClr val="accent3">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800" dirty="0" smtClean="0"/>
              <a:t>ajektifa (KKt) </a:t>
            </a:r>
            <a:endParaRPr lang="id-ID" sz="2800" dirty="0"/>
          </a:p>
        </p:txBody>
      </p:sp>
      <p:sp>
        <p:nvSpPr>
          <p:cNvPr id="21" name="Rounded Rectangle 20"/>
          <p:cNvSpPr/>
          <p:nvPr/>
        </p:nvSpPr>
        <p:spPr>
          <a:xfrm>
            <a:off x="3231929" y="3373824"/>
            <a:ext cx="2049517" cy="1150879"/>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800" dirty="0" smtClean="0"/>
              <a:t>pelaku/</a:t>
            </a:r>
          </a:p>
          <a:p>
            <a:pPr algn="ctr"/>
            <a:r>
              <a:rPr lang="id-ID" sz="2800" dirty="0" smtClean="0"/>
              <a:t>agentif </a:t>
            </a:r>
            <a:endParaRPr lang="id-ID" sz="2800" dirty="0"/>
          </a:p>
        </p:txBody>
      </p:sp>
      <p:sp>
        <p:nvSpPr>
          <p:cNvPr id="22" name="Rounded Rectangle 21"/>
          <p:cNvSpPr/>
          <p:nvPr/>
        </p:nvSpPr>
        <p:spPr>
          <a:xfrm>
            <a:off x="5391805" y="3373823"/>
            <a:ext cx="2049517" cy="1150879"/>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800" dirty="0" smtClean="0"/>
              <a:t>aktif </a:t>
            </a:r>
            <a:endParaRPr lang="id-ID" sz="2800" dirty="0"/>
          </a:p>
        </p:txBody>
      </p:sp>
      <p:sp>
        <p:nvSpPr>
          <p:cNvPr id="23" name="Rounded Rectangle 22"/>
          <p:cNvSpPr/>
          <p:nvPr/>
        </p:nvSpPr>
        <p:spPr>
          <a:xfrm>
            <a:off x="7551681" y="3373822"/>
            <a:ext cx="2049517" cy="1150879"/>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800" dirty="0" smtClean="0"/>
              <a:t>sasaran</a:t>
            </a:r>
            <a:endParaRPr lang="id-ID" sz="2800" dirty="0"/>
          </a:p>
        </p:txBody>
      </p:sp>
      <p:sp>
        <p:nvSpPr>
          <p:cNvPr id="24" name="Rounded Rectangle 23"/>
          <p:cNvSpPr/>
          <p:nvPr/>
        </p:nvSpPr>
        <p:spPr>
          <a:xfrm>
            <a:off x="9711557" y="3373821"/>
            <a:ext cx="2049517" cy="1150879"/>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800" dirty="0" smtClean="0"/>
              <a:t>waktu</a:t>
            </a:r>
            <a:endParaRPr lang="id-ID" sz="2800" dirty="0"/>
          </a:p>
        </p:txBody>
      </p:sp>
    </p:spTree>
    <p:extLst>
      <p:ext uri="{BB962C8B-B14F-4D97-AF65-F5344CB8AC3E}">
        <p14:creationId xmlns:p14="http://schemas.microsoft.com/office/powerpoint/2010/main" val="757849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ppt_x"/>
                                          </p:val>
                                        </p:tav>
                                        <p:tav tm="100000">
                                          <p:val>
                                            <p:strVal val="#ppt_x"/>
                                          </p:val>
                                        </p:tav>
                                      </p:tavLst>
                                    </p:anim>
                                    <p:anim calcmode="lin" valueType="num">
                                      <p:cBhvr additive="base">
                                        <p:cTn id="3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additive="base">
                                        <p:cTn id="43" dur="500" fill="hold"/>
                                        <p:tgtEl>
                                          <p:spTgt spid="8"/>
                                        </p:tgtEl>
                                        <p:attrNameLst>
                                          <p:attrName>ppt_x</p:attrName>
                                        </p:attrNameLst>
                                      </p:cBhvr>
                                      <p:tavLst>
                                        <p:tav tm="0">
                                          <p:val>
                                            <p:strVal val="#ppt_x"/>
                                          </p:val>
                                        </p:tav>
                                        <p:tav tm="100000">
                                          <p:val>
                                            <p:strVal val="#ppt_x"/>
                                          </p:val>
                                        </p:tav>
                                      </p:tavLst>
                                    </p:anim>
                                    <p:anim calcmode="lin" valueType="num">
                                      <p:cBhvr additive="base">
                                        <p:cTn id="4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500" fill="hold"/>
                                        <p:tgtEl>
                                          <p:spTgt spid="12"/>
                                        </p:tgtEl>
                                        <p:attrNameLst>
                                          <p:attrName>ppt_x</p:attrName>
                                        </p:attrNameLst>
                                      </p:cBhvr>
                                      <p:tavLst>
                                        <p:tav tm="0">
                                          <p:val>
                                            <p:strVal val="#ppt_x"/>
                                          </p:val>
                                        </p:tav>
                                        <p:tav tm="100000">
                                          <p:val>
                                            <p:strVal val="#ppt_x"/>
                                          </p:val>
                                        </p:tav>
                                      </p:tavLst>
                                    </p:anim>
                                    <p:anim calcmode="lin" valueType="num">
                                      <p:cBhvr additive="base">
                                        <p:cTn id="5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7"/>
                                        </p:tgtEl>
                                        <p:attrNameLst>
                                          <p:attrName>style.visibility</p:attrName>
                                        </p:attrNameLst>
                                      </p:cBhvr>
                                      <p:to>
                                        <p:strVal val="visible"/>
                                      </p:to>
                                    </p:set>
                                    <p:anim calcmode="lin" valueType="num">
                                      <p:cBhvr additive="base">
                                        <p:cTn id="55" dur="500" fill="hold"/>
                                        <p:tgtEl>
                                          <p:spTgt spid="7"/>
                                        </p:tgtEl>
                                        <p:attrNameLst>
                                          <p:attrName>ppt_x</p:attrName>
                                        </p:attrNameLst>
                                      </p:cBhvr>
                                      <p:tavLst>
                                        <p:tav tm="0">
                                          <p:val>
                                            <p:strVal val="#ppt_x"/>
                                          </p:val>
                                        </p:tav>
                                        <p:tav tm="100000">
                                          <p:val>
                                            <p:strVal val="#ppt_x"/>
                                          </p:val>
                                        </p:tav>
                                      </p:tavLst>
                                    </p:anim>
                                    <p:anim calcmode="lin" valueType="num">
                                      <p:cBhvr additive="base">
                                        <p:cTn id="5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500" fill="hold"/>
                                        <p:tgtEl>
                                          <p:spTgt spid="13"/>
                                        </p:tgtEl>
                                        <p:attrNameLst>
                                          <p:attrName>ppt_x</p:attrName>
                                        </p:attrNameLst>
                                      </p:cBhvr>
                                      <p:tavLst>
                                        <p:tav tm="0">
                                          <p:val>
                                            <p:strVal val="#ppt_x"/>
                                          </p:val>
                                        </p:tav>
                                        <p:tav tm="100000">
                                          <p:val>
                                            <p:strVal val="#ppt_x"/>
                                          </p:val>
                                        </p:tav>
                                      </p:tavLst>
                                    </p:anim>
                                    <p:anim calcmode="lin" valueType="num">
                                      <p:cBhvr additive="base">
                                        <p:cTn id="6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additive="base">
                                        <p:cTn id="67" dur="500" fill="hold"/>
                                        <p:tgtEl>
                                          <p:spTgt spid="16"/>
                                        </p:tgtEl>
                                        <p:attrNameLst>
                                          <p:attrName>ppt_x</p:attrName>
                                        </p:attrNameLst>
                                      </p:cBhvr>
                                      <p:tavLst>
                                        <p:tav tm="0">
                                          <p:val>
                                            <p:strVal val="#ppt_x"/>
                                          </p:val>
                                        </p:tav>
                                        <p:tav tm="100000">
                                          <p:val>
                                            <p:strVal val="#ppt_x"/>
                                          </p:val>
                                        </p:tav>
                                      </p:tavLst>
                                    </p:anim>
                                    <p:anim calcmode="lin" valueType="num">
                                      <p:cBhvr additive="base">
                                        <p:cTn id="6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500" fill="hold"/>
                                        <p:tgtEl>
                                          <p:spTgt spid="18"/>
                                        </p:tgtEl>
                                        <p:attrNameLst>
                                          <p:attrName>ppt_x</p:attrName>
                                        </p:attrNameLst>
                                      </p:cBhvr>
                                      <p:tavLst>
                                        <p:tav tm="0">
                                          <p:val>
                                            <p:strVal val="#ppt_x"/>
                                          </p:val>
                                        </p:tav>
                                        <p:tav tm="100000">
                                          <p:val>
                                            <p:strVal val="#ppt_x"/>
                                          </p:val>
                                        </p:tav>
                                      </p:tavLst>
                                    </p:anim>
                                    <p:anim calcmode="lin" valueType="num">
                                      <p:cBhvr additive="base">
                                        <p:cTn id="7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19"/>
                                        </p:tgtEl>
                                        <p:attrNameLst>
                                          <p:attrName>style.visibility</p:attrName>
                                        </p:attrNameLst>
                                      </p:cBhvr>
                                      <p:to>
                                        <p:strVal val="visible"/>
                                      </p:to>
                                    </p:set>
                                    <p:anim calcmode="lin" valueType="num">
                                      <p:cBhvr additive="base">
                                        <p:cTn id="79" dur="500" fill="hold"/>
                                        <p:tgtEl>
                                          <p:spTgt spid="19"/>
                                        </p:tgtEl>
                                        <p:attrNameLst>
                                          <p:attrName>ppt_x</p:attrName>
                                        </p:attrNameLst>
                                      </p:cBhvr>
                                      <p:tavLst>
                                        <p:tav tm="0">
                                          <p:val>
                                            <p:strVal val="#ppt_x"/>
                                          </p:val>
                                        </p:tav>
                                        <p:tav tm="100000">
                                          <p:val>
                                            <p:strVal val="#ppt_x"/>
                                          </p:val>
                                        </p:tav>
                                      </p:tavLst>
                                    </p:anim>
                                    <p:anim calcmode="lin" valueType="num">
                                      <p:cBhvr additive="base">
                                        <p:cTn id="8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grpId="0" nodeType="clickEffect">
                                  <p:stCondLst>
                                    <p:cond delay="0"/>
                                  </p:stCondLst>
                                  <p:childTnLst>
                                    <p:set>
                                      <p:cBhvr>
                                        <p:cTn id="84" dur="1" fill="hold">
                                          <p:stCondLst>
                                            <p:cond delay="0"/>
                                          </p:stCondLst>
                                        </p:cTn>
                                        <p:tgtEl>
                                          <p:spTgt spid="20"/>
                                        </p:tgtEl>
                                        <p:attrNameLst>
                                          <p:attrName>style.visibility</p:attrName>
                                        </p:attrNameLst>
                                      </p:cBhvr>
                                      <p:to>
                                        <p:strVal val="visible"/>
                                      </p:to>
                                    </p:set>
                                    <p:anim calcmode="lin" valueType="num">
                                      <p:cBhvr additive="base">
                                        <p:cTn id="85" dur="500" fill="hold"/>
                                        <p:tgtEl>
                                          <p:spTgt spid="20"/>
                                        </p:tgtEl>
                                        <p:attrNameLst>
                                          <p:attrName>ppt_x</p:attrName>
                                        </p:attrNameLst>
                                      </p:cBhvr>
                                      <p:tavLst>
                                        <p:tav tm="0">
                                          <p:val>
                                            <p:strVal val="#ppt_x"/>
                                          </p:val>
                                        </p:tav>
                                        <p:tav tm="100000">
                                          <p:val>
                                            <p:strVal val="#ppt_x"/>
                                          </p:val>
                                        </p:tav>
                                      </p:tavLst>
                                    </p:anim>
                                    <p:anim calcmode="lin" valueType="num">
                                      <p:cBhvr additive="base">
                                        <p:cTn id="86"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4" fill="hold" grpId="0" nodeType="clickEffect">
                                  <p:stCondLst>
                                    <p:cond delay="0"/>
                                  </p:stCondLst>
                                  <p:childTnLst>
                                    <p:set>
                                      <p:cBhvr>
                                        <p:cTn id="90" dur="1" fill="hold">
                                          <p:stCondLst>
                                            <p:cond delay="0"/>
                                          </p:stCondLst>
                                        </p:cTn>
                                        <p:tgtEl>
                                          <p:spTgt spid="14"/>
                                        </p:tgtEl>
                                        <p:attrNameLst>
                                          <p:attrName>style.visibility</p:attrName>
                                        </p:attrNameLst>
                                      </p:cBhvr>
                                      <p:to>
                                        <p:strVal val="visible"/>
                                      </p:to>
                                    </p:set>
                                    <p:anim calcmode="lin" valueType="num">
                                      <p:cBhvr additive="base">
                                        <p:cTn id="91" dur="500" fill="hold"/>
                                        <p:tgtEl>
                                          <p:spTgt spid="14"/>
                                        </p:tgtEl>
                                        <p:attrNameLst>
                                          <p:attrName>ppt_x</p:attrName>
                                        </p:attrNameLst>
                                      </p:cBhvr>
                                      <p:tavLst>
                                        <p:tav tm="0">
                                          <p:val>
                                            <p:strVal val="#ppt_x"/>
                                          </p:val>
                                        </p:tav>
                                        <p:tav tm="100000">
                                          <p:val>
                                            <p:strVal val="#ppt_x"/>
                                          </p:val>
                                        </p:tav>
                                      </p:tavLst>
                                    </p:anim>
                                    <p:anim calcmode="lin" valueType="num">
                                      <p:cBhvr additive="base">
                                        <p:cTn id="9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ntr" presetSubtype="4" fill="hold" grpId="0" nodeType="clickEffect">
                                  <p:stCondLst>
                                    <p:cond delay="0"/>
                                  </p:stCondLst>
                                  <p:childTnLst>
                                    <p:set>
                                      <p:cBhvr>
                                        <p:cTn id="96" dur="1" fill="hold">
                                          <p:stCondLst>
                                            <p:cond delay="0"/>
                                          </p:stCondLst>
                                        </p:cTn>
                                        <p:tgtEl>
                                          <p:spTgt spid="21"/>
                                        </p:tgtEl>
                                        <p:attrNameLst>
                                          <p:attrName>style.visibility</p:attrName>
                                        </p:attrNameLst>
                                      </p:cBhvr>
                                      <p:to>
                                        <p:strVal val="visible"/>
                                      </p:to>
                                    </p:set>
                                    <p:anim calcmode="lin" valueType="num">
                                      <p:cBhvr additive="base">
                                        <p:cTn id="97" dur="500" fill="hold"/>
                                        <p:tgtEl>
                                          <p:spTgt spid="21"/>
                                        </p:tgtEl>
                                        <p:attrNameLst>
                                          <p:attrName>ppt_x</p:attrName>
                                        </p:attrNameLst>
                                      </p:cBhvr>
                                      <p:tavLst>
                                        <p:tav tm="0">
                                          <p:val>
                                            <p:strVal val="#ppt_x"/>
                                          </p:val>
                                        </p:tav>
                                        <p:tav tm="100000">
                                          <p:val>
                                            <p:strVal val="#ppt_x"/>
                                          </p:val>
                                        </p:tav>
                                      </p:tavLst>
                                    </p:anim>
                                    <p:anim calcmode="lin" valueType="num">
                                      <p:cBhvr additive="base">
                                        <p:cTn id="9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4" fill="hold" grpId="0" nodeType="clickEffect">
                                  <p:stCondLst>
                                    <p:cond delay="0"/>
                                  </p:stCondLst>
                                  <p:childTnLst>
                                    <p:set>
                                      <p:cBhvr>
                                        <p:cTn id="102" dur="1" fill="hold">
                                          <p:stCondLst>
                                            <p:cond delay="0"/>
                                          </p:stCondLst>
                                        </p:cTn>
                                        <p:tgtEl>
                                          <p:spTgt spid="22"/>
                                        </p:tgtEl>
                                        <p:attrNameLst>
                                          <p:attrName>style.visibility</p:attrName>
                                        </p:attrNameLst>
                                      </p:cBhvr>
                                      <p:to>
                                        <p:strVal val="visible"/>
                                      </p:to>
                                    </p:set>
                                    <p:anim calcmode="lin" valueType="num">
                                      <p:cBhvr additive="base">
                                        <p:cTn id="103" dur="500" fill="hold"/>
                                        <p:tgtEl>
                                          <p:spTgt spid="22"/>
                                        </p:tgtEl>
                                        <p:attrNameLst>
                                          <p:attrName>ppt_x</p:attrName>
                                        </p:attrNameLst>
                                      </p:cBhvr>
                                      <p:tavLst>
                                        <p:tav tm="0">
                                          <p:val>
                                            <p:strVal val="#ppt_x"/>
                                          </p:val>
                                        </p:tav>
                                        <p:tav tm="100000">
                                          <p:val>
                                            <p:strVal val="#ppt_x"/>
                                          </p:val>
                                        </p:tav>
                                      </p:tavLst>
                                    </p:anim>
                                    <p:anim calcmode="lin" valueType="num">
                                      <p:cBhvr additive="base">
                                        <p:cTn id="104"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105" fill="hold">
                      <p:stCondLst>
                        <p:cond delay="indefinite"/>
                      </p:stCondLst>
                      <p:childTnLst>
                        <p:par>
                          <p:cTn id="106" fill="hold">
                            <p:stCondLst>
                              <p:cond delay="0"/>
                            </p:stCondLst>
                            <p:childTnLst>
                              <p:par>
                                <p:cTn id="107" presetID="2" presetClass="entr" presetSubtype="4" fill="hold" grpId="0" nodeType="clickEffect">
                                  <p:stCondLst>
                                    <p:cond delay="0"/>
                                  </p:stCondLst>
                                  <p:childTnLst>
                                    <p:set>
                                      <p:cBhvr>
                                        <p:cTn id="108" dur="1" fill="hold">
                                          <p:stCondLst>
                                            <p:cond delay="0"/>
                                          </p:stCondLst>
                                        </p:cTn>
                                        <p:tgtEl>
                                          <p:spTgt spid="23"/>
                                        </p:tgtEl>
                                        <p:attrNameLst>
                                          <p:attrName>style.visibility</p:attrName>
                                        </p:attrNameLst>
                                      </p:cBhvr>
                                      <p:to>
                                        <p:strVal val="visible"/>
                                      </p:to>
                                    </p:set>
                                    <p:anim calcmode="lin" valueType="num">
                                      <p:cBhvr additive="base">
                                        <p:cTn id="109" dur="500" fill="hold"/>
                                        <p:tgtEl>
                                          <p:spTgt spid="23"/>
                                        </p:tgtEl>
                                        <p:attrNameLst>
                                          <p:attrName>ppt_x</p:attrName>
                                        </p:attrNameLst>
                                      </p:cBhvr>
                                      <p:tavLst>
                                        <p:tav tm="0">
                                          <p:val>
                                            <p:strVal val="#ppt_x"/>
                                          </p:val>
                                        </p:tav>
                                        <p:tav tm="100000">
                                          <p:val>
                                            <p:strVal val="#ppt_x"/>
                                          </p:val>
                                        </p:tav>
                                      </p:tavLst>
                                    </p:anim>
                                    <p:anim calcmode="lin" valueType="num">
                                      <p:cBhvr additive="base">
                                        <p:cTn id="110"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111" fill="hold">
                      <p:stCondLst>
                        <p:cond delay="indefinite"/>
                      </p:stCondLst>
                      <p:childTnLst>
                        <p:par>
                          <p:cTn id="112" fill="hold">
                            <p:stCondLst>
                              <p:cond delay="0"/>
                            </p:stCondLst>
                            <p:childTnLst>
                              <p:par>
                                <p:cTn id="113" presetID="2" presetClass="entr" presetSubtype="4" fill="hold" grpId="0" nodeType="clickEffect">
                                  <p:stCondLst>
                                    <p:cond delay="0"/>
                                  </p:stCondLst>
                                  <p:childTnLst>
                                    <p:set>
                                      <p:cBhvr>
                                        <p:cTn id="114" dur="1" fill="hold">
                                          <p:stCondLst>
                                            <p:cond delay="0"/>
                                          </p:stCondLst>
                                        </p:cTn>
                                        <p:tgtEl>
                                          <p:spTgt spid="24"/>
                                        </p:tgtEl>
                                        <p:attrNameLst>
                                          <p:attrName>style.visibility</p:attrName>
                                        </p:attrNameLst>
                                      </p:cBhvr>
                                      <p:to>
                                        <p:strVal val="visible"/>
                                      </p:to>
                                    </p:set>
                                    <p:anim calcmode="lin" valueType="num">
                                      <p:cBhvr additive="base">
                                        <p:cTn id="115" dur="500" fill="hold"/>
                                        <p:tgtEl>
                                          <p:spTgt spid="24"/>
                                        </p:tgtEl>
                                        <p:attrNameLst>
                                          <p:attrName>ppt_x</p:attrName>
                                        </p:attrNameLst>
                                      </p:cBhvr>
                                      <p:tavLst>
                                        <p:tav tm="0">
                                          <p:val>
                                            <p:strVal val="#ppt_x"/>
                                          </p:val>
                                        </p:tav>
                                        <p:tav tm="100000">
                                          <p:val>
                                            <p:strVal val="#ppt_x"/>
                                          </p:val>
                                        </p:tav>
                                      </p:tavLst>
                                    </p:anim>
                                    <p:anim calcmode="lin" valueType="num">
                                      <p:cBhvr additive="base">
                                        <p:cTn id="116"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117" fill="hold">
                      <p:stCondLst>
                        <p:cond delay="indefinite"/>
                      </p:stCondLst>
                      <p:childTnLst>
                        <p:par>
                          <p:cTn id="118" fill="hold">
                            <p:stCondLst>
                              <p:cond delay="0"/>
                            </p:stCondLst>
                            <p:childTnLst>
                              <p:par>
                                <p:cTn id="119" presetID="2" presetClass="entr" presetSubtype="4" fill="hold" grpId="0" nodeType="clickEffect">
                                  <p:stCondLst>
                                    <p:cond delay="0"/>
                                  </p:stCondLst>
                                  <p:childTnLst>
                                    <p:set>
                                      <p:cBhvr>
                                        <p:cTn id="120" dur="1" fill="hold">
                                          <p:stCondLst>
                                            <p:cond delay="0"/>
                                          </p:stCondLst>
                                        </p:cTn>
                                        <p:tgtEl>
                                          <p:spTgt spid="15"/>
                                        </p:tgtEl>
                                        <p:attrNameLst>
                                          <p:attrName>style.visibility</p:attrName>
                                        </p:attrNameLst>
                                      </p:cBhvr>
                                      <p:to>
                                        <p:strVal val="visible"/>
                                      </p:to>
                                    </p:set>
                                    <p:anim calcmode="lin" valueType="num">
                                      <p:cBhvr additive="base">
                                        <p:cTn id="121" dur="500" fill="hold"/>
                                        <p:tgtEl>
                                          <p:spTgt spid="15"/>
                                        </p:tgtEl>
                                        <p:attrNameLst>
                                          <p:attrName>ppt_x</p:attrName>
                                        </p:attrNameLst>
                                      </p:cBhvr>
                                      <p:tavLst>
                                        <p:tav tm="0">
                                          <p:val>
                                            <p:strVal val="#ppt_x"/>
                                          </p:val>
                                        </p:tav>
                                        <p:tav tm="100000">
                                          <p:val>
                                            <p:strVal val="#ppt_x"/>
                                          </p:val>
                                        </p:tav>
                                      </p:tavLst>
                                    </p:anim>
                                    <p:anim calcmode="lin" valueType="num">
                                      <p:cBhvr additive="base">
                                        <p:cTn id="12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p:bldP spid="7" grpId="0" animBg="1"/>
      <p:bldP spid="8" grpId="0" animBg="1"/>
      <p:bldP spid="9" grpId="0"/>
      <p:bldP spid="10" grpId="0"/>
      <p:bldP spid="11" grpId="0"/>
      <p:bldP spid="12" grpId="0"/>
      <p:bldP spid="13" grpId="0"/>
      <p:bldP spid="14" grpId="0"/>
      <p:bldP spid="15" grpId="0"/>
      <p:bldP spid="16" grpId="0" animBg="1"/>
      <p:bldP spid="18" grpId="0" animBg="1"/>
      <p:bldP spid="19" grpId="0" animBg="1"/>
      <p:bldP spid="20" grpId="0" animBg="1"/>
      <p:bldP spid="21" grpId="0" animBg="1"/>
      <p:bldP spid="22" grpId="0" animBg="1"/>
      <p:bldP spid="23" grpId="0" animBg="1"/>
      <p:bldP spid="2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4953" y="252242"/>
            <a:ext cx="11666482" cy="129277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3200" dirty="0"/>
              <a:t>Urutan fungsi sintaksis dalam setiap struktur sintaksis tidak harus selalu berurutan S, P, O, dan </a:t>
            </a:r>
            <a:r>
              <a:rPr lang="id-ID" sz="3200" dirty="0" smtClean="0"/>
              <a:t>K.</a:t>
            </a:r>
            <a:endParaRPr lang="id-ID" sz="3200" dirty="0"/>
          </a:p>
        </p:txBody>
      </p:sp>
      <p:sp>
        <p:nvSpPr>
          <p:cNvPr id="5" name="Rectangle 4"/>
          <p:cNvSpPr/>
          <p:nvPr/>
        </p:nvSpPr>
        <p:spPr>
          <a:xfrm>
            <a:off x="204953" y="1665882"/>
            <a:ext cx="11666482" cy="3189897"/>
          </a:xfrm>
          <a:prstGeom prst="rect">
            <a:avLst/>
          </a:prstGeom>
          <a:solidFill>
            <a:schemeClr val="bg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3200" dirty="0"/>
              <a:t>(1) </a:t>
            </a:r>
            <a:r>
              <a:rPr lang="id-ID" sz="3200" i="1" u="sng" dirty="0">
                <a:solidFill>
                  <a:srgbClr val="FF0000"/>
                </a:solidFill>
              </a:rPr>
              <a:t>Adik</a:t>
            </a:r>
            <a:r>
              <a:rPr lang="id-ID" sz="3200" i="1" dirty="0"/>
              <a:t> </a:t>
            </a:r>
            <a:r>
              <a:rPr lang="id-ID" sz="3200" i="1" u="sng" dirty="0">
                <a:solidFill>
                  <a:schemeClr val="bg2">
                    <a:lumMod val="60000"/>
                    <a:lumOff val="40000"/>
                  </a:schemeClr>
                </a:solidFill>
              </a:rPr>
              <a:t>membaca</a:t>
            </a:r>
            <a:r>
              <a:rPr lang="id-ID" sz="3200" i="1" dirty="0"/>
              <a:t> </a:t>
            </a:r>
            <a:r>
              <a:rPr lang="id-ID" sz="3200" i="1" u="sng" dirty="0">
                <a:solidFill>
                  <a:schemeClr val="bg1">
                    <a:lumMod val="75000"/>
                    <a:lumOff val="25000"/>
                  </a:schemeClr>
                </a:solidFill>
              </a:rPr>
              <a:t>buku</a:t>
            </a:r>
            <a:r>
              <a:rPr lang="id-ID" sz="3200" i="1" dirty="0"/>
              <a:t> </a:t>
            </a:r>
            <a:r>
              <a:rPr lang="id-ID" sz="3200" i="1" u="sng" dirty="0">
                <a:solidFill>
                  <a:srgbClr val="FFFF00"/>
                </a:solidFill>
              </a:rPr>
              <a:t>tadi malam</a:t>
            </a:r>
            <a:r>
              <a:rPr lang="id-ID" sz="3200" dirty="0"/>
              <a:t>. Dapat diubah menjadi</a:t>
            </a:r>
          </a:p>
          <a:p>
            <a:r>
              <a:rPr lang="id-ID" sz="3200" dirty="0"/>
              <a:t>           S          P          O         K   </a:t>
            </a:r>
          </a:p>
          <a:p>
            <a:r>
              <a:rPr lang="id-ID" sz="3200" dirty="0"/>
              <a:t>(1a) </a:t>
            </a:r>
            <a:r>
              <a:rPr lang="id-ID" sz="3200" i="1" u="sng" dirty="0">
                <a:solidFill>
                  <a:srgbClr val="FFFF00"/>
                </a:solidFill>
              </a:rPr>
              <a:t>Tadi malam</a:t>
            </a:r>
            <a:r>
              <a:rPr lang="id-ID" sz="3200" i="1" dirty="0">
                <a:solidFill>
                  <a:srgbClr val="FFFF00"/>
                </a:solidFill>
              </a:rPr>
              <a:t> </a:t>
            </a:r>
            <a:r>
              <a:rPr lang="id-ID" sz="3200" i="1" u="sng" dirty="0">
                <a:solidFill>
                  <a:srgbClr val="FF0000"/>
                </a:solidFill>
              </a:rPr>
              <a:t>Adik</a:t>
            </a:r>
            <a:r>
              <a:rPr lang="id-ID" sz="3200" i="1" dirty="0"/>
              <a:t> </a:t>
            </a:r>
            <a:r>
              <a:rPr lang="id-ID" sz="3200" i="1" u="sng" dirty="0">
                <a:solidFill>
                  <a:schemeClr val="bg2">
                    <a:lumMod val="60000"/>
                    <a:lumOff val="40000"/>
                  </a:schemeClr>
                </a:solidFill>
              </a:rPr>
              <a:t>membaca</a:t>
            </a:r>
            <a:r>
              <a:rPr lang="id-ID" sz="3200" i="1" dirty="0"/>
              <a:t> </a:t>
            </a:r>
            <a:r>
              <a:rPr lang="id-ID" sz="3200" i="1" u="sng" dirty="0">
                <a:solidFill>
                  <a:schemeClr val="bg1">
                    <a:lumMod val="75000"/>
                    <a:lumOff val="25000"/>
                  </a:schemeClr>
                </a:solidFill>
              </a:rPr>
              <a:t>buku</a:t>
            </a:r>
            <a:r>
              <a:rPr lang="id-ID" sz="3200" dirty="0"/>
              <a:t>. Atau</a:t>
            </a:r>
          </a:p>
          <a:p>
            <a:r>
              <a:rPr lang="id-ID" sz="3200" dirty="0"/>
              <a:t>                K            S         P          O</a:t>
            </a:r>
          </a:p>
          <a:p>
            <a:r>
              <a:rPr lang="id-ID" sz="3200" dirty="0"/>
              <a:t>(1b) </a:t>
            </a:r>
            <a:r>
              <a:rPr lang="id-ID" sz="3200" i="1" u="sng" dirty="0">
                <a:solidFill>
                  <a:schemeClr val="bg1">
                    <a:lumMod val="75000"/>
                    <a:lumOff val="25000"/>
                  </a:schemeClr>
                </a:solidFill>
              </a:rPr>
              <a:t>Buku</a:t>
            </a:r>
            <a:r>
              <a:rPr lang="id-ID" sz="3200" i="1" dirty="0"/>
              <a:t> </a:t>
            </a:r>
            <a:r>
              <a:rPr lang="id-ID" sz="3200" i="1" u="sng" dirty="0">
                <a:solidFill>
                  <a:schemeClr val="bg2">
                    <a:lumMod val="60000"/>
                    <a:lumOff val="40000"/>
                  </a:schemeClr>
                </a:solidFill>
              </a:rPr>
              <a:t>dibaca</a:t>
            </a:r>
            <a:r>
              <a:rPr lang="id-ID" sz="3200" i="1" dirty="0"/>
              <a:t> </a:t>
            </a:r>
            <a:r>
              <a:rPr lang="id-ID" sz="3200" i="1" u="sng" dirty="0">
                <a:solidFill>
                  <a:srgbClr val="FF0000"/>
                </a:solidFill>
              </a:rPr>
              <a:t>Adik</a:t>
            </a:r>
            <a:r>
              <a:rPr lang="id-ID" sz="3200" i="1" dirty="0"/>
              <a:t> </a:t>
            </a:r>
            <a:r>
              <a:rPr lang="id-ID" sz="3200" i="1" u="sng" dirty="0">
                <a:solidFill>
                  <a:srgbClr val="FFFF00"/>
                </a:solidFill>
              </a:rPr>
              <a:t>tadi malam</a:t>
            </a:r>
            <a:r>
              <a:rPr lang="id-ID" sz="3200" dirty="0"/>
              <a:t>. </a:t>
            </a:r>
          </a:p>
          <a:p>
            <a:r>
              <a:rPr lang="id-ID" sz="3200" dirty="0"/>
              <a:t>           O          P      S          K</a:t>
            </a:r>
          </a:p>
        </p:txBody>
      </p:sp>
      <p:sp>
        <p:nvSpPr>
          <p:cNvPr id="6" name="Rectangle 5"/>
          <p:cNvSpPr/>
          <p:nvPr/>
        </p:nvSpPr>
        <p:spPr>
          <a:xfrm>
            <a:off x="204953" y="4976647"/>
            <a:ext cx="11666482" cy="1707932"/>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400" dirty="0"/>
              <a:t>Ketiga susunan kalimat tersebut maknanya sama. Fungsi S, P, dan K dapat berubah-ubah, </a:t>
            </a:r>
            <a:r>
              <a:rPr lang="id-ID" sz="2400"/>
              <a:t>namun </a:t>
            </a:r>
            <a:r>
              <a:rPr lang="id-ID" sz="2400" smtClean="0"/>
              <a:t>P </a:t>
            </a:r>
            <a:r>
              <a:rPr lang="id-ID" sz="2400" dirty="0"/>
              <a:t>dan O selalu berurutan jika masih dalam bentuk aktif seperti kalimat </a:t>
            </a:r>
            <a:r>
              <a:rPr lang="id-ID" sz="2400" dirty="0" smtClean="0"/>
              <a:t>(1) </a:t>
            </a:r>
            <a:r>
              <a:rPr lang="id-ID" sz="2400" dirty="0"/>
              <a:t>dan </a:t>
            </a:r>
            <a:r>
              <a:rPr lang="id-ID" sz="2400" dirty="0" smtClean="0"/>
              <a:t>(1a). </a:t>
            </a:r>
            <a:r>
              <a:rPr lang="id-ID" sz="2400" dirty="0"/>
              <a:t>Fungsi </a:t>
            </a:r>
            <a:r>
              <a:rPr lang="id-ID" sz="2400" dirty="0" smtClean="0"/>
              <a:t>O </a:t>
            </a:r>
            <a:r>
              <a:rPr lang="id-ID" sz="2400" dirty="0"/>
              <a:t>dapat dipertukarkan apabila kalimat bentuk aktif itu diubah menjadi pasif yang dilihat pada kalimat </a:t>
            </a:r>
            <a:r>
              <a:rPr lang="id-ID" sz="2400" dirty="0" smtClean="0"/>
              <a:t>(1b).</a:t>
            </a:r>
            <a:endParaRPr lang="id-ID" sz="2400" dirty="0"/>
          </a:p>
        </p:txBody>
      </p:sp>
    </p:spTree>
    <p:extLst>
      <p:ext uri="{BB962C8B-B14F-4D97-AF65-F5344CB8AC3E}">
        <p14:creationId xmlns:p14="http://schemas.microsoft.com/office/powerpoint/2010/main" val="3541972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heel(1)">
                                      <p:cBhvr>
                                        <p:cTn id="1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4953" y="252242"/>
            <a:ext cx="11666482" cy="1292772"/>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3200" dirty="0" smtClean="0"/>
              <a:t>Tidak </a:t>
            </a:r>
            <a:r>
              <a:rPr lang="id-ID" sz="3200" dirty="0"/>
              <a:t>ada keharusan semua fungsi sintaksis  selalu muncul dalam setiap struktur.</a:t>
            </a:r>
          </a:p>
        </p:txBody>
      </p:sp>
      <p:sp>
        <p:nvSpPr>
          <p:cNvPr id="5" name="Rectangle 4"/>
          <p:cNvSpPr/>
          <p:nvPr/>
        </p:nvSpPr>
        <p:spPr>
          <a:xfrm>
            <a:off x="204953" y="1665881"/>
            <a:ext cx="11666482" cy="4750685"/>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3200" dirty="0"/>
              <a:t>(2) </a:t>
            </a:r>
            <a:r>
              <a:rPr lang="id-ID" sz="3200" i="1" u="sng" dirty="0"/>
              <a:t>Keluarlah</a:t>
            </a:r>
            <a:r>
              <a:rPr lang="id-ID" sz="3200" i="1" dirty="0"/>
              <a:t> </a:t>
            </a:r>
            <a:r>
              <a:rPr lang="id-ID" sz="3200" i="1" u="sng" dirty="0"/>
              <a:t>dia</a:t>
            </a:r>
            <a:r>
              <a:rPr lang="id-ID" sz="3200" i="1" dirty="0"/>
              <a:t> </a:t>
            </a:r>
            <a:r>
              <a:rPr lang="id-ID" sz="3200" i="1" u="sng" dirty="0"/>
              <a:t>dari tempat persembunyiannya</a:t>
            </a:r>
            <a:r>
              <a:rPr lang="id-ID" sz="3200" dirty="0" smtClean="0"/>
              <a:t>.  </a:t>
            </a:r>
            <a:endParaRPr lang="id-ID" sz="3200" dirty="0"/>
          </a:p>
          <a:p>
            <a:r>
              <a:rPr lang="id-ID" sz="3200" dirty="0"/>
              <a:t>              P         S                          K</a:t>
            </a:r>
          </a:p>
          <a:p>
            <a:r>
              <a:rPr lang="id-ID" sz="3200" dirty="0"/>
              <a:t>(3) </a:t>
            </a:r>
            <a:r>
              <a:rPr lang="id-ID" sz="3200" i="1" u="sng" dirty="0"/>
              <a:t>Adik</a:t>
            </a:r>
            <a:r>
              <a:rPr lang="id-ID" sz="3200" i="1" dirty="0"/>
              <a:t> </a:t>
            </a:r>
            <a:r>
              <a:rPr lang="id-ID" sz="3200" i="1" u="sng" dirty="0"/>
              <a:t>membaca</a:t>
            </a:r>
            <a:r>
              <a:rPr lang="id-ID" sz="3200" i="1" dirty="0"/>
              <a:t> </a:t>
            </a:r>
            <a:r>
              <a:rPr lang="id-ID" sz="3200" i="1" u="sng" dirty="0"/>
              <a:t>buku</a:t>
            </a:r>
            <a:r>
              <a:rPr lang="id-ID" sz="3200" dirty="0"/>
              <a:t>.</a:t>
            </a:r>
          </a:p>
          <a:p>
            <a:r>
              <a:rPr lang="id-ID" sz="3200" dirty="0"/>
              <a:t>         S         P          O</a:t>
            </a:r>
          </a:p>
          <a:p>
            <a:r>
              <a:rPr lang="id-ID" sz="3200" dirty="0"/>
              <a:t>(4) </a:t>
            </a:r>
            <a:r>
              <a:rPr lang="id-ID" sz="3200" i="1" u="sng" dirty="0"/>
              <a:t>Adik</a:t>
            </a:r>
            <a:r>
              <a:rPr lang="id-ID" sz="3200" i="1" dirty="0"/>
              <a:t> </a:t>
            </a:r>
            <a:r>
              <a:rPr lang="id-ID" sz="3200" i="1" u="sng" dirty="0"/>
              <a:t>tidur</a:t>
            </a:r>
            <a:r>
              <a:rPr lang="id-ID" sz="3200" dirty="0"/>
              <a:t>.</a:t>
            </a:r>
          </a:p>
          <a:p>
            <a:r>
              <a:rPr lang="id-ID" sz="3200" dirty="0"/>
              <a:t>          S     P</a:t>
            </a:r>
          </a:p>
          <a:p>
            <a:r>
              <a:rPr lang="id-ID" sz="3200" dirty="0"/>
              <a:t>(5) </a:t>
            </a:r>
            <a:r>
              <a:rPr lang="id-ID" sz="3200" i="1" u="sng" dirty="0"/>
              <a:t>Adik</a:t>
            </a:r>
            <a:r>
              <a:rPr lang="id-ID" sz="3200" i="1" dirty="0"/>
              <a:t> </a:t>
            </a:r>
            <a:r>
              <a:rPr lang="id-ID" sz="3200" i="1" u="sng" dirty="0"/>
              <a:t>tidur</a:t>
            </a:r>
            <a:r>
              <a:rPr lang="id-ID" sz="3200" i="1" dirty="0"/>
              <a:t> </a:t>
            </a:r>
            <a:r>
              <a:rPr lang="id-ID" sz="3200" i="1" u="sng" dirty="0"/>
              <a:t>di kamar</a:t>
            </a:r>
            <a:r>
              <a:rPr lang="id-ID" sz="3200" dirty="0"/>
              <a:t>.</a:t>
            </a:r>
          </a:p>
          <a:p>
            <a:r>
              <a:rPr lang="id-ID" sz="3200" dirty="0"/>
              <a:t>          S     P        K</a:t>
            </a:r>
          </a:p>
        </p:txBody>
      </p:sp>
    </p:spTree>
    <p:extLst>
      <p:ext uri="{BB962C8B-B14F-4D97-AF65-F5344CB8AC3E}">
        <p14:creationId xmlns:p14="http://schemas.microsoft.com/office/powerpoint/2010/main" val="3157992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4953" y="252241"/>
            <a:ext cx="11666482" cy="3184641"/>
          </a:xfrm>
          <a:prstGeom prst="rect">
            <a:avLst/>
          </a:prstGeom>
          <a:solidFill>
            <a:schemeClr val="tx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3200" dirty="0"/>
              <a:t>Para ahli tata bahasa tradisional berpendapat bahwa fungsi </a:t>
            </a:r>
            <a:r>
              <a:rPr lang="id-ID" sz="3200" dirty="0">
                <a:solidFill>
                  <a:srgbClr val="FF0000"/>
                </a:solidFill>
              </a:rPr>
              <a:t>subjek</a:t>
            </a:r>
            <a:r>
              <a:rPr lang="id-ID" sz="3200" dirty="0"/>
              <a:t> harus diisi oleh kategori </a:t>
            </a:r>
            <a:r>
              <a:rPr lang="id-ID" sz="3200" dirty="0">
                <a:solidFill>
                  <a:srgbClr val="FF0000"/>
                </a:solidFill>
              </a:rPr>
              <a:t>nomina</a:t>
            </a:r>
            <a:r>
              <a:rPr lang="id-ID" sz="3200" dirty="0"/>
              <a:t>, fungsi </a:t>
            </a:r>
            <a:r>
              <a:rPr lang="id-ID" sz="3200" dirty="0">
                <a:solidFill>
                  <a:schemeClr val="bg2">
                    <a:lumMod val="60000"/>
                    <a:lumOff val="40000"/>
                  </a:schemeClr>
                </a:solidFill>
              </a:rPr>
              <a:t>predikat</a:t>
            </a:r>
            <a:r>
              <a:rPr lang="id-ID" sz="3200" dirty="0"/>
              <a:t> harus diisi oleh kategori </a:t>
            </a:r>
            <a:r>
              <a:rPr lang="id-ID" sz="3200" dirty="0">
                <a:solidFill>
                  <a:schemeClr val="bg2">
                    <a:lumMod val="60000"/>
                    <a:lumOff val="40000"/>
                  </a:schemeClr>
                </a:solidFill>
              </a:rPr>
              <a:t>verba</a:t>
            </a:r>
            <a:r>
              <a:rPr lang="id-ID" sz="3200" dirty="0"/>
              <a:t>, fungsi </a:t>
            </a:r>
            <a:r>
              <a:rPr lang="id-ID" sz="3200" dirty="0">
                <a:solidFill>
                  <a:schemeClr val="bg1"/>
                </a:solidFill>
              </a:rPr>
              <a:t>objek</a:t>
            </a:r>
            <a:r>
              <a:rPr lang="id-ID" sz="3200" dirty="0"/>
              <a:t> harus diisi oleh kategori </a:t>
            </a:r>
            <a:r>
              <a:rPr lang="id-ID" sz="3200" dirty="0">
                <a:solidFill>
                  <a:schemeClr val="bg1"/>
                </a:solidFill>
              </a:rPr>
              <a:t>nomina</a:t>
            </a:r>
            <a:r>
              <a:rPr lang="id-ID" sz="3200" dirty="0"/>
              <a:t>, dan fungsi </a:t>
            </a:r>
            <a:r>
              <a:rPr lang="id-ID" sz="3200" dirty="0">
                <a:solidFill>
                  <a:srgbClr val="7030A0"/>
                </a:solidFill>
              </a:rPr>
              <a:t>keterangan</a:t>
            </a:r>
            <a:r>
              <a:rPr lang="id-ID" sz="3200" dirty="0"/>
              <a:t> harus diisi oleh kategori </a:t>
            </a:r>
            <a:r>
              <a:rPr lang="id-ID" sz="3200" dirty="0">
                <a:solidFill>
                  <a:srgbClr val="7030A0"/>
                </a:solidFill>
              </a:rPr>
              <a:t>adverbia</a:t>
            </a:r>
            <a:r>
              <a:rPr lang="id-ID" sz="3200" dirty="0"/>
              <a:t>. </a:t>
            </a:r>
            <a:r>
              <a:rPr lang="id-ID" sz="3200" dirty="0" smtClean="0"/>
              <a:t>OKI, </a:t>
            </a:r>
            <a:r>
              <a:rPr lang="id-ID" sz="3200" dirty="0"/>
              <a:t>kalimat (8) </a:t>
            </a:r>
            <a:r>
              <a:rPr lang="id-ID" sz="3200" dirty="0" smtClean="0"/>
              <a:t>salah, agar </a:t>
            </a:r>
            <a:r>
              <a:rPr lang="id-ID" sz="3200" dirty="0"/>
              <a:t>benar harus ditambah kata </a:t>
            </a:r>
            <a:r>
              <a:rPr lang="id-ID" sz="3200" i="1" dirty="0"/>
              <a:t>adalah </a:t>
            </a:r>
            <a:r>
              <a:rPr lang="id-ID" sz="3200" dirty="0"/>
              <a:t>atau </a:t>
            </a:r>
            <a:r>
              <a:rPr lang="id-ID" sz="3200" i="1" dirty="0"/>
              <a:t>menjadi</a:t>
            </a:r>
            <a:r>
              <a:rPr lang="id-ID" sz="3200" dirty="0"/>
              <a:t>, </a:t>
            </a:r>
            <a:r>
              <a:rPr lang="id-ID" sz="3200" dirty="0" smtClean="0">
                <a:sym typeface="Wingdings" panose="05000000000000000000" pitchFamily="2" charset="2"/>
              </a:rPr>
              <a:t></a:t>
            </a:r>
            <a:r>
              <a:rPr lang="id-ID" sz="3200" dirty="0" smtClean="0"/>
              <a:t> </a:t>
            </a:r>
            <a:r>
              <a:rPr lang="id-ID" sz="3200" dirty="0"/>
              <a:t>kalimat (9) atau (10) berikut.</a:t>
            </a:r>
          </a:p>
        </p:txBody>
      </p:sp>
      <p:sp>
        <p:nvSpPr>
          <p:cNvPr id="5" name="Rectangle 4"/>
          <p:cNvSpPr/>
          <p:nvPr/>
        </p:nvSpPr>
        <p:spPr>
          <a:xfrm>
            <a:off x="204953" y="3594538"/>
            <a:ext cx="11666482" cy="3058510"/>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3200" dirty="0">
                <a:solidFill>
                  <a:srgbClr val="FF0000"/>
                </a:solidFill>
              </a:rPr>
              <a:t>(8) </a:t>
            </a:r>
            <a:r>
              <a:rPr lang="id-ID" sz="3200" i="1" u="sng" dirty="0">
                <a:solidFill>
                  <a:srgbClr val="FF0000"/>
                </a:solidFill>
              </a:rPr>
              <a:t>Dia</a:t>
            </a:r>
            <a:r>
              <a:rPr lang="id-ID" sz="3200" i="1" dirty="0">
                <a:solidFill>
                  <a:srgbClr val="FF0000"/>
                </a:solidFill>
              </a:rPr>
              <a:t> </a:t>
            </a:r>
            <a:r>
              <a:rPr lang="id-ID" sz="3200" i="1" u="sng" dirty="0">
                <a:solidFill>
                  <a:srgbClr val="FF0000"/>
                </a:solidFill>
              </a:rPr>
              <a:t>dosen.</a:t>
            </a:r>
            <a:endParaRPr lang="id-ID" sz="3200" dirty="0">
              <a:solidFill>
                <a:srgbClr val="FF0000"/>
              </a:solidFill>
            </a:endParaRPr>
          </a:p>
          <a:p>
            <a:r>
              <a:rPr lang="id-ID" sz="3200" dirty="0">
                <a:solidFill>
                  <a:srgbClr val="FF0000"/>
                </a:solidFill>
              </a:rPr>
              <a:t>        S      O</a:t>
            </a:r>
          </a:p>
          <a:p>
            <a:r>
              <a:rPr lang="id-ID" sz="3200" dirty="0">
                <a:solidFill>
                  <a:srgbClr val="FF0000"/>
                </a:solidFill>
              </a:rPr>
              <a:t>(9) </a:t>
            </a:r>
            <a:r>
              <a:rPr lang="id-ID" sz="3200" i="1" u="sng" dirty="0">
                <a:solidFill>
                  <a:srgbClr val="FF0000"/>
                </a:solidFill>
              </a:rPr>
              <a:t>Dia</a:t>
            </a:r>
            <a:r>
              <a:rPr lang="id-ID" sz="3200" i="1" dirty="0">
                <a:solidFill>
                  <a:srgbClr val="FF0000"/>
                </a:solidFill>
              </a:rPr>
              <a:t> </a:t>
            </a:r>
            <a:r>
              <a:rPr lang="id-ID" sz="3200" i="1" u="sng" dirty="0">
                <a:solidFill>
                  <a:srgbClr val="FF0000"/>
                </a:solidFill>
              </a:rPr>
              <a:t>adalah</a:t>
            </a:r>
            <a:r>
              <a:rPr lang="id-ID" sz="3200" i="1" dirty="0">
                <a:solidFill>
                  <a:srgbClr val="FF0000"/>
                </a:solidFill>
              </a:rPr>
              <a:t> </a:t>
            </a:r>
            <a:r>
              <a:rPr lang="id-ID" sz="3200" i="1" u="sng" dirty="0">
                <a:solidFill>
                  <a:srgbClr val="FF0000"/>
                </a:solidFill>
              </a:rPr>
              <a:t>dosen</a:t>
            </a:r>
            <a:r>
              <a:rPr lang="id-ID" sz="3200" i="1" dirty="0">
                <a:solidFill>
                  <a:srgbClr val="FF0000"/>
                </a:solidFill>
              </a:rPr>
              <a:t>.</a:t>
            </a:r>
            <a:r>
              <a:rPr lang="id-ID" sz="3200" dirty="0">
                <a:solidFill>
                  <a:srgbClr val="FF0000"/>
                </a:solidFill>
              </a:rPr>
              <a:t> </a:t>
            </a:r>
          </a:p>
          <a:p>
            <a:r>
              <a:rPr lang="id-ID" sz="3200" dirty="0">
                <a:solidFill>
                  <a:srgbClr val="FF0000"/>
                </a:solidFill>
              </a:rPr>
              <a:t>        S       P         O</a:t>
            </a:r>
          </a:p>
          <a:p>
            <a:r>
              <a:rPr lang="id-ID" sz="3200" dirty="0">
                <a:solidFill>
                  <a:srgbClr val="FF0000"/>
                </a:solidFill>
              </a:rPr>
              <a:t>(10) </a:t>
            </a:r>
            <a:r>
              <a:rPr lang="id-ID" sz="3200" i="1" u="sng" dirty="0">
                <a:solidFill>
                  <a:srgbClr val="FF0000"/>
                </a:solidFill>
              </a:rPr>
              <a:t>Dia</a:t>
            </a:r>
            <a:r>
              <a:rPr lang="id-ID" sz="3200" i="1" dirty="0">
                <a:solidFill>
                  <a:srgbClr val="FF0000"/>
                </a:solidFill>
              </a:rPr>
              <a:t> </a:t>
            </a:r>
            <a:r>
              <a:rPr lang="id-ID" sz="3200" i="1" u="sng" dirty="0">
                <a:solidFill>
                  <a:srgbClr val="FF0000"/>
                </a:solidFill>
              </a:rPr>
              <a:t>menjadi</a:t>
            </a:r>
            <a:r>
              <a:rPr lang="id-ID" sz="3200" i="1" dirty="0">
                <a:solidFill>
                  <a:srgbClr val="FF0000"/>
                </a:solidFill>
              </a:rPr>
              <a:t> </a:t>
            </a:r>
            <a:r>
              <a:rPr lang="id-ID" sz="3200" i="1" u="sng" dirty="0">
                <a:solidFill>
                  <a:srgbClr val="FF0000"/>
                </a:solidFill>
              </a:rPr>
              <a:t>dosen</a:t>
            </a:r>
            <a:r>
              <a:rPr lang="id-ID" sz="3200" i="1" dirty="0">
                <a:solidFill>
                  <a:srgbClr val="FF0000"/>
                </a:solidFill>
              </a:rPr>
              <a:t>.</a:t>
            </a:r>
            <a:r>
              <a:rPr lang="id-ID" sz="3200" dirty="0">
                <a:solidFill>
                  <a:srgbClr val="FF0000"/>
                </a:solidFill>
              </a:rPr>
              <a:t> </a:t>
            </a:r>
          </a:p>
          <a:p>
            <a:r>
              <a:rPr lang="id-ID" sz="3200" dirty="0">
                <a:solidFill>
                  <a:srgbClr val="FF0000"/>
                </a:solidFill>
              </a:rPr>
              <a:t>          S        P          O</a:t>
            </a:r>
          </a:p>
        </p:txBody>
      </p:sp>
    </p:spTree>
    <p:extLst>
      <p:ext uri="{BB962C8B-B14F-4D97-AF65-F5344CB8AC3E}">
        <p14:creationId xmlns:p14="http://schemas.microsoft.com/office/powerpoint/2010/main" val="3630008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4953" y="252241"/>
            <a:ext cx="11666482" cy="4556242"/>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400" dirty="0"/>
              <a:t>Keterangan:</a:t>
            </a:r>
          </a:p>
          <a:p>
            <a:r>
              <a:rPr lang="id-ID" sz="2400" dirty="0"/>
              <a:t>Kata </a:t>
            </a:r>
            <a:r>
              <a:rPr lang="id-ID" sz="2400" i="1" dirty="0">
                <a:solidFill>
                  <a:srgbClr val="FF0000"/>
                </a:solidFill>
              </a:rPr>
              <a:t>adalah</a:t>
            </a:r>
            <a:r>
              <a:rPr lang="id-ID" sz="2400" i="1" dirty="0"/>
              <a:t> </a:t>
            </a:r>
            <a:r>
              <a:rPr lang="id-ID" sz="2400" dirty="0"/>
              <a:t>merupakan verba </a:t>
            </a:r>
            <a:r>
              <a:rPr lang="id-ID" sz="2400" dirty="0" smtClean="0"/>
              <a:t>kopula, </a:t>
            </a:r>
            <a:r>
              <a:rPr lang="id-ID" sz="2400" dirty="0"/>
              <a:t>yang sepadan </a:t>
            </a:r>
            <a:r>
              <a:rPr lang="id-ID" sz="2400" dirty="0" smtClean="0"/>
              <a:t>dengan </a:t>
            </a:r>
            <a:r>
              <a:rPr lang="id-ID" sz="2400" i="1" dirty="0"/>
              <a:t>to be </a:t>
            </a:r>
            <a:r>
              <a:rPr lang="id-ID" sz="2400" dirty="0"/>
              <a:t>dalam bahasa Inggris. Secara </a:t>
            </a:r>
            <a:r>
              <a:rPr lang="id-ID" sz="2400" dirty="0" smtClean="0"/>
              <a:t>deskriptif, </a:t>
            </a:r>
            <a:r>
              <a:rPr lang="id-ID" sz="2400" dirty="0"/>
              <a:t>verba </a:t>
            </a:r>
            <a:r>
              <a:rPr lang="id-ID" sz="2400" i="1" dirty="0"/>
              <a:t>to be </a:t>
            </a:r>
            <a:r>
              <a:rPr lang="id-ID" sz="2400" dirty="0" smtClean="0"/>
              <a:t>harus </a:t>
            </a:r>
            <a:r>
              <a:rPr lang="id-ID" sz="2400" dirty="0"/>
              <a:t>selalu </a:t>
            </a:r>
            <a:r>
              <a:rPr lang="id-ID" sz="2400" dirty="0" smtClean="0"/>
              <a:t>ada dan </a:t>
            </a:r>
            <a:r>
              <a:rPr lang="id-ID" sz="2400" dirty="0"/>
              <a:t>digunakan dalam konstruksi seperti </a:t>
            </a:r>
            <a:r>
              <a:rPr lang="id-ID" sz="2400" i="1" dirty="0"/>
              <a:t>He is a teacher, </a:t>
            </a:r>
            <a:r>
              <a:rPr lang="id-ID" sz="2400" dirty="0"/>
              <a:t>namun dalam bahasa Indonesia kata </a:t>
            </a:r>
            <a:r>
              <a:rPr lang="id-ID" sz="2400" i="1" dirty="0">
                <a:solidFill>
                  <a:srgbClr val="FF0000"/>
                </a:solidFill>
              </a:rPr>
              <a:t>adalah</a:t>
            </a:r>
            <a:r>
              <a:rPr lang="id-ID" sz="2400" i="1" dirty="0"/>
              <a:t> </a:t>
            </a:r>
            <a:r>
              <a:rPr lang="id-ID" sz="2400" dirty="0"/>
              <a:t> dan </a:t>
            </a:r>
            <a:r>
              <a:rPr lang="id-ID" sz="2400" i="1" dirty="0">
                <a:solidFill>
                  <a:srgbClr val="FF0000"/>
                </a:solidFill>
              </a:rPr>
              <a:t>menjadi</a:t>
            </a:r>
            <a:r>
              <a:rPr lang="id-ID" sz="2400" i="1" dirty="0"/>
              <a:t> </a:t>
            </a:r>
            <a:r>
              <a:rPr lang="id-ID" sz="2400" dirty="0"/>
              <a:t>dapat dilesapkan, </a:t>
            </a:r>
            <a:r>
              <a:rPr lang="id-ID" sz="2400" dirty="0" smtClean="0"/>
              <a:t>spt (</a:t>
            </a:r>
            <a:r>
              <a:rPr lang="id-ID" sz="2400" dirty="0"/>
              <a:t>8).</a:t>
            </a:r>
          </a:p>
          <a:p>
            <a:endParaRPr lang="id-ID" sz="1000" dirty="0" smtClean="0"/>
          </a:p>
          <a:p>
            <a:r>
              <a:rPr lang="id-ID" sz="2400" dirty="0" smtClean="0"/>
              <a:t>Para </a:t>
            </a:r>
            <a:r>
              <a:rPr lang="id-ID" sz="2400" dirty="0"/>
              <a:t>pakar tata bahasa </a:t>
            </a:r>
            <a:r>
              <a:rPr lang="id-ID" sz="2400"/>
              <a:t>tradisional </a:t>
            </a:r>
            <a:r>
              <a:rPr lang="id-ID" sz="2400" smtClean="0"/>
              <a:t>vmengatakan </a:t>
            </a:r>
            <a:r>
              <a:rPr lang="id-ID" sz="2400" dirty="0"/>
              <a:t>bahwa </a:t>
            </a:r>
            <a:r>
              <a:rPr lang="id-ID" sz="2400" dirty="0">
                <a:solidFill>
                  <a:srgbClr val="FF0000"/>
                </a:solidFill>
              </a:rPr>
              <a:t>subjek</a:t>
            </a:r>
            <a:r>
              <a:rPr lang="id-ID" sz="2400" dirty="0"/>
              <a:t> harus selalu diisi oleh </a:t>
            </a:r>
            <a:r>
              <a:rPr lang="id-ID" sz="2400" dirty="0" smtClean="0">
                <a:solidFill>
                  <a:srgbClr val="FF0000"/>
                </a:solidFill>
              </a:rPr>
              <a:t>nomina</a:t>
            </a:r>
            <a:r>
              <a:rPr lang="id-ID" sz="2400" dirty="0"/>
              <a:t>, maka berakibat kepada </a:t>
            </a:r>
            <a:r>
              <a:rPr lang="id-ID" sz="2400" dirty="0" smtClean="0"/>
              <a:t>penyesuaian pengategorian </a:t>
            </a:r>
            <a:r>
              <a:rPr lang="id-ID" sz="2400" dirty="0"/>
              <a:t>kata </a:t>
            </a:r>
            <a:r>
              <a:rPr lang="id-ID" sz="2400" i="1" dirty="0"/>
              <a:t>berenang </a:t>
            </a:r>
            <a:r>
              <a:rPr lang="id-ID" sz="2400" dirty="0"/>
              <a:t>pada kalimat (11) dan kata </a:t>
            </a:r>
            <a:r>
              <a:rPr lang="id-ID" sz="2400" i="1" dirty="0"/>
              <a:t>membaca </a:t>
            </a:r>
            <a:r>
              <a:rPr lang="id-ID" sz="2400" dirty="0"/>
              <a:t> dan </a:t>
            </a:r>
            <a:r>
              <a:rPr lang="id-ID" sz="2400" i="1" dirty="0"/>
              <a:t>menulis  </a:t>
            </a:r>
            <a:r>
              <a:rPr lang="id-ID" sz="2400" dirty="0"/>
              <a:t>pada kalimat (12). </a:t>
            </a:r>
            <a:endParaRPr lang="id-ID" sz="2400" dirty="0" smtClean="0"/>
          </a:p>
          <a:p>
            <a:endParaRPr lang="id-ID" sz="1000" dirty="0"/>
          </a:p>
          <a:p>
            <a:r>
              <a:rPr lang="id-ID" sz="2400" dirty="0" smtClean="0"/>
              <a:t>Kata </a:t>
            </a:r>
            <a:r>
              <a:rPr lang="id-ID" sz="2400" i="1" dirty="0"/>
              <a:t>berenang </a:t>
            </a:r>
            <a:r>
              <a:rPr lang="id-ID" sz="2400" dirty="0" smtClean="0"/>
              <a:t>(</a:t>
            </a:r>
            <a:r>
              <a:rPr lang="id-ID" sz="2400" dirty="0"/>
              <a:t>11) dan kata </a:t>
            </a:r>
            <a:r>
              <a:rPr lang="id-ID" sz="2400" i="1" dirty="0"/>
              <a:t>membaca </a:t>
            </a:r>
            <a:r>
              <a:rPr lang="id-ID" sz="2400" dirty="0"/>
              <a:t>dan </a:t>
            </a:r>
            <a:r>
              <a:rPr lang="id-ID" sz="2400" i="1" dirty="0"/>
              <a:t>menulis </a:t>
            </a:r>
            <a:r>
              <a:rPr lang="id-ID" sz="2400" dirty="0" smtClean="0"/>
              <a:t>(</a:t>
            </a:r>
            <a:r>
              <a:rPr lang="id-ID" sz="2400" dirty="0"/>
              <a:t>12) seharusnya berkategori </a:t>
            </a:r>
            <a:r>
              <a:rPr lang="id-ID" sz="2400" dirty="0">
                <a:solidFill>
                  <a:srgbClr val="FF0000"/>
                </a:solidFill>
              </a:rPr>
              <a:t>verba</a:t>
            </a:r>
            <a:r>
              <a:rPr lang="id-ID" sz="2400" dirty="0"/>
              <a:t>, namun karena di dalam konstruksi tersebut </a:t>
            </a:r>
            <a:r>
              <a:rPr lang="id-ID" sz="2400" dirty="0" smtClean="0"/>
              <a:t>berperan </a:t>
            </a:r>
            <a:r>
              <a:rPr lang="id-ID" sz="2400" dirty="0"/>
              <a:t>sebagai </a:t>
            </a:r>
            <a:r>
              <a:rPr lang="id-ID" sz="2400" dirty="0">
                <a:solidFill>
                  <a:srgbClr val="FF0000"/>
                </a:solidFill>
              </a:rPr>
              <a:t>subjek</a:t>
            </a:r>
            <a:r>
              <a:rPr lang="id-ID" sz="2400" dirty="0"/>
              <a:t>, maka keduanya dikategorikan sebagai </a:t>
            </a:r>
            <a:r>
              <a:rPr lang="id-ID" sz="2400" dirty="0" smtClean="0"/>
              <a:t>nomina (verba </a:t>
            </a:r>
            <a:r>
              <a:rPr lang="id-ID" sz="2400" dirty="0"/>
              <a:t>yang </a:t>
            </a:r>
            <a:r>
              <a:rPr lang="id-ID" sz="2400" dirty="0" smtClean="0"/>
              <a:t>dinominakan).</a:t>
            </a:r>
            <a:endParaRPr lang="id-ID" sz="2400" dirty="0"/>
          </a:p>
        </p:txBody>
      </p:sp>
      <p:sp>
        <p:nvSpPr>
          <p:cNvPr id="5" name="Rectangle 4"/>
          <p:cNvSpPr/>
          <p:nvPr/>
        </p:nvSpPr>
        <p:spPr>
          <a:xfrm>
            <a:off x="204953" y="4950372"/>
            <a:ext cx="11666482" cy="1702675"/>
          </a:xfrm>
          <a:prstGeom prst="rec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800" dirty="0"/>
              <a:t>(11) </a:t>
            </a:r>
            <a:r>
              <a:rPr lang="id-ID" sz="2800" i="1" u="sng" dirty="0">
                <a:solidFill>
                  <a:srgbClr val="FF0000"/>
                </a:solidFill>
              </a:rPr>
              <a:t>Berenang</a:t>
            </a:r>
            <a:r>
              <a:rPr lang="id-ID" sz="2800" i="1" dirty="0"/>
              <a:t> </a:t>
            </a:r>
            <a:r>
              <a:rPr lang="id-ID" sz="2800" i="1" u="sng" dirty="0"/>
              <a:t>menyehatkan</a:t>
            </a:r>
            <a:r>
              <a:rPr lang="id-ID" sz="2800" i="1" dirty="0"/>
              <a:t> </a:t>
            </a:r>
            <a:r>
              <a:rPr lang="id-ID" sz="2800" i="1" u="sng" dirty="0"/>
              <a:t>tubuh</a:t>
            </a:r>
            <a:r>
              <a:rPr lang="id-ID" sz="2800" i="1" dirty="0"/>
              <a:t>.</a:t>
            </a:r>
            <a:r>
              <a:rPr lang="id-ID" sz="2800" dirty="0"/>
              <a:t> </a:t>
            </a:r>
          </a:p>
          <a:p>
            <a:r>
              <a:rPr lang="id-ID" sz="2800" dirty="0"/>
              <a:t>               S                  P            O</a:t>
            </a:r>
          </a:p>
          <a:p>
            <a:r>
              <a:rPr lang="id-ID" sz="2800" dirty="0"/>
              <a:t>(12) </a:t>
            </a:r>
            <a:r>
              <a:rPr lang="id-ID" sz="2800" i="1" u="sng" dirty="0">
                <a:solidFill>
                  <a:srgbClr val="FF0000"/>
                </a:solidFill>
              </a:rPr>
              <a:t>Membaca</a:t>
            </a:r>
            <a:r>
              <a:rPr lang="id-ID" sz="2800" i="1" dirty="0"/>
              <a:t> </a:t>
            </a:r>
            <a:r>
              <a:rPr lang="id-ID" sz="2800" i="1" u="sng" dirty="0"/>
              <a:t>dapat nilai</a:t>
            </a:r>
            <a:r>
              <a:rPr lang="id-ID" sz="2800" i="1" dirty="0"/>
              <a:t> </a:t>
            </a:r>
            <a:r>
              <a:rPr lang="id-ID" sz="2800" i="1" u="sng" dirty="0"/>
              <a:t>tujuh</a:t>
            </a:r>
            <a:r>
              <a:rPr lang="id-ID" sz="2800" i="1" dirty="0"/>
              <a:t> </a:t>
            </a:r>
            <a:r>
              <a:rPr lang="id-ID" sz="2800" i="1" u="sng" dirty="0"/>
              <a:t>dan</a:t>
            </a:r>
            <a:r>
              <a:rPr lang="id-ID" sz="2800" i="1" dirty="0"/>
              <a:t> </a:t>
            </a:r>
            <a:r>
              <a:rPr lang="id-ID" sz="2800" i="1" u="sng" dirty="0">
                <a:solidFill>
                  <a:srgbClr val="FF0000"/>
                </a:solidFill>
              </a:rPr>
              <a:t>menulis</a:t>
            </a:r>
            <a:r>
              <a:rPr lang="id-ID" sz="2800" i="1" dirty="0"/>
              <a:t> </a:t>
            </a:r>
            <a:r>
              <a:rPr lang="id-ID" sz="2800" i="1" u="sng" dirty="0"/>
              <a:t>dapat</a:t>
            </a:r>
            <a:r>
              <a:rPr lang="id-ID" sz="2800" i="1" dirty="0"/>
              <a:t> </a:t>
            </a:r>
            <a:r>
              <a:rPr lang="id-ID" sz="2800" i="1" u="sng" dirty="0"/>
              <a:t>enam</a:t>
            </a:r>
            <a:r>
              <a:rPr lang="id-ID" sz="2800" i="1" dirty="0"/>
              <a:t>.</a:t>
            </a:r>
            <a:r>
              <a:rPr lang="id-ID" sz="2800" dirty="0"/>
              <a:t> </a:t>
            </a:r>
          </a:p>
          <a:p>
            <a:r>
              <a:rPr lang="id-ID" sz="2800" dirty="0"/>
              <a:t>               S               </a:t>
            </a:r>
            <a:r>
              <a:rPr lang="id-ID" sz="2800" dirty="0" smtClean="0"/>
              <a:t>    P           </a:t>
            </a:r>
            <a:r>
              <a:rPr lang="id-ID" sz="2800" dirty="0"/>
              <a:t>O   </a:t>
            </a:r>
            <a:r>
              <a:rPr lang="id-ID" sz="2800" dirty="0" smtClean="0"/>
              <a:t>  </a:t>
            </a:r>
            <a:r>
              <a:rPr lang="id-ID" sz="2800" dirty="0"/>
              <a:t>(k)       S         </a:t>
            </a:r>
            <a:r>
              <a:rPr lang="id-ID" sz="2800" dirty="0" smtClean="0"/>
              <a:t>   </a:t>
            </a:r>
            <a:r>
              <a:rPr lang="id-ID" sz="2800" dirty="0"/>
              <a:t>P        O </a:t>
            </a:r>
            <a:endParaRPr lang="id-ID" sz="2800" dirty="0">
              <a:solidFill>
                <a:srgbClr val="FF0000"/>
              </a:solidFill>
            </a:endParaRPr>
          </a:p>
        </p:txBody>
      </p:sp>
    </p:spTree>
    <p:extLst>
      <p:ext uri="{BB962C8B-B14F-4D97-AF65-F5344CB8AC3E}">
        <p14:creationId xmlns:p14="http://schemas.microsoft.com/office/powerpoint/2010/main" val="1428576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12192000" cy="381525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400" dirty="0"/>
              <a:t>Makna gramatikal unsur-unsur leksikal </a:t>
            </a:r>
            <a:r>
              <a:rPr lang="id-ID" sz="2400" dirty="0" smtClean="0"/>
              <a:t>pengisi </a:t>
            </a:r>
            <a:r>
              <a:rPr lang="id-ID" sz="2400" dirty="0"/>
              <a:t>fungsi-fungsi sintaksis, sangat bergantung kepada </a:t>
            </a:r>
            <a:r>
              <a:rPr lang="id-ID" sz="2400" dirty="0" smtClean="0"/>
              <a:t>tipe/jenis </a:t>
            </a:r>
            <a:r>
              <a:rPr lang="id-ID" sz="2400" dirty="0"/>
              <a:t>kategori kata yang mengisi fungsi predikat dalam struktur </a:t>
            </a:r>
            <a:r>
              <a:rPr lang="id-ID" sz="2400" dirty="0" smtClean="0"/>
              <a:t>sintaksisnya. </a:t>
            </a:r>
          </a:p>
          <a:p>
            <a:r>
              <a:rPr lang="id-ID" sz="2400" dirty="0" smtClean="0"/>
              <a:t>Apabila </a:t>
            </a:r>
            <a:r>
              <a:rPr lang="id-ID" sz="2400" dirty="0"/>
              <a:t>fungsi predikatnya diisi oleh verba </a:t>
            </a:r>
            <a:r>
              <a:rPr lang="id-ID" sz="2400" dirty="0" smtClean="0"/>
              <a:t>transitif (</a:t>
            </a:r>
            <a:r>
              <a:rPr lang="id-ID" sz="2400" i="1" dirty="0" smtClean="0">
                <a:solidFill>
                  <a:schemeClr val="bg2">
                    <a:lumMod val="60000"/>
                    <a:lumOff val="40000"/>
                  </a:schemeClr>
                </a:solidFill>
              </a:rPr>
              <a:t>membaca</a:t>
            </a:r>
            <a:r>
              <a:rPr lang="id-ID" sz="2400" dirty="0" smtClean="0"/>
              <a:t>), </a:t>
            </a:r>
            <a:r>
              <a:rPr lang="id-ID" sz="2400" dirty="0"/>
              <a:t>maka pengisi fungsi </a:t>
            </a:r>
            <a:r>
              <a:rPr lang="id-ID" sz="2400" dirty="0" smtClean="0"/>
              <a:t>subjeknya berperan </a:t>
            </a:r>
            <a:r>
              <a:rPr lang="id-ID" sz="2400" dirty="0"/>
              <a:t>sebagai ‘</a:t>
            </a:r>
            <a:r>
              <a:rPr lang="id-ID" sz="2400" dirty="0">
                <a:solidFill>
                  <a:schemeClr val="bg2">
                    <a:lumMod val="60000"/>
                    <a:lumOff val="40000"/>
                  </a:schemeClr>
                </a:solidFill>
              </a:rPr>
              <a:t>pelaku</a:t>
            </a:r>
            <a:r>
              <a:rPr lang="id-ID" sz="2400" dirty="0"/>
              <a:t>’ dan fungsi objeknya </a:t>
            </a:r>
            <a:r>
              <a:rPr lang="id-ID" sz="2400" dirty="0" smtClean="0"/>
              <a:t> </a:t>
            </a:r>
            <a:r>
              <a:rPr lang="id-ID" sz="2400" dirty="0"/>
              <a:t>berperan sebagai ‘</a:t>
            </a:r>
            <a:r>
              <a:rPr lang="id-ID" sz="2400" dirty="0">
                <a:solidFill>
                  <a:schemeClr val="bg2">
                    <a:lumMod val="60000"/>
                    <a:lumOff val="40000"/>
                  </a:schemeClr>
                </a:solidFill>
              </a:rPr>
              <a:t>sasaran</a:t>
            </a:r>
            <a:r>
              <a:rPr lang="id-ID" sz="2400" dirty="0"/>
              <a:t>’; tetapi jika pengisi fungsi predikatnya berupa </a:t>
            </a:r>
            <a:r>
              <a:rPr lang="id-ID" sz="2400" dirty="0" smtClean="0"/>
              <a:t>verba intransitif (</a:t>
            </a:r>
            <a:r>
              <a:rPr lang="id-ID" sz="2400" i="1" dirty="0" smtClean="0">
                <a:solidFill>
                  <a:schemeClr val="accent6">
                    <a:lumMod val="60000"/>
                    <a:lumOff val="40000"/>
                  </a:schemeClr>
                </a:solidFill>
              </a:rPr>
              <a:t>tertidur</a:t>
            </a:r>
            <a:r>
              <a:rPr lang="id-ID" sz="2400" dirty="0" smtClean="0"/>
              <a:t>), fungsi </a:t>
            </a:r>
            <a:r>
              <a:rPr lang="id-ID" sz="2400" dirty="0"/>
              <a:t>subjeknya </a:t>
            </a:r>
            <a:r>
              <a:rPr lang="id-ID" sz="2400" dirty="0" smtClean="0"/>
              <a:t>berperan </a:t>
            </a:r>
            <a:r>
              <a:rPr lang="id-ID" sz="2400" dirty="0"/>
              <a:t>sebagai ‘</a:t>
            </a:r>
            <a:r>
              <a:rPr lang="id-ID" sz="2400" dirty="0">
                <a:solidFill>
                  <a:schemeClr val="accent6">
                    <a:lumMod val="60000"/>
                    <a:lumOff val="40000"/>
                  </a:schemeClr>
                </a:solidFill>
              </a:rPr>
              <a:t>yang mengalami</a:t>
            </a:r>
            <a:r>
              <a:rPr lang="id-ID" sz="2400" dirty="0"/>
              <a:t>’. </a:t>
            </a:r>
            <a:endParaRPr lang="id-ID" sz="2400" dirty="0" smtClean="0"/>
          </a:p>
          <a:p>
            <a:r>
              <a:rPr lang="id-ID" sz="2400" dirty="0" smtClean="0"/>
              <a:t>Pengisi </a:t>
            </a:r>
            <a:r>
              <a:rPr lang="id-ID" sz="2400" dirty="0"/>
              <a:t>fungsi predikat itu sendiri dapat memberi peran ‘</a:t>
            </a:r>
            <a:r>
              <a:rPr lang="id-ID" sz="2400" dirty="0">
                <a:solidFill>
                  <a:srgbClr val="FF0000"/>
                </a:solidFill>
              </a:rPr>
              <a:t>aktif</a:t>
            </a:r>
            <a:r>
              <a:rPr lang="id-ID" sz="2400" dirty="0"/>
              <a:t>’ seperti dalam kalimat (13), peran ‘</a:t>
            </a:r>
            <a:r>
              <a:rPr lang="id-ID" sz="2400" dirty="0">
                <a:solidFill>
                  <a:srgbClr val="FF0000"/>
                </a:solidFill>
              </a:rPr>
              <a:t>pasif</a:t>
            </a:r>
            <a:r>
              <a:rPr lang="id-ID" sz="2400" dirty="0"/>
              <a:t>’ seperti kalimat (14), peran ‘</a:t>
            </a:r>
            <a:r>
              <a:rPr lang="id-ID" sz="2400" dirty="0">
                <a:solidFill>
                  <a:srgbClr val="FF0000"/>
                </a:solidFill>
              </a:rPr>
              <a:t>proses</a:t>
            </a:r>
            <a:r>
              <a:rPr lang="id-ID" sz="2400" dirty="0"/>
              <a:t>’ seperti dalam kalimat (15), dan peran ‘</a:t>
            </a:r>
            <a:r>
              <a:rPr lang="id-ID" sz="2400" dirty="0">
                <a:solidFill>
                  <a:srgbClr val="FF0000"/>
                </a:solidFill>
              </a:rPr>
              <a:t>keadaan</a:t>
            </a:r>
            <a:r>
              <a:rPr lang="id-ID" sz="2400" dirty="0"/>
              <a:t>’ seperti pada kalimat (16) berikut.</a:t>
            </a:r>
          </a:p>
        </p:txBody>
      </p:sp>
      <p:sp>
        <p:nvSpPr>
          <p:cNvPr id="5" name="Rectangle 4"/>
          <p:cNvSpPr/>
          <p:nvPr/>
        </p:nvSpPr>
        <p:spPr>
          <a:xfrm>
            <a:off x="204953" y="3815254"/>
            <a:ext cx="11666482" cy="2837793"/>
          </a:xfrm>
          <a:prstGeom prst="rect">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400" dirty="0"/>
              <a:t>(13) </a:t>
            </a:r>
            <a:r>
              <a:rPr lang="id-ID" sz="2400" i="1" u="sng" dirty="0"/>
              <a:t>Nenek</a:t>
            </a:r>
            <a:r>
              <a:rPr lang="id-ID" sz="2400" i="1" dirty="0"/>
              <a:t> </a:t>
            </a:r>
            <a:r>
              <a:rPr lang="id-ID" sz="2400" i="1" u="sng" dirty="0"/>
              <a:t>menghitamkan</a:t>
            </a:r>
            <a:r>
              <a:rPr lang="id-ID" sz="2400" i="1" dirty="0"/>
              <a:t> </a:t>
            </a:r>
            <a:r>
              <a:rPr lang="id-ID" sz="2400" i="1" u="sng" dirty="0"/>
              <a:t>rambutnya</a:t>
            </a:r>
            <a:r>
              <a:rPr lang="id-ID" sz="2400" i="1" dirty="0"/>
              <a:t>.</a:t>
            </a:r>
            <a:r>
              <a:rPr lang="id-ID" sz="2400" dirty="0"/>
              <a:t> </a:t>
            </a:r>
          </a:p>
          <a:p>
            <a:r>
              <a:rPr lang="id-ID" sz="2400" dirty="0"/>
              <a:t>           S               P                  O</a:t>
            </a:r>
          </a:p>
          <a:p>
            <a:r>
              <a:rPr lang="id-ID" sz="2400" dirty="0"/>
              <a:t>(14) </a:t>
            </a:r>
            <a:r>
              <a:rPr lang="id-ID" sz="2400" i="1" u="sng" dirty="0"/>
              <a:t>Rambutnya</a:t>
            </a:r>
            <a:r>
              <a:rPr lang="id-ID" sz="2400" i="1" dirty="0"/>
              <a:t> </a:t>
            </a:r>
            <a:r>
              <a:rPr lang="id-ID" sz="2400" i="1" u="sng" dirty="0"/>
              <a:t>nenek</a:t>
            </a:r>
            <a:r>
              <a:rPr lang="id-ID" sz="2400" i="1" dirty="0"/>
              <a:t> </a:t>
            </a:r>
            <a:r>
              <a:rPr lang="id-ID" sz="2400" i="1" u="sng" dirty="0"/>
              <a:t>dihitamkan</a:t>
            </a:r>
            <a:r>
              <a:rPr lang="id-ID" sz="2400" i="1" dirty="0"/>
              <a:t>.</a:t>
            </a:r>
            <a:r>
              <a:rPr lang="id-ID" sz="2400" dirty="0"/>
              <a:t> </a:t>
            </a:r>
          </a:p>
          <a:p>
            <a:r>
              <a:rPr lang="id-ID" sz="2400" dirty="0"/>
              <a:t>           O              </a:t>
            </a:r>
            <a:r>
              <a:rPr lang="id-ID" sz="2400" dirty="0" smtClean="0"/>
              <a:t>     </a:t>
            </a:r>
            <a:r>
              <a:rPr lang="id-ID" sz="2400" dirty="0"/>
              <a:t>S            P </a:t>
            </a:r>
          </a:p>
          <a:p>
            <a:r>
              <a:rPr lang="id-ID" sz="2400" dirty="0"/>
              <a:t>(15) </a:t>
            </a:r>
            <a:r>
              <a:rPr lang="id-ID" sz="2400" i="1" u="sng" dirty="0"/>
              <a:t>Nenek</a:t>
            </a:r>
            <a:r>
              <a:rPr lang="id-ID" sz="2400" i="1" dirty="0"/>
              <a:t> </a:t>
            </a:r>
            <a:r>
              <a:rPr lang="id-ID" sz="2400" i="1" u="sng" dirty="0"/>
              <a:t>mulai menghitamkan</a:t>
            </a:r>
            <a:r>
              <a:rPr lang="id-ID" sz="2400" i="1" dirty="0"/>
              <a:t> </a:t>
            </a:r>
            <a:r>
              <a:rPr lang="id-ID" sz="2400" i="1" u="sng" dirty="0"/>
              <a:t>rambutnya</a:t>
            </a:r>
            <a:r>
              <a:rPr lang="id-ID" sz="2400" i="1" dirty="0"/>
              <a:t>.</a:t>
            </a:r>
            <a:r>
              <a:rPr lang="id-ID" sz="2400" dirty="0"/>
              <a:t> </a:t>
            </a:r>
          </a:p>
          <a:p>
            <a:r>
              <a:rPr lang="id-ID" sz="2400" dirty="0"/>
              <a:t>            S                     P                      </a:t>
            </a:r>
            <a:r>
              <a:rPr lang="id-ID" sz="2400" dirty="0" smtClean="0"/>
              <a:t>         O</a:t>
            </a:r>
            <a:endParaRPr lang="id-ID" sz="2400" dirty="0"/>
          </a:p>
          <a:p>
            <a:r>
              <a:rPr lang="id-ID" sz="2400" dirty="0"/>
              <a:t>(16) </a:t>
            </a:r>
            <a:r>
              <a:rPr lang="id-ID" sz="2400" i="1" u="sng" dirty="0"/>
              <a:t>Rambutnya</a:t>
            </a:r>
            <a:r>
              <a:rPr lang="id-ID" sz="2400" i="1" dirty="0"/>
              <a:t> </a:t>
            </a:r>
            <a:r>
              <a:rPr lang="id-ID" sz="2400" i="1" u="sng" dirty="0" smtClean="0"/>
              <a:t>hitam</a:t>
            </a:r>
            <a:r>
              <a:rPr lang="id-ID" sz="2400" i="1" dirty="0"/>
              <a:t>.</a:t>
            </a:r>
            <a:r>
              <a:rPr lang="id-ID" sz="2400" dirty="0"/>
              <a:t> </a:t>
            </a:r>
          </a:p>
          <a:p>
            <a:r>
              <a:rPr lang="id-ID" sz="2400" dirty="0"/>
              <a:t>           S                   </a:t>
            </a:r>
            <a:r>
              <a:rPr lang="id-ID" sz="2400" dirty="0" smtClean="0"/>
              <a:t>P</a:t>
            </a:r>
            <a:endParaRPr lang="id-ID" sz="2400" dirty="0">
              <a:solidFill>
                <a:srgbClr val="FF0000"/>
              </a:solidFill>
            </a:endParaRPr>
          </a:p>
        </p:txBody>
      </p:sp>
    </p:spTree>
    <p:extLst>
      <p:ext uri="{BB962C8B-B14F-4D97-AF65-F5344CB8AC3E}">
        <p14:creationId xmlns:p14="http://schemas.microsoft.com/office/powerpoint/2010/main" val="2130618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1" y="315310"/>
            <a:ext cx="10131425" cy="1450427"/>
          </a:xfrm>
        </p:spPr>
        <p:txBody>
          <a:bodyPr>
            <a:noAutofit/>
          </a:bodyPr>
          <a:lstStyle/>
          <a:p>
            <a:r>
              <a:rPr lang="id-ID" sz="4000" b="1" dirty="0" smtClean="0">
                <a:solidFill>
                  <a:schemeClr val="bg2">
                    <a:lumMod val="60000"/>
                    <a:lumOff val="40000"/>
                  </a:schemeClr>
                </a:solidFill>
              </a:rPr>
              <a:t>B. SATUAN-SATUAN SINTAKSIS</a:t>
            </a:r>
            <a:br>
              <a:rPr lang="id-ID" sz="4000" b="1" dirty="0" smtClean="0">
                <a:solidFill>
                  <a:schemeClr val="bg2">
                    <a:lumMod val="60000"/>
                    <a:lumOff val="40000"/>
                  </a:schemeClr>
                </a:solidFill>
              </a:rPr>
            </a:br>
            <a:r>
              <a:rPr lang="id-ID" sz="4000" b="1" dirty="0" smtClean="0"/>
              <a:t>1. KATA</a:t>
            </a:r>
            <a:endParaRPr lang="id-ID" sz="4000" b="1" dirty="0"/>
          </a:p>
        </p:txBody>
      </p:sp>
      <p:sp>
        <p:nvSpPr>
          <p:cNvPr id="3" name="Content Placeholder 2"/>
          <p:cNvSpPr>
            <a:spLocks noGrp="1"/>
          </p:cNvSpPr>
          <p:nvPr>
            <p:ph idx="1"/>
          </p:nvPr>
        </p:nvSpPr>
        <p:spPr>
          <a:xfrm>
            <a:off x="141890" y="1765737"/>
            <a:ext cx="11902965" cy="4855780"/>
          </a:xfrm>
        </p:spPr>
        <p:txBody>
          <a:bodyPr/>
          <a:lstStyle/>
          <a:p>
            <a:r>
              <a:rPr lang="id-ID" sz="2800" dirty="0"/>
              <a:t>Kata sebagai pengisi satuan </a:t>
            </a:r>
            <a:r>
              <a:rPr lang="id-ID" sz="2800" dirty="0" smtClean="0"/>
              <a:t>sintaksis: </a:t>
            </a:r>
            <a:r>
              <a:rPr lang="id-ID" sz="2800" b="1" dirty="0" smtClean="0">
                <a:solidFill>
                  <a:srgbClr val="FFFF00"/>
                </a:solidFill>
              </a:rPr>
              <a:t>kata </a:t>
            </a:r>
            <a:r>
              <a:rPr lang="id-ID" sz="2800" b="1" dirty="0">
                <a:solidFill>
                  <a:srgbClr val="FFFF00"/>
                </a:solidFill>
              </a:rPr>
              <a:t>penuh</a:t>
            </a:r>
            <a:r>
              <a:rPr lang="id-ID" sz="2800" dirty="0"/>
              <a:t> (</a:t>
            </a:r>
            <a:r>
              <a:rPr lang="id-ID" sz="2800" i="1" dirty="0"/>
              <a:t>fullword</a:t>
            </a:r>
            <a:r>
              <a:rPr lang="id-ID" sz="2800" dirty="0"/>
              <a:t>) dan </a:t>
            </a:r>
            <a:r>
              <a:rPr lang="id-ID" sz="2800" b="1" dirty="0">
                <a:solidFill>
                  <a:srgbClr val="FF0000"/>
                </a:solidFill>
              </a:rPr>
              <a:t>kata tugas</a:t>
            </a:r>
            <a:r>
              <a:rPr lang="id-ID" sz="2800" dirty="0"/>
              <a:t> (</a:t>
            </a:r>
            <a:r>
              <a:rPr lang="id-ID" sz="2800" i="1" dirty="0"/>
              <a:t>functionword</a:t>
            </a:r>
            <a:r>
              <a:rPr lang="id-ID" sz="2800" dirty="0"/>
              <a:t>). </a:t>
            </a:r>
            <a:endParaRPr lang="id-ID" sz="2800" dirty="0" smtClean="0"/>
          </a:p>
          <a:p>
            <a:r>
              <a:rPr lang="id-ID" sz="2800" b="1" dirty="0" smtClean="0">
                <a:solidFill>
                  <a:srgbClr val="FFFF00"/>
                </a:solidFill>
              </a:rPr>
              <a:t>Kata penuh</a:t>
            </a:r>
            <a:r>
              <a:rPr lang="id-ID" sz="2800" dirty="0" smtClean="0"/>
              <a:t> </a:t>
            </a:r>
            <a:r>
              <a:rPr lang="id-ID" sz="2800" dirty="0" smtClean="0">
                <a:sym typeface="Wingdings" panose="05000000000000000000" pitchFamily="2" charset="2"/>
              </a:rPr>
              <a:t></a:t>
            </a:r>
            <a:r>
              <a:rPr lang="id-ID" sz="2800" dirty="0" smtClean="0"/>
              <a:t> </a:t>
            </a:r>
            <a:r>
              <a:rPr lang="id-ID" sz="2800" dirty="0"/>
              <a:t>kata yang secara leksikal memiliki makna, mempunyai kemungkinan untuk mengalami proses morfologi, merupakan kelas terbuka, dan dapat berdiri sendiri sebagai sebuah satuan tuturan. </a:t>
            </a:r>
            <a:endParaRPr lang="id-ID" sz="2800" dirty="0" smtClean="0"/>
          </a:p>
          <a:p>
            <a:r>
              <a:rPr lang="id-ID" sz="2800" b="1" dirty="0" smtClean="0">
                <a:solidFill>
                  <a:srgbClr val="FF0000"/>
                </a:solidFill>
              </a:rPr>
              <a:t>Kata tugas</a:t>
            </a:r>
            <a:r>
              <a:rPr lang="id-ID" sz="2800" dirty="0" smtClean="0"/>
              <a:t> </a:t>
            </a:r>
            <a:r>
              <a:rPr lang="id-ID" sz="2800" dirty="0" smtClean="0">
                <a:sym typeface="Wingdings" panose="05000000000000000000" pitchFamily="2" charset="2"/>
              </a:rPr>
              <a:t></a:t>
            </a:r>
            <a:r>
              <a:rPr lang="id-ID" sz="2800" dirty="0" smtClean="0"/>
              <a:t> kata yang secara leksikal tidak mempunyai makna, tidak mengalami proses morfologi, merupakan kelas tertutup, dan di dalam penuturan tidak dapat berdiri sendiri.</a:t>
            </a:r>
            <a:endParaRPr lang="id-ID" sz="2800" dirty="0"/>
          </a:p>
          <a:p>
            <a:endParaRPr lang="id-ID" dirty="0"/>
          </a:p>
        </p:txBody>
      </p:sp>
    </p:spTree>
    <p:extLst>
      <p:ext uri="{BB962C8B-B14F-4D97-AF65-F5344CB8AC3E}">
        <p14:creationId xmlns:p14="http://schemas.microsoft.com/office/powerpoint/2010/main" val="1376698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1" y="252248"/>
            <a:ext cx="10964916" cy="6369269"/>
          </a:xfrm>
        </p:spPr>
        <p:txBody>
          <a:bodyPr>
            <a:normAutofit/>
          </a:bodyPr>
          <a:lstStyle/>
          <a:p>
            <a:r>
              <a:rPr lang="id-ID" sz="2600" b="1" dirty="0">
                <a:solidFill>
                  <a:srgbClr val="FFFF00"/>
                </a:solidFill>
              </a:rPr>
              <a:t>Kata penuh</a:t>
            </a:r>
            <a:r>
              <a:rPr lang="id-ID" sz="2600" dirty="0"/>
              <a:t> </a:t>
            </a:r>
            <a:r>
              <a:rPr lang="id-ID" sz="2600" dirty="0" smtClean="0">
                <a:sym typeface="Wingdings" panose="05000000000000000000" pitchFamily="2" charset="2"/>
              </a:rPr>
              <a:t></a:t>
            </a:r>
            <a:r>
              <a:rPr lang="id-ID" sz="2600" dirty="0" smtClean="0"/>
              <a:t> </a:t>
            </a:r>
            <a:r>
              <a:rPr lang="id-ID" sz="2600" dirty="0"/>
              <a:t>kata-kata </a:t>
            </a:r>
            <a:r>
              <a:rPr lang="id-ID" sz="2600" dirty="0" smtClean="0"/>
              <a:t>kategori </a:t>
            </a:r>
            <a:r>
              <a:rPr lang="id-ID" sz="2600" dirty="0"/>
              <a:t>nomina, verba, ajektifa, adverbia, dan numeralia. Sebagai kata penuh, kata-kata kategori tersebut </a:t>
            </a:r>
            <a:r>
              <a:rPr lang="id-ID" sz="2600" b="1" dirty="0">
                <a:solidFill>
                  <a:srgbClr val="FFFF00"/>
                </a:solidFill>
              </a:rPr>
              <a:t>memiliki makna leksikal</a:t>
            </a:r>
            <a:r>
              <a:rPr lang="id-ID" sz="2600" dirty="0"/>
              <a:t> masing-masing, misalnya: kata </a:t>
            </a:r>
            <a:r>
              <a:rPr lang="id-ID" sz="2600" i="1" dirty="0">
                <a:solidFill>
                  <a:srgbClr val="00B0F0"/>
                </a:solidFill>
              </a:rPr>
              <a:t>kucing</a:t>
            </a:r>
            <a:r>
              <a:rPr lang="id-ID" sz="2600" dirty="0"/>
              <a:t> dan </a:t>
            </a:r>
            <a:r>
              <a:rPr lang="id-ID" sz="2600" i="1" dirty="0">
                <a:solidFill>
                  <a:srgbClr val="00B0F0"/>
                </a:solidFill>
              </a:rPr>
              <a:t>masjid</a:t>
            </a:r>
            <a:r>
              <a:rPr lang="id-ID" sz="2600" dirty="0"/>
              <a:t>, memiliki makna ‘</a:t>
            </a:r>
            <a:r>
              <a:rPr lang="id-ID" sz="2600" dirty="0">
                <a:solidFill>
                  <a:srgbClr val="00B0F0"/>
                </a:solidFill>
              </a:rPr>
              <a:t>sejenis binatang buas</a:t>
            </a:r>
            <a:r>
              <a:rPr lang="id-ID" sz="2600" dirty="0"/>
              <a:t>’ dan ‘</a:t>
            </a:r>
            <a:r>
              <a:rPr lang="id-ID" sz="2600" dirty="0">
                <a:solidFill>
                  <a:srgbClr val="00B0F0"/>
                </a:solidFill>
              </a:rPr>
              <a:t>tempat ibadah umat Islam</a:t>
            </a:r>
            <a:r>
              <a:rPr lang="id-ID" sz="2600" dirty="0"/>
              <a:t>’.  Sebagai kata penuh, kata-kata yang termasuk dalam kategori ini, </a:t>
            </a:r>
            <a:r>
              <a:rPr lang="id-ID" sz="2600" b="1" dirty="0">
                <a:solidFill>
                  <a:srgbClr val="FFFF00"/>
                </a:solidFill>
              </a:rPr>
              <a:t>dapat mengalami proses morfologi</a:t>
            </a:r>
            <a:r>
              <a:rPr lang="id-ID" sz="2600" dirty="0"/>
              <a:t>, seperti kata </a:t>
            </a:r>
            <a:r>
              <a:rPr lang="id-ID" sz="2600" i="1" dirty="0"/>
              <a:t>kucing</a:t>
            </a:r>
            <a:r>
              <a:rPr lang="id-ID" sz="2600" dirty="0"/>
              <a:t>  yang dapat diberi prefiks </a:t>
            </a:r>
            <a:r>
              <a:rPr lang="id-ID" sz="2600" i="1" dirty="0"/>
              <a:t>ber</a:t>
            </a:r>
            <a:r>
              <a:rPr lang="id-ID" sz="2600" dirty="0"/>
              <a:t>- sehingga menjadi </a:t>
            </a:r>
            <a:r>
              <a:rPr lang="id-ID" sz="2600" i="1" dirty="0"/>
              <a:t>berkucing</a:t>
            </a:r>
            <a:r>
              <a:rPr lang="id-ID" sz="2600" dirty="0"/>
              <a:t>; kemudian direduplikasikan dan ditambah sufiks   </a:t>
            </a:r>
            <a:r>
              <a:rPr lang="id-ID" sz="2600" i="1" dirty="0"/>
              <a:t>-an</a:t>
            </a:r>
            <a:r>
              <a:rPr lang="id-ID" sz="2600" dirty="0"/>
              <a:t>, maka menjadi </a:t>
            </a:r>
            <a:r>
              <a:rPr lang="id-ID" sz="2600" i="1" dirty="0"/>
              <a:t>berkucing-kucingan</a:t>
            </a:r>
            <a:r>
              <a:rPr lang="id-ID" sz="2600" dirty="0" smtClean="0"/>
              <a:t>.</a:t>
            </a:r>
          </a:p>
          <a:p>
            <a:pPr marL="0" indent="0">
              <a:buNone/>
            </a:pPr>
            <a:r>
              <a:rPr lang="id-ID" sz="2600" dirty="0" smtClean="0"/>
              <a:t> </a:t>
            </a:r>
          </a:p>
          <a:p>
            <a:r>
              <a:rPr lang="id-ID" sz="2600" dirty="0" smtClean="0">
                <a:solidFill>
                  <a:srgbClr val="FF0000"/>
                </a:solidFill>
              </a:rPr>
              <a:t>Kata tugas</a:t>
            </a:r>
            <a:r>
              <a:rPr lang="id-ID" sz="2600" dirty="0" smtClean="0"/>
              <a:t> </a:t>
            </a:r>
            <a:r>
              <a:rPr lang="id-ID" sz="2600" dirty="0" smtClean="0">
                <a:sym typeface="Wingdings" panose="05000000000000000000" pitchFamily="2" charset="2"/>
              </a:rPr>
              <a:t></a:t>
            </a:r>
            <a:r>
              <a:rPr lang="id-ID" sz="2600" dirty="0" smtClean="0"/>
              <a:t> kata-kata </a:t>
            </a:r>
            <a:r>
              <a:rPr lang="id-ID" sz="2600" dirty="0"/>
              <a:t>yang berkategori preposisi dan konjungsi, misalnya kata </a:t>
            </a:r>
            <a:r>
              <a:rPr lang="id-ID" sz="2600" i="1" dirty="0"/>
              <a:t>dan</a:t>
            </a:r>
            <a:r>
              <a:rPr lang="id-ID" sz="2600" dirty="0"/>
              <a:t> dan </a:t>
            </a:r>
            <a:r>
              <a:rPr lang="id-ID" sz="2600" i="1" dirty="0"/>
              <a:t>meskipun</a:t>
            </a:r>
            <a:r>
              <a:rPr lang="id-ID" sz="2600" dirty="0"/>
              <a:t>, yang </a:t>
            </a:r>
            <a:r>
              <a:rPr lang="id-ID" sz="2600" b="1" dirty="0">
                <a:solidFill>
                  <a:srgbClr val="FFFF00"/>
                </a:solidFill>
              </a:rPr>
              <a:t>tidak mempunyai makna leksikal</a:t>
            </a:r>
            <a:r>
              <a:rPr lang="id-ID" sz="2600" dirty="0"/>
              <a:t> tetapi mempunyai tugas sintaksis, yakni: </a:t>
            </a:r>
            <a:r>
              <a:rPr lang="id-ID" sz="2600" i="1" dirty="0">
                <a:solidFill>
                  <a:srgbClr val="00B0F0"/>
                </a:solidFill>
              </a:rPr>
              <a:t>dan</a:t>
            </a:r>
            <a:r>
              <a:rPr lang="id-ID" sz="2600" dirty="0"/>
              <a:t> untuk menggabungkan menambah dua konstituen, dan </a:t>
            </a:r>
            <a:r>
              <a:rPr lang="id-ID" sz="2600" i="1" dirty="0"/>
              <a:t>meskipun</a:t>
            </a:r>
            <a:r>
              <a:rPr lang="id-ID" sz="2600" dirty="0"/>
              <a:t> untuk menggabungkan menyatakan penegasan. Dalam kategori ini kata </a:t>
            </a:r>
            <a:r>
              <a:rPr lang="id-ID" sz="2600" i="1" dirty="0"/>
              <a:t>dan</a:t>
            </a:r>
            <a:r>
              <a:rPr lang="id-ID" sz="2600" dirty="0"/>
              <a:t> tidak bisa menjadi *</a:t>
            </a:r>
            <a:r>
              <a:rPr lang="id-ID" sz="2600" i="1" dirty="0"/>
              <a:t>berdan</a:t>
            </a:r>
            <a:r>
              <a:rPr lang="id-ID" sz="2600" dirty="0"/>
              <a:t> atau *</a:t>
            </a:r>
            <a:r>
              <a:rPr lang="id-ID" sz="2600" i="1" dirty="0"/>
              <a:t>mendankan</a:t>
            </a:r>
            <a:r>
              <a:rPr lang="id-ID" sz="2600" dirty="0"/>
              <a:t>.</a:t>
            </a:r>
          </a:p>
        </p:txBody>
      </p:sp>
    </p:spTree>
    <p:extLst>
      <p:ext uri="{BB962C8B-B14F-4D97-AF65-F5344CB8AC3E}">
        <p14:creationId xmlns:p14="http://schemas.microsoft.com/office/powerpoint/2010/main" val="204794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1" y="609600"/>
            <a:ext cx="10131425" cy="856593"/>
          </a:xfrm>
        </p:spPr>
        <p:txBody>
          <a:bodyPr>
            <a:normAutofit/>
          </a:bodyPr>
          <a:lstStyle/>
          <a:p>
            <a:r>
              <a:rPr lang="id-ID" sz="4000" b="1" dirty="0" smtClean="0"/>
              <a:t>2. FRASE</a:t>
            </a:r>
            <a:endParaRPr lang="id-ID" sz="4000" b="1" dirty="0"/>
          </a:p>
        </p:txBody>
      </p:sp>
      <p:sp>
        <p:nvSpPr>
          <p:cNvPr id="3" name="Content Placeholder 2"/>
          <p:cNvSpPr>
            <a:spLocks noGrp="1"/>
          </p:cNvSpPr>
          <p:nvPr>
            <p:ph idx="1"/>
          </p:nvPr>
        </p:nvSpPr>
        <p:spPr>
          <a:xfrm>
            <a:off x="394138" y="1466193"/>
            <a:ext cx="11430000" cy="4981904"/>
          </a:xfrm>
        </p:spPr>
        <p:txBody>
          <a:bodyPr>
            <a:normAutofit/>
          </a:bodyPr>
          <a:lstStyle/>
          <a:p>
            <a:r>
              <a:rPr lang="id-ID" sz="2200" dirty="0"/>
              <a:t>Frase adalah satuan gramatikal yang berupa </a:t>
            </a:r>
            <a:r>
              <a:rPr lang="id-ID" sz="2200" b="1" dirty="0">
                <a:solidFill>
                  <a:srgbClr val="FF0000"/>
                </a:solidFill>
              </a:rPr>
              <a:t>gabungan kata</a:t>
            </a:r>
            <a:r>
              <a:rPr lang="id-ID" sz="2200" dirty="0"/>
              <a:t> yang </a:t>
            </a:r>
            <a:r>
              <a:rPr lang="id-ID" sz="2200" b="1" dirty="0">
                <a:solidFill>
                  <a:srgbClr val="FF0000"/>
                </a:solidFill>
              </a:rPr>
              <a:t>konstruksinya bersifat nonpredikatif</a:t>
            </a:r>
            <a:r>
              <a:rPr lang="id-ID" sz="2200" dirty="0"/>
              <a:t>, yang mengisi salah satu fungsi sintaksis di dalam kalimat. Dengan demikian, sebuah frase sekurang-kurangnya terdiri dari dua buah kata. Pembentuk frase adalah morfem bebas dan bukan morfem terikat.</a:t>
            </a:r>
          </a:p>
          <a:p>
            <a:r>
              <a:rPr lang="id-ID" sz="2200" dirty="0" smtClean="0"/>
              <a:t>Konstruksi </a:t>
            </a:r>
            <a:r>
              <a:rPr lang="id-ID" sz="2200" dirty="0"/>
              <a:t>nonprediaktif adalah hubungan antara kata-kata yang digabung menjadi sebuah frase </a:t>
            </a:r>
            <a:r>
              <a:rPr lang="id-ID" sz="2200" b="1" dirty="0">
                <a:solidFill>
                  <a:srgbClr val="FF0000"/>
                </a:solidFill>
              </a:rPr>
              <a:t>tidak berstruktur </a:t>
            </a:r>
            <a:r>
              <a:rPr lang="id-ID" sz="2200" b="1" i="1" dirty="0">
                <a:solidFill>
                  <a:srgbClr val="FF0000"/>
                </a:solidFill>
              </a:rPr>
              <a:t>subjek-predikat</a:t>
            </a:r>
            <a:r>
              <a:rPr lang="id-ID" sz="2200" b="1" dirty="0">
                <a:solidFill>
                  <a:srgbClr val="FF0000"/>
                </a:solidFill>
              </a:rPr>
              <a:t> atau </a:t>
            </a:r>
            <a:r>
              <a:rPr lang="id-ID" sz="2200" b="1" i="1" dirty="0">
                <a:solidFill>
                  <a:srgbClr val="FF0000"/>
                </a:solidFill>
              </a:rPr>
              <a:t>predikat-objek</a:t>
            </a:r>
            <a:r>
              <a:rPr lang="id-ID" sz="2200" dirty="0"/>
              <a:t>. Konstruksi </a:t>
            </a:r>
            <a:r>
              <a:rPr lang="id-ID" sz="2200" i="1" dirty="0"/>
              <a:t>adik belajar</a:t>
            </a:r>
            <a:r>
              <a:rPr lang="id-ID" sz="2200" dirty="0"/>
              <a:t> yang berstuktur subjek-predikat dan </a:t>
            </a:r>
            <a:r>
              <a:rPr lang="id-ID" sz="2200" i="1" dirty="0"/>
              <a:t>membeli sepeda</a:t>
            </a:r>
            <a:r>
              <a:rPr lang="id-ID" sz="2200" dirty="0"/>
              <a:t>  yang berstruktur predikat-objek ini bukan frase; tetapi </a:t>
            </a:r>
            <a:r>
              <a:rPr lang="id-ID" sz="2200" i="1" dirty="0"/>
              <a:t>meja belajar</a:t>
            </a:r>
            <a:r>
              <a:rPr lang="id-ID" sz="2200" dirty="0"/>
              <a:t>  yang berkategori nomina dan strukturnya bukan subjek-predikat dan </a:t>
            </a:r>
            <a:r>
              <a:rPr lang="id-ID" sz="2200" i="1" dirty="0"/>
              <a:t>sepeda gunung</a:t>
            </a:r>
            <a:r>
              <a:rPr lang="id-ID" sz="2200" dirty="0"/>
              <a:t> yang juga berkategori nomina juga tidak berstruktur objek-keterangan adalah frase.</a:t>
            </a:r>
          </a:p>
          <a:p>
            <a:r>
              <a:rPr lang="id-ID" sz="2200" dirty="0"/>
              <a:t>Hubungan kata-kata pembentuk frase </a:t>
            </a:r>
            <a:r>
              <a:rPr lang="id-ID" sz="2200" b="1" dirty="0">
                <a:solidFill>
                  <a:srgbClr val="FF0000"/>
                </a:solidFill>
              </a:rPr>
              <a:t>longgar</a:t>
            </a:r>
            <a:r>
              <a:rPr lang="id-ID" sz="2200" dirty="0"/>
              <a:t>, artinya di antara kata-kata tersebut ada kemungkinan disisipi unsur lain. Frase </a:t>
            </a:r>
            <a:r>
              <a:rPr lang="id-ID" sz="2200" i="1" dirty="0"/>
              <a:t>meja belajar</a:t>
            </a:r>
            <a:r>
              <a:rPr lang="id-ID" sz="2200" dirty="0"/>
              <a:t> dapat disisipi kata </a:t>
            </a:r>
            <a:r>
              <a:rPr lang="id-ID" sz="2200" i="1" dirty="0"/>
              <a:t>untuk</a:t>
            </a:r>
            <a:r>
              <a:rPr lang="id-ID" sz="2200" dirty="0"/>
              <a:t> atau pada frase </a:t>
            </a:r>
            <a:r>
              <a:rPr lang="id-ID" sz="2200" i="1" dirty="0"/>
              <a:t>sepeda gunung</a:t>
            </a:r>
            <a:r>
              <a:rPr lang="id-ID" sz="2200" dirty="0"/>
              <a:t> dapat disisipi kata </a:t>
            </a:r>
            <a:r>
              <a:rPr lang="id-ID" sz="2200" i="1" dirty="0"/>
              <a:t>untuk perjalanan</a:t>
            </a:r>
            <a:r>
              <a:rPr lang="id-ID" sz="2200" dirty="0"/>
              <a:t>.</a:t>
            </a:r>
          </a:p>
        </p:txBody>
      </p:sp>
    </p:spTree>
    <p:extLst>
      <p:ext uri="{BB962C8B-B14F-4D97-AF65-F5344CB8AC3E}">
        <p14:creationId xmlns:p14="http://schemas.microsoft.com/office/powerpoint/2010/main" val="1756317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0491" y="183931"/>
            <a:ext cx="11201399" cy="541283"/>
          </a:xfrm>
        </p:spPr>
        <p:txBody>
          <a:bodyPr>
            <a:normAutofit fontScale="90000"/>
          </a:bodyPr>
          <a:lstStyle/>
          <a:p>
            <a:r>
              <a:rPr lang="id-ID" dirty="0" smtClean="0"/>
              <a:t>JENIS-JENIS FRASE </a:t>
            </a:r>
            <a:r>
              <a:rPr lang="id-ID" dirty="0" smtClean="0">
                <a:sym typeface="Wingdings" panose="05000000000000000000" pitchFamily="2" charset="2"/>
              </a:rPr>
              <a:t> EKSOSENTRIK, ENDOSENTRIK, KOORDINATIF</a:t>
            </a:r>
            <a:endParaRPr lang="id-ID" dirty="0"/>
          </a:p>
        </p:txBody>
      </p:sp>
      <p:sp>
        <p:nvSpPr>
          <p:cNvPr id="3" name="Content Placeholder 2"/>
          <p:cNvSpPr>
            <a:spLocks noGrp="1"/>
          </p:cNvSpPr>
          <p:nvPr>
            <p:ph idx="1"/>
          </p:nvPr>
        </p:nvSpPr>
        <p:spPr>
          <a:xfrm>
            <a:off x="126125" y="1355834"/>
            <a:ext cx="11871434" cy="4981903"/>
          </a:xfrm>
        </p:spPr>
        <p:txBody>
          <a:bodyPr/>
          <a:lstStyle/>
          <a:p>
            <a:pPr marL="0" indent="0">
              <a:buNone/>
            </a:pPr>
            <a:r>
              <a:rPr lang="id-ID" sz="2000" dirty="0" smtClean="0"/>
              <a:t>1. FRASE EKSOSENTRIK</a:t>
            </a:r>
          </a:p>
          <a:p>
            <a:pPr marL="0" indent="0">
              <a:buNone/>
            </a:pPr>
            <a:r>
              <a:rPr lang="id-ID" sz="2000" dirty="0" smtClean="0"/>
              <a:t>Frase </a:t>
            </a:r>
            <a:r>
              <a:rPr lang="id-ID" sz="2000" dirty="0"/>
              <a:t>eksosentrik adalah frase yang komponen-komponennya tidak mempunyai perilaku sintaksis yang sama dengan keseluruhannya. Misalnya, frase </a:t>
            </a:r>
            <a:r>
              <a:rPr lang="id-ID" sz="2000" i="1" dirty="0"/>
              <a:t>di kampus</a:t>
            </a:r>
            <a:r>
              <a:rPr lang="id-ID" sz="2000" dirty="0"/>
              <a:t> yang terdiri dari komponen </a:t>
            </a:r>
            <a:r>
              <a:rPr lang="id-ID" sz="2000" i="1" dirty="0"/>
              <a:t>di</a:t>
            </a:r>
            <a:r>
              <a:rPr lang="id-ID" sz="2000" dirty="0"/>
              <a:t> dan komponen </a:t>
            </a:r>
            <a:r>
              <a:rPr lang="id-ID" sz="2000" i="1" dirty="0"/>
              <a:t>kampus</a:t>
            </a:r>
            <a:r>
              <a:rPr lang="id-ID" sz="2000" dirty="0"/>
              <a:t>. Secara keseluruhan frase ini dapat mengisi fungsi keterangan dalam kalimat (18) namun tidak dapat mengisi fungsi keterangan secara terpisah seperti kalimat (18a) dan (18b) berikut ini. </a:t>
            </a:r>
          </a:p>
          <a:p>
            <a:pPr marL="0" indent="0">
              <a:buNone/>
            </a:pPr>
            <a:r>
              <a:rPr lang="id-ID" sz="2000" dirty="0"/>
              <a:t>(18) </a:t>
            </a:r>
            <a:r>
              <a:rPr lang="id-ID" sz="2000" i="1" u="sng" dirty="0"/>
              <a:t>Dia</a:t>
            </a:r>
            <a:r>
              <a:rPr lang="id-ID" sz="2000" i="1" dirty="0"/>
              <a:t> </a:t>
            </a:r>
            <a:r>
              <a:rPr lang="id-ID" sz="2000" i="1" u="sng" dirty="0"/>
              <a:t>berkegiatan</a:t>
            </a:r>
            <a:r>
              <a:rPr lang="id-ID" sz="2000" i="1" dirty="0"/>
              <a:t> </a:t>
            </a:r>
            <a:r>
              <a:rPr lang="id-ID" sz="2000" i="1" u="sng" dirty="0"/>
              <a:t>di kampus</a:t>
            </a:r>
            <a:r>
              <a:rPr lang="id-ID" sz="2000" dirty="0"/>
              <a:t>.</a:t>
            </a:r>
          </a:p>
          <a:p>
            <a:pPr marL="0" indent="0">
              <a:buNone/>
            </a:pPr>
            <a:r>
              <a:rPr lang="id-ID" sz="2000" dirty="0"/>
              <a:t>          S           P              K</a:t>
            </a:r>
          </a:p>
          <a:p>
            <a:pPr marL="0" indent="0">
              <a:buNone/>
            </a:pPr>
            <a:r>
              <a:rPr lang="id-ID" sz="2000" dirty="0"/>
              <a:t>(18a) *</a:t>
            </a:r>
            <a:r>
              <a:rPr lang="id-ID" sz="2000" i="1" u="sng" dirty="0"/>
              <a:t>Dia</a:t>
            </a:r>
            <a:r>
              <a:rPr lang="id-ID" sz="2000" i="1" dirty="0"/>
              <a:t> </a:t>
            </a:r>
            <a:r>
              <a:rPr lang="id-ID" sz="2000" i="1" u="sng" dirty="0"/>
              <a:t>berkegiatan</a:t>
            </a:r>
            <a:r>
              <a:rPr lang="id-ID" sz="2000" i="1" dirty="0"/>
              <a:t> </a:t>
            </a:r>
            <a:r>
              <a:rPr lang="id-ID" sz="2000" i="1" u="sng" dirty="0"/>
              <a:t>di</a:t>
            </a:r>
            <a:r>
              <a:rPr lang="id-ID" sz="2000" dirty="0"/>
              <a:t>.</a:t>
            </a:r>
          </a:p>
          <a:p>
            <a:pPr marL="0" indent="0">
              <a:buNone/>
            </a:pPr>
            <a:r>
              <a:rPr lang="id-ID" sz="2000" dirty="0"/>
              <a:t>             S          P           K</a:t>
            </a:r>
          </a:p>
          <a:p>
            <a:pPr marL="0" indent="0">
              <a:buNone/>
            </a:pPr>
            <a:r>
              <a:rPr lang="id-ID" sz="2000" dirty="0"/>
              <a:t>(18b) *</a:t>
            </a:r>
            <a:r>
              <a:rPr lang="id-ID" sz="2000" i="1" u="sng" dirty="0"/>
              <a:t>Dia</a:t>
            </a:r>
            <a:r>
              <a:rPr lang="id-ID" sz="2000" i="1" dirty="0"/>
              <a:t> </a:t>
            </a:r>
            <a:r>
              <a:rPr lang="id-ID" sz="2000" i="1" u="sng" dirty="0"/>
              <a:t>berkegiatan</a:t>
            </a:r>
            <a:r>
              <a:rPr lang="id-ID" sz="2000" i="1" dirty="0"/>
              <a:t> </a:t>
            </a:r>
            <a:r>
              <a:rPr lang="id-ID" sz="2000" i="1" u="sng" dirty="0"/>
              <a:t>kampus</a:t>
            </a:r>
            <a:r>
              <a:rPr lang="id-ID" sz="2000" dirty="0"/>
              <a:t>.</a:t>
            </a:r>
          </a:p>
          <a:p>
            <a:pPr marL="0" indent="0">
              <a:buNone/>
            </a:pPr>
            <a:r>
              <a:rPr lang="id-ID" sz="2000" dirty="0"/>
              <a:t>              S         P               K</a:t>
            </a:r>
          </a:p>
          <a:p>
            <a:pPr marL="0" indent="0">
              <a:buNone/>
            </a:pPr>
            <a:endParaRPr lang="id-ID" dirty="0"/>
          </a:p>
        </p:txBody>
      </p:sp>
    </p:spTree>
    <p:extLst>
      <p:ext uri="{BB962C8B-B14F-4D97-AF65-F5344CB8AC3E}">
        <p14:creationId xmlns:p14="http://schemas.microsoft.com/office/powerpoint/2010/main" val="1491630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1" y="488732"/>
            <a:ext cx="11264461" cy="6069724"/>
          </a:xfrm>
        </p:spPr>
        <p:txBody>
          <a:bodyPr>
            <a:normAutofit/>
          </a:bodyPr>
          <a:lstStyle/>
          <a:p>
            <a:pPr marL="0" indent="0">
              <a:buNone/>
            </a:pPr>
            <a:r>
              <a:rPr lang="id-ID" sz="2400" dirty="0" smtClean="0"/>
              <a:t>Frase </a:t>
            </a:r>
            <a:r>
              <a:rPr lang="id-ID" sz="2400" dirty="0"/>
              <a:t>eksosentrik deibedakan atas frase eksosentrik direktif dan frase eksosentrik nondirektif. Frase eksosentrik direktif, komponen pertamanya berupa preposisi, seperti di, ke, dan dari; dan komponen keduanya berupa kata atau kelompok kata yang biasanya berkategori nomina. Karena komponen pertamanya berupa preposisi, maka frase eksosentrik direktif ini lazim disebut sebagai frase preposisional. Contoh (19) adalah contoh frase-frase eksosentrik direktif atau frase presposisional.</a:t>
            </a:r>
          </a:p>
          <a:p>
            <a:pPr marL="0" indent="0">
              <a:buNone/>
            </a:pPr>
            <a:r>
              <a:rPr lang="id-ID" sz="2400" dirty="0"/>
              <a:t>(19)  </a:t>
            </a:r>
            <a:r>
              <a:rPr lang="id-ID" sz="2400" i="1" dirty="0"/>
              <a:t>di kampus; dari buku referensi; demi keamanan; dengan semangat baja; oleh budaya plagiatisme</a:t>
            </a:r>
            <a:r>
              <a:rPr lang="id-ID" sz="2400" dirty="0"/>
              <a:t>.</a:t>
            </a:r>
          </a:p>
          <a:p>
            <a:pPr marL="0" indent="0">
              <a:buNone/>
            </a:pPr>
            <a:r>
              <a:rPr lang="id-ID" sz="2400" dirty="0"/>
              <a:t>Frase eksosentrik nondirektif, komponen pertamanya berupa artikulus, seperti si, sang, yang, para, dan kaum; sedangkan komponen keduanya berupa kata atau kelompok kata berkategori nomina, verba, atau ajektifa, seperti contoh (20) berikut.</a:t>
            </a:r>
          </a:p>
          <a:p>
            <a:pPr marL="0" indent="0">
              <a:buNone/>
            </a:pPr>
            <a:r>
              <a:rPr lang="id-ID" sz="2400" dirty="0"/>
              <a:t>(20)  </a:t>
            </a:r>
            <a:r>
              <a:rPr lang="id-ID" sz="2400" i="1" dirty="0"/>
              <a:t>si miskin, sang Perdana Menteri, yang parasnya cantik, para remaja masjid, kaum cerdik pandai.</a:t>
            </a:r>
            <a:endParaRPr lang="id-ID" sz="2400" dirty="0"/>
          </a:p>
        </p:txBody>
      </p:sp>
    </p:spTree>
    <p:extLst>
      <p:ext uri="{BB962C8B-B14F-4D97-AF65-F5344CB8AC3E}">
        <p14:creationId xmlns:p14="http://schemas.microsoft.com/office/powerpoint/2010/main" val="34963609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1283" y="662151"/>
            <a:ext cx="11571890" cy="5801710"/>
          </a:xfrm>
        </p:spPr>
        <p:txBody>
          <a:bodyPr>
            <a:normAutofit lnSpcReduction="10000"/>
          </a:bodyPr>
          <a:lstStyle/>
          <a:p>
            <a:pPr marL="0" indent="0">
              <a:buNone/>
            </a:pPr>
            <a:r>
              <a:rPr lang="id-ID" sz="2400" dirty="0" smtClean="0"/>
              <a:t>2. FRASE ENDOSENTRIK</a:t>
            </a:r>
          </a:p>
          <a:p>
            <a:pPr marL="0" indent="0">
              <a:buNone/>
            </a:pPr>
            <a:endParaRPr lang="id-ID" sz="2400" dirty="0" smtClean="0"/>
          </a:p>
          <a:p>
            <a:pPr marL="0" indent="0">
              <a:buNone/>
            </a:pPr>
            <a:r>
              <a:rPr lang="id-ID" sz="2400" dirty="0" smtClean="0"/>
              <a:t>Frase </a:t>
            </a:r>
            <a:r>
              <a:rPr lang="id-ID" sz="2400" dirty="0"/>
              <a:t>endosentrik adalah frase yang salah satu komponennya memiliki perilaku sintaksis yang sama dengan keseluruhannya. Artinya, salah satu komponen tersebut dapat menggantikan kedudukan keseluruhannya. Misalnya, frase </a:t>
            </a:r>
            <a:r>
              <a:rPr lang="id-ID" sz="2400" i="1" dirty="0"/>
              <a:t>sedang membaca</a:t>
            </a:r>
            <a:r>
              <a:rPr lang="id-ID" sz="2400" dirty="0"/>
              <a:t> dalam kalimat (21), komponen kedua, yaitu </a:t>
            </a:r>
            <a:r>
              <a:rPr lang="id-ID" sz="2400" i="1" dirty="0"/>
              <a:t>membaca</a:t>
            </a:r>
            <a:r>
              <a:rPr lang="id-ID" sz="2400" dirty="0"/>
              <a:t> dapat menggantikan kedudukan frase tersebut, sehingga menjadi kalimat (21a).</a:t>
            </a:r>
          </a:p>
          <a:p>
            <a:pPr marL="0" indent="0">
              <a:buNone/>
            </a:pPr>
            <a:r>
              <a:rPr lang="id-ID" sz="2400" dirty="0"/>
              <a:t>(21) Adik </a:t>
            </a:r>
            <a:r>
              <a:rPr lang="id-ID" sz="2400" i="1" dirty="0"/>
              <a:t>sedang membaca</a:t>
            </a:r>
            <a:r>
              <a:rPr lang="id-ID" sz="2400" dirty="0"/>
              <a:t> buku di kamar.</a:t>
            </a:r>
          </a:p>
          <a:p>
            <a:pPr marL="0" indent="0">
              <a:buNone/>
            </a:pPr>
            <a:r>
              <a:rPr lang="id-ID" sz="2400" dirty="0"/>
              <a:t>(21a) Adik </a:t>
            </a:r>
            <a:r>
              <a:rPr lang="id-ID" sz="2400" i="1" dirty="0"/>
              <a:t>membaca</a:t>
            </a:r>
            <a:r>
              <a:rPr lang="id-ID" sz="2400" dirty="0"/>
              <a:t> buku di kamar.</a:t>
            </a:r>
          </a:p>
          <a:p>
            <a:pPr marL="0" indent="0">
              <a:buNone/>
            </a:pPr>
            <a:r>
              <a:rPr lang="id-ID" sz="2400" dirty="0"/>
              <a:t>Frase endosentrik sering disebut sebagai frase modifikatif komponen pertamanya, yang bukan inti atau hulu mengubah atau membatasi makna komponen inti atau hulu. Misalnya, dalam kalimat (21), kata </a:t>
            </a:r>
            <a:r>
              <a:rPr lang="id-ID" sz="2400" i="1" dirty="0"/>
              <a:t>membaca </a:t>
            </a:r>
            <a:r>
              <a:rPr lang="id-ID" sz="2400" dirty="0"/>
              <a:t>belum diketahui kapan terjadinya. Akibat dari komponen pertama, yaitu kata </a:t>
            </a:r>
            <a:r>
              <a:rPr lang="id-ID" sz="2400" i="1" dirty="0"/>
              <a:t>sedang</a:t>
            </a:r>
            <a:r>
              <a:rPr lang="id-ID" sz="2400" dirty="0"/>
              <a:t>, frase </a:t>
            </a:r>
            <a:r>
              <a:rPr lang="id-ID" sz="2400" i="1" dirty="0"/>
              <a:t>sedang membaca </a:t>
            </a:r>
            <a:r>
              <a:rPr lang="id-ID" sz="2400" dirty="0"/>
              <a:t>dibatasi maknanya oleh kata </a:t>
            </a:r>
            <a:r>
              <a:rPr lang="id-ID" sz="2400" i="1" dirty="0"/>
              <a:t>sedang </a:t>
            </a:r>
            <a:r>
              <a:rPr lang="id-ID" sz="2400" dirty="0"/>
              <a:t>sehingga maknanya menjadi ‘perbuatan membaca itu tengah berlangsung</a:t>
            </a:r>
            <a:r>
              <a:rPr lang="id-ID" sz="2400" dirty="0" smtClean="0"/>
              <a:t>’.</a:t>
            </a:r>
          </a:p>
          <a:p>
            <a:endParaRPr lang="id-ID" dirty="0"/>
          </a:p>
        </p:txBody>
      </p:sp>
    </p:spTree>
    <p:extLst>
      <p:ext uri="{BB962C8B-B14F-4D97-AF65-F5344CB8AC3E}">
        <p14:creationId xmlns:p14="http://schemas.microsoft.com/office/powerpoint/2010/main" val="1291570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calcmode="lin" valueType="num">
                                      <p:cBhvr additive="base">
                                        <p:cTn id="1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 calcmode="lin" valueType="num">
                                      <p:cBhvr additive="base">
                                        <p:cTn id="2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89187" y="520262"/>
            <a:ext cx="11871434" cy="6022427"/>
          </a:xfrm>
        </p:spPr>
        <p:txBody>
          <a:bodyPr>
            <a:normAutofit lnSpcReduction="10000"/>
          </a:bodyPr>
          <a:lstStyle/>
          <a:p>
            <a:pPr marL="0" indent="0">
              <a:buNone/>
            </a:pPr>
            <a:r>
              <a:rPr lang="id-ID" sz="2400" dirty="0" smtClean="0"/>
              <a:t>3. FRASE KOORDINATIF</a:t>
            </a:r>
          </a:p>
          <a:p>
            <a:pPr marL="0" indent="0">
              <a:buNone/>
            </a:pPr>
            <a:r>
              <a:rPr lang="id-ID" sz="2400" dirty="0" smtClean="0"/>
              <a:t>Frase </a:t>
            </a:r>
            <a:r>
              <a:rPr lang="id-ID" sz="2400" dirty="0"/>
              <a:t>koordinatif merupakan frase yang komponen pembentuknya terdiri dari dua komponen atau lebih yang sama dan sederajat dan secara potensial dapat dihubungkan oleh konjungsi koordinatif, baik yang tunggal seperti </a:t>
            </a:r>
            <a:r>
              <a:rPr lang="id-ID" sz="2400" i="1" dirty="0"/>
              <a:t>dan, atau, tetapi</a:t>
            </a:r>
            <a:r>
              <a:rPr lang="id-ID" sz="2400" dirty="0"/>
              <a:t> maupun konjungsi terbagi seperti </a:t>
            </a:r>
            <a:r>
              <a:rPr lang="id-ID" sz="2400" i="1" dirty="0"/>
              <a:t>baik ... baik, makin ... makin,</a:t>
            </a:r>
            <a:r>
              <a:rPr lang="id-ID" sz="2400" dirty="0"/>
              <a:t> dan </a:t>
            </a:r>
            <a:r>
              <a:rPr lang="id-ID" sz="2400" i="1" dirty="0"/>
              <a:t>baik ... maupun</a:t>
            </a:r>
            <a:r>
              <a:rPr lang="id-ID" sz="2400" dirty="0"/>
              <a:t> .... frase koordinatif ini mempunyai kategori sesuai dengan kategori komponen pembentuknya. Frase koordinatif yang tidak menggunaka konjungsi secara eksplisit disebut </a:t>
            </a:r>
            <a:r>
              <a:rPr lang="id-ID" sz="2400" i="1" dirty="0"/>
              <a:t>frase parataksis</a:t>
            </a:r>
            <a:r>
              <a:rPr lang="id-ID" sz="2400" dirty="0"/>
              <a:t>. Misalnya: </a:t>
            </a:r>
            <a:r>
              <a:rPr lang="id-ID" sz="2400" i="1" dirty="0"/>
              <a:t>hilir mudik, tua muda, sawah ladang, satu dua hari</a:t>
            </a:r>
            <a:r>
              <a:rPr lang="id-ID" sz="2400" dirty="0"/>
              <a:t>, dll. </a:t>
            </a:r>
          </a:p>
          <a:p>
            <a:pPr marL="0" lvl="0" indent="0">
              <a:buNone/>
            </a:pPr>
            <a:endParaRPr lang="id-ID" sz="2400" dirty="0" smtClean="0"/>
          </a:p>
          <a:p>
            <a:pPr marL="0" lvl="0" indent="0">
              <a:buNone/>
            </a:pPr>
            <a:r>
              <a:rPr lang="id-ID" sz="2400" dirty="0" smtClean="0"/>
              <a:t>4. FRASE APOSITIF </a:t>
            </a:r>
            <a:endParaRPr lang="id-ID" sz="2400" dirty="0"/>
          </a:p>
          <a:p>
            <a:pPr marL="0" indent="0">
              <a:buNone/>
            </a:pPr>
            <a:r>
              <a:rPr lang="id-ID" sz="2400" dirty="0"/>
              <a:t>Frase apositif yaitu frase koordinatif yang kedua komponennya saling menunjuk sesamanya sehingga urutan komponennya dapat dipertukarkan. Hal itu dapat dilihat seperti frase </a:t>
            </a:r>
            <a:r>
              <a:rPr lang="id-ID" sz="2400" i="1" dirty="0"/>
              <a:t>Bapak Dr. Budi, Rektor UPS</a:t>
            </a:r>
            <a:r>
              <a:rPr lang="id-ID" sz="2400" dirty="0"/>
              <a:t> dalam kalimat (23) dapat diubah susunannya menjadi kalimat (23a).</a:t>
            </a:r>
          </a:p>
          <a:p>
            <a:pPr marL="0" indent="0">
              <a:buNone/>
            </a:pPr>
            <a:r>
              <a:rPr lang="id-ID" sz="2400" dirty="0"/>
              <a:t>(23)   </a:t>
            </a:r>
            <a:r>
              <a:rPr lang="id-ID" sz="2400" i="1" dirty="0"/>
              <a:t>Bapak Dr. Budi, Rektor UPS, sedang memberikan pengarahan</a:t>
            </a:r>
            <a:r>
              <a:rPr lang="id-ID" sz="2400" dirty="0"/>
              <a:t>.</a:t>
            </a:r>
          </a:p>
          <a:p>
            <a:pPr marL="0" indent="0">
              <a:buNone/>
            </a:pPr>
            <a:r>
              <a:rPr lang="id-ID" sz="2400" dirty="0"/>
              <a:t>(23a) </a:t>
            </a:r>
            <a:r>
              <a:rPr lang="id-ID" sz="2400" i="1" dirty="0"/>
              <a:t>Rektor </a:t>
            </a:r>
            <a:r>
              <a:rPr lang="id-ID" i="1" dirty="0"/>
              <a:t>UPS, Bapak Dr. Budi, sedang memberikan pengarahan</a:t>
            </a:r>
            <a:r>
              <a:rPr lang="id-ID" dirty="0"/>
              <a:t>. </a:t>
            </a:r>
          </a:p>
        </p:txBody>
      </p:sp>
    </p:spTree>
    <p:extLst>
      <p:ext uri="{BB962C8B-B14F-4D97-AF65-F5344CB8AC3E}">
        <p14:creationId xmlns:p14="http://schemas.microsoft.com/office/powerpoint/2010/main" val="1840591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calcmode="lin" valueType="num">
                                      <p:cBhvr additive="base">
                                        <p:cTn id="1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 calcmode="lin" valueType="num">
                                      <p:cBhvr additive="base">
                                        <p:cTn id="2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5" end="5"/>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 calcmode="lin" valueType="num">
                                      <p:cBhvr additive="base">
                                        <p:cTn id="2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8146" y="246994"/>
            <a:ext cx="10131425" cy="667406"/>
          </a:xfrm>
        </p:spPr>
        <p:txBody>
          <a:bodyPr/>
          <a:lstStyle/>
          <a:p>
            <a:r>
              <a:rPr lang="id-ID" dirty="0" smtClean="0"/>
              <a:t>3. KLAUSA</a:t>
            </a:r>
            <a:endParaRPr lang="id-ID" dirty="0"/>
          </a:p>
        </p:txBody>
      </p:sp>
      <p:sp>
        <p:nvSpPr>
          <p:cNvPr id="3" name="Content Placeholder 2"/>
          <p:cNvSpPr>
            <a:spLocks noGrp="1"/>
          </p:cNvSpPr>
          <p:nvPr>
            <p:ph idx="1"/>
          </p:nvPr>
        </p:nvSpPr>
        <p:spPr>
          <a:xfrm>
            <a:off x="362607" y="1150885"/>
            <a:ext cx="11587655" cy="5580992"/>
          </a:xfrm>
        </p:spPr>
        <p:txBody>
          <a:bodyPr>
            <a:noAutofit/>
          </a:bodyPr>
          <a:lstStyle/>
          <a:p>
            <a:r>
              <a:rPr lang="id-ID" sz="2400" dirty="0"/>
              <a:t>Klausa merupakan satuan sintaksis berupa runtunan kata-kata berkonstruksi predikatif. Artinya, di dalam konstruksi itu ada komponen-komponen, berupa kata atau frase, yang berfungsi sebagai predikat; sedangkan komponen lainnya berfungsi sebagai subjek, objek, atau keterangan. Fungsi predikat dan fungsi subjek merupakan hal yang wajib ada dalam konstruksi klausa, sedangkan fungsi-fungsi lainnya bersifat tidak wajib. Konstruksi </a:t>
            </a:r>
            <a:r>
              <a:rPr lang="id-ID" sz="2400" i="1" dirty="0"/>
              <a:t>kamar mandi</a:t>
            </a:r>
            <a:r>
              <a:rPr lang="id-ID" sz="2400" dirty="0"/>
              <a:t> merupakan contoh bukan klausa, sedangkan konstruksi </a:t>
            </a:r>
            <a:r>
              <a:rPr lang="id-ID" sz="2400" i="1" dirty="0"/>
              <a:t>adik mandi</a:t>
            </a:r>
            <a:r>
              <a:rPr lang="id-ID" sz="2400" dirty="0"/>
              <a:t> adalah contoh konstruksi klausa. Konstruksi </a:t>
            </a:r>
            <a:r>
              <a:rPr lang="id-ID" sz="2400" i="1" dirty="0"/>
              <a:t>kamar mandi</a:t>
            </a:r>
            <a:r>
              <a:rPr lang="id-ID" sz="2400" dirty="0"/>
              <a:t> dikatakan bukan klausa karena hubungan komponen </a:t>
            </a:r>
            <a:r>
              <a:rPr lang="id-ID" sz="2400" i="1" dirty="0"/>
              <a:t>kamar</a:t>
            </a:r>
            <a:r>
              <a:rPr lang="id-ID" sz="2400" dirty="0"/>
              <a:t> dengan komponen </a:t>
            </a:r>
            <a:r>
              <a:rPr lang="id-ID" sz="2400" i="1" dirty="0"/>
              <a:t>mandi</a:t>
            </a:r>
            <a:r>
              <a:rPr lang="id-ID" sz="2400" dirty="0"/>
              <a:t> tidak bersifat predikatif. Berbeda dengan konstruksi </a:t>
            </a:r>
            <a:r>
              <a:rPr lang="id-ID" sz="2400" i="1" dirty="0"/>
              <a:t>adik mandi</a:t>
            </a:r>
            <a:r>
              <a:rPr lang="id-ID" sz="2400" dirty="0"/>
              <a:t> yang merupakan klausa, karena hubungan komponen </a:t>
            </a:r>
            <a:r>
              <a:rPr lang="id-ID" sz="2400" i="1" dirty="0"/>
              <a:t>adik</a:t>
            </a:r>
            <a:r>
              <a:rPr lang="id-ID" sz="2400" dirty="0"/>
              <a:t> dan komponen </a:t>
            </a:r>
            <a:r>
              <a:rPr lang="id-ID" sz="2400" i="1" dirty="0"/>
              <a:t>mandi</a:t>
            </a:r>
            <a:r>
              <a:rPr lang="id-ID" sz="2400" dirty="0"/>
              <a:t> bersifat predikatif. Komponen </a:t>
            </a:r>
            <a:r>
              <a:rPr lang="id-ID" sz="2400" i="1" dirty="0"/>
              <a:t>adik</a:t>
            </a:r>
            <a:r>
              <a:rPr lang="id-ID" sz="2400" dirty="0"/>
              <a:t> pengisi fungsi subjek dan komponen </a:t>
            </a:r>
            <a:r>
              <a:rPr lang="id-ID" sz="2400" i="1" dirty="0"/>
              <a:t>mandi</a:t>
            </a:r>
            <a:r>
              <a:rPr lang="id-ID" sz="2400" dirty="0"/>
              <a:t> mengisi fungsi predikat. </a:t>
            </a:r>
            <a:endParaRPr lang="id-ID" sz="2400" dirty="0" smtClean="0"/>
          </a:p>
          <a:p>
            <a:r>
              <a:rPr lang="id-ID" sz="2400" dirty="0"/>
              <a:t>Menurut kategori unsur segmental yang menjadi predikatnya, klausa dibedakan menjadi </a:t>
            </a:r>
            <a:r>
              <a:rPr lang="id-ID" sz="2400" i="1" dirty="0"/>
              <a:t>klausa verbal, klausa nominal, klausa ajektifal, klausa adverbial,</a:t>
            </a:r>
            <a:r>
              <a:rPr lang="id-ID" sz="2400" dirty="0"/>
              <a:t> dan </a:t>
            </a:r>
            <a:r>
              <a:rPr lang="id-ID" sz="2400" i="1" dirty="0"/>
              <a:t>klausa preposisional</a:t>
            </a:r>
            <a:r>
              <a:rPr lang="id-ID" sz="2400" dirty="0"/>
              <a:t>. </a:t>
            </a:r>
          </a:p>
          <a:p>
            <a:endParaRPr lang="id-ID" sz="2400" dirty="0"/>
          </a:p>
        </p:txBody>
      </p:sp>
    </p:spTree>
    <p:extLst>
      <p:ext uri="{BB962C8B-B14F-4D97-AF65-F5344CB8AC3E}">
        <p14:creationId xmlns:p14="http://schemas.microsoft.com/office/powerpoint/2010/main" val="61073381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2248" y="346841"/>
            <a:ext cx="11698013" cy="6400800"/>
          </a:xfrm>
        </p:spPr>
        <p:txBody>
          <a:bodyPr>
            <a:normAutofit lnSpcReduction="10000"/>
          </a:bodyPr>
          <a:lstStyle/>
          <a:p>
            <a:pPr marL="0" indent="0">
              <a:buNone/>
            </a:pPr>
            <a:r>
              <a:rPr lang="id-ID" sz="2000" b="1" dirty="0"/>
              <a:t>Klausa verbal</a:t>
            </a:r>
            <a:r>
              <a:rPr lang="id-ID" sz="2000" dirty="0"/>
              <a:t> </a:t>
            </a:r>
            <a:r>
              <a:rPr lang="id-ID" sz="2000" dirty="0" smtClean="0"/>
              <a:t> </a:t>
            </a:r>
            <a:r>
              <a:rPr lang="id-ID" sz="2000" dirty="0" smtClean="0">
                <a:sym typeface="Wingdings" panose="05000000000000000000" pitchFamily="2" charset="2"/>
              </a:rPr>
              <a:t></a:t>
            </a:r>
            <a:r>
              <a:rPr lang="id-ID" sz="2000" dirty="0" smtClean="0"/>
              <a:t> </a:t>
            </a:r>
            <a:r>
              <a:rPr lang="id-ID" sz="2000" dirty="0"/>
              <a:t>predikatnya berkategori verbal. Klausa-klausa yang predikatnya bukan verbal itu disebut</a:t>
            </a:r>
            <a:r>
              <a:rPr lang="id-ID" sz="2000" i="1" dirty="0"/>
              <a:t> klausa nonverbal</a:t>
            </a:r>
            <a:r>
              <a:rPr lang="id-ID" sz="2000" dirty="0"/>
              <a:t>. </a:t>
            </a:r>
            <a:endParaRPr lang="id-ID" sz="2000" dirty="0" smtClean="0"/>
          </a:p>
          <a:p>
            <a:pPr marL="0" indent="0">
              <a:buNone/>
            </a:pPr>
            <a:r>
              <a:rPr lang="id-ID" sz="2000" dirty="0" smtClean="0"/>
              <a:t>Contoh: </a:t>
            </a:r>
            <a:r>
              <a:rPr lang="id-ID" sz="2000" i="1" dirty="0" smtClean="0"/>
              <a:t>adik </a:t>
            </a:r>
            <a:r>
              <a:rPr lang="id-ID" sz="2000" i="1" dirty="0"/>
              <a:t>belajar; saya kuliah; sapi itu berlari;</a:t>
            </a:r>
            <a:r>
              <a:rPr lang="id-ID" sz="2000" dirty="0"/>
              <a:t> dan </a:t>
            </a:r>
            <a:r>
              <a:rPr lang="id-ID" sz="2000" i="1" dirty="0"/>
              <a:t>matahari terbit</a:t>
            </a:r>
            <a:r>
              <a:rPr lang="id-ID" sz="2000" dirty="0"/>
              <a:t>. Sesuai dengan tipe verba yang digunakan, maka klausa verbal digolongkan menjadi empat macam. Pertama, klausa transitif, yaitu klausa yang predikatnya berupa verba transitif, seperti </a:t>
            </a:r>
            <a:r>
              <a:rPr lang="id-ID" sz="2000" i="1" dirty="0"/>
              <a:t>Adik menulis surat; saya berangkat kuliah;</a:t>
            </a:r>
            <a:r>
              <a:rPr lang="id-ID" sz="2000" dirty="0"/>
              <a:t> dan </a:t>
            </a:r>
            <a:r>
              <a:rPr lang="id-ID" sz="2000" i="1" dirty="0"/>
              <a:t>mahasiswa melakan diskusi</a:t>
            </a:r>
            <a:r>
              <a:rPr lang="id-ID" sz="2000" dirty="0"/>
              <a:t>. Kedua, klausa intransitif, yaitu klausa yang predikatnya berupa verba intransitif, seperti </a:t>
            </a:r>
            <a:r>
              <a:rPr lang="id-ID" sz="2000" i="1" dirty="0"/>
              <a:t>saya tidur;</a:t>
            </a:r>
            <a:r>
              <a:rPr lang="id-ID" sz="2000" dirty="0"/>
              <a:t> </a:t>
            </a:r>
            <a:r>
              <a:rPr lang="id-ID" sz="2000" i="1" dirty="0"/>
              <a:t>adik menangis;</a:t>
            </a:r>
            <a:r>
              <a:rPr lang="id-ID" sz="2000" dirty="0"/>
              <a:t> dan </a:t>
            </a:r>
            <a:r>
              <a:rPr lang="id-ID" sz="2000" i="1" dirty="0"/>
              <a:t>mobil melaju</a:t>
            </a:r>
            <a:r>
              <a:rPr lang="id-ID" sz="2000" dirty="0"/>
              <a:t>. Ketiga, klausa refleksif, yaitu klausa yang predikatnya berupa verba refleksi, seperti </a:t>
            </a:r>
            <a:r>
              <a:rPr lang="id-ID" sz="2000" i="1" dirty="0"/>
              <a:t>adik belum bangun; saya sedang belajar;</a:t>
            </a:r>
            <a:r>
              <a:rPr lang="id-ID" sz="2000" dirty="0"/>
              <a:t> dan </a:t>
            </a:r>
            <a:r>
              <a:rPr lang="id-ID" sz="2000" i="1" dirty="0"/>
              <a:t>bapak sudah berangkat</a:t>
            </a:r>
            <a:r>
              <a:rPr lang="id-ID" sz="2000" dirty="0"/>
              <a:t>. Keempat, klausa resiprokal, yaitu klausa yang predikatnya berupa verba resiprokal, seperti </a:t>
            </a:r>
            <a:r>
              <a:rPr lang="id-ID" sz="2000" i="1" dirty="0"/>
              <a:t>mereka bertengkar sejak kemarin; Israel dan Palestina akan berdamai;</a:t>
            </a:r>
            <a:r>
              <a:rPr lang="id-ID" sz="2000" dirty="0"/>
              <a:t> dan </a:t>
            </a:r>
            <a:r>
              <a:rPr lang="id-ID" sz="2000" i="1" dirty="0"/>
              <a:t>keduanya saling bersalaman</a:t>
            </a:r>
            <a:r>
              <a:rPr lang="id-ID" sz="2000" dirty="0" smtClean="0"/>
              <a:t>. </a:t>
            </a:r>
          </a:p>
          <a:p>
            <a:pPr marL="0" indent="0">
              <a:buNone/>
            </a:pPr>
            <a:endParaRPr lang="id-ID" sz="2000" dirty="0"/>
          </a:p>
          <a:p>
            <a:pPr marL="0" indent="0">
              <a:buNone/>
            </a:pPr>
            <a:r>
              <a:rPr lang="id-ID" sz="2000" b="1" dirty="0"/>
              <a:t>Klausa nominal</a:t>
            </a:r>
            <a:r>
              <a:rPr lang="id-ID" sz="2000" dirty="0"/>
              <a:t> adalah klausa yang predikatnya berupa nomina atau frase nominal, </a:t>
            </a:r>
            <a:r>
              <a:rPr lang="id-ID" sz="2000" dirty="0" smtClean="0"/>
              <a:t>misalnya: </a:t>
            </a:r>
            <a:r>
              <a:rPr lang="id-ID" sz="2000" i="1" dirty="0" smtClean="0"/>
              <a:t>petani, </a:t>
            </a:r>
            <a:r>
              <a:rPr lang="id-ID" sz="2000" i="1" dirty="0"/>
              <a:t>dosen pendidikan</a:t>
            </a:r>
            <a:r>
              <a:rPr lang="id-ID" sz="2000" dirty="0"/>
              <a:t>, dan </a:t>
            </a:r>
            <a:r>
              <a:rPr lang="id-ID" sz="2000" i="1" dirty="0"/>
              <a:t>satpam bank swasta</a:t>
            </a:r>
            <a:r>
              <a:rPr lang="id-ID" sz="2000" dirty="0"/>
              <a:t>  dalam klausa (28), (29), dan (30) berikut.</a:t>
            </a:r>
          </a:p>
          <a:p>
            <a:pPr marL="0" indent="0">
              <a:buNone/>
            </a:pPr>
            <a:r>
              <a:rPr lang="id-ID" sz="2000" dirty="0"/>
              <a:t>(28) Kakek saya </a:t>
            </a:r>
            <a:r>
              <a:rPr lang="id-ID" sz="2000" i="1" dirty="0"/>
              <a:t>petani</a:t>
            </a:r>
            <a:r>
              <a:rPr lang="id-ID" sz="2000" dirty="0"/>
              <a:t> di desa itu</a:t>
            </a:r>
          </a:p>
          <a:p>
            <a:pPr marL="0" indent="0">
              <a:buNone/>
            </a:pPr>
            <a:r>
              <a:rPr lang="id-ID" sz="2000" dirty="0"/>
              <a:t>(29) Beliau dulu </a:t>
            </a:r>
            <a:r>
              <a:rPr lang="id-ID" sz="2000" i="1" dirty="0"/>
              <a:t>dosen pendidikan</a:t>
            </a:r>
            <a:endParaRPr lang="id-ID" sz="2000" dirty="0"/>
          </a:p>
          <a:p>
            <a:pPr marL="0" indent="0">
              <a:buNone/>
            </a:pPr>
            <a:r>
              <a:rPr lang="id-ID" sz="2000" dirty="0"/>
              <a:t>(30) Teman saya </a:t>
            </a:r>
            <a:r>
              <a:rPr lang="id-ID" sz="2000" i="1" dirty="0"/>
              <a:t>satpam bank swasta</a:t>
            </a:r>
            <a:endParaRPr lang="id-ID" sz="2000" dirty="0"/>
          </a:p>
          <a:p>
            <a:pPr marL="0" indent="0">
              <a:buNone/>
            </a:pPr>
            <a:r>
              <a:rPr lang="id-ID" sz="2000" dirty="0"/>
              <a:t>Apabila diberi kata </a:t>
            </a:r>
            <a:r>
              <a:rPr lang="id-ID" sz="2000" i="1" dirty="0"/>
              <a:t>adalah</a:t>
            </a:r>
            <a:r>
              <a:rPr lang="id-ID" sz="2000" dirty="0"/>
              <a:t> atau </a:t>
            </a:r>
            <a:r>
              <a:rPr lang="id-ID" sz="2000" i="1" dirty="0"/>
              <a:t>ialah</a:t>
            </a:r>
            <a:r>
              <a:rPr lang="id-ID" sz="2000" dirty="0"/>
              <a:t>, maka klausa-klausa tersebut bukan lagi klausa nominal, melainkan klausa verbal. Hal itu disebabkan oleh karena kata </a:t>
            </a:r>
            <a:r>
              <a:rPr lang="id-ID" sz="2000" i="1" dirty="0"/>
              <a:t>adalah</a:t>
            </a:r>
            <a:r>
              <a:rPr lang="id-ID" sz="2000" dirty="0"/>
              <a:t> dan </a:t>
            </a:r>
            <a:r>
              <a:rPr lang="id-ID" sz="2000" i="1" dirty="0"/>
              <a:t>ialah</a:t>
            </a:r>
            <a:r>
              <a:rPr lang="id-ID" sz="2000" dirty="0"/>
              <a:t> merupakan kata </a:t>
            </a:r>
            <a:r>
              <a:rPr lang="id-ID" sz="2000" i="1" dirty="0"/>
              <a:t>kerja kopula</a:t>
            </a:r>
            <a:r>
              <a:rPr lang="id-ID" sz="2000" dirty="0"/>
              <a:t>, sepadan dengan </a:t>
            </a:r>
            <a:r>
              <a:rPr lang="id-ID" sz="2000" i="1" dirty="0"/>
              <a:t>to be</a:t>
            </a:r>
            <a:r>
              <a:rPr lang="id-ID" sz="2000" dirty="0"/>
              <a:t> (yang menjadi </a:t>
            </a:r>
            <a:r>
              <a:rPr lang="id-ID" sz="2000" i="1" dirty="0"/>
              <a:t>am, is, are,</a:t>
            </a:r>
            <a:r>
              <a:rPr lang="id-ID" sz="2000" dirty="0"/>
              <a:t> dan </a:t>
            </a:r>
            <a:r>
              <a:rPr lang="id-ID" sz="2000" i="1" dirty="0"/>
              <a:t>was</a:t>
            </a:r>
            <a:r>
              <a:rPr lang="id-ID" sz="2000" dirty="0"/>
              <a:t>) dalam bahasa Inggris.</a:t>
            </a:r>
          </a:p>
        </p:txBody>
      </p:sp>
    </p:spTree>
    <p:extLst>
      <p:ext uri="{BB962C8B-B14F-4D97-AF65-F5344CB8AC3E}">
        <p14:creationId xmlns:p14="http://schemas.microsoft.com/office/powerpoint/2010/main" val="275880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7" end="7"/>
                                            </p:txEl>
                                          </p:spTgt>
                                        </p:tgtEl>
                                        <p:attrNameLst>
                                          <p:attrName>style.visibility</p:attrName>
                                        </p:attrNameLst>
                                      </p:cBhvr>
                                      <p:to>
                                        <p:strVal val="visible"/>
                                      </p:to>
                                    </p:set>
                                    <p:anim calcmode="lin" valueType="num">
                                      <p:cBhvr additive="base">
                                        <p:cTn id="43"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4952" y="236483"/>
            <a:ext cx="11855669" cy="6448096"/>
          </a:xfrm>
        </p:spPr>
        <p:txBody>
          <a:bodyPr/>
          <a:lstStyle/>
          <a:p>
            <a:pPr marL="0" indent="0">
              <a:buNone/>
            </a:pPr>
            <a:r>
              <a:rPr lang="id-ID" sz="2800" b="1" dirty="0"/>
              <a:t>Klausa ajektifal</a:t>
            </a:r>
            <a:r>
              <a:rPr lang="id-ID" sz="2800" dirty="0"/>
              <a:t> adalah klausa yang predikatnya berkategori ajektifa, baik berupa kata maupun frase. Misalnya, bentuk luas, cantik sekali, dan sudah tua sekali dalam contoh klausa (31), (32), dan (33) berikut.</a:t>
            </a:r>
          </a:p>
          <a:p>
            <a:pPr marL="0" indent="0">
              <a:buNone/>
            </a:pPr>
            <a:r>
              <a:rPr lang="id-ID" sz="2800" dirty="0"/>
              <a:t>(31) Bumi ini </a:t>
            </a:r>
            <a:r>
              <a:rPr lang="id-ID" sz="2800" i="1" dirty="0"/>
              <a:t>luas</a:t>
            </a:r>
            <a:endParaRPr lang="id-ID" sz="2800" dirty="0"/>
          </a:p>
          <a:p>
            <a:pPr marL="0" indent="0">
              <a:buNone/>
            </a:pPr>
            <a:r>
              <a:rPr lang="id-ID" sz="2800" dirty="0"/>
              <a:t>(32) Ibu dosen itu </a:t>
            </a:r>
            <a:r>
              <a:rPr lang="id-ID" sz="2800" i="1" dirty="0"/>
              <a:t>cantik sekali</a:t>
            </a:r>
            <a:endParaRPr lang="id-ID" sz="2800" dirty="0"/>
          </a:p>
          <a:p>
            <a:pPr marL="0" indent="0">
              <a:buNone/>
            </a:pPr>
            <a:r>
              <a:rPr lang="id-ID" sz="2800" dirty="0"/>
              <a:t>(33) Gedung itu </a:t>
            </a:r>
            <a:r>
              <a:rPr lang="id-ID" sz="2800" i="1" dirty="0"/>
              <a:t>sudah tua sekali</a:t>
            </a:r>
            <a:endParaRPr lang="id-ID" sz="2800" dirty="0"/>
          </a:p>
          <a:p>
            <a:pPr marL="0" indent="0">
              <a:buNone/>
            </a:pPr>
            <a:endParaRPr lang="id-ID" sz="2800" b="1" dirty="0" smtClean="0"/>
          </a:p>
          <a:p>
            <a:pPr marL="0" indent="0">
              <a:buNone/>
            </a:pPr>
            <a:r>
              <a:rPr lang="id-ID" sz="2800" b="1" dirty="0" smtClean="0"/>
              <a:t>Klausa </a:t>
            </a:r>
            <a:r>
              <a:rPr lang="id-ID" sz="2800" b="1" dirty="0"/>
              <a:t>adverbial</a:t>
            </a:r>
            <a:r>
              <a:rPr lang="id-ID" sz="2800" dirty="0"/>
              <a:t> adalah klausa yang predikatnya berupa adverbia, misalnya: klausa </a:t>
            </a:r>
            <a:r>
              <a:rPr lang="id-ID" sz="2800" i="1" dirty="0"/>
              <a:t>bandelnya teramat sangat</a:t>
            </a:r>
            <a:r>
              <a:rPr lang="id-ID" sz="2800" dirty="0"/>
              <a:t>. Dalam bahasa Indonesia klausa adverbial ini sangat terbatas. Hal itu disebabkan oleh kurang banyaknya kata atau frase adverbial</a:t>
            </a:r>
            <a:r>
              <a:rPr lang="id-ID" sz="2800" dirty="0" smtClean="0"/>
              <a:t>.</a:t>
            </a:r>
          </a:p>
          <a:p>
            <a:pPr marL="0" indent="0">
              <a:buNone/>
            </a:pPr>
            <a:endParaRPr lang="id-ID" dirty="0"/>
          </a:p>
        </p:txBody>
      </p:sp>
    </p:spTree>
    <p:extLst>
      <p:ext uri="{BB962C8B-B14F-4D97-AF65-F5344CB8AC3E}">
        <p14:creationId xmlns:p14="http://schemas.microsoft.com/office/powerpoint/2010/main" val="71505958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1" y="299545"/>
            <a:ext cx="10255468" cy="6337738"/>
          </a:xfrm>
        </p:spPr>
        <p:txBody>
          <a:bodyPr>
            <a:noAutofit/>
          </a:bodyPr>
          <a:lstStyle/>
          <a:p>
            <a:r>
              <a:rPr lang="id-ID" sz="2800" b="1" dirty="0"/>
              <a:t>Klausa preposisional</a:t>
            </a:r>
            <a:r>
              <a:rPr lang="id-ID" sz="2800" dirty="0"/>
              <a:t> adalah klausa yang predikatnya berupa frase yang berkategori preposisi. Contohnya, </a:t>
            </a:r>
            <a:r>
              <a:rPr lang="id-ID" sz="2800" i="1" dirty="0"/>
              <a:t>saya di kelas; dia dari Surabaya;</a:t>
            </a:r>
            <a:r>
              <a:rPr lang="id-ID" sz="2800" dirty="0"/>
              <a:t> dan </a:t>
            </a:r>
            <a:r>
              <a:rPr lang="id-ID" sz="2800" i="1" dirty="0"/>
              <a:t>mereka ke perpustakaan</a:t>
            </a:r>
            <a:r>
              <a:rPr lang="id-ID" sz="2800" dirty="0"/>
              <a:t>. Dalam bahasa Indonesia ragam tidak baku, klausa preposisional ini cukup produktif. Berbeda dengan bahasa Indonesia ragam baku, konstruksi ini dianggap salah. Dalam bahasa Indonesia, ketiga klausa di atas disusun menjadi: </a:t>
            </a:r>
            <a:r>
              <a:rPr lang="id-ID" sz="2800" i="1" dirty="0"/>
              <a:t>saya ada di kelas; dia datang dari Surabaya;</a:t>
            </a:r>
            <a:r>
              <a:rPr lang="id-ID" sz="2800" dirty="0"/>
              <a:t> dan </a:t>
            </a:r>
            <a:r>
              <a:rPr lang="id-ID" sz="2800" i="1" dirty="0"/>
              <a:t>mereka pergi ke perpustakaan</a:t>
            </a:r>
            <a:r>
              <a:rPr lang="id-ID" sz="2800" dirty="0"/>
              <a:t>. Jadi, klausa-klausa tadi harus diberi verba </a:t>
            </a:r>
            <a:r>
              <a:rPr lang="id-ID" sz="2800" i="1" dirty="0"/>
              <a:t>ada, datang,</a:t>
            </a:r>
            <a:r>
              <a:rPr lang="id-ID" sz="2800" dirty="0"/>
              <a:t> dan </a:t>
            </a:r>
            <a:r>
              <a:rPr lang="id-ID" sz="2800" i="1" dirty="0"/>
              <a:t>pergi</a:t>
            </a:r>
            <a:r>
              <a:rPr lang="id-ID" sz="2800" dirty="0"/>
              <a:t>. Jika demikian halnya, maka klausa-klausa tadi bukan lagi klausa preposisional, melainkan klausa verbal yang dilengkapi dengan keterangan</a:t>
            </a:r>
            <a:r>
              <a:rPr lang="id-ID" sz="2800" dirty="0" smtClean="0"/>
              <a:t>.</a:t>
            </a:r>
            <a:endParaRPr lang="id-ID" sz="2800" dirty="0"/>
          </a:p>
        </p:txBody>
      </p:sp>
    </p:spTree>
    <p:extLst>
      <p:ext uri="{BB962C8B-B14F-4D97-AF65-F5344CB8AC3E}">
        <p14:creationId xmlns:p14="http://schemas.microsoft.com/office/powerpoint/2010/main" val="395820054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1" y="457201"/>
            <a:ext cx="10131425" cy="5334000"/>
          </a:xfrm>
        </p:spPr>
        <p:txBody>
          <a:bodyPr>
            <a:noAutofit/>
          </a:bodyPr>
          <a:lstStyle/>
          <a:p>
            <a:r>
              <a:rPr lang="id-ID" sz="2800" b="1" dirty="0"/>
              <a:t>Klausa numeral</a:t>
            </a:r>
            <a:r>
              <a:rPr lang="id-ID" sz="2800" dirty="0"/>
              <a:t> adalah klausa yang predikatnya berupa kata atau frase numeralia. Misalnya, </a:t>
            </a:r>
            <a:r>
              <a:rPr lang="id-ID" sz="2800" i="1" dirty="0"/>
              <a:t>gajinya lima juta sebulan; rombelnya empat puluh lima orang;</a:t>
            </a:r>
            <a:r>
              <a:rPr lang="id-ID" sz="2800" dirty="0"/>
              <a:t> dan </a:t>
            </a:r>
            <a:r>
              <a:rPr lang="id-ID" sz="2800" i="1" dirty="0"/>
              <a:t>nilainya delapan pulu lima</a:t>
            </a:r>
            <a:r>
              <a:rPr lang="id-ID" sz="2800" dirty="0"/>
              <a:t>. Dalam bahasa baku konstruksi kalusa numeral itu dianggap salah. Benarnya, klausa-klausa itu disusun menjadi: </a:t>
            </a:r>
            <a:r>
              <a:rPr lang="id-ID" sz="2800" i="1" dirty="0"/>
              <a:t>gajinya adalah lima juta sebulan; rombelnya ada empat puluh lima orang;</a:t>
            </a:r>
            <a:r>
              <a:rPr lang="id-ID" sz="2800" dirty="0"/>
              <a:t> dan </a:t>
            </a:r>
            <a:r>
              <a:rPr lang="id-ID" sz="2800" i="1" dirty="0"/>
              <a:t>nilainya adalah delapan pulu lima</a:t>
            </a:r>
            <a:r>
              <a:rPr lang="id-ID" sz="2800" dirty="0"/>
              <a:t>. Dengan demikian, karena </a:t>
            </a:r>
            <a:r>
              <a:rPr lang="id-ID" sz="2800" i="1" dirty="0"/>
              <a:t>adalah</a:t>
            </a:r>
            <a:r>
              <a:rPr lang="id-ID" sz="2800" dirty="0"/>
              <a:t> dan </a:t>
            </a:r>
            <a:r>
              <a:rPr lang="id-ID" sz="2800" i="1" dirty="0"/>
              <a:t>ada</a:t>
            </a:r>
            <a:r>
              <a:rPr lang="id-ID" sz="2800" dirty="0"/>
              <a:t> merupakan verba, maka klausa tersebut bukan lagi klausa numeral tetapi berubah menjadi klausa verbal.</a:t>
            </a:r>
          </a:p>
        </p:txBody>
      </p:sp>
    </p:spTree>
    <p:extLst>
      <p:ext uri="{BB962C8B-B14F-4D97-AF65-F5344CB8AC3E}">
        <p14:creationId xmlns:p14="http://schemas.microsoft.com/office/powerpoint/2010/main" val="240062926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9677" y="0"/>
            <a:ext cx="10131425" cy="693683"/>
          </a:xfrm>
        </p:spPr>
        <p:txBody>
          <a:bodyPr>
            <a:normAutofit/>
          </a:bodyPr>
          <a:lstStyle/>
          <a:p>
            <a:r>
              <a:rPr lang="id-ID" dirty="0" smtClean="0"/>
              <a:t>4. KALIMAT</a:t>
            </a:r>
            <a:endParaRPr lang="id-ID" dirty="0"/>
          </a:p>
        </p:txBody>
      </p:sp>
      <p:sp>
        <p:nvSpPr>
          <p:cNvPr id="3" name="Content Placeholder 2"/>
          <p:cNvSpPr>
            <a:spLocks noGrp="1"/>
          </p:cNvSpPr>
          <p:nvPr>
            <p:ph idx="1"/>
          </p:nvPr>
        </p:nvSpPr>
        <p:spPr>
          <a:xfrm>
            <a:off x="204953" y="1008994"/>
            <a:ext cx="11761076" cy="5691351"/>
          </a:xfrm>
        </p:spPr>
        <p:txBody>
          <a:bodyPr>
            <a:noAutofit/>
          </a:bodyPr>
          <a:lstStyle/>
          <a:p>
            <a:r>
              <a:rPr lang="id-ID" sz="2200" dirty="0"/>
              <a:t>Tata bahasawan tradisional memberi batasan kalimat sebagai susunan kata-kata yang teratur yang berisi pikiran yang lengkap. Dalam perkembangannya, para linguis membuat batasan, kalimat adalah satuan sintaksis yang disusun dari konstituen dasar, yang biasanya berupa klausa, dilengkapi dengan konjungsi bila diperlukan, serta disertai dengan intonasi final (Chaer, 1994: 240).</a:t>
            </a:r>
          </a:p>
          <a:p>
            <a:r>
              <a:rPr lang="id-ID" sz="2200" dirty="0"/>
              <a:t>Berdasarkan dua definisi di atas, dapat disimpulkan bahwa yang paling mendasar dalam sebuah kalimat adalah konstituen dan intonasi final, sebab konjungsi hanya ada bila diperlukan saja. Dengan demikian, apabila sebuah klausa diberi intonasi final sudah menjadi sebuah kalimat. Konstituen dalam sebuah kalimat tidak harus berupa klausa, melainkan dapat berupa kata atau frase. Kalimat yang konstituennya berupa klausa akan menjadi kalimat mayor atau kalimat bebas; sedangkan apabila konstituennya berupa kata atau frase menjadi kalimat terikat. </a:t>
            </a:r>
            <a:endParaRPr lang="id-ID" sz="2200" dirty="0" smtClean="0"/>
          </a:p>
          <a:p>
            <a:r>
              <a:rPr lang="id-ID" sz="2200" dirty="0" smtClean="0"/>
              <a:t>Sejauh </a:t>
            </a:r>
            <a:r>
              <a:rPr lang="id-ID" sz="2200" dirty="0"/>
              <a:t>ini, pembagian jenis-jenis kalimat didasarkan pada lima hal. Kelima hal itu adalah inti klausa, banyaknya klausa, kelengkapan klausa, kategori klausa, dan keterikatan satuan-satuan kalimat. Berikut disajikan jenis-jenis kalimat berdasarkan indikator-indikator tersebut.</a:t>
            </a:r>
          </a:p>
        </p:txBody>
      </p:sp>
    </p:spTree>
    <p:extLst>
      <p:ext uri="{BB962C8B-B14F-4D97-AF65-F5344CB8AC3E}">
        <p14:creationId xmlns:p14="http://schemas.microsoft.com/office/powerpoint/2010/main" val="3733871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 y="0"/>
            <a:ext cx="12192000" cy="6858000"/>
          </a:xfrm>
        </p:spPr>
        <p:txBody>
          <a:bodyPr>
            <a:normAutofit fontScale="92500" lnSpcReduction="10000"/>
          </a:bodyPr>
          <a:lstStyle/>
          <a:p>
            <a:pPr marL="0" lvl="0" indent="0">
              <a:buNone/>
            </a:pPr>
            <a:r>
              <a:rPr lang="id-ID" dirty="0"/>
              <a:t>Kalimat Inti dan Kalimat Noninti</a:t>
            </a:r>
          </a:p>
          <a:p>
            <a:pPr marL="0" indent="0">
              <a:buNone/>
            </a:pPr>
            <a:r>
              <a:rPr lang="id-ID" dirty="0"/>
              <a:t>Kalimat inti atau kalimat dasar adalah kalimat yang dibentuk dari klausa inti yang lengkap bersifat deklaratif, aktif, atau netral, dan afirmatif. Dalam bahasa Indonesia terdapat kalimat inti dengan pola atau struktur sebagai berikut.</a:t>
            </a:r>
          </a:p>
          <a:p>
            <a:pPr marL="0" indent="0">
              <a:buNone/>
            </a:pPr>
            <a:r>
              <a:rPr lang="id-ID" dirty="0"/>
              <a:t>(39)   </a:t>
            </a:r>
            <a:endParaRPr lang="id-ID" dirty="0" smtClean="0"/>
          </a:p>
          <a:p>
            <a:pPr marL="0" indent="0">
              <a:buNone/>
            </a:pPr>
            <a:r>
              <a:rPr lang="id-ID" dirty="0" smtClean="0"/>
              <a:t>a</a:t>
            </a:r>
            <a:r>
              <a:rPr lang="id-ID" dirty="0"/>
              <a:t>). FN + FV			: Adik membaca</a:t>
            </a:r>
          </a:p>
          <a:p>
            <a:pPr marL="0" indent="0">
              <a:buNone/>
            </a:pPr>
            <a:r>
              <a:rPr lang="id-ID" dirty="0"/>
              <a:t>b). FN + FV + FN		: Adik membaca buku</a:t>
            </a:r>
          </a:p>
          <a:p>
            <a:pPr marL="0" indent="0">
              <a:buNone/>
            </a:pPr>
            <a:r>
              <a:rPr lang="id-ID" dirty="0"/>
              <a:t>c). FN + FV + FN + FN	: Adik membacakan nenek surat</a:t>
            </a:r>
          </a:p>
          <a:p>
            <a:pPr marL="0" indent="0">
              <a:buNone/>
            </a:pPr>
            <a:r>
              <a:rPr lang="id-ID" dirty="0"/>
              <a:t>d). FN + FN			: Kakak dokter</a:t>
            </a:r>
          </a:p>
          <a:p>
            <a:pPr marL="0" indent="0">
              <a:buNone/>
            </a:pPr>
            <a:r>
              <a:rPr lang="id-ID" dirty="0"/>
              <a:t>e). FN + FA			: Dosen kreatif</a:t>
            </a:r>
          </a:p>
          <a:p>
            <a:pPr marL="0" indent="0">
              <a:buNone/>
            </a:pPr>
            <a:r>
              <a:rPr lang="id-ID" dirty="0"/>
              <a:t>f). FN + Fnum		</a:t>
            </a:r>
            <a:r>
              <a:rPr lang="id-ID" dirty="0" smtClean="0"/>
              <a:t>	: </a:t>
            </a:r>
            <a:r>
              <a:rPr lang="id-ID" dirty="0"/>
              <a:t>Nilainya seratus</a:t>
            </a:r>
          </a:p>
          <a:p>
            <a:pPr marL="0" indent="0">
              <a:buNone/>
            </a:pPr>
            <a:r>
              <a:rPr lang="id-ID" dirty="0"/>
              <a:t>g). FN + FP			: Bukunya di rak</a:t>
            </a:r>
          </a:p>
          <a:p>
            <a:pPr marL="0" indent="0">
              <a:buNone/>
            </a:pPr>
            <a:r>
              <a:rPr lang="id-ID" dirty="0"/>
              <a:t>Keterangan:</a:t>
            </a:r>
          </a:p>
          <a:p>
            <a:pPr marL="0" lvl="0" indent="0">
              <a:buNone/>
            </a:pPr>
            <a:r>
              <a:rPr lang="id-ID" dirty="0"/>
              <a:t>FN	</a:t>
            </a:r>
            <a:r>
              <a:rPr lang="id-ID" dirty="0" smtClean="0"/>
              <a:t>	= </a:t>
            </a:r>
            <a:r>
              <a:rPr lang="id-ID" dirty="0"/>
              <a:t>Frase Nominal</a:t>
            </a:r>
          </a:p>
          <a:p>
            <a:pPr marL="0" indent="0">
              <a:buNone/>
            </a:pPr>
            <a:r>
              <a:rPr lang="id-ID" dirty="0"/>
              <a:t>FV	</a:t>
            </a:r>
            <a:r>
              <a:rPr lang="id-ID" dirty="0" smtClean="0"/>
              <a:t>	= </a:t>
            </a:r>
            <a:r>
              <a:rPr lang="id-ID" dirty="0"/>
              <a:t>Frase Verbal</a:t>
            </a:r>
          </a:p>
          <a:p>
            <a:pPr marL="0" indent="0">
              <a:buNone/>
            </a:pPr>
            <a:r>
              <a:rPr lang="id-ID" dirty="0"/>
              <a:t>FA	</a:t>
            </a:r>
            <a:r>
              <a:rPr lang="id-ID" dirty="0" smtClean="0"/>
              <a:t>	= </a:t>
            </a:r>
            <a:r>
              <a:rPr lang="id-ID" dirty="0"/>
              <a:t>Frase Ajektival</a:t>
            </a:r>
          </a:p>
          <a:p>
            <a:pPr marL="0" indent="0">
              <a:buNone/>
            </a:pPr>
            <a:r>
              <a:rPr lang="id-ID" dirty="0"/>
              <a:t>FNum	= Frase Numeral</a:t>
            </a:r>
          </a:p>
          <a:p>
            <a:pPr marL="0" indent="0">
              <a:buNone/>
            </a:pPr>
            <a:r>
              <a:rPr lang="id-ID" dirty="0"/>
              <a:t>FP		= Frase Preposisional </a:t>
            </a:r>
          </a:p>
          <a:p>
            <a:pPr marL="0" lvl="0" indent="0">
              <a:buNone/>
            </a:pPr>
            <a:r>
              <a:rPr lang="id-ID" dirty="0"/>
              <a:t>FN dapat diisi dengan sebuah kata nominal, FV dapat diisi dengan sebuah kata verbal, FA dapat diisi dengan sebuah kata ajektifal, dan Fnum dapat diisi dengan sebuah kata numeralia.</a:t>
            </a:r>
          </a:p>
          <a:p>
            <a:endParaRPr lang="id-ID" dirty="0"/>
          </a:p>
        </p:txBody>
      </p:sp>
    </p:spTree>
    <p:extLst>
      <p:ext uri="{BB962C8B-B14F-4D97-AF65-F5344CB8AC3E}">
        <p14:creationId xmlns:p14="http://schemas.microsoft.com/office/powerpoint/2010/main" val="52383769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26125"/>
            <a:ext cx="11698013" cy="6511158"/>
          </a:xfrm>
        </p:spPr>
        <p:txBody>
          <a:bodyPr>
            <a:normAutofit/>
          </a:bodyPr>
          <a:lstStyle/>
          <a:p>
            <a:pPr marL="0" lvl="0" indent="0">
              <a:buNone/>
            </a:pPr>
            <a:r>
              <a:rPr lang="id-ID" sz="2400" dirty="0"/>
              <a:t>Kalimat Tunggal dan Kalimat Majemuk</a:t>
            </a:r>
          </a:p>
          <a:p>
            <a:pPr marL="0" indent="0">
              <a:buNone/>
            </a:pPr>
            <a:r>
              <a:rPr lang="id-ID" sz="2400" dirty="0"/>
              <a:t>Berdasarkan banyaknya klausa yang ada di dalamnya, kalimat dibedakan atas kalimat tunggal dan kalimat majemuk. Kalimat tunggal adalah kalimat yang memuat hanya satu klausa, sedangkan kalimat majemuk ialah kalimat yang di dalamnya terdapat lebih dari satu klausa.</a:t>
            </a:r>
          </a:p>
          <a:p>
            <a:pPr marL="0" indent="0">
              <a:buNone/>
            </a:pPr>
            <a:r>
              <a:rPr lang="id-ID" sz="2400" dirty="0"/>
              <a:t>Perihal kalimat tunggal tertuang dalam contoh (41) hingga (44) berikut.</a:t>
            </a:r>
          </a:p>
          <a:p>
            <a:pPr marL="0" indent="0">
              <a:buNone/>
            </a:pPr>
            <a:r>
              <a:rPr lang="id-ID" sz="2400" dirty="0"/>
              <a:t>(41) Adikku sangat pandai.</a:t>
            </a:r>
          </a:p>
          <a:p>
            <a:pPr marL="0" indent="0">
              <a:buNone/>
            </a:pPr>
            <a:r>
              <a:rPr lang="id-ID" sz="2400" dirty="0"/>
              <a:t>(42) Burung-burung itu bernyanyi sepanjang hari.</a:t>
            </a:r>
          </a:p>
          <a:p>
            <a:pPr marL="0" indent="0">
              <a:buNone/>
            </a:pPr>
            <a:r>
              <a:rPr lang="id-ID" sz="2400" dirty="0"/>
              <a:t>(43) Bacalah keras-keras!</a:t>
            </a:r>
          </a:p>
          <a:p>
            <a:pPr marL="0" indent="0">
              <a:buNone/>
            </a:pPr>
            <a:r>
              <a:rPr lang="id-ID" sz="2400" dirty="0"/>
              <a:t>(44) Siapa nama mahasiswa yang kreatif itu?</a:t>
            </a:r>
          </a:p>
          <a:p>
            <a:pPr marL="0" indent="0">
              <a:buNone/>
            </a:pPr>
            <a:r>
              <a:rPr lang="id-ID" sz="2400" dirty="0"/>
              <a:t>Berkenaan dengan sifat hubungan klausanya, kalimat majemuk digolongkan menjadi </a:t>
            </a:r>
            <a:r>
              <a:rPr lang="id-ID" sz="2400" i="1" dirty="0"/>
              <a:t>kalimat majemuk koordinatif</a:t>
            </a:r>
            <a:r>
              <a:rPr lang="id-ID" sz="2400" dirty="0"/>
              <a:t> atau </a:t>
            </a:r>
            <a:r>
              <a:rPr lang="id-ID" sz="2400" i="1" dirty="0"/>
              <a:t>kalimat majemuk setara, kalimat majemuk subordinatif</a:t>
            </a:r>
            <a:r>
              <a:rPr lang="id-ID" sz="2400" dirty="0"/>
              <a:t> atau </a:t>
            </a:r>
            <a:r>
              <a:rPr lang="id-ID" sz="2400" i="1" dirty="0"/>
              <a:t>kalimat majemuk bertingkat</a:t>
            </a:r>
            <a:r>
              <a:rPr lang="id-ID" sz="2400" dirty="0"/>
              <a:t>, dan </a:t>
            </a:r>
            <a:r>
              <a:rPr lang="id-ID" sz="2400" i="1" dirty="0"/>
              <a:t>kalimat majemuk kompleks</a:t>
            </a:r>
            <a:r>
              <a:rPr lang="id-ID" sz="2400" dirty="0"/>
              <a:t>.</a:t>
            </a:r>
          </a:p>
        </p:txBody>
      </p:sp>
    </p:spTree>
    <p:extLst>
      <p:ext uri="{BB962C8B-B14F-4D97-AF65-F5344CB8AC3E}">
        <p14:creationId xmlns:p14="http://schemas.microsoft.com/office/powerpoint/2010/main" val="37074691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0360" y="126124"/>
            <a:ext cx="11745310" cy="6353503"/>
          </a:xfrm>
        </p:spPr>
        <p:txBody>
          <a:bodyPr>
            <a:normAutofit/>
          </a:bodyPr>
          <a:lstStyle/>
          <a:p>
            <a:pPr marL="0" lvl="0" indent="0">
              <a:buNone/>
            </a:pPr>
            <a:r>
              <a:rPr lang="id-ID" sz="2800" dirty="0"/>
              <a:t>Kalimat Mayor dan Kalimat Minor</a:t>
            </a:r>
          </a:p>
          <a:p>
            <a:pPr marL="0" indent="0">
              <a:buNone/>
            </a:pPr>
            <a:r>
              <a:rPr lang="id-ID" sz="2800" dirty="0"/>
              <a:t>Berdasarkan lengkap dan tidaknya klausa yang menjadi konstituen dasar kalimat itu melahirkan kalimat mayor dan kalimat minor. </a:t>
            </a:r>
            <a:endParaRPr lang="id-ID" sz="2800" dirty="0" smtClean="0"/>
          </a:p>
          <a:p>
            <a:pPr marL="0" indent="0">
              <a:buNone/>
            </a:pPr>
            <a:r>
              <a:rPr lang="id-ID" sz="2800" i="1" dirty="0" smtClean="0"/>
              <a:t>Kalimat </a:t>
            </a:r>
            <a:r>
              <a:rPr lang="id-ID" sz="2800" i="1" dirty="0"/>
              <a:t>mayor</a:t>
            </a:r>
            <a:r>
              <a:rPr lang="id-ID" sz="2800" dirty="0"/>
              <a:t> adalah kalimat yang klausanya lengkap, yang sekurang-kurangnya memiliki subjek dan predikat; </a:t>
            </a:r>
            <a:endParaRPr lang="id-ID" sz="2800" dirty="0" smtClean="0"/>
          </a:p>
          <a:p>
            <a:pPr marL="0" indent="0">
              <a:buNone/>
            </a:pPr>
            <a:r>
              <a:rPr lang="id-ID" sz="2800" i="1" dirty="0" smtClean="0"/>
              <a:t>kalimat </a:t>
            </a:r>
            <a:r>
              <a:rPr lang="id-ID" sz="2800" i="1" dirty="0"/>
              <a:t>minor</a:t>
            </a:r>
            <a:r>
              <a:rPr lang="id-ID" sz="2800" dirty="0"/>
              <a:t> ialah kalimat yang tidak lengkap, yang hanya memiliki subjek saja, objek saja, atau keterangan saja. Dalam kalimat minor, meskipun unsur-unsurnya tidak lengkap, namun dapat dipahami karena konteksnya diketahui oleh pembicara atau penulis maupun mitra wicara atau pembaca. Konteks ini dapat berupa konteks kalimat, konteks situasi, atau juga konteks topik pembicaraan. Jadi, kalimat-kalimat jawaban singkat, kalimat seruan, kalimat perintah, kalimat salam, dan sebagainya merupakan kalimat minor.</a:t>
            </a:r>
          </a:p>
        </p:txBody>
      </p:sp>
    </p:spTree>
    <p:extLst>
      <p:ext uri="{BB962C8B-B14F-4D97-AF65-F5344CB8AC3E}">
        <p14:creationId xmlns:p14="http://schemas.microsoft.com/office/powerpoint/2010/main" val="22935750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89187" y="283779"/>
            <a:ext cx="12281338" cy="6574221"/>
          </a:xfrm>
        </p:spPr>
        <p:txBody>
          <a:bodyPr>
            <a:normAutofit/>
          </a:bodyPr>
          <a:lstStyle/>
          <a:p>
            <a:pPr marL="0" lvl="0" indent="0">
              <a:buNone/>
            </a:pPr>
            <a:r>
              <a:rPr lang="id-ID" sz="2200" dirty="0"/>
              <a:t>Kalimat Nonverbal dan Kalimat Verbal</a:t>
            </a:r>
          </a:p>
          <a:p>
            <a:pPr marL="0" indent="0">
              <a:buNone/>
            </a:pPr>
            <a:r>
              <a:rPr lang="id-ID" sz="2200" dirty="0"/>
              <a:t>Kalimat nonverbal adalah kalimat yang predikatnya bukan kata atau frase verba; bisa nominal, ajektifal, adverbial, atau numeralia. Sebaliknya, kalimat verbal adalah kalimat yang dibentuk dari klausa verbal atau kalimat ang predikatnya berupa kata atau frase yang berkategori verba. Akibat banyaknya jenis atau tipe verba, maka dikenal adanya kalimat transitif, kalimat intransitif, kalimat aktif, kalimat pasif, kalimat dinamis, dan kalimat statis</a:t>
            </a:r>
            <a:r>
              <a:rPr lang="id-ID" sz="2200" dirty="0" smtClean="0"/>
              <a:t>.</a:t>
            </a:r>
          </a:p>
          <a:p>
            <a:pPr marL="0" indent="0">
              <a:buNone/>
            </a:pPr>
            <a:endParaRPr lang="id-ID" sz="2200" dirty="0"/>
          </a:p>
          <a:p>
            <a:pPr marL="0" lvl="0" indent="0">
              <a:buNone/>
            </a:pPr>
            <a:r>
              <a:rPr lang="id-ID" sz="2200" dirty="0"/>
              <a:t>Kalimat Bebas dan Kalimat Terikat</a:t>
            </a:r>
          </a:p>
          <a:p>
            <a:pPr marL="0" indent="0">
              <a:buNone/>
            </a:pPr>
            <a:r>
              <a:rPr lang="id-ID" sz="2200" dirty="0"/>
              <a:t>Kalimat merupakan satuan-satuan yang membentuk wacana atau paragraf. Dalam suatu wacana atau pragraf, kalimat  merupakan satuan-satuan yang saling berkaitan,  saling terikat, dan saling berhubungan. Akibat hubungan tersebut, kalimat dapat diklasifikasikan sebagai kalimat bebas dan kalimat terikat. </a:t>
            </a:r>
          </a:p>
          <a:p>
            <a:pPr marL="0" indent="0">
              <a:buNone/>
            </a:pPr>
            <a:r>
              <a:rPr lang="id-ID" sz="2200" dirty="0"/>
              <a:t>Kalimat bebas adalah kalimat yang berpotensi untuk menjadi ujaran lengkap atau dapat memulai sebuah paragraf atau wacana tanpa bantuan kalimat atau konteks lain yang menjelaskan. Sebaliknya, kalimat terikat ialah kalimat yang tidak dapat berdiri sendiri sebagai ujaran lengkap, yang tidak dapat menjadi pembuka paragraf atau wacana tanpa bantuan konteks. Kalimat terikat lazim menggunakan salah satu tanda ketergantungan, seperti penanda perangkai, penanda penununjuk, dan penanda anaforis. Kalimat jawaban singkat termasuk kalimat terikat, karena terikat dengan pertanyaannya.</a:t>
            </a:r>
          </a:p>
          <a:p>
            <a:pPr marL="0" indent="0">
              <a:buNone/>
            </a:pPr>
            <a:endParaRPr lang="id-ID" sz="2200" dirty="0"/>
          </a:p>
        </p:txBody>
      </p:sp>
    </p:spTree>
    <p:extLst>
      <p:ext uri="{BB962C8B-B14F-4D97-AF65-F5344CB8AC3E}">
        <p14:creationId xmlns:p14="http://schemas.microsoft.com/office/powerpoint/2010/main" val="419692837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1566" y="199697"/>
            <a:ext cx="10131425" cy="336331"/>
          </a:xfrm>
        </p:spPr>
        <p:txBody>
          <a:bodyPr>
            <a:normAutofit fontScale="90000"/>
          </a:bodyPr>
          <a:lstStyle/>
          <a:p>
            <a:r>
              <a:rPr lang="id-ID" dirty="0" smtClean="0"/>
              <a:t>5. WACANA</a:t>
            </a:r>
            <a:endParaRPr lang="id-ID" dirty="0"/>
          </a:p>
        </p:txBody>
      </p:sp>
      <p:sp>
        <p:nvSpPr>
          <p:cNvPr id="3" name="Content Placeholder 2"/>
          <p:cNvSpPr>
            <a:spLocks noGrp="1"/>
          </p:cNvSpPr>
          <p:nvPr>
            <p:ph idx="1"/>
          </p:nvPr>
        </p:nvSpPr>
        <p:spPr>
          <a:xfrm>
            <a:off x="236483" y="536028"/>
            <a:ext cx="11603420" cy="6211613"/>
          </a:xfrm>
        </p:spPr>
        <p:txBody>
          <a:bodyPr>
            <a:noAutofit/>
          </a:bodyPr>
          <a:lstStyle/>
          <a:p>
            <a:pPr marL="0" indent="0">
              <a:buNone/>
            </a:pPr>
            <a:r>
              <a:rPr lang="id-ID" sz="3200" dirty="0"/>
              <a:t>Wacana </a:t>
            </a:r>
            <a:r>
              <a:rPr lang="id-ID" sz="3200" dirty="0" smtClean="0">
                <a:sym typeface="Wingdings" panose="05000000000000000000" pitchFamily="2" charset="2"/>
              </a:rPr>
              <a:t> </a:t>
            </a:r>
            <a:r>
              <a:rPr lang="id-ID" sz="3200" dirty="0" smtClean="0"/>
              <a:t>satuan </a:t>
            </a:r>
            <a:r>
              <a:rPr lang="id-ID" sz="3200" dirty="0"/>
              <a:t>bahasa yang lengkap, sehingga dalam hierarki gramatikal merupakan sastuan gramatikal tertinggi atau terbesar. </a:t>
            </a:r>
            <a:r>
              <a:rPr lang="id-ID" sz="3200" dirty="0" smtClean="0">
                <a:sym typeface="Wingdings" panose="05000000000000000000" pitchFamily="2" charset="2"/>
              </a:rPr>
              <a:t></a:t>
            </a:r>
            <a:r>
              <a:rPr lang="id-ID" sz="3200" dirty="0" smtClean="0"/>
              <a:t> </a:t>
            </a:r>
            <a:r>
              <a:rPr lang="id-ID" sz="3200" dirty="0"/>
              <a:t>dalam wacana terdapat konsep, gagasan, pikiran, atau ide yang utuh, yang dapat dipahami oleh pembaca/pendengar. </a:t>
            </a:r>
          </a:p>
          <a:p>
            <a:pPr marL="0" indent="0">
              <a:buNone/>
            </a:pPr>
            <a:r>
              <a:rPr lang="id-ID" sz="3200" dirty="0"/>
              <a:t>Wacana dibentuk dari kalimat atau kalimat-kalimat yang memenuhi persyaratan gramatikal dan persyaratan kewacanaan lainnya. </a:t>
            </a:r>
            <a:endParaRPr lang="id-ID" sz="3200" dirty="0" smtClean="0"/>
          </a:p>
          <a:p>
            <a:pPr marL="0" indent="0">
              <a:buNone/>
            </a:pPr>
            <a:r>
              <a:rPr lang="id-ID" sz="3200" dirty="0" smtClean="0"/>
              <a:t>Persyaratan gramatikal terpenuhi jika </a:t>
            </a:r>
            <a:r>
              <a:rPr lang="id-ID" sz="3200" dirty="0"/>
              <a:t>dalam wacana tersebut </a:t>
            </a:r>
            <a:r>
              <a:rPr lang="id-ID" sz="3200" i="1" dirty="0" smtClean="0">
                <a:solidFill>
                  <a:srgbClr val="FFFF00"/>
                </a:solidFill>
              </a:rPr>
              <a:t>kohesif </a:t>
            </a:r>
            <a:r>
              <a:rPr lang="id-ID" sz="3200" dirty="0"/>
              <a:t>dan </a:t>
            </a:r>
            <a:r>
              <a:rPr lang="id-ID" sz="3200" i="1" dirty="0" smtClean="0">
                <a:solidFill>
                  <a:srgbClr val="00B0F0"/>
                </a:solidFill>
              </a:rPr>
              <a:t>koheren</a:t>
            </a:r>
            <a:r>
              <a:rPr lang="id-ID" sz="3200" dirty="0" smtClean="0"/>
              <a:t>. </a:t>
            </a:r>
            <a:r>
              <a:rPr lang="id-ID" sz="3200" dirty="0" smtClean="0">
                <a:solidFill>
                  <a:srgbClr val="FFFF00"/>
                </a:solidFill>
              </a:rPr>
              <a:t>Kohesif</a:t>
            </a:r>
            <a:r>
              <a:rPr lang="id-ID" sz="3200" dirty="0" smtClean="0"/>
              <a:t>, jika </a:t>
            </a:r>
            <a:r>
              <a:rPr lang="id-ID" sz="3200" dirty="0"/>
              <a:t>di dalamnya telah terbina keserasian hubungan unsur-unsurnya. Selanjutnya, wacana yang kohesif tersebut akan menciptakan </a:t>
            </a:r>
            <a:r>
              <a:rPr lang="id-ID" sz="3200" dirty="0" smtClean="0">
                <a:solidFill>
                  <a:srgbClr val="00B0F0"/>
                </a:solidFill>
              </a:rPr>
              <a:t>kekoherensian</a:t>
            </a:r>
            <a:r>
              <a:rPr lang="id-ID" sz="3200" dirty="0" smtClean="0"/>
              <a:t> (baik</a:t>
            </a:r>
            <a:r>
              <a:rPr lang="id-ID" sz="3200" dirty="0"/>
              <a:t>, benar, runtut, dan </a:t>
            </a:r>
            <a:r>
              <a:rPr lang="id-ID" sz="3200" dirty="0" smtClean="0"/>
              <a:t>logis). </a:t>
            </a:r>
          </a:p>
        </p:txBody>
      </p:sp>
    </p:spTree>
    <p:extLst>
      <p:ext uri="{BB962C8B-B14F-4D97-AF65-F5344CB8AC3E}">
        <p14:creationId xmlns:p14="http://schemas.microsoft.com/office/powerpoint/2010/main" val="197287569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
            <a:ext cx="12192000" cy="6858000"/>
          </a:xfrm>
        </p:spPr>
        <p:txBody>
          <a:bodyPr>
            <a:noAutofit/>
          </a:bodyPr>
          <a:lstStyle/>
          <a:p>
            <a:pPr marL="441325" indent="-441325">
              <a:buNone/>
            </a:pPr>
            <a:r>
              <a:rPr lang="id-ID" sz="2200" dirty="0" smtClean="0"/>
              <a:t>(</a:t>
            </a:r>
            <a:r>
              <a:rPr lang="id-ID" sz="2200" dirty="0"/>
              <a:t>94)        </a:t>
            </a:r>
            <a:r>
              <a:rPr lang="id-ID" sz="2200" b="1" dirty="0"/>
              <a:t>Sekarang di kalangan pelajar amat sukar ditemukan yang hafal teks Pembukaan UUD 1945 (1). Jangankan empat alinea, satu alinea yang lengkap saja </a:t>
            </a:r>
            <a:r>
              <a:rPr lang="id-ID" sz="2200" b="1" i="1" dirty="0"/>
              <a:t>mereka</a:t>
            </a:r>
            <a:r>
              <a:rPr lang="id-ID" sz="2200" b="1" dirty="0"/>
              <a:t> jarang ada yang hafal (2). Kalau pun ada yang hafal, </a:t>
            </a:r>
            <a:r>
              <a:rPr lang="id-ID" sz="2200" b="1" i="1" dirty="0"/>
              <a:t>mereka</a:t>
            </a:r>
            <a:r>
              <a:rPr lang="id-ID" sz="2200" b="1" dirty="0"/>
              <a:t> masih perlu dipandu oleh guru</a:t>
            </a:r>
            <a:r>
              <a:rPr lang="id-ID" sz="2200" b="1" i="1" dirty="0"/>
              <a:t>nya</a:t>
            </a:r>
            <a:r>
              <a:rPr lang="id-ID" sz="2200" b="1" dirty="0"/>
              <a:t> (3). </a:t>
            </a:r>
            <a:r>
              <a:rPr lang="id-ID" sz="2200" b="1" i="1" dirty="0"/>
              <a:t>Oleh karenanya</a:t>
            </a:r>
            <a:r>
              <a:rPr lang="id-ID" sz="2200" b="1" dirty="0"/>
              <a:t>, ada kecemasan di kalangan generasi tua atas rasa nasionalisme di kalangan anak muda (4).  </a:t>
            </a:r>
          </a:p>
          <a:p>
            <a:pPr marL="0" indent="0">
              <a:buNone/>
            </a:pPr>
            <a:r>
              <a:rPr lang="id-ID" sz="2200" b="1" dirty="0"/>
              <a:t> </a:t>
            </a:r>
            <a:r>
              <a:rPr lang="id-ID" sz="2200" b="1" dirty="0" smtClean="0"/>
              <a:t>Contoh </a:t>
            </a:r>
            <a:r>
              <a:rPr lang="id-ID" sz="2200" dirty="0"/>
              <a:t>(94) </a:t>
            </a:r>
            <a:r>
              <a:rPr lang="id-ID" sz="2200" dirty="0" smtClean="0"/>
              <a:t>baik</a:t>
            </a:r>
            <a:r>
              <a:rPr lang="id-ID" sz="2200" dirty="0"/>
              <a:t>, karena </a:t>
            </a:r>
            <a:r>
              <a:rPr lang="id-ID" sz="2200" dirty="0" smtClean="0"/>
              <a:t>kohesif </a:t>
            </a:r>
            <a:r>
              <a:rPr lang="id-ID" sz="2200" dirty="0"/>
              <a:t>dan koheren. Kekohesifan dicapai dengan pengacuan dan menggunakan kata ganti </a:t>
            </a:r>
            <a:r>
              <a:rPr lang="id-ID" sz="2200" i="1" dirty="0"/>
              <a:t>mereka. </a:t>
            </a:r>
            <a:r>
              <a:rPr lang="id-ID" sz="2200" dirty="0"/>
              <a:t>Kalimat (2) yang berkaitan erat dengan kalimat (1) dengan penanda anaforis </a:t>
            </a:r>
            <a:r>
              <a:rPr lang="id-ID" sz="2200" i="1" dirty="0"/>
              <a:t>mereka</a:t>
            </a:r>
            <a:r>
              <a:rPr lang="id-ID" sz="2200" dirty="0"/>
              <a:t>; kalimat (3) yang juga berhubungan kuat dengan kalimat (1) dengan penanda anaforis </a:t>
            </a:r>
            <a:r>
              <a:rPr lang="id-ID" sz="2200" i="1" dirty="0"/>
              <a:t>mereka </a:t>
            </a:r>
            <a:r>
              <a:rPr lang="id-ID" sz="2200" dirty="0"/>
              <a:t>dan penanda anaforis </a:t>
            </a:r>
            <a:r>
              <a:rPr lang="id-ID" sz="2200" i="1" dirty="0"/>
              <a:t>nya</a:t>
            </a:r>
            <a:r>
              <a:rPr lang="id-ID" sz="2200" dirty="0"/>
              <a:t>; dan kalimat (4) yang kuat hubungannya dengan kalimat sebelumnya, dengan penanda rangkaian </a:t>
            </a:r>
            <a:r>
              <a:rPr lang="id-ID" sz="2200" i="1" dirty="0"/>
              <a:t>oleh karenanya. </a:t>
            </a:r>
            <a:r>
              <a:rPr lang="id-ID" sz="2200" dirty="0"/>
              <a:t>        </a:t>
            </a:r>
          </a:p>
          <a:p>
            <a:pPr marL="441325" indent="-441325">
              <a:buNone/>
            </a:pPr>
            <a:r>
              <a:rPr lang="id-ID" sz="2200" dirty="0"/>
              <a:t>(95)         </a:t>
            </a:r>
            <a:r>
              <a:rPr lang="id-ID" sz="2200" b="1" i="1" dirty="0"/>
              <a:t>Dika</a:t>
            </a:r>
            <a:r>
              <a:rPr lang="id-ID" sz="2200" b="1" dirty="0"/>
              <a:t> dan </a:t>
            </a:r>
            <a:r>
              <a:rPr lang="id-ID" sz="2200" b="1" i="1" dirty="0"/>
              <a:t>Nita</a:t>
            </a:r>
            <a:r>
              <a:rPr lang="id-ID" sz="2200" b="1" dirty="0"/>
              <a:t> pergi ke toko buku (1). </a:t>
            </a:r>
            <a:r>
              <a:rPr lang="id-ID" sz="2200" b="1" i="1" dirty="0"/>
              <a:t>Dia</a:t>
            </a:r>
            <a:r>
              <a:rPr lang="id-ID" sz="2200" b="1" dirty="0"/>
              <a:t> ingin membeli </a:t>
            </a:r>
            <a:r>
              <a:rPr lang="id-ID" sz="2200" b="1" i="1" dirty="0"/>
              <a:t>kamus bahasa Inggris</a:t>
            </a:r>
            <a:r>
              <a:rPr lang="id-ID" sz="2200" b="1" dirty="0"/>
              <a:t> (2). </a:t>
            </a:r>
            <a:r>
              <a:rPr lang="id-ID" sz="2200" b="1" i="1" dirty="0"/>
              <a:t>Pelajaran Bahasa Inggris</a:t>
            </a:r>
            <a:r>
              <a:rPr lang="id-ID" sz="2200" b="1" dirty="0"/>
              <a:t> merupakan pelajaran yang penting (3). </a:t>
            </a:r>
            <a:r>
              <a:rPr lang="id-ID" sz="2200" b="1" i="1" dirty="0"/>
              <a:t>Era globalisasi</a:t>
            </a:r>
            <a:r>
              <a:rPr lang="id-ID" sz="2200" b="1" dirty="0"/>
              <a:t> adalah era yang penuh dengan persaingan ilmu pengetahuan dan teknologi (4).</a:t>
            </a:r>
          </a:p>
          <a:p>
            <a:pPr marL="0" indent="0">
              <a:buNone/>
            </a:pPr>
            <a:r>
              <a:rPr lang="id-ID" sz="2200" dirty="0"/>
              <a:t>Contoh (95) tidak kohesif karena kata ganti </a:t>
            </a:r>
            <a:r>
              <a:rPr lang="id-ID" sz="2200" i="1" dirty="0"/>
              <a:t>dia </a:t>
            </a:r>
            <a:r>
              <a:rPr lang="id-ID" sz="2200" dirty="0"/>
              <a:t>tidak jelas mengacu kepada Dika, kepada Nita, atau mengacu kepada keduanya. Apabila mengacu kepada keduanya, seharusnya menggunakan kata ganti </a:t>
            </a:r>
            <a:r>
              <a:rPr lang="id-ID" sz="2200" i="1" dirty="0"/>
              <a:t>mereka. </a:t>
            </a:r>
            <a:r>
              <a:rPr lang="id-ID" sz="2200" dirty="0"/>
              <a:t>Kecuali itu, wacana tersebut juga tidak  koheren karena tidak baik, tidak runtut, dan tidak logis. Kalimat (1) membicarakan toko buku, disambung kalimat (2) tentang tujuan pergi ke toko buku. Keruntutan kalimat (1) dan (2) dikacaukan dengan fokus kalimat (3) yang mengangkat masalah </a:t>
            </a:r>
            <a:r>
              <a:rPr lang="id-ID" sz="2200" i="1" dirty="0"/>
              <a:t>pelajaran Bahasa Inggris </a:t>
            </a:r>
            <a:r>
              <a:rPr lang="id-ID" sz="2200" dirty="0"/>
              <a:t>yang penting. Kalimat (4) semakin tidak runtut karena tiba-tiba muncul </a:t>
            </a:r>
            <a:r>
              <a:rPr lang="id-ID" sz="2200" i="1" dirty="0"/>
              <a:t>era globalisasi. </a:t>
            </a:r>
            <a:endParaRPr lang="id-ID" sz="2200" dirty="0"/>
          </a:p>
        </p:txBody>
      </p:sp>
    </p:spTree>
    <p:extLst>
      <p:ext uri="{BB962C8B-B14F-4D97-AF65-F5344CB8AC3E}">
        <p14:creationId xmlns:p14="http://schemas.microsoft.com/office/powerpoint/2010/main" val="4670168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805</TotalTime>
  <Words>3309</Words>
  <Application>Microsoft Office PowerPoint</Application>
  <PresentationFormat>Widescreen</PresentationFormat>
  <Paragraphs>179</Paragraphs>
  <Slides>27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27</vt:i4>
      </vt:variant>
    </vt:vector>
  </HeadingPairs>
  <TitlesOfParts>
    <vt:vector size="33" baseType="lpstr">
      <vt:lpstr>Algerian</vt:lpstr>
      <vt:lpstr>Arial</vt:lpstr>
      <vt:lpstr>Calibri</vt:lpstr>
      <vt:lpstr>Calibri Light</vt:lpstr>
      <vt:lpstr>Wingdings</vt:lpstr>
      <vt:lpstr>Celestial</vt:lpstr>
      <vt:lpstr>BAB V  SINTAKSIS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 SATUAN-SATUAN SINTAKSIS 1. KATA</vt:lpstr>
      <vt:lpstr>PowerPoint Presentation</vt:lpstr>
      <vt:lpstr>2. FRASE</vt:lpstr>
      <vt:lpstr>JENIS-JENIS FRASE  EKSOSENTRIK, ENDOSENTRIK, KOORDINATIF</vt:lpstr>
      <vt:lpstr>PowerPoint Presentation</vt:lpstr>
      <vt:lpstr>PowerPoint Presentation</vt:lpstr>
      <vt:lpstr>PowerPoint Presentation</vt:lpstr>
      <vt:lpstr>3. KLAUSA</vt:lpstr>
      <vt:lpstr>PowerPoint Presentation</vt:lpstr>
      <vt:lpstr>PowerPoint Presentation</vt:lpstr>
      <vt:lpstr>PowerPoint Presentation</vt:lpstr>
      <vt:lpstr>PowerPoint Presentation</vt:lpstr>
      <vt:lpstr>4. KALIMAT</vt:lpstr>
      <vt:lpstr>PowerPoint Presentation</vt:lpstr>
      <vt:lpstr>PowerPoint Presentation</vt:lpstr>
      <vt:lpstr>PowerPoint Presentation</vt:lpstr>
      <vt:lpstr>PowerPoint Presentation</vt:lpstr>
      <vt:lpstr>5. WACANA</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BAB V  SINTAKSIS</dc:title>
  <dc:creator>admin</dc:creator>
  <cp:lastModifiedBy>admin</cp:lastModifiedBy>
  <cp:revision>43</cp:revision>
  <dcterms:created xsi:type="dcterms:W3CDTF">2017-05-21T22:28:06Z</dcterms:created>
  <dcterms:modified xsi:type="dcterms:W3CDTF">2020-04-08T01:18:20Z</dcterms:modified>
</cp:coreProperties>
</file>