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  <p:sldMasterId id="2147483739" r:id="rId5"/>
    <p:sldMasterId id="2147483778" r:id="rId6"/>
    <p:sldMasterId id="2147483792" r:id="rId7"/>
    <p:sldMasterId id="2147483804" r:id="rId8"/>
    <p:sldMasterId id="2147483816" r:id="rId9"/>
  </p:sldMasterIdLst>
  <p:notesMasterIdLst>
    <p:notesMasterId r:id="rId42"/>
  </p:notesMasterIdLst>
  <p:sldIdLst>
    <p:sldId id="334" r:id="rId10"/>
    <p:sldId id="283" r:id="rId11"/>
    <p:sldId id="292" r:id="rId12"/>
    <p:sldId id="303" r:id="rId13"/>
    <p:sldId id="353" r:id="rId14"/>
    <p:sldId id="286" r:id="rId15"/>
    <p:sldId id="311" r:id="rId16"/>
    <p:sldId id="280" r:id="rId17"/>
    <p:sldId id="352" r:id="rId18"/>
    <p:sldId id="297" r:id="rId19"/>
    <p:sldId id="281" r:id="rId20"/>
    <p:sldId id="346" r:id="rId21"/>
    <p:sldId id="347" r:id="rId22"/>
    <p:sldId id="323" r:id="rId23"/>
    <p:sldId id="340" r:id="rId24"/>
    <p:sldId id="341" r:id="rId25"/>
    <p:sldId id="298" r:id="rId26"/>
    <p:sldId id="313" r:id="rId27"/>
    <p:sldId id="318" r:id="rId28"/>
    <p:sldId id="319" r:id="rId29"/>
    <p:sldId id="337" r:id="rId30"/>
    <p:sldId id="321" r:id="rId31"/>
    <p:sldId id="338" r:id="rId32"/>
    <p:sldId id="324" r:id="rId33"/>
    <p:sldId id="325" r:id="rId34"/>
    <p:sldId id="326" r:id="rId35"/>
    <p:sldId id="327" r:id="rId36"/>
    <p:sldId id="349" r:id="rId37"/>
    <p:sldId id="331" r:id="rId38"/>
    <p:sldId id="332" r:id="rId39"/>
    <p:sldId id="351" r:id="rId40"/>
    <p:sldId id="335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70909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9351" autoAdjust="0"/>
  </p:normalViewPr>
  <p:slideViewPr>
    <p:cSldViewPr>
      <p:cViewPr>
        <p:scale>
          <a:sx n="40" d="100"/>
          <a:sy n="40" d="100"/>
        </p:scale>
        <p:origin x="-1380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6BB097-BF25-4FFA-A955-2B197F370A95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A44C66-B94D-453D-A9D3-113AE6E1987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56139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E2F82-D905-419A-BED8-BAB2A908288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67851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44C66-B94D-453D-A9D3-113AE6E198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06204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44C66-B94D-453D-A9D3-113AE6E198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5757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44C66-B94D-453D-A9D3-113AE6E1987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5532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44C66-B94D-453D-A9D3-113AE6E1987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5003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1"/>
          <p:cNvSpPr txBox="1">
            <a:spLocks noChangeArrowheads="1"/>
          </p:cNvSpPr>
          <p:nvPr/>
        </p:nvSpPr>
        <p:spPr bwMode="auto">
          <a:xfrm>
            <a:off x="2126348" y="690034"/>
            <a:ext cx="2604191" cy="342476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5pPr>
            <a:lvl6pPr marL="2514600" indent="-228600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6pPr>
            <a:lvl7pPr marL="2971800" indent="-228600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7pPr>
            <a:lvl8pPr marL="3429000" indent="-228600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8pPr>
            <a:lvl9pPr marL="3886200" indent="-228600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Times New Roman" pitchFamily="18" charset="0"/>
                <a:ea typeface="MS Gothic" pitchFamily="49" charset="-128"/>
              </a:defRPr>
            </a:lvl9pPr>
          </a:lstStyle>
          <a:p>
            <a:endParaRPr lang="id-ID"/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body"/>
          </p:nvPr>
        </p:nvSpPr>
        <p:spPr>
          <a:xfrm>
            <a:off x="1060389" y="4349751"/>
            <a:ext cx="4740563" cy="3513667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47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44462" cy="25791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600201"/>
            <a:ext cx="4044462" cy="25791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8B16A-DFB8-4E07-A029-BDD3809B14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76565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BE1B2D-5BC9-4A67-B301-B3447F8006E8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7100E8-90C1-48C2-9227-969F262F18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618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1752600"/>
            <a:ext cx="5486400" cy="838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743200"/>
            <a:ext cx="5486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519B2BF-13A4-4A65-B039-6DEF7211D1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4F5EC-F115-4017-97B7-8A969277E6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35171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CAC5B-BD57-4805-BAF6-7ADB888B27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3164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1613" y="1828800"/>
            <a:ext cx="2665412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425" y="1828800"/>
            <a:ext cx="2667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B2F9C-650E-4CB4-ABFE-9F3AE35ED8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269385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9F634-564F-44B8-A190-EF7C9AB7EA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291228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9D76E-CAFB-4475-A731-5E9106315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933172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2C723-5ABE-415E-B8C3-65E1C17FB4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8769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AC1F9-A57D-4ADC-B12B-A5D55CC03A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4298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A549A-9CA5-4557-A2F5-7B01538F56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0654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F5B29-7D0D-4AB2-A0C3-38FA45591F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1195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762000"/>
            <a:ext cx="1370012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1613" y="762000"/>
            <a:ext cx="396240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33B50-0D26-41A3-A49F-04A0FE42B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391632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1752600"/>
            <a:ext cx="5486400" cy="838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743200"/>
            <a:ext cx="5486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519B2BF-13A4-4A65-B039-6DEF7211D1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4F5EC-F115-4017-97B7-8A969277E6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513837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CAC5B-BD57-4805-BAF6-7ADB888B27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3964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1613" y="1828800"/>
            <a:ext cx="2665412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425" y="1828800"/>
            <a:ext cx="2667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B2F9C-650E-4CB4-ABFE-9F3AE35ED8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238067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9F634-564F-44B8-A190-EF7C9AB7EA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047888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9D76E-CAFB-4475-A731-5E910631578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39434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2C723-5ABE-415E-B8C3-65E1C17FB4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32989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AC1F9-A57D-4ADC-B12B-A5D55CC03A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16476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A549A-9CA5-4557-A2F5-7B01538F56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40807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F5B29-7D0D-4AB2-A0C3-38FA45591F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3795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762000"/>
            <a:ext cx="1370012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1613" y="762000"/>
            <a:ext cx="396240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33B50-0D26-41A3-A49F-04A0FE42B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889654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1752600"/>
            <a:ext cx="5486400" cy="838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743200"/>
            <a:ext cx="5486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F8A44D7-6F30-4A7D-B895-BC0FA67D7B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CB1D3-5034-4616-B76C-972797FE08E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480052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6A5320-C17B-4C13-BF75-759B3576E7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688791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1613" y="1828800"/>
            <a:ext cx="2665412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425" y="1828800"/>
            <a:ext cx="2667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4EF0A-9EEE-4544-A969-2E826D2ED38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500546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4039B-A5C4-410A-9D98-C603502A16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37266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A15A27-8990-4719-811A-61035CB3A6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093024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257647-5E65-4D66-9DA5-7613CECE3E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988378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BE1B2D-5BC9-4A67-B301-B3447F8006E8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100E8-90C1-48C2-9227-969F262F18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6629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36A52-21AE-4F59-9527-49D1C5B79D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989314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BAA71-47E4-4347-993A-85289BF105B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34230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762000"/>
            <a:ext cx="1370012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1613" y="762000"/>
            <a:ext cx="396240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0235D-4C7B-4FA3-88D5-40048D7A46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78099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1752600"/>
            <a:ext cx="5486400" cy="838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743200"/>
            <a:ext cx="5486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CE6F036-33BE-48C9-AD0E-BDE771EB85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A93505-8654-4C5F-8EE5-F3C8DEBC2B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800017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619A8F-063C-4B3D-BBC7-80EC06B711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588774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1613" y="1828800"/>
            <a:ext cx="2665412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425" y="1828800"/>
            <a:ext cx="2667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C892E-8B9F-4C36-A597-FE0027302C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58543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6CA1E-6459-46A8-BFE0-01B686E636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13432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A66C9-8336-43D1-8765-00278FB1378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68789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B4DB5-151A-43D0-82B3-24B82E1CC7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141782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BE1B2D-5BC9-4A67-B301-B3447F8006E8}" type="datetimeFigureOut">
              <a:rPr lang="en-US" smtClean="0"/>
              <a:pPr/>
              <a:t>9/20/2018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100E8-90C1-48C2-9227-969F262F18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05019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91C30-7C1F-424C-B675-F558A8FFE2F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25383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A3BA2-83FC-4489-B639-40E9BB7F3C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2946786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762000"/>
            <a:ext cx="1370012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1613" y="762000"/>
            <a:ext cx="396240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A3EDE-D7FD-4193-AE6E-50DA49F5F7A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0149973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0991725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4901762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85814061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1" y="1104900"/>
            <a:ext cx="3886200" cy="4908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104900"/>
            <a:ext cx="3886200" cy="4908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677923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4332271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0638293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63931655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2200397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4337607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766835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7701" y="228600"/>
            <a:ext cx="2078039" cy="5784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1" y="228600"/>
            <a:ext cx="6083300" cy="5784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856860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8313739" cy="7064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1" y="1104900"/>
            <a:ext cx="3886200" cy="490855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1104900"/>
            <a:ext cx="3886200" cy="4908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130757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16" y="473077"/>
            <a:ext cx="8149163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3316" y="1828803"/>
            <a:ext cx="8149163" cy="4035425"/>
          </a:xfrm>
        </p:spPr>
        <p:txBody>
          <a:bodyPr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533315" y="6248401"/>
            <a:ext cx="2054140" cy="454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>
          <a:xfrm>
            <a:off x="3237981" y="6248401"/>
            <a:ext cx="2892206" cy="454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>
          <a:xfrm>
            <a:off x="6780714" y="6248401"/>
            <a:ext cx="1901764" cy="454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defRPr/>
            </a:pPr>
            <a:fld id="{B5C13B9C-3DFA-4466-960B-434291FC5B23}" type="slidenum">
              <a:rPr lang="en-GB" sz="2400">
                <a:solidFill>
                  <a:srgbClr val="FFFFFF"/>
                </a:solidFill>
                <a:latin typeface="Times New Roman" pitchFamily="18" charset="0"/>
                <a:ea typeface="MS Gothic" pitchFamily="49" charset="-128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511301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16" y="473077"/>
            <a:ext cx="8149163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314" y="1828803"/>
            <a:ext cx="4004255" cy="4035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78225" y="1828803"/>
            <a:ext cx="4004254" cy="4035425"/>
          </a:xfrm>
        </p:spPr>
        <p:txBody>
          <a:bodyPr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>
          <a:xfrm>
            <a:off x="533315" y="6248401"/>
            <a:ext cx="2054140" cy="454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>
          <a:xfrm>
            <a:off x="3237981" y="6248401"/>
            <a:ext cx="2892206" cy="454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>
          <a:xfrm>
            <a:off x="6780714" y="6248401"/>
            <a:ext cx="1901764" cy="454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defRPr/>
            </a:pPr>
            <a:fld id="{F561786B-CAE9-430E-A4D9-8C82618C0A28}" type="slidenum">
              <a:rPr lang="en-GB" sz="2400">
                <a:solidFill>
                  <a:srgbClr val="FFFFFF"/>
                </a:solidFill>
                <a:latin typeface="Times New Roman" pitchFamily="18" charset="0"/>
                <a:ea typeface="MS Gothic" pitchFamily="49" charset="-128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51481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47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44462" cy="25791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600201"/>
            <a:ext cx="4044462" cy="25791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F8B16A-DFB8-4E07-A029-BDD3809B141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02627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19" Type="http://schemas.openxmlformats.org/officeDocument/2006/relationships/theme" Target="../theme/theme6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1" r:id="rId12"/>
    <p:sldLayoutId id="2147483674" r:id="rId13"/>
    <p:sldLayoutId id="2147483791" r:id="rId14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7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41613" y="762000"/>
            <a:ext cx="54848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828800"/>
            <a:ext cx="5484812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8645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70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fld id="{30BD5754-F344-4C40-B5D8-5ED0541411F8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41613" y="762000"/>
            <a:ext cx="54848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828800"/>
            <a:ext cx="5484812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8645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70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fld id="{FFEC24FD-5B24-4327-BA3C-DCEB6E70253E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41613" y="762000"/>
            <a:ext cx="54848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828800"/>
            <a:ext cx="5484812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8645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70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fld id="{F5BD0169-AFAB-498B-B598-CA1BBC9BE0CE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41613" y="762000"/>
            <a:ext cx="54848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828800"/>
            <a:ext cx="5484812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8645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70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fld id="{48AAF885-A399-406B-BC19-A6ECFC151061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104900"/>
            <a:ext cx="7924800" cy="490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228600"/>
            <a:ext cx="8313739" cy="70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Master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gradFill rotWithShape="0">
            <a:gsLst>
              <a:gs pos="0">
                <a:srgbClr val="063DE8">
                  <a:gamma/>
                  <a:shade val="49804"/>
                  <a:invGamma/>
                </a:srgbClr>
              </a:gs>
              <a:gs pos="50000">
                <a:srgbClr val="063DE8"/>
              </a:gs>
              <a:gs pos="100000">
                <a:srgbClr val="063DE8">
                  <a:gamma/>
                  <a:shade val="49804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 rot="16200000">
            <a:off x="-2501898" y="2888594"/>
            <a:ext cx="5621337" cy="431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200" b="1" i="1">
                <a:solidFill>
                  <a:srgbClr val="FFFFFF"/>
                </a:solidFill>
                <a:ea typeface="MS Gothic" pitchFamily="49" charset="-128"/>
              </a:rPr>
              <a:t>Environmental Health and Safety</a:t>
            </a: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4684715" y="6559553"/>
            <a:ext cx="403957" cy="308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564C8D04-1B8D-42D1-993F-FCF845E056A8}" type="slidenum">
              <a:rPr lang="en-US" sz="1400" i="1">
                <a:solidFill>
                  <a:srgbClr val="000000"/>
                </a:solidFill>
                <a:ea typeface="MS Gothic" pitchFamily="49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400" i="1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>
            <a:off x="609600" y="838201"/>
            <a:ext cx="8534400" cy="6350"/>
          </a:xfrm>
          <a:prstGeom prst="line">
            <a:avLst/>
          </a:prstGeom>
          <a:noFill/>
          <a:ln w="50800">
            <a:solidFill>
              <a:srgbClr val="000099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8957988" y="6340476"/>
            <a:ext cx="186013" cy="5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000000"/>
              </a:solidFill>
              <a:latin typeface="Times New Roman" pitchFamily="18" charset="0"/>
              <a:ea typeface="MS Gothic" pitchFamily="49" charset="-128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000000"/>
              </a:solidFill>
              <a:latin typeface="Times New Roman" pitchFamily="18" charset="0"/>
              <a:ea typeface="MS Gothic" pitchFamily="49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8664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  <p:sldLayoutId id="2147483834" r:id="rId18"/>
  </p:sldLayoutIdLst>
  <p:hf hdr="0" ftr="0"/>
  <p:txStyles>
    <p:titleStyle>
      <a:lvl1pPr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ctr" rtl="0" fontAlgn="base">
        <a:lnSpc>
          <a:spcPct val="88000"/>
        </a:lnSpc>
        <a:spcBef>
          <a:spcPct val="0"/>
        </a:spcBef>
        <a:spcAft>
          <a:spcPct val="0"/>
        </a:spcAft>
        <a:defRPr sz="3600" b="1">
          <a:solidFill>
            <a:srgbClr val="008000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85750" indent="-285750" algn="l" rtl="0" fontAlgn="base">
        <a:lnSpc>
          <a:spcPct val="93000"/>
        </a:lnSpc>
        <a:spcBef>
          <a:spcPct val="30000"/>
        </a:spcBef>
        <a:spcAft>
          <a:spcPct val="0"/>
        </a:spcAft>
        <a:buClr>
          <a:srgbClr val="000099"/>
        </a:buClr>
        <a:buFont typeface="Wingdings" pitchFamily="2" charset="2"/>
        <a:buChar char="q"/>
        <a:defRPr sz="2200">
          <a:solidFill>
            <a:srgbClr val="000000"/>
          </a:solidFill>
          <a:latin typeface="+mn-lt"/>
          <a:ea typeface="+mn-ea"/>
          <a:cs typeface="+mn-cs"/>
        </a:defRPr>
      </a:lvl1pPr>
      <a:lvl2pPr marL="628650" indent="-228600" algn="l" rtl="0" fontAlgn="base">
        <a:lnSpc>
          <a:spcPct val="93000"/>
        </a:lnSpc>
        <a:spcBef>
          <a:spcPct val="30000"/>
        </a:spcBef>
        <a:spcAft>
          <a:spcPct val="0"/>
        </a:spcAft>
        <a:buClr>
          <a:srgbClr val="000099"/>
        </a:buClr>
        <a:buFont typeface="Wingdings" pitchFamily="2" charset="2"/>
        <a:buChar char="§"/>
        <a:defRPr>
          <a:solidFill>
            <a:srgbClr val="000000"/>
          </a:solidFill>
          <a:latin typeface="+mn-lt"/>
        </a:defRPr>
      </a:lvl2pPr>
      <a:lvl3pPr marL="971550" indent="-228600" algn="l" rtl="0" fontAlgn="base">
        <a:lnSpc>
          <a:spcPct val="93000"/>
        </a:lnSpc>
        <a:spcBef>
          <a:spcPct val="30000"/>
        </a:spcBef>
        <a:spcAft>
          <a:spcPct val="0"/>
        </a:spcAft>
        <a:buClr>
          <a:srgbClr val="000099"/>
        </a:buClr>
        <a:buFont typeface="Arial" pitchFamily="34" charset="0"/>
        <a:buChar char="–"/>
        <a:defRPr sz="1600">
          <a:solidFill>
            <a:srgbClr val="000000"/>
          </a:solidFill>
          <a:latin typeface="+mn-lt"/>
        </a:defRPr>
      </a:lvl3pPr>
      <a:lvl4pPr marL="1314450" indent="-228600" algn="l" rtl="0" fontAlgn="base">
        <a:spcBef>
          <a:spcPct val="20000"/>
        </a:spcBef>
        <a:spcAft>
          <a:spcPct val="0"/>
        </a:spcAft>
        <a:buClr>
          <a:srgbClr val="000099"/>
        </a:buClr>
        <a:buChar char="•"/>
        <a:defRPr sz="1600" i="1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cecepaminudin.blogspot.com/2009/01/prinsip-hirarki-pengelolaan-limbah.html" TargetMode="External"/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ecepaminudin.blogspot.com/2009/01/prinsip-hirarki-pengelolaan-limbah.html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/index.php?title=Limbah_cair&amp;action=edit&amp;redlink=1" TargetMode="External"/><Relationship Id="rId7" Type="http://schemas.openxmlformats.org/officeDocument/2006/relationships/hyperlink" Target="http://id.wikipedia.org/wiki/Limbah_B3" TargetMode="Externa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2.xml"/><Relationship Id="rId6" Type="http://schemas.openxmlformats.org/officeDocument/2006/relationships/hyperlink" Target="http://id.wikipedia.org/w/index.php?title=Limbah_gas_dan_partikel&amp;action=edit&amp;redlink=1" TargetMode="External"/><Relationship Id="rId5" Type="http://schemas.openxmlformats.org/officeDocument/2006/relationships/hyperlink" Target="http://id.wikipedia.org/wiki/Sampah" TargetMode="External"/><Relationship Id="rId4" Type="http://schemas.openxmlformats.org/officeDocument/2006/relationships/hyperlink" Target="http://id.wikipedia.org/wiki/Pencemaran_air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1371600" y="1295400"/>
            <a:ext cx="6468524" cy="124053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vert="horz" lIns="91440" tIns="0" rIns="45720" bIns="0" rtlCol="0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7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KONSEP DASAR PENGOLAHAN LIMBAH</a:t>
            </a:r>
            <a:endParaRPr lang="en-US" sz="4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15" name="Group 21"/>
          <p:cNvGrpSpPr>
            <a:grpSpLocks/>
          </p:cNvGrpSpPr>
          <p:nvPr/>
        </p:nvGrpSpPr>
        <p:grpSpPr bwMode="auto">
          <a:xfrm>
            <a:off x="738605" y="2535939"/>
            <a:ext cx="7567195" cy="762000"/>
            <a:chOff x="96" y="240"/>
            <a:chExt cx="5472" cy="780"/>
          </a:xfrm>
        </p:grpSpPr>
        <p:pic>
          <p:nvPicPr>
            <p:cNvPr id="20" name="Picture 22" descr="blu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" y="288"/>
              <a:ext cx="480" cy="30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3" descr="orang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" y="528"/>
              <a:ext cx="528" cy="29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4" descr="re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508"/>
              <a:ext cx="336" cy="26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5" descr="black line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" y="576"/>
              <a:ext cx="5280" cy="48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6" descr="black line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" y="240"/>
              <a:ext cx="48" cy="78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ounded Rectangle 13"/>
          <p:cNvSpPr/>
          <p:nvPr/>
        </p:nvSpPr>
        <p:spPr bwMode="auto">
          <a:xfrm>
            <a:off x="2057400" y="5029200"/>
            <a:ext cx="6629400" cy="1532334"/>
          </a:xfrm>
          <a:prstGeom prst="round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</a:rPr>
              <a:t>Waste Management System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</a:rPr>
              <a:t>FOOD</a:t>
            </a:r>
            <a:r>
              <a:rPr kumimoji="0" lang="id-ID" sz="28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</a:rPr>
              <a:t> TECHNOLOGY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d-ID" sz="2800" b="1" baseline="0" dirty="0" smtClean="0">
                <a:solidFill>
                  <a:srgbClr val="FFFF00"/>
                </a:solidFill>
                <a:latin typeface="Arial" pitchFamily="34" charset="0"/>
              </a:rPr>
              <a:t>2018</a:t>
            </a:r>
            <a:endParaRPr kumimoji="0" lang="id-ID" sz="2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1752600" y="4800600"/>
            <a:ext cx="6629400" cy="160020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20133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914400"/>
            <a:ext cx="2971800" cy="683264"/>
          </a:xfrm>
        </p:spPr>
        <p:txBody>
          <a:bodyPr/>
          <a:lstStyle/>
          <a:p>
            <a:r>
              <a:rPr lang="en-US" sz="4000" dirty="0" err="1" smtClean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Pengertian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itle 2"/>
          <p:cNvSpPr>
            <a:spLocks noGrp="1"/>
          </p:cNvSpPr>
          <p:nvPr>
            <p:ph type="body" sz="quarter" idx="10"/>
          </p:nvPr>
        </p:nvSpPr>
        <p:spPr>
          <a:xfrm>
            <a:off x="990600" y="1981200"/>
            <a:ext cx="7848600" cy="3886200"/>
          </a:xfrm>
        </p:spPr>
        <p:txBody>
          <a:bodyPr>
            <a:noAutofit/>
          </a:bodyPr>
          <a:lstStyle/>
          <a:p>
            <a:r>
              <a:rPr lang="en-US" sz="3200" b="1" i="1" dirty="0" smtClean="0">
                <a:solidFill>
                  <a:schemeClr val="accent6"/>
                </a:solidFill>
              </a:rPr>
              <a:t>LIMBAH</a:t>
            </a:r>
            <a:r>
              <a:rPr lang="en-US" sz="2000" dirty="0" smtClean="0"/>
              <a:t>, 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</a:t>
            </a:r>
            <a:r>
              <a:rPr lang="en-US" sz="1600" dirty="0" err="1"/>
              <a:t>buangan</a:t>
            </a:r>
            <a:r>
              <a:rPr lang="en-US" sz="1600" dirty="0"/>
              <a:t> yang </a:t>
            </a:r>
            <a:r>
              <a:rPr lang="en-US" sz="1600" dirty="0" err="1"/>
              <a:t>dihasilkan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proses </a:t>
            </a:r>
            <a:r>
              <a:rPr lang="en-US" sz="1600" dirty="0" err="1"/>
              <a:t>produksi</a:t>
            </a:r>
            <a:r>
              <a:rPr lang="en-US" sz="1600" dirty="0"/>
              <a:t>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industri</a:t>
            </a:r>
            <a:r>
              <a:rPr lang="en-US" sz="1600" dirty="0"/>
              <a:t> </a:t>
            </a:r>
            <a:r>
              <a:rPr lang="en-US" sz="1600" dirty="0" err="1"/>
              <a:t>maupun</a:t>
            </a:r>
            <a:r>
              <a:rPr lang="en-US" sz="1600" dirty="0"/>
              <a:t> </a:t>
            </a:r>
            <a:r>
              <a:rPr lang="en-US" sz="1600" dirty="0" err="1"/>
              <a:t>domestik</a:t>
            </a:r>
            <a:r>
              <a:rPr lang="en-US" sz="1600" dirty="0"/>
              <a:t>(</a:t>
            </a:r>
            <a:r>
              <a:rPr lang="en-US" sz="1600" dirty="0" err="1"/>
              <a:t>rumah</a:t>
            </a:r>
            <a:r>
              <a:rPr lang="en-US" sz="1600" dirty="0"/>
              <a:t> </a:t>
            </a:r>
            <a:r>
              <a:rPr lang="en-US" sz="1600" dirty="0" err="1"/>
              <a:t>tangga</a:t>
            </a:r>
            <a:r>
              <a:rPr lang="en-US" sz="1600" dirty="0"/>
              <a:t>), yang </a:t>
            </a:r>
            <a:r>
              <a:rPr lang="en-US" sz="1600" dirty="0" err="1"/>
              <a:t>lebih</a:t>
            </a:r>
            <a:r>
              <a:rPr lang="en-US" sz="1600" dirty="0"/>
              <a:t> </a:t>
            </a:r>
            <a:r>
              <a:rPr lang="en-US" sz="1600" dirty="0" err="1"/>
              <a:t>dikenal</a:t>
            </a:r>
            <a:r>
              <a:rPr lang="en-US" sz="1600" dirty="0"/>
              <a:t> </a:t>
            </a:r>
            <a:r>
              <a:rPr lang="en-US" sz="1600" dirty="0" err="1"/>
              <a:t>sebagai</a:t>
            </a:r>
            <a:r>
              <a:rPr lang="en-US" sz="1600" dirty="0"/>
              <a:t> </a:t>
            </a:r>
            <a:r>
              <a:rPr lang="en-US" sz="1600" dirty="0" err="1"/>
              <a:t>sampah</a:t>
            </a:r>
            <a:r>
              <a:rPr lang="en-US" sz="1600" dirty="0"/>
              <a:t>, yang </a:t>
            </a:r>
            <a:r>
              <a:rPr lang="en-US" sz="1600" dirty="0" err="1"/>
              <a:t>kehadirannya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saat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tempat</a:t>
            </a:r>
            <a:r>
              <a:rPr lang="en-US" sz="1600" dirty="0"/>
              <a:t> </a:t>
            </a:r>
            <a:r>
              <a:rPr lang="en-US" sz="1600" dirty="0" err="1"/>
              <a:t>tertentu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dikehendaki</a:t>
            </a:r>
            <a:r>
              <a:rPr lang="en-US" sz="1600" dirty="0"/>
              <a:t> </a:t>
            </a:r>
            <a:r>
              <a:rPr lang="en-US" sz="1600" dirty="0" err="1"/>
              <a:t>lingkungan</a:t>
            </a:r>
            <a:r>
              <a:rPr lang="en-US" sz="1600" dirty="0"/>
              <a:t> </a:t>
            </a:r>
            <a:r>
              <a:rPr lang="en-US" sz="1600" dirty="0" err="1"/>
              <a:t>karena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memiliki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dirty="0" err="1" smtClean="0"/>
              <a:t>ekonomis</a:t>
            </a:r>
            <a:endParaRPr lang="en-US" sz="1600" dirty="0" smtClean="0"/>
          </a:p>
          <a:p>
            <a:pPr marL="0" indent="0">
              <a:buNone/>
            </a:pPr>
            <a:endParaRPr lang="en-US" sz="1600" dirty="0" smtClean="0"/>
          </a:p>
          <a:p>
            <a:r>
              <a:rPr lang="en-US" sz="2800" b="1" i="1" dirty="0" smtClean="0">
                <a:solidFill>
                  <a:schemeClr val="accent6"/>
                </a:solidFill>
              </a:rPr>
              <a:t>LIMBAH INDUSTRI</a:t>
            </a:r>
            <a:r>
              <a:rPr lang="en-US" sz="2000" b="1" i="1" dirty="0" smtClean="0">
                <a:solidFill>
                  <a:schemeClr val="accent6"/>
                </a:solidFill>
              </a:rPr>
              <a:t>, </a:t>
            </a:r>
            <a:r>
              <a:rPr lang="en-US" sz="2000" dirty="0" smtClean="0">
                <a:solidFill>
                  <a:schemeClr val="accent6"/>
                </a:solidFill>
              </a:rPr>
              <a:t> </a:t>
            </a:r>
            <a:r>
              <a:rPr lang="en-US" sz="1600" dirty="0" err="1"/>
              <a:t>bersumber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kegiatan</a:t>
            </a:r>
            <a:r>
              <a:rPr lang="en-US" sz="1600" dirty="0"/>
              <a:t> </a:t>
            </a:r>
            <a:r>
              <a:rPr lang="en-US" sz="1600" dirty="0" err="1"/>
              <a:t>industri</a:t>
            </a:r>
            <a:r>
              <a:rPr lang="en-US" sz="1600" dirty="0"/>
              <a:t>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karena</a:t>
            </a:r>
            <a:r>
              <a:rPr lang="en-US" sz="1600" dirty="0"/>
              <a:t> proses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lansung</a:t>
            </a:r>
            <a:r>
              <a:rPr lang="en-US" sz="1600" dirty="0"/>
              <a:t> </a:t>
            </a:r>
            <a:r>
              <a:rPr lang="en-US" sz="1600" dirty="0" err="1"/>
              <a:t>maupun</a:t>
            </a:r>
            <a:r>
              <a:rPr lang="en-US" sz="1600" dirty="0"/>
              <a:t> proses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langsung</a:t>
            </a:r>
            <a:r>
              <a:rPr lang="en-US" sz="1600" dirty="0"/>
              <a:t>.</a:t>
            </a:r>
          </a:p>
          <a:p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Limbah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bersumber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dari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kegiatan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industri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,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yaitu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limbah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terproduksi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bersamaan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dengan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proses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produksi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sedang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berlangsung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,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dimana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produk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dan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limbah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hadir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pada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saat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yang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sama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. </a:t>
            </a:r>
            <a:endParaRPr lang="en-US" sz="1800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en-US" sz="1800" dirty="0" err="1" smtClean="0">
                <a:solidFill>
                  <a:schemeClr val="accent5">
                    <a:lumMod val="25000"/>
                  </a:schemeClr>
                </a:solidFill>
              </a:rPr>
              <a:t>Sedangkan</a:t>
            </a:r>
            <a:r>
              <a:rPr lang="en-US" sz="18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limbah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tidak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lansung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terproduksi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sebelum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proses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maupun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sesudah</a:t>
            </a:r>
            <a:r>
              <a:rPr lang="en-US" sz="1800" dirty="0">
                <a:solidFill>
                  <a:schemeClr val="accent5">
                    <a:lumMod val="25000"/>
                  </a:schemeClr>
                </a:solidFill>
              </a:rPr>
              <a:t> proses </a:t>
            </a:r>
            <a:r>
              <a:rPr lang="en-US" sz="1800" dirty="0" err="1">
                <a:solidFill>
                  <a:schemeClr val="accent5">
                    <a:lumMod val="25000"/>
                  </a:schemeClr>
                </a:solidFill>
              </a:rPr>
              <a:t>produksi</a:t>
            </a:r>
            <a:endParaRPr lang="en-US" sz="1800" dirty="0">
              <a:solidFill>
                <a:schemeClr val="accent5">
                  <a:lumMod val="25000"/>
                </a:schemeClr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FFFF00"/>
                </a:solidFill>
              </a:rPr>
              <a:t/>
            </a:r>
            <a:br>
              <a:rPr lang="en-US" sz="2000" dirty="0" smtClean="0">
                <a:solidFill>
                  <a:srgbClr val="FFFF00"/>
                </a:solidFill>
              </a:rPr>
            </a:b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0" y="6248400"/>
            <a:ext cx="2895600" cy="457200"/>
          </a:xfrm>
          <a:prstGeom prst="rect">
            <a:avLst/>
          </a:prstGeom>
        </p:spPr>
        <p:txBody>
          <a:bodyPr/>
          <a:lstStyle/>
          <a:p>
            <a:fld id="{05917220-0143-4C83-9284-4803F991C20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391064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838200" y="1411552"/>
            <a:ext cx="7696200" cy="4379647"/>
          </a:xfrm>
        </p:spPr>
        <p:txBody>
          <a:bodyPr/>
          <a:lstStyle/>
          <a:p>
            <a:pPr marL="400050" lvl="1" indent="0" algn="just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None/>
            </a:pPr>
            <a:r>
              <a:rPr lang="en-US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PENCEMAR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adalah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suatu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penambahan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mengubah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kondisi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lingkungan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udara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air,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tanah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makanan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sehingga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berdampak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negatif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makhluk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hidup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Pencemar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dapat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berupa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zat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padat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cair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gas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emisi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energi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diinginkan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mis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panas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marL="517525" lvl="1" indent="0" algn="just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Sebagian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besar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pencemar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adalah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zat</a:t>
            </a:r>
            <a:r>
              <a:rPr lang="en-US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padat</a:t>
            </a:r>
            <a:r>
              <a:rPr lang="en-US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cair</a:t>
            </a:r>
            <a:r>
              <a:rPr lang="en-US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gas 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yang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merupakan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hasil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sampingan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latin typeface="Arial" pitchFamily="34" charset="0"/>
                <a:cs typeface="Arial" pitchFamily="34" charset="0"/>
              </a:rPr>
              <a:t>atau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LIMBAH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yang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terbentuk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ketika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suatu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sumber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daya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alam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diekstraksi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diproses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menjadi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produk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kemudian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digunakan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90827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1066465" y="1676400"/>
            <a:ext cx="7620335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="" xmlns:a14="http://schemas.microsoft.com/office/drawing/2010/main" w="76200">
                <a:solidFill>
                  <a:srgbClr val="8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350838" indent="-182563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168275" lvl="1" indent="0" algn="just">
              <a:buClr>
                <a:srgbClr val="FF0000"/>
              </a:buClr>
            </a:pPr>
            <a:endParaRPr lang="en-US" sz="2000" b="1" dirty="0">
              <a:latin typeface="+mn-lt"/>
            </a:endParaRPr>
          </a:p>
          <a:p>
            <a:pPr lvl="1" algn="just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2000" b="1" dirty="0">
                <a:latin typeface="+mn-lt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+mn-lt"/>
              </a:rPr>
              <a:t>LIMBAH BERBAHAYA &amp; BERACUN </a:t>
            </a:r>
            <a:r>
              <a:rPr lang="en-US" sz="1600" dirty="0" err="1">
                <a:latin typeface="+mn-lt"/>
              </a:rPr>
              <a:t>adalah</a:t>
            </a:r>
            <a:r>
              <a:rPr lang="en-US" sz="1600" dirty="0">
                <a:latin typeface="+mn-lt"/>
              </a:rPr>
              <a:t> </a:t>
            </a:r>
            <a:r>
              <a:rPr lang="en-US" sz="1600" i="1" dirty="0">
                <a:latin typeface="+mn-lt"/>
              </a:rPr>
              <a:t>“….</a:t>
            </a:r>
            <a:r>
              <a:rPr lang="en-US" sz="1600" i="1" dirty="0" err="1">
                <a:latin typeface="+mn-lt"/>
              </a:rPr>
              <a:t>sisa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suatu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usaha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dan</a:t>
            </a:r>
            <a:r>
              <a:rPr lang="en-US" sz="1600" i="1" dirty="0">
                <a:latin typeface="+mn-lt"/>
              </a:rPr>
              <a:t>/</a:t>
            </a:r>
            <a:r>
              <a:rPr lang="en-US" sz="1600" i="1" dirty="0" err="1">
                <a:latin typeface="+mn-lt"/>
              </a:rPr>
              <a:t>atau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kegiatan</a:t>
            </a:r>
            <a:r>
              <a:rPr lang="en-US" sz="1600" i="1" dirty="0">
                <a:latin typeface="+mn-lt"/>
              </a:rPr>
              <a:t> yang </a:t>
            </a:r>
            <a:r>
              <a:rPr lang="en-US" sz="1600" i="1" dirty="0" err="1">
                <a:latin typeface="+mn-lt"/>
              </a:rPr>
              <a:t>mengandung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bahan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berbahaya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dan</a:t>
            </a:r>
            <a:r>
              <a:rPr lang="en-US" sz="1600" i="1" dirty="0">
                <a:latin typeface="+mn-lt"/>
              </a:rPr>
              <a:t>/</a:t>
            </a:r>
            <a:r>
              <a:rPr lang="en-US" sz="1600" i="1" dirty="0" err="1">
                <a:latin typeface="+mn-lt"/>
              </a:rPr>
              <a:t>atau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beracun</a:t>
            </a:r>
            <a:r>
              <a:rPr lang="en-US" sz="1600" i="1" dirty="0">
                <a:latin typeface="+mn-lt"/>
              </a:rPr>
              <a:t> yang </a:t>
            </a:r>
            <a:r>
              <a:rPr lang="en-US" sz="1600" i="1" dirty="0" err="1">
                <a:latin typeface="+mn-lt"/>
              </a:rPr>
              <a:t>karena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sifat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dan</a:t>
            </a:r>
            <a:r>
              <a:rPr lang="en-US" sz="1600" i="1" dirty="0">
                <a:latin typeface="+mn-lt"/>
              </a:rPr>
              <a:t>/</a:t>
            </a:r>
            <a:r>
              <a:rPr lang="en-US" sz="1600" i="1" dirty="0" err="1">
                <a:latin typeface="+mn-lt"/>
              </a:rPr>
              <a:t>atau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konsentrasinya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dan</a:t>
            </a:r>
            <a:r>
              <a:rPr lang="en-US" sz="1600" i="1" dirty="0">
                <a:latin typeface="+mn-lt"/>
              </a:rPr>
              <a:t>/</a:t>
            </a:r>
            <a:r>
              <a:rPr lang="en-US" sz="1600" i="1" dirty="0" err="1">
                <a:latin typeface="+mn-lt"/>
              </a:rPr>
              <a:t>atau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jumlahnya</a:t>
            </a:r>
            <a:r>
              <a:rPr lang="en-US" sz="1600" i="1" dirty="0">
                <a:latin typeface="+mn-lt"/>
              </a:rPr>
              <a:t>, </a:t>
            </a:r>
            <a:r>
              <a:rPr lang="en-US" sz="1600" i="1" dirty="0" err="1">
                <a:latin typeface="+mn-lt"/>
              </a:rPr>
              <a:t>baik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secara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langsung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maupun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tidak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langsung</a:t>
            </a:r>
            <a:r>
              <a:rPr lang="en-US" sz="1600" i="1" dirty="0">
                <a:latin typeface="+mn-lt"/>
              </a:rPr>
              <a:t>, </a:t>
            </a:r>
            <a:r>
              <a:rPr lang="en-US" sz="1600" i="1" dirty="0" err="1">
                <a:latin typeface="+mn-lt"/>
              </a:rPr>
              <a:t>dapat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mencemarkan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dan</a:t>
            </a:r>
            <a:r>
              <a:rPr lang="en-US" sz="1600" i="1" dirty="0">
                <a:latin typeface="+mn-lt"/>
              </a:rPr>
              <a:t>/</a:t>
            </a:r>
            <a:r>
              <a:rPr lang="en-US" sz="1600" i="1" dirty="0" err="1">
                <a:latin typeface="+mn-lt"/>
              </a:rPr>
              <a:t>atau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merusakkan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lingkungan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hidup</a:t>
            </a:r>
            <a:r>
              <a:rPr lang="en-US" sz="1600" i="1" dirty="0">
                <a:latin typeface="+mn-lt"/>
              </a:rPr>
              <a:t>, </a:t>
            </a:r>
            <a:r>
              <a:rPr lang="en-US" sz="1600" i="1" dirty="0" err="1">
                <a:latin typeface="+mn-lt"/>
              </a:rPr>
              <a:t>dan</a:t>
            </a:r>
            <a:r>
              <a:rPr lang="en-US" sz="1600" i="1" dirty="0">
                <a:latin typeface="+mn-lt"/>
              </a:rPr>
              <a:t>/</a:t>
            </a:r>
            <a:r>
              <a:rPr lang="en-US" sz="1600" i="1" dirty="0" err="1">
                <a:latin typeface="+mn-lt"/>
              </a:rPr>
              <a:t>atau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dapat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membahayakan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lingkungan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hidup</a:t>
            </a:r>
            <a:r>
              <a:rPr lang="en-US" sz="1600" i="1" dirty="0">
                <a:latin typeface="+mn-lt"/>
              </a:rPr>
              <a:t>, </a:t>
            </a:r>
            <a:r>
              <a:rPr lang="en-US" sz="1600" i="1" dirty="0" err="1">
                <a:latin typeface="+mn-lt"/>
              </a:rPr>
              <a:t>kesehatan</a:t>
            </a:r>
            <a:r>
              <a:rPr lang="en-US" sz="1600" i="1" dirty="0">
                <a:latin typeface="+mn-lt"/>
              </a:rPr>
              <a:t>, </a:t>
            </a:r>
            <a:r>
              <a:rPr lang="en-US" sz="1600" i="1" dirty="0" err="1">
                <a:latin typeface="+mn-lt"/>
              </a:rPr>
              <a:t>kelangsungan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hidup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manusia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serta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makhluk</a:t>
            </a:r>
            <a:r>
              <a:rPr lang="en-US" sz="1600" i="1" dirty="0">
                <a:latin typeface="+mn-lt"/>
              </a:rPr>
              <a:t> </a:t>
            </a:r>
            <a:r>
              <a:rPr lang="en-US" sz="1600" i="1" dirty="0" err="1">
                <a:latin typeface="+mn-lt"/>
              </a:rPr>
              <a:t>hidup</a:t>
            </a:r>
            <a:r>
              <a:rPr lang="en-US" sz="1600" i="1" dirty="0">
                <a:latin typeface="+mn-lt"/>
              </a:rPr>
              <a:t> lain</a:t>
            </a:r>
            <a:r>
              <a:rPr lang="en-US" sz="1600" dirty="0">
                <a:latin typeface="+mn-lt"/>
              </a:rPr>
              <a:t>” (U.U. R.I. No. 23/1997 </a:t>
            </a:r>
            <a:r>
              <a:rPr lang="en-US" sz="1600" dirty="0" err="1">
                <a:latin typeface="+mn-lt"/>
              </a:rPr>
              <a:t>Pasal</a:t>
            </a:r>
            <a:r>
              <a:rPr lang="en-US" sz="1600" dirty="0">
                <a:latin typeface="+mn-lt"/>
              </a:rPr>
              <a:t> 1 </a:t>
            </a:r>
            <a:r>
              <a:rPr lang="en-US" sz="1600" dirty="0" err="1">
                <a:latin typeface="+mn-lt"/>
              </a:rPr>
              <a:t>Ayat</a:t>
            </a:r>
            <a:r>
              <a:rPr lang="en-US" sz="1600" dirty="0">
                <a:latin typeface="+mn-lt"/>
              </a:rPr>
              <a:t> 18</a:t>
            </a:r>
            <a:r>
              <a:rPr lang="en-US" sz="1600" dirty="0" smtClean="0">
                <a:latin typeface="+mn-lt"/>
              </a:rPr>
              <a:t>).</a:t>
            </a:r>
          </a:p>
          <a:p>
            <a:pPr marL="168275" lvl="1" indent="0" algn="just">
              <a:buClr>
                <a:srgbClr val="FF0000"/>
              </a:buClr>
            </a:pPr>
            <a:endParaRPr lang="en-US" sz="2000" b="1" dirty="0">
              <a:latin typeface="+mn-lt"/>
            </a:endParaRPr>
          </a:p>
          <a:p>
            <a:pPr marL="168275" lvl="1" indent="0" algn="just">
              <a:buClr>
                <a:srgbClr val="FF0000"/>
              </a:buClr>
            </a:pPr>
            <a:r>
              <a:rPr lang="en-US" sz="1600" dirty="0" err="1" smtClean="0">
                <a:latin typeface="+mn-lt"/>
              </a:rPr>
              <a:t>Limbah</a:t>
            </a:r>
            <a:r>
              <a:rPr lang="en-US" sz="1600" dirty="0" smtClean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berbahaya</a:t>
            </a:r>
            <a:r>
              <a:rPr lang="en-US" sz="1600" dirty="0">
                <a:latin typeface="+mn-lt"/>
              </a:rPr>
              <a:t> &amp; </a:t>
            </a:r>
            <a:r>
              <a:rPr lang="en-US" sz="1600" dirty="0" err="1">
                <a:latin typeface="+mn-lt"/>
              </a:rPr>
              <a:t>beracun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mengandung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zat-zat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beracun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err="1">
                <a:latin typeface="+mn-lt"/>
              </a:rPr>
              <a:t>karsinogenik</a:t>
            </a:r>
            <a:r>
              <a:rPr lang="en-US" sz="1600" dirty="0">
                <a:latin typeface="+mn-lt"/>
              </a:rPr>
              <a:t>*, </a:t>
            </a:r>
            <a:r>
              <a:rPr lang="en-US" sz="1600" dirty="0" err="1">
                <a:latin typeface="+mn-lt"/>
              </a:rPr>
              <a:t>mutagenik</a:t>
            </a:r>
            <a:r>
              <a:rPr lang="en-US" sz="1600" dirty="0">
                <a:latin typeface="+mn-lt"/>
              </a:rPr>
              <a:t>* </a:t>
            </a:r>
            <a:r>
              <a:rPr lang="en-US" sz="1600" dirty="0" err="1">
                <a:latin typeface="+mn-lt"/>
              </a:rPr>
              <a:t>atau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teratogenik</a:t>
            </a:r>
            <a:r>
              <a:rPr lang="en-US" sz="1600" dirty="0">
                <a:latin typeface="+mn-lt"/>
              </a:rPr>
              <a:t>* </a:t>
            </a:r>
            <a:r>
              <a:rPr lang="en-US" sz="1600" dirty="0" err="1">
                <a:latin typeface="+mn-lt"/>
              </a:rPr>
              <a:t>pada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tingkatan</a:t>
            </a:r>
            <a:r>
              <a:rPr lang="en-US" sz="1600" dirty="0">
                <a:latin typeface="+mn-lt"/>
              </a:rPr>
              <a:t> yang </a:t>
            </a:r>
            <a:r>
              <a:rPr lang="en-US" sz="1600" dirty="0" err="1">
                <a:latin typeface="+mn-lt"/>
              </a:rPr>
              <a:t>melampaui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batasan</a:t>
            </a:r>
            <a:r>
              <a:rPr lang="en-US" sz="1600" dirty="0">
                <a:latin typeface="+mn-lt"/>
              </a:rPr>
              <a:t> yang </a:t>
            </a:r>
            <a:r>
              <a:rPr lang="en-US" sz="1600" dirty="0" err="1">
                <a:latin typeface="+mn-lt"/>
              </a:rPr>
              <a:t>ditetapkan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err="1">
                <a:latin typeface="+mn-lt"/>
              </a:rPr>
              <a:t>atau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bersifat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reaktif</a:t>
            </a:r>
            <a:r>
              <a:rPr lang="en-US" sz="1600" dirty="0">
                <a:latin typeface="+mn-lt"/>
              </a:rPr>
              <a:t> (</a:t>
            </a:r>
            <a:r>
              <a:rPr lang="en-US" sz="1600" dirty="0" err="1">
                <a:latin typeface="+mn-lt"/>
              </a:rPr>
              <a:t>mis</a:t>
            </a:r>
            <a:r>
              <a:rPr lang="en-US" sz="1600" dirty="0">
                <a:latin typeface="+mn-lt"/>
              </a:rPr>
              <a:t>. </a:t>
            </a:r>
            <a:r>
              <a:rPr lang="en-US" sz="1600" dirty="0" err="1">
                <a:latin typeface="+mn-lt"/>
              </a:rPr>
              <a:t>mudah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meledak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err="1">
                <a:latin typeface="+mn-lt"/>
              </a:rPr>
              <a:t>mudah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tersambar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api</a:t>
            </a:r>
            <a:r>
              <a:rPr lang="en-US" sz="1600" dirty="0">
                <a:latin typeface="+mn-lt"/>
              </a:rPr>
              <a:t>) </a:t>
            </a:r>
            <a:r>
              <a:rPr lang="en-US" sz="1600" dirty="0" err="1">
                <a:latin typeface="+mn-lt"/>
              </a:rPr>
              <a:t>atau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korosif</a:t>
            </a:r>
            <a:r>
              <a:rPr lang="en-US" dirty="0">
                <a:latin typeface="+mn-lt"/>
              </a:rPr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399812673"/>
      </p:ext>
    </p:extLst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162174"/>
            <a:ext cx="5562599" cy="3400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280989" y="1377200"/>
            <a:ext cx="4272211" cy="451599"/>
          </a:xfrm>
          <a:prstGeom prst="rect">
            <a:avLst/>
          </a:prstGeom>
        </p:spPr>
        <p:txBody>
          <a:bodyPr/>
          <a:lstStyle>
            <a:lvl1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2pPr>
            <a:lvl3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3pPr>
            <a:lvl4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4pPr>
            <a:lvl5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5pPr>
            <a:lvl6pPr marL="4572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6pPr>
            <a:lvl7pPr marL="9144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7pPr>
            <a:lvl8pPr marL="13716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8pPr>
            <a:lvl9pPr marL="18288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9pPr>
          </a:lstStyle>
          <a:p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  <a:t>SKEMA PROSES PRODUKSI</a:t>
            </a:r>
            <a:endParaRPr lang="en-US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09902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30189"/>
            <a:ext cx="6096000" cy="760412"/>
          </a:xfrm>
        </p:spPr>
        <p:txBody>
          <a:bodyPr/>
          <a:lstStyle/>
          <a:p>
            <a:pPr lvl="0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effectLst/>
              </a:rPr>
              <a:t>PENGELOLAAN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LIMBAH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101158"/>
            <a:ext cx="7696200" cy="818686"/>
          </a:xfrm>
        </p:spPr>
        <p:txBody>
          <a:bodyPr/>
          <a:lstStyle/>
          <a:p>
            <a:pPr marL="0" indent="0">
              <a:buNone/>
            </a:pPr>
            <a:r>
              <a:rPr lang="en-US" sz="1400" dirty="0" err="1"/>
              <a:t>Peraturan</a:t>
            </a:r>
            <a:r>
              <a:rPr lang="en-US" sz="1400" dirty="0"/>
              <a:t> </a:t>
            </a:r>
            <a:r>
              <a:rPr lang="en-US" sz="1400" dirty="0" err="1"/>
              <a:t>perundang-undangan</a:t>
            </a:r>
            <a:r>
              <a:rPr lang="en-US" sz="1400" dirty="0"/>
              <a:t> Indonesia, </a:t>
            </a:r>
            <a:r>
              <a:rPr lang="en-US" sz="1400" dirty="0" err="1"/>
              <a:t>seperti</a:t>
            </a:r>
            <a:r>
              <a:rPr lang="en-US" sz="1400" dirty="0"/>
              <a:t> </a:t>
            </a:r>
            <a:r>
              <a:rPr lang="en-US" sz="1400" dirty="0" err="1"/>
              <a:t>Undang-undang</a:t>
            </a:r>
            <a:r>
              <a:rPr lang="en-US" sz="1400" dirty="0"/>
              <a:t> </a:t>
            </a:r>
            <a:r>
              <a:rPr lang="en-US" sz="1400" dirty="0" err="1"/>
              <a:t>Nomor</a:t>
            </a:r>
            <a:r>
              <a:rPr lang="en-US" sz="1400" dirty="0"/>
              <a:t> 18 </a:t>
            </a:r>
            <a:r>
              <a:rPr lang="en-US" sz="1400" dirty="0" err="1"/>
              <a:t>tahun</a:t>
            </a:r>
            <a:r>
              <a:rPr lang="en-US" sz="1400" dirty="0"/>
              <a:t> 1999 </a:t>
            </a:r>
            <a:r>
              <a:rPr lang="en-US" sz="1400" dirty="0" err="1"/>
              <a:t>tentang</a:t>
            </a:r>
            <a:r>
              <a:rPr lang="en-US" sz="1400" dirty="0"/>
              <a:t> </a:t>
            </a:r>
            <a:r>
              <a:rPr lang="en-US" sz="1400" dirty="0" err="1"/>
              <a:t>Pengelolaan</a:t>
            </a:r>
            <a:r>
              <a:rPr lang="en-US" sz="1400" dirty="0"/>
              <a:t> </a:t>
            </a:r>
            <a:r>
              <a:rPr lang="en-US" sz="1400" dirty="0" err="1"/>
              <a:t>Sampah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Peraturan</a:t>
            </a:r>
            <a:r>
              <a:rPr lang="en-US" sz="1400" dirty="0"/>
              <a:t> </a:t>
            </a:r>
            <a:r>
              <a:rPr lang="en-US" sz="1400" dirty="0" err="1"/>
              <a:t>Pemerintah</a:t>
            </a:r>
            <a:r>
              <a:rPr lang="en-US" sz="1400" dirty="0"/>
              <a:t> (PP) </a:t>
            </a:r>
            <a:r>
              <a:rPr lang="en-US" sz="1400" dirty="0" err="1"/>
              <a:t>Nomor</a:t>
            </a:r>
            <a:r>
              <a:rPr lang="en-US" sz="1400" dirty="0"/>
              <a:t> 18/1999 </a:t>
            </a:r>
            <a:r>
              <a:rPr lang="en-US" sz="1400" dirty="0" err="1"/>
              <a:t>jo</a:t>
            </a:r>
            <a:r>
              <a:rPr lang="en-US" sz="1400" dirty="0"/>
              <a:t> PP 85/1999 </a:t>
            </a:r>
            <a:r>
              <a:rPr lang="en-US" sz="1400" dirty="0" err="1"/>
              <a:t>tentang</a:t>
            </a:r>
            <a:r>
              <a:rPr lang="en-US" sz="1400" dirty="0"/>
              <a:t> </a:t>
            </a:r>
            <a:r>
              <a:rPr lang="en-US" sz="1400" dirty="0" err="1"/>
              <a:t>Pengelolaan</a:t>
            </a:r>
            <a:r>
              <a:rPr lang="en-US" sz="1400" dirty="0"/>
              <a:t> </a:t>
            </a:r>
            <a:r>
              <a:rPr lang="en-US" sz="1400" dirty="0" err="1"/>
              <a:t>Limbah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Berbahaya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Beracun</a:t>
            </a:r>
            <a:r>
              <a:rPr lang="en-US" sz="1400" dirty="0"/>
              <a:t> (B3)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menegaskan</a:t>
            </a:r>
            <a:r>
              <a:rPr lang="en-US" sz="1400" dirty="0"/>
              <a:t> </a:t>
            </a:r>
            <a:r>
              <a:rPr lang="en-US" sz="1400" dirty="0" err="1"/>
              <a:t>prinsip</a:t>
            </a:r>
            <a:r>
              <a:rPr lang="en-US" sz="1400" dirty="0"/>
              <a:t> yang </a:t>
            </a:r>
            <a:r>
              <a:rPr lang="en-US" sz="1400" dirty="0" err="1"/>
              <a:t>sama</a:t>
            </a:r>
            <a:r>
              <a:rPr lang="en-US" sz="1400" dirty="0"/>
              <a:t>. (</a:t>
            </a:r>
            <a:r>
              <a:rPr lang="en-US" sz="1400" dirty="0" err="1"/>
              <a:t>bagan</a:t>
            </a:r>
            <a:r>
              <a:rPr lang="en-US" sz="1400" dirty="0"/>
              <a:t> -1)</a:t>
            </a: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0" y="6248400"/>
            <a:ext cx="2895600" cy="457200"/>
          </a:xfrm>
          <a:prstGeom prst="rect">
            <a:avLst/>
          </a:prstGeom>
        </p:spPr>
        <p:txBody>
          <a:bodyPr/>
          <a:lstStyle/>
          <a:p>
            <a:fld id="{05917220-0143-4C83-9284-4803F991C202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286000"/>
            <a:ext cx="6448425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463004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>
            <a:spLocks noGrp="1"/>
          </p:cNvSpPr>
          <p:nvPr>
            <p:ph type="title" idx="4294967295"/>
          </p:nvPr>
        </p:nvSpPr>
        <p:spPr>
          <a:xfrm>
            <a:off x="1806480" y="838200"/>
            <a:ext cx="7315200" cy="83820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4400" dirty="0">
                <a:effectLst/>
                <a:latin typeface="Freestyle Script" pitchFamily="66" charset="0"/>
                <a:hlinkClick r:id="rId2"/>
              </a:rPr>
              <a:t>Prinsip Hirarki </a:t>
            </a:r>
            <a:r>
              <a:rPr lang="en-US" sz="4400" dirty="0" err="1">
                <a:effectLst/>
                <a:latin typeface="Freestyle Script" pitchFamily="66" charset="0"/>
                <a:hlinkClick r:id="rId2"/>
              </a:rPr>
              <a:t>Pengelolaan</a:t>
            </a:r>
            <a:r>
              <a:rPr lang="en-US" sz="4400" dirty="0">
                <a:effectLst/>
                <a:latin typeface="Freestyle Script" pitchFamily="66" charset="0"/>
                <a:hlinkClick r:id="rId2"/>
              </a:rPr>
              <a:t> </a:t>
            </a:r>
            <a:r>
              <a:rPr lang="en-US" sz="4400" dirty="0" err="1" smtClean="0">
                <a:effectLst/>
                <a:latin typeface="Freestyle Script" pitchFamily="66" charset="0"/>
                <a:hlinkClick r:id="rId2"/>
              </a:rPr>
              <a:t>Limbah</a:t>
            </a:r>
            <a:r>
              <a:rPr lang="en-US" sz="4400" dirty="0" smtClean="0">
                <a:effectLst/>
                <a:latin typeface="Freestyle Script" pitchFamily="66" charset="0"/>
              </a:rPr>
              <a:t> (6-M)</a:t>
            </a:r>
            <a:endParaRPr lang="en-US" sz="4400" dirty="0">
              <a:latin typeface="Freestyle Script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5" y="1905000"/>
            <a:ext cx="5467350" cy="421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597359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half" idx="4294967295"/>
          </p:nvPr>
        </p:nvSpPr>
        <p:spPr>
          <a:xfrm>
            <a:off x="1066800" y="2209800"/>
            <a:ext cx="7162800" cy="3200400"/>
          </a:xfrm>
        </p:spPr>
        <p:txBody>
          <a:bodyPr/>
          <a:lstStyle/>
          <a:p>
            <a:pPr algn="just"/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Langkah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pertama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smtClean="0"/>
              <a:t>yang 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u="sng" dirty="0" err="1">
                <a:solidFill>
                  <a:schemeClr val="accent1">
                    <a:lumMod val="75000"/>
                  </a:schemeClr>
                </a:solidFill>
              </a:rPr>
              <a:t>mencegah</a:t>
            </a:r>
            <a:r>
              <a:rPr lang="en-US" sz="1600" u="sng" dirty="0">
                <a:solidFill>
                  <a:srgbClr val="FFFF00"/>
                </a:solidFill>
              </a:rPr>
              <a:t> </a:t>
            </a:r>
            <a:r>
              <a:rPr lang="en-US" sz="1600" dirty="0" err="1"/>
              <a:t>timbulnya</a:t>
            </a:r>
            <a:r>
              <a:rPr lang="en-US" sz="1600" dirty="0"/>
              <a:t> </a:t>
            </a:r>
            <a:r>
              <a:rPr lang="en-US" sz="1600" dirty="0" err="1"/>
              <a:t>limbah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sumbernya</a:t>
            </a:r>
            <a:r>
              <a:rPr lang="en-US" sz="1600" dirty="0"/>
              <a:t> (waste avoidance/waste prevention)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dihasilkan</a:t>
            </a:r>
            <a:r>
              <a:rPr lang="en-US" sz="1600" dirty="0"/>
              <a:t> </a:t>
            </a:r>
            <a:r>
              <a:rPr lang="en-US" sz="1600" dirty="0" err="1"/>
              <a:t>limbah</a:t>
            </a:r>
            <a:r>
              <a:rPr lang="en-US" sz="1600" dirty="0"/>
              <a:t> (zero waste). </a:t>
            </a:r>
            <a:endParaRPr lang="en-US" sz="1600" dirty="0" smtClean="0"/>
          </a:p>
          <a:p>
            <a:pPr marL="403225" lvl="1" indent="0" algn="just">
              <a:buNone/>
              <a:tabLst>
                <a:tab pos="285750" algn="l"/>
              </a:tabLst>
            </a:pPr>
            <a:r>
              <a:rPr lang="en-US" sz="1600" dirty="0" err="1" smtClean="0"/>
              <a:t>Upaya</a:t>
            </a:r>
            <a:r>
              <a:rPr lang="en-US" sz="1600" dirty="0" smtClean="0"/>
              <a:t> </a:t>
            </a:r>
            <a:r>
              <a:rPr lang="en-US" sz="1600" dirty="0" err="1"/>
              <a:t>pencegahan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dilakukan</a:t>
            </a:r>
            <a:r>
              <a:rPr lang="en-US" sz="1600" dirty="0"/>
              <a:t> </a:t>
            </a:r>
            <a:r>
              <a:rPr lang="en-US" sz="1600" dirty="0" err="1"/>
              <a:t>melalui</a:t>
            </a:r>
            <a:r>
              <a:rPr lang="en-US" sz="1600" dirty="0"/>
              <a:t> </a:t>
            </a:r>
            <a:endParaRPr lang="en-US" sz="1600" dirty="0" smtClean="0"/>
          </a:p>
          <a:p>
            <a:pPr marL="688975" lvl="1" indent="-285750" algn="just">
              <a:buBlip>
                <a:blip r:embed="rId2"/>
              </a:buBlip>
              <a:tabLst>
                <a:tab pos="285750" algn="l"/>
              </a:tabLst>
            </a:pPr>
            <a:r>
              <a:rPr lang="en-US" sz="1600" dirty="0" err="1" smtClean="0"/>
              <a:t>Penerapan</a:t>
            </a:r>
            <a:r>
              <a:rPr lang="en-US" sz="1600" dirty="0" smtClean="0"/>
              <a:t> </a:t>
            </a:r>
            <a:r>
              <a:rPr lang="en-US" sz="1600" dirty="0" err="1"/>
              <a:t>prinsip</a:t>
            </a:r>
            <a:r>
              <a:rPr lang="en-US" sz="1600" dirty="0"/>
              <a:t> </a:t>
            </a:r>
            <a:r>
              <a:rPr lang="en-US" sz="1600" dirty="0" err="1"/>
              <a:t>produksi</a:t>
            </a:r>
            <a:r>
              <a:rPr lang="en-US" sz="1600" dirty="0"/>
              <a:t> </a:t>
            </a:r>
            <a:r>
              <a:rPr lang="en-US" sz="1600" dirty="0" err="1"/>
              <a:t>bersih</a:t>
            </a:r>
            <a:r>
              <a:rPr lang="en-US" sz="1600" dirty="0"/>
              <a:t> (clean production) </a:t>
            </a:r>
            <a:r>
              <a:rPr lang="en-US" sz="1600" dirty="0" err="1"/>
              <a:t>yaitu</a:t>
            </a:r>
            <a:r>
              <a:rPr lang="en-US" sz="1600" dirty="0"/>
              <a:t> </a:t>
            </a:r>
            <a:r>
              <a:rPr lang="en-US" sz="1600" dirty="0" err="1"/>
              <a:t>melalui</a:t>
            </a:r>
            <a:r>
              <a:rPr lang="en-US" sz="1600" dirty="0"/>
              <a:t> </a:t>
            </a:r>
            <a:r>
              <a:rPr lang="en-US" sz="1600" dirty="0" err="1"/>
              <a:t>penerapan</a:t>
            </a:r>
            <a:r>
              <a:rPr lang="en-US" sz="1600" dirty="0"/>
              <a:t> </a:t>
            </a:r>
            <a:r>
              <a:rPr lang="en-US" sz="1600" dirty="0" err="1"/>
              <a:t>teknologi</a:t>
            </a:r>
            <a:r>
              <a:rPr lang="en-US" sz="1600" dirty="0"/>
              <a:t> </a:t>
            </a:r>
            <a:r>
              <a:rPr lang="en-US" sz="1600" dirty="0" err="1"/>
              <a:t>bersih</a:t>
            </a:r>
            <a:r>
              <a:rPr lang="en-US" sz="1600" dirty="0"/>
              <a:t>, </a:t>
            </a:r>
            <a:r>
              <a:rPr lang="en-US" sz="1600" dirty="0" err="1"/>
              <a:t>pengolahan</a:t>
            </a:r>
            <a:r>
              <a:rPr lang="en-US" sz="1600" dirty="0"/>
              <a:t> </a:t>
            </a:r>
            <a:r>
              <a:rPr lang="en-US" sz="1600" dirty="0" err="1"/>
              <a:t>bahan</a:t>
            </a:r>
            <a:r>
              <a:rPr lang="en-US" sz="1600" dirty="0"/>
              <a:t>, </a:t>
            </a:r>
            <a:r>
              <a:rPr lang="en-US" sz="1600" dirty="0" err="1"/>
              <a:t>substitusi</a:t>
            </a:r>
            <a:r>
              <a:rPr lang="en-US" sz="1600" dirty="0"/>
              <a:t> </a:t>
            </a:r>
            <a:r>
              <a:rPr lang="en-US" sz="1600" dirty="0" err="1"/>
              <a:t>bahan</a:t>
            </a:r>
            <a:r>
              <a:rPr lang="en-US" sz="1600" dirty="0"/>
              <a:t>, </a:t>
            </a:r>
            <a:r>
              <a:rPr lang="en-US" sz="1600" dirty="0" err="1"/>
              <a:t>pengaturan</a:t>
            </a:r>
            <a:r>
              <a:rPr lang="en-US" sz="1600" dirty="0"/>
              <a:t> </a:t>
            </a:r>
            <a:r>
              <a:rPr lang="en-US" sz="1600" dirty="0" err="1"/>
              <a:t>operasi</a:t>
            </a:r>
            <a:r>
              <a:rPr lang="en-US" sz="1600" dirty="0"/>
              <a:t> </a:t>
            </a:r>
            <a:r>
              <a:rPr lang="en-US" sz="1600" dirty="0" err="1"/>
              <a:t>kegiatan</a:t>
            </a:r>
            <a:r>
              <a:rPr lang="en-US" sz="1600" dirty="0"/>
              <a:t>, </a:t>
            </a:r>
            <a:r>
              <a:rPr lang="en-US" sz="1600" dirty="0" err="1"/>
              <a:t>memodifikasi</a:t>
            </a:r>
            <a:r>
              <a:rPr lang="en-US" sz="1600" dirty="0"/>
              <a:t> proses </a:t>
            </a:r>
            <a:r>
              <a:rPr lang="en-US" sz="1600" dirty="0" err="1"/>
              <a:t>produksi</a:t>
            </a:r>
            <a:r>
              <a:rPr lang="en-US" sz="1600" dirty="0"/>
              <a:t>, </a:t>
            </a:r>
            <a:r>
              <a:rPr lang="en-US" sz="1600" dirty="0" err="1"/>
              <a:t>mempromosikan</a:t>
            </a:r>
            <a:r>
              <a:rPr lang="en-US" sz="1600" dirty="0"/>
              <a:t> </a:t>
            </a:r>
            <a:r>
              <a:rPr lang="en-US" sz="1600" dirty="0" err="1"/>
              <a:t>penggunaan</a:t>
            </a:r>
            <a:r>
              <a:rPr lang="en-US" sz="1600" dirty="0"/>
              <a:t> </a:t>
            </a:r>
            <a:r>
              <a:rPr lang="en-US" sz="1600" dirty="0" err="1"/>
              <a:t>bahan-bahan</a:t>
            </a:r>
            <a:r>
              <a:rPr lang="en-US" sz="1600" dirty="0"/>
              <a:t> yang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berbahaya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beracun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lebih</a:t>
            </a:r>
            <a:r>
              <a:rPr lang="en-US" sz="1600" dirty="0"/>
              <a:t> </a:t>
            </a:r>
            <a:r>
              <a:rPr lang="en-US" sz="1600" dirty="0" err="1"/>
              <a:t>sedikit</a:t>
            </a:r>
            <a:r>
              <a:rPr lang="en-US" sz="1600" dirty="0"/>
              <a:t> </a:t>
            </a:r>
            <a:r>
              <a:rPr lang="en-US" sz="1600" dirty="0" err="1"/>
              <a:t>kadar</a:t>
            </a:r>
            <a:r>
              <a:rPr lang="en-US" sz="1600" dirty="0"/>
              <a:t> </a:t>
            </a:r>
            <a:r>
              <a:rPr lang="en-US" sz="1600" dirty="0" err="1"/>
              <a:t>bahaya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racunnya</a:t>
            </a:r>
            <a:r>
              <a:rPr lang="en-US" sz="1600" dirty="0"/>
              <a:t>, </a:t>
            </a:r>
            <a:endParaRPr lang="en-US" sz="1600" dirty="0" smtClean="0"/>
          </a:p>
          <a:p>
            <a:pPr marL="688975" lvl="1" indent="-285750" algn="just">
              <a:buBlip>
                <a:blip r:embed="rId2"/>
              </a:buBlip>
              <a:tabLst>
                <a:tab pos="285750" algn="l"/>
              </a:tabLst>
            </a:pPr>
            <a:r>
              <a:rPr lang="en-US" sz="1600" dirty="0" err="1" smtClean="0"/>
              <a:t>Menerapkan</a:t>
            </a:r>
            <a:r>
              <a:rPr lang="en-US" sz="1600" dirty="0" smtClean="0"/>
              <a:t> </a:t>
            </a:r>
            <a:r>
              <a:rPr lang="en-US" sz="1600" dirty="0" err="1"/>
              <a:t>teknik</a:t>
            </a:r>
            <a:r>
              <a:rPr lang="en-US" sz="1600" dirty="0"/>
              <a:t> </a:t>
            </a:r>
            <a:r>
              <a:rPr lang="en-US" sz="1600" dirty="0" err="1"/>
              <a:t>konservasi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kembali</a:t>
            </a:r>
            <a:r>
              <a:rPr lang="en-US" sz="1600" dirty="0"/>
              <a:t> </a:t>
            </a:r>
            <a:r>
              <a:rPr lang="en-US" sz="1600" dirty="0" err="1"/>
              <a:t>bahan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mengolahnya</a:t>
            </a:r>
            <a:r>
              <a:rPr lang="en-US" sz="1600" dirty="0"/>
              <a:t> </a:t>
            </a:r>
            <a:r>
              <a:rPr lang="en-US" sz="1600" dirty="0" err="1"/>
              <a:t>sebagai</a:t>
            </a:r>
            <a:r>
              <a:rPr lang="en-US" sz="1600" dirty="0"/>
              <a:t> </a:t>
            </a:r>
            <a:r>
              <a:rPr lang="en-US" sz="1600" dirty="0" err="1"/>
              <a:t>limbah</a:t>
            </a:r>
            <a:r>
              <a:rPr lang="en-US" sz="1600" dirty="0"/>
              <a:t>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mencegah</a:t>
            </a:r>
            <a:r>
              <a:rPr lang="en-US" sz="1600" dirty="0"/>
              <a:t> </a:t>
            </a:r>
            <a:r>
              <a:rPr lang="en-US" sz="1600" dirty="0" err="1"/>
              <a:t>terbentuknya</a:t>
            </a:r>
            <a:r>
              <a:rPr lang="en-US" sz="1600" dirty="0"/>
              <a:t> </a:t>
            </a:r>
            <a:r>
              <a:rPr lang="en-US" sz="1600" dirty="0" err="1"/>
              <a:t>limbah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zat</a:t>
            </a:r>
            <a:r>
              <a:rPr lang="en-US" sz="1600" dirty="0"/>
              <a:t> </a:t>
            </a:r>
            <a:r>
              <a:rPr lang="en-US" sz="1600" dirty="0" err="1" smtClean="0"/>
              <a:t>pencemar</a:t>
            </a:r>
            <a:endParaRPr lang="en-US" sz="1600" dirty="0" smtClean="0"/>
          </a:p>
          <a:p>
            <a:pPr marL="403225" lvl="1" indent="0" algn="just">
              <a:buNone/>
              <a:tabLst>
                <a:tab pos="285750" algn="l"/>
              </a:tabLst>
            </a:pPr>
            <a:endParaRPr lang="en-US" sz="1600" dirty="0" smtClean="0"/>
          </a:p>
        </p:txBody>
      </p:sp>
      <p:sp>
        <p:nvSpPr>
          <p:cNvPr id="4" name="Title 4"/>
          <p:cNvSpPr txBox="1">
            <a:spLocks/>
          </p:cNvSpPr>
          <p:nvPr/>
        </p:nvSpPr>
        <p:spPr bwMode="auto">
          <a:xfrm>
            <a:off x="1143000" y="1104900"/>
            <a:ext cx="7315200" cy="838200"/>
          </a:xfrm>
          <a:prstGeom prst="rect">
            <a:avLst/>
          </a:prstGeom>
          <a:ln w="25400" cap="flat" cmpd="sng" algn="ctr">
            <a:noFill/>
            <a:prstDash val="solid"/>
          </a:ln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2pPr>
            <a:lvl3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3pPr>
            <a:lvl4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4pPr>
            <a:lvl5pPr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5pPr>
            <a:lvl6pPr marL="4572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6pPr>
            <a:lvl7pPr marL="9144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7pPr>
            <a:lvl8pPr marL="13716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8pPr>
            <a:lvl9pPr marL="1828800" algn="ctr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dk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dirty="0" err="1" smtClean="0">
                <a:effectLst/>
                <a:latin typeface="Freestyle Script" pitchFamily="66" charset="0"/>
                <a:hlinkClick r:id="rId3"/>
              </a:rPr>
              <a:t>Prinsip</a:t>
            </a:r>
            <a:r>
              <a:rPr lang="en-US" sz="4400" dirty="0" smtClean="0">
                <a:effectLst/>
                <a:latin typeface="Freestyle Script" pitchFamily="66" charset="0"/>
                <a:hlinkClick r:id="rId3"/>
              </a:rPr>
              <a:t> </a:t>
            </a:r>
            <a:r>
              <a:rPr lang="en-US" sz="4400" dirty="0" err="1" smtClean="0">
                <a:effectLst/>
                <a:latin typeface="Freestyle Script" pitchFamily="66" charset="0"/>
                <a:hlinkClick r:id="rId3"/>
              </a:rPr>
              <a:t>Hirarki</a:t>
            </a:r>
            <a:r>
              <a:rPr lang="en-US" sz="4400" dirty="0" smtClean="0">
                <a:effectLst/>
                <a:latin typeface="Freestyle Script" pitchFamily="66" charset="0"/>
                <a:hlinkClick r:id="rId3"/>
              </a:rPr>
              <a:t> </a:t>
            </a:r>
            <a:r>
              <a:rPr lang="en-US" sz="4400" dirty="0" err="1" smtClean="0">
                <a:effectLst/>
                <a:latin typeface="Freestyle Script" pitchFamily="66" charset="0"/>
                <a:hlinkClick r:id="rId3"/>
              </a:rPr>
              <a:t>Pengelolaan</a:t>
            </a:r>
            <a:r>
              <a:rPr lang="en-US" sz="4400" dirty="0" smtClean="0">
                <a:effectLst/>
                <a:latin typeface="Freestyle Script" pitchFamily="66" charset="0"/>
                <a:hlinkClick r:id="rId3"/>
              </a:rPr>
              <a:t> </a:t>
            </a:r>
            <a:r>
              <a:rPr lang="en-US" sz="4400" dirty="0" err="1" smtClean="0">
                <a:effectLst/>
                <a:latin typeface="Freestyle Script" pitchFamily="66" charset="0"/>
                <a:hlinkClick r:id="rId3"/>
              </a:rPr>
              <a:t>Limbah</a:t>
            </a:r>
            <a:r>
              <a:rPr lang="en-US" sz="4400" dirty="0" smtClean="0">
                <a:effectLst/>
                <a:latin typeface="Freestyle Script" pitchFamily="66" charset="0"/>
              </a:rPr>
              <a:t> (6-M)</a:t>
            </a:r>
            <a:endParaRPr lang="en-US" sz="4400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0721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 txBox="1">
            <a:spLocks/>
          </p:cNvSpPr>
          <p:nvPr/>
        </p:nvSpPr>
        <p:spPr bwMode="auto">
          <a:xfrm>
            <a:off x="1219200" y="1371600"/>
            <a:ext cx="75438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285750" indent="-285750" algn="l" rtl="0" fontAlgn="base">
              <a:lnSpc>
                <a:spcPct val="93000"/>
              </a:lnSpc>
              <a:spcBef>
                <a:spcPct val="3000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q"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28650" indent="-228600" algn="l" rtl="0" fontAlgn="base">
              <a:lnSpc>
                <a:spcPct val="93000"/>
              </a:lnSpc>
              <a:spcBef>
                <a:spcPct val="3000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§"/>
              <a:defRPr>
                <a:solidFill>
                  <a:srgbClr val="000000"/>
                </a:solidFill>
                <a:latin typeface="+mn-lt"/>
              </a:defRPr>
            </a:lvl2pPr>
            <a:lvl3pPr marL="971550" indent="-228600" algn="l" rtl="0" fontAlgn="base">
              <a:lnSpc>
                <a:spcPct val="93000"/>
              </a:lnSpc>
              <a:spcBef>
                <a:spcPct val="30000"/>
              </a:spcBef>
              <a:spcAft>
                <a:spcPct val="0"/>
              </a:spcAft>
              <a:buClr>
                <a:srgbClr val="000099"/>
              </a:buClr>
              <a:buFont typeface="Arial" pitchFamily="34" charset="0"/>
              <a:buChar char="–"/>
              <a:defRPr sz="1600">
                <a:solidFill>
                  <a:srgbClr val="000000"/>
                </a:solidFill>
                <a:latin typeface="+mn-lt"/>
              </a:defRPr>
            </a:lvl3pPr>
            <a:lvl4pPr marL="131445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99"/>
              </a:buClr>
              <a:buChar char="•"/>
              <a:defRPr sz="1600" i="1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sz="1800" i="1" dirty="0" err="1" smtClean="0">
                <a:solidFill>
                  <a:schemeClr val="accent1">
                    <a:lumMod val="50000"/>
                  </a:schemeClr>
                </a:solidFill>
              </a:rPr>
              <a:t>Langkah</a:t>
            </a:r>
            <a:r>
              <a:rPr lang="en-US" sz="1800" i="1" dirty="0" smtClean="0">
                <a:solidFill>
                  <a:schemeClr val="accent1">
                    <a:lumMod val="50000"/>
                  </a:schemeClr>
                </a:solidFill>
              </a:rPr>
              <a:t> yang </a:t>
            </a:r>
            <a:r>
              <a:rPr lang="en-US" sz="1800" i="1" dirty="0" err="1" smtClean="0">
                <a:solidFill>
                  <a:schemeClr val="accent1">
                    <a:lumMod val="50000"/>
                  </a:schemeClr>
                </a:solidFill>
              </a:rPr>
              <a:t>kedua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1600" dirty="0" err="1" smtClean="0"/>
              <a:t>apabila</a:t>
            </a:r>
            <a:r>
              <a:rPr lang="en-US" sz="1600" dirty="0" smtClean="0"/>
              <a:t> </a:t>
            </a:r>
            <a:r>
              <a:rPr lang="en-US" sz="1600" dirty="0" err="1" smtClean="0"/>
              <a:t>pencegahan</a:t>
            </a:r>
            <a:r>
              <a:rPr lang="en-US" sz="1600" dirty="0" smtClean="0"/>
              <a:t> </a:t>
            </a:r>
            <a:r>
              <a:rPr lang="en-US" sz="1600" dirty="0" err="1" smtClean="0"/>
              <a:t>tidak</a:t>
            </a:r>
            <a:r>
              <a:rPr lang="en-US" sz="1600" dirty="0" smtClean="0"/>
              <a:t> </a:t>
            </a:r>
            <a:r>
              <a:rPr lang="en-US" sz="1600" dirty="0" err="1" smtClean="0"/>
              <a:t>dapat</a:t>
            </a:r>
            <a:r>
              <a:rPr lang="en-US" sz="1600" dirty="0" smtClean="0"/>
              <a:t> </a:t>
            </a:r>
            <a:r>
              <a:rPr lang="en-US" sz="1600" dirty="0" err="1" smtClean="0"/>
              <a:t>dilakukan</a:t>
            </a:r>
            <a:r>
              <a:rPr lang="en-US" sz="1600" dirty="0" smtClean="0"/>
              <a:t>,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berupaya</a:t>
            </a:r>
            <a:r>
              <a:rPr lang="en-US" sz="1600" dirty="0" smtClean="0"/>
              <a:t> </a:t>
            </a:r>
            <a:r>
              <a:rPr lang="en-US" sz="1600" dirty="0" err="1" smtClean="0"/>
              <a:t>melakukan</a:t>
            </a:r>
            <a:r>
              <a:rPr lang="en-US" sz="1600" dirty="0" smtClean="0"/>
              <a:t> </a:t>
            </a:r>
            <a:r>
              <a:rPr lang="en-US" sz="1600" dirty="0" err="1" smtClean="0"/>
              <a:t>minimisasi</a:t>
            </a:r>
            <a:r>
              <a:rPr lang="en-US" sz="1600" dirty="0" smtClean="0"/>
              <a:t> </a:t>
            </a:r>
            <a:r>
              <a:rPr lang="en-US" sz="1600" dirty="0" err="1" smtClean="0"/>
              <a:t>atau</a:t>
            </a:r>
            <a:r>
              <a:rPr lang="en-US" sz="1600" dirty="0" smtClean="0"/>
              <a:t> </a:t>
            </a:r>
            <a:r>
              <a:rPr lang="en-US" sz="1600" u="sng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pengurangan</a:t>
            </a:r>
            <a:r>
              <a:rPr lang="en-US" sz="1600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u="sng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limbah</a:t>
            </a:r>
            <a:r>
              <a:rPr lang="en-US" sz="1600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1600" dirty="0" smtClean="0"/>
              <a:t>(waste minimization/reduction). </a:t>
            </a:r>
            <a:r>
              <a:rPr lang="en-US" sz="1600" dirty="0" err="1" smtClean="0"/>
              <a:t>Upaya</a:t>
            </a:r>
            <a:r>
              <a:rPr lang="en-US" sz="1600" dirty="0" smtClean="0"/>
              <a:t> </a:t>
            </a:r>
            <a:r>
              <a:rPr lang="en-US" sz="1600" dirty="0" err="1" smtClean="0"/>
              <a:t>minimisasi</a:t>
            </a:r>
            <a:r>
              <a:rPr lang="en-US" sz="1600" dirty="0" smtClean="0"/>
              <a:t> </a:t>
            </a:r>
            <a:r>
              <a:rPr lang="en-US" sz="1600" dirty="0" err="1" smtClean="0"/>
              <a:t>limbah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juga</a:t>
            </a:r>
            <a:r>
              <a:rPr lang="en-US" sz="1600" dirty="0" smtClean="0"/>
              <a:t> </a:t>
            </a:r>
            <a:r>
              <a:rPr lang="en-US" sz="1600" dirty="0" err="1" smtClean="0"/>
              <a:t>dapat</a:t>
            </a:r>
            <a:r>
              <a:rPr lang="en-US" sz="1600" dirty="0" smtClean="0"/>
              <a:t> </a:t>
            </a:r>
            <a:r>
              <a:rPr lang="en-US" sz="1600" dirty="0" err="1" smtClean="0"/>
              <a:t>dilakukan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cara</a:t>
            </a:r>
            <a:r>
              <a:rPr lang="en-US" sz="1600" dirty="0" smtClean="0"/>
              <a:t> </a:t>
            </a:r>
            <a:r>
              <a:rPr lang="en-US" sz="1600" dirty="0" err="1" smtClean="0"/>
              <a:t>menerapkan</a:t>
            </a:r>
            <a:r>
              <a:rPr lang="en-US" sz="1600" dirty="0" smtClean="0"/>
              <a:t> </a:t>
            </a:r>
            <a:r>
              <a:rPr lang="en-US" sz="1600" dirty="0" err="1" smtClean="0"/>
              <a:t>produksi</a:t>
            </a:r>
            <a:r>
              <a:rPr lang="en-US" sz="1600" dirty="0" smtClean="0"/>
              <a:t> </a:t>
            </a:r>
            <a:r>
              <a:rPr lang="en-US" sz="1600" dirty="0" err="1" smtClean="0"/>
              <a:t>bersih</a:t>
            </a:r>
            <a:r>
              <a:rPr lang="en-US" sz="1600" dirty="0" smtClean="0"/>
              <a:t>. </a:t>
            </a:r>
            <a:r>
              <a:rPr lang="en-US" sz="1600" dirty="0" err="1" smtClean="0"/>
              <a:t>Penggunaan</a:t>
            </a:r>
            <a:r>
              <a:rPr lang="en-US" sz="1600" dirty="0" smtClean="0"/>
              <a:t> </a:t>
            </a:r>
            <a:r>
              <a:rPr lang="en-US" sz="1600" dirty="0" err="1" smtClean="0"/>
              <a:t>teknologi</a:t>
            </a:r>
            <a:r>
              <a:rPr lang="en-US" sz="1600" dirty="0" smtClean="0"/>
              <a:t> yang </a:t>
            </a:r>
            <a:r>
              <a:rPr lang="en-US" sz="1600" dirty="0" err="1" smtClean="0"/>
              <a:t>terbaik</a:t>
            </a:r>
            <a:r>
              <a:rPr lang="en-US" sz="1600" dirty="0" smtClean="0"/>
              <a:t> yang </a:t>
            </a:r>
            <a:r>
              <a:rPr lang="en-US" sz="1600" dirty="0" err="1" smtClean="0"/>
              <a:t>tersedia</a:t>
            </a:r>
            <a:r>
              <a:rPr lang="en-US" sz="1600" dirty="0" smtClean="0"/>
              <a:t> (best available technology/BAT) </a:t>
            </a:r>
            <a:r>
              <a:rPr lang="en-US" sz="1600" dirty="0" err="1" smtClean="0"/>
              <a:t>dapat</a:t>
            </a:r>
            <a:r>
              <a:rPr lang="en-US" sz="1600" dirty="0" smtClean="0"/>
              <a:t> </a:t>
            </a:r>
            <a:r>
              <a:rPr lang="en-US" sz="1600" dirty="0" err="1" smtClean="0"/>
              <a:t>membantu</a:t>
            </a:r>
            <a:r>
              <a:rPr lang="en-US" sz="1600" dirty="0" smtClean="0"/>
              <a:t> </a:t>
            </a:r>
            <a:r>
              <a:rPr lang="en-US" sz="1600" dirty="0" err="1" smtClean="0"/>
              <a:t>mengurangi</a:t>
            </a:r>
            <a:r>
              <a:rPr lang="en-US" sz="1600" dirty="0" smtClean="0"/>
              <a:t> </a:t>
            </a:r>
            <a:r>
              <a:rPr lang="en-US" sz="1600" dirty="0" err="1" smtClean="0"/>
              <a:t>konsumsi</a:t>
            </a:r>
            <a:r>
              <a:rPr lang="en-US" sz="1600" dirty="0" smtClean="0"/>
              <a:t> </a:t>
            </a:r>
            <a:r>
              <a:rPr lang="en-US" sz="1600" dirty="0" err="1" smtClean="0"/>
              <a:t>energi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daya</a:t>
            </a:r>
            <a:r>
              <a:rPr lang="en-US" sz="1600" dirty="0" smtClean="0"/>
              <a:t> </a:t>
            </a:r>
            <a:r>
              <a:rPr lang="en-US" sz="1600" dirty="0" err="1" smtClean="0"/>
              <a:t>alam</a:t>
            </a:r>
            <a:r>
              <a:rPr lang="en-US" sz="1600" dirty="0" smtClean="0"/>
              <a:t> </a:t>
            </a:r>
            <a:r>
              <a:rPr lang="en-US" sz="1600" dirty="0" err="1" smtClean="0"/>
              <a:t>secara</a:t>
            </a:r>
            <a:r>
              <a:rPr lang="en-US" sz="1600" dirty="0" smtClean="0"/>
              <a:t> </a:t>
            </a:r>
            <a:r>
              <a:rPr lang="en-US" sz="1600" dirty="0" err="1" smtClean="0"/>
              <a:t>signifikan</a:t>
            </a:r>
            <a:r>
              <a:rPr lang="en-US" sz="1600" dirty="0" smtClean="0"/>
              <a:t> yang </a:t>
            </a:r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akhirnya</a:t>
            </a:r>
            <a:r>
              <a:rPr lang="en-US" sz="1600" dirty="0" smtClean="0"/>
              <a:t> </a:t>
            </a:r>
            <a:r>
              <a:rPr lang="en-US" sz="1600" dirty="0" err="1" smtClean="0"/>
              <a:t>dapat</a:t>
            </a:r>
            <a:r>
              <a:rPr lang="en-US" sz="1600" dirty="0" smtClean="0"/>
              <a:t> </a:t>
            </a:r>
            <a:r>
              <a:rPr lang="en-US" sz="1600" dirty="0" err="1" smtClean="0"/>
              <a:t>mengurangi</a:t>
            </a:r>
            <a:r>
              <a:rPr lang="en-US" sz="1600" dirty="0" smtClean="0"/>
              <a:t> </a:t>
            </a:r>
            <a:r>
              <a:rPr lang="en-US" sz="1600" dirty="0" err="1" smtClean="0"/>
              <a:t>timbulnya</a:t>
            </a:r>
            <a:r>
              <a:rPr lang="en-US" sz="1600" dirty="0" smtClean="0"/>
              <a:t> </a:t>
            </a:r>
            <a:r>
              <a:rPr lang="en-US" sz="1600" dirty="0" err="1" smtClean="0"/>
              <a:t>limbah</a:t>
            </a:r>
            <a:endParaRPr lang="en-US" sz="1600" dirty="0" smtClean="0"/>
          </a:p>
          <a:p>
            <a:pPr algn="just"/>
            <a:endParaRPr lang="en-US" sz="1600" dirty="0"/>
          </a:p>
          <a:p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Langkah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yang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ketiga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adalah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pemanfaatan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dengan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cara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penggunaan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800" i="1" dirty="0" err="1">
                <a:solidFill>
                  <a:schemeClr val="accent1">
                    <a:lumMod val="75000"/>
                  </a:schemeClr>
                </a:solidFill>
              </a:rPr>
              <a:t>kembali</a:t>
            </a:r>
            <a:r>
              <a:rPr lang="en-US" sz="1800" i="1" dirty="0">
                <a:solidFill>
                  <a:schemeClr val="accent1">
                    <a:lumMod val="75000"/>
                  </a:schemeClr>
                </a:solidFill>
              </a:rPr>
              <a:t> (reuse). </a:t>
            </a:r>
            <a:r>
              <a:rPr lang="en-US" sz="1600" dirty="0">
                <a:solidFill>
                  <a:schemeClr val="tx1"/>
                </a:solidFill>
              </a:rPr>
              <a:t>Reuse </a:t>
            </a:r>
            <a:r>
              <a:rPr lang="en-US" sz="1600" dirty="0" err="1">
                <a:solidFill>
                  <a:schemeClr val="tx1"/>
                </a:solidFill>
              </a:rPr>
              <a:t>adalah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penggunaan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kembali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limbah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dengan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tujuan</a:t>
            </a:r>
            <a:r>
              <a:rPr lang="en-US" sz="1600" dirty="0">
                <a:solidFill>
                  <a:schemeClr val="tx1"/>
                </a:solidFill>
              </a:rPr>
              <a:t> yang </a:t>
            </a:r>
            <a:r>
              <a:rPr lang="en-US" sz="1600" dirty="0" err="1">
                <a:solidFill>
                  <a:schemeClr val="tx1"/>
                </a:solidFill>
              </a:rPr>
              <a:t>sama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tanpa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melalui</a:t>
            </a:r>
            <a:r>
              <a:rPr lang="en-US" sz="1600" dirty="0">
                <a:solidFill>
                  <a:schemeClr val="tx1"/>
                </a:solidFill>
              </a:rPr>
              <a:t> proses </a:t>
            </a:r>
            <a:r>
              <a:rPr lang="en-US" sz="1600" dirty="0" err="1">
                <a:solidFill>
                  <a:schemeClr val="tx1"/>
                </a:solidFill>
              </a:rPr>
              <a:t>tambahan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secara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kimia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fisika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biologi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dan</a:t>
            </a:r>
            <a:r>
              <a:rPr lang="en-US" sz="1600" dirty="0">
                <a:solidFill>
                  <a:schemeClr val="tx1"/>
                </a:solidFill>
              </a:rPr>
              <a:t>/</a:t>
            </a:r>
            <a:r>
              <a:rPr lang="en-US" sz="1600" dirty="0" err="1">
                <a:solidFill>
                  <a:schemeClr val="tx1"/>
                </a:solidFill>
              </a:rPr>
              <a:t>atau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secara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termal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Contoh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sederhana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dari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konsep</a:t>
            </a:r>
            <a:r>
              <a:rPr lang="en-US" sz="1600" dirty="0">
                <a:solidFill>
                  <a:schemeClr val="tx1"/>
                </a:solidFill>
              </a:rPr>
              <a:t> reuse </a:t>
            </a:r>
            <a:r>
              <a:rPr lang="en-US" sz="1600" dirty="0" err="1">
                <a:solidFill>
                  <a:schemeClr val="tx1"/>
                </a:solidFill>
              </a:rPr>
              <a:t>ini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adalah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menggunakan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kertas</a:t>
            </a:r>
            <a:r>
              <a:rPr lang="en-US" sz="1600" dirty="0">
                <a:solidFill>
                  <a:schemeClr val="tx1"/>
                </a:solidFill>
              </a:rPr>
              <a:t> yang </a:t>
            </a:r>
            <a:r>
              <a:rPr lang="en-US" sz="1600" dirty="0" err="1">
                <a:solidFill>
                  <a:schemeClr val="tx1"/>
                </a:solidFill>
              </a:rPr>
              <a:t>masih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kosong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dari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kertas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bekas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untuk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menulis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atau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untuk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membuat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amplop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7162800" y="379511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Sambunga</a:t>
            </a:r>
            <a:r>
              <a:rPr lang="en-US" sz="1400" b="1" dirty="0" err="1"/>
              <a:t>n</a:t>
            </a:r>
            <a:endParaRPr lang="en-US" sz="1400" b="1" dirty="0"/>
          </a:p>
        </p:txBody>
      </p:sp>
    </p:spTree>
    <p:extLst>
      <p:ext uri="{BB962C8B-B14F-4D97-AF65-F5344CB8AC3E}">
        <p14:creationId xmlns="" xmlns:p14="http://schemas.microsoft.com/office/powerpoint/2010/main" val="33903043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4294967295"/>
          </p:nvPr>
        </p:nvSpPr>
        <p:spPr>
          <a:xfrm>
            <a:off x="1066800" y="1066800"/>
            <a:ext cx="7391400" cy="5029200"/>
          </a:xfrm>
        </p:spPr>
        <p:txBody>
          <a:bodyPr/>
          <a:lstStyle/>
          <a:p>
            <a:pPr algn="just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Langkah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keempat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adalah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pemanfaatan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dengan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cara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recycle, </a:t>
            </a:r>
            <a:r>
              <a:rPr lang="en-US" sz="1600" dirty="0" err="1" smtClean="0">
                <a:solidFill>
                  <a:schemeClr val="tx1"/>
                </a:solidFill>
              </a:rPr>
              <a:t>yaitu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mendaur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ulang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komponen-komponen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bermanfaat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melalui</a:t>
            </a:r>
            <a:r>
              <a:rPr lang="en-US" sz="1600" dirty="0" smtClean="0">
                <a:solidFill>
                  <a:schemeClr val="tx1"/>
                </a:solidFill>
              </a:rPr>
              <a:t> proses </a:t>
            </a:r>
            <a:r>
              <a:rPr lang="en-US" sz="1600" dirty="0" err="1" smtClean="0">
                <a:solidFill>
                  <a:schemeClr val="tx1"/>
                </a:solidFill>
              </a:rPr>
              <a:t>tambahan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kimia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fisika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biologi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/</a:t>
            </a:r>
            <a:r>
              <a:rPr lang="en-US" sz="1600" dirty="0" err="1" smtClean="0">
                <a:solidFill>
                  <a:schemeClr val="tx1"/>
                </a:solidFill>
              </a:rPr>
              <a:t>atau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termal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menghasilkan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produk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sama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ataupun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produk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berbeda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Contoh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sederhana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konsep</a:t>
            </a:r>
            <a:r>
              <a:rPr lang="en-US" sz="1600" dirty="0" smtClean="0">
                <a:solidFill>
                  <a:schemeClr val="tx1"/>
                </a:solidFill>
              </a:rPr>
              <a:t> recycle </a:t>
            </a:r>
            <a:r>
              <a:rPr lang="en-US" sz="1600" dirty="0" err="1" smtClean="0">
                <a:solidFill>
                  <a:schemeClr val="tx1"/>
                </a:solidFill>
              </a:rPr>
              <a:t>ini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mengolah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kertas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bekas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sudah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tidak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dipakai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lagi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dijadikan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kertas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hasil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ulang</a:t>
            </a:r>
            <a:r>
              <a:rPr lang="en-US" sz="1600" dirty="0" smtClean="0">
                <a:solidFill>
                  <a:schemeClr val="tx1"/>
                </a:solidFill>
              </a:rPr>
              <a:t> (recycled paper) </a:t>
            </a:r>
            <a:r>
              <a:rPr lang="en-US" sz="1600" dirty="0" err="1" smtClean="0">
                <a:solidFill>
                  <a:schemeClr val="tx1"/>
                </a:solidFill>
              </a:rPr>
              <a:t>dengan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suatu</a:t>
            </a:r>
            <a:r>
              <a:rPr lang="en-US" sz="1600" dirty="0" smtClean="0">
                <a:solidFill>
                  <a:schemeClr val="tx1"/>
                </a:solidFill>
              </a:rPr>
              <a:t> proses </a:t>
            </a:r>
            <a:r>
              <a:rPr lang="en-US" sz="1600" dirty="0" err="1" smtClean="0">
                <a:solidFill>
                  <a:schemeClr val="tx1"/>
                </a:solidFill>
              </a:rPr>
              <a:t>tertentu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Langkah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yang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kelima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adalah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pemanfaatan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limbah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dengan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cara</a:t>
            </a:r>
            <a:r>
              <a:rPr lang="en-US" sz="1600" dirty="0" smtClean="0">
                <a:solidFill>
                  <a:schemeClr val="tx1"/>
                </a:solidFill>
              </a:rPr>
              <a:t> recovery, </a:t>
            </a:r>
            <a:r>
              <a:rPr lang="en-US" sz="1600" dirty="0" err="1" smtClean="0">
                <a:solidFill>
                  <a:schemeClr val="tx1"/>
                </a:solidFill>
              </a:rPr>
              <a:t>yaitu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perolehan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kembali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komponen-komponen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bermanfaat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dengan</a:t>
            </a:r>
            <a:r>
              <a:rPr lang="en-US" sz="1600" dirty="0" smtClean="0">
                <a:solidFill>
                  <a:schemeClr val="tx1"/>
                </a:solidFill>
              </a:rPr>
              <a:t> proses </a:t>
            </a:r>
            <a:r>
              <a:rPr lang="en-US" sz="1600" dirty="0" err="1" smtClean="0">
                <a:solidFill>
                  <a:schemeClr val="tx1"/>
                </a:solidFill>
              </a:rPr>
              <a:t>kimia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fisika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biologi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/</a:t>
            </a:r>
            <a:r>
              <a:rPr lang="en-US" sz="1600" dirty="0" err="1" smtClean="0">
                <a:solidFill>
                  <a:schemeClr val="tx1"/>
                </a:solidFill>
              </a:rPr>
              <a:t>atau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termal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Contoh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konsep</a:t>
            </a:r>
            <a:r>
              <a:rPr lang="en-US" sz="1600" dirty="0" smtClean="0">
                <a:solidFill>
                  <a:schemeClr val="tx1"/>
                </a:solidFill>
              </a:rPr>
              <a:t> recovery </a:t>
            </a:r>
            <a:r>
              <a:rPr lang="en-US" sz="1600" dirty="0" err="1" smtClean="0">
                <a:solidFill>
                  <a:schemeClr val="tx1"/>
                </a:solidFill>
              </a:rPr>
              <a:t>ini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penggunaan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limbah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sekam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padi</a:t>
            </a:r>
            <a:r>
              <a:rPr lang="en-US" sz="1600" dirty="0" smtClean="0">
                <a:solidFill>
                  <a:schemeClr val="tx1"/>
                </a:solidFill>
              </a:rPr>
              <a:t> (rice husk) </a:t>
            </a:r>
            <a:r>
              <a:rPr lang="en-US" sz="1600" dirty="0" err="1" smtClean="0">
                <a:solidFill>
                  <a:schemeClr val="tx1"/>
                </a:solidFill>
              </a:rPr>
              <a:t>sebagai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substitusi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bahan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bakar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Langkah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yang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keenam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adalah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pengolahan</a:t>
            </a:r>
            <a:r>
              <a:rPr lang="en-US" sz="1600" dirty="0">
                <a:solidFill>
                  <a:schemeClr val="tx1"/>
                </a:solidFill>
              </a:rPr>
              <a:t> (processing) </a:t>
            </a:r>
            <a:r>
              <a:rPr lang="en-US" sz="1600" dirty="0" err="1">
                <a:solidFill>
                  <a:schemeClr val="tx1"/>
                </a:solidFill>
              </a:rPr>
              <a:t>limbah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dengan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metode</a:t>
            </a:r>
            <a:r>
              <a:rPr lang="en-US" sz="1600" dirty="0">
                <a:solidFill>
                  <a:schemeClr val="tx1"/>
                </a:solidFill>
              </a:rPr>
              <a:t> yang </a:t>
            </a:r>
            <a:r>
              <a:rPr lang="en-US" sz="1600" dirty="0" err="1">
                <a:solidFill>
                  <a:schemeClr val="tx1"/>
                </a:solidFill>
              </a:rPr>
              <a:t>memenuhi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persyaratan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lingkungan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keselamatan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manusia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Contoh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pengolahan</a:t>
            </a:r>
            <a:r>
              <a:rPr lang="en-US" sz="1600" dirty="0">
                <a:solidFill>
                  <a:schemeClr val="tx1"/>
                </a:solidFill>
              </a:rPr>
              <a:t> yang </a:t>
            </a:r>
            <a:r>
              <a:rPr lang="en-US" sz="1600" dirty="0" err="1">
                <a:solidFill>
                  <a:schemeClr val="tx1"/>
                </a:solidFill>
              </a:rPr>
              <a:t>umum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adalah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pembakaran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limbah</a:t>
            </a:r>
            <a:r>
              <a:rPr lang="en-US" sz="1600" dirty="0">
                <a:solidFill>
                  <a:schemeClr val="tx1"/>
                </a:solidFill>
              </a:rPr>
              <a:t> (</a:t>
            </a:r>
            <a:r>
              <a:rPr lang="en-US" sz="1600" dirty="0" err="1">
                <a:solidFill>
                  <a:schemeClr val="tx1"/>
                </a:solidFill>
              </a:rPr>
              <a:t>insinerasi</a:t>
            </a:r>
            <a:r>
              <a:rPr lang="en-US" sz="1600" dirty="0">
                <a:solidFill>
                  <a:schemeClr val="tx1"/>
                </a:solidFill>
              </a:rPr>
              <a:t>) </a:t>
            </a:r>
            <a:r>
              <a:rPr lang="en-US" sz="1600" dirty="0" err="1">
                <a:solidFill>
                  <a:schemeClr val="tx1"/>
                </a:solidFill>
              </a:rPr>
              <a:t>dan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penimbunan</a:t>
            </a:r>
            <a:r>
              <a:rPr lang="en-US" sz="1600" dirty="0">
                <a:solidFill>
                  <a:schemeClr val="tx1"/>
                </a:solidFill>
              </a:rPr>
              <a:t> (landfilling).</a:t>
            </a:r>
          </a:p>
          <a:p>
            <a:pPr marL="0" indent="0" algn="just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2800" y="379511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Sambunga</a:t>
            </a:r>
            <a:r>
              <a:rPr lang="en-US" sz="1400" b="1" dirty="0" err="1"/>
              <a:t>n</a:t>
            </a:r>
            <a:endParaRPr lang="en-US" sz="1400" b="1" dirty="0"/>
          </a:p>
        </p:txBody>
      </p:sp>
    </p:spTree>
    <p:extLst>
      <p:ext uri="{BB962C8B-B14F-4D97-AF65-F5344CB8AC3E}">
        <p14:creationId xmlns="" xmlns:p14="http://schemas.microsoft.com/office/powerpoint/2010/main" val="1414463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Mekanisme Limba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990600"/>
            <a:ext cx="5791200" cy="5257799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750571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1" y="990600"/>
            <a:ext cx="4038600" cy="664797"/>
          </a:xfrm>
        </p:spPr>
        <p:txBody>
          <a:bodyPr/>
          <a:lstStyle/>
          <a:p>
            <a:r>
              <a:rPr lang="en-US" sz="2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Identifikasi</a:t>
            </a:r>
            <a:r>
              <a:rPr lang="en-US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en-US" sz="20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Limbah</a:t>
            </a:r>
            <a:r>
              <a:rPr lang="en-US" sz="2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endParaRPr lang="en-US" sz="2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0" y="3581400"/>
            <a:ext cx="6324600" cy="1981200"/>
          </a:xfrm>
        </p:spPr>
        <p:txBody>
          <a:bodyPr/>
          <a:lstStyle/>
          <a:p>
            <a:pPr lvl="0"/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sumbernya</a:t>
            </a:r>
            <a:endParaRPr lang="en-US" sz="1600" dirty="0"/>
          </a:p>
          <a:p>
            <a:pPr lvl="0"/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uji</a:t>
            </a:r>
            <a:r>
              <a:rPr lang="en-US" sz="1600" dirty="0"/>
              <a:t> </a:t>
            </a:r>
            <a:r>
              <a:rPr lang="en-US" sz="1600" dirty="0" err="1"/>
              <a:t>karakteristik</a:t>
            </a:r>
            <a:endParaRPr lang="en-US" sz="1600" dirty="0"/>
          </a:p>
          <a:p>
            <a:pPr lvl="0"/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uji</a:t>
            </a:r>
            <a:r>
              <a:rPr lang="en-US" sz="1600" dirty="0"/>
              <a:t> </a:t>
            </a:r>
            <a:r>
              <a:rPr lang="en-US" sz="1600" dirty="0" err="1"/>
              <a:t>toksikologi</a:t>
            </a:r>
            <a:endParaRPr lang="en-US" sz="1600" dirty="0"/>
          </a:p>
          <a:p>
            <a:pPr lvl="0"/>
            <a:r>
              <a:rPr lang="en-US" sz="1600" dirty="0" err="1"/>
              <a:t>Melakukan</a:t>
            </a:r>
            <a:r>
              <a:rPr lang="en-US" sz="1600" dirty="0"/>
              <a:t> </a:t>
            </a:r>
            <a:r>
              <a:rPr lang="en-US" sz="1600" dirty="0" err="1"/>
              <a:t>pencatatan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mengumpulkan</a:t>
            </a:r>
            <a:r>
              <a:rPr lang="en-US" sz="1600" dirty="0"/>
              <a:t> data</a:t>
            </a:r>
          </a:p>
          <a:p>
            <a:pPr lvl="0"/>
            <a:r>
              <a:rPr lang="en-US" sz="1600" dirty="0" err="1"/>
              <a:t>Mengevaluasinya</a:t>
            </a:r>
            <a:endParaRPr lang="en-US" sz="1600" dirty="0"/>
          </a:p>
          <a:p>
            <a:pPr lvl="0"/>
            <a:r>
              <a:rPr lang="en-US" sz="1600" dirty="0" err="1"/>
              <a:t>Pengaruh</a:t>
            </a:r>
            <a:r>
              <a:rPr lang="en-US" sz="1600" dirty="0"/>
              <a:t> </a:t>
            </a:r>
            <a:r>
              <a:rPr lang="en-US" sz="1600" dirty="0" err="1"/>
              <a:t>positif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negatif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</p:txBody>
      </p:sp>
      <p:sp>
        <p:nvSpPr>
          <p:cNvPr id="4" name="Rectangle 3"/>
          <p:cNvSpPr/>
          <p:nvPr/>
        </p:nvSpPr>
        <p:spPr>
          <a:xfrm>
            <a:off x="1607455" y="1752600"/>
            <a:ext cx="49530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err="1"/>
              <a:t>Limbah</a:t>
            </a:r>
            <a:r>
              <a:rPr lang="en-US" sz="1400" dirty="0"/>
              <a:t> </a:t>
            </a:r>
            <a:r>
              <a:rPr lang="en-US" sz="1400" dirty="0" err="1"/>
              <a:t>membutuhkan</a:t>
            </a:r>
            <a:r>
              <a:rPr lang="en-US" sz="1400" dirty="0"/>
              <a:t> </a:t>
            </a:r>
            <a:r>
              <a:rPr lang="en-US" sz="1400" dirty="0" err="1"/>
              <a:t>pengolahan</a:t>
            </a:r>
            <a:r>
              <a:rPr lang="en-US" sz="1400" dirty="0"/>
              <a:t> </a:t>
            </a:r>
            <a:r>
              <a:rPr lang="en-US" sz="1400" dirty="0" err="1" smtClean="0"/>
              <a:t>karena</a:t>
            </a:r>
            <a:r>
              <a:rPr lang="en-US" sz="1400" dirty="0" smtClean="0"/>
              <a:t> </a:t>
            </a:r>
            <a:r>
              <a:rPr lang="en-US" sz="1400" dirty="0" err="1"/>
              <a:t>mengandung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pencemaran</a:t>
            </a:r>
            <a:r>
              <a:rPr lang="en-US" sz="1400" dirty="0"/>
              <a:t> yang  </a:t>
            </a:r>
            <a:r>
              <a:rPr lang="en-US" sz="1400" dirty="0" err="1"/>
              <a:t>berakibat</a:t>
            </a:r>
            <a:r>
              <a:rPr lang="en-US" sz="1400" dirty="0"/>
              <a:t> </a:t>
            </a:r>
            <a:r>
              <a:rPr lang="en-US" sz="1400" dirty="0" smtClean="0"/>
              <a:t> </a:t>
            </a:r>
            <a:r>
              <a:rPr lang="en-US" sz="1400" dirty="0" err="1"/>
              <a:t>terhadap</a:t>
            </a:r>
            <a:r>
              <a:rPr lang="en-US" sz="1400" dirty="0"/>
              <a:t> </a:t>
            </a:r>
            <a:r>
              <a:rPr lang="en-US" sz="1400" dirty="0" err="1" smtClean="0"/>
              <a:t>lingkungan</a:t>
            </a:r>
            <a:r>
              <a:rPr lang="en-US" sz="1400" dirty="0" smtClean="0"/>
              <a:t>, </a:t>
            </a:r>
            <a:r>
              <a:rPr lang="en-US" sz="1400" dirty="0" err="1" smtClean="0"/>
              <a:t>maka</a:t>
            </a:r>
            <a:r>
              <a:rPr lang="en-US" sz="1400" dirty="0" smtClean="0"/>
              <a:t> yang </a:t>
            </a:r>
            <a:r>
              <a:rPr lang="en-US" sz="1400" dirty="0" err="1" smtClean="0"/>
              <a:t>pling</a:t>
            </a:r>
            <a:r>
              <a:rPr lang="en-US" sz="1400" dirty="0" smtClean="0"/>
              <a:t> </a:t>
            </a:r>
            <a:r>
              <a:rPr lang="en-US" sz="1400" dirty="0" err="1" smtClean="0"/>
              <a:t>utama</a:t>
            </a:r>
            <a:r>
              <a:rPr lang="en-US" sz="1400" dirty="0" smtClean="0"/>
              <a:t> </a:t>
            </a:r>
            <a:r>
              <a:rPr lang="en-US" sz="1400" dirty="0" err="1"/>
              <a:t>dibuat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</a:t>
            </a:r>
            <a:r>
              <a:rPr lang="en-US" sz="1400" dirty="0" err="1"/>
              <a:t>dahulu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jalan</a:t>
            </a:r>
            <a:r>
              <a:rPr lang="en-US" sz="1400" dirty="0"/>
              <a:t> </a:t>
            </a:r>
            <a:r>
              <a:rPr lang="en-US" sz="1400" dirty="0" err="1"/>
              <a:t>mengidentifikasi</a:t>
            </a:r>
            <a:r>
              <a:rPr lang="en-US" sz="1400" dirty="0"/>
              <a:t> </a:t>
            </a:r>
            <a:r>
              <a:rPr lang="en-US" sz="1400" dirty="0" err="1"/>
              <a:t>limbah</a:t>
            </a:r>
            <a:r>
              <a:rPr lang="en-US" sz="1400" dirty="0"/>
              <a:t> </a:t>
            </a:r>
            <a:r>
              <a:rPr lang="en-US" sz="1400" dirty="0" err="1"/>
              <a:t>cair</a:t>
            </a:r>
            <a:r>
              <a:rPr lang="en-US" sz="1400" dirty="0"/>
              <a:t>, gas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padat</a:t>
            </a:r>
            <a:r>
              <a:rPr lang="en-US" sz="1400" dirty="0"/>
              <a:t> </a:t>
            </a:r>
            <a:r>
              <a:rPr lang="en-US" sz="1400" dirty="0" smtClean="0"/>
              <a:t> :</a:t>
            </a:r>
            <a:endParaRPr lang="en-US" sz="1400" dirty="0"/>
          </a:p>
        </p:txBody>
      </p:sp>
      <p:sp>
        <p:nvSpPr>
          <p:cNvPr id="6" name="Down Arrow 5"/>
          <p:cNvSpPr/>
          <p:nvPr/>
        </p:nvSpPr>
        <p:spPr bwMode="auto">
          <a:xfrm>
            <a:off x="3474356" y="3022600"/>
            <a:ext cx="609600" cy="457200"/>
          </a:xfrm>
          <a:prstGeom prst="downArrow">
            <a:avLst/>
          </a:prstGeom>
          <a:ln/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653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447800"/>
            <a:ext cx="7010400" cy="437785"/>
          </a:xfrm>
        </p:spPr>
        <p:txBody>
          <a:bodyPr/>
          <a:lstStyle/>
          <a:p>
            <a:r>
              <a:rPr lang="en-US" sz="2000" dirty="0" err="1">
                <a:effectLst/>
              </a:rPr>
              <a:t>T</a:t>
            </a:r>
            <a:r>
              <a:rPr lang="en-US" sz="2000" dirty="0" err="1" smtClean="0">
                <a:effectLst/>
              </a:rPr>
              <a:t>ujuan</a:t>
            </a:r>
            <a:r>
              <a:rPr lang="en-US" sz="2000" dirty="0" smtClean="0">
                <a:effectLst/>
              </a:rPr>
              <a:t> </a:t>
            </a:r>
            <a:r>
              <a:rPr lang="en-US" sz="2000" dirty="0">
                <a:effectLst/>
              </a:rPr>
              <a:t>Identifikasi, </a:t>
            </a:r>
            <a:r>
              <a:rPr lang="en-US" sz="2000" dirty="0" err="1">
                <a:effectLst/>
              </a:rPr>
              <a:t>adalah</a:t>
            </a:r>
            <a:r>
              <a:rPr lang="en-US" sz="2000" dirty="0">
                <a:effectLst/>
              </a:rPr>
              <a:t> </a:t>
            </a:r>
            <a:r>
              <a:rPr lang="en-US" sz="2000" dirty="0" smtClean="0">
                <a:effectLst/>
              </a:rPr>
              <a:t> ;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600"/>
            <a:ext cx="7467600" cy="2778125"/>
          </a:xfrm>
        </p:spPr>
        <p:txBody>
          <a:bodyPr/>
          <a:lstStyle/>
          <a:p>
            <a:pPr lvl="0"/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Mengklarifikasikan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atau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menggolongkan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tersebut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apakah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termasuk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berbahaya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atau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tidak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lvl="0"/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Mengetahui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sifat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tersebut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untuk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menentukan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metoda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terbaik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penanganan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penyimpanan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pengolahan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pemanfaatan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/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atau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penimbunan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lvl="0"/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Menentukan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sifat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tersebut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untuk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menilai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kecocokan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untuk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diolah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dengan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lainnya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Menilai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atau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menganalisis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potensi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terhadap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lingkungan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/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atau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dampak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terhadap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kesehatan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manusia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makhluk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hidup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lainnya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dari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tersebut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Delisting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suatu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9938169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12945" y="1371600"/>
            <a:ext cx="6781800" cy="533400"/>
          </a:xfrm>
          <a:ln>
            <a:noFill/>
          </a:ln>
        </p:spPr>
        <p:txBody>
          <a:bodyPr/>
          <a:lstStyle/>
          <a:p>
            <a:r>
              <a:rPr lang="en-US" sz="20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Pada</a:t>
            </a:r>
            <a:r>
              <a:rPr lang="en-US" sz="2000" spc="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 </a:t>
            </a:r>
            <a:r>
              <a:rPr lang="en-US" sz="20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Dasarnya</a:t>
            </a:r>
            <a:r>
              <a:rPr lang="en-US" sz="2000" spc="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  </a:t>
            </a:r>
            <a:r>
              <a:rPr lang="en-US" sz="20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Pengolahan</a:t>
            </a:r>
            <a:r>
              <a:rPr lang="en-US" sz="2000" spc="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 </a:t>
            </a:r>
            <a:r>
              <a:rPr lang="en-US" sz="20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Limbah</a:t>
            </a:r>
            <a:r>
              <a:rPr lang="en-US" sz="2000" spc="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 </a:t>
            </a:r>
            <a:r>
              <a:rPr lang="en-US" sz="20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Dibedakan</a:t>
            </a:r>
            <a:r>
              <a:rPr lang="en-US" sz="2000" spc="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 </a:t>
            </a:r>
            <a:r>
              <a:rPr lang="en-US" sz="20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Menjadi</a:t>
            </a:r>
            <a:r>
              <a:rPr lang="en-US" sz="2000" spc="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/>
                <a:latin typeface="Arial Black" pitchFamily="34" charset="0"/>
              </a:rPr>
              <a:t> :</a:t>
            </a:r>
            <a:endParaRPr lang="en-US" sz="2000" spc="0" dirty="0">
              <a:ln w="18415" cmpd="sng">
                <a:solidFill>
                  <a:srgbClr val="FFFFFF"/>
                </a:solidFill>
                <a:prstDash val="solid"/>
              </a:ln>
              <a:gradFill flip="none" rotWithShape="1">
                <a:gsLst>
                  <a:gs pos="0">
                    <a:schemeClr val="accent1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/>
              <a:latin typeface="Arial Black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908" y="2362200"/>
            <a:ext cx="6173692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84082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86501"/>
            <a:ext cx="2971800" cy="775597"/>
          </a:xfrm>
        </p:spPr>
        <p:txBody>
          <a:bodyPr/>
          <a:lstStyle/>
          <a:p>
            <a:r>
              <a:rPr lang="en-US" sz="1600" dirty="0" smtClean="0">
                <a:solidFill>
                  <a:schemeClr val="tx1"/>
                </a:solidFill>
                <a:latin typeface="Arial Rounded MT Bold" pitchFamily="34" charset="0"/>
              </a:rPr>
              <a:t>PENGOLAHAN BERDASARKAN PERLAKUAN</a:t>
            </a:r>
            <a:endParaRPr lang="en-US" sz="1600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Content Placeholder 3" descr="Water Recycling Process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3369" y="2270809"/>
            <a:ext cx="4102031" cy="3520391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5486400" y="2667000"/>
            <a:ext cx="3276600" cy="1981200"/>
          </a:xfrm>
        </p:spPr>
        <p:txBody>
          <a:bodyPr>
            <a:normAutofit fontScale="85000" lnSpcReduction="20000"/>
          </a:bodyPr>
          <a:lstStyle/>
          <a:p>
            <a:r>
              <a:rPr lang="en-US" sz="2000" dirty="0"/>
              <a:t> 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000" b="1" dirty="0"/>
              <a:t>Pretreatment/</a:t>
            </a:r>
            <a:r>
              <a:rPr lang="en-US" sz="2000" b="1" dirty="0" err="1"/>
              <a:t>pengolahan</a:t>
            </a:r>
            <a:r>
              <a:rPr lang="en-US" sz="2000" b="1" dirty="0"/>
              <a:t> </a:t>
            </a:r>
            <a:r>
              <a:rPr lang="en-US" sz="2000" b="1" dirty="0" err="1"/>
              <a:t>awal</a:t>
            </a:r>
            <a:r>
              <a:rPr lang="en-US" sz="2000" dirty="0"/>
              <a:t>: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000" b="1" dirty="0"/>
              <a:t>Primary treatment</a:t>
            </a:r>
            <a:endParaRPr lang="en-US" sz="2000" dirty="0"/>
          </a:p>
          <a:p>
            <a:pPr marL="342900" lvl="0" indent="-342900">
              <a:buFont typeface="+mj-lt"/>
              <a:buAutoNum type="arabicPeriod"/>
            </a:pPr>
            <a:r>
              <a:rPr lang="en-US" sz="2000" b="1" dirty="0"/>
              <a:t>Secondary treatment</a:t>
            </a:r>
            <a:r>
              <a:rPr lang="en-US" sz="2000" dirty="0"/>
              <a:t>: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000" b="1" dirty="0"/>
              <a:t>Tertiary treatment</a:t>
            </a:r>
            <a:endParaRPr lang="en-US" sz="2000" dirty="0"/>
          </a:p>
          <a:p>
            <a:r>
              <a:rPr lang="en-US" sz="2000" dirty="0"/>
              <a:t> </a:t>
            </a:r>
          </a:p>
          <a:p>
            <a:endParaRPr lang="en-US" sz="20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2267" y="415601"/>
            <a:ext cx="6942533" cy="221599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b">
            <a:spAutoFit/>
          </a:bodyPr>
          <a:lstStyle>
            <a:lvl1pPr algn="l" defTabSz="91436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000" b="1" kern="1200" cap="none" spc="-150">
                <a:ln w="3175">
                  <a:noFill/>
                </a:ln>
                <a:gradFill flip="none" rotWithShape="1">
                  <a:gsLst>
                    <a:gs pos="0">
                      <a:srgbClr val="FFFFB9"/>
                    </a:gs>
                    <a:gs pos="36000">
                      <a:srgbClr val="FFFF99"/>
                    </a:gs>
                    <a:gs pos="86000">
                      <a:srgbClr val="F6AE1E"/>
                    </a:gs>
                  </a:gsLst>
                  <a:lin ang="5400000" scaled="0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Arial" charset="0"/>
              </a:defRPr>
            </a:lvl1pPr>
          </a:lstStyle>
          <a:p>
            <a:r>
              <a:rPr lang="en-US" sz="1600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Dasarnya</a:t>
            </a:r>
            <a:r>
              <a:rPr lang="en-US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r>
              <a:rPr lang="en-US" sz="1600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Pengolahan</a:t>
            </a:r>
            <a:r>
              <a:rPr lang="en-US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1600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Limbah</a:t>
            </a:r>
            <a:r>
              <a:rPr lang="en-US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1600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Dibedakan</a:t>
            </a:r>
            <a:r>
              <a:rPr lang="en-US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1600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Menjadi</a:t>
            </a:r>
            <a:r>
              <a:rPr lang="en-US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:</a:t>
            </a:r>
            <a:endParaRPr lang="en-US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Striped Right Arrow 8"/>
          <p:cNvSpPr/>
          <p:nvPr/>
        </p:nvSpPr>
        <p:spPr bwMode="auto">
          <a:xfrm rot="5400000">
            <a:off x="2962084" y="960966"/>
            <a:ext cx="674394" cy="1190867"/>
          </a:xfrm>
          <a:prstGeom prst="stripedRightArrow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endParaRPr lang="en-US" sz="23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38847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21774" y="2057400"/>
            <a:ext cx="7315200" cy="914400"/>
          </a:xfrm>
        </p:spPr>
        <p:txBody>
          <a:bodyPr/>
          <a:lstStyle/>
          <a:p>
            <a:r>
              <a:rPr lang="en-US" sz="5400" b="1" dirty="0">
                <a:effectLst/>
              </a:rPr>
              <a:t>KARAKTERIKTIK  LIMBAH</a:t>
            </a:r>
            <a:endParaRPr lang="en-US" sz="5400" dirty="0"/>
          </a:p>
        </p:txBody>
      </p:sp>
      <p:sp>
        <p:nvSpPr>
          <p:cNvPr id="6" name="Rectangle 5"/>
          <p:cNvSpPr/>
          <p:nvPr/>
        </p:nvSpPr>
        <p:spPr>
          <a:xfrm>
            <a:off x="914400" y="32766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 </a:t>
            </a:r>
            <a:r>
              <a:rPr lang="en-US" sz="2400" dirty="0" err="1" smtClean="0"/>
              <a:t>Pengolahan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 </a:t>
            </a:r>
            <a:r>
              <a:rPr lang="en-US" sz="2400" dirty="0" err="1" smtClean="0"/>
              <a:t>tingkat</a:t>
            </a:r>
            <a:r>
              <a:rPr lang="en-US" sz="2400" dirty="0" smtClean="0"/>
              <a:t> </a:t>
            </a:r>
            <a:r>
              <a:rPr lang="en-US" sz="2400" dirty="0" err="1" smtClean="0"/>
              <a:t>karakterisik</a:t>
            </a:r>
            <a:r>
              <a:rPr lang="en-US" sz="2400" dirty="0" smtClean="0"/>
              <a:t> </a:t>
            </a:r>
            <a:r>
              <a:rPr lang="en-US" sz="2400" dirty="0" err="1"/>
              <a:t>limbah</a:t>
            </a:r>
            <a:r>
              <a:rPr lang="en-US" sz="2400" dirty="0"/>
              <a:t> </a:t>
            </a:r>
            <a:r>
              <a:rPr lang="en-US" sz="2400" dirty="0" err="1"/>
              <a:t>industri</a:t>
            </a:r>
            <a:r>
              <a:rPr lang="en-US" sz="2400" dirty="0"/>
              <a:t> </a:t>
            </a:r>
            <a:r>
              <a:rPr lang="en-US" sz="2400" dirty="0" smtClean="0"/>
              <a:t> : s </a:t>
            </a:r>
            <a:r>
              <a:rPr lang="en-US" sz="2400" dirty="0" err="1"/>
              <a:t>sifat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diketahui</a:t>
            </a:r>
            <a:r>
              <a:rPr lang="en-US" sz="2400" dirty="0"/>
              <a:t>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sifat</a:t>
            </a:r>
            <a:r>
              <a:rPr lang="en-US" sz="2400" dirty="0"/>
              <a:t> </a:t>
            </a:r>
            <a:r>
              <a:rPr lang="en-US" sz="2400" dirty="0" smtClean="0"/>
              <a:t>; proses </a:t>
            </a:r>
            <a:r>
              <a:rPr lang="en-US" sz="2400" dirty="0" err="1" smtClean="0"/>
              <a:t>fisika</a:t>
            </a:r>
            <a:r>
              <a:rPr lang="en-US" sz="2400" dirty="0" smtClean="0"/>
              <a:t>, proses </a:t>
            </a:r>
            <a:r>
              <a:rPr lang="en-US" sz="2400" dirty="0" err="1" smtClean="0"/>
              <a:t>kimia</a:t>
            </a:r>
            <a:r>
              <a:rPr lang="en-US" sz="2400" dirty="0" smtClean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biologi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033136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600200"/>
            <a:ext cx="6553200" cy="569183"/>
          </a:xfrm>
        </p:spPr>
        <p:txBody>
          <a:bodyPr/>
          <a:lstStyle/>
          <a:p>
            <a:pPr lvl="0"/>
            <a:r>
              <a:rPr lang="en-US" sz="2000" b="1" dirty="0">
                <a:effectLst/>
              </a:rPr>
              <a:t>KARAKTERIKTIK  </a:t>
            </a:r>
            <a:r>
              <a:rPr lang="en-US" sz="2000" b="1" dirty="0" smtClean="0">
                <a:effectLst/>
              </a:rPr>
              <a:t>LIMBAH INDUSTRI DI BAGI MENJADI 4, YAIYU ;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895600"/>
            <a:ext cx="7315200" cy="2819400"/>
          </a:xfrm>
        </p:spPr>
        <p:txBody>
          <a:bodyPr/>
          <a:lstStyle/>
          <a:p>
            <a:pPr marL="623888" lvl="0" indent="-623888">
              <a:buBlip>
                <a:blip r:embed="rId2"/>
              </a:buBlip>
            </a:pPr>
            <a:r>
              <a:rPr lang="en-US" sz="2000" u="sng" dirty="0" err="1">
                <a:solidFill>
                  <a:srgbClr val="0070C0"/>
                </a:solidFill>
                <a:hlinkClick r:id="rId3" tooltip="Limbah cair (halaman belum tersedia)"/>
              </a:rPr>
              <a:t>Limbah</a:t>
            </a:r>
            <a:r>
              <a:rPr lang="en-US" sz="2000" u="sng" dirty="0">
                <a:solidFill>
                  <a:srgbClr val="0070C0"/>
                </a:solidFill>
                <a:hlinkClick r:id="rId3" tooltip="Limbah cair (halaman belum tersedia)"/>
              </a:rPr>
              <a:t> </a:t>
            </a:r>
            <a:r>
              <a:rPr lang="en-US" sz="2000" u="sng" dirty="0" err="1">
                <a:solidFill>
                  <a:srgbClr val="0070C0"/>
                </a:solidFill>
                <a:hlinkClick r:id="rId3" tooltip="Limbah cair (halaman belum tersedia)"/>
              </a:rPr>
              <a:t>cair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biasanya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dikenal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sebagai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entitas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pencemar</a:t>
            </a:r>
            <a:r>
              <a:rPr lang="en-US" sz="2000" dirty="0">
                <a:solidFill>
                  <a:srgbClr val="0070C0"/>
                </a:solidFill>
              </a:rPr>
              <a:t> air. </a:t>
            </a:r>
            <a:r>
              <a:rPr lang="en-US" sz="2000" dirty="0" err="1">
                <a:solidFill>
                  <a:srgbClr val="0070C0"/>
                </a:solidFill>
              </a:rPr>
              <a:t>Komponen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u="sng" dirty="0" err="1">
                <a:solidFill>
                  <a:srgbClr val="0070C0"/>
                </a:solidFill>
                <a:hlinkClick r:id="rId4" tooltip="Pencemaran &#10;air"/>
              </a:rPr>
              <a:t>pencemaran</a:t>
            </a:r>
            <a:r>
              <a:rPr lang="en-US" sz="2000" u="sng" dirty="0">
                <a:solidFill>
                  <a:srgbClr val="0070C0"/>
                </a:solidFill>
                <a:hlinkClick r:id="rId4" tooltip="Pencemaran &#10;air"/>
              </a:rPr>
              <a:t> air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pada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umumnya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terdiri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dari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bahan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buangan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padat</a:t>
            </a:r>
            <a:r>
              <a:rPr lang="en-US" sz="2000" dirty="0">
                <a:solidFill>
                  <a:srgbClr val="0070C0"/>
                </a:solidFill>
              </a:rPr>
              <a:t>, </a:t>
            </a:r>
            <a:r>
              <a:rPr lang="en-US" sz="2000" dirty="0" err="1">
                <a:solidFill>
                  <a:srgbClr val="0070C0"/>
                </a:solidFill>
              </a:rPr>
              <a:t>bahan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buangan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organik</a:t>
            </a:r>
            <a:r>
              <a:rPr lang="en-US" sz="2000" dirty="0">
                <a:solidFill>
                  <a:srgbClr val="0070C0"/>
                </a:solidFill>
              </a:rPr>
              <a:t>, </a:t>
            </a:r>
            <a:r>
              <a:rPr lang="en-US" sz="2000" dirty="0" err="1">
                <a:solidFill>
                  <a:srgbClr val="0070C0"/>
                </a:solidFill>
              </a:rPr>
              <a:t>dan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bahan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buangan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anorganik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</a:p>
          <a:p>
            <a:pPr marL="623888" lvl="0" indent="-623888">
              <a:buBlip>
                <a:blip r:embed="rId2"/>
              </a:buBlip>
            </a:pPr>
            <a:r>
              <a:rPr lang="en-US" sz="2000" u="sng" dirty="0" err="1">
                <a:solidFill>
                  <a:srgbClr val="0070C0"/>
                </a:solidFill>
                <a:hlinkClick r:id="rId5" tooltip="Sampah"/>
              </a:rPr>
              <a:t>Limbah</a:t>
            </a:r>
            <a:r>
              <a:rPr lang="en-US" sz="2000" u="sng" dirty="0">
                <a:solidFill>
                  <a:srgbClr val="0070C0"/>
                </a:solidFill>
                <a:hlinkClick r:id="rId5" tooltip="Sampah"/>
              </a:rPr>
              <a:t> </a:t>
            </a:r>
            <a:r>
              <a:rPr lang="en-US" sz="2000" u="sng" dirty="0" err="1">
                <a:solidFill>
                  <a:srgbClr val="0070C0"/>
                </a:solidFill>
                <a:hlinkClick r:id="rId5" tooltip="Sampah"/>
              </a:rPr>
              <a:t>padat</a:t>
            </a:r>
            <a:endParaRPr lang="en-US" sz="2000" dirty="0">
              <a:solidFill>
                <a:srgbClr val="0070C0"/>
              </a:solidFill>
            </a:endParaRPr>
          </a:p>
          <a:p>
            <a:pPr marL="623888" lvl="0" indent="-623888">
              <a:buBlip>
                <a:blip r:embed="rId2"/>
              </a:buBlip>
            </a:pPr>
            <a:r>
              <a:rPr lang="en-US" sz="2000" u="sng" dirty="0" err="1">
                <a:solidFill>
                  <a:srgbClr val="0070C0"/>
                </a:solidFill>
                <a:hlinkClick r:id="rId6" tooltip="Limbah gas dan partikel (halaman belum tersedia)"/>
              </a:rPr>
              <a:t>Limbah</a:t>
            </a:r>
            <a:r>
              <a:rPr lang="en-US" sz="2000" u="sng" dirty="0">
                <a:solidFill>
                  <a:srgbClr val="0070C0"/>
                </a:solidFill>
                <a:hlinkClick r:id="rId6" tooltip="Limbah gas dan partikel (halaman belum tersedia)"/>
              </a:rPr>
              <a:t> gas </a:t>
            </a:r>
            <a:r>
              <a:rPr lang="en-US" sz="2000" u="sng" dirty="0" err="1">
                <a:solidFill>
                  <a:srgbClr val="0070C0"/>
                </a:solidFill>
                <a:hlinkClick r:id="rId6" tooltip="Limbah gas dan partikel (halaman belum tersedia)"/>
              </a:rPr>
              <a:t>dan</a:t>
            </a:r>
            <a:r>
              <a:rPr lang="en-US" sz="2000" u="sng" dirty="0">
                <a:solidFill>
                  <a:srgbClr val="0070C0"/>
                </a:solidFill>
                <a:hlinkClick r:id="rId6" tooltip="Limbah gas dan partikel (halaman belum tersedia)"/>
              </a:rPr>
              <a:t> </a:t>
            </a:r>
            <a:r>
              <a:rPr lang="en-US" sz="2000" u="sng" dirty="0" err="1">
                <a:solidFill>
                  <a:srgbClr val="0070C0"/>
                </a:solidFill>
                <a:hlinkClick r:id="rId6" tooltip="Limbah gas dan partikel (halaman belum tersedia)"/>
              </a:rPr>
              <a:t>partikel</a:t>
            </a:r>
            <a:endParaRPr lang="en-US" sz="2000" dirty="0">
              <a:solidFill>
                <a:srgbClr val="0070C0"/>
              </a:solidFill>
            </a:endParaRPr>
          </a:p>
          <a:p>
            <a:pPr marL="623888" indent="-623888">
              <a:buBlip>
                <a:blip r:embed="rId2"/>
              </a:buBlip>
            </a:pPr>
            <a:r>
              <a:rPr lang="en-US" sz="2000" u="sng" dirty="0" err="1">
                <a:solidFill>
                  <a:srgbClr val="0070C0"/>
                </a:solidFill>
                <a:hlinkClick r:id="rId7" tooltip="Limbah B3"/>
              </a:rPr>
              <a:t>Limbah</a:t>
            </a:r>
            <a:r>
              <a:rPr lang="en-US" sz="2000" u="sng" dirty="0">
                <a:solidFill>
                  <a:srgbClr val="0070C0"/>
                </a:solidFill>
                <a:hlinkClick r:id="rId7" tooltip="Limbah B3"/>
              </a:rPr>
              <a:t> B3</a:t>
            </a:r>
            <a:r>
              <a:rPr lang="en-US" sz="2000" dirty="0">
                <a:solidFill>
                  <a:srgbClr val="0070C0"/>
                </a:solidFill>
              </a:rPr>
              <a:t> (</a:t>
            </a:r>
            <a:r>
              <a:rPr lang="en-US" sz="2000" dirty="0" err="1">
                <a:solidFill>
                  <a:srgbClr val="0070C0"/>
                </a:solidFill>
              </a:rPr>
              <a:t>Bahan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Berbahaya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dan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Beracun</a:t>
            </a:r>
            <a:r>
              <a:rPr lang="en-US" sz="2000" dirty="0">
                <a:solidFill>
                  <a:srgbClr val="0070C0"/>
                </a:solidFill>
              </a:rPr>
              <a:t>). </a:t>
            </a:r>
          </a:p>
        </p:txBody>
      </p:sp>
      <p:sp>
        <p:nvSpPr>
          <p:cNvPr id="4" name="Down Arrow 3"/>
          <p:cNvSpPr/>
          <p:nvPr/>
        </p:nvSpPr>
        <p:spPr bwMode="auto">
          <a:xfrm>
            <a:off x="4343400" y="2438400"/>
            <a:ext cx="609600" cy="304800"/>
          </a:xfrm>
          <a:prstGeom prst="downArrow">
            <a:avLst/>
          </a:prstGeom>
          <a:ln/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02729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219200"/>
            <a:ext cx="7467600" cy="5029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5164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219200" y="2017520"/>
            <a:ext cx="5791199" cy="4535680"/>
            <a:chOff x="1559082" y="405114"/>
            <a:chExt cx="5492434" cy="5895371"/>
          </a:xfrm>
        </p:grpSpPr>
        <p:sp>
          <p:nvSpPr>
            <p:cNvPr id="4" name="Freeform 3"/>
            <p:cNvSpPr/>
            <p:nvPr/>
          </p:nvSpPr>
          <p:spPr>
            <a:xfrm>
              <a:off x="3453393" y="2514597"/>
              <a:ext cx="1773974" cy="1676404"/>
            </a:xfrm>
            <a:custGeom>
              <a:avLst/>
              <a:gdLst>
                <a:gd name="connsiteX0" fmla="*/ 0 w 1773974"/>
                <a:gd name="connsiteY0" fmla="*/ 838202 h 1676404"/>
                <a:gd name="connsiteX1" fmla="*/ 886987 w 1773974"/>
                <a:gd name="connsiteY1" fmla="*/ 0 h 1676404"/>
                <a:gd name="connsiteX2" fmla="*/ 1773974 w 1773974"/>
                <a:gd name="connsiteY2" fmla="*/ 838202 h 1676404"/>
                <a:gd name="connsiteX3" fmla="*/ 886987 w 1773974"/>
                <a:gd name="connsiteY3" fmla="*/ 1676404 h 1676404"/>
                <a:gd name="connsiteX4" fmla="*/ 0 w 1773974"/>
                <a:gd name="connsiteY4" fmla="*/ 838202 h 167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3974" h="1676404">
                  <a:moveTo>
                    <a:pt x="0" y="838202"/>
                  </a:moveTo>
                  <a:cubicBezTo>
                    <a:pt x="0" y="375276"/>
                    <a:pt x="397118" y="0"/>
                    <a:pt x="886987" y="0"/>
                  </a:cubicBezTo>
                  <a:cubicBezTo>
                    <a:pt x="1376856" y="0"/>
                    <a:pt x="1773974" y="375276"/>
                    <a:pt x="1773974" y="838202"/>
                  </a:cubicBezTo>
                  <a:cubicBezTo>
                    <a:pt x="1773974" y="1301128"/>
                    <a:pt x="1376856" y="1676404"/>
                    <a:pt x="886987" y="1676404"/>
                  </a:cubicBezTo>
                  <a:cubicBezTo>
                    <a:pt x="397118" y="1676404"/>
                    <a:pt x="0" y="1301128"/>
                    <a:pt x="0" y="838202"/>
                  </a:cubicBezTo>
                  <a:close/>
                </a:path>
              </a:pathLst>
            </a:custGeom>
            <a:solidFill>
              <a:srgbClr val="FF000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282652" tIns="268364" rIns="282652" bIns="268364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>
                  <a:ln>
                    <a:noFill/>
                  </a:ln>
                </a:rPr>
                <a:t>SIFAT FISIKA</a:t>
              </a:r>
              <a:endParaRPr lang="en-US" sz="2400" kern="1200" dirty="0">
                <a:ln>
                  <a:noFill/>
                </a:ln>
              </a:endParaRPr>
            </a:p>
          </p:txBody>
        </p:sp>
        <p:sp>
          <p:nvSpPr>
            <p:cNvPr id="6" name="Freeform 5"/>
            <p:cNvSpPr/>
            <p:nvPr/>
          </p:nvSpPr>
          <p:spPr>
            <a:xfrm rot="16288468">
              <a:off x="4130845" y="2259991"/>
              <a:ext cx="474415" cy="35448"/>
            </a:xfrm>
            <a:custGeom>
              <a:avLst/>
              <a:gdLst>
                <a:gd name="connsiteX0" fmla="*/ 0 w 474415"/>
                <a:gd name="connsiteY0" fmla="*/ 17724 h 35448"/>
                <a:gd name="connsiteX1" fmla="*/ 474415 w 474415"/>
                <a:gd name="connsiteY1" fmla="*/ 17724 h 3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4415" h="35448">
                  <a:moveTo>
                    <a:pt x="0" y="17724"/>
                  </a:moveTo>
                  <a:lnTo>
                    <a:pt x="474415" y="17724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8047" tIns="5864" rIns="238047" bIns="586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>
                <a:ln>
                  <a:noFill/>
                </a:ln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3518904" y="405114"/>
              <a:ext cx="1752595" cy="1635708"/>
            </a:xfrm>
            <a:custGeom>
              <a:avLst/>
              <a:gdLst>
                <a:gd name="connsiteX0" fmla="*/ 0 w 1752595"/>
                <a:gd name="connsiteY0" fmla="*/ 817854 h 1635708"/>
                <a:gd name="connsiteX1" fmla="*/ 876298 w 1752595"/>
                <a:gd name="connsiteY1" fmla="*/ 0 h 1635708"/>
                <a:gd name="connsiteX2" fmla="*/ 1752596 w 1752595"/>
                <a:gd name="connsiteY2" fmla="*/ 817854 h 1635708"/>
                <a:gd name="connsiteX3" fmla="*/ 876298 w 1752595"/>
                <a:gd name="connsiteY3" fmla="*/ 1635708 h 1635708"/>
                <a:gd name="connsiteX4" fmla="*/ 0 w 1752595"/>
                <a:gd name="connsiteY4" fmla="*/ 817854 h 1635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2595" h="1635708">
                  <a:moveTo>
                    <a:pt x="0" y="817854"/>
                  </a:moveTo>
                  <a:cubicBezTo>
                    <a:pt x="0" y="366166"/>
                    <a:pt x="392332" y="0"/>
                    <a:pt x="876298" y="0"/>
                  </a:cubicBezTo>
                  <a:cubicBezTo>
                    <a:pt x="1360264" y="0"/>
                    <a:pt x="1752596" y="366166"/>
                    <a:pt x="1752596" y="817854"/>
                  </a:cubicBezTo>
                  <a:cubicBezTo>
                    <a:pt x="1752596" y="1269542"/>
                    <a:pt x="1360264" y="1635708"/>
                    <a:pt x="876298" y="1635708"/>
                  </a:cubicBezTo>
                  <a:cubicBezTo>
                    <a:pt x="392332" y="1635708"/>
                    <a:pt x="0" y="1269542"/>
                    <a:pt x="0" y="817854"/>
                  </a:cubicBezTo>
                  <a:close/>
                </a:path>
              </a:pathLst>
            </a:cu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spcFirstLastPara="0" vert="horz" wrap="square" lIns="269362" tIns="252244" rIns="269362" bIns="252244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n>
                    <a:noFill/>
                  </a:ln>
                  <a:latin typeface="Arial Rounded MT Bold" pitchFamily="34" charset="0"/>
                </a:rPr>
                <a:t>PADATAN</a:t>
              </a:r>
              <a:endParaRPr lang="en-US" kern="1200" dirty="0">
                <a:ln>
                  <a:noFill/>
                </a:ln>
                <a:latin typeface="Arial Rounded MT Bold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 rot="19843277">
              <a:off x="5071051" y="2784276"/>
              <a:ext cx="503391" cy="35448"/>
            </a:xfrm>
            <a:custGeom>
              <a:avLst/>
              <a:gdLst>
                <a:gd name="connsiteX0" fmla="*/ 0 w 503391"/>
                <a:gd name="connsiteY0" fmla="*/ 17724 h 35448"/>
                <a:gd name="connsiteX1" fmla="*/ 503391 w 503391"/>
                <a:gd name="connsiteY1" fmla="*/ 17724 h 3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3391" h="35448">
                  <a:moveTo>
                    <a:pt x="0" y="17724"/>
                  </a:moveTo>
                  <a:lnTo>
                    <a:pt x="503391" y="17724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1810" tIns="5140" rIns="251811" bIns="5138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>
                <a:ln>
                  <a:noFill/>
                </a:ln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5271499" y="1523999"/>
              <a:ext cx="1780017" cy="1527767"/>
            </a:xfrm>
            <a:custGeom>
              <a:avLst/>
              <a:gdLst>
                <a:gd name="connsiteX0" fmla="*/ 0 w 1623652"/>
                <a:gd name="connsiteY0" fmla="*/ 763884 h 1527767"/>
                <a:gd name="connsiteX1" fmla="*/ 811826 w 1623652"/>
                <a:gd name="connsiteY1" fmla="*/ 0 h 1527767"/>
                <a:gd name="connsiteX2" fmla="*/ 1623652 w 1623652"/>
                <a:gd name="connsiteY2" fmla="*/ 763884 h 1527767"/>
                <a:gd name="connsiteX3" fmla="*/ 811826 w 1623652"/>
                <a:gd name="connsiteY3" fmla="*/ 1527768 h 1527767"/>
                <a:gd name="connsiteX4" fmla="*/ 0 w 1623652"/>
                <a:gd name="connsiteY4" fmla="*/ 763884 h 1527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23652" h="1527767">
                  <a:moveTo>
                    <a:pt x="0" y="763884"/>
                  </a:moveTo>
                  <a:cubicBezTo>
                    <a:pt x="0" y="342003"/>
                    <a:pt x="363467" y="0"/>
                    <a:pt x="811826" y="0"/>
                  </a:cubicBezTo>
                  <a:cubicBezTo>
                    <a:pt x="1260185" y="0"/>
                    <a:pt x="1623652" y="342003"/>
                    <a:pt x="1623652" y="763884"/>
                  </a:cubicBezTo>
                  <a:cubicBezTo>
                    <a:pt x="1623652" y="1185765"/>
                    <a:pt x="1260185" y="1527768"/>
                    <a:pt x="811826" y="1527768"/>
                  </a:cubicBezTo>
                  <a:cubicBezTo>
                    <a:pt x="363467" y="1527768"/>
                    <a:pt x="0" y="1185765"/>
                    <a:pt x="0" y="763884"/>
                  </a:cubicBezTo>
                  <a:close/>
                </a:path>
              </a:pathLst>
            </a:cu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249208" tIns="235166" rIns="249208" bIns="235166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smtClean="0">
                  <a:ln>
                    <a:noFill/>
                  </a:ln>
                  <a:latin typeface="Arial Rounded MT Bold" pitchFamily="34" charset="0"/>
                </a:rPr>
                <a:t>KEKERUHAN</a:t>
              </a:r>
              <a:endParaRPr lang="en-US" sz="1600" kern="1200" dirty="0">
                <a:ln>
                  <a:noFill/>
                </a:ln>
                <a:latin typeface="Arial Rounded MT Bold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 rot="1496272">
              <a:off x="5112567" y="3812198"/>
              <a:ext cx="507819" cy="35448"/>
            </a:xfrm>
            <a:custGeom>
              <a:avLst/>
              <a:gdLst>
                <a:gd name="connsiteX0" fmla="*/ 0 w 507819"/>
                <a:gd name="connsiteY0" fmla="*/ 17724 h 35448"/>
                <a:gd name="connsiteX1" fmla="*/ 507819 w 507819"/>
                <a:gd name="connsiteY1" fmla="*/ 17724 h 3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7819" h="35448">
                  <a:moveTo>
                    <a:pt x="0" y="17724"/>
                  </a:moveTo>
                  <a:lnTo>
                    <a:pt x="507819" y="17724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3913" tIns="5028" rIns="253915" bIns="5029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>
                <a:ln>
                  <a:noFill/>
                </a:ln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5521485" y="3540716"/>
              <a:ext cx="1483309" cy="1412286"/>
            </a:xfrm>
            <a:custGeom>
              <a:avLst/>
              <a:gdLst>
                <a:gd name="connsiteX0" fmla="*/ 0 w 1483309"/>
                <a:gd name="connsiteY0" fmla="*/ 706143 h 1412286"/>
                <a:gd name="connsiteX1" fmla="*/ 741655 w 1483309"/>
                <a:gd name="connsiteY1" fmla="*/ 0 h 1412286"/>
                <a:gd name="connsiteX2" fmla="*/ 1483310 w 1483309"/>
                <a:gd name="connsiteY2" fmla="*/ 706143 h 1412286"/>
                <a:gd name="connsiteX3" fmla="*/ 741655 w 1483309"/>
                <a:gd name="connsiteY3" fmla="*/ 1412286 h 1412286"/>
                <a:gd name="connsiteX4" fmla="*/ 0 w 1483309"/>
                <a:gd name="connsiteY4" fmla="*/ 706143 h 141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3309" h="1412286">
                  <a:moveTo>
                    <a:pt x="0" y="706143"/>
                  </a:moveTo>
                  <a:cubicBezTo>
                    <a:pt x="0" y="316151"/>
                    <a:pt x="332050" y="0"/>
                    <a:pt x="741655" y="0"/>
                  </a:cubicBezTo>
                  <a:cubicBezTo>
                    <a:pt x="1151260" y="0"/>
                    <a:pt x="1483310" y="316151"/>
                    <a:pt x="1483310" y="706143"/>
                  </a:cubicBezTo>
                  <a:cubicBezTo>
                    <a:pt x="1483310" y="1096135"/>
                    <a:pt x="1151260" y="1412286"/>
                    <a:pt x="741655" y="1412286"/>
                  </a:cubicBezTo>
                  <a:cubicBezTo>
                    <a:pt x="332050" y="1412286"/>
                    <a:pt x="0" y="1096135"/>
                    <a:pt x="0" y="706143"/>
                  </a:cubicBezTo>
                  <a:close/>
                </a:path>
              </a:pathLst>
            </a:cu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229926" tIns="219524" rIns="229926" bIns="219524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n>
                    <a:noFill/>
                  </a:ln>
                  <a:latin typeface="Arial Rounded MT Bold" pitchFamily="34" charset="0"/>
                </a:rPr>
                <a:t>BAU</a:t>
              </a:r>
              <a:endParaRPr lang="en-US" sz="2000" kern="1200" dirty="0">
                <a:ln>
                  <a:noFill/>
                </a:ln>
                <a:latin typeface="Arial Rounded MT Bold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 rot="5311532">
              <a:off x="4130867" y="4410137"/>
              <a:ext cx="474371" cy="35448"/>
            </a:xfrm>
            <a:custGeom>
              <a:avLst/>
              <a:gdLst>
                <a:gd name="connsiteX0" fmla="*/ 0 w 474371"/>
                <a:gd name="connsiteY0" fmla="*/ 17724 h 35448"/>
                <a:gd name="connsiteX1" fmla="*/ 474371 w 474371"/>
                <a:gd name="connsiteY1" fmla="*/ 17724 h 3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4371" h="35448">
                  <a:moveTo>
                    <a:pt x="0" y="17724"/>
                  </a:moveTo>
                  <a:lnTo>
                    <a:pt x="474371" y="17724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8026" tIns="5865" rIns="238027" bIns="5864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>
                <a:ln>
                  <a:noFill/>
                </a:ln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421325" y="4664777"/>
              <a:ext cx="2181838" cy="1635708"/>
            </a:xfrm>
            <a:custGeom>
              <a:avLst/>
              <a:gdLst>
                <a:gd name="connsiteX0" fmla="*/ 0 w 1947752"/>
                <a:gd name="connsiteY0" fmla="*/ 817854 h 1635708"/>
                <a:gd name="connsiteX1" fmla="*/ 973876 w 1947752"/>
                <a:gd name="connsiteY1" fmla="*/ 0 h 1635708"/>
                <a:gd name="connsiteX2" fmla="*/ 1947752 w 1947752"/>
                <a:gd name="connsiteY2" fmla="*/ 817854 h 1635708"/>
                <a:gd name="connsiteX3" fmla="*/ 973876 w 1947752"/>
                <a:gd name="connsiteY3" fmla="*/ 1635708 h 1635708"/>
                <a:gd name="connsiteX4" fmla="*/ 0 w 1947752"/>
                <a:gd name="connsiteY4" fmla="*/ 817854 h 1635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7752" h="1635708">
                  <a:moveTo>
                    <a:pt x="0" y="817854"/>
                  </a:moveTo>
                  <a:cubicBezTo>
                    <a:pt x="0" y="366166"/>
                    <a:pt x="436019" y="0"/>
                    <a:pt x="973876" y="0"/>
                  </a:cubicBezTo>
                  <a:cubicBezTo>
                    <a:pt x="1511733" y="0"/>
                    <a:pt x="1947752" y="366166"/>
                    <a:pt x="1947752" y="817854"/>
                  </a:cubicBezTo>
                  <a:cubicBezTo>
                    <a:pt x="1947752" y="1269542"/>
                    <a:pt x="1511733" y="1635708"/>
                    <a:pt x="973876" y="1635708"/>
                  </a:cubicBezTo>
                  <a:cubicBezTo>
                    <a:pt x="436019" y="1635708"/>
                    <a:pt x="0" y="1269542"/>
                    <a:pt x="0" y="817854"/>
                  </a:cubicBezTo>
                  <a:close/>
                </a:path>
              </a:pathLst>
            </a:custGeom>
            <a:solidFill>
              <a:srgbClr val="C00000"/>
            </a:solidFill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297942" tIns="252244" rIns="297942" bIns="252244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ln>
                    <a:noFill/>
                  </a:ln>
                  <a:latin typeface="Arial Rounded MT Bold" pitchFamily="34" charset="0"/>
                </a:rPr>
                <a:t>TEMPERATUR</a:t>
              </a:r>
              <a:endParaRPr lang="en-US" kern="1200" dirty="0">
                <a:ln>
                  <a:noFill/>
                </a:ln>
                <a:latin typeface="Arial Rounded MT Bold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 rot="19754750">
              <a:off x="3386887" y="3837502"/>
              <a:ext cx="218256" cy="35449"/>
            </a:xfrm>
            <a:custGeom>
              <a:avLst/>
              <a:gdLst>
                <a:gd name="connsiteX0" fmla="*/ 0 w 218255"/>
                <a:gd name="connsiteY0" fmla="*/ 17724 h 35448"/>
                <a:gd name="connsiteX1" fmla="*/ 218255 w 218255"/>
                <a:gd name="connsiteY1" fmla="*/ 17724 h 3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8255" h="35448">
                  <a:moveTo>
                    <a:pt x="218255" y="17724"/>
                  </a:moveTo>
                  <a:lnTo>
                    <a:pt x="0" y="17724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6370" tIns="12268" rIns="116373" bIns="12268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>
                <a:ln>
                  <a:noFill/>
                </a:ln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559082" y="3429003"/>
              <a:ext cx="1983263" cy="1977423"/>
            </a:xfrm>
            <a:custGeom>
              <a:avLst/>
              <a:gdLst>
                <a:gd name="connsiteX0" fmla="*/ 0 w 1983263"/>
                <a:gd name="connsiteY0" fmla="*/ 988712 h 1977423"/>
                <a:gd name="connsiteX1" fmla="*/ 991632 w 1983263"/>
                <a:gd name="connsiteY1" fmla="*/ 0 h 1977423"/>
                <a:gd name="connsiteX2" fmla="*/ 1983264 w 1983263"/>
                <a:gd name="connsiteY2" fmla="*/ 988712 h 1977423"/>
                <a:gd name="connsiteX3" fmla="*/ 991632 w 1983263"/>
                <a:gd name="connsiteY3" fmla="*/ 1977424 h 1977423"/>
                <a:gd name="connsiteX4" fmla="*/ 0 w 1983263"/>
                <a:gd name="connsiteY4" fmla="*/ 988712 h 1977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3263" h="1977423">
                  <a:moveTo>
                    <a:pt x="0" y="988712"/>
                  </a:moveTo>
                  <a:cubicBezTo>
                    <a:pt x="0" y="442661"/>
                    <a:pt x="443969" y="0"/>
                    <a:pt x="991632" y="0"/>
                  </a:cubicBezTo>
                  <a:cubicBezTo>
                    <a:pt x="1539295" y="0"/>
                    <a:pt x="1983264" y="442661"/>
                    <a:pt x="1983264" y="988712"/>
                  </a:cubicBezTo>
                  <a:cubicBezTo>
                    <a:pt x="1983264" y="1534763"/>
                    <a:pt x="1539295" y="1977424"/>
                    <a:pt x="991632" y="1977424"/>
                  </a:cubicBezTo>
                  <a:cubicBezTo>
                    <a:pt x="443969" y="1977424"/>
                    <a:pt x="0" y="1534763"/>
                    <a:pt x="0" y="988712"/>
                  </a:cubicBezTo>
                  <a:close/>
                </a:path>
              </a:pathLst>
            </a:cu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303142" tIns="302287" rIns="303142" bIns="302287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n>
                    <a:noFill/>
                  </a:ln>
                  <a:latin typeface="Arial Rounded MT Bold" pitchFamily="34" charset="0"/>
                </a:rPr>
                <a:t>DAYA TAHAN LISTRIK</a:t>
              </a:r>
              <a:endParaRPr lang="en-US" sz="2000" kern="1200" dirty="0">
                <a:ln>
                  <a:noFill/>
                </a:ln>
                <a:latin typeface="Arial Rounded MT Bold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 rot="23445250">
              <a:off x="3226040" y="2788411"/>
              <a:ext cx="391268" cy="35449"/>
            </a:xfrm>
            <a:custGeom>
              <a:avLst/>
              <a:gdLst>
                <a:gd name="connsiteX0" fmla="*/ 0 w 391267"/>
                <a:gd name="connsiteY0" fmla="*/ 17724 h 35448"/>
                <a:gd name="connsiteX1" fmla="*/ 391267 w 391267"/>
                <a:gd name="connsiteY1" fmla="*/ 17724 h 35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91267" h="35448">
                  <a:moveTo>
                    <a:pt x="391267" y="17724"/>
                  </a:moveTo>
                  <a:lnTo>
                    <a:pt x="0" y="17724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8552" tIns="7944" rIns="198552" bIns="7941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>
                <a:ln>
                  <a:noFill/>
                </a:ln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1732860" y="1470030"/>
              <a:ext cx="1635708" cy="1635708"/>
            </a:xfrm>
            <a:custGeom>
              <a:avLst/>
              <a:gdLst>
                <a:gd name="connsiteX0" fmla="*/ 0 w 1635708"/>
                <a:gd name="connsiteY0" fmla="*/ 817854 h 1635708"/>
                <a:gd name="connsiteX1" fmla="*/ 817854 w 1635708"/>
                <a:gd name="connsiteY1" fmla="*/ 0 h 1635708"/>
                <a:gd name="connsiteX2" fmla="*/ 1635708 w 1635708"/>
                <a:gd name="connsiteY2" fmla="*/ 817854 h 1635708"/>
                <a:gd name="connsiteX3" fmla="*/ 817854 w 1635708"/>
                <a:gd name="connsiteY3" fmla="*/ 1635708 h 1635708"/>
                <a:gd name="connsiteX4" fmla="*/ 0 w 1635708"/>
                <a:gd name="connsiteY4" fmla="*/ 817854 h 1635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5708" h="1635708">
                  <a:moveTo>
                    <a:pt x="0" y="817854"/>
                  </a:moveTo>
                  <a:cubicBezTo>
                    <a:pt x="0" y="366166"/>
                    <a:pt x="366166" y="0"/>
                    <a:pt x="817854" y="0"/>
                  </a:cubicBezTo>
                  <a:cubicBezTo>
                    <a:pt x="1269542" y="0"/>
                    <a:pt x="1635708" y="366166"/>
                    <a:pt x="1635708" y="817854"/>
                  </a:cubicBezTo>
                  <a:cubicBezTo>
                    <a:pt x="1635708" y="1269542"/>
                    <a:pt x="1269542" y="1635708"/>
                    <a:pt x="817854" y="1635708"/>
                  </a:cubicBezTo>
                  <a:cubicBezTo>
                    <a:pt x="366166" y="1635708"/>
                    <a:pt x="0" y="1269542"/>
                    <a:pt x="0" y="817854"/>
                  </a:cubicBezTo>
                  <a:close/>
                </a:path>
              </a:pathLst>
            </a:cu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252244" tIns="252244" rIns="252244" bIns="252244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ln>
                    <a:noFill/>
                  </a:ln>
                  <a:latin typeface="Arial Rounded MT Bold" pitchFamily="34" charset="0"/>
                </a:rPr>
                <a:t>WARNA</a:t>
              </a:r>
              <a:endParaRPr lang="en-US" sz="2000" kern="1200" dirty="0">
                <a:ln>
                  <a:noFill/>
                </a:ln>
                <a:latin typeface="Arial Rounded MT Bold" pitchFamily="34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90600" y="457200"/>
            <a:ext cx="5426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KARAKTERISTK LIMBAH  :   SIFAT - FISIK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18" name="Title 4"/>
          <p:cNvSpPr>
            <a:spLocks noGrp="1"/>
          </p:cNvSpPr>
          <p:nvPr>
            <p:ph type="title"/>
          </p:nvPr>
        </p:nvSpPr>
        <p:spPr>
          <a:xfrm>
            <a:off x="1143000" y="1143000"/>
            <a:ext cx="7543800" cy="747897"/>
          </a:xfrm>
        </p:spPr>
        <p:txBody>
          <a:bodyPr/>
          <a:lstStyle/>
          <a:p>
            <a:pPr algn="l"/>
            <a:r>
              <a:rPr lang="en-US" sz="1800" spc="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Sifat</a:t>
            </a:r>
            <a:r>
              <a:rPr lang="en-US" sz="1800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en-US" sz="1800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Fisik,Perubahan</a:t>
            </a:r>
            <a:r>
              <a:rPr lang="en-US" sz="18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en-US" sz="1800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yang ditimbulkan parameter fisik dalam  limbah ditentukan berdasarkan : jumlah padatan terlarut, kekeruhan, bau, temperatur, daya hantar listrik dan warna</a:t>
            </a:r>
          </a:p>
        </p:txBody>
      </p:sp>
    </p:spTree>
    <p:extLst>
      <p:ext uri="{BB962C8B-B14F-4D97-AF65-F5344CB8AC3E}">
        <p14:creationId xmlns="" xmlns:p14="http://schemas.microsoft.com/office/powerpoint/2010/main" val="30192517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066800" y="1066800"/>
            <a:ext cx="7620000" cy="4648200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endParaRPr lang="en-US" sz="1400" dirty="0">
              <a:latin typeface="+mj-lt"/>
            </a:endParaRPr>
          </a:p>
          <a:p>
            <a:pPr marL="0" lvl="0" indent="0" algn="just">
              <a:buNone/>
            </a:pPr>
            <a:r>
              <a:rPr lang="en-US" sz="1800" b="1" dirty="0" err="1">
                <a:solidFill>
                  <a:schemeClr val="accent1">
                    <a:lumMod val="50000"/>
                  </a:schemeClr>
                </a:solidFill>
                <a:latin typeface="+mj-lt"/>
              </a:rPr>
              <a:t>Padatan</a:t>
            </a:r>
            <a:endParaRPr lang="en-US" sz="18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0" indent="0" algn="just">
              <a:buNone/>
            </a:pPr>
            <a:r>
              <a:rPr lang="en-US" sz="1400" dirty="0" err="1" smtClean="0">
                <a:latin typeface="+mj-lt"/>
              </a:rPr>
              <a:t>Padatan</a:t>
            </a:r>
            <a:r>
              <a:rPr lang="en-US" sz="1400" dirty="0" smtClean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terdiri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dari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bahan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padat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organik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maupun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anorganik</a:t>
            </a:r>
            <a:r>
              <a:rPr lang="en-US" sz="1400" dirty="0">
                <a:latin typeface="+mj-lt"/>
              </a:rPr>
              <a:t> yang </a:t>
            </a:r>
            <a:r>
              <a:rPr lang="en-US" sz="1400" dirty="0" err="1">
                <a:latin typeface="+mj-lt"/>
              </a:rPr>
              <a:t>larut</a:t>
            </a:r>
            <a:r>
              <a:rPr lang="en-US" sz="1400" dirty="0">
                <a:latin typeface="+mj-lt"/>
              </a:rPr>
              <a:t>, </a:t>
            </a:r>
            <a:r>
              <a:rPr lang="en-US" sz="1400" dirty="0" err="1">
                <a:latin typeface="+mj-lt"/>
              </a:rPr>
              <a:t>mengendap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maupun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suspensi</a:t>
            </a:r>
            <a:r>
              <a:rPr lang="en-US" sz="1400" dirty="0">
                <a:latin typeface="+mj-lt"/>
              </a:rPr>
              <a:t>. </a:t>
            </a:r>
            <a:r>
              <a:rPr lang="en-US" sz="1400" dirty="0" err="1">
                <a:latin typeface="+mj-lt"/>
              </a:rPr>
              <a:t>Bahan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ini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akan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mengendap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pada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dasar</a:t>
            </a:r>
            <a:r>
              <a:rPr lang="en-US" sz="1400" dirty="0">
                <a:latin typeface="+mj-lt"/>
              </a:rPr>
              <a:t> air yang lama </a:t>
            </a:r>
            <a:r>
              <a:rPr lang="en-US" sz="1400" dirty="0" err="1">
                <a:latin typeface="+mj-lt"/>
              </a:rPr>
              <a:t>kelamaan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menimbulkan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pendangkalan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pada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dasar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penerima</a:t>
            </a:r>
            <a:r>
              <a:rPr lang="en-US" sz="1400" dirty="0">
                <a:latin typeface="+mj-lt"/>
              </a:rPr>
              <a:t>.</a:t>
            </a:r>
          </a:p>
          <a:p>
            <a:pPr marL="0" indent="0" algn="just">
              <a:buNone/>
            </a:pPr>
            <a:r>
              <a:rPr lang="en-US" sz="1400" dirty="0" err="1">
                <a:latin typeface="+mj-lt"/>
              </a:rPr>
              <a:t>Akibat</a:t>
            </a:r>
            <a:r>
              <a:rPr lang="en-US" sz="1400" dirty="0">
                <a:latin typeface="+mj-lt"/>
              </a:rPr>
              <a:t> lain </a:t>
            </a:r>
            <a:r>
              <a:rPr lang="en-US" sz="1400" dirty="0" err="1">
                <a:latin typeface="+mj-lt"/>
              </a:rPr>
              <a:t>dari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padatan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ini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menimbulkan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tumbuhnya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tanaman</a:t>
            </a:r>
            <a:r>
              <a:rPr lang="en-US" sz="1400" dirty="0">
                <a:latin typeface="+mj-lt"/>
              </a:rPr>
              <a:t> air </a:t>
            </a:r>
            <a:r>
              <a:rPr lang="en-US" sz="1400" dirty="0" err="1">
                <a:latin typeface="+mj-lt"/>
              </a:rPr>
              <a:t>tertentu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dapat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menjadi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racun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bagi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makhluk</a:t>
            </a:r>
            <a:r>
              <a:rPr lang="en-US" sz="1400" dirty="0">
                <a:latin typeface="+mj-lt"/>
              </a:rPr>
              <a:t> lain. </a:t>
            </a:r>
            <a:r>
              <a:rPr lang="en-US" sz="1400" dirty="0" err="1">
                <a:latin typeface="+mj-lt"/>
              </a:rPr>
              <a:t>Banyak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padatan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menunjukkan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banyaknya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lumpur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terkandung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dalam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smtClean="0">
                <a:latin typeface="+mj-lt"/>
              </a:rPr>
              <a:t>air.</a:t>
            </a:r>
          </a:p>
          <a:p>
            <a:pPr marL="0" indent="0" algn="just">
              <a:buNone/>
            </a:pPr>
            <a:endParaRPr lang="en-US" sz="1400" dirty="0" smtClean="0">
              <a:latin typeface="+mj-lt"/>
            </a:endParaRPr>
          </a:p>
          <a:p>
            <a:pPr marL="0" lvl="0" indent="0" algn="just">
              <a:buNone/>
            </a:pPr>
            <a:r>
              <a:rPr lang="en-US" sz="1800" b="1" dirty="0" err="1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Kekeruhan</a:t>
            </a:r>
            <a:endParaRPr lang="en-US" sz="1800" b="1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0" indent="0" algn="just">
              <a:buNone/>
            </a:pPr>
            <a:r>
              <a:rPr lang="en-US" sz="1400" dirty="0" err="1" smtClean="0">
                <a:latin typeface="+mj-lt"/>
              </a:rPr>
              <a:t>Kekeruhan</a:t>
            </a:r>
            <a:r>
              <a:rPr lang="en-US" sz="1400" dirty="0" smtClean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menunjukkan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sifat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optis</a:t>
            </a:r>
            <a:r>
              <a:rPr lang="en-US" sz="1400" dirty="0">
                <a:latin typeface="+mj-lt"/>
              </a:rPr>
              <a:t> air yang </a:t>
            </a:r>
            <a:r>
              <a:rPr lang="en-US" sz="1400" dirty="0" err="1">
                <a:latin typeface="+mj-lt"/>
              </a:rPr>
              <a:t>menyebabkan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pembiasan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cahaya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ke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dalam</a:t>
            </a:r>
            <a:r>
              <a:rPr lang="en-US" sz="1400" dirty="0">
                <a:latin typeface="+mj-lt"/>
              </a:rPr>
              <a:t> air. </a:t>
            </a:r>
            <a:r>
              <a:rPr lang="en-US" sz="1400" dirty="0" err="1">
                <a:latin typeface="+mj-lt"/>
              </a:rPr>
              <a:t>Kekeruhan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membatasi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pencahayaan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ke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dalam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smtClean="0">
                <a:latin typeface="+mj-lt"/>
              </a:rPr>
              <a:t>air.   </a:t>
            </a:r>
            <a:r>
              <a:rPr lang="en-US" sz="1400" dirty="0" err="1" smtClean="0">
                <a:latin typeface="+mj-lt"/>
              </a:rPr>
              <a:t>Sekalipun</a:t>
            </a:r>
            <a:r>
              <a:rPr lang="en-US" sz="1400" dirty="0" smtClean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ada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pengaruh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padatan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terlarut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atau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partikel</a:t>
            </a:r>
            <a:r>
              <a:rPr lang="en-US" sz="1400" dirty="0">
                <a:latin typeface="+mj-lt"/>
              </a:rPr>
              <a:t> yang </a:t>
            </a:r>
            <a:r>
              <a:rPr lang="en-US" sz="1400" dirty="0" err="1">
                <a:latin typeface="+mj-lt"/>
              </a:rPr>
              <a:t>melayang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dalam</a:t>
            </a:r>
            <a:r>
              <a:rPr lang="en-US" sz="1400" dirty="0">
                <a:latin typeface="+mj-lt"/>
              </a:rPr>
              <a:t> air </a:t>
            </a:r>
            <a:r>
              <a:rPr lang="en-US" sz="1400" dirty="0" err="1">
                <a:latin typeface="+mj-lt"/>
              </a:rPr>
              <a:t>namun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penyerapan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cahaya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ini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dipengaruhi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juga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bentuk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ukurannya</a:t>
            </a:r>
            <a:r>
              <a:rPr lang="en-US" sz="1400" dirty="0">
                <a:latin typeface="+mj-lt"/>
              </a:rPr>
              <a:t>. </a:t>
            </a:r>
          </a:p>
          <a:p>
            <a:pPr marL="0" indent="0" algn="just">
              <a:buNone/>
            </a:pPr>
            <a:r>
              <a:rPr lang="en-US" sz="1400" dirty="0" err="1">
                <a:latin typeface="+mj-lt"/>
              </a:rPr>
              <a:t>Kekeruhan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ini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terjadi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karena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adanya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bahan</a:t>
            </a:r>
            <a:r>
              <a:rPr lang="en-US" sz="1400" dirty="0">
                <a:latin typeface="+mj-lt"/>
              </a:rPr>
              <a:t> yang </a:t>
            </a:r>
            <a:r>
              <a:rPr lang="en-US" sz="1400" dirty="0" err="1">
                <a:latin typeface="+mj-lt"/>
              </a:rPr>
              <a:t>terapung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terurainya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zat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tertentu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seperti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bahan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organik</a:t>
            </a:r>
            <a:r>
              <a:rPr lang="en-US" sz="1400" dirty="0">
                <a:latin typeface="+mj-lt"/>
              </a:rPr>
              <a:t>, </a:t>
            </a:r>
            <a:r>
              <a:rPr lang="en-US" sz="1400" dirty="0" err="1">
                <a:latin typeface="+mj-lt"/>
              </a:rPr>
              <a:t>jasad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renik</a:t>
            </a:r>
            <a:r>
              <a:rPr lang="en-US" sz="1400" dirty="0">
                <a:latin typeface="+mj-lt"/>
              </a:rPr>
              <a:t>, </a:t>
            </a:r>
            <a:r>
              <a:rPr lang="en-US" sz="1400" dirty="0" err="1">
                <a:latin typeface="+mj-lt"/>
              </a:rPr>
              <a:t>lumpur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tanah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liat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benda</a:t>
            </a:r>
            <a:r>
              <a:rPr lang="en-US" sz="1400" dirty="0">
                <a:latin typeface="+mj-lt"/>
              </a:rPr>
              <a:t> lain yang </a:t>
            </a:r>
            <a:r>
              <a:rPr lang="en-US" sz="1400" dirty="0" err="1">
                <a:latin typeface="+mj-lt"/>
              </a:rPr>
              <a:t>melayang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ataupun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terapung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sangat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halus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sekali</a:t>
            </a:r>
            <a:r>
              <a:rPr lang="en-US" sz="1400" dirty="0">
                <a:latin typeface="+mj-lt"/>
              </a:rPr>
              <a:t>. </a:t>
            </a:r>
          </a:p>
          <a:p>
            <a:pPr marL="0" indent="0" algn="just">
              <a:buNone/>
            </a:pPr>
            <a:r>
              <a:rPr lang="en-US" sz="1400" dirty="0" err="1">
                <a:latin typeface="+mj-lt"/>
              </a:rPr>
              <a:t>Nilai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kekeruhan</a:t>
            </a:r>
            <a:r>
              <a:rPr lang="en-US" sz="1400" dirty="0">
                <a:latin typeface="+mj-lt"/>
              </a:rPr>
              <a:t> air </a:t>
            </a:r>
            <a:r>
              <a:rPr lang="en-US" sz="1400" dirty="0" err="1">
                <a:latin typeface="+mj-lt"/>
              </a:rPr>
              <a:t>dikonversikan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ke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dalam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ukuran</a:t>
            </a:r>
            <a:r>
              <a:rPr lang="en-US" sz="1400" dirty="0">
                <a:latin typeface="+mj-lt"/>
              </a:rPr>
              <a:t> SiO2 </a:t>
            </a:r>
            <a:r>
              <a:rPr lang="en-US" sz="1400" dirty="0" err="1">
                <a:latin typeface="+mj-lt"/>
              </a:rPr>
              <a:t>dalam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satuan</a:t>
            </a:r>
            <a:r>
              <a:rPr lang="en-US" sz="1400" dirty="0">
                <a:latin typeface="+mj-lt"/>
              </a:rPr>
              <a:t> mg/1. </a:t>
            </a:r>
            <a:r>
              <a:rPr lang="en-US" sz="1400" dirty="0" err="1">
                <a:latin typeface="+mj-lt"/>
              </a:rPr>
              <a:t>Semakin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keruh</a:t>
            </a:r>
            <a:r>
              <a:rPr lang="en-US" sz="1400" dirty="0">
                <a:latin typeface="+mj-lt"/>
              </a:rPr>
              <a:t> air </a:t>
            </a:r>
            <a:r>
              <a:rPr lang="en-US" sz="1400" dirty="0" err="1">
                <a:latin typeface="+mj-lt"/>
              </a:rPr>
              <a:t>semakin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tinggi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daya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hantar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listrik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dan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semakin</a:t>
            </a:r>
            <a:r>
              <a:rPr lang="en-US" sz="1400" dirty="0">
                <a:latin typeface="+mj-lt"/>
              </a:rPr>
              <a:t> </a:t>
            </a:r>
            <a:r>
              <a:rPr lang="en-US" sz="1400" dirty="0" err="1">
                <a:latin typeface="+mj-lt"/>
              </a:rPr>
              <a:t>banyak</a:t>
            </a:r>
            <a:r>
              <a:rPr lang="en-US" sz="1400" dirty="0">
                <a:latin typeface="+mj-lt"/>
              </a:rPr>
              <a:t> pula </a:t>
            </a:r>
            <a:r>
              <a:rPr lang="en-US" sz="1400" dirty="0" err="1">
                <a:latin typeface="+mj-lt"/>
              </a:rPr>
              <a:t>padatannya</a:t>
            </a:r>
            <a:endParaRPr lang="en-US" sz="1400" dirty="0">
              <a:latin typeface="+mj-lt"/>
            </a:endParaRPr>
          </a:p>
          <a:p>
            <a:pPr marL="0" indent="0" algn="just">
              <a:buNone/>
            </a:pPr>
            <a:r>
              <a:rPr lang="en-US" sz="1400" dirty="0">
                <a:latin typeface="+mj-lt"/>
              </a:rPr>
              <a:t> </a:t>
            </a:r>
          </a:p>
          <a:p>
            <a:pPr algn="just"/>
            <a:endParaRPr lang="en-US" sz="1400" dirty="0"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9338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838200" y="609600"/>
            <a:ext cx="7924800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600" dirty="0">
              <a:solidFill>
                <a:srgbClr val="0070C0"/>
              </a:solidFill>
              <a:latin typeface="+mj-lt"/>
            </a:endParaRPr>
          </a:p>
          <a:p>
            <a:pPr marL="0" lvl="0" indent="0">
              <a:buNone/>
            </a:pPr>
            <a:r>
              <a:rPr lang="en-US" b="1" dirty="0" err="1">
                <a:solidFill>
                  <a:schemeClr val="accent6"/>
                </a:solidFill>
                <a:latin typeface="+mj-lt"/>
              </a:rPr>
              <a:t>Daya</a:t>
            </a:r>
            <a:r>
              <a:rPr lang="en-US" b="1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US" b="1" dirty="0" err="1">
                <a:solidFill>
                  <a:schemeClr val="accent6"/>
                </a:solidFill>
                <a:latin typeface="+mj-lt"/>
              </a:rPr>
              <a:t>hantar</a:t>
            </a:r>
            <a:r>
              <a:rPr lang="en-US" b="1" dirty="0">
                <a:solidFill>
                  <a:schemeClr val="accent6"/>
                </a:solidFill>
                <a:latin typeface="+mj-lt"/>
              </a:rPr>
              <a:t> </a:t>
            </a:r>
            <a:r>
              <a:rPr lang="en-US" b="1" dirty="0" err="1">
                <a:solidFill>
                  <a:schemeClr val="accent6"/>
                </a:solidFill>
                <a:latin typeface="+mj-lt"/>
              </a:rPr>
              <a:t>listrik</a:t>
            </a:r>
            <a:endParaRPr lang="en-US" b="1" dirty="0">
              <a:solidFill>
                <a:schemeClr val="accent6"/>
              </a:solidFill>
              <a:latin typeface="+mj-lt"/>
            </a:endParaRPr>
          </a:p>
          <a:p>
            <a:pPr marL="0" indent="0">
              <a:buNone/>
            </a:pPr>
            <a:r>
              <a:rPr lang="en-US" sz="1800" dirty="0" err="1" smtClean="0">
                <a:solidFill>
                  <a:srgbClr val="0070C0"/>
                </a:solidFill>
                <a:latin typeface="+mj-lt"/>
              </a:rPr>
              <a:t>Daya</a:t>
            </a:r>
            <a:r>
              <a:rPr lang="en-US" sz="1800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hantar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listrik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adalah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kemampuan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air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untuk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mengalirkan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arus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listrik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kemampuan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tercermin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dari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kadar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padatan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total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dalam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air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suhu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pada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saat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pengukuran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.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Konduktivitas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arus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listrik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mengalirkan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arusnya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tergantung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pada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mobilitas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ion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kadar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yang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terlarut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.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Senyawa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anorganik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merupakan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konduktor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kuat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dibandingkan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dengan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senyawa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organik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.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Pengukuran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daya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hantar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listrik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ini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untuk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melihat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keseimbangan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kimiawi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dalam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air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pengaruhnya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terhadap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kehidupan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biota.</a:t>
            </a:r>
          </a:p>
          <a:p>
            <a:pPr marL="0" indent="0">
              <a:buNone/>
            </a:pPr>
            <a:r>
              <a:rPr lang="en-US" sz="1600" dirty="0">
                <a:solidFill>
                  <a:srgbClr val="0070C0"/>
                </a:solidFill>
                <a:latin typeface="+mj-lt"/>
              </a:rPr>
              <a:t> </a:t>
            </a:r>
          </a:p>
          <a:p>
            <a:pPr marL="0" lvl="0" indent="0">
              <a:buNone/>
            </a:pPr>
            <a:r>
              <a:rPr lang="en-US" b="1" dirty="0" err="1">
                <a:solidFill>
                  <a:schemeClr val="accent6"/>
                </a:solidFill>
                <a:latin typeface="+mj-lt"/>
              </a:rPr>
              <a:t>Warna</a:t>
            </a:r>
            <a:endParaRPr lang="en-US" b="1" dirty="0">
              <a:solidFill>
                <a:schemeClr val="accent6"/>
              </a:solidFill>
              <a:latin typeface="+mj-lt"/>
            </a:endParaRPr>
          </a:p>
          <a:p>
            <a:pPr marL="0" indent="0">
              <a:buNone/>
            </a:pPr>
            <a:r>
              <a:rPr lang="en-US" sz="1800" dirty="0" err="1" smtClean="0">
                <a:solidFill>
                  <a:srgbClr val="0070C0"/>
                </a:solidFill>
                <a:latin typeface="+mj-lt"/>
              </a:rPr>
              <a:t>Warna</a:t>
            </a:r>
            <a:r>
              <a:rPr lang="en-US" sz="1800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timbul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akibat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suatu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bahan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terlarut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atau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tersuspensi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dalam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air, di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samping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adanya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bahan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pewarna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tertentu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yang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kemungkinan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mengandung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logam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berat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.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Bau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disebabkan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karena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adanya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campuran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dari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nitrogen,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fospor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, protein, sulfur,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amoniak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,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hidrogen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sulfida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, carbon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disulfida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zat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organik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lain.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Kecuali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bau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yang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disebabkan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bahan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beracun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,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jarang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merusak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kecepatan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manusia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tapi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mengganggu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ketenangan</a:t>
            </a:r>
            <a:r>
              <a:rPr lang="en-US" sz="18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+mj-lt"/>
              </a:rPr>
              <a:t>bekerja</a:t>
            </a:r>
            <a:r>
              <a:rPr lang="en-US" sz="1800" dirty="0" smtClean="0">
                <a:solidFill>
                  <a:srgbClr val="0070C0"/>
                </a:solidFill>
                <a:latin typeface="+mj-lt"/>
              </a:rPr>
              <a:t>.</a:t>
            </a:r>
            <a:endParaRPr lang="en-US" sz="1800" dirty="0">
              <a:solidFill>
                <a:srgbClr val="0070C0"/>
              </a:solidFill>
              <a:latin typeface="+mj-lt"/>
            </a:endParaRPr>
          </a:p>
          <a:p>
            <a:endParaRPr lang="en-US" sz="1600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629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66800" y="1295400"/>
            <a:ext cx="7772400" cy="4876800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lvl="0" indent="0">
              <a:buNone/>
            </a:pPr>
            <a:r>
              <a:rPr lang="en-US" sz="4000" b="1" dirty="0" err="1" smtClean="0">
                <a:solidFill>
                  <a:schemeClr val="accent2">
                    <a:lumMod val="75000"/>
                  </a:schemeClr>
                </a:solidFill>
                <a:latin typeface="Arial Rounded MT Bold" pitchFamily="34" charset="0"/>
              </a:rPr>
              <a:t>Bau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latin typeface="Arial Rounded MT Bold" pitchFamily="34" charset="0"/>
            </a:endParaRPr>
          </a:p>
          <a:p>
            <a:pPr marL="0" indent="0">
              <a:buNone/>
            </a:pPr>
            <a:r>
              <a:rPr lang="en-US" sz="1600" dirty="0" err="1" smtClean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Bau</a:t>
            </a:r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timbul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karena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adanya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kegiatan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mikroorganik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menguraikan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zat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organik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menghasilkan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gas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tertentu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. Di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samping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itu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bau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juga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timbul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karena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terjadinya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reaksi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kimia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menimbulkan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gas.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Kuat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tidaknya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bau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dihasilkan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limbah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tergantung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pada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jenis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dan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banyak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 gas yang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ditimbulkan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.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 </a:t>
            </a:r>
          </a:p>
          <a:p>
            <a:pPr marL="0" lvl="0" indent="0">
              <a:buNone/>
            </a:pP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  <a:latin typeface="Arial Rounded MT Bold" pitchFamily="34" charset="0"/>
              </a:rPr>
              <a:t>Temperatur</a:t>
            </a:r>
            <a:endParaRPr lang="en-US" b="1" dirty="0" smtClean="0">
              <a:solidFill>
                <a:schemeClr val="accent2">
                  <a:lumMod val="75000"/>
                </a:schemeClr>
              </a:solidFill>
              <a:latin typeface="Arial Rounded MT Bold" pitchFamily="34" charset="0"/>
            </a:endParaRPr>
          </a:p>
          <a:p>
            <a:pPr marL="0" lvl="0" indent="0">
              <a:buNone/>
            </a:pPr>
            <a:endParaRPr lang="en-US" b="1" dirty="0">
              <a:solidFill>
                <a:schemeClr val="accent2">
                  <a:lumMod val="75000"/>
                </a:schemeClr>
              </a:solidFill>
              <a:latin typeface="Arial Rounded MT Bold" pitchFamily="34" charset="0"/>
            </a:endParaRPr>
          </a:p>
          <a:p>
            <a:pPr marL="0" indent="0">
              <a:buNone/>
            </a:pPr>
            <a:r>
              <a:rPr lang="en-US" sz="1600" dirty="0" err="1" smtClean="0">
                <a:solidFill>
                  <a:srgbClr val="FF0000"/>
                </a:solidFill>
                <a:latin typeface="Arial Rounded MT Bold" pitchFamily="34" charset="0"/>
              </a:rPr>
              <a:t>Temperatur</a:t>
            </a:r>
            <a:r>
              <a:rPr lang="en-US" sz="1600" dirty="0" smtClean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air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limbah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mempengaruhi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badan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penerima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bila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terdapat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perbedaan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suhu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yang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cukup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besar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.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Temperatur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air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limbah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akan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mempengaruhi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kecepatan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reaksi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kimia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serta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tata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kehidupan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dalam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air.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Perubahan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suhu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memperlihatkan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aktivitas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kimiawi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biologis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pada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benda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padat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dan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gas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dalam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air.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Pembusukan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terjadi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pada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suhu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yang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tinggi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dan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tingkatan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oksidasi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zat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organik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jauh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lebih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besar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pada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suhu</a:t>
            </a:r>
            <a:r>
              <a:rPr lang="en-US" sz="1600" dirty="0">
                <a:solidFill>
                  <a:srgbClr val="FF0000"/>
                </a:solidFill>
                <a:latin typeface="Arial Rounded MT Bold" pitchFamily="34" charset="0"/>
              </a:rPr>
              <a:t> yang </a:t>
            </a:r>
            <a:r>
              <a:rPr lang="en-US" sz="1600" dirty="0" err="1">
                <a:solidFill>
                  <a:srgbClr val="FF0000"/>
                </a:solidFill>
                <a:latin typeface="Arial Rounded MT Bold" pitchFamily="34" charset="0"/>
              </a:rPr>
              <a:t>tinggi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 Rounded MT Bold" pitchFamily="34" charset="0"/>
              </a:rPr>
              <a:t>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="" xmlns:p14="http://schemas.microsoft.com/office/powerpoint/2010/main" val="28652862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0" y="2590800"/>
            <a:ext cx="5484812" cy="914400"/>
          </a:xfrm>
        </p:spPr>
        <p:txBody>
          <a:bodyPr/>
          <a:lstStyle/>
          <a:p>
            <a:r>
              <a:rPr lang="en-US" sz="6000" dirty="0" err="1" smtClean="0">
                <a:solidFill>
                  <a:srgbClr val="00B050"/>
                </a:solidFill>
                <a:latin typeface="Arial Rounded MT Bold" pitchFamily="34" charset="0"/>
              </a:rPr>
              <a:t>Sifat</a:t>
            </a:r>
            <a:r>
              <a:rPr lang="en-US" sz="6000" dirty="0" smtClean="0">
                <a:solidFill>
                  <a:srgbClr val="00B050"/>
                </a:solidFill>
                <a:latin typeface="Arial Rounded MT Bold" pitchFamily="34" charset="0"/>
              </a:rPr>
              <a:t> </a:t>
            </a:r>
            <a:r>
              <a:rPr lang="en-US" sz="6000" dirty="0">
                <a:solidFill>
                  <a:srgbClr val="00B050"/>
                </a:solidFill>
                <a:latin typeface="Arial Rounded MT Bold" pitchFamily="34" charset="0"/>
              </a:rPr>
              <a:t>K</a:t>
            </a:r>
            <a:r>
              <a:rPr lang="en-US" sz="6000" dirty="0" smtClean="0">
                <a:solidFill>
                  <a:srgbClr val="00B050"/>
                </a:solidFill>
                <a:latin typeface="Arial Rounded MT Bold" pitchFamily="34" charset="0"/>
              </a:rPr>
              <a:t>imia</a:t>
            </a:r>
            <a:endParaRPr lang="en-US" sz="6000" dirty="0">
              <a:solidFill>
                <a:srgbClr val="00B050"/>
              </a:solidFill>
              <a:latin typeface="Arial Rounded MT Bol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1143000"/>
            <a:ext cx="3784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KARAKTERISTK LIMBAH  :   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16007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4400" y="914400"/>
            <a:ext cx="7848600" cy="738814"/>
          </a:xfrm>
        </p:spPr>
        <p:txBody>
          <a:bodyPr/>
          <a:lstStyle/>
          <a:p>
            <a:pPr marL="0" indent="0" algn="just">
              <a:buNone/>
            </a:pPr>
            <a:r>
              <a:rPr lang="en-US" sz="1400" b="1" dirty="0" err="1"/>
              <a:t>Sifat</a:t>
            </a:r>
            <a:r>
              <a:rPr lang="en-US" sz="1400" b="1" dirty="0"/>
              <a:t> </a:t>
            </a:r>
            <a:r>
              <a:rPr lang="en-US" sz="1400" dirty="0" err="1" smtClean="0"/>
              <a:t>Bahan</a:t>
            </a:r>
            <a:r>
              <a:rPr lang="en-US" sz="1400" dirty="0" smtClean="0"/>
              <a:t> </a:t>
            </a:r>
            <a:r>
              <a:rPr lang="en-US" sz="1400" dirty="0" err="1"/>
              <a:t>kimia</a:t>
            </a:r>
            <a:r>
              <a:rPr lang="en-US" sz="1400" dirty="0"/>
              <a:t> yang </a:t>
            </a:r>
            <a:r>
              <a:rPr lang="en-US" sz="1400" dirty="0" err="1"/>
              <a:t>terdapat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menentukan</a:t>
            </a:r>
            <a:r>
              <a:rPr lang="en-US" sz="1400" dirty="0"/>
              <a:t> </a:t>
            </a:r>
            <a:r>
              <a:rPr lang="en-US" sz="1400" dirty="0" err="1"/>
              <a:t>sifat</a:t>
            </a:r>
            <a:r>
              <a:rPr lang="en-US" sz="1400" dirty="0"/>
              <a:t> air </a:t>
            </a:r>
            <a:r>
              <a:rPr lang="en-US" sz="1400" dirty="0" err="1"/>
              <a:t>baik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tingkat</a:t>
            </a:r>
            <a:r>
              <a:rPr lang="en-US" sz="1400" dirty="0"/>
              <a:t> </a:t>
            </a:r>
            <a:r>
              <a:rPr lang="en-US" sz="1400" dirty="0" err="1"/>
              <a:t>keracunan</a:t>
            </a:r>
            <a:r>
              <a:rPr lang="en-US" sz="1400" dirty="0"/>
              <a:t> </a:t>
            </a:r>
            <a:r>
              <a:rPr lang="en-US" sz="1400" dirty="0" err="1"/>
              <a:t>maupun</a:t>
            </a:r>
            <a:r>
              <a:rPr lang="en-US" sz="1400" dirty="0"/>
              <a:t> </a:t>
            </a:r>
            <a:r>
              <a:rPr lang="en-US" sz="1400" dirty="0" err="1"/>
              <a:t>bahaya</a:t>
            </a:r>
            <a:r>
              <a:rPr lang="en-US" sz="1400" dirty="0"/>
              <a:t> yang </a:t>
            </a:r>
            <a:r>
              <a:rPr lang="en-US" sz="1400" dirty="0" err="1"/>
              <a:t>ditimbulkan</a:t>
            </a:r>
            <a:r>
              <a:rPr lang="en-US" sz="1400" dirty="0"/>
              <a:t>. </a:t>
            </a:r>
            <a:r>
              <a:rPr lang="en-US" sz="1400" dirty="0" err="1"/>
              <a:t>Semakin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</a:t>
            </a:r>
            <a:r>
              <a:rPr lang="en-US" sz="1400" dirty="0" err="1"/>
              <a:t>konsentrasi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pencemar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semakin</a:t>
            </a:r>
            <a:r>
              <a:rPr lang="en-US" sz="1400" dirty="0"/>
              <a:t> </a:t>
            </a:r>
            <a:r>
              <a:rPr lang="en-US" sz="1400" dirty="0" err="1"/>
              <a:t>terbatas</a:t>
            </a:r>
            <a:r>
              <a:rPr lang="en-US" sz="1400" dirty="0"/>
              <a:t> </a:t>
            </a:r>
            <a:r>
              <a:rPr lang="en-US" sz="1400" dirty="0" err="1"/>
              <a:t>penggunaan</a:t>
            </a:r>
            <a:r>
              <a:rPr lang="en-US" sz="1400" dirty="0"/>
              <a:t> air. </a:t>
            </a:r>
            <a:r>
              <a:rPr lang="en-US" sz="1400" dirty="0" err="1"/>
              <a:t>Karakteristik</a:t>
            </a:r>
            <a:r>
              <a:rPr lang="en-US" sz="1400" dirty="0"/>
              <a:t> </a:t>
            </a:r>
            <a:r>
              <a:rPr lang="en-US" sz="1400" dirty="0" err="1"/>
              <a:t>kimia</a:t>
            </a:r>
            <a:r>
              <a:rPr lang="en-US" sz="1400" dirty="0"/>
              <a:t> </a:t>
            </a:r>
            <a:r>
              <a:rPr lang="en-US" sz="1400" dirty="0" err="1"/>
              <a:t>terdiri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kimia</a:t>
            </a:r>
            <a:r>
              <a:rPr lang="en-US" sz="1400" dirty="0"/>
              <a:t> </a:t>
            </a:r>
            <a:r>
              <a:rPr lang="en-US" sz="1400" dirty="0" err="1"/>
              <a:t>anorganik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 smtClean="0"/>
              <a:t>kimia</a:t>
            </a:r>
            <a:endParaRPr lang="en-US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81200"/>
            <a:ext cx="73152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900239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914400"/>
            <a:ext cx="3048000" cy="531812"/>
          </a:xfrm>
        </p:spPr>
        <p:txBody>
          <a:bodyPr/>
          <a:lstStyle/>
          <a:p>
            <a:r>
              <a:rPr lang="en-US" sz="2800" dirty="0" smtClean="0">
                <a:solidFill>
                  <a:srgbClr val="00B050"/>
                </a:solidFill>
              </a:rPr>
              <a:t>SIFAT KIMIA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66800" y="1752600"/>
            <a:ext cx="7696200" cy="4419600"/>
          </a:xfrm>
        </p:spPr>
        <p:txBody>
          <a:bodyPr/>
          <a:lstStyle/>
          <a:p>
            <a:pPr algn="just">
              <a:buBlip>
                <a:blip r:embed="rId2"/>
              </a:buBlip>
            </a:pPr>
            <a:r>
              <a:rPr lang="en-US" sz="1600" b="1" dirty="0">
                <a:solidFill>
                  <a:srgbClr val="00B050"/>
                </a:solidFill>
              </a:rPr>
              <a:t> </a:t>
            </a:r>
            <a:r>
              <a:rPr lang="en-US" sz="1600" b="1" dirty="0" smtClean="0">
                <a:solidFill>
                  <a:srgbClr val="00B050"/>
                </a:solidFill>
              </a:rPr>
              <a:t>Biochemical </a:t>
            </a:r>
            <a:r>
              <a:rPr lang="en-US" sz="1600" b="1" dirty="0" err="1">
                <a:solidFill>
                  <a:srgbClr val="00B050"/>
                </a:solidFill>
              </a:rPr>
              <a:t>Oxigen</a:t>
            </a:r>
            <a:r>
              <a:rPr lang="en-US" sz="1600" b="1" dirty="0">
                <a:solidFill>
                  <a:srgbClr val="00B050"/>
                </a:solidFill>
              </a:rPr>
              <a:t> Demand (BOD)</a:t>
            </a:r>
          </a:p>
          <a:p>
            <a:pPr algn="just">
              <a:buBlip>
                <a:blip r:embed="rId2"/>
              </a:buBlip>
            </a:pPr>
            <a:endParaRPr lang="en-US" sz="1400" dirty="0"/>
          </a:p>
          <a:p>
            <a:pPr marL="517525" lvl="1" indent="0" algn="just">
              <a:buNone/>
            </a:pP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buangan</a:t>
            </a:r>
            <a:r>
              <a:rPr lang="en-US" sz="1400" dirty="0"/>
              <a:t> </a:t>
            </a:r>
            <a:r>
              <a:rPr lang="en-US" sz="1400" dirty="0" err="1"/>
              <a:t>terdapat</a:t>
            </a:r>
            <a:r>
              <a:rPr lang="en-US" sz="1400" dirty="0"/>
              <a:t> </a:t>
            </a:r>
            <a:r>
              <a:rPr lang="en-US" sz="1400" dirty="0" err="1"/>
              <a:t>zat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 yang </a:t>
            </a:r>
            <a:r>
              <a:rPr lang="en-US" sz="1400" dirty="0" err="1"/>
              <a:t>terdiri</a:t>
            </a:r>
            <a:r>
              <a:rPr lang="en-US" sz="1400" dirty="0"/>
              <a:t>,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unsur</a:t>
            </a:r>
            <a:r>
              <a:rPr lang="en-US" sz="1400" dirty="0"/>
              <a:t> </a:t>
            </a:r>
            <a:r>
              <a:rPr lang="en-US" sz="1400" dirty="0" err="1"/>
              <a:t>karbon</a:t>
            </a:r>
            <a:r>
              <a:rPr lang="en-US" sz="1400" dirty="0"/>
              <a:t>, </a:t>
            </a:r>
            <a:r>
              <a:rPr lang="en-US" sz="1400" dirty="0" err="1"/>
              <a:t>hidrogen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unsur</a:t>
            </a:r>
            <a:r>
              <a:rPr lang="en-US" sz="1400" dirty="0"/>
              <a:t> </a:t>
            </a:r>
            <a:r>
              <a:rPr lang="en-US" sz="1400" dirty="0" err="1"/>
              <a:t>tambahan</a:t>
            </a:r>
            <a:r>
              <a:rPr lang="en-US" sz="1400" dirty="0"/>
              <a:t> yang lain </a:t>
            </a:r>
            <a:r>
              <a:rPr lang="en-US" sz="1400" dirty="0" err="1"/>
              <a:t>seperti</a:t>
            </a:r>
            <a:r>
              <a:rPr lang="en-US" sz="1400" dirty="0"/>
              <a:t> nitrogen, </a:t>
            </a:r>
            <a:r>
              <a:rPr lang="en-US" sz="1400" dirty="0" err="1"/>
              <a:t>belerang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lain-lain yang </a:t>
            </a:r>
            <a:r>
              <a:rPr lang="en-US" sz="1400" dirty="0" err="1"/>
              <a:t>cenderung</a:t>
            </a:r>
            <a:r>
              <a:rPr lang="en-US" sz="1400" dirty="0"/>
              <a:t> </a:t>
            </a:r>
            <a:r>
              <a:rPr lang="en-US" sz="1400" dirty="0" err="1"/>
              <a:t>menyerap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. </a:t>
            </a:r>
            <a:r>
              <a:rPr lang="en-US" sz="1400" dirty="0" err="1"/>
              <a:t>Oksigen</a:t>
            </a:r>
            <a:r>
              <a:rPr lang="en-US" sz="1400" dirty="0"/>
              <a:t>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dipergunakan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menguraikan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.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akhirnya</a:t>
            </a:r>
            <a:r>
              <a:rPr lang="en-US" sz="1400" dirty="0"/>
              <a:t> </a:t>
            </a:r>
            <a:r>
              <a:rPr lang="en-US" sz="1400" dirty="0" err="1"/>
              <a:t>kadar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buangan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keruh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kemungkinan</a:t>
            </a:r>
            <a:r>
              <a:rPr lang="en-US" sz="1400" dirty="0"/>
              <a:t> </a:t>
            </a:r>
            <a:r>
              <a:rPr lang="en-US" sz="1400" dirty="0" err="1"/>
              <a:t>berbau</a:t>
            </a:r>
            <a:r>
              <a:rPr lang="en-US" sz="1400" dirty="0"/>
              <a:t>. </a:t>
            </a:r>
            <a:r>
              <a:rPr lang="en-US" sz="1400" dirty="0" err="1"/>
              <a:t>Pengukuran</a:t>
            </a:r>
            <a:r>
              <a:rPr lang="en-US" sz="1400" dirty="0"/>
              <a:t> </a:t>
            </a:r>
            <a:r>
              <a:rPr lang="en-US" sz="1400" dirty="0" err="1"/>
              <a:t>terhadap</a:t>
            </a:r>
            <a:r>
              <a:rPr lang="en-US" sz="1400" dirty="0"/>
              <a:t> </a:t>
            </a:r>
            <a:r>
              <a:rPr lang="en-US" sz="1400" dirty="0" err="1"/>
              <a:t>nilai</a:t>
            </a:r>
            <a:r>
              <a:rPr lang="en-US" sz="1400" dirty="0"/>
              <a:t> Biochemical </a:t>
            </a:r>
            <a:r>
              <a:rPr lang="en-US" sz="1400" dirty="0" err="1"/>
              <a:t>Oxigen</a:t>
            </a:r>
            <a:r>
              <a:rPr lang="en-US" sz="1400" dirty="0"/>
              <a:t> Demand (BOD)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dirty="0" err="1"/>
              <a:t>kebutuhan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 yang </a:t>
            </a:r>
            <a:r>
              <a:rPr lang="en-US" sz="1400" dirty="0" err="1"/>
              <a:t>terlarut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buangan</a:t>
            </a:r>
            <a:r>
              <a:rPr lang="en-US" sz="1400" dirty="0"/>
              <a:t> yang </a:t>
            </a:r>
            <a:r>
              <a:rPr lang="en-US" sz="1400" dirty="0" err="1"/>
              <a:t>dipergunakan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menguraikan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bantuan</a:t>
            </a:r>
            <a:r>
              <a:rPr lang="en-US" sz="1400" dirty="0"/>
              <a:t> </a:t>
            </a:r>
            <a:r>
              <a:rPr lang="en-US" sz="1400" dirty="0" err="1"/>
              <a:t>mikroorganisme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kondisi</a:t>
            </a:r>
            <a:r>
              <a:rPr lang="en-US" sz="1400" dirty="0"/>
              <a:t> </a:t>
            </a:r>
            <a:r>
              <a:rPr lang="en-US" sz="1400" dirty="0" err="1"/>
              <a:t>tertentu</a:t>
            </a:r>
            <a:r>
              <a:rPr lang="en-US" sz="1400" dirty="0"/>
              <a:t>.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umumnya</a:t>
            </a:r>
            <a:r>
              <a:rPr lang="en-US" sz="1400" dirty="0"/>
              <a:t> proses </a:t>
            </a:r>
            <a:r>
              <a:rPr lang="en-US" sz="1400" dirty="0" err="1"/>
              <a:t>penguraian</a:t>
            </a:r>
            <a:r>
              <a:rPr lang="en-US" sz="1400" dirty="0"/>
              <a:t> </a:t>
            </a:r>
            <a:r>
              <a:rPr lang="en-US" sz="1400" dirty="0" err="1"/>
              <a:t>terjadi</a:t>
            </a:r>
            <a:r>
              <a:rPr lang="en-US" sz="1400" dirty="0"/>
              <a:t> </a:t>
            </a:r>
            <a:r>
              <a:rPr lang="en-US" sz="1400" dirty="0" err="1"/>
              <a:t>secara</a:t>
            </a:r>
            <a:r>
              <a:rPr lang="en-US" sz="1400" dirty="0"/>
              <a:t> </a:t>
            </a:r>
            <a:r>
              <a:rPr lang="en-US" sz="1400" dirty="0" err="1"/>
              <a:t>baik</a:t>
            </a:r>
            <a:r>
              <a:rPr lang="en-US" sz="1400" dirty="0"/>
              <a:t> </a:t>
            </a:r>
            <a:r>
              <a:rPr lang="en-US" sz="1400" dirty="0" err="1"/>
              <a:t>yaitu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temperatur</a:t>
            </a:r>
            <a:r>
              <a:rPr lang="en-US" sz="1400" dirty="0"/>
              <a:t> 20°C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waktu</a:t>
            </a:r>
            <a:r>
              <a:rPr lang="en-US" sz="1400" dirty="0"/>
              <a:t> 5 </a:t>
            </a:r>
            <a:r>
              <a:rPr lang="en-US" sz="1400" dirty="0" err="1"/>
              <a:t>hari</a:t>
            </a:r>
            <a:r>
              <a:rPr lang="en-US" sz="1400" dirty="0"/>
              <a:t>.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karena</a:t>
            </a:r>
            <a:r>
              <a:rPr lang="en-US" sz="1400" dirty="0"/>
              <a:t> </a:t>
            </a:r>
            <a:r>
              <a:rPr lang="en-US" sz="1400" dirty="0" err="1"/>
              <a:t>itu</a:t>
            </a:r>
            <a:r>
              <a:rPr lang="en-US" sz="1400" dirty="0"/>
              <a:t> </a:t>
            </a:r>
            <a:r>
              <a:rPr lang="en-US" sz="1400" dirty="0" err="1"/>
              <a:t>satuannya</a:t>
            </a:r>
            <a:r>
              <a:rPr lang="en-US" sz="1400" dirty="0"/>
              <a:t> </a:t>
            </a:r>
            <a:r>
              <a:rPr lang="en-US" sz="1400" dirty="0" err="1"/>
              <a:t>biasanya</a:t>
            </a:r>
            <a:r>
              <a:rPr lang="en-US" sz="1400" dirty="0"/>
              <a:t> </a:t>
            </a:r>
            <a:r>
              <a:rPr lang="en-US" sz="1400" dirty="0" err="1"/>
              <a:t>dinyatakan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mg </a:t>
            </a:r>
            <a:r>
              <a:rPr lang="en-US" sz="1400" dirty="0" err="1"/>
              <a:t>perliter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kg.</a:t>
            </a:r>
          </a:p>
          <a:p>
            <a:pPr algn="just">
              <a:buBlip>
                <a:blip r:embed="rId2"/>
              </a:buBlip>
            </a:pPr>
            <a:endParaRPr lang="en-US" sz="1400" dirty="0"/>
          </a:p>
          <a:p>
            <a:pPr marL="457200" lvl="1" indent="-398463" algn="just">
              <a:buBlip>
                <a:blip r:embed="rId2"/>
              </a:buBlip>
            </a:pPr>
            <a:r>
              <a:rPr lang="en-US" b="1" dirty="0">
                <a:solidFill>
                  <a:srgbClr val="00B050"/>
                </a:solidFill>
              </a:rPr>
              <a:t>Chemical </a:t>
            </a:r>
            <a:r>
              <a:rPr lang="en-US" b="1" dirty="0" err="1">
                <a:solidFill>
                  <a:srgbClr val="00B050"/>
                </a:solidFill>
              </a:rPr>
              <a:t>Oxigen</a:t>
            </a:r>
            <a:r>
              <a:rPr lang="en-US" b="1" dirty="0">
                <a:solidFill>
                  <a:srgbClr val="00B050"/>
                </a:solidFill>
              </a:rPr>
              <a:t> Demand (COD)</a:t>
            </a:r>
          </a:p>
          <a:p>
            <a:pPr algn="just">
              <a:buBlip>
                <a:blip r:embed="rId2"/>
              </a:buBlip>
            </a:pPr>
            <a:endParaRPr lang="en-US" sz="1400" dirty="0"/>
          </a:p>
          <a:p>
            <a:pPr marL="517525" lvl="1" indent="0" algn="just">
              <a:buNone/>
            </a:pPr>
            <a:r>
              <a:rPr lang="en-US" sz="1400" dirty="0" err="1"/>
              <a:t>Bentuk</a:t>
            </a:r>
            <a:r>
              <a:rPr lang="en-US" sz="1400" dirty="0"/>
              <a:t> lain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mengukur</a:t>
            </a:r>
            <a:r>
              <a:rPr lang="en-US" sz="1400" dirty="0"/>
              <a:t> </a:t>
            </a:r>
            <a:r>
              <a:rPr lang="en-US" sz="1400" dirty="0" err="1"/>
              <a:t>kebutuhan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COD. </a:t>
            </a:r>
            <a:r>
              <a:rPr lang="en-US" sz="1400" dirty="0" err="1"/>
              <a:t>Pengukuran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diperlukan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mengukur</a:t>
            </a:r>
            <a:r>
              <a:rPr lang="en-US" sz="1400" dirty="0"/>
              <a:t> </a:t>
            </a:r>
            <a:r>
              <a:rPr lang="en-US" sz="1400" dirty="0" err="1"/>
              <a:t>kebutuhan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 </a:t>
            </a:r>
            <a:r>
              <a:rPr lang="en-US" sz="1400" dirty="0" err="1"/>
              <a:t>terhadap</a:t>
            </a:r>
            <a:r>
              <a:rPr lang="en-US" sz="1400" dirty="0"/>
              <a:t> </a:t>
            </a:r>
            <a:r>
              <a:rPr lang="en-US" sz="1400" dirty="0" err="1"/>
              <a:t>zat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 yang </a:t>
            </a:r>
            <a:r>
              <a:rPr lang="en-US" sz="1400" dirty="0" err="1"/>
              <a:t>sukar</a:t>
            </a:r>
            <a:r>
              <a:rPr lang="en-US" sz="1400" dirty="0"/>
              <a:t> </a:t>
            </a:r>
            <a:r>
              <a:rPr lang="en-US" sz="1400" dirty="0" err="1"/>
              <a:t>dihancurkan</a:t>
            </a:r>
            <a:r>
              <a:rPr lang="en-US" sz="1400" dirty="0"/>
              <a:t> </a:t>
            </a:r>
            <a:r>
              <a:rPr lang="en-US" sz="1400" dirty="0" err="1"/>
              <a:t>secara</a:t>
            </a:r>
            <a:r>
              <a:rPr lang="en-US" sz="1400" dirty="0"/>
              <a:t> </a:t>
            </a:r>
            <a:r>
              <a:rPr lang="en-US" sz="1400" dirty="0" err="1"/>
              <a:t>oksidasi</a:t>
            </a:r>
            <a:r>
              <a:rPr lang="en-US" sz="1400" dirty="0"/>
              <a:t>.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karena</a:t>
            </a:r>
            <a:r>
              <a:rPr lang="en-US" sz="1400" dirty="0"/>
              <a:t> </a:t>
            </a:r>
            <a:r>
              <a:rPr lang="en-US" sz="1400" dirty="0" err="1"/>
              <a:t>itu</a:t>
            </a:r>
            <a:r>
              <a:rPr lang="en-US" sz="1400" dirty="0"/>
              <a:t> </a:t>
            </a:r>
            <a:r>
              <a:rPr lang="en-US" sz="1400" dirty="0" err="1"/>
              <a:t>dibutuhkan</a:t>
            </a:r>
            <a:r>
              <a:rPr lang="en-US" sz="1400" dirty="0"/>
              <a:t> </a:t>
            </a:r>
            <a:r>
              <a:rPr lang="en-US" sz="1400" dirty="0" err="1"/>
              <a:t>bantuan</a:t>
            </a:r>
            <a:r>
              <a:rPr lang="en-US" sz="1400" dirty="0"/>
              <a:t> </a:t>
            </a:r>
            <a:r>
              <a:rPr lang="en-US" sz="1400" dirty="0" err="1"/>
              <a:t>pereaksi</a:t>
            </a:r>
            <a:r>
              <a:rPr lang="en-US" sz="1400" dirty="0"/>
              <a:t> </a:t>
            </a:r>
            <a:r>
              <a:rPr lang="en-US" sz="1400" dirty="0" err="1"/>
              <a:t>oksidator</a:t>
            </a:r>
            <a:r>
              <a:rPr lang="en-US" sz="1400" dirty="0"/>
              <a:t> yang </a:t>
            </a:r>
            <a:r>
              <a:rPr lang="en-US" sz="1400" dirty="0" err="1"/>
              <a:t>kuat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suasana</a:t>
            </a:r>
            <a:r>
              <a:rPr lang="en-US" sz="1400" dirty="0"/>
              <a:t> </a:t>
            </a:r>
            <a:r>
              <a:rPr lang="en-US" sz="1400" dirty="0" err="1"/>
              <a:t>asam</a:t>
            </a:r>
            <a:r>
              <a:rPr lang="en-US" sz="1400" dirty="0"/>
              <a:t>. </a:t>
            </a:r>
            <a:r>
              <a:rPr lang="en-US" sz="1400" dirty="0" err="1"/>
              <a:t>Nilai</a:t>
            </a:r>
            <a:r>
              <a:rPr lang="en-US" sz="1400" dirty="0"/>
              <a:t> BOD </a:t>
            </a:r>
            <a:r>
              <a:rPr lang="en-US" sz="1400" dirty="0" err="1"/>
              <a:t>selalu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</a:t>
            </a:r>
            <a:r>
              <a:rPr lang="en-US" sz="1400" dirty="0" err="1"/>
              <a:t>kecil</a:t>
            </a:r>
            <a:r>
              <a:rPr lang="en-US" sz="1400" dirty="0"/>
              <a:t> </a:t>
            </a:r>
            <a:r>
              <a:rPr lang="en-US" sz="1400" dirty="0" err="1"/>
              <a:t>daripada</a:t>
            </a:r>
            <a:r>
              <a:rPr lang="en-US" sz="1400" dirty="0"/>
              <a:t> </a:t>
            </a:r>
            <a:r>
              <a:rPr lang="en-US" sz="1400" dirty="0" err="1"/>
              <a:t>nilai</a:t>
            </a:r>
            <a:r>
              <a:rPr lang="en-US" sz="1400" dirty="0"/>
              <a:t> COD </a:t>
            </a:r>
            <a:r>
              <a:rPr lang="en-US" sz="1400" dirty="0" err="1"/>
              <a:t>diukur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 yang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diuraikan</a:t>
            </a:r>
            <a:r>
              <a:rPr lang="en-US" sz="1400" dirty="0"/>
              <a:t> </a:t>
            </a:r>
            <a:r>
              <a:rPr lang="en-US" sz="1400" dirty="0" err="1"/>
              <a:t>maupun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 yang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berurai</a:t>
            </a:r>
            <a:r>
              <a:rPr lang="en-US" sz="1400" dirty="0" smtClean="0"/>
              <a:t>.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7110613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14400" y="990600"/>
            <a:ext cx="7924800" cy="5715000"/>
          </a:xfrm>
        </p:spPr>
        <p:txBody>
          <a:bodyPr/>
          <a:lstStyle/>
          <a:p>
            <a:pPr algn="just">
              <a:buBlip>
                <a:blip r:embed="rId2"/>
              </a:buBlip>
            </a:pPr>
            <a:r>
              <a:rPr lang="en-US" sz="1600" dirty="0">
                <a:solidFill>
                  <a:srgbClr val="00B050"/>
                </a:solidFill>
              </a:rPr>
              <a:t>pH (</a:t>
            </a:r>
            <a:r>
              <a:rPr lang="en-US" sz="1600" dirty="0" err="1">
                <a:solidFill>
                  <a:srgbClr val="00B050"/>
                </a:solidFill>
              </a:rPr>
              <a:t>Derajat</a:t>
            </a:r>
            <a:r>
              <a:rPr lang="en-US" sz="1600" dirty="0">
                <a:solidFill>
                  <a:srgbClr val="00B050"/>
                </a:solidFill>
              </a:rPr>
              <a:t> </a:t>
            </a:r>
            <a:r>
              <a:rPr lang="en-US" sz="1600" dirty="0" err="1">
                <a:solidFill>
                  <a:srgbClr val="00B050"/>
                </a:solidFill>
              </a:rPr>
              <a:t>Keasaman</a:t>
            </a:r>
            <a:r>
              <a:rPr lang="en-US" sz="1600" dirty="0">
                <a:solidFill>
                  <a:srgbClr val="00B050"/>
                </a:solidFill>
              </a:rPr>
              <a:t>) : </a:t>
            </a:r>
          </a:p>
          <a:p>
            <a:pPr marL="0" indent="0" algn="just">
              <a:buNone/>
            </a:pPr>
            <a:r>
              <a:rPr lang="en-US" sz="1400" dirty="0">
                <a:solidFill>
                  <a:srgbClr val="00B050"/>
                </a:solidFill>
              </a:rPr>
              <a:t> </a:t>
            </a:r>
            <a:endParaRPr lang="en-US" sz="1400" dirty="0" smtClean="0">
              <a:solidFill>
                <a:srgbClr val="00B050"/>
              </a:solidFill>
            </a:endParaRPr>
          </a:p>
          <a:p>
            <a:pPr marL="517525" lvl="1" indent="0" algn="just">
              <a:buNone/>
            </a:pPr>
            <a:r>
              <a:rPr lang="en-US" sz="1400" dirty="0" err="1" smtClean="0"/>
              <a:t>Didefinisikan</a:t>
            </a:r>
            <a:r>
              <a:rPr lang="en-US" sz="1400" dirty="0" smtClean="0"/>
              <a:t> </a:t>
            </a:r>
            <a:r>
              <a:rPr lang="en-US" sz="1400" dirty="0" err="1" smtClean="0"/>
              <a:t>sebagai</a:t>
            </a:r>
            <a:r>
              <a:rPr lang="en-US" sz="1400" dirty="0" smtClean="0"/>
              <a:t> pH = - log (H</a:t>
            </a:r>
            <a:r>
              <a:rPr lang="en-US" sz="1400" baseline="30000" dirty="0" smtClean="0"/>
              <a:t>+</a:t>
            </a:r>
            <a:r>
              <a:rPr lang="en-US" sz="1400" dirty="0" smtClean="0"/>
              <a:t>) yang </a:t>
            </a:r>
            <a:r>
              <a:rPr lang="en-US" sz="1400" dirty="0" err="1" smtClean="0"/>
              <a:t>menunjukkan</a:t>
            </a:r>
            <a:r>
              <a:rPr lang="en-US" sz="1400" dirty="0" smtClean="0"/>
              <a:t> </a:t>
            </a:r>
            <a:r>
              <a:rPr lang="en-US" sz="1400" dirty="0" err="1" smtClean="0"/>
              <a:t>tingkat</a:t>
            </a:r>
            <a:r>
              <a:rPr lang="en-US" sz="1400" dirty="0" smtClean="0"/>
              <a:t> </a:t>
            </a:r>
            <a:r>
              <a:rPr lang="en-US" sz="1400" dirty="0" err="1" smtClean="0"/>
              <a:t>keasaman</a:t>
            </a:r>
            <a:r>
              <a:rPr lang="en-US" sz="1400" dirty="0" smtClean="0"/>
              <a:t> </a:t>
            </a:r>
            <a:r>
              <a:rPr lang="en-US" sz="1400" dirty="0" err="1" smtClean="0"/>
              <a:t>atau</a:t>
            </a:r>
            <a:r>
              <a:rPr lang="en-US" sz="1400" dirty="0" smtClean="0"/>
              <a:t> </a:t>
            </a:r>
            <a:r>
              <a:rPr lang="en-US" sz="1400" dirty="0" err="1" smtClean="0"/>
              <a:t>kebasaan</a:t>
            </a:r>
            <a:r>
              <a:rPr lang="en-US" sz="1400" dirty="0" smtClean="0"/>
              <a:t>. </a:t>
            </a:r>
          </a:p>
          <a:p>
            <a:pPr marL="517525" lvl="1" indent="0" algn="just">
              <a:buNone/>
            </a:pPr>
            <a:r>
              <a:rPr lang="en-US" sz="1400" dirty="0" err="1" smtClean="0"/>
              <a:t>Keasaman</a:t>
            </a:r>
            <a:r>
              <a:rPr lang="en-US" sz="1400" dirty="0" smtClean="0"/>
              <a:t> </a:t>
            </a:r>
            <a:r>
              <a:rPr lang="en-US" sz="1400" dirty="0"/>
              <a:t>air </a:t>
            </a:r>
            <a:r>
              <a:rPr lang="en-US" sz="1400" dirty="0" err="1"/>
              <a:t>diukur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pH meter. </a:t>
            </a:r>
            <a:r>
              <a:rPr lang="en-US" sz="1400" dirty="0" err="1"/>
              <a:t>Keasaman</a:t>
            </a:r>
            <a:r>
              <a:rPr lang="en-US" sz="1400" dirty="0"/>
              <a:t> </a:t>
            </a:r>
            <a:r>
              <a:rPr lang="en-US" sz="1400" dirty="0" err="1"/>
              <a:t>ditetapkan</a:t>
            </a:r>
            <a:r>
              <a:rPr lang="en-US" sz="1400" dirty="0"/>
              <a:t> </a:t>
            </a:r>
            <a:r>
              <a:rPr lang="en-US" sz="1400" dirty="0" err="1"/>
              <a:t>berdasarkan</a:t>
            </a:r>
            <a:r>
              <a:rPr lang="en-US" sz="1400" dirty="0"/>
              <a:t> </a:t>
            </a: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rendahnya</a:t>
            </a:r>
            <a:r>
              <a:rPr lang="en-US" sz="1400" dirty="0"/>
              <a:t> </a:t>
            </a:r>
            <a:r>
              <a:rPr lang="en-US" sz="1400" dirty="0" err="1"/>
              <a:t>konsentrasi</a:t>
            </a:r>
            <a:r>
              <a:rPr lang="en-US" sz="1400" dirty="0"/>
              <a:t> ion </a:t>
            </a:r>
            <a:r>
              <a:rPr lang="en-US" sz="1400" dirty="0" err="1"/>
              <a:t>hidrogen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air, </a:t>
            </a:r>
          </a:p>
          <a:p>
            <a:pPr marL="517525" lvl="1" indent="0" algn="just">
              <a:buNone/>
            </a:pPr>
            <a:r>
              <a:rPr lang="en-US" sz="1400" dirty="0"/>
              <a:t>Air </a:t>
            </a:r>
            <a:r>
              <a:rPr lang="en-US" sz="1400" dirty="0" err="1"/>
              <a:t>buangan</a:t>
            </a:r>
            <a:r>
              <a:rPr lang="en-US" sz="1400" dirty="0"/>
              <a:t> yang </a:t>
            </a:r>
            <a:r>
              <a:rPr lang="en-US" sz="1400" dirty="0" err="1"/>
              <a:t>mempunyai</a:t>
            </a:r>
            <a:r>
              <a:rPr lang="en-US" sz="1400" dirty="0"/>
              <a:t> pH </a:t>
            </a: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 </a:t>
            </a:r>
            <a:r>
              <a:rPr lang="en-US" sz="1400" dirty="0" err="1"/>
              <a:t>menjadikan</a:t>
            </a:r>
            <a:r>
              <a:rPr lang="en-US" sz="1400" dirty="0"/>
              <a:t> air </a:t>
            </a:r>
            <a:r>
              <a:rPr lang="en-US" sz="1400" dirty="0" err="1"/>
              <a:t>steril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sebagai</a:t>
            </a:r>
            <a:r>
              <a:rPr lang="en-US" sz="1400" dirty="0"/>
              <a:t> </a:t>
            </a:r>
            <a:r>
              <a:rPr lang="en-US" sz="1400" dirty="0" err="1"/>
              <a:t>akibatnya</a:t>
            </a:r>
            <a:r>
              <a:rPr lang="en-US" sz="1400" dirty="0"/>
              <a:t> </a:t>
            </a:r>
            <a:r>
              <a:rPr lang="en-US" sz="1400" dirty="0" err="1"/>
              <a:t>membunuh</a:t>
            </a:r>
            <a:r>
              <a:rPr lang="en-US" sz="1400" dirty="0"/>
              <a:t> </a:t>
            </a:r>
            <a:r>
              <a:rPr lang="en-US" sz="1400" dirty="0" err="1"/>
              <a:t>mikroorganisme</a:t>
            </a:r>
            <a:r>
              <a:rPr lang="en-US" sz="1400" dirty="0"/>
              <a:t> air yang </a:t>
            </a:r>
            <a:r>
              <a:rPr lang="en-US" sz="1400" dirty="0" err="1"/>
              <a:t>diperlukan</a:t>
            </a:r>
            <a:r>
              <a:rPr lang="en-US" sz="1400" dirty="0"/>
              <a:t>. </a:t>
            </a:r>
            <a:r>
              <a:rPr lang="en-US" sz="1400" dirty="0" err="1"/>
              <a:t>Demikian</a:t>
            </a:r>
            <a:r>
              <a:rPr lang="en-US" sz="1400" dirty="0"/>
              <a:t> </a:t>
            </a:r>
            <a:r>
              <a:rPr lang="en-US" sz="1400" dirty="0" err="1"/>
              <a:t>juga</a:t>
            </a:r>
            <a:r>
              <a:rPr lang="en-US" sz="1400" dirty="0"/>
              <a:t> </a:t>
            </a:r>
            <a:r>
              <a:rPr lang="en-US" sz="1400" dirty="0" err="1"/>
              <a:t>makhluk</a:t>
            </a:r>
            <a:r>
              <a:rPr lang="en-US" sz="1400" dirty="0"/>
              <a:t> lain, </a:t>
            </a:r>
            <a:r>
              <a:rPr lang="en-US" sz="1400" dirty="0" err="1"/>
              <a:t>misalnya</a:t>
            </a:r>
            <a:r>
              <a:rPr lang="en-US" sz="1400" dirty="0"/>
              <a:t> </a:t>
            </a:r>
            <a:r>
              <a:rPr lang="en-US" sz="1400" dirty="0" err="1"/>
              <a:t>ikan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hidup,Air</a:t>
            </a:r>
            <a:r>
              <a:rPr lang="en-US" sz="1400" dirty="0"/>
              <a:t> yang </a:t>
            </a:r>
            <a:r>
              <a:rPr lang="en-US" sz="1400" dirty="0" err="1"/>
              <a:t>mempunyai</a:t>
            </a:r>
            <a:r>
              <a:rPr lang="en-US" sz="1400" dirty="0"/>
              <a:t> pH </a:t>
            </a:r>
            <a:r>
              <a:rPr lang="en-US" sz="1400" dirty="0" err="1"/>
              <a:t>rendah</a:t>
            </a:r>
            <a:r>
              <a:rPr lang="en-US" sz="1400" dirty="0"/>
              <a:t> </a:t>
            </a:r>
            <a:r>
              <a:rPr lang="en-US" sz="1400" dirty="0" err="1"/>
              <a:t>membuat</a:t>
            </a:r>
            <a:r>
              <a:rPr lang="en-US" sz="1400" dirty="0"/>
              <a:t> air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korosif</a:t>
            </a:r>
            <a:r>
              <a:rPr lang="en-US" sz="1400" dirty="0"/>
              <a:t> </a:t>
            </a:r>
            <a:r>
              <a:rPr lang="en-US" sz="1400" dirty="0" err="1"/>
              <a:t>terhadap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endParaRPr lang="en-US" sz="1400" dirty="0"/>
          </a:p>
          <a:p>
            <a:pPr marL="517525" lvl="1" indent="0" algn="just">
              <a:buNone/>
            </a:pPr>
            <a:r>
              <a:rPr lang="en-US" sz="1400" dirty="0" err="1"/>
              <a:t>konstruksi</a:t>
            </a:r>
            <a:r>
              <a:rPr lang="en-US" sz="1400" dirty="0"/>
              <a:t> </a:t>
            </a:r>
            <a:r>
              <a:rPr lang="en-US" sz="1400" dirty="0" err="1"/>
              <a:t>seperti</a:t>
            </a:r>
            <a:r>
              <a:rPr lang="en-US" sz="1400" dirty="0"/>
              <a:t> </a:t>
            </a:r>
            <a:r>
              <a:rPr lang="en-US" sz="1400" dirty="0" err="1"/>
              <a:t>besi</a:t>
            </a:r>
            <a:r>
              <a:rPr lang="en-US" sz="1400" dirty="0"/>
              <a:t>. </a:t>
            </a:r>
            <a:r>
              <a:rPr lang="en-US" sz="1400" dirty="0" err="1"/>
              <a:t>Buangan</a:t>
            </a:r>
            <a:r>
              <a:rPr lang="en-US" sz="1400" dirty="0"/>
              <a:t> yang </a:t>
            </a:r>
            <a:r>
              <a:rPr lang="en-US" sz="1400" dirty="0" err="1"/>
              <a:t>bersifat</a:t>
            </a:r>
            <a:r>
              <a:rPr lang="en-US" sz="1400" dirty="0"/>
              <a:t> alkalis (</a:t>
            </a:r>
            <a:r>
              <a:rPr lang="en-US" sz="1400" dirty="0" err="1"/>
              <a:t>basa</a:t>
            </a:r>
            <a:r>
              <a:rPr lang="en-US" sz="1400" dirty="0"/>
              <a:t>) </a:t>
            </a:r>
            <a:r>
              <a:rPr lang="en-US" sz="1400" dirty="0" err="1"/>
              <a:t>bersumber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buangan</a:t>
            </a:r>
            <a:r>
              <a:rPr lang="en-US" sz="1400" dirty="0"/>
              <a:t> </a:t>
            </a:r>
            <a:r>
              <a:rPr lang="en-US" sz="1400" dirty="0" err="1"/>
              <a:t>mengandung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anorganik</a:t>
            </a:r>
            <a:r>
              <a:rPr lang="en-US" sz="1400" dirty="0"/>
              <a:t> </a:t>
            </a:r>
            <a:r>
              <a:rPr lang="en-US" sz="1400" dirty="0" err="1"/>
              <a:t>seperti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, </a:t>
            </a:r>
            <a:r>
              <a:rPr lang="en-US" sz="1400" dirty="0" err="1"/>
              <a:t>bikarbonat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hidroksida</a:t>
            </a:r>
            <a:r>
              <a:rPr lang="en-US" sz="1400" dirty="0"/>
              <a:t>. </a:t>
            </a:r>
            <a:r>
              <a:rPr lang="en-US" sz="1400" dirty="0" err="1"/>
              <a:t>Buangan</a:t>
            </a:r>
            <a:r>
              <a:rPr lang="en-US" sz="1400" dirty="0"/>
              <a:t> </a:t>
            </a: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berasal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kimia</a:t>
            </a:r>
            <a:r>
              <a:rPr lang="en-US" sz="1400" dirty="0"/>
              <a:t> yang </a:t>
            </a:r>
            <a:r>
              <a:rPr lang="en-US" sz="1400" dirty="0" err="1"/>
              <a:t>bersifat</a:t>
            </a:r>
            <a:r>
              <a:rPr lang="en-US" sz="1400" dirty="0"/>
              <a:t> </a:t>
            </a:r>
            <a:r>
              <a:rPr lang="en-US" sz="1400" dirty="0" err="1"/>
              <a:t>asam</a:t>
            </a:r>
            <a:r>
              <a:rPr lang="en-US" sz="1400" dirty="0"/>
              <a:t>, </a:t>
            </a:r>
            <a:r>
              <a:rPr lang="en-US" sz="1400" dirty="0" err="1"/>
              <a:t>misalnya</a:t>
            </a:r>
            <a:r>
              <a:rPr lang="en-US" sz="1400" dirty="0"/>
              <a:t> </a:t>
            </a:r>
            <a:r>
              <a:rPr lang="en-US" sz="1400" dirty="0" err="1"/>
              <a:t>buangan</a:t>
            </a:r>
            <a:r>
              <a:rPr lang="en-US" sz="1400" dirty="0"/>
              <a:t> </a:t>
            </a:r>
            <a:r>
              <a:rPr lang="en-US" sz="1400" dirty="0" err="1"/>
              <a:t>mengandung</a:t>
            </a:r>
            <a:r>
              <a:rPr lang="en-US" sz="1400" dirty="0"/>
              <a:t> 582 </a:t>
            </a: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khlorida</a:t>
            </a:r>
            <a:r>
              <a:rPr lang="en-US" sz="1400" dirty="0"/>
              <a:t>, </a:t>
            </a:r>
            <a:r>
              <a:rPr lang="en-US" sz="1400" dirty="0" err="1"/>
              <a:t>asam</a:t>
            </a:r>
            <a:r>
              <a:rPr lang="en-US" sz="1400" dirty="0"/>
              <a:t> </a:t>
            </a:r>
            <a:r>
              <a:rPr lang="en-US" sz="1400" dirty="0" err="1"/>
              <a:t>sulfat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lain-lain.</a:t>
            </a:r>
          </a:p>
          <a:p>
            <a:pPr marL="517525" lvl="1" indent="0" algn="just">
              <a:buNone/>
            </a:pPr>
            <a:r>
              <a:rPr lang="en-US" sz="1400" dirty="0"/>
              <a:t> </a:t>
            </a:r>
            <a:endParaRPr lang="en-US" sz="1400" dirty="0" smtClean="0"/>
          </a:p>
          <a:p>
            <a:pPr algn="just">
              <a:buBlip>
                <a:blip r:embed="rId2"/>
              </a:buBlip>
            </a:pPr>
            <a:r>
              <a:rPr lang="en-US" sz="1800" dirty="0" err="1" smtClean="0">
                <a:solidFill>
                  <a:srgbClr val="00B050"/>
                </a:solidFill>
              </a:rPr>
              <a:t>Alkalinitas</a:t>
            </a:r>
            <a:endParaRPr lang="en-US" sz="1800" dirty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endParaRPr lang="en-US" sz="1400" dirty="0"/>
          </a:p>
          <a:p>
            <a:pPr marL="517525" lvl="1" indent="0" algn="just">
              <a:buNone/>
            </a:pP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rendahnya</a:t>
            </a:r>
            <a:r>
              <a:rPr lang="en-US" sz="1400" dirty="0"/>
              <a:t> </a:t>
            </a:r>
            <a:r>
              <a:rPr lang="en-US" sz="1400" dirty="0" err="1"/>
              <a:t>alkalinitas</a:t>
            </a:r>
            <a:r>
              <a:rPr lang="en-US" sz="1400" dirty="0"/>
              <a:t> air </a:t>
            </a:r>
            <a:r>
              <a:rPr lang="en-US" sz="1400" dirty="0" err="1"/>
              <a:t>ditentukan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karbonat</a:t>
            </a:r>
            <a:r>
              <a:rPr lang="en-US" sz="1400" dirty="0"/>
              <a:t>, </a:t>
            </a:r>
            <a:r>
              <a:rPr lang="en-US" sz="1400" dirty="0" err="1"/>
              <a:t>bikarbonat</a:t>
            </a:r>
            <a:r>
              <a:rPr lang="en-US" sz="1400" dirty="0"/>
              <a:t>, </a:t>
            </a:r>
            <a:r>
              <a:rPr lang="en-US" sz="1400" dirty="0" err="1"/>
              <a:t>garam</a:t>
            </a:r>
            <a:r>
              <a:rPr lang="en-US" sz="1400" dirty="0"/>
              <a:t> </a:t>
            </a:r>
            <a:r>
              <a:rPr lang="en-US" sz="1400" dirty="0" err="1"/>
              <a:t>hidroksida</a:t>
            </a:r>
            <a:r>
              <a:rPr lang="en-US" sz="1400" dirty="0"/>
              <a:t>, </a:t>
            </a:r>
            <a:r>
              <a:rPr lang="en-US" sz="1400" dirty="0" err="1"/>
              <a:t>kalium</a:t>
            </a:r>
            <a:r>
              <a:rPr lang="en-US" sz="1400" dirty="0"/>
              <a:t>, magnesium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natrium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air. </a:t>
            </a:r>
            <a:r>
              <a:rPr lang="en-US" sz="1400" dirty="0" err="1"/>
              <a:t>Semakin</a:t>
            </a:r>
            <a:r>
              <a:rPr lang="en-US" sz="1400" dirty="0"/>
              <a:t> </a:t>
            </a: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kesadahan</a:t>
            </a:r>
            <a:r>
              <a:rPr lang="en-US" sz="1400" dirty="0"/>
              <a:t> </a:t>
            </a:r>
            <a:r>
              <a:rPr lang="en-US" sz="1400" dirty="0" err="1"/>
              <a:t>suatu</a:t>
            </a:r>
            <a:r>
              <a:rPr lang="en-US" sz="1400" dirty="0"/>
              <a:t> air </a:t>
            </a:r>
            <a:r>
              <a:rPr lang="en-US" sz="1400" dirty="0" err="1"/>
              <a:t>semakin</a:t>
            </a:r>
            <a:r>
              <a:rPr lang="en-US" sz="1400" dirty="0"/>
              <a:t> </a:t>
            </a:r>
            <a:r>
              <a:rPr lang="en-US" sz="1400" dirty="0" err="1"/>
              <a:t>sulit</a:t>
            </a:r>
            <a:r>
              <a:rPr lang="en-US" sz="1400" dirty="0"/>
              <a:t> air </a:t>
            </a:r>
            <a:r>
              <a:rPr lang="en-US" sz="1400" dirty="0" err="1"/>
              <a:t>membuih</a:t>
            </a:r>
            <a:r>
              <a:rPr lang="en-US" sz="1400" dirty="0"/>
              <a:t>. </a:t>
            </a:r>
            <a:r>
              <a:rPr lang="en-US" sz="1400" dirty="0" err="1"/>
              <a:t>Penggunaan</a:t>
            </a:r>
            <a:r>
              <a:rPr lang="en-US" sz="1400" dirty="0"/>
              <a:t> air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ketel</a:t>
            </a:r>
            <a:r>
              <a:rPr lang="en-US" sz="1400" dirty="0"/>
              <a:t> </a:t>
            </a:r>
            <a:r>
              <a:rPr lang="en-US" sz="1400" dirty="0" err="1"/>
              <a:t>selalu</a:t>
            </a:r>
            <a:r>
              <a:rPr lang="en-US" sz="1400" dirty="0"/>
              <a:t> </a:t>
            </a:r>
            <a:r>
              <a:rPr lang="en-US" sz="1400" dirty="0" err="1"/>
              <a:t>diupayakan</a:t>
            </a:r>
            <a:r>
              <a:rPr lang="en-US" sz="1400" dirty="0"/>
              <a:t> air yang </a:t>
            </a:r>
            <a:r>
              <a:rPr lang="en-US" sz="1400" dirty="0" err="1"/>
              <a:t>mempunyai</a:t>
            </a:r>
            <a:r>
              <a:rPr lang="en-US" sz="1400" dirty="0"/>
              <a:t> </a:t>
            </a:r>
            <a:r>
              <a:rPr lang="en-US" sz="1400" dirty="0" err="1"/>
              <a:t>kesadahan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 </a:t>
            </a:r>
            <a:r>
              <a:rPr lang="en-US" sz="1400" dirty="0" err="1"/>
              <a:t>karena</a:t>
            </a:r>
            <a:r>
              <a:rPr lang="en-US" sz="1400" dirty="0"/>
              <a:t> </a:t>
            </a:r>
            <a:r>
              <a:rPr lang="en-US" sz="1400" dirty="0" err="1"/>
              <a:t>zat</a:t>
            </a:r>
            <a:r>
              <a:rPr lang="en-US" sz="1400" dirty="0"/>
              <a:t>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konsentrasi</a:t>
            </a:r>
            <a:r>
              <a:rPr lang="en-US" sz="1400" dirty="0"/>
              <a:t> </a:t>
            </a: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menimbulkan</a:t>
            </a:r>
            <a:r>
              <a:rPr lang="en-US" sz="1400" dirty="0"/>
              <a:t> </a:t>
            </a:r>
            <a:r>
              <a:rPr lang="en-US" sz="1400" dirty="0" err="1"/>
              <a:t>terjadinya</a:t>
            </a:r>
            <a:r>
              <a:rPr lang="en-US" sz="1400" dirty="0"/>
              <a:t> </a:t>
            </a:r>
            <a:r>
              <a:rPr lang="en-US" sz="1400" dirty="0" err="1"/>
              <a:t>kerak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dinding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ketel</a:t>
            </a:r>
            <a:r>
              <a:rPr lang="en-US" sz="1400" dirty="0"/>
              <a:t> </a:t>
            </a:r>
            <a:r>
              <a:rPr lang="en-US" sz="1400" dirty="0" err="1"/>
              <a:t>maupun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pipa</a:t>
            </a:r>
            <a:r>
              <a:rPr lang="en-US" sz="1400" dirty="0"/>
              <a:t> </a:t>
            </a:r>
            <a:r>
              <a:rPr lang="en-US" sz="1400" dirty="0" err="1"/>
              <a:t>pendingin</a:t>
            </a:r>
            <a:r>
              <a:rPr lang="en-US" sz="1400" dirty="0"/>
              <a:t>.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sebab</a:t>
            </a:r>
            <a:r>
              <a:rPr lang="en-US" sz="1400" dirty="0"/>
              <a:t> </a:t>
            </a:r>
            <a:r>
              <a:rPr lang="en-US" sz="1400" dirty="0" err="1"/>
              <a:t>itu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menurunkan</a:t>
            </a:r>
            <a:r>
              <a:rPr lang="en-US" sz="1400" dirty="0"/>
              <a:t> </a:t>
            </a:r>
            <a:r>
              <a:rPr lang="en-US" sz="1400" dirty="0" err="1"/>
              <a:t>kesadahan</a:t>
            </a:r>
            <a:r>
              <a:rPr lang="en-US" sz="1400" dirty="0"/>
              <a:t> air </a:t>
            </a:r>
            <a:r>
              <a:rPr lang="en-US" sz="1400" dirty="0" err="1"/>
              <a:t>dilakukan</a:t>
            </a:r>
            <a:r>
              <a:rPr lang="en-US" sz="1400" dirty="0"/>
              <a:t> </a:t>
            </a:r>
            <a:r>
              <a:rPr lang="en-US" sz="1400" dirty="0" err="1"/>
              <a:t>pelunakan</a:t>
            </a:r>
            <a:r>
              <a:rPr lang="en-US" sz="1400" dirty="0"/>
              <a:t> air. </a:t>
            </a:r>
            <a:r>
              <a:rPr lang="en-US" sz="1400" dirty="0" err="1"/>
              <a:t>Pengukuran</a:t>
            </a:r>
            <a:r>
              <a:rPr lang="en-US" sz="1400" dirty="0"/>
              <a:t> </a:t>
            </a:r>
            <a:r>
              <a:rPr lang="en-US" sz="1400" dirty="0" err="1"/>
              <a:t>alkalinitas</a:t>
            </a:r>
            <a:r>
              <a:rPr lang="en-US" sz="1400" dirty="0"/>
              <a:t> air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dirty="0" err="1"/>
              <a:t>pengukuran</a:t>
            </a:r>
            <a:endParaRPr lang="en-US" sz="1400" dirty="0"/>
          </a:p>
          <a:p>
            <a:pPr marL="517525" lvl="1" indent="0" algn="just">
              <a:buNone/>
            </a:pPr>
            <a:r>
              <a:rPr lang="en-US" sz="1400" dirty="0" err="1"/>
              <a:t>kandungan</a:t>
            </a:r>
            <a:r>
              <a:rPr lang="en-US" sz="1400" dirty="0"/>
              <a:t> ion CaCO3, ion </a:t>
            </a:r>
            <a:r>
              <a:rPr lang="en-US" sz="1400" dirty="0" err="1"/>
              <a:t>Ca</a:t>
            </a:r>
            <a:r>
              <a:rPr lang="en-US" sz="1400" dirty="0"/>
              <a:t>, ion Mg, </a:t>
            </a:r>
            <a:r>
              <a:rPr lang="en-US" sz="1400" dirty="0" err="1"/>
              <a:t>bikarbonat</a:t>
            </a:r>
            <a:r>
              <a:rPr lang="en-US" sz="1400" dirty="0"/>
              <a:t>, </a:t>
            </a:r>
            <a:r>
              <a:rPr lang="en-US" sz="1400" dirty="0" err="1"/>
              <a:t>karbonat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lain-lain.</a:t>
            </a:r>
          </a:p>
          <a:p>
            <a:pPr marL="517525" lvl="1" indent="0" algn="just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7239121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371600" y="1143000"/>
            <a:ext cx="7162800" cy="4572000"/>
          </a:xfrm>
        </p:spPr>
        <p:txBody>
          <a:bodyPr/>
          <a:lstStyle/>
          <a:p>
            <a:pPr algn="just"/>
            <a:r>
              <a:rPr lang="en-US" sz="2400" dirty="0" err="1" smtClean="0">
                <a:solidFill>
                  <a:srgbClr val="00B050"/>
                </a:solidFill>
              </a:rPr>
              <a:t>Besi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dan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Mangan</a:t>
            </a:r>
            <a:endParaRPr lang="en-US" sz="2400" dirty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r>
              <a:rPr lang="en-US" sz="1400" dirty="0"/>
              <a:t> </a:t>
            </a:r>
            <a:endParaRPr lang="en-US" sz="1400" dirty="0" smtClean="0"/>
          </a:p>
          <a:p>
            <a:pPr marL="457200" indent="0" algn="just">
              <a:buNone/>
            </a:pPr>
            <a:r>
              <a:rPr lang="en-US" sz="1400" dirty="0" err="1" smtClean="0"/>
              <a:t>Besi</a:t>
            </a:r>
            <a:r>
              <a:rPr lang="en-US" sz="1400" dirty="0" smtClean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mangan</a:t>
            </a:r>
            <a:r>
              <a:rPr lang="en-US" sz="1400" dirty="0"/>
              <a:t> yang </a:t>
            </a:r>
            <a:r>
              <a:rPr lang="en-US" sz="1400" dirty="0" err="1"/>
              <a:t>teroksida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berwarna</a:t>
            </a:r>
            <a:r>
              <a:rPr lang="en-US" sz="1400" dirty="0"/>
              <a:t> </a:t>
            </a:r>
            <a:r>
              <a:rPr lang="en-US" sz="1400" dirty="0" err="1"/>
              <a:t>kecoklatan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larut</a:t>
            </a:r>
            <a:r>
              <a:rPr lang="en-US" sz="1400" dirty="0"/>
              <a:t>, </a:t>
            </a:r>
            <a:r>
              <a:rPr lang="en-US" sz="1400" dirty="0" err="1"/>
              <a:t>menyebabkan</a:t>
            </a:r>
            <a:r>
              <a:rPr lang="en-US" sz="1400" dirty="0"/>
              <a:t> </a:t>
            </a:r>
            <a:r>
              <a:rPr lang="en-US" sz="1400" dirty="0" err="1"/>
              <a:t>penggunaan</a:t>
            </a:r>
            <a:r>
              <a:rPr lang="en-US" sz="1400" dirty="0"/>
              <a:t> air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terbatas</a:t>
            </a:r>
            <a:r>
              <a:rPr lang="en-US" sz="1400" dirty="0"/>
              <a:t>. </a:t>
            </a:r>
            <a:r>
              <a:rPr lang="en-US" sz="1400" dirty="0" smtClean="0"/>
              <a:t>    </a:t>
            </a:r>
            <a:r>
              <a:rPr lang="en-US" sz="1400" dirty="0" err="1" smtClean="0"/>
              <a:t>Kedua</a:t>
            </a:r>
            <a:r>
              <a:rPr lang="en-US" sz="1400" dirty="0" smtClean="0"/>
              <a:t> </a:t>
            </a:r>
            <a:r>
              <a:rPr lang="en-US" sz="1400" dirty="0" err="1"/>
              <a:t>macam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berasal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larutan</a:t>
            </a:r>
            <a:r>
              <a:rPr lang="en-US" sz="1400" dirty="0"/>
              <a:t> </a:t>
            </a:r>
            <a:r>
              <a:rPr lang="en-US" sz="1400" dirty="0" err="1"/>
              <a:t>batu-batuan</a:t>
            </a:r>
            <a:r>
              <a:rPr lang="en-US" sz="1400" dirty="0"/>
              <a:t> yang </a:t>
            </a:r>
            <a:r>
              <a:rPr lang="en-US" sz="1400" dirty="0" err="1"/>
              <a:t>mengandung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Fe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Mn</a:t>
            </a:r>
            <a:r>
              <a:rPr lang="en-US" sz="1400" dirty="0"/>
              <a:t> </a:t>
            </a:r>
            <a:r>
              <a:rPr lang="en-US" sz="1400" dirty="0" err="1"/>
              <a:t>seperti</a:t>
            </a:r>
            <a:r>
              <a:rPr lang="en-US" sz="1400" dirty="0"/>
              <a:t> </a:t>
            </a:r>
            <a:r>
              <a:rPr lang="en-US" sz="1400" dirty="0" err="1"/>
              <a:t>pyrit</a:t>
            </a:r>
            <a:r>
              <a:rPr lang="en-US" sz="1400" dirty="0"/>
              <a:t>, </a:t>
            </a:r>
            <a:r>
              <a:rPr lang="en-US" sz="1400" dirty="0" err="1"/>
              <a:t>kematit</a:t>
            </a:r>
            <a:r>
              <a:rPr lang="en-US" sz="1400" dirty="0"/>
              <a:t>, </a:t>
            </a:r>
            <a:r>
              <a:rPr lang="en-US" sz="1400" dirty="0" err="1"/>
              <a:t>mangan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lain-lain.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limbah</a:t>
            </a:r>
            <a:r>
              <a:rPr lang="en-US" sz="1400" dirty="0"/>
              <a:t> </a:t>
            </a:r>
            <a:r>
              <a:rPr lang="en-US" sz="1400" dirty="0" err="1"/>
              <a:t>industri</a:t>
            </a:r>
            <a:r>
              <a:rPr lang="en-US" sz="1400" dirty="0"/>
              <a:t>, </a:t>
            </a:r>
            <a:r>
              <a:rPr lang="en-US" sz="1400" dirty="0" err="1"/>
              <a:t>besi</a:t>
            </a:r>
            <a:r>
              <a:rPr lang="en-US" sz="1400" dirty="0"/>
              <a:t> </a:t>
            </a:r>
            <a:r>
              <a:rPr lang="en-US" sz="1400" dirty="0" err="1"/>
              <a:t>berasal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korosi</a:t>
            </a:r>
            <a:r>
              <a:rPr lang="en-US" sz="1400" dirty="0"/>
              <a:t> </a:t>
            </a:r>
            <a:r>
              <a:rPr lang="en-US" sz="1400" dirty="0" err="1"/>
              <a:t>pipa-pipa</a:t>
            </a:r>
            <a:r>
              <a:rPr lang="en-US" sz="1400" dirty="0"/>
              <a:t> air, material</a:t>
            </a:r>
          </a:p>
          <a:p>
            <a:pPr marL="457200" indent="0" algn="just">
              <a:buNone/>
            </a:pPr>
            <a:r>
              <a:rPr lang="en-US" sz="1400" dirty="0" err="1"/>
              <a:t>logam</a:t>
            </a:r>
            <a:r>
              <a:rPr lang="en-US" sz="1400" dirty="0"/>
              <a:t> </a:t>
            </a:r>
            <a:r>
              <a:rPr lang="en-US" sz="1400" dirty="0" err="1"/>
              <a:t>sebagai</a:t>
            </a:r>
            <a:r>
              <a:rPr lang="en-US" sz="1400" dirty="0"/>
              <a:t> </a:t>
            </a:r>
            <a:r>
              <a:rPr lang="en-US" sz="1400" dirty="0" err="1"/>
              <a:t>hasil</a:t>
            </a:r>
            <a:r>
              <a:rPr lang="en-US" sz="1400" dirty="0"/>
              <a:t> </a:t>
            </a:r>
            <a:r>
              <a:rPr lang="en-US" sz="1400" dirty="0" err="1"/>
              <a:t>reaksi</a:t>
            </a:r>
            <a:r>
              <a:rPr lang="en-US" sz="1400" dirty="0"/>
              <a:t> </a:t>
            </a:r>
            <a:r>
              <a:rPr lang="en-US" sz="1400" dirty="0" err="1"/>
              <a:t>elektro</a:t>
            </a:r>
            <a:r>
              <a:rPr lang="en-US" sz="1400" dirty="0"/>
              <a:t> </a:t>
            </a:r>
            <a:r>
              <a:rPr lang="en-US" sz="1400" dirty="0" err="1"/>
              <a:t>kimia</a:t>
            </a:r>
            <a:r>
              <a:rPr lang="en-US" sz="1400" dirty="0"/>
              <a:t> yang </a:t>
            </a:r>
            <a:r>
              <a:rPr lang="en-US" sz="1400" dirty="0" err="1"/>
              <a:t>terjadi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permukaan</a:t>
            </a:r>
            <a:r>
              <a:rPr lang="en-US" sz="1400" dirty="0"/>
              <a:t>. Air yang </a:t>
            </a:r>
            <a:r>
              <a:rPr lang="en-US" sz="1400" dirty="0" err="1"/>
              <a:t>mengandung</a:t>
            </a:r>
            <a:r>
              <a:rPr lang="en-US" sz="1400" dirty="0"/>
              <a:t> </a:t>
            </a:r>
            <a:r>
              <a:rPr lang="en-US" sz="1400" dirty="0" err="1"/>
              <a:t>padatan</a:t>
            </a:r>
            <a:r>
              <a:rPr lang="en-US" sz="1400" dirty="0"/>
              <a:t> </a:t>
            </a:r>
            <a:r>
              <a:rPr lang="en-US" sz="1400" dirty="0" err="1"/>
              <a:t>larut</a:t>
            </a:r>
            <a:r>
              <a:rPr lang="en-US" sz="1400" dirty="0"/>
              <a:t> </a:t>
            </a:r>
            <a:r>
              <a:rPr lang="en-US" sz="1400" dirty="0" err="1"/>
              <a:t>mempunyai</a:t>
            </a:r>
            <a:r>
              <a:rPr lang="en-US" sz="1400" dirty="0"/>
              <a:t> </a:t>
            </a:r>
            <a:r>
              <a:rPr lang="en-US" sz="1400" dirty="0" err="1"/>
              <a:t>sifat</a:t>
            </a:r>
            <a:r>
              <a:rPr lang="en-US" sz="1400" dirty="0"/>
              <a:t> </a:t>
            </a:r>
            <a:r>
              <a:rPr lang="en-US" sz="1400" dirty="0" err="1"/>
              <a:t>mengantarkan</a:t>
            </a:r>
            <a:r>
              <a:rPr lang="en-US" sz="1400" dirty="0"/>
              <a:t> </a:t>
            </a:r>
            <a:r>
              <a:rPr lang="en-US" sz="1400" dirty="0" err="1"/>
              <a:t>listrik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mempercepat</a:t>
            </a:r>
            <a:r>
              <a:rPr lang="en-US" sz="1400" dirty="0"/>
              <a:t> </a:t>
            </a:r>
            <a:r>
              <a:rPr lang="en-US" sz="1400" dirty="0" err="1"/>
              <a:t>terjadinya</a:t>
            </a:r>
            <a:r>
              <a:rPr lang="en-US" sz="1400" dirty="0"/>
              <a:t> </a:t>
            </a:r>
            <a:r>
              <a:rPr lang="en-US" sz="1400" dirty="0" err="1"/>
              <a:t>korosi</a:t>
            </a:r>
            <a:r>
              <a:rPr lang="en-US" sz="1400" dirty="0"/>
              <a:t>.</a:t>
            </a:r>
          </a:p>
          <a:p>
            <a:pPr marL="0" indent="0" algn="just">
              <a:buNone/>
            </a:pPr>
            <a:r>
              <a:rPr lang="en-US" sz="1400" dirty="0"/>
              <a:t> </a:t>
            </a:r>
          </a:p>
          <a:p>
            <a:pPr algn="just"/>
            <a:r>
              <a:rPr lang="en-US" sz="2000" dirty="0" err="1">
                <a:solidFill>
                  <a:srgbClr val="00B050"/>
                </a:solidFill>
              </a:rPr>
              <a:t>Chlorida</a:t>
            </a:r>
            <a:endParaRPr lang="en-US" sz="2000" dirty="0">
              <a:solidFill>
                <a:srgbClr val="00B050"/>
              </a:solidFill>
            </a:endParaRPr>
          </a:p>
          <a:p>
            <a:pPr marL="0" indent="0" algn="just">
              <a:buNone/>
            </a:pPr>
            <a:r>
              <a:rPr lang="en-US" sz="1400" dirty="0">
                <a:solidFill>
                  <a:srgbClr val="00B050"/>
                </a:solidFill>
              </a:rPr>
              <a:t> </a:t>
            </a:r>
            <a:endParaRPr lang="en-US" sz="1400" dirty="0" smtClean="0">
              <a:solidFill>
                <a:srgbClr val="00B050"/>
              </a:solidFill>
            </a:endParaRPr>
          </a:p>
          <a:p>
            <a:pPr marL="457200" indent="0" algn="just">
              <a:buNone/>
            </a:pPr>
            <a:r>
              <a:rPr lang="en-US" sz="1400" dirty="0" err="1" smtClean="0"/>
              <a:t>Chlorida</a:t>
            </a:r>
            <a:r>
              <a:rPr lang="en-US" sz="1400" dirty="0" smtClean="0"/>
              <a:t> </a:t>
            </a:r>
            <a:r>
              <a:rPr lang="en-US" sz="1400" dirty="0" err="1"/>
              <a:t>banyak</a:t>
            </a:r>
            <a:r>
              <a:rPr lang="en-US" sz="1400" dirty="0"/>
              <a:t> </a:t>
            </a:r>
            <a:r>
              <a:rPr lang="en-US" sz="1400" dirty="0" err="1"/>
              <a:t>dijumpai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pabrik</a:t>
            </a:r>
            <a:r>
              <a:rPr lang="en-US" sz="1400" dirty="0"/>
              <a:t> </a:t>
            </a:r>
            <a:r>
              <a:rPr lang="en-US" sz="1400" dirty="0" err="1"/>
              <a:t>industri</a:t>
            </a:r>
            <a:r>
              <a:rPr lang="en-US" sz="1400" dirty="0"/>
              <a:t> </a:t>
            </a:r>
            <a:r>
              <a:rPr lang="en-US" sz="1400" dirty="0" err="1"/>
              <a:t>kaustik</a:t>
            </a:r>
            <a:r>
              <a:rPr lang="en-US" sz="1400" dirty="0"/>
              <a:t> soda.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berasal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proses </a:t>
            </a:r>
            <a:r>
              <a:rPr lang="en-US" sz="1400" dirty="0" err="1"/>
              <a:t>elektrolisa</a:t>
            </a:r>
            <a:r>
              <a:rPr lang="en-US" sz="1400" dirty="0"/>
              <a:t>, </a:t>
            </a:r>
            <a:r>
              <a:rPr lang="en-US" sz="1400" dirty="0" err="1"/>
              <a:t>penjernihan</a:t>
            </a:r>
            <a:r>
              <a:rPr lang="en-US" sz="1400" dirty="0"/>
              <a:t> </a:t>
            </a:r>
            <a:r>
              <a:rPr lang="en-US" sz="1400" dirty="0" err="1"/>
              <a:t>garam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lain-lain. </a:t>
            </a:r>
            <a:r>
              <a:rPr lang="en-US" sz="1400" dirty="0" err="1"/>
              <a:t>Chlorida</a:t>
            </a:r>
            <a:r>
              <a:rPr lang="en-US" sz="1400" dirty="0"/>
              <a:t> </a:t>
            </a:r>
            <a:r>
              <a:rPr lang="en-US" sz="1400" dirty="0" err="1"/>
              <a:t>merupakan</a:t>
            </a:r>
            <a:r>
              <a:rPr lang="en-US" sz="1400" dirty="0"/>
              <a:t> </a:t>
            </a:r>
            <a:r>
              <a:rPr lang="en-US" sz="1400" dirty="0" err="1"/>
              <a:t>zat</a:t>
            </a:r>
            <a:r>
              <a:rPr lang="en-US" sz="1400" dirty="0"/>
              <a:t> </a:t>
            </a:r>
            <a:r>
              <a:rPr lang="en-US" sz="1400" dirty="0" err="1"/>
              <a:t>terlarut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menyerap</a:t>
            </a:r>
            <a:r>
              <a:rPr lang="en-US" sz="1400" dirty="0"/>
              <a:t>. </a:t>
            </a:r>
            <a:r>
              <a:rPr lang="en-US" sz="1400" dirty="0" err="1"/>
              <a:t>Sebagai</a:t>
            </a:r>
            <a:r>
              <a:rPr lang="en-US" sz="1400" dirty="0"/>
              <a:t> </a:t>
            </a:r>
            <a:r>
              <a:rPr lang="en-US" sz="1400" dirty="0" err="1"/>
              <a:t>Chlor</a:t>
            </a:r>
            <a:r>
              <a:rPr lang="en-US" sz="1400" dirty="0"/>
              <a:t> </a:t>
            </a:r>
            <a:r>
              <a:rPr lang="en-US" sz="1400" dirty="0" err="1"/>
              <a:t>bebas</a:t>
            </a:r>
            <a:r>
              <a:rPr lang="en-US" sz="1400" dirty="0"/>
              <a:t> </a:t>
            </a:r>
            <a:r>
              <a:rPr lang="en-US" sz="1400" dirty="0" err="1"/>
              <a:t>berfungsi</a:t>
            </a:r>
            <a:r>
              <a:rPr lang="en-US" sz="1400" dirty="0"/>
              <a:t> </a:t>
            </a:r>
            <a:r>
              <a:rPr lang="en-US" sz="1400" dirty="0" err="1"/>
              <a:t>desinfektans</a:t>
            </a:r>
            <a:r>
              <a:rPr lang="en-US" sz="1400" dirty="0"/>
              <a:t>, </a:t>
            </a:r>
            <a:r>
              <a:rPr lang="en-US" sz="1400" dirty="0" err="1"/>
              <a:t>tapi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bentuk</a:t>
            </a:r>
            <a:r>
              <a:rPr lang="en-US" sz="1400" dirty="0"/>
              <a:t> ion yang </a:t>
            </a:r>
            <a:r>
              <a:rPr lang="en-US" sz="1400" dirty="0" err="1"/>
              <a:t>bersenyawa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ion </a:t>
            </a:r>
            <a:r>
              <a:rPr lang="en-US" sz="1400" dirty="0" err="1"/>
              <a:t>natrium</a:t>
            </a:r>
            <a:r>
              <a:rPr lang="en-US" sz="1400" dirty="0"/>
              <a:t> </a:t>
            </a:r>
            <a:r>
              <a:rPr lang="en-US" sz="1400" dirty="0" err="1"/>
              <a:t>menyebabkan</a:t>
            </a:r>
            <a:r>
              <a:rPr lang="en-US" sz="1400" dirty="0"/>
              <a:t> air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asin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merusak</a:t>
            </a:r>
            <a:r>
              <a:rPr lang="en-US" sz="1400" dirty="0"/>
              <a:t> </a:t>
            </a:r>
            <a:r>
              <a:rPr lang="en-US" sz="1400" dirty="0" err="1"/>
              <a:t>pipa-pipa</a:t>
            </a:r>
            <a:r>
              <a:rPr lang="en-US" sz="1400" dirty="0"/>
              <a:t> </a:t>
            </a:r>
            <a:r>
              <a:rPr lang="en-US" sz="1400" dirty="0" err="1"/>
              <a:t>instalasi</a:t>
            </a:r>
            <a:r>
              <a:rPr lang="en-US" sz="1400" dirty="0"/>
              <a:t>.</a:t>
            </a:r>
          </a:p>
          <a:p>
            <a:pPr marL="0" indent="0" algn="just">
              <a:buNone/>
            </a:pPr>
            <a:r>
              <a:rPr lang="en-US" sz="1800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3739633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838200" y="1219200"/>
            <a:ext cx="7848600" cy="4572000"/>
          </a:xfrm>
        </p:spPr>
        <p:txBody>
          <a:bodyPr/>
          <a:lstStyle/>
          <a:p>
            <a:pPr marL="0" indent="0">
              <a:buNone/>
            </a:pPr>
            <a:r>
              <a:rPr lang="en-US" sz="1400" dirty="0"/>
              <a:t> </a:t>
            </a:r>
          </a:p>
          <a:p>
            <a:r>
              <a:rPr lang="en-US" sz="2000" b="1" dirty="0" err="1">
                <a:solidFill>
                  <a:srgbClr val="00B050"/>
                </a:solidFill>
              </a:rPr>
              <a:t>Phosphat</a:t>
            </a:r>
            <a:endParaRPr lang="en-US" sz="20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US" sz="1400" dirty="0" smtClean="0"/>
          </a:p>
          <a:p>
            <a:pPr marL="398463" indent="58738" algn="just">
              <a:buNone/>
            </a:pPr>
            <a:r>
              <a:rPr lang="en-US" sz="1400" dirty="0" err="1" smtClean="0"/>
              <a:t>Kandungan</a:t>
            </a:r>
            <a:r>
              <a:rPr lang="en-US" sz="1400" dirty="0" smtClean="0"/>
              <a:t> </a:t>
            </a:r>
            <a:r>
              <a:rPr lang="en-US" sz="1400" dirty="0" err="1"/>
              <a:t>phosphat</a:t>
            </a:r>
            <a:r>
              <a:rPr lang="en-US" sz="1400" dirty="0"/>
              <a:t> yang </a:t>
            </a:r>
            <a:r>
              <a:rPr lang="en-US" sz="1400" dirty="0" err="1"/>
              <a:t>tinggi</a:t>
            </a:r>
            <a:r>
              <a:rPr lang="en-US" sz="1400" dirty="0"/>
              <a:t> </a:t>
            </a:r>
            <a:r>
              <a:rPr lang="en-US" sz="1400" dirty="0" err="1"/>
              <a:t>menyebabkan</a:t>
            </a:r>
            <a:r>
              <a:rPr lang="en-US" sz="1400" dirty="0"/>
              <a:t> </a:t>
            </a:r>
            <a:r>
              <a:rPr lang="en-US" sz="1400" dirty="0" err="1"/>
              <a:t>suburnya</a:t>
            </a:r>
            <a:r>
              <a:rPr lang="en-US" sz="1400" dirty="0"/>
              <a:t> algae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organisme</a:t>
            </a:r>
            <a:r>
              <a:rPr lang="en-US" sz="1400" dirty="0"/>
              <a:t> </a:t>
            </a:r>
            <a:r>
              <a:rPr lang="en-US" sz="1400" dirty="0" err="1"/>
              <a:t>lainnya</a:t>
            </a:r>
            <a:r>
              <a:rPr lang="en-US" sz="1400" dirty="0"/>
              <a:t>. </a:t>
            </a:r>
            <a:r>
              <a:rPr lang="en-US" sz="1400" dirty="0" err="1"/>
              <a:t>Phosphat</a:t>
            </a:r>
            <a:r>
              <a:rPr lang="en-US" sz="1400" dirty="0"/>
              <a:t> </a:t>
            </a:r>
            <a:r>
              <a:rPr lang="en-US" sz="1400" dirty="0" err="1"/>
              <a:t>kebanyakan</a:t>
            </a:r>
            <a:r>
              <a:rPr lang="en-US" sz="1400" dirty="0"/>
              <a:t> </a:t>
            </a:r>
            <a:r>
              <a:rPr lang="en-US" sz="1400" dirty="0" err="1"/>
              <a:t>berasal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bahan</a:t>
            </a:r>
            <a:r>
              <a:rPr lang="en-US" sz="1400" dirty="0"/>
              <a:t> </a:t>
            </a:r>
            <a:r>
              <a:rPr lang="en-US" sz="1400" dirty="0" err="1"/>
              <a:t>pembersih</a:t>
            </a:r>
            <a:r>
              <a:rPr lang="en-US" sz="1400" dirty="0"/>
              <a:t> yang </a:t>
            </a:r>
            <a:r>
              <a:rPr lang="en-US" sz="1400" dirty="0" err="1"/>
              <a:t>mengandung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phosphat</a:t>
            </a:r>
            <a:r>
              <a:rPr lang="en-US" sz="1400" dirty="0"/>
              <a:t>.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industri</a:t>
            </a:r>
            <a:r>
              <a:rPr lang="en-US" sz="1400" dirty="0"/>
              <a:t> </a:t>
            </a:r>
            <a:r>
              <a:rPr lang="en-US" sz="1400" dirty="0" err="1"/>
              <a:t>kegunaan</a:t>
            </a:r>
            <a:r>
              <a:rPr lang="en-US" sz="1400" dirty="0"/>
              <a:t> </a:t>
            </a:r>
            <a:r>
              <a:rPr lang="en-US" sz="1400" dirty="0" err="1"/>
              <a:t>phosphat</a:t>
            </a:r>
            <a:r>
              <a:rPr lang="en-US" sz="1400" dirty="0"/>
              <a:t> </a:t>
            </a:r>
            <a:r>
              <a:rPr lang="en-US" sz="1400" dirty="0" err="1"/>
              <a:t>terdapat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ketel</a:t>
            </a:r>
            <a:r>
              <a:rPr lang="en-US" sz="1400" dirty="0"/>
              <a:t> </a:t>
            </a:r>
            <a:r>
              <a:rPr lang="en-US" sz="1400" dirty="0" err="1"/>
              <a:t>uap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mencegah</a:t>
            </a:r>
            <a:r>
              <a:rPr lang="en-US" sz="1400" dirty="0"/>
              <a:t> </a:t>
            </a:r>
            <a:r>
              <a:rPr lang="en-US" sz="1400" dirty="0" err="1"/>
              <a:t>kesadahan</a:t>
            </a:r>
            <a:r>
              <a:rPr lang="en-US" sz="1400" dirty="0"/>
              <a:t>. </a:t>
            </a:r>
            <a:r>
              <a:rPr lang="en-US" sz="1400" dirty="0" err="1"/>
              <a:t>Maka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saat</a:t>
            </a:r>
            <a:r>
              <a:rPr lang="en-US" sz="1400" dirty="0"/>
              <a:t> </a:t>
            </a:r>
            <a:r>
              <a:rPr lang="en-US" sz="1400" dirty="0" err="1"/>
              <a:t>penggantian</a:t>
            </a:r>
            <a:r>
              <a:rPr lang="en-US" sz="1400" dirty="0"/>
              <a:t> air </a:t>
            </a:r>
            <a:r>
              <a:rPr lang="en-US" sz="1400" dirty="0" err="1"/>
              <a:t>ketel</a:t>
            </a:r>
            <a:r>
              <a:rPr lang="en-US" sz="1400" dirty="0"/>
              <a:t>, </a:t>
            </a:r>
            <a:r>
              <a:rPr lang="en-US" sz="1400" dirty="0" err="1"/>
              <a:t>buangan</a:t>
            </a:r>
            <a:r>
              <a:rPr lang="en-US" sz="1400" dirty="0"/>
              <a:t> </a:t>
            </a:r>
            <a:r>
              <a:rPr lang="en-US" sz="1400" dirty="0" err="1"/>
              <a:t>ketel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sumber</a:t>
            </a:r>
            <a:r>
              <a:rPr lang="en-US" sz="1400" dirty="0"/>
              <a:t> </a:t>
            </a:r>
            <a:r>
              <a:rPr lang="en-US" sz="1400" dirty="0" err="1"/>
              <a:t>phosphat</a:t>
            </a:r>
            <a:r>
              <a:rPr lang="en-US" sz="1400" dirty="0"/>
              <a:t>. </a:t>
            </a:r>
            <a:r>
              <a:rPr lang="en-US" sz="1400" dirty="0" err="1"/>
              <a:t>Pengukuran</a:t>
            </a:r>
            <a:r>
              <a:rPr lang="en-US" sz="1400" dirty="0"/>
              <a:t> </a:t>
            </a:r>
            <a:r>
              <a:rPr lang="en-US" sz="1400" dirty="0" err="1"/>
              <a:t>kandungan</a:t>
            </a:r>
            <a:r>
              <a:rPr lang="en-US" sz="1400" dirty="0"/>
              <a:t> </a:t>
            </a:r>
            <a:r>
              <a:rPr lang="en-US" sz="1400" dirty="0" err="1"/>
              <a:t>phosphat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limbah</a:t>
            </a:r>
            <a:r>
              <a:rPr lang="en-US" sz="1400" dirty="0"/>
              <a:t> </a:t>
            </a:r>
            <a:r>
              <a:rPr lang="en-US" sz="1400" dirty="0" err="1" smtClean="0"/>
              <a:t>berfungsi</a:t>
            </a:r>
            <a:endParaRPr lang="en-US" sz="1400" dirty="0" smtClean="0"/>
          </a:p>
          <a:p>
            <a:pPr marL="398463" indent="58738">
              <a:buNone/>
            </a:pPr>
            <a:endParaRPr lang="en-US" sz="1400" dirty="0"/>
          </a:p>
          <a:p>
            <a:r>
              <a:rPr lang="en-US" sz="2000" b="1" dirty="0">
                <a:solidFill>
                  <a:srgbClr val="00B050"/>
                </a:solidFill>
              </a:rPr>
              <a:t>Nitrogen</a:t>
            </a:r>
          </a:p>
          <a:p>
            <a:pPr marL="0" indent="0">
              <a:buNone/>
            </a:pPr>
            <a:r>
              <a:rPr lang="en-US" sz="1400" dirty="0"/>
              <a:t> </a:t>
            </a:r>
          </a:p>
          <a:p>
            <a:pPr marL="457200" indent="0" algn="just">
              <a:buNone/>
            </a:pPr>
            <a:r>
              <a:rPr lang="en-US" sz="1400" dirty="0"/>
              <a:t>Nitrogen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limbah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umumnya</a:t>
            </a:r>
            <a:r>
              <a:rPr lang="en-US" sz="1400" dirty="0"/>
              <a:t> </a:t>
            </a:r>
            <a:r>
              <a:rPr lang="en-US" sz="1400" dirty="0" err="1"/>
              <a:t>terdapat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bentuk</a:t>
            </a:r>
            <a:r>
              <a:rPr lang="en-US" sz="1400" dirty="0"/>
              <a:t> </a:t>
            </a:r>
            <a:r>
              <a:rPr lang="en-US" sz="1400" dirty="0" err="1"/>
              <a:t>organik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bakteri</a:t>
            </a:r>
            <a:r>
              <a:rPr lang="en-US" sz="1400" dirty="0"/>
              <a:t> </a:t>
            </a:r>
            <a:r>
              <a:rPr lang="en-US" sz="1400" dirty="0" err="1"/>
              <a:t>berubah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amonia</a:t>
            </a:r>
            <a:r>
              <a:rPr lang="en-US" sz="1400" dirty="0"/>
              <a:t>.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kondisi</a:t>
            </a:r>
            <a:r>
              <a:rPr lang="en-US" sz="1400" dirty="0"/>
              <a:t> </a:t>
            </a:r>
            <a:r>
              <a:rPr lang="en-US" sz="1400" dirty="0" err="1"/>
              <a:t>aerobik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waktu</a:t>
            </a:r>
            <a:r>
              <a:rPr lang="en-US" sz="1400" dirty="0"/>
              <a:t> </a:t>
            </a:r>
            <a:r>
              <a:rPr lang="en-US" sz="1400" dirty="0" err="1"/>
              <a:t>tertentu</a:t>
            </a:r>
            <a:r>
              <a:rPr lang="en-US" sz="1400" dirty="0"/>
              <a:t> </a:t>
            </a:r>
            <a:r>
              <a:rPr lang="en-US" sz="1400" dirty="0" err="1"/>
              <a:t>bakteri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mengoksidasi</a:t>
            </a:r>
            <a:r>
              <a:rPr lang="en-US" sz="1400" dirty="0"/>
              <a:t> </a:t>
            </a:r>
            <a:r>
              <a:rPr lang="en-US" sz="1400" dirty="0" err="1"/>
              <a:t>amonia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nitrit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nitrat</a:t>
            </a:r>
            <a:r>
              <a:rPr lang="en-US" sz="1400" dirty="0"/>
              <a:t>. </a:t>
            </a:r>
            <a:r>
              <a:rPr lang="en-US" sz="1400" dirty="0" err="1"/>
              <a:t>Nitrat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digunakan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algae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tumbuh-tumbuhan</a:t>
            </a:r>
            <a:r>
              <a:rPr lang="en-US" sz="1400" dirty="0"/>
              <a:t> lain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membentuk</a:t>
            </a:r>
            <a:r>
              <a:rPr lang="en-US" sz="1400" dirty="0"/>
              <a:t> protein </a:t>
            </a:r>
            <a:r>
              <a:rPr lang="en-US" sz="1400" dirty="0" err="1"/>
              <a:t>tanaman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hewan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membentuk</a:t>
            </a:r>
            <a:r>
              <a:rPr lang="en-US" sz="1400" dirty="0"/>
              <a:t> protein </a:t>
            </a:r>
            <a:r>
              <a:rPr lang="en-US" sz="1400" dirty="0" err="1"/>
              <a:t>hewan</a:t>
            </a:r>
            <a:r>
              <a:rPr lang="en-US" sz="1400" dirty="0"/>
              <a:t>. </a:t>
            </a:r>
            <a:r>
              <a:rPr lang="en-US" sz="1400" dirty="0" err="1"/>
              <a:t>Perusakan</a:t>
            </a:r>
            <a:r>
              <a:rPr lang="en-US" sz="1400" dirty="0"/>
              <a:t> protein </a:t>
            </a:r>
            <a:r>
              <a:rPr lang="en-US" sz="1400" dirty="0" err="1"/>
              <a:t>tanaman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hewan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bakteri</a:t>
            </a:r>
            <a:r>
              <a:rPr lang="en-US" sz="1400" dirty="0"/>
              <a:t> </a:t>
            </a:r>
            <a:r>
              <a:rPr lang="en-US" sz="1400" dirty="0" err="1"/>
              <a:t>menghasilkan</a:t>
            </a:r>
            <a:r>
              <a:rPr lang="en-US" sz="1400" dirty="0"/>
              <a:t> </a:t>
            </a:r>
            <a:r>
              <a:rPr lang="en-US" sz="1400" dirty="0" err="1"/>
              <a:t>amonia</a:t>
            </a:r>
            <a:r>
              <a:rPr lang="en-US" sz="1400" dirty="0"/>
              <a:t>. </a:t>
            </a:r>
            <a:r>
              <a:rPr lang="en-US" sz="1400" dirty="0" err="1"/>
              <a:t>Nitrit</a:t>
            </a:r>
            <a:r>
              <a:rPr lang="en-US" sz="1400" dirty="0"/>
              <a:t> </a:t>
            </a:r>
            <a:r>
              <a:rPr lang="en-US" sz="1400" dirty="0" err="1"/>
              <a:t>menunjukkan</a:t>
            </a:r>
            <a:r>
              <a:rPr lang="en-US" sz="1400" dirty="0"/>
              <a:t> </a:t>
            </a:r>
            <a:r>
              <a:rPr lang="en-US" sz="1400" dirty="0" err="1"/>
              <a:t>jumlah</a:t>
            </a:r>
            <a:r>
              <a:rPr lang="en-US" sz="1400" dirty="0"/>
              <a:t> </a:t>
            </a:r>
            <a:r>
              <a:rPr lang="en-US" sz="1400" dirty="0" err="1"/>
              <a:t>zat</a:t>
            </a:r>
            <a:r>
              <a:rPr lang="en-US" sz="1400" dirty="0"/>
              <a:t> nitrogen yang </a:t>
            </a:r>
            <a:r>
              <a:rPr lang="en-US" sz="1400" dirty="0" err="1"/>
              <a:t>teroksidasi</a:t>
            </a:r>
            <a:r>
              <a:rPr lang="en-US" sz="1400" dirty="0"/>
              <a:t>. </a:t>
            </a:r>
            <a:r>
              <a:rPr lang="en-US" sz="1400" dirty="0" err="1"/>
              <a:t>Nitrit</a:t>
            </a:r>
            <a:r>
              <a:rPr lang="en-US" sz="1400" dirty="0"/>
              <a:t> </a:t>
            </a:r>
            <a:r>
              <a:rPr lang="en-US" sz="1400" dirty="0" err="1"/>
              <a:t>merupakan</a:t>
            </a:r>
            <a:r>
              <a:rPr lang="en-US" sz="1400" dirty="0"/>
              <a:t> </a:t>
            </a:r>
            <a:r>
              <a:rPr lang="en-US" sz="1400" dirty="0" err="1"/>
              <a:t>hasil</a:t>
            </a:r>
            <a:r>
              <a:rPr lang="en-US" sz="1400" dirty="0"/>
              <a:t> </a:t>
            </a:r>
            <a:r>
              <a:rPr lang="en-US" sz="1400" dirty="0" err="1"/>
              <a:t>reaksi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amoniak</a:t>
            </a:r>
            <a:r>
              <a:rPr lang="en-US" sz="1400" dirty="0"/>
              <a:t> </a:t>
            </a:r>
            <a:r>
              <a:rPr lang="en-US" sz="1400" dirty="0" err="1"/>
              <a:t>ataudioksidasi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nitrit</a:t>
            </a:r>
            <a:r>
              <a:rPr lang="en-US" sz="1400" dirty="0"/>
              <a:t>. </a:t>
            </a:r>
            <a:r>
              <a:rPr lang="en-US" sz="1400" dirty="0" err="1"/>
              <a:t>Kehadiran</a:t>
            </a:r>
            <a:r>
              <a:rPr lang="en-US" sz="1400" dirty="0"/>
              <a:t> nitrogen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sering</a:t>
            </a:r>
            <a:r>
              <a:rPr lang="en-US" sz="1400" dirty="0"/>
              <a:t> </a:t>
            </a:r>
            <a:r>
              <a:rPr lang="en-US" sz="1400" dirty="0" err="1"/>
              <a:t>sekali</a:t>
            </a:r>
            <a:r>
              <a:rPr lang="en-US" sz="1400" dirty="0"/>
              <a:t> </a:t>
            </a:r>
            <a:r>
              <a:rPr lang="en-US" sz="1400" dirty="0" err="1"/>
              <a:t>dijumpai</a:t>
            </a:r>
            <a:r>
              <a:rPr lang="en-US" sz="1400" dirty="0"/>
              <a:t> </a:t>
            </a:r>
            <a:r>
              <a:rPr lang="en-US" sz="1400" dirty="0" err="1"/>
              <a:t>sebagai</a:t>
            </a:r>
            <a:r>
              <a:rPr lang="en-US" sz="1400" dirty="0"/>
              <a:t> nitrogen </a:t>
            </a:r>
            <a:r>
              <a:rPr lang="en-US" sz="1400" dirty="0" err="1"/>
              <a:t>nitrit</a:t>
            </a:r>
            <a:r>
              <a:rPr lang="en-US" sz="1400" dirty="0"/>
              <a:t>.</a:t>
            </a:r>
          </a:p>
          <a:p>
            <a:pPr marL="398463" indent="58738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 smtClean="0"/>
              <a:t>.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8911159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85800" y="1295400"/>
            <a:ext cx="7848600" cy="4650200"/>
          </a:xfrm>
        </p:spPr>
        <p:txBody>
          <a:bodyPr/>
          <a:lstStyle/>
          <a:p>
            <a:r>
              <a:rPr lang="en-US" sz="1800" b="1" dirty="0">
                <a:solidFill>
                  <a:srgbClr val="00B050"/>
                </a:solidFill>
              </a:rPr>
              <a:t>Sulfur</a:t>
            </a:r>
          </a:p>
          <a:p>
            <a:pPr marL="457200" indent="0" algn="just">
              <a:buNone/>
            </a:pPr>
            <a:r>
              <a:rPr lang="en-US" sz="1400" dirty="0">
                <a:solidFill>
                  <a:srgbClr val="002060"/>
                </a:solidFill>
              </a:rPr>
              <a:t> </a:t>
            </a:r>
            <a:r>
              <a:rPr lang="en-US" sz="1800" dirty="0" err="1">
                <a:solidFill>
                  <a:srgbClr val="002060"/>
                </a:solidFill>
              </a:rPr>
              <a:t>Sulfat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dalam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jumlah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besar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akan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menaikkan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keasaman</a:t>
            </a:r>
            <a:r>
              <a:rPr lang="en-US" sz="1800" dirty="0">
                <a:solidFill>
                  <a:srgbClr val="002060"/>
                </a:solidFill>
              </a:rPr>
              <a:t> air. Ion </a:t>
            </a:r>
            <a:r>
              <a:rPr lang="en-US" sz="1800" dirty="0" err="1">
                <a:solidFill>
                  <a:srgbClr val="002060"/>
                </a:solidFill>
              </a:rPr>
              <a:t>sulfat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dapat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terjadi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secara</a:t>
            </a:r>
            <a:r>
              <a:rPr lang="en-US" sz="1800" dirty="0">
                <a:solidFill>
                  <a:srgbClr val="002060"/>
                </a:solidFill>
              </a:rPr>
              <a:t> proses </a:t>
            </a:r>
            <a:r>
              <a:rPr lang="en-US" sz="1800" dirty="0" err="1">
                <a:solidFill>
                  <a:srgbClr val="002060"/>
                </a:solidFill>
              </a:rPr>
              <a:t>alamiah</a:t>
            </a:r>
            <a:r>
              <a:rPr lang="en-US" sz="1800" dirty="0">
                <a:solidFill>
                  <a:srgbClr val="002060"/>
                </a:solidFill>
              </a:rPr>
              <a:t>. Sulfur </a:t>
            </a:r>
            <a:r>
              <a:rPr lang="en-US" sz="1800" dirty="0" err="1">
                <a:solidFill>
                  <a:srgbClr val="002060"/>
                </a:solidFill>
              </a:rPr>
              <a:t>dioxida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dibutuhkan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pada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sintesa</a:t>
            </a:r>
            <a:r>
              <a:rPr lang="en-US" sz="1800" dirty="0">
                <a:solidFill>
                  <a:srgbClr val="002060"/>
                </a:solidFill>
              </a:rPr>
              <a:t>. </a:t>
            </a:r>
            <a:r>
              <a:rPr lang="en-US" sz="1800" dirty="0" err="1">
                <a:solidFill>
                  <a:srgbClr val="002060"/>
                </a:solidFill>
              </a:rPr>
              <a:t>Pada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industri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kaustik</a:t>
            </a:r>
            <a:r>
              <a:rPr lang="en-US" sz="1800" dirty="0">
                <a:solidFill>
                  <a:srgbClr val="002060"/>
                </a:solidFill>
              </a:rPr>
              <a:t> soda ion </a:t>
            </a:r>
            <a:r>
              <a:rPr lang="en-US" sz="1800" dirty="0" err="1">
                <a:solidFill>
                  <a:srgbClr val="002060"/>
                </a:solidFill>
              </a:rPr>
              <a:t>sulfat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terdapat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sewaktu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pemurnian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garam</a:t>
            </a:r>
            <a:r>
              <a:rPr lang="en-US" sz="1800" dirty="0">
                <a:solidFill>
                  <a:srgbClr val="002060"/>
                </a:solidFill>
              </a:rPr>
              <a:t>. Ion </a:t>
            </a:r>
            <a:r>
              <a:rPr lang="en-US" sz="1800" dirty="0" err="1">
                <a:solidFill>
                  <a:srgbClr val="002060"/>
                </a:solidFill>
              </a:rPr>
              <a:t>sulfat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oleh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bakteri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direduksi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menjadi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sulfida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pada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kondisi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anaerob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selanjutnya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sulfida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diubah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menjadi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hidrogen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sulfida</a:t>
            </a:r>
            <a:r>
              <a:rPr lang="en-US" sz="1800" dirty="0">
                <a:solidFill>
                  <a:srgbClr val="002060"/>
                </a:solidFill>
              </a:rPr>
              <a:t>. </a:t>
            </a:r>
            <a:r>
              <a:rPr lang="en-US" sz="1800" dirty="0" err="1">
                <a:solidFill>
                  <a:srgbClr val="002060"/>
                </a:solidFill>
              </a:rPr>
              <a:t>Dalam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suasana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aerob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hidrogen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sulfida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teroksidasi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secara</a:t>
            </a:r>
            <a:endParaRPr lang="en-US" sz="1800" dirty="0">
              <a:solidFill>
                <a:srgbClr val="002060"/>
              </a:solidFill>
            </a:endParaRPr>
          </a:p>
          <a:p>
            <a:pPr marL="457200" indent="0" algn="just">
              <a:buNone/>
            </a:pPr>
            <a:r>
              <a:rPr lang="en-US" sz="1800" dirty="0" err="1">
                <a:solidFill>
                  <a:srgbClr val="002060"/>
                </a:solidFill>
              </a:rPr>
              <a:t>bakteriologis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menjadi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sulfat</a:t>
            </a:r>
            <a:r>
              <a:rPr lang="en-US" sz="1800" dirty="0">
                <a:solidFill>
                  <a:srgbClr val="002060"/>
                </a:solidFill>
              </a:rPr>
              <a:t>. </a:t>
            </a:r>
            <a:r>
              <a:rPr lang="en-US" sz="1800" dirty="0" err="1">
                <a:solidFill>
                  <a:srgbClr val="002060"/>
                </a:solidFill>
              </a:rPr>
              <a:t>Dalam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bentuk</a:t>
            </a:r>
            <a:r>
              <a:rPr lang="en-US" sz="1800" dirty="0">
                <a:solidFill>
                  <a:srgbClr val="002060"/>
                </a:solidFill>
              </a:rPr>
              <a:t> H</a:t>
            </a:r>
            <a:r>
              <a:rPr lang="en-US" sz="1800" baseline="-25000" dirty="0">
                <a:solidFill>
                  <a:srgbClr val="002060"/>
                </a:solidFill>
              </a:rPr>
              <a:t>2</a:t>
            </a:r>
            <a:r>
              <a:rPr lang="en-US" sz="1800" dirty="0">
                <a:solidFill>
                  <a:srgbClr val="002060"/>
                </a:solidFill>
              </a:rPr>
              <a:t>S </a:t>
            </a:r>
            <a:r>
              <a:rPr lang="en-US" sz="1800" dirty="0" err="1">
                <a:solidFill>
                  <a:srgbClr val="002060"/>
                </a:solidFill>
              </a:rPr>
              <a:t>bersifat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racun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berbau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busuk</a:t>
            </a:r>
            <a:r>
              <a:rPr lang="en-US" sz="1800" dirty="0">
                <a:solidFill>
                  <a:srgbClr val="002060"/>
                </a:solidFill>
              </a:rPr>
              <a:t>. </a:t>
            </a:r>
            <a:r>
              <a:rPr lang="en-US" sz="1800" dirty="0" err="1">
                <a:solidFill>
                  <a:srgbClr val="002060"/>
                </a:solidFill>
              </a:rPr>
              <a:t>Pada</a:t>
            </a:r>
            <a:r>
              <a:rPr lang="en-US" sz="1800" dirty="0">
                <a:solidFill>
                  <a:srgbClr val="002060"/>
                </a:solidFill>
              </a:rPr>
              <a:t> proses digester </a:t>
            </a:r>
            <a:r>
              <a:rPr lang="en-US" sz="1800" dirty="0" err="1">
                <a:solidFill>
                  <a:srgbClr val="002060"/>
                </a:solidFill>
              </a:rPr>
              <a:t>lumpur</a:t>
            </a:r>
            <a:r>
              <a:rPr lang="en-US" sz="1800" dirty="0">
                <a:solidFill>
                  <a:srgbClr val="002060"/>
                </a:solidFill>
              </a:rPr>
              <a:t> gas H</a:t>
            </a:r>
            <a:r>
              <a:rPr lang="en-US" sz="1800" baseline="-25000" dirty="0">
                <a:solidFill>
                  <a:srgbClr val="002060"/>
                </a:solidFill>
              </a:rPr>
              <a:t>2</a:t>
            </a:r>
            <a:r>
              <a:rPr lang="en-US" sz="1800" dirty="0">
                <a:solidFill>
                  <a:srgbClr val="002060"/>
                </a:solidFill>
              </a:rPr>
              <a:t>S yang </a:t>
            </a:r>
            <a:r>
              <a:rPr lang="en-US" sz="1800" dirty="0" err="1">
                <a:solidFill>
                  <a:srgbClr val="002060"/>
                </a:solidFill>
              </a:rPr>
              <a:t>bercampur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dengan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metan</a:t>
            </a:r>
            <a:r>
              <a:rPr lang="en-US" sz="1800" dirty="0">
                <a:solidFill>
                  <a:srgbClr val="002060"/>
                </a:solidFill>
              </a:rPr>
              <a:t> CH</a:t>
            </a:r>
            <a:r>
              <a:rPr lang="en-US" sz="1800" baseline="-25000" dirty="0">
                <a:solidFill>
                  <a:srgbClr val="002060"/>
                </a:solidFill>
              </a:rPr>
              <a:t>4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dan</a:t>
            </a:r>
            <a:r>
              <a:rPr lang="en-US" sz="1800" dirty="0">
                <a:solidFill>
                  <a:srgbClr val="002060"/>
                </a:solidFill>
              </a:rPr>
              <a:t> CO</a:t>
            </a:r>
            <a:r>
              <a:rPr lang="en-US" sz="1800" baseline="-25000" dirty="0">
                <a:solidFill>
                  <a:srgbClr val="002060"/>
                </a:solidFill>
              </a:rPr>
              <a:t>2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akan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bersifat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korosif</a:t>
            </a:r>
            <a:r>
              <a:rPr lang="en-US" sz="1800" dirty="0">
                <a:solidFill>
                  <a:srgbClr val="002060"/>
                </a:solidFill>
              </a:rPr>
              <a:t>. H</a:t>
            </a:r>
            <a:r>
              <a:rPr lang="en-US" sz="1800" baseline="-25000" dirty="0">
                <a:solidFill>
                  <a:srgbClr val="002060"/>
                </a:solidFill>
              </a:rPr>
              <a:t>2</a:t>
            </a:r>
            <a:r>
              <a:rPr lang="en-US" sz="1800" dirty="0">
                <a:solidFill>
                  <a:srgbClr val="002060"/>
                </a:solidFill>
              </a:rPr>
              <a:t>S </a:t>
            </a:r>
            <a:r>
              <a:rPr lang="en-US" sz="1800" dirty="0" err="1">
                <a:solidFill>
                  <a:srgbClr val="002060"/>
                </a:solidFill>
              </a:rPr>
              <a:t>akan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menghitamkan</a:t>
            </a:r>
            <a:r>
              <a:rPr lang="en-US" sz="1800" dirty="0">
                <a:solidFill>
                  <a:srgbClr val="002060"/>
                </a:solidFill>
              </a:rPr>
              <a:t> air </a:t>
            </a:r>
            <a:r>
              <a:rPr lang="en-US" sz="1800" dirty="0" err="1">
                <a:solidFill>
                  <a:srgbClr val="002060"/>
                </a:solidFill>
              </a:rPr>
              <a:t>dan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lumpur</a:t>
            </a:r>
            <a:r>
              <a:rPr lang="en-US" sz="1800" dirty="0">
                <a:solidFill>
                  <a:srgbClr val="002060"/>
                </a:solidFill>
              </a:rPr>
              <a:t> yang </a:t>
            </a:r>
            <a:r>
              <a:rPr lang="en-US" sz="1800" dirty="0" err="1">
                <a:solidFill>
                  <a:srgbClr val="002060"/>
                </a:solidFill>
              </a:rPr>
              <a:t>bila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terikat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dengan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senyawa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besi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membentuk</a:t>
            </a:r>
            <a:r>
              <a:rPr lang="en-US" sz="1800" dirty="0">
                <a:solidFill>
                  <a:srgbClr val="002060"/>
                </a:solidFill>
              </a:rPr>
              <a:t> Fe</a:t>
            </a:r>
            <a:r>
              <a:rPr lang="en-US" sz="1800" baseline="-25000" dirty="0">
                <a:solidFill>
                  <a:srgbClr val="002060"/>
                </a:solidFill>
              </a:rPr>
              <a:t>2</a:t>
            </a:r>
            <a:r>
              <a:rPr lang="en-US" sz="1800" dirty="0">
                <a:solidFill>
                  <a:srgbClr val="002060"/>
                </a:solidFill>
              </a:rPr>
              <a:t> S, </a:t>
            </a:r>
            <a:r>
              <a:rPr lang="en-US" sz="1800" dirty="0" err="1">
                <a:solidFill>
                  <a:srgbClr val="002060"/>
                </a:solidFill>
              </a:rPr>
              <a:t>dengan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reaksi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sebagi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berikut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smtClean="0"/>
              <a:t>;</a:t>
            </a:r>
          </a:p>
          <a:p>
            <a:pPr marL="0" indent="0" algn="just">
              <a:buNone/>
            </a:pPr>
            <a:endParaRPr lang="en-US" sz="1400" dirty="0" smtClean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 </a:t>
            </a:r>
          </a:p>
          <a:p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 </a:t>
            </a:r>
          </a:p>
          <a:p>
            <a:endParaRPr lang="en-US" sz="1400" dirty="0"/>
          </a:p>
        </p:txBody>
      </p:sp>
      <p:pic>
        <p:nvPicPr>
          <p:cNvPr id="4" name="Picture 3" descr="gb721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876800"/>
            <a:ext cx="5715000" cy="99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198933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66800" y="990600"/>
            <a:ext cx="7848600" cy="5105400"/>
          </a:xfrm>
        </p:spPr>
        <p:txBody>
          <a:bodyPr/>
          <a:lstStyle/>
          <a:p>
            <a:r>
              <a:rPr lang="en-US" sz="1800" dirty="0">
                <a:solidFill>
                  <a:srgbClr val="00B0F0"/>
                </a:solidFill>
              </a:rPr>
              <a:t> </a:t>
            </a:r>
            <a:r>
              <a:rPr lang="en-US" sz="2000" dirty="0" err="1" smtClean="0">
                <a:solidFill>
                  <a:srgbClr val="00B0F0"/>
                </a:solidFill>
              </a:rPr>
              <a:t>Logam</a:t>
            </a:r>
            <a:r>
              <a:rPr lang="en-US" sz="2000" dirty="0" smtClean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Berat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dan</a:t>
            </a:r>
            <a:r>
              <a:rPr lang="en-US" sz="2000" dirty="0">
                <a:solidFill>
                  <a:srgbClr val="00B0F0"/>
                </a:solidFill>
              </a:rPr>
              <a:t> </a:t>
            </a:r>
            <a:r>
              <a:rPr lang="en-US" sz="2000" dirty="0" err="1">
                <a:solidFill>
                  <a:srgbClr val="00B0F0"/>
                </a:solidFill>
              </a:rPr>
              <a:t>Beracun</a:t>
            </a:r>
            <a:endParaRPr lang="en-US" sz="2000" dirty="0">
              <a:solidFill>
                <a:srgbClr val="00B0F0"/>
              </a:solidFill>
            </a:endParaRPr>
          </a:p>
          <a:p>
            <a:pPr marL="457200" indent="0" algn="just">
              <a:buNone/>
            </a:pPr>
            <a:r>
              <a:rPr lang="en-US" sz="1400" dirty="0"/>
              <a:t> </a:t>
            </a:r>
            <a:r>
              <a:rPr lang="en-US" sz="1600" dirty="0" err="1" smtClean="0"/>
              <a:t>Logam</a:t>
            </a:r>
            <a:r>
              <a:rPr lang="en-US" sz="1600" dirty="0" smtClean="0"/>
              <a:t> </a:t>
            </a:r>
            <a:r>
              <a:rPr lang="en-US" sz="1600" dirty="0" err="1"/>
              <a:t>berat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umumnya</a:t>
            </a:r>
            <a:r>
              <a:rPr lang="en-US" sz="1600" dirty="0"/>
              <a:t> </a:t>
            </a:r>
            <a:r>
              <a:rPr lang="en-US" sz="1600" dirty="0" err="1"/>
              <a:t>seperti</a:t>
            </a:r>
            <a:r>
              <a:rPr lang="en-US" sz="1600" dirty="0"/>
              <a:t> cuprum (</a:t>
            </a:r>
            <a:r>
              <a:rPr lang="en-US" sz="1600" dirty="0" err="1"/>
              <a:t>tembaga</a:t>
            </a:r>
            <a:r>
              <a:rPr lang="en-US" sz="1600" dirty="0"/>
              <a:t>), </a:t>
            </a:r>
            <a:r>
              <a:rPr lang="en-US" sz="1600" dirty="0" err="1"/>
              <a:t>perak</a:t>
            </a:r>
            <a:r>
              <a:rPr lang="en-US" sz="1600" dirty="0"/>
              <a:t>, </a:t>
            </a:r>
            <a:r>
              <a:rPr lang="en-US" sz="1600" dirty="0" err="1"/>
              <a:t>seng</a:t>
            </a:r>
            <a:r>
              <a:rPr lang="en-US" sz="1600" dirty="0"/>
              <a:t>, cadmium, air </a:t>
            </a:r>
            <a:r>
              <a:rPr lang="en-US" sz="1600" dirty="0" err="1"/>
              <a:t>raksa</a:t>
            </a:r>
            <a:r>
              <a:rPr lang="en-US" sz="1600" dirty="0"/>
              <a:t>, </a:t>
            </a:r>
            <a:r>
              <a:rPr lang="en-US" sz="1600" dirty="0" err="1"/>
              <a:t>timah</a:t>
            </a:r>
            <a:r>
              <a:rPr lang="en-US" sz="1600" dirty="0"/>
              <a:t>, chromium, </a:t>
            </a:r>
            <a:r>
              <a:rPr lang="en-US" sz="1600" dirty="0" err="1"/>
              <a:t>besi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nikel</a:t>
            </a:r>
            <a:r>
              <a:rPr lang="en-US" sz="1600" dirty="0"/>
              <a:t>. Metal lain yang </a:t>
            </a:r>
            <a:r>
              <a:rPr lang="en-US" sz="1600" dirty="0" err="1"/>
              <a:t>juga</a:t>
            </a:r>
            <a:r>
              <a:rPr lang="en-US" sz="1600" dirty="0"/>
              <a:t> </a:t>
            </a:r>
            <a:r>
              <a:rPr lang="en-US" sz="1600" dirty="0" err="1"/>
              <a:t>termasuk</a:t>
            </a:r>
            <a:r>
              <a:rPr lang="en-US" sz="1600" dirty="0"/>
              <a:t> metal </a:t>
            </a:r>
            <a:r>
              <a:rPr lang="en-US" sz="1600" dirty="0" err="1"/>
              <a:t>berat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arsen</a:t>
            </a:r>
            <a:r>
              <a:rPr lang="en-US" sz="1600" dirty="0"/>
              <a:t>, selenium, cobalt, </a:t>
            </a:r>
            <a:r>
              <a:rPr lang="en-US" sz="1600" dirty="0" err="1"/>
              <a:t>mangan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aluminium</a:t>
            </a:r>
            <a:r>
              <a:rPr lang="en-US" sz="1600" dirty="0"/>
              <a:t>. Cadmium </a:t>
            </a:r>
            <a:r>
              <a:rPr lang="en-US" sz="1600" dirty="0" err="1"/>
              <a:t>ditemukan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buangan</a:t>
            </a:r>
            <a:r>
              <a:rPr lang="en-US" sz="1600" dirty="0"/>
              <a:t> </a:t>
            </a:r>
            <a:r>
              <a:rPr lang="en-US" sz="1600" dirty="0" err="1"/>
              <a:t>industri</a:t>
            </a:r>
            <a:r>
              <a:rPr lang="en-US" sz="1600" dirty="0"/>
              <a:t> </a:t>
            </a:r>
            <a:r>
              <a:rPr lang="en-US" sz="1600" dirty="0" err="1"/>
              <a:t>tekstil</a:t>
            </a:r>
            <a:r>
              <a:rPr lang="en-US" sz="1600" dirty="0"/>
              <a:t>, </a:t>
            </a:r>
            <a:r>
              <a:rPr lang="en-US" sz="1600" dirty="0" err="1"/>
              <a:t>elektro</a:t>
            </a:r>
            <a:r>
              <a:rPr lang="en-US" sz="1600" dirty="0"/>
              <a:t> plating, </a:t>
            </a:r>
            <a:r>
              <a:rPr lang="en-US" sz="1600" dirty="0" err="1"/>
              <a:t>pabrik</a:t>
            </a:r>
            <a:r>
              <a:rPr lang="en-US" sz="1600" dirty="0"/>
              <a:t> </a:t>
            </a:r>
            <a:r>
              <a:rPr lang="en-US" sz="1600" dirty="0" err="1"/>
              <a:t>kimia</a:t>
            </a:r>
            <a:r>
              <a:rPr lang="en-US" sz="1600" dirty="0"/>
              <a:t>. Chromium </a:t>
            </a:r>
            <a:r>
              <a:rPr lang="en-US" sz="1600" dirty="0" err="1"/>
              <a:t>dijumpai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2 </a:t>
            </a:r>
            <a:r>
              <a:rPr lang="en-US" sz="1600" dirty="0" err="1"/>
              <a:t>bentuk</a:t>
            </a:r>
            <a:r>
              <a:rPr lang="en-US" sz="1600" dirty="0"/>
              <a:t> </a:t>
            </a:r>
            <a:r>
              <a:rPr lang="en-US" sz="1600" dirty="0" err="1"/>
              <a:t>yaitu</a:t>
            </a:r>
            <a:r>
              <a:rPr lang="en-US" sz="1600" dirty="0"/>
              <a:t> </a:t>
            </a:r>
            <a:r>
              <a:rPr lang="en-US" sz="1600" dirty="0" err="1"/>
              <a:t>chrom</a:t>
            </a:r>
            <a:r>
              <a:rPr lang="en-US" sz="1600" dirty="0"/>
              <a:t> </a:t>
            </a:r>
            <a:r>
              <a:rPr lang="en-US" sz="1600" dirty="0" err="1"/>
              <a:t>valensi</a:t>
            </a:r>
            <a:r>
              <a:rPr lang="en-US" sz="1600" dirty="0"/>
              <a:t> </a:t>
            </a:r>
            <a:r>
              <a:rPr lang="en-US" sz="1600" dirty="0" err="1"/>
              <a:t>enam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chrom</a:t>
            </a:r>
            <a:r>
              <a:rPr lang="en-US" sz="1600" dirty="0"/>
              <a:t> </a:t>
            </a:r>
            <a:r>
              <a:rPr lang="en-US" sz="1600" dirty="0" err="1"/>
              <a:t>valensi</a:t>
            </a:r>
            <a:r>
              <a:rPr lang="en-US" sz="1600" dirty="0"/>
              <a:t> </a:t>
            </a:r>
            <a:r>
              <a:rPr lang="en-US" sz="1600" dirty="0" err="1"/>
              <a:t>tiga</a:t>
            </a:r>
            <a:r>
              <a:rPr lang="en-US" sz="1600" dirty="0"/>
              <a:t>. </a:t>
            </a:r>
            <a:r>
              <a:rPr lang="en-US" sz="1600" dirty="0" err="1"/>
              <a:t>Chrom</a:t>
            </a:r>
            <a:r>
              <a:rPr lang="en-US" sz="1600" dirty="0"/>
              <a:t> </a:t>
            </a:r>
            <a:r>
              <a:rPr lang="en-US" sz="1600" dirty="0" err="1"/>
              <a:t>valensi</a:t>
            </a:r>
            <a:r>
              <a:rPr lang="en-US" sz="1600" dirty="0"/>
              <a:t> </a:t>
            </a:r>
            <a:r>
              <a:rPr lang="en-US" sz="1600" dirty="0" err="1"/>
              <a:t>enam</a:t>
            </a:r>
            <a:r>
              <a:rPr lang="en-US" sz="1600" dirty="0"/>
              <a:t> </a:t>
            </a:r>
            <a:r>
              <a:rPr lang="en-US" sz="1600" dirty="0" err="1"/>
              <a:t>ditemukan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buangan</a:t>
            </a:r>
            <a:r>
              <a:rPr lang="en-US" sz="1600" dirty="0"/>
              <a:t> </a:t>
            </a:r>
            <a:r>
              <a:rPr lang="en-US" sz="1600" dirty="0" err="1"/>
              <a:t>pabrik</a:t>
            </a:r>
            <a:r>
              <a:rPr lang="en-US" sz="1600" dirty="0"/>
              <a:t> </a:t>
            </a:r>
            <a:r>
              <a:rPr lang="en-US" sz="1600" dirty="0" err="1"/>
              <a:t>aluminium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cat, </a:t>
            </a:r>
            <a:r>
              <a:rPr lang="en-US" sz="1600" dirty="0" err="1"/>
              <a:t>sedang</a:t>
            </a:r>
            <a:r>
              <a:rPr lang="en-US" sz="1600" dirty="0"/>
              <a:t> </a:t>
            </a:r>
            <a:r>
              <a:rPr lang="en-US" sz="1600" dirty="0" err="1"/>
              <a:t>chrom</a:t>
            </a:r>
            <a:r>
              <a:rPr lang="en-US" sz="1600" dirty="0"/>
              <a:t> </a:t>
            </a:r>
            <a:r>
              <a:rPr lang="en-US" sz="1600" dirty="0" err="1"/>
              <a:t>trivalen</a:t>
            </a:r>
            <a:r>
              <a:rPr lang="en-US" sz="1600" dirty="0"/>
              <a:t> </a:t>
            </a:r>
            <a:r>
              <a:rPr lang="en-US" sz="1600" dirty="0" err="1"/>
              <a:t>ditemukan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pabrik</a:t>
            </a:r>
            <a:r>
              <a:rPr lang="en-US" sz="1600" dirty="0"/>
              <a:t> </a:t>
            </a:r>
            <a:r>
              <a:rPr lang="en-US" sz="1600" dirty="0" err="1"/>
              <a:t>tekstil</a:t>
            </a:r>
            <a:r>
              <a:rPr lang="en-US" sz="1600" dirty="0"/>
              <a:t>, </a:t>
            </a:r>
            <a:r>
              <a:rPr lang="en-US" sz="1600" dirty="0" err="1"/>
              <a:t>industri</a:t>
            </a:r>
            <a:r>
              <a:rPr lang="en-US" sz="1600" dirty="0"/>
              <a:t> </a:t>
            </a:r>
            <a:r>
              <a:rPr lang="en-US" sz="1600" dirty="0" err="1"/>
              <a:t>gelas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keramik</a:t>
            </a:r>
            <a:r>
              <a:rPr lang="en-US" sz="1600" dirty="0"/>
              <a:t>.</a:t>
            </a:r>
          </a:p>
          <a:p>
            <a:pPr marL="457200" indent="0">
              <a:buNone/>
            </a:pPr>
            <a:r>
              <a:rPr lang="en-US" sz="1600" dirty="0" err="1"/>
              <a:t>Plumbum</a:t>
            </a:r>
            <a:r>
              <a:rPr lang="en-US" sz="1600" dirty="0"/>
              <a:t> </a:t>
            </a: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buangan</a:t>
            </a:r>
            <a:r>
              <a:rPr lang="en-US" sz="1600" dirty="0"/>
              <a:t> </a:t>
            </a:r>
            <a:r>
              <a:rPr lang="en-US" sz="1600" dirty="0" err="1"/>
              <a:t>pabrik</a:t>
            </a:r>
            <a:r>
              <a:rPr lang="en-US" sz="1600" dirty="0"/>
              <a:t> </a:t>
            </a:r>
            <a:r>
              <a:rPr lang="en-US" sz="1600" dirty="0" err="1"/>
              <a:t>baterai</a:t>
            </a:r>
            <a:r>
              <a:rPr lang="en-US" sz="1600" dirty="0"/>
              <a:t>, </a:t>
            </a:r>
            <a:r>
              <a:rPr lang="en-US" sz="1600" dirty="0" err="1"/>
              <a:t>pencelupan</a:t>
            </a:r>
            <a:r>
              <a:rPr lang="en-US" sz="1600" dirty="0"/>
              <a:t> dolt cat. </a:t>
            </a:r>
            <a:r>
              <a:rPr lang="en-US" sz="1600" dirty="0" err="1"/>
              <a:t>Logam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konsentrasi</a:t>
            </a:r>
            <a:r>
              <a:rPr lang="en-US" sz="1600" dirty="0"/>
              <a:t> </a:t>
            </a:r>
            <a:r>
              <a:rPr lang="en-US" sz="1600" dirty="0" err="1"/>
              <a:t>tertentu</a:t>
            </a:r>
            <a:r>
              <a:rPr lang="en-US" sz="1600" dirty="0"/>
              <a:t> </a:t>
            </a:r>
            <a:r>
              <a:rPr lang="en-US" sz="1600" dirty="0" err="1"/>
              <a:t>membahayakan</a:t>
            </a:r>
            <a:r>
              <a:rPr lang="en-US" sz="1600" dirty="0"/>
              <a:t> </a:t>
            </a:r>
            <a:r>
              <a:rPr lang="en-US" sz="1600" dirty="0" err="1"/>
              <a:t>bagi</a:t>
            </a:r>
            <a:r>
              <a:rPr lang="en-US" sz="1600" dirty="0"/>
              <a:t> </a:t>
            </a:r>
            <a:r>
              <a:rPr lang="en-US" sz="1600" dirty="0" err="1"/>
              <a:t>manusia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endParaRPr lang="en-US" sz="1600" dirty="0"/>
          </a:p>
          <a:p>
            <a:r>
              <a:rPr lang="en-US" sz="2000" dirty="0" err="1">
                <a:solidFill>
                  <a:srgbClr val="00B0F0"/>
                </a:solidFill>
                <a:latin typeface="Arial Rounded MT Bold" pitchFamily="34" charset="0"/>
              </a:rPr>
              <a:t>Fenol</a:t>
            </a:r>
            <a:endParaRPr lang="en-US" sz="2000" dirty="0">
              <a:solidFill>
                <a:srgbClr val="00B0F0"/>
              </a:solidFill>
              <a:latin typeface="Arial Rounded MT Bold" pitchFamily="34" charset="0"/>
            </a:endParaRPr>
          </a:p>
          <a:p>
            <a:pPr marL="457200" indent="0">
              <a:buNone/>
            </a:pPr>
            <a:r>
              <a:rPr lang="en-US" sz="1400" dirty="0"/>
              <a:t> </a:t>
            </a:r>
          </a:p>
          <a:p>
            <a:pPr marL="457200" indent="0" algn="just">
              <a:buNone/>
            </a:pPr>
            <a:r>
              <a:rPr lang="en-US" sz="1600" dirty="0" err="1"/>
              <a:t>Istilah</a:t>
            </a:r>
            <a:r>
              <a:rPr lang="en-US" sz="1600" dirty="0"/>
              <a:t> </a:t>
            </a:r>
            <a:r>
              <a:rPr lang="en-US" sz="1600" dirty="0" err="1"/>
              <a:t>fenol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air </a:t>
            </a:r>
            <a:r>
              <a:rPr lang="en-US" sz="1600" dirty="0" err="1"/>
              <a:t>limbah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hanya</a:t>
            </a:r>
            <a:r>
              <a:rPr lang="en-US" sz="1600" dirty="0"/>
              <a:t> </a:t>
            </a:r>
            <a:r>
              <a:rPr lang="en-US" sz="1600" dirty="0" err="1"/>
              <a:t>terbatas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fenol</a:t>
            </a:r>
            <a:r>
              <a:rPr lang="en-US" sz="1600" dirty="0"/>
              <a:t> (C6H5 – OH) </a:t>
            </a:r>
            <a:r>
              <a:rPr lang="en-US" sz="1600" dirty="0" err="1"/>
              <a:t>tapi</a:t>
            </a:r>
            <a:r>
              <a:rPr lang="en-US" sz="1600" dirty="0"/>
              <a:t> </a:t>
            </a:r>
            <a:r>
              <a:rPr lang="en-US" sz="1600" dirty="0" err="1"/>
              <a:t>bermacam-macam</a:t>
            </a:r>
            <a:r>
              <a:rPr lang="en-US" sz="1600" dirty="0"/>
              <a:t> </a:t>
            </a:r>
            <a:r>
              <a:rPr lang="en-US" sz="1600" dirty="0" err="1"/>
              <a:t>campuran</a:t>
            </a:r>
            <a:r>
              <a:rPr lang="en-US" sz="1600" dirty="0"/>
              <a:t> </a:t>
            </a:r>
            <a:r>
              <a:rPr lang="en-US" sz="1600" dirty="0" err="1"/>
              <a:t>organik</a:t>
            </a:r>
            <a:r>
              <a:rPr lang="en-US" sz="1600" dirty="0"/>
              <a:t> yang </a:t>
            </a:r>
            <a:r>
              <a:rPr lang="en-US" sz="1600" dirty="0" err="1"/>
              <a:t>terdiri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satu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lebih</a:t>
            </a:r>
            <a:r>
              <a:rPr lang="en-US" sz="1600" dirty="0"/>
              <a:t> </a:t>
            </a:r>
            <a:r>
              <a:rPr lang="en-US" sz="1600" dirty="0" err="1"/>
              <a:t>gugusan</a:t>
            </a:r>
            <a:r>
              <a:rPr lang="en-US" sz="1600" dirty="0"/>
              <a:t> </a:t>
            </a:r>
            <a:r>
              <a:rPr lang="en-US" sz="1600" dirty="0" err="1"/>
              <a:t>hidroxil</a:t>
            </a:r>
            <a:r>
              <a:rPr lang="en-US" sz="1600" dirty="0"/>
              <a:t>. </a:t>
            </a:r>
            <a:r>
              <a:rPr lang="en-US" sz="1600" dirty="0" err="1"/>
              <a:t>Fenol</a:t>
            </a:r>
            <a:r>
              <a:rPr lang="en-US" sz="1600" dirty="0"/>
              <a:t> yang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konsentrasi</a:t>
            </a:r>
            <a:r>
              <a:rPr lang="en-US" sz="1600" dirty="0"/>
              <a:t> 0,005/liter </a:t>
            </a:r>
            <a:r>
              <a:rPr lang="en-US" sz="1600" dirty="0" err="1"/>
              <a:t>dalam</a:t>
            </a:r>
            <a:r>
              <a:rPr lang="en-US" sz="1600" dirty="0"/>
              <a:t> air </a:t>
            </a:r>
            <a:r>
              <a:rPr lang="en-US" sz="1600" dirty="0" err="1"/>
              <a:t>minum</a:t>
            </a:r>
            <a:r>
              <a:rPr lang="en-US" sz="1600" dirty="0"/>
              <a:t> </a:t>
            </a:r>
            <a:r>
              <a:rPr lang="en-US" sz="1600" dirty="0" err="1"/>
              <a:t>menciptakan</a:t>
            </a:r>
            <a:r>
              <a:rPr lang="en-US" sz="1600" dirty="0"/>
              <a:t> rasa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bau</a:t>
            </a:r>
            <a:r>
              <a:rPr lang="en-US" sz="1600" dirty="0"/>
              <a:t> </a:t>
            </a:r>
            <a:r>
              <a:rPr lang="en-US" sz="1600" dirty="0" err="1"/>
              <a:t>apabila</a:t>
            </a:r>
            <a:r>
              <a:rPr lang="en-US" sz="1600" dirty="0"/>
              <a:t> </a:t>
            </a:r>
            <a:r>
              <a:rPr lang="en-US" sz="1600" dirty="0" err="1"/>
              <a:t>bereaksi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chlor</a:t>
            </a:r>
            <a:r>
              <a:rPr lang="en-US" sz="1600" dirty="0"/>
              <a:t> </a:t>
            </a:r>
            <a:r>
              <a:rPr lang="en-US" sz="1600" dirty="0" err="1"/>
              <a:t>membentuk</a:t>
            </a:r>
            <a:r>
              <a:rPr lang="en-US" sz="1600" dirty="0"/>
              <a:t> </a:t>
            </a:r>
            <a:r>
              <a:rPr lang="en-US" sz="1600" dirty="0" err="1"/>
              <a:t>chlorophenol</a:t>
            </a:r>
            <a:r>
              <a:rPr lang="en-US" sz="1600" dirty="0"/>
              <a:t>. </a:t>
            </a:r>
            <a:r>
              <a:rPr lang="en-US" sz="1600" dirty="0" err="1"/>
              <a:t>Sumber</a:t>
            </a:r>
            <a:r>
              <a:rPr lang="en-US" sz="1600" dirty="0"/>
              <a:t> </a:t>
            </a:r>
            <a:r>
              <a:rPr lang="en-US" sz="1600" dirty="0" err="1"/>
              <a:t>fenol</a:t>
            </a:r>
            <a:r>
              <a:rPr lang="en-US" sz="1600" dirty="0"/>
              <a:t> </a:t>
            </a: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industri</a:t>
            </a:r>
            <a:r>
              <a:rPr lang="en-US" sz="1600" dirty="0"/>
              <a:t> </a:t>
            </a:r>
            <a:r>
              <a:rPr lang="en-US" sz="1600" dirty="0" err="1"/>
              <a:t>pengolahan</a:t>
            </a:r>
            <a:r>
              <a:rPr lang="en-US" sz="1600" dirty="0"/>
              <a:t> </a:t>
            </a:r>
            <a:r>
              <a:rPr lang="en-US" sz="1600" dirty="0" err="1"/>
              <a:t>minyak</a:t>
            </a:r>
            <a:r>
              <a:rPr lang="en-US" sz="1600" dirty="0"/>
              <a:t>, </a:t>
            </a:r>
            <a:r>
              <a:rPr lang="en-US" sz="1600" dirty="0" err="1"/>
              <a:t>batubara</a:t>
            </a:r>
            <a:r>
              <a:rPr lang="en-US" sz="1600" dirty="0"/>
              <a:t>, </a:t>
            </a:r>
            <a:r>
              <a:rPr lang="en-US" sz="1600" dirty="0" err="1"/>
              <a:t>pabrik</a:t>
            </a:r>
            <a:r>
              <a:rPr lang="en-US" sz="1600" dirty="0"/>
              <a:t> </a:t>
            </a:r>
            <a:r>
              <a:rPr lang="en-US" sz="1600" dirty="0" err="1"/>
              <a:t>kimia</a:t>
            </a:r>
            <a:r>
              <a:rPr lang="en-US" sz="1600" dirty="0"/>
              <a:t>, </a:t>
            </a:r>
            <a:r>
              <a:rPr lang="en-US" sz="1600" dirty="0" err="1"/>
              <a:t>pabrik</a:t>
            </a:r>
            <a:r>
              <a:rPr lang="en-US" sz="1600" dirty="0"/>
              <a:t> resin, </a:t>
            </a:r>
            <a:r>
              <a:rPr lang="en-US" sz="1600" dirty="0" err="1"/>
              <a:t>pabrik</a:t>
            </a:r>
            <a:r>
              <a:rPr lang="en-US" sz="1600" dirty="0"/>
              <a:t> </a:t>
            </a:r>
            <a:r>
              <a:rPr lang="en-US" sz="1600" dirty="0" err="1"/>
              <a:t>kertas</a:t>
            </a:r>
            <a:r>
              <a:rPr lang="en-US" sz="1600" dirty="0"/>
              <a:t>, </a:t>
            </a:r>
            <a:r>
              <a:rPr lang="en-US" sz="1600" dirty="0" err="1"/>
              <a:t>tekstil</a:t>
            </a:r>
            <a:r>
              <a:rPr lang="en-US" sz="1600" dirty="0"/>
              <a:t>.</a:t>
            </a:r>
          </a:p>
          <a:p>
            <a:pPr marL="457200" indent="0">
              <a:buNone/>
            </a:pPr>
            <a:r>
              <a:rPr lang="en-US" sz="1600" dirty="0"/>
              <a:t> </a:t>
            </a:r>
            <a:endParaRPr 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3632941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66800" y="914400"/>
            <a:ext cx="7391400" cy="25908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 </a:t>
            </a:r>
            <a:r>
              <a:rPr lang="en-US" sz="1800" b="1" dirty="0" err="1" smtClean="0">
                <a:solidFill>
                  <a:srgbClr val="00B0F0"/>
                </a:solidFill>
              </a:rPr>
              <a:t>Lemak</a:t>
            </a:r>
            <a:r>
              <a:rPr lang="en-US" sz="1800" b="1" dirty="0" smtClean="0">
                <a:solidFill>
                  <a:srgbClr val="00B0F0"/>
                </a:solidFill>
              </a:rPr>
              <a:t> </a:t>
            </a:r>
            <a:r>
              <a:rPr lang="en-US" sz="1800" b="1" dirty="0" err="1">
                <a:solidFill>
                  <a:srgbClr val="00B0F0"/>
                </a:solidFill>
              </a:rPr>
              <a:t>dan</a:t>
            </a:r>
            <a:r>
              <a:rPr lang="en-US" sz="1800" b="1" dirty="0">
                <a:solidFill>
                  <a:srgbClr val="00B0F0"/>
                </a:solidFill>
              </a:rPr>
              <a:t> </a:t>
            </a:r>
            <a:r>
              <a:rPr lang="en-US" sz="1800" b="1" dirty="0" err="1" smtClean="0">
                <a:solidFill>
                  <a:srgbClr val="00B0F0"/>
                </a:solidFill>
              </a:rPr>
              <a:t>Minyak</a:t>
            </a:r>
            <a:endParaRPr lang="en-US" sz="1800" b="1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FFFF00"/>
              </a:solidFill>
            </a:endParaRPr>
          </a:p>
          <a:p>
            <a:pPr marL="457200" indent="7938" algn="just">
              <a:buNone/>
            </a:pPr>
            <a:r>
              <a:rPr lang="en-US" sz="1400" dirty="0" err="1" smtClean="0"/>
              <a:t>Lemak</a:t>
            </a:r>
            <a:r>
              <a:rPr lang="en-US" sz="1400" dirty="0" smtClean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minyak</a:t>
            </a:r>
            <a:r>
              <a:rPr lang="en-US" sz="1400" dirty="0"/>
              <a:t> </a:t>
            </a:r>
            <a:r>
              <a:rPr lang="en-US" sz="1400" dirty="0" err="1"/>
              <a:t>ditemukan</a:t>
            </a:r>
            <a:r>
              <a:rPr lang="en-US" sz="1400" dirty="0"/>
              <a:t> </a:t>
            </a:r>
            <a:r>
              <a:rPr lang="en-US" sz="1400" dirty="0" err="1"/>
              <a:t>mengapung</a:t>
            </a:r>
            <a:r>
              <a:rPr lang="en-US" sz="1400" dirty="0"/>
              <a:t> di </a:t>
            </a:r>
            <a:r>
              <a:rPr lang="en-US" sz="1400" dirty="0" err="1"/>
              <a:t>atas</a:t>
            </a:r>
            <a:r>
              <a:rPr lang="en-US" sz="1400" dirty="0"/>
              <a:t> </a:t>
            </a:r>
            <a:r>
              <a:rPr lang="en-US" sz="1400" dirty="0" err="1"/>
              <a:t>permukaan</a:t>
            </a:r>
            <a:r>
              <a:rPr lang="en-US" sz="1400" dirty="0"/>
              <a:t> air </a:t>
            </a:r>
            <a:r>
              <a:rPr lang="en-US" sz="1400" dirty="0" err="1"/>
              <a:t>meskipun</a:t>
            </a:r>
            <a:r>
              <a:rPr lang="en-US" sz="1400" dirty="0"/>
              <a:t> </a:t>
            </a: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terdapat</a:t>
            </a:r>
            <a:r>
              <a:rPr lang="en-US" sz="1400" dirty="0"/>
              <a:t> di </a:t>
            </a:r>
            <a:r>
              <a:rPr lang="en-US" sz="1400" dirty="0" err="1"/>
              <a:t>bawah</a:t>
            </a:r>
            <a:r>
              <a:rPr lang="en-US" sz="1400" dirty="0"/>
              <a:t> </a:t>
            </a:r>
            <a:r>
              <a:rPr lang="en-US" sz="1400" dirty="0" err="1"/>
              <a:t>permukaan</a:t>
            </a:r>
            <a:r>
              <a:rPr lang="en-US" sz="1400" dirty="0"/>
              <a:t> air. </a:t>
            </a:r>
            <a:r>
              <a:rPr lang="en-US" sz="1400" dirty="0" err="1"/>
              <a:t>Lemak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minyak</a:t>
            </a:r>
            <a:r>
              <a:rPr lang="en-US" sz="1400" dirty="0"/>
              <a:t> </a:t>
            </a:r>
            <a:r>
              <a:rPr lang="en-US" sz="1400" dirty="0" err="1"/>
              <a:t>merupakan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ester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turunan</a:t>
            </a:r>
            <a:r>
              <a:rPr lang="en-US" sz="1400" dirty="0"/>
              <a:t> </a:t>
            </a:r>
            <a:r>
              <a:rPr lang="en-US" sz="1400" dirty="0" err="1"/>
              <a:t>alkohol</a:t>
            </a:r>
            <a:r>
              <a:rPr lang="en-US" sz="1400" dirty="0"/>
              <a:t> yang </a:t>
            </a:r>
            <a:r>
              <a:rPr lang="en-US" sz="1400" dirty="0" err="1"/>
              <a:t>tersusun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unsur</a:t>
            </a:r>
            <a:r>
              <a:rPr lang="en-US" sz="1400" dirty="0"/>
              <a:t> </a:t>
            </a:r>
            <a:r>
              <a:rPr lang="en-US" sz="1400" dirty="0" err="1"/>
              <a:t>karbon</a:t>
            </a:r>
            <a:r>
              <a:rPr lang="en-US" sz="1400" dirty="0"/>
              <a:t>, </a:t>
            </a:r>
            <a:r>
              <a:rPr lang="en-US" sz="1400" dirty="0" err="1"/>
              <a:t>hidrogen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oksigen</a:t>
            </a:r>
            <a:r>
              <a:rPr lang="en-US" sz="1400" dirty="0"/>
              <a:t>. </a:t>
            </a:r>
            <a:r>
              <a:rPr lang="en-US" sz="1400" dirty="0" err="1"/>
              <a:t>Lemak</a:t>
            </a:r>
            <a:r>
              <a:rPr lang="en-US" sz="1400" dirty="0"/>
              <a:t> </a:t>
            </a:r>
            <a:r>
              <a:rPr lang="en-US" sz="1400" dirty="0" err="1"/>
              <a:t>sukar</a:t>
            </a:r>
            <a:r>
              <a:rPr lang="en-US" sz="1400" dirty="0"/>
              <a:t> </a:t>
            </a:r>
            <a:r>
              <a:rPr lang="en-US" sz="1400" dirty="0" err="1"/>
              <a:t>diuraikan</a:t>
            </a:r>
            <a:r>
              <a:rPr lang="en-US" sz="1400" dirty="0"/>
              <a:t> </a:t>
            </a:r>
            <a:r>
              <a:rPr lang="en-US" sz="1400" dirty="0" err="1"/>
              <a:t>bakteri</a:t>
            </a:r>
            <a:r>
              <a:rPr lang="en-US" sz="1400" dirty="0"/>
              <a:t> </a:t>
            </a:r>
            <a:r>
              <a:rPr lang="en-US" sz="1400" dirty="0" err="1"/>
              <a:t>tapi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dihidrolisa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alkali </a:t>
            </a:r>
            <a:r>
              <a:rPr lang="en-US" sz="1400" dirty="0" err="1"/>
              <a:t>sehingga</a:t>
            </a:r>
            <a:r>
              <a:rPr lang="en-US" sz="1400" dirty="0"/>
              <a:t> </a:t>
            </a:r>
            <a:r>
              <a:rPr lang="en-US" sz="1400" dirty="0" err="1"/>
              <a:t>membentuk</a:t>
            </a:r>
            <a:r>
              <a:rPr lang="en-US" sz="1400" dirty="0"/>
              <a:t> </a:t>
            </a:r>
            <a:r>
              <a:rPr lang="en-US" sz="1400" dirty="0" err="1"/>
              <a:t>senyawa</a:t>
            </a:r>
            <a:r>
              <a:rPr lang="en-US" sz="1400" dirty="0"/>
              <a:t> </a:t>
            </a:r>
            <a:r>
              <a:rPr lang="en-US" sz="1400" dirty="0" err="1"/>
              <a:t>sabun</a:t>
            </a:r>
            <a:r>
              <a:rPr lang="en-US" sz="1400" dirty="0"/>
              <a:t> yang </a:t>
            </a:r>
            <a:r>
              <a:rPr lang="en-US" sz="1400" dirty="0" err="1"/>
              <a:t>mudah</a:t>
            </a:r>
            <a:r>
              <a:rPr lang="en-US" sz="1400" dirty="0"/>
              <a:t> </a:t>
            </a:r>
            <a:r>
              <a:rPr lang="en-US" sz="1400" dirty="0" err="1"/>
              <a:t>larut</a:t>
            </a:r>
            <a:r>
              <a:rPr lang="en-US" sz="1400" dirty="0"/>
              <a:t>. </a:t>
            </a:r>
            <a:r>
              <a:rPr lang="en-US" sz="1400" dirty="0" err="1"/>
              <a:t>Minyak</a:t>
            </a:r>
            <a:r>
              <a:rPr lang="en-US" sz="1400" dirty="0"/>
              <a:t> </a:t>
            </a:r>
            <a:r>
              <a:rPr lang="en-US" sz="1400" dirty="0" err="1"/>
              <a:t>pelumas</a:t>
            </a:r>
            <a:r>
              <a:rPr lang="en-US" sz="1400" dirty="0"/>
              <a:t> yang </a:t>
            </a:r>
            <a:r>
              <a:rPr lang="en-US" sz="1400" dirty="0" err="1"/>
              <a:t>berasal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minyak</a:t>
            </a:r>
            <a:r>
              <a:rPr lang="en-US" sz="1400" dirty="0"/>
              <a:t> </a:t>
            </a:r>
            <a:r>
              <a:rPr lang="en-US" sz="1400" dirty="0" err="1"/>
              <a:t>bumi</a:t>
            </a:r>
            <a:r>
              <a:rPr lang="en-US" sz="1400" dirty="0"/>
              <a:t> </a:t>
            </a:r>
            <a:r>
              <a:rPr lang="en-US" sz="1400" dirty="0" err="1"/>
              <a:t>dipakai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pabrik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terbawa</a:t>
            </a:r>
            <a:r>
              <a:rPr lang="en-US" sz="1400" dirty="0"/>
              <a:t> air </a:t>
            </a:r>
            <a:r>
              <a:rPr lang="en-US" sz="1400" dirty="0" err="1"/>
              <a:t>cucian</a:t>
            </a:r>
            <a:r>
              <a:rPr lang="en-US" sz="1400" dirty="0"/>
              <a:t> </a:t>
            </a:r>
            <a:r>
              <a:rPr lang="en-US" sz="1400" dirty="0" err="1"/>
              <a:t>ketika</a:t>
            </a:r>
            <a:r>
              <a:rPr lang="en-US" sz="1400" dirty="0"/>
              <a:t> </a:t>
            </a:r>
            <a:r>
              <a:rPr lang="en-US" sz="1400" dirty="0" err="1"/>
              <a:t>dibersihkan</a:t>
            </a:r>
            <a:r>
              <a:rPr lang="en-US" sz="1400" dirty="0"/>
              <a:t>. </a:t>
            </a:r>
            <a:r>
              <a:rPr lang="en-US" sz="1400" dirty="0" err="1"/>
              <a:t>Sebagai</a:t>
            </a:r>
            <a:r>
              <a:rPr lang="en-US" sz="1400" dirty="0"/>
              <a:t> </a:t>
            </a:r>
            <a:r>
              <a:rPr lang="en-US" sz="1400" dirty="0" err="1"/>
              <a:t>alat</a:t>
            </a:r>
            <a:r>
              <a:rPr lang="en-US" sz="1400" dirty="0"/>
              <a:t> </a:t>
            </a:r>
            <a:r>
              <a:rPr lang="en-US" sz="1400" dirty="0" err="1"/>
              <a:t>pencuci</a:t>
            </a:r>
            <a:r>
              <a:rPr lang="en-US" sz="1400" dirty="0"/>
              <a:t> Bering Pula </a:t>
            </a:r>
            <a:r>
              <a:rPr lang="en-US" sz="1400" dirty="0" err="1"/>
              <a:t>digunakan</a:t>
            </a:r>
            <a:r>
              <a:rPr lang="en-US" sz="1400" dirty="0"/>
              <a:t> </a:t>
            </a:r>
            <a:r>
              <a:rPr lang="en-US" sz="1400" dirty="0" err="1"/>
              <a:t>minyak</a:t>
            </a:r>
            <a:r>
              <a:rPr lang="en-US" sz="1400" dirty="0"/>
              <a:t> </a:t>
            </a:r>
            <a:r>
              <a:rPr lang="en-US" sz="1400" dirty="0" err="1"/>
              <a:t>pelarut</a:t>
            </a:r>
            <a:r>
              <a:rPr lang="en-US" sz="1400" dirty="0"/>
              <a:t>. </a:t>
            </a:r>
            <a:r>
              <a:rPr lang="en-US" sz="1400" dirty="0" err="1"/>
              <a:t>Adanya</a:t>
            </a:r>
            <a:r>
              <a:rPr lang="en-US" sz="1400" dirty="0"/>
              <a:t> </a:t>
            </a:r>
            <a:r>
              <a:rPr lang="en-US" sz="1400" dirty="0" err="1"/>
              <a:t>minyak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lemak</a:t>
            </a:r>
            <a:r>
              <a:rPr lang="en-US" sz="1400" dirty="0"/>
              <a:t> di </a:t>
            </a:r>
            <a:r>
              <a:rPr lang="en-US" sz="1400" dirty="0" err="1"/>
              <a:t>atas</a:t>
            </a:r>
            <a:r>
              <a:rPr lang="en-US" sz="1400" dirty="0"/>
              <a:t> </a:t>
            </a:r>
            <a:r>
              <a:rPr lang="en-US" sz="1400" dirty="0" err="1"/>
              <a:t>permukaan</a:t>
            </a:r>
            <a:r>
              <a:rPr lang="en-US" sz="1400" dirty="0"/>
              <a:t> air </a:t>
            </a:r>
            <a:r>
              <a:rPr lang="en-US" sz="1400" dirty="0" err="1"/>
              <a:t>merintangi</a:t>
            </a:r>
            <a:r>
              <a:rPr lang="en-US" sz="1400" dirty="0"/>
              <a:t> proses </a:t>
            </a:r>
            <a:r>
              <a:rPr lang="en-US" sz="1400" dirty="0" err="1"/>
              <a:t>biologi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air </a:t>
            </a:r>
            <a:r>
              <a:rPr lang="en-US" sz="1400" dirty="0" err="1"/>
              <a:t>sehingga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terjadi</a:t>
            </a:r>
            <a:r>
              <a:rPr lang="en-US" sz="1400" dirty="0"/>
              <a:t> </a:t>
            </a:r>
            <a:r>
              <a:rPr lang="en-US" sz="1400" dirty="0" err="1" smtClean="0"/>
              <a:t>fotosintesa</a:t>
            </a:r>
            <a:r>
              <a:rPr lang="en-US" sz="2000" dirty="0" smtClean="0"/>
              <a:t>.</a:t>
            </a:r>
            <a:endParaRPr lang="en-US" sz="2000" dirty="0"/>
          </a:p>
          <a:p>
            <a:pPr marL="457200" indent="-58738" algn="just">
              <a:buNone/>
            </a:pPr>
            <a:endParaRPr lang="en-US" sz="1600" dirty="0"/>
          </a:p>
        </p:txBody>
      </p:sp>
      <p:sp>
        <p:nvSpPr>
          <p:cNvPr id="2" name="Rectangle 1"/>
          <p:cNvSpPr/>
          <p:nvPr/>
        </p:nvSpPr>
        <p:spPr>
          <a:xfrm>
            <a:off x="1295400" y="3791871"/>
            <a:ext cx="7315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1600" b="1" dirty="0" err="1">
                <a:solidFill>
                  <a:srgbClr val="C70909"/>
                </a:solidFill>
                <a:latin typeface="+mj-lt"/>
              </a:rPr>
              <a:t>Zat</a:t>
            </a:r>
            <a:r>
              <a:rPr lang="en-US" sz="1600" b="1" dirty="0">
                <a:solidFill>
                  <a:srgbClr val="C70909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C70909"/>
                </a:solidFill>
                <a:latin typeface="+mj-lt"/>
              </a:rPr>
              <a:t>Warna</a:t>
            </a:r>
            <a:r>
              <a:rPr lang="en-US" sz="1600" b="1" dirty="0">
                <a:solidFill>
                  <a:srgbClr val="C70909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C70909"/>
                </a:solidFill>
                <a:latin typeface="+mj-lt"/>
              </a:rPr>
              <a:t>dan</a:t>
            </a:r>
            <a:r>
              <a:rPr lang="en-US" sz="1600" b="1" dirty="0">
                <a:solidFill>
                  <a:srgbClr val="C70909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C70909"/>
                </a:solidFill>
                <a:latin typeface="+mj-lt"/>
              </a:rPr>
              <a:t>Surfaktan</a:t>
            </a:r>
            <a:endParaRPr lang="en-US" sz="1600" b="1" dirty="0">
              <a:solidFill>
                <a:srgbClr val="C70909"/>
              </a:solidFill>
              <a:latin typeface="+mj-lt"/>
            </a:endParaRPr>
          </a:p>
          <a:p>
            <a:r>
              <a:rPr lang="en-US" sz="1600" dirty="0">
                <a:latin typeface="+mj-lt"/>
              </a:rPr>
              <a:t> </a:t>
            </a:r>
          </a:p>
          <a:p>
            <a:r>
              <a:rPr lang="en-US" sz="1600" dirty="0" err="1">
                <a:latin typeface="+mj-lt"/>
              </a:rPr>
              <a:t>Timbulnya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dalam</a:t>
            </a:r>
            <a:r>
              <a:rPr lang="en-US" sz="1600" dirty="0">
                <a:latin typeface="+mj-lt"/>
              </a:rPr>
              <a:t> air </a:t>
            </a:r>
            <a:r>
              <a:rPr lang="en-US" sz="1600" dirty="0" err="1">
                <a:latin typeface="+mj-lt"/>
              </a:rPr>
              <a:t>buangan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adalah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karena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adanya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senyawa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organik</a:t>
            </a:r>
            <a:r>
              <a:rPr lang="en-US" sz="1600" dirty="0">
                <a:latin typeface="+mj-lt"/>
              </a:rPr>
              <a:t> yang </a:t>
            </a:r>
            <a:r>
              <a:rPr lang="en-US" sz="1600" dirty="0" err="1">
                <a:latin typeface="+mj-lt"/>
              </a:rPr>
              <a:t>larut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dalam</a:t>
            </a:r>
            <a:r>
              <a:rPr lang="en-US" sz="1600" dirty="0">
                <a:latin typeface="+mj-lt"/>
              </a:rPr>
              <a:t> air. </a:t>
            </a:r>
            <a:r>
              <a:rPr lang="en-US" sz="1600" dirty="0" err="1">
                <a:latin typeface="+mj-lt"/>
              </a:rPr>
              <a:t>Zat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aktif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permukaan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ini</a:t>
            </a:r>
            <a:r>
              <a:rPr lang="en-US" sz="1600" dirty="0">
                <a:latin typeface="+mj-lt"/>
              </a:rPr>
              <a:t> (</a:t>
            </a:r>
            <a:r>
              <a:rPr lang="en-US" sz="1600" dirty="0" err="1">
                <a:latin typeface="+mj-lt"/>
              </a:rPr>
              <a:t>surfaktan</a:t>
            </a:r>
            <a:r>
              <a:rPr lang="en-US" sz="1600" dirty="0">
                <a:latin typeface="+mj-lt"/>
              </a:rPr>
              <a:t>) </a:t>
            </a:r>
            <a:r>
              <a:rPr lang="en-US" sz="1600" dirty="0" err="1">
                <a:latin typeface="+mj-lt"/>
              </a:rPr>
              <a:t>sangat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sukar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berurai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oleh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aktivitas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mikroorganisme</a:t>
            </a:r>
            <a:r>
              <a:rPr lang="en-US" sz="1600" dirty="0">
                <a:latin typeface="+mj-lt"/>
              </a:rPr>
              <a:t>. </a:t>
            </a:r>
            <a:r>
              <a:rPr lang="en-US" sz="1600" dirty="0" err="1">
                <a:latin typeface="+mj-lt"/>
              </a:rPr>
              <a:t>Demikian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juga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zat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warna</a:t>
            </a:r>
            <a:r>
              <a:rPr lang="en-US" sz="1600" dirty="0">
                <a:latin typeface="+mj-lt"/>
              </a:rPr>
              <a:t> yang </a:t>
            </a:r>
            <a:r>
              <a:rPr lang="en-US" sz="1600" dirty="0" err="1">
                <a:latin typeface="+mj-lt"/>
              </a:rPr>
              <a:t>merupakan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senyawa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aromatik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sukar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berurai</a:t>
            </a:r>
            <a:r>
              <a:rPr lang="en-US" sz="1600" dirty="0">
                <a:latin typeface="+mj-lt"/>
              </a:rPr>
              <a:t>. Di </a:t>
            </a:r>
            <a:r>
              <a:rPr lang="en-US" sz="1600" dirty="0" err="1">
                <a:latin typeface="+mj-lt"/>
              </a:rPr>
              <a:t>antara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zat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warna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ini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ada</a:t>
            </a:r>
            <a:r>
              <a:rPr lang="en-US" sz="1600" dirty="0">
                <a:latin typeface="+mj-lt"/>
              </a:rPr>
              <a:t> yang </a:t>
            </a:r>
            <a:r>
              <a:rPr lang="en-US" sz="1600" dirty="0" err="1">
                <a:latin typeface="+mj-lt"/>
              </a:rPr>
              <a:t>mengandung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logam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berat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seperti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chrom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atau</a:t>
            </a:r>
            <a:r>
              <a:rPr lang="en-US" sz="1600" dirty="0">
                <a:latin typeface="+mj-lt"/>
              </a:rPr>
              <a:t> </a:t>
            </a:r>
            <a:r>
              <a:rPr lang="en-US" sz="1600" dirty="0" err="1">
                <a:latin typeface="+mj-lt"/>
              </a:rPr>
              <a:t>tembaga</a:t>
            </a:r>
            <a:r>
              <a:rPr lang="en-US" sz="16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8550787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1095375"/>
            <a:ext cx="6629401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9939" name="WordArt 2"/>
          <p:cNvSpPr>
            <a:spLocks noChangeArrowheads="1" noChangeShapeType="1" noTextEdit="1"/>
          </p:cNvSpPr>
          <p:nvPr/>
        </p:nvSpPr>
        <p:spPr bwMode="auto">
          <a:xfrm>
            <a:off x="4114800" y="5181600"/>
            <a:ext cx="2810157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9400ED"/>
                    </a:gs>
                    <a:gs pos="100000">
                      <a:srgbClr val="0000FF"/>
                    </a:gs>
                  </a:gsLst>
                  <a:lin ang="1080000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Wassalamu'alaikum</a:t>
            </a:r>
            <a:r>
              <a:rPr lang="en-US" sz="3600" kern="10" dirty="0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9400ED"/>
                    </a:gs>
                    <a:gs pos="100000">
                      <a:srgbClr val="0000FF"/>
                    </a:gs>
                  </a:gsLst>
                  <a:lin ang="1080000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 </a:t>
            </a:r>
            <a:r>
              <a:rPr lang="en-US" sz="3600" kern="10" dirty="0" err="1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9400ED"/>
                    </a:gs>
                    <a:gs pos="100000">
                      <a:srgbClr val="0000FF"/>
                    </a:gs>
                  </a:gsLst>
                  <a:lin ang="1080000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Wr.Wb</a:t>
            </a:r>
            <a:r>
              <a:rPr lang="en-US" sz="3600" kern="10" dirty="0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9400ED"/>
                    </a:gs>
                    <a:gs pos="100000">
                      <a:srgbClr val="0000FF"/>
                    </a:gs>
                  </a:gsLst>
                  <a:lin ang="1080000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.</a:t>
            </a:r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66" y="2924175"/>
            <a:ext cx="6628337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828897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Brushed metal and curves - Blue Segoe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Corinthian columns design template">
  <a:themeElements>
    <a:clrScheme name="Default Design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Default Design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orinthian columns design template">
  <a:themeElements>
    <a:clrScheme name="Default Design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Default Design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orinthian columns design template">
  <a:themeElements>
    <a:clrScheme name="Default Design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Default Design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Corinthian columns design template">
  <a:themeElements>
    <a:clrScheme name="Default Design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Default Design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order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bord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order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r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r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r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r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r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r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30" ma:contentTypeDescription="Create a new document." ma:contentTypeScope="" ma:versionID="b6358c8e9ccf10d22debe3a56dce56ac"/>
</file>

<file path=customXml/itemProps1.xml><?xml version="1.0" encoding="utf-8"?>
<ds:datastoreItem xmlns:ds="http://schemas.openxmlformats.org/officeDocument/2006/customXml" ds:itemID="{8B0D4084-BFE9-4BEF-84C6-DCDD97FE949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D3EC876-F762-4EBF-834A-8E1FF91908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361CA9-B83E-45CB-9166-7A359FBA4C83}">
  <ds:schemaRefs>
    <ds:schemaRef ds:uri="http://schemas.microsoft.com/office/2006/metadata/contentType"/>
    <ds:schemaRef ds:uri="http://schemas.microsoft.com/office/2006/metadata/properties/metaAttribut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1_Brushed metal and curves - Blue Segoe</Template>
  <TotalTime>1244</TotalTime>
  <Words>1151</Words>
  <Application>Microsoft Office PowerPoint</Application>
  <PresentationFormat>On-screen Show (4:3)</PresentationFormat>
  <Paragraphs>168</Paragraphs>
  <Slides>32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1_Brushed metal and curves - Blue Segoe</vt:lpstr>
      <vt:lpstr>Corinthian columns design template</vt:lpstr>
      <vt:lpstr>1_Corinthian columns design template</vt:lpstr>
      <vt:lpstr>2_Corinthian columns design template</vt:lpstr>
      <vt:lpstr>3_Corinthian columns design template</vt:lpstr>
      <vt:lpstr>border</vt:lpstr>
      <vt:lpstr>Slide 1</vt:lpstr>
      <vt:lpstr>Pengertian</vt:lpstr>
      <vt:lpstr>Slide 3</vt:lpstr>
      <vt:lpstr>Slide 4</vt:lpstr>
      <vt:lpstr>Slide 5</vt:lpstr>
      <vt:lpstr>PENGELOLAAN LIMBAH</vt:lpstr>
      <vt:lpstr>Prinsip Hirarki Pengelolaan Limbah (6-M)</vt:lpstr>
      <vt:lpstr>Slide 8</vt:lpstr>
      <vt:lpstr>Slide 9</vt:lpstr>
      <vt:lpstr>Slide 10</vt:lpstr>
      <vt:lpstr>Slide 11</vt:lpstr>
      <vt:lpstr>Identifikasi Limbah </vt:lpstr>
      <vt:lpstr>Tujuan Identifikasi, adalah  ;</vt:lpstr>
      <vt:lpstr>Pada Dasarnya  Pengolahan Limbah Dibedakan Menjadi :</vt:lpstr>
      <vt:lpstr>PENGOLAHAN BERDASARKAN PERLAKUAN</vt:lpstr>
      <vt:lpstr>KARAKTERIKTIK  LIMBAH</vt:lpstr>
      <vt:lpstr>KARAKTERIKTIK  LIMBAH INDUSTRI DI BAGI MENJADI 4, YAIYU ;</vt:lpstr>
      <vt:lpstr>Slide 18</vt:lpstr>
      <vt:lpstr>Sifat Fisik,Perubahan yang ditimbulkan parameter fisik dalam  limbah ditentukan berdasarkan : jumlah padatan terlarut, kekeruhan, bau, temperatur, daya hantar listrik dan warna</vt:lpstr>
      <vt:lpstr>Slide 20</vt:lpstr>
      <vt:lpstr>Slide 21</vt:lpstr>
      <vt:lpstr>Slide 22</vt:lpstr>
      <vt:lpstr>Sifat Kimia</vt:lpstr>
      <vt:lpstr>Slide 24</vt:lpstr>
      <vt:lpstr>SIFAT KIMIA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Company>Albert Einstein Institute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PENGOLAHAN LIMBAH</dc:title>
  <dc:creator>IMAL EINSTEIN</dc:creator>
  <cp:lastModifiedBy>Toshiba</cp:lastModifiedBy>
  <cp:revision>80</cp:revision>
  <dcterms:created xsi:type="dcterms:W3CDTF">2010-06-14T18:59:17Z</dcterms:created>
  <dcterms:modified xsi:type="dcterms:W3CDTF">2018-09-20T06:54:39Z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TC102867219990</vt:lpwstr>
  </property>
</Properties>
</file>