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dirty="0" err="1" smtClean="0"/>
              <a:t>populasi</a:t>
            </a:r>
            <a:r>
              <a:rPr lang="en-US" sz="6000" dirty="0"/>
              <a:t>, </a:t>
            </a:r>
            <a:r>
              <a:rPr lang="en-US" sz="6000" dirty="0" err="1" smtClean="0"/>
              <a:t>sampel</a:t>
            </a:r>
            <a:r>
              <a:rPr lang="en-US" sz="6000" dirty="0" smtClean="0"/>
              <a:t>, </a:t>
            </a:r>
            <a:r>
              <a:rPr lang="en-US" sz="6000" dirty="0" err="1"/>
              <a:t>Teknik</a:t>
            </a:r>
            <a:r>
              <a:rPr lang="en-US" sz="6000" dirty="0"/>
              <a:t> </a:t>
            </a:r>
            <a:r>
              <a:rPr lang="en-US" sz="6000" dirty="0" smtClean="0"/>
              <a:t>sampling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43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populasi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lvl="0"/>
            <a:r>
              <a:rPr lang="en-US" sz="2200" dirty="0" err="1">
                <a:latin typeface="Agency FB" panose="020B0503020202020204" pitchFamily="34" charset="0"/>
              </a:rPr>
              <a:t>Sekumpulan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objek</a:t>
            </a:r>
            <a:r>
              <a:rPr lang="en-US" sz="2200" dirty="0">
                <a:latin typeface="Agency FB" panose="020B0503020202020204" pitchFamily="34" charset="0"/>
              </a:rPr>
              <a:t>, orang, </a:t>
            </a:r>
            <a:r>
              <a:rPr lang="en-US" sz="2200" dirty="0" err="1">
                <a:latin typeface="Agency FB" panose="020B0503020202020204" pitchFamily="34" charset="0"/>
              </a:rPr>
              <a:t>atau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keadaan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 smtClean="0">
                <a:latin typeface="Agency FB" panose="020B0503020202020204" pitchFamily="34" charset="0"/>
              </a:rPr>
              <a:t>untuk</a:t>
            </a:r>
            <a:r>
              <a:rPr lang="en-US" sz="2200" dirty="0" smtClean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menggeneralisasi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hasil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penelitiannya</a:t>
            </a:r>
            <a:r>
              <a:rPr lang="en-US" sz="2200" dirty="0">
                <a:latin typeface="Agency FB" panose="020B0503020202020204" pitchFamily="34" charset="0"/>
              </a:rPr>
              <a:t> (</a:t>
            </a:r>
            <a:r>
              <a:rPr lang="en-US" sz="2200" dirty="0" err="1">
                <a:latin typeface="Agency FB" panose="020B0503020202020204" pitchFamily="34" charset="0"/>
              </a:rPr>
              <a:t>Fraenkel</a:t>
            </a:r>
            <a:r>
              <a:rPr lang="en-US" sz="2200" dirty="0">
                <a:latin typeface="Agency FB" panose="020B0503020202020204" pitchFamily="34" charset="0"/>
              </a:rPr>
              <a:t>).</a:t>
            </a:r>
          </a:p>
          <a:p>
            <a:pPr lvl="0"/>
            <a:r>
              <a:rPr lang="en-US" sz="2200" dirty="0" err="1" smtClean="0">
                <a:latin typeface="Agency FB" panose="020B0503020202020204" pitchFamily="34" charset="0"/>
              </a:rPr>
              <a:t>Sekumplan</a:t>
            </a:r>
            <a:r>
              <a:rPr lang="en-US" sz="2200" dirty="0" smtClean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objek</a:t>
            </a:r>
            <a:r>
              <a:rPr lang="en-US" sz="2200" dirty="0">
                <a:latin typeface="Agency FB" panose="020B0503020202020204" pitchFamily="34" charset="0"/>
              </a:rPr>
              <a:t>, orang, </a:t>
            </a:r>
            <a:r>
              <a:rPr lang="en-US" sz="2200" dirty="0" err="1">
                <a:latin typeface="Agency FB" panose="020B0503020202020204" pitchFamily="34" charset="0"/>
              </a:rPr>
              <a:t>atau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keadaan</a:t>
            </a:r>
            <a:r>
              <a:rPr lang="en-US" sz="2200" dirty="0">
                <a:latin typeface="Agency FB" panose="020B0503020202020204" pitchFamily="34" charset="0"/>
              </a:rPr>
              <a:t> yang paling </a:t>
            </a:r>
            <a:r>
              <a:rPr lang="en-US" sz="2200" dirty="0" err="1">
                <a:latin typeface="Agency FB" panose="020B0503020202020204" pitchFamily="34" charset="0"/>
              </a:rPr>
              <a:t>tidak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memiliki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satu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karakteristik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umum</a:t>
            </a:r>
            <a:r>
              <a:rPr lang="en-US" sz="2200" dirty="0">
                <a:latin typeface="Agency FB" panose="020B0503020202020204" pitchFamily="34" charset="0"/>
              </a:rPr>
              <a:t> yang </a:t>
            </a:r>
            <a:r>
              <a:rPr lang="en-US" sz="2200" dirty="0" err="1">
                <a:latin typeface="Agency FB" panose="020B0503020202020204" pitchFamily="34" charset="0"/>
              </a:rPr>
              <a:t>sama</a:t>
            </a:r>
            <a:r>
              <a:rPr lang="en-US" sz="2200" dirty="0">
                <a:latin typeface="Agency FB" panose="020B0503020202020204" pitchFamily="34" charset="0"/>
              </a:rPr>
              <a:t> (</a:t>
            </a:r>
            <a:r>
              <a:rPr lang="en-US" sz="2200" dirty="0" err="1">
                <a:latin typeface="Agency FB" panose="020B0503020202020204" pitchFamily="34" charset="0"/>
              </a:rPr>
              <a:t>Furqon</a:t>
            </a:r>
            <a:r>
              <a:rPr lang="en-US" sz="2200" dirty="0">
                <a:latin typeface="Agency FB" panose="020B0503020202020204" pitchFamily="34" charset="0"/>
              </a:rPr>
              <a:t>).</a:t>
            </a:r>
          </a:p>
          <a:p>
            <a:pPr lvl="0"/>
            <a:r>
              <a:rPr lang="en-US" sz="2200" dirty="0" err="1" smtClean="0">
                <a:latin typeface="Agency FB" panose="020B0503020202020204" pitchFamily="34" charset="0"/>
              </a:rPr>
              <a:t>Populasi</a:t>
            </a:r>
            <a:r>
              <a:rPr lang="en-US" sz="2200" dirty="0" smtClean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atau</a:t>
            </a:r>
            <a:r>
              <a:rPr lang="en-US" sz="2200" dirty="0">
                <a:latin typeface="Agency FB" panose="020B0503020202020204" pitchFamily="34" charset="0"/>
              </a:rPr>
              <a:t> universe </a:t>
            </a:r>
            <a:r>
              <a:rPr lang="en-US" sz="2200" dirty="0" err="1">
                <a:latin typeface="Agency FB" panose="020B0503020202020204" pitchFamily="34" charset="0"/>
              </a:rPr>
              <a:t>adalah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jumlah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keseluruhan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dari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satuan-satuan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atau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individu-individu</a:t>
            </a:r>
            <a:r>
              <a:rPr lang="en-US" sz="2200" dirty="0">
                <a:latin typeface="Agency FB" panose="020B0503020202020204" pitchFamily="34" charset="0"/>
              </a:rPr>
              <a:t> yang </a:t>
            </a:r>
            <a:r>
              <a:rPr lang="en-US" sz="2200" dirty="0" err="1">
                <a:latin typeface="Agency FB" panose="020B0503020202020204" pitchFamily="34" charset="0"/>
              </a:rPr>
              <a:t>karakteristiknya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hendak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diteliti</a:t>
            </a:r>
            <a:r>
              <a:rPr lang="en-US" sz="2200" dirty="0">
                <a:latin typeface="Agency FB" panose="020B0503020202020204" pitchFamily="34" charset="0"/>
              </a:rPr>
              <a:t>. Dan </a:t>
            </a:r>
            <a:r>
              <a:rPr lang="en-US" sz="2200" dirty="0" err="1">
                <a:latin typeface="Agency FB" panose="020B0503020202020204" pitchFamily="34" charset="0"/>
              </a:rPr>
              <a:t>satuan-satuan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tersebut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dinamakan</a:t>
            </a:r>
            <a:r>
              <a:rPr lang="en-US" sz="2200" dirty="0">
                <a:latin typeface="Agency FB" panose="020B0503020202020204" pitchFamily="34" charset="0"/>
              </a:rPr>
              <a:t> unit </a:t>
            </a:r>
            <a:r>
              <a:rPr lang="en-US" sz="2200" dirty="0" err="1">
                <a:latin typeface="Agency FB" panose="020B0503020202020204" pitchFamily="34" charset="0"/>
              </a:rPr>
              <a:t>analisis</a:t>
            </a:r>
            <a:r>
              <a:rPr lang="en-US" sz="2200" dirty="0">
                <a:latin typeface="Agency FB" panose="020B0503020202020204" pitchFamily="34" charset="0"/>
              </a:rPr>
              <a:t>, </a:t>
            </a:r>
            <a:r>
              <a:rPr lang="en-US" sz="2200" dirty="0" err="1">
                <a:latin typeface="Agency FB" panose="020B0503020202020204" pitchFamily="34" charset="0"/>
              </a:rPr>
              <a:t>dan</a:t>
            </a:r>
            <a:r>
              <a:rPr lang="en-US" sz="2200" dirty="0">
                <a:latin typeface="Agency FB" panose="020B0503020202020204" pitchFamily="34" charset="0"/>
              </a:rPr>
              <a:t> </a:t>
            </a:r>
            <a:r>
              <a:rPr lang="en-US" sz="2200" dirty="0" err="1">
                <a:latin typeface="Agency FB" panose="020B0503020202020204" pitchFamily="34" charset="0"/>
              </a:rPr>
              <a:t>dapat</a:t>
            </a:r>
            <a:r>
              <a:rPr lang="en-US" sz="2200" dirty="0">
                <a:latin typeface="Agency FB" panose="020B0503020202020204" pitchFamily="34" charset="0"/>
              </a:rPr>
              <a:t>  </a:t>
            </a:r>
            <a:r>
              <a:rPr lang="en-US" sz="2200" dirty="0" err="1">
                <a:latin typeface="Agency FB" panose="020B0503020202020204" pitchFamily="34" charset="0"/>
              </a:rPr>
              <a:t>berupa</a:t>
            </a:r>
            <a:r>
              <a:rPr lang="en-US" sz="2200" dirty="0">
                <a:latin typeface="Agency FB" panose="020B0503020202020204" pitchFamily="34" charset="0"/>
              </a:rPr>
              <a:t> orang-orang, </a:t>
            </a:r>
            <a:r>
              <a:rPr lang="en-US" sz="2200" dirty="0" err="1">
                <a:latin typeface="Agency FB" panose="020B0503020202020204" pitchFamily="34" charset="0"/>
              </a:rPr>
              <a:t>institusi-institusi</a:t>
            </a:r>
            <a:r>
              <a:rPr lang="en-US" sz="2200" dirty="0">
                <a:latin typeface="Agency FB" panose="020B0503020202020204" pitchFamily="34" charset="0"/>
              </a:rPr>
              <a:t>, </a:t>
            </a:r>
            <a:r>
              <a:rPr lang="en-US" sz="2200" dirty="0" err="1">
                <a:latin typeface="Agency FB" panose="020B0503020202020204" pitchFamily="34" charset="0"/>
              </a:rPr>
              <a:t>benda-benda</a:t>
            </a:r>
            <a:r>
              <a:rPr lang="en-US" sz="2200" dirty="0">
                <a:latin typeface="Agency FB" panose="020B0503020202020204" pitchFamily="34" charset="0"/>
              </a:rPr>
              <a:t>, </a:t>
            </a:r>
            <a:r>
              <a:rPr lang="en-US" sz="2200" dirty="0" err="1">
                <a:latin typeface="Agency FB" panose="020B0503020202020204" pitchFamily="34" charset="0"/>
              </a:rPr>
              <a:t>dst</a:t>
            </a:r>
            <a:r>
              <a:rPr lang="en-US" sz="2200" dirty="0">
                <a:latin typeface="Agency FB" panose="020B0503020202020204" pitchFamily="34" charset="0"/>
              </a:rPr>
              <a:t>. (</a:t>
            </a:r>
            <a:r>
              <a:rPr lang="en-US" sz="2200" dirty="0" err="1">
                <a:latin typeface="Agency FB" panose="020B0503020202020204" pitchFamily="34" charset="0"/>
              </a:rPr>
              <a:t>Djawranto</a:t>
            </a:r>
            <a:r>
              <a:rPr lang="en-US" sz="2200" dirty="0">
                <a:latin typeface="Agency FB" panose="020B0503020202020204" pitchFamily="34" charset="0"/>
              </a:rPr>
              <a:t>, 1994 : 420).   </a:t>
            </a:r>
          </a:p>
        </p:txBody>
      </p:sp>
    </p:spTree>
    <p:extLst>
      <p:ext uri="{BB962C8B-B14F-4D97-AF65-F5344CB8AC3E}">
        <p14:creationId xmlns:p14="http://schemas.microsoft.com/office/powerpoint/2010/main" val="2687298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sampel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dirty="0" err="1" smtClean="0"/>
              <a:t>Sampel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</a:t>
            </a:r>
            <a:r>
              <a:rPr lang="en-US" sz="3200" dirty="0" err="1" smtClean="0"/>
              <a:t>bagian</a:t>
            </a:r>
            <a:r>
              <a:rPr lang="en-US" sz="3200" dirty="0" smtClean="0"/>
              <a:t> </a:t>
            </a:r>
            <a:r>
              <a:rPr lang="en-US" sz="3200" dirty="0" err="1" smtClean="0"/>
              <a:t>dari</a:t>
            </a:r>
            <a:r>
              <a:rPr lang="en-US" sz="3200" dirty="0" smtClean="0"/>
              <a:t> </a:t>
            </a:r>
            <a:r>
              <a:rPr lang="en-US" sz="3200" dirty="0" err="1" smtClean="0"/>
              <a:t>jumlah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karakteristik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dimiliki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</a:t>
            </a:r>
            <a:r>
              <a:rPr lang="en-US" sz="3200" dirty="0" err="1" smtClean="0"/>
              <a:t>populasi</a:t>
            </a:r>
            <a:r>
              <a:rPr lang="en-US" sz="3200" dirty="0" smtClean="0"/>
              <a:t> (</a:t>
            </a:r>
            <a:r>
              <a:rPr lang="en-US" sz="3200" dirty="0" err="1" smtClean="0"/>
              <a:t>Sugiyono</a:t>
            </a:r>
            <a:r>
              <a:rPr lang="en-US" sz="3200" dirty="0" smtClean="0"/>
              <a:t>, 2010: 118).</a:t>
            </a:r>
          </a:p>
          <a:p>
            <a:pPr algn="just"/>
            <a:r>
              <a:rPr lang="en-US" sz="3200" dirty="0" err="1" smtClean="0"/>
              <a:t>Sampel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</a:t>
            </a:r>
            <a:r>
              <a:rPr lang="en-US" sz="3200" dirty="0" err="1" smtClean="0"/>
              <a:t>sebagian</a:t>
            </a:r>
            <a:r>
              <a:rPr lang="en-US" sz="3200" dirty="0" smtClean="0"/>
              <a:t> </a:t>
            </a:r>
            <a:r>
              <a:rPr lang="en-US" sz="3200" dirty="0" err="1" smtClean="0"/>
              <a:t>dari</a:t>
            </a:r>
            <a:r>
              <a:rPr lang="en-US" sz="3200" dirty="0" smtClean="0"/>
              <a:t> </a:t>
            </a:r>
            <a:r>
              <a:rPr lang="en-US" sz="3200" dirty="0" err="1" smtClean="0"/>
              <a:t>populasi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00271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Teknik</a:t>
            </a:r>
            <a:r>
              <a:rPr lang="en-US" dirty="0" smtClean="0"/>
              <a:t> sampling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Cara yang </a:t>
            </a:r>
            <a:r>
              <a:rPr lang="en-US" sz="3600" dirty="0" err="1" smtClean="0"/>
              <a:t>ditempuh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menentukan</a:t>
            </a:r>
            <a:r>
              <a:rPr lang="en-US" sz="3600" dirty="0" smtClean="0"/>
              <a:t> </a:t>
            </a:r>
            <a:r>
              <a:rPr lang="en-US" sz="3600" dirty="0" err="1" smtClean="0"/>
              <a:t>sebagian</a:t>
            </a:r>
            <a:r>
              <a:rPr lang="en-US" sz="3600" dirty="0" smtClean="0"/>
              <a:t> </a:t>
            </a:r>
            <a:r>
              <a:rPr lang="en-US" sz="3600" dirty="0" err="1" smtClean="0"/>
              <a:t>dari</a:t>
            </a:r>
            <a:r>
              <a:rPr lang="en-US" sz="3600" dirty="0" smtClean="0"/>
              <a:t> </a:t>
            </a:r>
            <a:r>
              <a:rPr lang="en-US" sz="3600" dirty="0" err="1" smtClean="0"/>
              <a:t>populasi</a:t>
            </a:r>
            <a:r>
              <a:rPr lang="en-US" sz="3600" dirty="0" smtClean="0"/>
              <a:t> yang </a:t>
            </a:r>
            <a:r>
              <a:rPr lang="en-US" sz="3600" dirty="0" err="1" smtClean="0"/>
              <a:t>dipergunakan</a:t>
            </a:r>
            <a:r>
              <a:rPr lang="en-US" sz="3600" dirty="0" smtClean="0"/>
              <a:t> </a:t>
            </a:r>
            <a:r>
              <a:rPr lang="en-US" sz="3600" dirty="0" err="1" smtClean="0"/>
              <a:t>sebagai</a:t>
            </a:r>
            <a:r>
              <a:rPr lang="en-US" sz="3600" dirty="0" smtClean="0"/>
              <a:t> </a:t>
            </a:r>
            <a:r>
              <a:rPr lang="en-US" sz="3600" dirty="0" err="1" smtClean="0"/>
              <a:t>sampel</a:t>
            </a:r>
            <a:r>
              <a:rPr lang="en-US" sz="3600" dirty="0" smtClean="0"/>
              <a:t>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66702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sampling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latin typeface="Agency FB" panose="020B0503020202020204" pitchFamily="34" charset="0"/>
              </a:rPr>
              <a:t>Sampling </a:t>
            </a:r>
            <a:r>
              <a:rPr lang="en-US" dirty="0" err="1" smtClean="0">
                <a:latin typeface="Agency FB" panose="020B0503020202020204" pitchFamily="34" charset="0"/>
              </a:rPr>
              <a:t>probabilitas</a:t>
            </a:r>
            <a:endParaRPr lang="en-US" dirty="0" smtClean="0">
              <a:latin typeface="Agency FB" panose="020B0503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US" b="1" dirty="0" smtClean="0">
                <a:latin typeface="Agency FB" panose="020B0503020202020204" pitchFamily="34" charset="0"/>
              </a:rPr>
              <a:t>Simple </a:t>
            </a:r>
            <a:r>
              <a:rPr lang="en-US" b="1" dirty="0">
                <a:latin typeface="Agency FB" panose="020B0503020202020204" pitchFamily="34" charset="0"/>
              </a:rPr>
              <a:t>Random Sampling</a:t>
            </a:r>
            <a:r>
              <a:rPr lang="en-US" dirty="0">
                <a:latin typeface="Agency FB" panose="020B0503020202020204" pitchFamily="34" charset="0"/>
              </a:rPr>
              <a:t>: </a:t>
            </a:r>
            <a:r>
              <a:rPr lang="en-US" dirty="0" err="1">
                <a:latin typeface="Agency FB" panose="020B0503020202020204" pitchFamily="34" charset="0"/>
              </a:rPr>
              <a:t>Dikatakan</a:t>
            </a:r>
            <a:r>
              <a:rPr lang="en-US" dirty="0">
                <a:latin typeface="Agency FB" panose="020B0503020202020204" pitchFamily="34" charset="0"/>
              </a:rPr>
              <a:t> simple (</a:t>
            </a:r>
            <a:r>
              <a:rPr lang="en-US" dirty="0" err="1">
                <a:latin typeface="Agency FB" panose="020B0503020202020204" pitchFamily="34" charset="0"/>
              </a:rPr>
              <a:t>sederhana</a:t>
            </a:r>
            <a:r>
              <a:rPr lang="en-US" dirty="0">
                <a:latin typeface="Agency FB" panose="020B0503020202020204" pitchFamily="34" charset="0"/>
              </a:rPr>
              <a:t>) </a:t>
            </a:r>
            <a:r>
              <a:rPr lang="en-US" dirty="0" err="1">
                <a:latin typeface="Agency FB" panose="020B0503020202020204" pitchFamily="34" charset="0"/>
              </a:rPr>
              <a:t>karena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pengambilan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anggota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dari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populasinya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dilakukan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secara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acak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tanpa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memperhatika</a:t>
            </a:r>
            <a:r>
              <a:rPr lang="en-US" dirty="0">
                <a:latin typeface="Agency FB" panose="020B0503020202020204" pitchFamily="34" charset="0"/>
              </a:rPr>
              <a:t> strata (</a:t>
            </a:r>
            <a:r>
              <a:rPr lang="en-US" dirty="0" err="1">
                <a:latin typeface="Agency FB" panose="020B0503020202020204" pitchFamily="34" charset="0"/>
              </a:rPr>
              <a:t>tingkatan</a:t>
            </a:r>
            <a:r>
              <a:rPr lang="en-US" dirty="0">
                <a:latin typeface="Agency FB" panose="020B0503020202020204" pitchFamily="34" charset="0"/>
              </a:rPr>
              <a:t>) </a:t>
            </a:r>
            <a:r>
              <a:rPr lang="en-US" dirty="0" err="1">
                <a:latin typeface="Agency FB" panose="020B0503020202020204" pitchFamily="34" charset="0"/>
              </a:rPr>
              <a:t>yag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ada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dalam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populasi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tersebut</a:t>
            </a:r>
            <a:endParaRPr lang="en-US" dirty="0" smtClean="0">
              <a:latin typeface="Agency FB" panose="020B0503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US" b="1" dirty="0">
                <a:latin typeface="Agency FB" panose="020B0503020202020204" pitchFamily="34" charset="0"/>
              </a:rPr>
              <a:t>Proportionate</a:t>
            </a:r>
            <a:r>
              <a:rPr lang="en-US" b="1" dirty="0">
                <a:latin typeface="Agency FB" panose="020B0503020202020204" pitchFamily="34" charset="0"/>
              </a:rPr>
              <a:t> Stratified Random Sampling</a:t>
            </a:r>
            <a:r>
              <a:rPr lang="en-US" dirty="0">
                <a:latin typeface="Agency FB" panose="020B0503020202020204" pitchFamily="34" charset="0"/>
              </a:rPr>
              <a:t>: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digunakan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jika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populasi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mempunyai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anggota</a:t>
            </a:r>
            <a:r>
              <a:rPr lang="en-US" dirty="0">
                <a:latin typeface="Agency FB" panose="020B0503020202020204" pitchFamily="34" charset="0"/>
              </a:rPr>
              <a:t>/ </a:t>
            </a:r>
            <a:r>
              <a:rPr lang="en-US" dirty="0" err="1">
                <a:latin typeface="Agency FB" panose="020B0503020202020204" pitchFamily="34" charset="0"/>
              </a:rPr>
              <a:t>unsur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tidak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homogen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berstrata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secara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proporsional</a:t>
            </a:r>
            <a:r>
              <a:rPr lang="en-US" dirty="0" smtClean="0">
                <a:latin typeface="Agency FB" panose="020B0503020202020204" pitchFamily="34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latin typeface="Agency FB" panose="020B0503020202020204" pitchFamily="34" charset="0"/>
              </a:rPr>
              <a:t>Disproportionate Stratified Random Sampling</a:t>
            </a:r>
            <a:r>
              <a:rPr lang="en-US" dirty="0">
                <a:latin typeface="Agency FB" panose="020B0503020202020204" pitchFamily="34" charset="0"/>
              </a:rPr>
              <a:t>: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ini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kebalikan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dari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sebelumnya</a:t>
            </a:r>
            <a:r>
              <a:rPr lang="en-US" dirty="0">
                <a:latin typeface="Agency FB" panose="020B0503020202020204" pitchFamily="34" charset="0"/>
              </a:rPr>
              <a:t> (Proportionate Stratified Random Sampling). </a:t>
            </a:r>
            <a:r>
              <a:rPr lang="en-US" dirty="0" err="1">
                <a:latin typeface="Agency FB" panose="020B0503020202020204" pitchFamily="34" charset="0"/>
              </a:rPr>
              <a:t>Perbedaannya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hanyalah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pada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pengambilan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tidak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proporsional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saja</a:t>
            </a:r>
            <a:r>
              <a:rPr lang="en-US" dirty="0" smtClean="0">
                <a:latin typeface="Agency FB" panose="020B0503020202020204" pitchFamily="34" charset="0"/>
              </a:rPr>
              <a:t>.</a:t>
            </a:r>
          </a:p>
          <a:p>
            <a:pPr lvl="0">
              <a:buFont typeface="+mj-lt"/>
              <a:buAutoNum type="arabicPeriod"/>
            </a:pPr>
            <a:r>
              <a:rPr lang="en-US" b="1" dirty="0">
                <a:latin typeface="Agency FB" panose="020B0503020202020204" pitchFamily="34" charset="0"/>
              </a:rPr>
              <a:t>Cluster </a:t>
            </a:r>
            <a:r>
              <a:rPr lang="en-US" b="1" dirty="0" smtClean="0">
                <a:latin typeface="Agency FB" panose="020B0503020202020204" pitchFamily="34" charset="0"/>
              </a:rPr>
              <a:t>Sampling</a:t>
            </a:r>
            <a:r>
              <a:rPr lang="en-US" dirty="0" smtClean="0">
                <a:latin typeface="Agency FB" panose="020B0503020202020204" pitchFamily="34" charset="0"/>
              </a:rPr>
              <a:t>: </a:t>
            </a:r>
            <a:r>
              <a:rPr lang="en-US" dirty="0" err="1" smtClean="0">
                <a:latin typeface="Agency FB" panose="020B0503020202020204" pitchFamily="34" charset="0"/>
              </a:rPr>
              <a:t>Teknik</a:t>
            </a:r>
            <a:r>
              <a:rPr lang="en-US" dirty="0" smtClean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ini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biasa</a:t>
            </a:r>
            <a:r>
              <a:rPr lang="en-US" dirty="0">
                <a:latin typeface="Agency FB" panose="020B0503020202020204" pitchFamily="34" charset="0"/>
              </a:rPr>
              <a:t> juga </a:t>
            </a:r>
            <a:r>
              <a:rPr lang="en-US" dirty="0" err="1">
                <a:latin typeface="Agency FB" panose="020B0503020202020204" pitchFamily="34" charset="0"/>
              </a:rPr>
              <a:t>diterjemahkan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dengan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cara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pengambilan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berdasarkan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gugus</a:t>
            </a:r>
            <a:r>
              <a:rPr lang="en-US" dirty="0" smtClean="0">
                <a:latin typeface="Agency FB" panose="020B0503020202020204" pitchFamily="34" charset="0"/>
              </a:rPr>
              <a:t>./ </a:t>
            </a:r>
            <a:r>
              <a:rPr lang="en-US" dirty="0" err="1" smtClean="0">
                <a:latin typeface="Agency FB" panose="020B0503020202020204" pitchFamily="34" charset="0"/>
              </a:rPr>
              <a:t>kelompok</a:t>
            </a:r>
            <a:r>
              <a:rPr lang="en-US" dirty="0" smtClean="0">
                <a:latin typeface="Agency FB" panose="020B0503020202020204" pitchFamily="34" charset="0"/>
              </a:rPr>
              <a:t>/ cluster.</a:t>
            </a:r>
          </a:p>
          <a:p>
            <a:pPr lvl="0">
              <a:buFont typeface="+mj-lt"/>
              <a:buAutoNum type="arabicPeriod"/>
            </a:pPr>
            <a:r>
              <a:rPr lang="en-US" b="1" dirty="0">
                <a:latin typeface="Agency FB" panose="020B0503020202020204" pitchFamily="34" charset="0"/>
              </a:rPr>
              <a:t>Area </a:t>
            </a:r>
            <a:r>
              <a:rPr lang="en-US" b="1" dirty="0" smtClean="0">
                <a:latin typeface="Agency FB" panose="020B0503020202020204" pitchFamily="34" charset="0"/>
              </a:rPr>
              <a:t>sampling</a:t>
            </a:r>
            <a:r>
              <a:rPr lang="en-US" dirty="0" smtClean="0">
                <a:latin typeface="Agency FB" panose="020B0503020202020204" pitchFamily="34" charset="0"/>
              </a:rPr>
              <a:t>: </a:t>
            </a:r>
            <a:r>
              <a:rPr lang="en-US" dirty="0" err="1" smtClean="0">
                <a:latin typeface="Agency FB" panose="020B0503020202020204" pitchFamily="34" charset="0"/>
              </a:rPr>
              <a:t>Teknik</a:t>
            </a:r>
            <a:r>
              <a:rPr lang="en-US" dirty="0" smtClean="0">
                <a:latin typeface="Agency FB" panose="020B0503020202020204" pitchFamily="34" charset="0"/>
              </a:rPr>
              <a:t> </a:t>
            </a:r>
            <a:r>
              <a:rPr lang="en-US" dirty="0">
                <a:latin typeface="Agency FB" panose="020B0503020202020204" pitchFamily="34" charset="0"/>
              </a:rPr>
              <a:t>cluster sampling </a:t>
            </a:r>
            <a:r>
              <a:rPr lang="en-US" dirty="0" err="1">
                <a:latin typeface="Agency FB" panose="020B0503020202020204" pitchFamily="34" charset="0"/>
              </a:rPr>
              <a:t>digunakan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untuk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menentukan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bila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objek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diteliti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atau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sumber</a:t>
            </a:r>
            <a:r>
              <a:rPr lang="en-US" dirty="0">
                <a:latin typeface="Agency FB" panose="020B0503020202020204" pitchFamily="34" charset="0"/>
              </a:rPr>
              <a:t> data </a:t>
            </a:r>
            <a:r>
              <a:rPr lang="en-US" dirty="0" err="1">
                <a:latin typeface="Agency FB" panose="020B0503020202020204" pitchFamily="34" charset="0"/>
              </a:rPr>
              <a:t>sangat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luas</a:t>
            </a:r>
            <a:r>
              <a:rPr lang="en-US" dirty="0">
                <a:latin typeface="Agency FB" panose="020B0503020202020204" pitchFamily="34" charset="0"/>
              </a:rPr>
              <a:t>. </a:t>
            </a:r>
            <a:endParaRPr lang="en-US" dirty="0" smtClean="0">
              <a:latin typeface="Agency FB" panose="020B0503020202020204" pitchFamily="34" charset="0"/>
            </a:endParaRPr>
          </a:p>
          <a:p>
            <a:pPr lvl="0">
              <a:buFont typeface="+mj-lt"/>
              <a:buAutoNum type="arabicPeriod"/>
            </a:pPr>
            <a:r>
              <a:rPr lang="en-US" b="1" dirty="0" err="1">
                <a:latin typeface="Agency FB" panose="020B0503020202020204" pitchFamily="34" charset="0"/>
              </a:rPr>
              <a:t>Statified</a:t>
            </a:r>
            <a:r>
              <a:rPr lang="en-US" b="1" dirty="0">
                <a:latin typeface="Agency FB" panose="020B0503020202020204" pitchFamily="34" charset="0"/>
              </a:rPr>
              <a:t> Cluster Random </a:t>
            </a:r>
            <a:r>
              <a:rPr lang="en-US" b="1" dirty="0" smtClean="0">
                <a:latin typeface="Agency FB" panose="020B0503020202020204" pitchFamily="34" charset="0"/>
              </a:rPr>
              <a:t>Sampling</a:t>
            </a:r>
            <a:r>
              <a:rPr lang="en-US" dirty="0" smtClean="0">
                <a:latin typeface="Agency FB" panose="020B0503020202020204" pitchFamily="34" charset="0"/>
              </a:rPr>
              <a:t>: Stratified </a:t>
            </a:r>
            <a:r>
              <a:rPr lang="en-US" dirty="0">
                <a:latin typeface="Agency FB" panose="020B0503020202020204" pitchFamily="34" charset="0"/>
              </a:rPr>
              <a:t>Cluster Random Sampling </a:t>
            </a:r>
            <a:r>
              <a:rPr lang="en-US" dirty="0" err="1">
                <a:latin typeface="Agency FB" panose="020B0503020202020204" pitchFamily="34" charset="0"/>
              </a:rPr>
              <a:t>ini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merupakan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gabungan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dari</a:t>
            </a:r>
            <a:r>
              <a:rPr lang="en-US" dirty="0">
                <a:latin typeface="Agency FB" panose="020B0503020202020204" pitchFamily="34" charset="0"/>
              </a:rPr>
              <a:t> sampling stratified </a:t>
            </a:r>
            <a:r>
              <a:rPr lang="en-US" dirty="0" err="1">
                <a:latin typeface="Agency FB" panose="020B0503020202020204" pitchFamily="34" charset="0"/>
              </a:rPr>
              <a:t>dan</a:t>
            </a:r>
            <a:r>
              <a:rPr lang="en-US" dirty="0">
                <a:latin typeface="Agency FB" panose="020B0503020202020204" pitchFamily="34" charset="0"/>
              </a:rPr>
              <a:t> cluster. </a:t>
            </a:r>
            <a:r>
              <a:rPr lang="en-US" dirty="0" err="1">
                <a:latin typeface="Agency FB" panose="020B0503020202020204" pitchFamily="34" charset="0"/>
              </a:rPr>
              <a:t>Langkah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awal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dilakukan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adalah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mengelompokkan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populasi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ke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dalam</a:t>
            </a:r>
            <a:r>
              <a:rPr lang="en-US" dirty="0">
                <a:latin typeface="Agency FB" panose="020B0503020202020204" pitchFamily="34" charset="0"/>
              </a:rPr>
              <a:t> strata (</a:t>
            </a:r>
            <a:r>
              <a:rPr lang="en-US" dirty="0" err="1">
                <a:latin typeface="Agency FB" panose="020B0503020202020204" pitchFamily="34" charset="0"/>
              </a:rPr>
              <a:t>tingkatan</a:t>
            </a:r>
            <a:r>
              <a:rPr lang="en-US" dirty="0">
                <a:latin typeface="Agency FB" panose="020B0503020202020204" pitchFamily="34" charset="0"/>
              </a:rPr>
              <a:t>) yang </a:t>
            </a:r>
            <a:r>
              <a:rPr lang="en-US" dirty="0" err="1">
                <a:latin typeface="Agency FB" panose="020B0503020202020204" pitchFamily="34" charset="0"/>
              </a:rPr>
              <a:t>berbda-beda</a:t>
            </a:r>
            <a:r>
              <a:rPr lang="en-US" dirty="0" smtClean="0">
                <a:latin typeface="Agency FB" panose="020B0503020202020204" pitchFamily="34" charset="0"/>
              </a:rPr>
              <a:t>.</a:t>
            </a:r>
            <a:endParaRPr lang="en-US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687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Agency FB" panose="020B0503020202020204" pitchFamily="34" charset="0"/>
              </a:rPr>
              <a:t>Sampling non-</a:t>
            </a:r>
            <a:r>
              <a:rPr lang="en-US" dirty="0" err="1" smtClean="0">
                <a:latin typeface="Agency FB" panose="020B0503020202020204" pitchFamily="34" charset="0"/>
              </a:rPr>
              <a:t>probabilitas</a:t>
            </a:r>
            <a:endParaRPr lang="en-US" dirty="0" smtClean="0">
              <a:latin typeface="Agency FB" panose="020B0503020202020204" pitchFamily="34" charset="0"/>
            </a:endParaRPr>
          </a:p>
          <a:p>
            <a:pPr marL="0" lvl="0" indent="0">
              <a:buNone/>
            </a:pPr>
            <a:r>
              <a:rPr lang="en-US" dirty="0">
                <a:latin typeface="Agency FB" panose="020B0503020202020204" pitchFamily="34" charset="0"/>
              </a:rPr>
              <a:t>Sampling </a:t>
            </a:r>
            <a:r>
              <a:rPr lang="en-US" dirty="0" err="1" smtClean="0">
                <a:latin typeface="Agency FB" panose="020B0503020202020204" pitchFamily="34" charset="0"/>
              </a:rPr>
              <a:t>sistematis</a:t>
            </a:r>
            <a:r>
              <a:rPr lang="en-US" dirty="0" smtClean="0">
                <a:latin typeface="Agency FB" panose="020B0503020202020204" pitchFamily="34" charset="0"/>
              </a:rPr>
              <a:t>: </a:t>
            </a:r>
            <a:r>
              <a:rPr lang="en-US" dirty="0" err="1" smtClean="0">
                <a:latin typeface="Agency FB" panose="020B0503020202020204" pitchFamily="34" charset="0"/>
              </a:rPr>
              <a:t>adalah</a:t>
            </a:r>
            <a:r>
              <a:rPr lang="en-US" dirty="0" smtClean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pengambilan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berdasarkan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urutan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dari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anggota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populasi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telah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diberi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nomor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urut</a:t>
            </a:r>
            <a:r>
              <a:rPr lang="en-US" dirty="0">
                <a:latin typeface="Agency FB" panose="020B0503020202020204" pitchFamily="34" charset="0"/>
              </a:rPr>
              <a:t>.</a:t>
            </a:r>
          </a:p>
          <a:p>
            <a:pPr marL="0" lvl="0" indent="0">
              <a:buNone/>
            </a:pPr>
            <a:r>
              <a:rPr lang="en-US" dirty="0">
                <a:latin typeface="Agency FB" panose="020B0503020202020204" pitchFamily="34" charset="0"/>
              </a:rPr>
              <a:t>Sampling </a:t>
            </a:r>
            <a:r>
              <a:rPr lang="en-US" dirty="0" err="1" smtClean="0">
                <a:latin typeface="Agency FB" panose="020B0503020202020204" pitchFamily="34" charset="0"/>
              </a:rPr>
              <a:t>kuota</a:t>
            </a:r>
            <a:r>
              <a:rPr lang="en-US" dirty="0" smtClean="0">
                <a:latin typeface="Agency FB" panose="020B0503020202020204" pitchFamily="34" charset="0"/>
              </a:rPr>
              <a:t>: </a:t>
            </a:r>
            <a:r>
              <a:rPr lang="en-US" dirty="0" err="1" smtClean="0">
                <a:latin typeface="Agency FB" panose="020B0503020202020204" pitchFamily="34" charset="0"/>
              </a:rPr>
              <a:t>adalah</a:t>
            </a:r>
            <a:r>
              <a:rPr lang="en-US" dirty="0" smtClean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untuk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menentukan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dari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populasi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mempunyai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ciri-ciri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tertentu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sampai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jumlah</a:t>
            </a:r>
            <a:r>
              <a:rPr lang="en-US" dirty="0">
                <a:latin typeface="Agency FB" panose="020B0503020202020204" pitchFamily="34" charset="0"/>
              </a:rPr>
              <a:t> (</a:t>
            </a:r>
            <a:r>
              <a:rPr lang="en-US" dirty="0" err="1">
                <a:latin typeface="Agency FB" panose="020B0503020202020204" pitchFamily="34" charset="0"/>
              </a:rPr>
              <a:t>kuota</a:t>
            </a:r>
            <a:r>
              <a:rPr lang="en-US" dirty="0">
                <a:latin typeface="Agency FB" panose="020B0503020202020204" pitchFamily="34" charset="0"/>
              </a:rPr>
              <a:t>) yang </a:t>
            </a:r>
            <a:r>
              <a:rPr lang="en-US" dirty="0" err="1">
                <a:latin typeface="Agency FB" panose="020B0503020202020204" pitchFamily="34" charset="0"/>
              </a:rPr>
              <a:t>diinginkan</a:t>
            </a:r>
            <a:endParaRPr lang="en-US" dirty="0">
              <a:latin typeface="Agency FB" panose="020B0503020202020204" pitchFamily="34" charset="0"/>
            </a:endParaRPr>
          </a:p>
          <a:p>
            <a:pPr marL="0" lvl="0" indent="0">
              <a:buNone/>
            </a:pPr>
            <a:r>
              <a:rPr lang="en-US" dirty="0" smtClean="0">
                <a:latin typeface="Agency FB" panose="020B0503020202020204" pitchFamily="34" charset="0"/>
              </a:rPr>
              <a:t>Sampling incidental:  </a:t>
            </a:r>
            <a:r>
              <a:rPr lang="en-US" dirty="0" err="1">
                <a:latin typeface="Agency FB" panose="020B0503020202020204" pitchFamily="34" charset="0"/>
              </a:rPr>
              <a:t>adalah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penentuan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berdasarkan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kebetulan</a:t>
            </a:r>
            <a:r>
              <a:rPr lang="en-US" dirty="0">
                <a:latin typeface="Agency FB" panose="020B0503020202020204" pitchFamily="34" charset="0"/>
              </a:rPr>
              <a:t>, </a:t>
            </a:r>
            <a:r>
              <a:rPr lang="en-US" dirty="0" err="1">
                <a:latin typeface="Agency FB" panose="020B0503020202020204" pitchFamily="34" charset="0"/>
              </a:rPr>
              <a:t>yaitu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siapa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saja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secara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kebetulan</a:t>
            </a:r>
            <a:r>
              <a:rPr lang="en-US" dirty="0">
                <a:latin typeface="Agency FB" panose="020B0503020202020204" pitchFamily="34" charset="0"/>
              </a:rPr>
              <a:t>/ </a:t>
            </a:r>
            <a:r>
              <a:rPr lang="en-US" dirty="0" err="1">
                <a:latin typeface="Agency FB" panose="020B0503020202020204" pitchFamily="34" charset="0"/>
              </a:rPr>
              <a:t>insidental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bertemu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dengan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peneliti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dapat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digunakan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sebagai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.</a:t>
            </a:r>
          </a:p>
          <a:p>
            <a:pPr marL="0" lvl="0" indent="0">
              <a:buNone/>
            </a:pPr>
            <a:r>
              <a:rPr lang="en-US" dirty="0">
                <a:latin typeface="Agency FB" panose="020B0503020202020204" pitchFamily="34" charset="0"/>
              </a:rPr>
              <a:t>Purposive </a:t>
            </a:r>
            <a:r>
              <a:rPr lang="en-US" dirty="0" smtClean="0">
                <a:latin typeface="Agency FB" panose="020B0503020202020204" pitchFamily="34" charset="0"/>
              </a:rPr>
              <a:t>sampling: </a:t>
            </a:r>
            <a:r>
              <a:rPr lang="en-US" dirty="0" err="1" smtClean="0">
                <a:latin typeface="Agency FB" panose="020B0503020202020204" pitchFamily="34" charset="0"/>
              </a:rPr>
              <a:t>adalah</a:t>
            </a:r>
            <a:r>
              <a:rPr lang="en-US" dirty="0" smtClean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penentuan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dengan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pertimbangan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tertentu</a:t>
            </a:r>
            <a:r>
              <a:rPr lang="en-US" dirty="0">
                <a:latin typeface="Agency FB" panose="020B0503020202020204" pitchFamily="34" charset="0"/>
              </a:rPr>
              <a:t>.</a:t>
            </a:r>
          </a:p>
          <a:p>
            <a:pPr marL="0" lvl="0" indent="0">
              <a:buNone/>
            </a:pPr>
            <a:r>
              <a:rPr lang="en-US" dirty="0">
                <a:latin typeface="Agency FB" panose="020B0503020202020204" pitchFamily="34" charset="0"/>
              </a:rPr>
              <a:t>Sampling </a:t>
            </a:r>
            <a:r>
              <a:rPr lang="en-US" dirty="0" err="1" smtClean="0">
                <a:latin typeface="Agency FB" panose="020B0503020202020204" pitchFamily="34" charset="0"/>
              </a:rPr>
              <a:t>jenuh</a:t>
            </a:r>
            <a:r>
              <a:rPr lang="en-US" dirty="0" smtClean="0">
                <a:latin typeface="Agency FB" panose="020B0503020202020204" pitchFamily="34" charset="0"/>
              </a:rPr>
              <a:t>: </a:t>
            </a:r>
            <a:r>
              <a:rPr lang="en-US" dirty="0" err="1" smtClean="0">
                <a:latin typeface="Agency FB" panose="020B0503020202020204" pitchFamily="34" charset="0"/>
              </a:rPr>
              <a:t>adalah</a:t>
            </a:r>
            <a:r>
              <a:rPr lang="en-US" dirty="0" smtClean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penentuan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bila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semua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anggota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populasi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digunakan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sebagai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penelitian</a:t>
            </a:r>
            <a:r>
              <a:rPr lang="en-US" dirty="0">
                <a:latin typeface="Agency FB" panose="020B0503020202020204" pitchFamily="34" charset="0"/>
              </a:rPr>
              <a:t>.</a:t>
            </a:r>
          </a:p>
          <a:p>
            <a:pPr marL="0" lvl="0" indent="0">
              <a:buNone/>
            </a:pPr>
            <a:r>
              <a:rPr lang="en-US" dirty="0">
                <a:latin typeface="Agency FB" panose="020B0503020202020204" pitchFamily="34" charset="0"/>
              </a:rPr>
              <a:t>Snowball </a:t>
            </a:r>
            <a:r>
              <a:rPr lang="en-US" dirty="0" smtClean="0">
                <a:latin typeface="Agency FB" panose="020B0503020202020204" pitchFamily="34" charset="0"/>
              </a:rPr>
              <a:t>sampling: </a:t>
            </a:r>
            <a:r>
              <a:rPr lang="en-US" dirty="0" err="1" smtClean="0">
                <a:latin typeface="Agency FB" panose="020B0503020202020204" pitchFamily="34" charset="0"/>
              </a:rPr>
              <a:t>adalah</a:t>
            </a:r>
            <a:r>
              <a:rPr lang="en-US" dirty="0" smtClean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teknik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penentuan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sampel</a:t>
            </a:r>
            <a:r>
              <a:rPr lang="en-US" dirty="0">
                <a:latin typeface="Agency FB" panose="020B0503020202020204" pitchFamily="34" charset="0"/>
              </a:rPr>
              <a:t> yang </a:t>
            </a:r>
            <a:r>
              <a:rPr lang="en-US" dirty="0" err="1">
                <a:latin typeface="Agency FB" panose="020B0503020202020204" pitchFamily="34" charset="0"/>
              </a:rPr>
              <a:t>mula-mula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jumlahnya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kecil</a:t>
            </a:r>
            <a:r>
              <a:rPr lang="en-US" dirty="0">
                <a:latin typeface="Agency FB" panose="020B0503020202020204" pitchFamily="34" charset="0"/>
              </a:rPr>
              <a:t>, </a:t>
            </a:r>
            <a:r>
              <a:rPr lang="en-US" dirty="0" err="1">
                <a:latin typeface="Agency FB" panose="020B0503020202020204" pitchFamily="34" charset="0"/>
              </a:rPr>
              <a:t>kemudian</a:t>
            </a:r>
            <a:r>
              <a:rPr lang="en-US" dirty="0">
                <a:latin typeface="Agency FB" panose="020B0503020202020204" pitchFamily="34" charset="0"/>
              </a:rPr>
              <a:t> </a:t>
            </a:r>
            <a:r>
              <a:rPr lang="en-US" dirty="0" err="1">
                <a:latin typeface="Agency FB" panose="020B0503020202020204" pitchFamily="34" charset="0"/>
              </a:rPr>
              <a:t>membesar</a:t>
            </a:r>
            <a:r>
              <a:rPr lang="en-US" dirty="0">
                <a:latin typeface="Agency FB" panose="020B0503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3816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178" y="0"/>
            <a:ext cx="10396882" cy="1151965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Penentuan</a:t>
            </a:r>
            <a:r>
              <a:rPr lang="en-US" sz="4000" dirty="0" smtClean="0"/>
              <a:t> </a:t>
            </a:r>
            <a:r>
              <a:rPr lang="en-US" sz="4000" dirty="0" err="1" smtClean="0"/>
              <a:t>jumlah</a:t>
            </a:r>
            <a:r>
              <a:rPr lang="en-US" sz="4000" dirty="0" smtClean="0"/>
              <a:t> </a:t>
            </a:r>
            <a:r>
              <a:rPr lang="en-US" sz="4000" dirty="0" err="1" smtClean="0"/>
              <a:t>sampel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25" y="1147762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0525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25</TotalTime>
  <Words>371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Agency FB</vt:lpstr>
      <vt:lpstr>Arial</vt:lpstr>
      <vt:lpstr>Impact</vt:lpstr>
      <vt:lpstr>Main Event</vt:lpstr>
      <vt:lpstr>populasi, sampel, Teknik sampling</vt:lpstr>
      <vt:lpstr>populasi</vt:lpstr>
      <vt:lpstr>sampel</vt:lpstr>
      <vt:lpstr>Teknik sampling</vt:lpstr>
      <vt:lpstr>Jenis teknik sampling</vt:lpstr>
      <vt:lpstr>PowerPoint Presentation</vt:lpstr>
      <vt:lpstr>Penentuan jumlah sampel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populasi, sampel, Teknik sampling</dc:title>
  <dc:creator>nazla maharani umaya</dc:creator>
  <cp:lastModifiedBy>nazla maharani umaya</cp:lastModifiedBy>
  <cp:revision>3</cp:revision>
  <dcterms:created xsi:type="dcterms:W3CDTF">2017-09-10T14:22:25Z</dcterms:created>
  <dcterms:modified xsi:type="dcterms:W3CDTF">2017-09-10T14:47:28Z</dcterms:modified>
</cp:coreProperties>
</file>