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7" r:id="rId4"/>
    <p:sldId id="259" r:id="rId5"/>
    <p:sldId id="260" r:id="rId6"/>
    <p:sldId id="268" r:id="rId7"/>
    <p:sldId id="265" r:id="rId8"/>
    <p:sldId id="261" r:id="rId9"/>
    <p:sldId id="263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BB584F-566A-43DE-9888-27A16FB9AE12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CD9EDC-8454-45A4-8E42-7CF8652136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107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fld id="{0000B62A-AE21-42C3-B208-0C95009E1E2D}" type="slidenum">
              <a:rPr lang="en-US" sz="1200"/>
              <a:pPr/>
              <a:t>7</a:t>
            </a:fld>
            <a:endParaRPr lang="en-US" sz="1200"/>
          </a:p>
        </p:txBody>
      </p:sp>
      <p:sp>
        <p:nvSpPr>
          <p:cNvPr id="53251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r"/>
            <a:fld id="{87C12B20-0A88-4713-AEA7-EA0871499F0C}" type="slidenum">
              <a:rPr lang="en-US" sz="1200"/>
              <a:pPr algn="r"/>
              <a:t>7</a:t>
            </a:fld>
            <a:endParaRPr lang="en-US" sz="1200"/>
          </a:p>
        </p:txBody>
      </p:sp>
      <p:sp>
        <p:nvSpPr>
          <p:cNvPr id="532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325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mtClean="0">
                <a:latin typeface="Times New Roman" pitchFamily="18" charset="0"/>
                <a:ea typeface="ヒラギノ角ゴ Pro W3" charset="-128"/>
              </a:rPr>
              <a:t>Figure 55.14 Exploring: Water and Nutrient Cycling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fld id="{3FD088AD-D78B-40DE-ABCF-B9BF23D202FF}" type="slidenum">
              <a:rPr lang="en-US" sz="1200" smtClean="0"/>
              <a:pPr/>
              <a:t>10</a:t>
            </a:fld>
            <a:endParaRPr lang="en-US" sz="1200" smtClean="0"/>
          </a:p>
        </p:txBody>
      </p:sp>
      <p:sp>
        <p:nvSpPr>
          <p:cNvPr id="55299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r"/>
            <a:fld id="{3A999497-9207-4F80-8F99-19939FE3FC55}" type="slidenum">
              <a:rPr lang="en-US" sz="1200"/>
              <a:pPr algn="r"/>
              <a:t>10</a:t>
            </a:fld>
            <a:endParaRPr lang="en-US" sz="1200"/>
          </a:p>
        </p:txBody>
      </p:sp>
      <p:sp>
        <p:nvSpPr>
          <p:cNvPr id="553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530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mtClean="0">
                <a:latin typeface="Times New Roman" pitchFamily="18" charset="0"/>
                <a:ea typeface="ヒラギノ角ゴ Pro W3" charset="-128"/>
              </a:rPr>
              <a:t>Figure 55.14 Exploring: Water and Nutrient Cycling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93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276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821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591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621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600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931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82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33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427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439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C6BF1-2ABD-4815-802E-572CD42EF8DF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774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DAUR BIOGEOKIMIA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by : </a:t>
            </a:r>
            <a:r>
              <a:rPr lang="en-US" sz="1800" dirty="0" err="1" smtClean="0"/>
              <a:t>Fibria</a:t>
            </a:r>
            <a:endParaRPr lang="en-US" sz="1800" dirty="0" smtClean="0"/>
          </a:p>
          <a:p>
            <a:r>
              <a:rPr lang="en-US" sz="1800" dirty="0" smtClean="0"/>
              <a:t>Program </a:t>
            </a:r>
            <a:r>
              <a:rPr lang="en-US" sz="1800" dirty="0" err="1" smtClean="0"/>
              <a:t>Studi</a:t>
            </a:r>
            <a:r>
              <a:rPr lang="en-US" sz="1800" dirty="0" smtClean="0"/>
              <a:t> </a:t>
            </a:r>
            <a:r>
              <a:rPr lang="en-US" sz="1800" dirty="0" err="1" smtClean="0"/>
              <a:t>Pendidikan</a:t>
            </a:r>
            <a:r>
              <a:rPr lang="en-US" sz="1800" dirty="0" smtClean="0"/>
              <a:t> </a:t>
            </a:r>
            <a:r>
              <a:rPr lang="en-US" sz="1800" dirty="0" err="1" smtClean="0"/>
              <a:t>Biologi</a:t>
            </a:r>
            <a:endParaRPr lang="en-US" sz="1800" dirty="0" smtClean="0"/>
          </a:p>
          <a:p>
            <a:r>
              <a:rPr lang="en-US" sz="1800" dirty="0" err="1" smtClean="0"/>
              <a:t>Universitas</a:t>
            </a:r>
            <a:r>
              <a:rPr lang="en-US" sz="1800" dirty="0" smtClean="0"/>
              <a:t> PGRI Semarang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841063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334000" cy="868362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200" dirty="0" err="1" smtClean="0"/>
              <a:t>Arti</a:t>
            </a:r>
            <a:r>
              <a:rPr lang="en-US" sz="3200" dirty="0" smtClean="0"/>
              <a:t> </a:t>
            </a:r>
            <a:r>
              <a:rPr lang="en-US" sz="3200" dirty="0" err="1" smtClean="0"/>
              <a:t>Daur</a:t>
            </a:r>
            <a:r>
              <a:rPr lang="en-US" sz="3200" dirty="0" smtClean="0"/>
              <a:t> </a:t>
            </a:r>
            <a:r>
              <a:rPr lang="en-US" sz="3200" dirty="0" err="1" smtClean="0"/>
              <a:t>Biogeokimia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19100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2400" b="1" dirty="0" err="1" smtClean="0"/>
              <a:t>Daur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Biogeokimia</a:t>
            </a:r>
            <a:r>
              <a:rPr lang="en-US" sz="2400" b="1" dirty="0" smtClean="0"/>
              <a:t>  </a:t>
            </a:r>
          </a:p>
          <a:p>
            <a:pPr>
              <a:buFont typeface="Wingdings"/>
              <a:buChar char="à"/>
            </a:pPr>
            <a:r>
              <a:rPr lang="en-US" sz="2400" dirty="0" err="1" smtClean="0">
                <a:sym typeface="Wingdings" pitchFamily="2" charset="2"/>
              </a:rPr>
              <a:t>Daur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nutrien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atau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materi-materi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kimia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melalui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tubuh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makhluk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hidup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lingkungan</a:t>
            </a:r>
            <a:r>
              <a:rPr lang="en-US" sz="2400" dirty="0" smtClean="0">
                <a:sym typeface="Wingdings" pitchFamily="2" charset="2"/>
              </a:rPr>
              <a:t> (di </a:t>
            </a:r>
            <a:r>
              <a:rPr lang="en-US" sz="2400" dirty="0" err="1" smtClean="0">
                <a:sym typeface="Wingdings" pitchFamily="2" charset="2"/>
              </a:rPr>
              <a:t>alam</a:t>
            </a:r>
            <a:r>
              <a:rPr lang="en-US" sz="2400" dirty="0" smtClean="0">
                <a:sym typeface="Wingdings" pitchFamily="2" charset="2"/>
              </a:rPr>
              <a:t>),</a:t>
            </a:r>
            <a:r>
              <a:rPr lang="en-US" sz="2400" dirty="0" err="1" smtClean="0">
                <a:sym typeface="Wingdings" pitchFamily="2" charset="2"/>
              </a:rPr>
              <a:t>berlangsung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secara</a:t>
            </a:r>
            <a:r>
              <a:rPr lang="en-US" sz="2400" dirty="0" smtClean="0">
                <a:sym typeface="Wingdings" pitchFamily="2" charset="2"/>
              </a:rPr>
              <a:t>  </a:t>
            </a:r>
            <a:r>
              <a:rPr lang="en-US" sz="2400" dirty="0" err="1" smtClean="0">
                <a:sym typeface="Wingdings" pitchFamily="2" charset="2"/>
              </a:rPr>
              <a:t>bergantian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terus-menerus</a:t>
            </a:r>
            <a:r>
              <a:rPr lang="en-US" sz="2400" dirty="0" smtClean="0">
                <a:sym typeface="Wingdings" pitchFamily="2" charset="2"/>
              </a:rPr>
              <a:t> (</a:t>
            </a:r>
            <a:r>
              <a:rPr lang="en-US" sz="2400" dirty="0" err="1" smtClean="0">
                <a:sym typeface="Wingdings" pitchFamily="2" charset="2"/>
              </a:rPr>
              <a:t>tidak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pernah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berhenti</a:t>
            </a:r>
            <a:r>
              <a:rPr lang="en-US" sz="2400" dirty="0" smtClean="0">
                <a:sym typeface="Wingdings" pitchFamily="2" charset="2"/>
              </a:rPr>
              <a:t>).</a:t>
            </a:r>
          </a:p>
          <a:p>
            <a:pPr>
              <a:buFont typeface="Wingdings"/>
              <a:buChar char="à"/>
            </a:pPr>
            <a:r>
              <a:rPr lang="en-US" sz="2400" dirty="0" smtClean="0"/>
              <a:t> “</a:t>
            </a:r>
            <a:r>
              <a:rPr lang="en-US" sz="2400" b="1" dirty="0" smtClean="0"/>
              <a:t>Bio</a:t>
            </a:r>
            <a:r>
              <a:rPr lang="en-US" sz="2400" dirty="0" smtClean="0"/>
              <a:t>”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organisme</a:t>
            </a:r>
            <a:r>
              <a:rPr lang="en-US" sz="2400" dirty="0" smtClean="0"/>
              <a:t> </a:t>
            </a:r>
            <a:r>
              <a:rPr lang="en-US" sz="2400" dirty="0" err="1" smtClean="0"/>
              <a:t>hidup</a:t>
            </a:r>
            <a:endParaRPr lang="en-US" sz="2400" dirty="0" smtClean="0"/>
          </a:p>
          <a:p>
            <a:pPr>
              <a:buFont typeface="Wingdings"/>
              <a:buChar char="à"/>
            </a:pPr>
            <a:r>
              <a:rPr lang="en-US" sz="2400" dirty="0" smtClean="0"/>
              <a:t>“</a:t>
            </a:r>
            <a:r>
              <a:rPr lang="en-US" sz="2400" b="1" dirty="0" smtClean="0"/>
              <a:t>Geo</a:t>
            </a:r>
            <a:r>
              <a:rPr lang="en-US" sz="2400" dirty="0" smtClean="0"/>
              <a:t>” </a:t>
            </a:r>
            <a:r>
              <a:rPr lang="en-US" sz="2400" dirty="0" err="1" smtClean="0"/>
              <a:t>berarti</a:t>
            </a:r>
            <a:r>
              <a:rPr lang="en-US" sz="2400" dirty="0" smtClean="0"/>
              <a:t> </a:t>
            </a:r>
            <a:r>
              <a:rPr lang="en-US" sz="2400" dirty="0" err="1" smtClean="0"/>
              <a:t>batu</a:t>
            </a:r>
            <a:r>
              <a:rPr lang="en-US" sz="2400" dirty="0" smtClean="0"/>
              <a:t>, </a:t>
            </a:r>
            <a:r>
              <a:rPr lang="en-US" sz="2400" dirty="0" err="1" smtClean="0"/>
              <a:t>udara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air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bumi</a:t>
            </a:r>
            <a:endParaRPr lang="en-US" sz="2400" dirty="0" smtClean="0"/>
          </a:p>
          <a:p>
            <a:pPr>
              <a:buFont typeface="Wingdings"/>
              <a:buChar char="à"/>
            </a:pPr>
            <a:r>
              <a:rPr lang="en-US" sz="2400" dirty="0" smtClean="0"/>
              <a:t>“</a:t>
            </a:r>
            <a:r>
              <a:rPr lang="en-US" sz="2400" b="1" dirty="0" err="1" smtClean="0"/>
              <a:t>Biogeokimia</a:t>
            </a:r>
            <a:r>
              <a:rPr lang="en-US" sz="2400" dirty="0" smtClean="0"/>
              <a:t>”  </a:t>
            </a:r>
            <a:r>
              <a:rPr lang="en-US" sz="2400" dirty="0" err="1" smtClean="0"/>
              <a:t>istilah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dibuat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G.E Hutchinson (1944, 1950)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pengkajian</a:t>
            </a:r>
            <a:r>
              <a:rPr lang="en-US" sz="2400" dirty="0" smtClean="0"/>
              <a:t> </a:t>
            </a:r>
            <a:r>
              <a:rPr lang="en-US" sz="2400" dirty="0" err="1" smtClean="0"/>
              <a:t>pertukaran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perubahan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terus-menerus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bahan-bahan</a:t>
            </a:r>
            <a:r>
              <a:rPr lang="en-US" sz="2400" dirty="0" smtClean="0"/>
              <a:t>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</a:t>
            </a:r>
            <a:r>
              <a:rPr lang="en-US" sz="2400" dirty="0" err="1" smtClean="0"/>
              <a:t>komponen</a:t>
            </a:r>
            <a:r>
              <a:rPr lang="en-US" sz="2400" dirty="0" smtClean="0"/>
              <a:t> </a:t>
            </a:r>
            <a:r>
              <a:rPr lang="en-US" sz="2400" dirty="0" err="1" smtClean="0"/>
              <a:t>biosfer</a:t>
            </a:r>
            <a:r>
              <a:rPr lang="en-US" sz="2400" dirty="0" smtClean="0"/>
              <a:t> yang </a:t>
            </a:r>
            <a:r>
              <a:rPr lang="en-US" sz="2400" dirty="0" err="1" smtClean="0"/>
              <a:t>hidup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hidup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6012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533400"/>
            <a:ext cx="3276600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DAUR NITROGEN</a:t>
            </a:r>
            <a:endParaRPr lang="en-US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19200"/>
            <a:ext cx="8114193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506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274638"/>
            <a:ext cx="5410200" cy="792162"/>
          </a:xfr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200" dirty="0" smtClean="0"/>
              <a:t>Proses </a:t>
            </a:r>
            <a:r>
              <a:rPr lang="en-US" sz="3200" dirty="0" err="1" smtClean="0"/>
              <a:t>Daur</a:t>
            </a:r>
            <a:r>
              <a:rPr lang="en-US" sz="3200" dirty="0" smtClean="0"/>
              <a:t> Nitrogen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3120" y="1329450"/>
            <a:ext cx="4222679" cy="469035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1800" b="1" dirty="0" err="1" smtClean="0"/>
              <a:t>Sumber</a:t>
            </a:r>
            <a:r>
              <a:rPr lang="en-US" sz="1800" b="1" dirty="0" smtClean="0"/>
              <a:t> nitrogen :</a:t>
            </a:r>
          </a:p>
          <a:p>
            <a:pPr>
              <a:buFont typeface="+mj-lt"/>
              <a:buAutoNum type="arabicPeriod"/>
            </a:pPr>
            <a:r>
              <a:rPr lang="en-US" sz="1800" dirty="0" smtClean="0"/>
              <a:t>Nitrogen (N2) </a:t>
            </a:r>
            <a:r>
              <a:rPr lang="en-US" sz="1800" dirty="0" err="1" smtClean="0"/>
              <a:t>sebagian</a:t>
            </a:r>
            <a:r>
              <a:rPr lang="en-US" sz="1800" dirty="0" smtClean="0"/>
              <a:t> </a:t>
            </a:r>
            <a:r>
              <a:rPr lang="en-US" sz="1800" dirty="0" err="1" smtClean="0"/>
              <a:t>besar</a:t>
            </a:r>
            <a:r>
              <a:rPr lang="en-US" sz="1800" dirty="0" smtClean="0"/>
              <a:t> </a:t>
            </a:r>
            <a:r>
              <a:rPr lang="en-US" sz="1800" dirty="0" err="1" smtClean="0"/>
              <a:t>terdapat</a:t>
            </a:r>
            <a:r>
              <a:rPr lang="en-US" sz="1800" dirty="0" smtClean="0"/>
              <a:t> di </a:t>
            </a:r>
            <a:r>
              <a:rPr lang="en-US" sz="1800" dirty="0" err="1" smtClean="0"/>
              <a:t>dalam</a:t>
            </a:r>
            <a:r>
              <a:rPr lang="en-US" sz="1800" dirty="0" smtClean="0"/>
              <a:t> </a:t>
            </a:r>
            <a:r>
              <a:rPr lang="en-US" sz="1800" dirty="0" err="1" smtClean="0"/>
              <a:t>organisme</a:t>
            </a:r>
            <a:r>
              <a:rPr lang="en-US" sz="1800" dirty="0" smtClean="0"/>
              <a:t> </a:t>
            </a:r>
            <a:r>
              <a:rPr lang="en-US" sz="1800" dirty="0" err="1" smtClean="0"/>
              <a:t>hidup</a:t>
            </a:r>
            <a:r>
              <a:rPr lang="en-US" sz="1800" dirty="0" smtClean="0"/>
              <a:t> yang </a:t>
            </a:r>
            <a:r>
              <a:rPr lang="en-US" sz="1800" dirty="0" err="1" smtClean="0"/>
              <a:t>berasal</a:t>
            </a:r>
            <a:r>
              <a:rPr lang="en-US" sz="1800" dirty="0" smtClean="0"/>
              <a:t> </a:t>
            </a:r>
            <a:r>
              <a:rPr lang="en-US" sz="1800" dirty="0" err="1" smtClean="0"/>
              <a:t>dari</a:t>
            </a:r>
            <a:r>
              <a:rPr lang="en-US" sz="1800" dirty="0" smtClean="0"/>
              <a:t> </a:t>
            </a:r>
            <a:r>
              <a:rPr lang="en-US" sz="1800" dirty="0" err="1" smtClean="0"/>
              <a:t>penambatan</a:t>
            </a:r>
            <a:r>
              <a:rPr lang="en-US" sz="1800" dirty="0" smtClean="0"/>
              <a:t> (</a:t>
            </a:r>
            <a:r>
              <a:rPr lang="en-US" sz="1800" dirty="0" err="1" smtClean="0"/>
              <a:t>reduksi</a:t>
            </a:r>
            <a:r>
              <a:rPr lang="en-US" sz="1800" dirty="0" smtClean="0"/>
              <a:t>) </a:t>
            </a:r>
            <a:r>
              <a:rPr lang="en-US" sz="1800" dirty="0" err="1" smtClean="0"/>
              <a:t>oleh</a:t>
            </a:r>
            <a:r>
              <a:rPr lang="en-US" sz="1800" dirty="0" smtClean="0"/>
              <a:t> </a:t>
            </a:r>
            <a:r>
              <a:rPr lang="en-US" sz="1800" dirty="0" err="1" smtClean="0"/>
              <a:t>mikroorganisme</a:t>
            </a:r>
            <a:r>
              <a:rPr lang="en-US" sz="1800" dirty="0" smtClean="0"/>
              <a:t> yang </a:t>
            </a:r>
            <a:r>
              <a:rPr lang="en-US" sz="1800" dirty="0" err="1" smtClean="0"/>
              <a:t>biasa</a:t>
            </a:r>
            <a:r>
              <a:rPr lang="en-US" sz="1800" dirty="0" smtClean="0"/>
              <a:t> </a:t>
            </a:r>
            <a:r>
              <a:rPr lang="en-US" sz="1800" dirty="0" err="1" smtClean="0"/>
              <a:t>terdapat</a:t>
            </a:r>
            <a:r>
              <a:rPr lang="en-US" sz="1800" dirty="0" smtClean="0"/>
              <a:t> di </a:t>
            </a:r>
            <a:r>
              <a:rPr lang="en-US" sz="1800" dirty="0" err="1" smtClean="0"/>
              <a:t>akar</a:t>
            </a:r>
            <a:r>
              <a:rPr lang="en-US" sz="1800" dirty="0" smtClean="0"/>
              <a:t> (</a:t>
            </a:r>
            <a:r>
              <a:rPr lang="en-US" sz="1800" dirty="0" err="1" smtClean="0"/>
              <a:t>legum</a:t>
            </a:r>
            <a:r>
              <a:rPr lang="en-US" sz="1800" dirty="0" smtClean="0"/>
              <a:t>), </a:t>
            </a:r>
            <a:r>
              <a:rPr lang="en-US" sz="1800" dirty="0" err="1" smtClean="0"/>
              <a:t>dari</a:t>
            </a:r>
            <a:r>
              <a:rPr lang="en-US" sz="1800" dirty="0" smtClean="0"/>
              <a:t> </a:t>
            </a:r>
            <a:r>
              <a:rPr lang="en-US" sz="1800" dirty="0" err="1" smtClean="0"/>
              <a:t>pupuk</a:t>
            </a:r>
            <a:r>
              <a:rPr lang="en-US" sz="1800" dirty="0" smtClean="0"/>
              <a:t> </a:t>
            </a:r>
            <a:r>
              <a:rPr lang="en-US" sz="1800" dirty="0" err="1" smtClean="0"/>
              <a:t>hasil</a:t>
            </a:r>
            <a:r>
              <a:rPr lang="en-US" sz="1800" dirty="0" smtClean="0"/>
              <a:t> </a:t>
            </a:r>
            <a:r>
              <a:rPr lang="en-US" sz="1800" dirty="0" err="1" smtClean="0"/>
              <a:t>penambatan</a:t>
            </a:r>
            <a:r>
              <a:rPr lang="en-US" sz="1800" dirty="0" smtClean="0"/>
              <a:t> </a:t>
            </a:r>
            <a:r>
              <a:rPr lang="en-US" sz="1800" dirty="0" err="1" smtClean="0"/>
              <a:t>secara</a:t>
            </a:r>
            <a:r>
              <a:rPr lang="en-US" sz="1800" dirty="0" smtClean="0"/>
              <a:t> </a:t>
            </a:r>
            <a:r>
              <a:rPr lang="en-US" sz="1800" dirty="0" err="1" smtClean="0"/>
              <a:t>industri</a:t>
            </a:r>
            <a:r>
              <a:rPr lang="en-US" sz="1800" dirty="0" smtClean="0"/>
              <a:t> </a:t>
            </a:r>
            <a:r>
              <a:rPr lang="en-US" sz="1800" dirty="0" smtClean="0">
                <a:solidFill>
                  <a:srgbClr val="FF0000"/>
                </a:solidFill>
              </a:rPr>
              <a:t>…….(1 </a:t>
            </a:r>
            <a:r>
              <a:rPr lang="en-US" sz="1800" dirty="0" err="1" smtClean="0">
                <a:solidFill>
                  <a:srgbClr val="FF0000"/>
                </a:solidFill>
              </a:rPr>
              <a:t>dan</a:t>
            </a:r>
            <a:r>
              <a:rPr lang="en-US" sz="1800" dirty="0" smtClean="0">
                <a:solidFill>
                  <a:srgbClr val="FF0000"/>
                </a:solidFill>
              </a:rPr>
              <a:t> 2)</a:t>
            </a:r>
          </a:p>
          <a:p>
            <a:pPr>
              <a:buFont typeface="+mj-lt"/>
              <a:buAutoNum type="arabicPeriod"/>
            </a:pPr>
            <a:r>
              <a:rPr lang="en-US" sz="1800" dirty="0" smtClean="0">
                <a:solidFill>
                  <a:schemeClr val="tx1"/>
                </a:solidFill>
              </a:rPr>
              <a:t>N2 </a:t>
            </a:r>
            <a:r>
              <a:rPr lang="en-US" sz="1800" dirty="0" err="1" smtClean="0">
                <a:solidFill>
                  <a:schemeClr val="tx1"/>
                </a:solidFill>
              </a:rPr>
              <a:t>sebagian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kecil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masuk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ke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dalam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tanah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dari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atmosfer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dalam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bentuk</a:t>
            </a:r>
            <a:r>
              <a:rPr lang="en-US" sz="1800" dirty="0" smtClean="0">
                <a:solidFill>
                  <a:schemeClr val="tx1"/>
                </a:solidFill>
              </a:rPr>
              <a:t> Ion NH4+ (ammonium) </a:t>
            </a:r>
            <a:r>
              <a:rPr lang="en-US" sz="1800" dirty="0" err="1" smtClean="0">
                <a:solidFill>
                  <a:schemeClr val="tx1"/>
                </a:solidFill>
              </a:rPr>
              <a:t>dan</a:t>
            </a:r>
            <a:r>
              <a:rPr lang="en-US" sz="1800" dirty="0" smtClean="0">
                <a:solidFill>
                  <a:schemeClr val="tx1"/>
                </a:solidFill>
              </a:rPr>
              <a:t> NO3- (</a:t>
            </a:r>
            <a:r>
              <a:rPr lang="en-US" sz="1800" dirty="0" err="1" smtClean="0">
                <a:solidFill>
                  <a:schemeClr val="tx1"/>
                </a:solidFill>
              </a:rPr>
              <a:t>nitrat</a:t>
            </a:r>
            <a:r>
              <a:rPr lang="en-US" sz="1800" dirty="0" smtClean="0">
                <a:solidFill>
                  <a:schemeClr val="tx1"/>
                </a:solidFill>
              </a:rPr>
              <a:t>) </a:t>
            </a:r>
            <a:r>
              <a:rPr lang="en-US" sz="1800" dirty="0" err="1" smtClean="0">
                <a:solidFill>
                  <a:schemeClr val="tx1"/>
                </a:solidFill>
              </a:rPr>
              <a:t>bersama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hujan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lalu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diserap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oleh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akar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smtClean="0">
                <a:solidFill>
                  <a:srgbClr val="FF0000"/>
                </a:solidFill>
              </a:rPr>
              <a:t>………(3)</a:t>
            </a:r>
          </a:p>
          <a:p>
            <a:pPr marL="339725" indent="0">
              <a:buNone/>
            </a:pPr>
            <a:r>
              <a:rPr lang="en-US" sz="1800" dirty="0" smtClean="0">
                <a:solidFill>
                  <a:schemeClr val="tx1"/>
                </a:solidFill>
              </a:rPr>
              <a:t>NH4+ </a:t>
            </a:r>
            <a:r>
              <a:rPr lang="en-US" sz="1800" dirty="0" err="1" smtClean="0">
                <a:solidFill>
                  <a:schemeClr val="tx1"/>
                </a:solidFill>
              </a:rPr>
              <a:t>berasal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dari</a:t>
            </a:r>
            <a:r>
              <a:rPr lang="en-US" sz="1800" dirty="0" smtClean="0">
                <a:solidFill>
                  <a:schemeClr val="tx1"/>
                </a:solidFill>
              </a:rPr>
              <a:t> : </a:t>
            </a:r>
          </a:p>
          <a:p>
            <a:pPr>
              <a:buFont typeface="Wingdings" pitchFamily="2" charset="2"/>
              <a:buChar char="§"/>
            </a:pPr>
            <a:r>
              <a:rPr lang="en-US" sz="1800" dirty="0" err="1" smtClean="0">
                <a:solidFill>
                  <a:schemeClr val="tx1"/>
                </a:solidFill>
              </a:rPr>
              <a:t>Pembakaran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industri</a:t>
            </a:r>
            <a:endParaRPr lang="en-US" sz="18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US" sz="1800" dirty="0" err="1" smtClean="0">
                <a:solidFill>
                  <a:schemeClr val="tx1"/>
                </a:solidFill>
              </a:rPr>
              <a:t>Kegiatan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gunung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berapi</a:t>
            </a:r>
            <a:endParaRPr lang="en-US" sz="18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US" sz="1800" dirty="0" err="1" smtClean="0">
                <a:solidFill>
                  <a:schemeClr val="tx1"/>
                </a:solidFill>
              </a:rPr>
              <a:t>Kebakaran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hutan</a:t>
            </a:r>
            <a:endParaRPr lang="en-US" sz="1800" dirty="0" smtClean="0">
              <a:solidFill>
                <a:schemeClr val="tx1"/>
              </a:solidFill>
            </a:endParaRPr>
          </a:p>
          <a:p>
            <a:pPr marL="339725" indent="0">
              <a:buNone/>
            </a:pPr>
            <a:r>
              <a:rPr lang="en-US" sz="1800" dirty="0" smtClean="0">
                <a:solidFill>
                  <a:schemeClr val="tx1"/>
                </a:solidFill>
              </a:rPr>
              <a:t>NO3- </a:t>
            </a:r>
            <a:r>
              <a:rPr lang="en-US" sz="1800" dirty="0" err="1" smtClean="0">
                <a:solidFill>
                  <a:schemeClr val="tx1"/>
                </a:solidFill>
              </a:rPr>
              <a:t>berasal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dari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oksidasi</a:t>
            </a:r>
            <a:r>
              <a:rPr lang="en-US" sz="1800" dirty="0" smtClean="0">
                <a:solidFill>
                  <a:schemeClr val="tx1"/>
                </a:solidFill>
              </a:rPr>
              <a:t> N2 </a:t>
            </a:r>
            <a:r>
              <a:rPr lang="en-US" sz="1800" dirty="0" err="1" smtClean="0">
                <a:solidFill>
                  <a:schemeClr val="tx1"/>
                </a:solidFill>
              </a:rPr>
              <a:t>oleh</a:t>
            </a:r>
            <a:r>
              <a:rPr lang="en-US" sz="1800" dirty="0" smtClean="0">
                <a:solidFill>
                  <a:schemeClr val="tx1"/>
                </a:solidFill>
              </a:rPr>
              <a:t> O2 (</a:t>
            </a:r>
            <a:r>
              <a:rPr lang="en-US" sz="1800" dirty="0" err="1" smtClean="0">
                <a:solidFill>
                  <a:schemeClr val="tx1"/>
                </a:solidFill>
              </a:rPr>
              <a:t>ozon</a:t>
            </a:r>
            <a:r>
              <a:rPr lang="en-US" sz="1800" dirty="0" smtClean="0">
                <a:solidFill>
                  <a:schemeClr val="tx1"/>
                </a:solidFill>
              </a:rPr>
              <a:t>) </a:t>
            </a:r>
            <a:r>
              <a:rPr lang="en-US" sz="1800" dirty="0" err="1" smtClean="0">
                <a:solidFill>
                  <a:schemeClr val="tx1"/>
                </a:solidFill>
              </a:rPr>
              <a:t>saat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ada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halilintar</a:t>
            </a:r>
            <a:r>
              <a:rPr lang="en-US" sz="1800" dirty="0" smtClean="0">
                <a:solidFill>
                  <a:schemeClr val="tx1"/>
                </a:solidFill>
              </a:rPr>
              <a:t> (</a:t>
            </a:r>
            <a:r>
              <a:rPr lang="en-US" sz="1800" dirty="0" err="1" smtClean="0">
                <a:solidFill>
                  <a:schemeClr val="tx1"/>
                </a:solidFill>
              </a:rPr>
              <a:t>radiasi</a:t>
            </a:r>
            <a:r>
              <a:rPr lang="en-US" sz="1800" dirty="0" smtClean="0">
                <a:solidFill>
                  <a:schemeClr val="tx1"/>
                </a:solidFill>
              </a:rPr>
              <a:t> UV) </a:t>
            </a:r>
            <a:r>
              <a:rPr lang="en-US" sz="1800" dirty="0" smtClean="0">
                <a:solidFill>
                  <a:srgbClr val="FF0000"/>
                </a:solidFill>
              </a:rPr>
              <a:t>……..(4)</a:t>
            </a:r>
          </a:p>
          <a:p>
            <a:pPr marL="0" indent="0">
              <a:buNone/>
            </a:pPr>
            <a:endParaRPr lang="en-US" sz="1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267200" cy="46482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225425" indent="-50800">
              <a:buNone/>
            </a:pPr>
            <a:r>
              <a:rPr lang="en-US" sz="1800" dirty="0" smtClean="0"/>
              <a:t>NH4+ </a:t>
            </a:r>
            <a:r>
              <a:rPr lang="en-US" sz="1800" dirty="0" err="1" smtClean="0"/>
              <a:t>dan</a:t>
            </a:r>
            <a:r>
              <a:rPr lang="en-US" sz="1800" dirty="0" smtClean="0"/>
              <a:t> NO3- </a:t>
            </a:r>
            <a:r>
              <a:rPr lang="en-US" sz="1800" dirty="0" err="1" smtClean="0"/>
              <a:t>masuk</a:t>
            </a:r>
            <a:r>
              <a:rPr lang="en-US" sz="1800" dirty="0" smtClean="0"/>
              <a:t> </a:t>
            </a:r>
            <a:r>
              <a:rPr lang="en-US" sz="1800" dirty="0" err="1" smtClean="0"/>
              <a:t>ke</a:t>
            </a:r>
            <a:r>
              <a:rPr lang="en-US" sz="1800" dirty="0" smtClean="0"/>
              <a:t> </a:t>
            </a:r>
            <a:r>
              <a:rPr lang="en-US" sz="1800" dirty="0" err="1" smtClean="0"/>
              <a:t>dalam</a:t>
            </a:r>
            <a:r>
              <a:rPr lang="en-US" sz="1800" dirty="0" smtClean="0"/>
              <a:t> </a:t>
            </a:r>
            <a:r>
              <a:rPr lang="en-US" sz="1800" dirty="0" err="1" smtClean="0"/>
              <a:t>tanah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diserap</a:t>
            </a:r>
            <a:r>
              <a:rPr lang="en-US" sz="1800" dirty="0" smtClean="0"/>
              <a:t> </a:t>
            </a:r>
            <a:r>
              <a:rPr lang="en-US" sz="1800" dirty="0" err="1" smtClean="0"/>
              <a:t>oleh</a:t>
            </a:r>
            <a:r>
              <a:rPr lang="en-US" sz="1800" dirty="0" smtClean="0"/>
              <a:t> </a:t>
            </a:r>
            <a:r>
              <a:rPr lang="en-US" sz="1800" dirty="0" err="1" smtClean="0"/>
              <a:t>akar</a:t>
            </a:r>
            <a:r>
              <a:rPr lang="en-US" sz="1800" dirty="0" smtClean="0"/>
              <a:t> </a:t>
            </a:r>
            <a:r>
              <a:rPr lang="en-US" sz="1800" dirty="0" err="1" smtClean="0"/>
              <a:t>tanaman</a:t>
            </a:r>
            <a:r>
              <a:rPr lang="en-US" sz="1800" dirty="0" smtClean="0"/>
              <a:t> </a:t>
            </a:r>
            <a:r>
              <a:rPr lang="en-US" sz="1800" dirty="0" err="1" smtClean="0"/>
              <a:t>untuk</a:t>
            </a:r>
            <a:r>
              <a:rPr lang="en-US" sz="1800" dirty="0" smtClean="0"/>
              <a:t> </a:t>
            </a:r>
            <a:r>
              <a:rPr lang="en-US" sz="1800" dirty="0" err="1" smtClean="0"/>
              <a:t>membentuk</a:t>
            </a:r>
            <a:r>
              <a:rPr lang="en-US" sz="1800" dirty="0" smtClean="0"/>
              <a:t> protein </a:t>
            </a:r>
            <a:r>
              <a:rPr lang="en-US" sz="1800" dirty="0" smtClean="0">
                <a:solidFill>
                  <a:srgbClr val="FF0000"/>
                </a:solidFill>
              </a:rPr>
              <a:t>……..(5)</a:t>
            </a:r>
          </a:p>
          <a:p>
            <a:pPr marL="225425" indent="-225425">
              <a:buNone/>
            </a:pPr>
            <a:r>
              <a:rPr lang="en-US" sz="1800" dirty="0" smtClean="0"/>
              <a:t>3. </a:t>
            </a:r>
            <a:r>
              <a:rPr lang="en-US" sz="1800" dirty="0" err="1" smtClean="0"/>
              <a:t>Pupuk</a:t>
            </a:r>
            <a:r>
              <a:rPr lang="en-US" sz="1800" dirty="0" smtClean="0"/>
              <a:t>, </a:t>
            </a:r>
            <a:r>
              <a:rPr lang="en-US" sz="1800" dirty="0" err="1" smtClean="0"/>
              <a:t>organisme</a:t>
            </a:r>
            <a:r>
              <a:rPr lang="en-US" sz="1800" dirty="0" smtClean="0"/>
              <a:t> </a:t>
            </a:r>
            <a:r>
              <a:rPr lang="en-US" sz="1800" dirty="0" err="1" smtClean="0"/>
              <a:t>mikro</a:t>
            </a:r>
            <a:r>
              <a:rPr lang="en-US" sz="1800" dirty="0" smtClean="0"/>
              <a:t>, </a:t>
            </a:r>
            <a:r>
              <a:rPr lang="en-US" sz="1800" dirty="0" err="1" smtClean="0"/>
              <a:t>hewan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tumbuhan</a:t>
            </a:r>
            <a:r>
              <a:rPr lang="en-US" sz="1800" dirty="0" smtClean="0"/>
              <a:t> yang </a:t>
            </a:r>
            <a:r>
              <a:rPr lang="en-US" sz="1800" dirty="0" err="1" smtClean="0"/>
              <a:t>mati</a:t>
            </a:r>
            <a:r>
              <a:rPr lang="en-US" sz="1800" dirty="0" smtClean="0"/>
              <a:t> </a:t>
            </a:r>
            <a:r>
              <a:rPr lang="en-US" sz="1800" dirty="0" err="1" smtClean="0"/>
              <a:t>merupakan</a:t>
            </a:r>
            <a:r>
              <a:rPr lang="en-US" sz="1800" dirty="0" smtClean="0"/>
              <a:t> </a:t>
            </a:r>
            <a:r>
              <a:rPr lang="en-US" sz="1800" dirty="0" err="1" smtClean="0"/>
              <a:t>sumber</a:t>
            </a:r>
            <a:r>
              <a:rPr lang="en-US" sz="1800" dirty="0" smtClean="0"/>
              <a:t> nitrogen yang </a:t>
            </a:r>
            <a:r>
              <a:rPr lang="en-US" sz="1800" dirty="0" err="1" smtClean="0"/>
              <a:t>kembali</a:t>
            </a:r>
            <a:r>
              <a:rPr lang="en-US" sz="1800" dirty="0" smtClean="0"/>
              <a:t> </a:t>
            </a:r>
            <a:r>
              <a:rPr lang="en-US" sz="1800" dirty="0" err="1" smtClean="0"/>
              <a:t>ke</a:t>
            </a:r>
            <a:r>
              <a:rPr lang="en-US" sz="1800" dirty="0" smtClean="0"/>
              <a:t> </a:t>
            </a:r>
            <a:r>
              <a:rPr lang="en-US" sz="1800" dirty="0" err="1" smtClean="0"/>
              <a:t>tanah</a:t>
            </a:r>
            <a:r>
              <a:rPr lang="en-US" sz="1800" dirty="0" smtClean="0"/>
              <a:t>, </a:t>
            </a:r>
            <a:r>
              <a:rPr lang="en-US" sz="1800" dirty="0" err="1" smtClean="0"/>
              <a:t>Jika</a:t>
            </a:r>
            <a:r>
              <a:rPr lang="en-US" sz="1800" dirty="0" smtClean="0"/>
              <a:t> </a:t>
            </a:r>
            <a:r>
              <a:rPr lang="en-US" sz="1800" dirty="0" err="1" smtClean="0"/>
              <a:t>tumbuhan</a:t>
            </a:r>
            <a:r>
              <a:rPr lang="en-US" sz="1800" dirty="0" smtClean="0"/>
              <a:t>, </a:t>
            </a:r>
            <a:r>
              <a:rPr lang="en-US" sz="1800" dirty="0" err="1" smtClean="0"/>
              <a:t>hewan</a:t>
            </a:r>
            <a:r>
              <a:rPr lang="en-US" sz="1800" dirty="0" smtClean="0"/>
              <a:t> </a:t>
            </a:r>
            <a:r>
              <a:rPr lang="en-US" sz="1800" dirty="0" err="1" smtClean="0"/>
              <a:t>mati</a:t>
            </a:r>
            <a:r>
              <a:rPr lang="en-US" sz="1800" dirty="0" smtClean="0"/>
              <a:t> </a:t>
            </a:r>
            <a:r>
              <a:rPr lang="en-US" sz="1800" dirty="0" err="1" smtClean="0"/>
              <a:t>akan</a:t>
            </a:r>
            <a:r>
              <a:rPr lang="en-US" sz="1800" dirty="0" smtClean="0"/>
              <a:t> </a:t>
            </a:r>
            <a:r>
              <a:rPr lang="en-US" sz="1800" dirty="0" err="1" smtClean="0"/>
              <a:t>menjadi</a:t>
            </a:r>
            <a:r>
              <a:rPr lang="en-US" sz="1800" dirty="0" smtClean="0"/>
              <a:t> </a:t>
            </a:r>
            <a:r>
              <a:rPr lang="en-US" sz="1800" dirty="0" err="1" smtClean="0"/>
              <a:t>fosil</a:t>
            </a:r>
            <a:r>
              <a:rPr lang="en-US" sz="1800" dirty="0" smtClean="0"/>
              <a:t> (</a:t>
            </a:r>
            <a:r>
              <a:rPr lang="en-US" sz="1800" dirty="0" err="1" smtClean="0"/>
              <a:t>dapat</a:t>
            </a:r>
            <a:r>
              <a:rPr lang="en-US" sz="1800" dirty="0" smtClean="0"/>
              <a:t> </a:t>
            </a:r>
            <a:r>
              <a:rPr lang="en-US" sz="1800" dirty="0" err="1" smtClean="0"/>
              <a:t>dijadikan</a:t>
            </a:r>
            <a:r>
              <a:rPr lang="en-US" sz="1800" dirty="0" smtClean="0"/>
              <a:t> </a:t>
            </a:r>
            <a:r>
              <a:rPr lang="en-US" sz="1800" dirty="0" err="1" smtClean="0"/>
              <a:t>bahan</a:t>
            </a:r>
            <a:r>
              <a:rPr lang="en-US" sz="1800" dirty="0" smtClean="0"/>
              <a:t> </a:t>
            </a:r>
            <a:r>
              <a:rPr lang="en-US" sz="1800" dirty="0" err="1" smtClean="0"/>
              <a:t>bakar</a:t>
            </a:r>
            <a:r>
              <a:rPr lang="en-US" sz="1800" dirty="0" smtClean="0"/>
              <a:t> </a:t>
            </a:r>
            <a:r>
              <a:rPr lang="en-US" sz="1800" dirty="0" err="1" smtClean="0"/>
              <a:t>fosil</a:t>
            </a:r>
            <a:r>
              <a:rPr lang="en-US" sz="1800" dirty="0" smtClean="0"/>
              <a:t>) </a:t>
            </a:r>
            <a:r>
              <a:rPr lang="en-US" sz="1800" dirty="0" err="1" smtClean="0"/>
              <a:t>sehingga</a:t>
            </a:r>
            <a:r>
              <a:rPr lang="en-US" sz="1800" dirty="0" smtClean="0"/>
              <a:t> </a:t>
            </a:r>
            <a:r>
              <a:rPr lang="en-US" sz="1800" dirty="0" err="1" smtClean="0"/>
              <a:t>menambah</a:t>
            </a:r>
            <a:r>
              <a:rPr lang="en-US" sz="1800" dirty="0" smtClean="0"/>
              <a:t> </a:t>
            </a:r>
            <a:r>
              <a:rPr lang="en-US" sz="1800" dirty="0" err="1" smtClean="0"/>
              <a:t>sumbangan</a:t>
            </a:r>
            <a:r>
              <a:rPr lang="en-US" sz="1800" dirty="0" smtClean="0"/>
              <a:t> nitrogen </a:t>
            </a:r>
            <a:r>
              <a:rPr lang="en-US" sz="1800" dirty="0" err="1" smtClean="0"/>
              <a:t>ke</a:t>
            </a:r>
            <a:r>
              <a:rPr lang="en-US" sz="1800" dirty="0" smtClean="0"/>
              <a:t> </a:t>
            </a:r>
            <a:r>
              <a:rPr lang="en-US" sz="1800" dirty="0" err="1" smtClean="0"/>
              <a:t>udara</a:t>
            </a:r>
            <a:r>
              <a:rPr lang="en-US" sz="1800" dirty="0" smtClean="0"/>
              <a:t> </a:t>
            </a:r>
            <a:r>
              <a:rPr lang="en-US" sz="1800" dirty="0" err="1" smtClean="0"/>
              <a:t>melalui</a:t>
            </a:r>
            <a:r>
              <a:rPr lang="en-US" sz="1800" dirty="0" smtClean="0"/>
              <a:t> proses </a:t>
            </a:r>
            <a:r>
              <a:rPr lang="en-US" sz="1800" dirty="0" err="1" smtClean="0"/>
              <a:t>pembakaran</a:t>
            </a:r>
            <a:r>
              <a:rPr lang="en-US" sz="1800" dirty="0" smtClean="0"/>
              <a:t> </a:t>
            </a:r>
            <a:r>
              <a:rPr lang="en-US" sz="1800" dirty="0" err="1" smtClean="0"/>
              <a:t>industri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non </a:t>
            </a:r>
            <a:r>
              <a:rPr lang="en-US" sz="1800" dirty="0" err="1" smtClean="0"/>
              <a:t>industri</a:t>
            </a:r>
            <a:r>
              <a:rPr lang="en-US" sz="1800" dirty="0" smtClean="0"/>
              <a:t> </a:t>
            </a:r>
            <a:r>
              <a:rPr lang="en-US" sz="1800" dirty="0" smtClean="0">
                <a:solidFill>
                  <a:srgbClr val="FF0000"/>
                </a:solidFill>
              </a:rPr>
              <a:t>……(9)</a:t>
            </a:r>
          </a:p>
          <a:p>
            <a:pPr marL="287338" indent="-287338">
              <a:buFont typeface="Wingdings" pitchFamily="2" charset="2"/>
              <a:buChar char="q"/>
            </a:pPr>
            <a:r>
              <a:rPr lang="en-US" sz="1800" dirty="0" err="1" smtClean="0">
                <a:solidFill>
                  <a:schemeClr val="tx1"/>
                </a:solidFill>
              </a:rPr>
              <a:t>Sumber</a:t>
            </a:r>
            <a:r>
              <a:rPr lang="en-US" sz="1800" dirty="0" smtClean="0">
                <a:solidFill>
                  <a:schemeClr val="tx1"/>
                </a:solidFill>
              </a:rPr>
              <a:t> nitrogen yang </a:t>
            </a:r>
            <a:r>
              <a:rPr lang="en-US" sz="1800" dirty="0" err="1" smtClean="0">
                <a:solidFill>
                  <a:schemeClr val="tx1"/>
                </a:solidFill>
              </a:rPr>
              <a:t>kembali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ke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tanah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sebagian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besar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tidak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larut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sehingga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tidak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segera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tersedia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bagi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tanaman</a:t>
            </a:r>
            <a:r>
              <a:rPr lang="en-US" sz="1800" dirty="0" smtClean="0">
                <a:solidFill>
                  <a:schemeClr val="tx1"/>
                </a:solidFill>
              </a:rPr>
              <a:t>. Nitrogen yang </a:t>
            </a:r>
            <a:r>
              <a:rPr lang="en-US" sz="1800" dirty="0" err="1" smtClean="0">
                <a:solidFill>
                  <a:schemeClr val="tx1"/>
                </a:solidFill>
              </a:rPr>
              <a:t>ada</a:t>
            </a:r>
            <a:r>
              <a:rPr lang="en-US" sz="1800" dirty="0" smtClean="0">
                <a:solidFill>
                  <a:schemeClr val="tx1"/>
                </a:solidFill>
              </a:rPr>
              <a:t> di </a:t>
            </a:r>
            <a:r>
              <a:rPr lang="en-US" sz="1800" dirty="0" err="1" smtClean="0">
                <a:solidFill>
                  <a:schemeClr val="tx1"/>
                </a:solidFill>
              </a:rPr>
              <a:t>tanah</a:t>
            </a:r>
            <a:r>
              <a:rPr lang="en-US" sz="1800" dirty="0" smtClean="0">
                <a:solidFill>
                  <a:schemeClr val="tx1"/>
                </a:solidFill>
              </a:rPr>
              <a:t> (nitrogen </a:t>
            </a:r>
            <a:r>
              <a:rPr lang="en-US" sz="1800" dirty="0" err="1" smtClean="0">
                <a:solidFill>
                  <a:schemeClr val="tx1"/>
                </a:solidFill>
              </a:rPr>
              <a:t>organik</a:t>
            </a:r>
            <a:r>
              <a:rPr lang="en-US" sz="1800" dirty="0" smtClean="0">
                <a:solidFill>
                  <a:schemeClr val="tx1"/>
                </a:solidFill>
              </a:rPr>
              <a:t>) </a:t>
            </a:r>
            <a:r>
              <a:rPr lang="en-US" sz="1800" dirty="0" err="1" smtClean="0">
                <a:solidFill>
                  <a:schemeClr val="tx1"/>
                </a:solidFill>
              </a:rPr>
              <a:t>harus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diubah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menjadi</a:t>
            </a:r>
            <a:r>
              <a:rPr lang="en-US" sz="1800" dirty="0" smtClean="0">
                <a:solidFill>
                  <a:schemeClr val="tx1"/>
                </a:solidFill>
              </a:rPr>
              <a:t> NH4+ </a:t>
            </a:r>
            <a:r>
              <a:rPr lang="en-US" sz="1800" dirty="0" err="1" smtClean="0">
                <a:solidFill>
                  <a:schemeClr val="tx1"/>
                </a:solidFill>
              </a:rPr>
              <a:t>dengan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bantuan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bakteri</a:t>
            </a:r>
            <a:r>
              <a:rPr lang="en-US" sz="1800" dirty="0" smtClean="0">
                <a:solidFill>
                  <a:schemeClr val="tx1"/>
                </a:solidFill>
              </a:rPr>
              <a:t> + fungi </a:t>
            </a:r>
            <a:r>
              <a:rPr lang="en-US" sz="1800" dirty="0" err="1" smtClean="0">
                <a:solidFill>
                  <a:schemeClr val="tx1"/>
                </a:solidFill>
              </a:rPr>
              <a:t>tanah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smtClean="0">
                <a:solidFill>
                  <a:schemeClr val="tx1"/>
                </a:solidFill>
                <a:sym typeface="Wingdings" pitchFamily="2" charset="2"/>
              </a:rPr>
              <a:t> 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AMONIFIKASI </a:t>
            </a:r>
            <a:r>
              <a:rPr lang="en-US" sz="1800" b="1" dirty="0" err="1" smtClean="0">
                <a:solidFill>
                  <a:schemeClr val="tx1"/>
                </a:solidFill>
                <a:sym typeface="Wingdings" pitchFamily="2" charset="2"/>
              </a:rPr>
              <a:t>yaitu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 proses </a:t>
            </a:r>
            <a:r>
              <a:rPr lang="en-US" sz="1800" b="1" dirty="0" err="1" smtClean="0">
                <a:solidFill>
                  <a:schemeClr val="tx1"/>
                </a:solidFill>
                <a:sym typeface="Wingdings" pitchFamily="2" charset="2"/>
              </a:rPr>
              <a:t>transformasi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 nitrogen </a:t>
            </a:r>
            <a:r>
              <a:rPr lang="en-US" sz="1800" b="1" dirty="0" err="1" smtClean="0">
                <a:solidFill>
                  <a:schemeClr val="tx1"/>
                </a:solidFill>
                <a:sym typeface="Wingdings" pitchFamily="2" charset="2"/>
              </a:rPr>
              <a:t>organik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sym typeface="Wingdings" pitchFamily="2" charset="2"/>
              </a:rPr>
              <a:t>dalam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sym typeface="Wingdings" pitchFamily="2" charset="2"/>
              </a:rPr>
              <a:t>tanah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sym typeface="Wingdings" pitchFamily="2" charset="2"/>
              </a:rPr>
              <a:t>mjd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 nitrogen </a:t>
            </a:r>
            <a:r>
              <a:rPr lang="en-US" sz="1800" b="1" dirty="0" err="1" smtClean="0">
                <a:solidFill>
                  <a:schemeClr val="tx1"/>
                </a:solidFill>
                <a:sym typeface="Wingdings" pitchFamily="2" charset="2"/>
              </a:rPr>
              <a:t>anorganik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 (NH4+) </a:t>
            </a:r>
            <a:r>
              <a:rPr lang="en-US" sz="1800" b="1" dirty="0" smtClean="0">
                <a:solidFill>
                  <a:srgbClr val="FF0000"/>
                </a:solidFill>
                <a:sym typeface="Wingdings" pitchFamily="2" charset="2"/>
              </a:rPr>
              <a:t>……….(7a)</a:t>
            </a:r>
          </a:p>
          <a:p>
            <a:pPr marL="0" indent="0">
              <a:buNone/>
            </a:pPr>
            <a:endParaRPr lang="en-US" sz="1800" b="1" dirty="0" smtClean="0">
              <a:solidFill>
                <a:schemeClr val="tx1"/>
              </a:solidFill>
            </a:endParaRPr>
          </a:p>
          <a:p>
            <a:pPr marL="287338" indent="-287338">
              <a:buFont typeface="Wingdings" pitchFamily="2" charset="2"/>
              <a:buChar char="q"/>
            </a:pPr>
            <a:endParaRPr lang="en-US" sz="18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q"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68693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685800"/>
            <a:ext cx="4038600" cy="52578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2100" b="1" dirty="0" smtClean="0"/>
              <a:t>NITRIFIKASI </a:t>
            </a:r>
            <a:r>
              <a:rPr lang="en-US" sz="2100" b="1" dirty="0" smtClean="0">
                <a:solidFill>
                  <a:srgbClr val="FF0000"/>
                </a:solidFill>
              </a:rPr>
              <a:t>……….(7b) </a:t>
            </a:r>
          </a:p>
          <a:p>
            <a:pPr marL="0" indent="0">
              <a:buNone/>
            </a:pPr>
            <a:r>
              <a:rPr lang="en-US" sz="2100" dirty="0" smtClean="0"/>
              <a:t>NH4+ </a:t>
            </a:r>
            <a:r>
              <a:rPr lang="en-US" sz="2100" dirty="0" smtClean="0">
                <a:sym typeface="Wingdings" pitchFamily="2" charset="2"/>
              </a:rPr>
              <a:t> NO2 (</a:t>
            </a:r>
            <a:r>
              <a:rPr lang="en-US" sz="2100" dirty="0" err="1" smtClean="0">
                <a:sym typeface="Wingdings" pitchFamily="2" charset="2"/>
              </a:rPr>
              <a:t>nitrit</a:t>
            </a:r>
            <a:r>
              <a:rPr lang="en-US" sz="2100" dirty="0" smtClean="0">
                <a:sym typeface="Wingdings" pitchFamily="2" charset="2"/>
              </a:rPr>
              <a:t>) </a:t>
            </a:r>
            <a:r>
              <a:rPr lang="en-US" sz="2100" dirty="0" err="1" smtClean="0">
                <a:sym typeface="Wingdings" pitchFamily="2" charset="2"/>
              </a:rPr>
              <a:t>dan</a:t>
            </a:r>
            <a:r>
              <a:rPr lang="en-US" sz="2100" dirty="0" smtClean="0">
                <a:sym typeface="Wingdings" pitchFamily="2" charset="2"/>
              </a:rPr>
              <a:t> NO3- (</a:t>
            </a:r>
            <a:r>
              <a:rPr lang="en-US" sz="2100" dirty="0" err="1" smtClean="0">
                <a:sym typeface="Wingdings" pitchFamily="2" charset="2"/>
              </a:rPr>
              <a:t>nitrat</a:t>
            </a:r>
            <a:r>
              <a:rPr lang="en-US" sz="2100" dirty="0" smtClean="0">
                <a:sym typeface="Wingdings" pitchFamily="2" charset="2"/>
              </a:rPr>
              <a:t>) </a:t>
            </a:r>
          </a:p>
          <a:p>
            <a:pPr marL="0" indent="0">
              <a:buNone/>
            </a:pPr>
            <a:r>
              <a:rPr lang="en-US" sz="2100" b="1" u="sng" dirty="0" smtClean="0"/>
              <a:t>Proses :</a:t>
            </a:r>
          </a:p>
          <a:p>
            <a:pPr>
              <a:buFont typeface="Wingdings" pitchFamily="2" charset="2"/>
              <a:buChar char="§"/>
            </a:pPr>
            <a:r>
              <a:rPr lang="en-US" sz="2100" dirty="0" smtClean="0"/>
              <a:t>NH4+ </a:t>
            </a:r>
            <a:r>
              <a:rPr lang="en-US" sz="2100" dirty="0" smtClean="0">
                <a:sym typeface="Wingdings" pitchFamily="2" charset="2"/>
              </a:rPr>
              <a:t> NO2 (</a:t>
            </a:r>
            <a:r>
              <a:rPr lang="en-US" sz="2100" dirty="0" err="1" smtClean="0">
                <a:sym typeface="Wingdings" pitchFamily="2" charset="2"/>
              </a:rPr>
              <a:t>oksidasi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amonia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menjadi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nitrit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dengan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bantuan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bakteri</a:t>
            </a:r>
            <a:r>
              <a:rPr lang="en-US" sz="2100" dirty="0" smtClean="0">
                <a:sym typeface="Wingdings" pitchFamily="2" charset="2"/>
              </a:rPr>
              <a:t> genus </a:t>
            </a:r>
            <a:r>
              <a:rPr lang="en-US" sz="2100" dirty="0" err="1" smtClean="0">
                <a:sym typeface="Wingdings" pitchFamily="2" charset="2"/>
              </a:rPr>
              <a:t>Nitrosomonas</a:t>
            </a:r>
            <a:r>
              <a:rPr lang="en-US" sz="2100" dirty="0" smtClean="0">
                <a:sym typeface="Wingdings" pitchFamily="2" charset="2"/>
              </a:rPr>
              <a:t>)</a:t>
            </a:r>
          </a:p>
          <a:p>
            <a:pPr marL="0" indent="0">
              <a:buNone/>
            </a:pPr>
            <a:endParaRPr lang="en-US" sz="2100" dirty="0" smtClean="0"/>
          </a:p>
          <a:p>
            <a:pPr>
              <a:buFont typeface="Wingdings" pitchFamily="2" charset="2"/>
              <a:buChar char="§"/>
            </a:pPr>
            <a:r>
              <a:rPr lang="en-US" sz="2100" dirty="0" smtClean="0"/>
              <a:t>NO2 </a:t>
            </a:r>
            <a:r>
              <a:rPr lang="en-US" sz="2100" dirty="0" smtClean="0">
                <a:sym typeface="Wingdings" pitchFamily="2" charset="2"/>
              </a:rPr>
              <a:t> NO3- (</a:t>
            </a:r>
            <a:r>
              <a:rPr lang="en-US" sz="2100" dirty="0" err="1" smtClean="0">
                <a:sym typeface="Wingdings" pitchFamily="2" charset="2"/>
              </a:rPr>
              <a:t>reduksi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nitrit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menjadi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nitrat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dgn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bantuan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bakteri</a:t>
            </a:r>
            <a:r>
              <a:rPr lang="en-US" sz="2100" dirty="0" smtClean="0">
                <a:sym typeface="Wingdings" pitchFamily="2" charset="2"/>
              </a:rPr>
              <a:t> genus </a:t>
            </a:r>
            <a:r>
              <a:rPr lang="en-US" sz="2100" dirty="0" err="1" smtClean="0">
                <a:sym typeface="Wingdings" pitchFamily="2" charset="2"/>
              </a:rPr>
              <a:t>Nitrobakter</a:t>
            </a:r>
            <a:r>
              <a:rPr lang="en-US" sz="2100" dirty="0" smtClean="0">
                <a:sym typeface="Wingdings" pitchFamily="2" charset="2"/>
              </a:rPr>
              <a:t>)</a:t>
            </a:r>
          </a:p>
          <a:p>
            <a:pPr marL="0" indent="0">
              <a:buNone/>
            </a:pPr>
            <a:endParaRPr lang="en-US" sz="2100" dirty="0" smtClean="0"/>
          </a:p>
          <a:p>
            <a:pPr>
              <a:buFont typeface="Wingdings" pitchFamily="2" charset="2"/>
              <a:buChar char="§"/>
            </a:pPr>
            <a:r>
              <a:rPr lang="en-US" sz="2100" dirty="0" smtClean="0"/>
              <a:t>NH4+ </a:t>
            </a:r>
            <a:r>
              <a:rPr lang="en-US" sz="2100" dirty="0" smtClean="0">
                <a:sym typeface="Wingdings" pitchFamily="2" charset="2"/>
              </a:rPr>
              <a:t> ion </a:t>
            </a:r>
            <a:r>
              <a:rPr lang="en-US" sz="2100" dirty="0" err="1" smtClean="0">
                <a:sym typeface="Wingdings" pitchFamily="2" charset="2"/>
              </a:rPr>
              <a:t>muatan</a:t>
            </a:r>
            <a:r>
              <a:rPr lang="en-US" sz="2100" dirty="0" smtClean="0">
                <a:sym typeface="Wingdings" pitchFamily="2" charset="2"/>
              </a:rPr>
              <a:t> (+) </a:t>
            </a:r>
            <a:r>
              <a:rPr lang="en-US" sz="2100" dirty="0" err="1" smtClean="0">
                <a:sym typeface="Wingdings" pitchFamily="2" charset="2"/>
              </a:rPr>
              <a:t>sehingga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terserap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oleh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koloid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tanah</a:t>
            </a:r>
            <a:r>
              <a:rPr lang="en-US" sz="2100" dirty="0" smtClean="0">
                <a:sym typeface="Wingdings" pitchFamily="2" charset="2"/>
              </a:rPr>
              <a:t>. </a:t>
            </a:r>
            <a:r>
              <a:rPr lang="en-US" sz="2100" dirty="0"/>
              <a:t>NH4+ </a:t>
            </a:r>
            <a:r>
              <a:rPr lang="en-US" sz="2100" dirty="0" err="1"/>
              <a:t>hasil</a:t>
            </a:r>
            <a:r>
              <a:rPr lang="en-US" sz="2100" dirty="0"/>
              <a:t> </a:t>
            </a:r>
            <a:r>
              <a:rPr lang="en-US" sz="2100" dirty="0" err="1"/>
              <a:t>amonifikasi</a:t>
            </a:r>
            <a:r>
              <a:rPr lang="en-US" sz="2100" dirty="0"/>
              <a:t> </a:t>
            </a:r>
            <a:r>
              <a:rPr lang="en-US" sz="2100" dirty="0" err="1"/>
              <a:t>akan</a:t>
            </a:r>
            <a:r>
              <a:rPr lang="en-US" sz="2100" dirty="0"/>
              <a:t> </a:t>
            </a:r>
            <a:r>
              <a:rPr lang="en-US" sz="2100" dirty="0" err="1"/>
              <a:t>masuk</a:t>
            </a:r>
            <a:r>
              <a:rPr lang="en-US" sz="2100" dirty="0"/>
              <a:t> </a:t>
            </a:r>
            <a:r>
              <a:rPr lang="en-US" sz="2100" dirty="0" err="1"/>
              <a:t>ke</a:t>
            </a:r>
            <a:r>
              <a:rPr lang="en-US" sz="2100" dirty="0"/>
              <a:t> </a:t>
            </a:r>
            <a:r>
              <a:rPr lang="en-US" sz="2100" dirty="0" err="1"/>
              <a:t>dalam</a:t>
            </a:r>
            <a:r>
              <a:rPr lang="en-US" sz="2100" dirty="0"/>
              <a:t>  </a:t>
            </a:r>
            <a:r>
              <a:rPr lang="en-US" sz="2100" dirty="0" err="1"/>
              <a:t>tanah</a:t>
            </a:r>
            <a:r>
              <a:rPr lang="en-US" sz="2100" dirty="0"/>
              <a:t> </a:t>
            </a:r>
            <a:r>
              <a:rPr lang="en-US" sz="2100" dirty="0" err="1"/>
              <a:t>kemudian</a:t>
            </a:r>
            <a:r>
              <a:rPr lang="en-US" sz="2100" dirty="0"/>
              <a:t> </a:t>
            </a:r>
            <a:r>
              <a:rPr lang="en-US" sz="2100" dirty="0" err="1"/>
              <a:t>terserap</a:t>
            </a:r>
            <a:r>
              <a:rPr lang="en-US" sz="2100" dirty="0"/>
              <a:t> </a:t>
            </a:r>
            <a:r>
              <a:rPr lang="en-US" sz="2100" dirty="0" err="1"/>
              <a:t>oleh</a:t>
            </a:r>
            <a:r>
              <a:rPr lang="en-US" sz="2100" dirty="0"/>
              <a:t> </a:t>
            </a:r>
            <a:r>
              <a:rPr lang="en-US" sz="2100" dirty="0" err="1"/>
              <a:t>akar</a:t>
            </a:r>
            <a:r>
              <a:rPr lang="en-US" sz="2100" dirty="0"/>
              <a:t> </a:t>
            </a:r>
            <a:r>
              <a:rPr lang="en-US" sz="2100" dirty="0" err="1"/>
              <a:t>tumbuhan</a:t>
            </a:r>
            <a:r>
              <a:rPr lang="en-US" sz="2100" dirty="0"/>
              <a:t> </a:t>
            </a:r>
            <a:r>
              <a:rPr lang="en-US" sz="2100" dirty="0" err="1"/>
              <a:t>digunakan</a:t>
            </a:r>
            <a:r>
              <a:rPr lang="en-US" sz="2100" dirty="0"/>
              <a:t> </a:t>
            </a:r>
            <a:r>
              <a:rPr lang="en-US" sz="2100" dirty="0" err="1"/>
              <a:t>untuk</a:t>
            </a:r>
            <a:r>
              <a:rPr lang="en-US" sz="2100" dirty="0"/>
              <a:t> </a:t>
            </a:r>
            <a:r>
              <a:rPr lang="en-US" sz="2100" dirty="0" err="1"/>
              <a:t>pertumbuhan</a:t>
            </a:r>
            <a:r>
              <a:rPr lang="en-US" sz="2100" dirty="0"/>
              <a:t> </a:t>
            </a:r>
            <a:r>
              <a:rPr lang="en-US" sz="2100" dirty="0" err="1"/>
              <a:t>tanaman</a:t>
            </a:r>
            <a:r>
              <a:rPr lang="en-US" sz="2100" dirty="0"/>
              <a:t> </a:t>
            </a:r>
            <a:r>
              <a:rPr lang="en-US" sz="2100" dirty="0">
                <a:solidFill>
                  <a:srgbClr val="FF0000"/>
                </a:solidFill>
              </a:rPr>
              <a:t>…………(6)</a:t>
            </a:r>
          </a:p>
          <a:p>
            <a:pPr marL="0" indent="0">
              <a:buNone/>
            </a:pPr>
            <a:endParaRPr lang="en-US" sz="2100" dirty="0" smtClean="0">
              <a:sym typeface="Wingdings" pitchFamily="2" charset="2"/>
            </a:endParaRPr>
          </a:p>
          <a:p>
            <a:pPr marL="0" indent="0">
              <a:buNone/>
            </a:pPr>
            <a:endParaRPr lang="en-US" sz="2100" dirty="0" smtClean="0">
              <a:sym typeface="Wingdings" pitchFamily="2" charset="2"/>
            </a:endParaRPr>
          </a:p>
          <a:p>
            <a:pPr>
              <a:buFont typeface="Wingdings" pitchFamily="2" charset="2"/>
              <a:buChar char="§"/>
            </a:pPr>
            <a:r>
              <a:rPr lang="en-US" sz="2100" dirty="0" smtClean="0">
                <a:sym typeface="Wingdings" pitchFamily="2" charset="2"/>
              </a:rPr>
              <a:t>NO3-  ion </a:t>
            </a:r>
            <a:r>
              <a:rPr lang="en-US" sz="2100" dirty="0" err="1" smtClean="0">
                <a:sym typeface="Wingdings" pitchFamily="2" charset="2"/>
              </a:rPr>
              <a:t>muatan</a:t>
            </a:r>
            <a:r>
              <a:rPr lang="en-US" sz="2100" dirty="0" smtClean="0">
                <a:sym typeface="Wingdings" pitchFamily="2" charset="2"/>
              </a:rPr>
              <a:t> (–) </a:t>
            </a:r>
            <a:r>
              <a:rPr lang="en-US" sz="2100" dirty="0" err="1" smtClean="0">
                <a:sym typeface="Wingdings" pitchFamily="2" charset="2"/>
              </a:rPr>
              <a:t>sehingga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tidak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terserap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oleh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koloid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tanah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sehingga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mengalami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pencucian</a:t>
            </a:r>
            <a:r>
              <a:rPr lang="en-US" sz="2100" dirty="0" smtClean="0">
                <a:sym typeface="Wingdings" pitchFamily="2" charset="2"/>
              </a:rPr>
              <a:t>  </a:t>
            </a:r>
            <a:r>
              <a:rPr lang="en-US" sz="2100" dirty="0" err="1" smtClean="0">
                <a:sym typeface="Wingdings" pitchFamily="2" charset="2"/>
              </a:rPr>
              <a:t>atau</a:t>
            </a:r>
            <a:r>
              <a:rPr lang="en-US" sz="2100" dirty="0" smtClean="0">
                <a:sym typeface="Wingdings" pitchFamily="2" charset="2"/>
              </a:rPr>
              <a:t> NO3- </a:t>
            </a:r>
            <a:r>
              <a:rPr lang="en-US" sz="2100" dirty="0" err="1" smtClean="0">
                <a:sym typeface="Wingdings" pitchFamily="2" charset="2"/>
              </a:rPr>
              <a:t>hilang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dari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tanah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85800"/>
            <a:ext cx="4038600" cy="52578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US" sz="1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100" b="1" dirty="0" smtClean="0">
                <a:solidFill>
                  <a:schemeClr val="tx1"/>
                </a:solidFill>
              </a:rPr>
              <a:t>NO3- </a:t>
            </a:r>
            <a:r>
              <a:rPr lang="en-US" sz="2100" b="1" dirty="0" err="1" smtClean="0">
                <a:solidFill>
                  <a:schemeClr val="tx1"/>
                </a:solidFill>
              </a:rPr>
              <a:t>hilang</a:t>
            </a:r>
            <a:r>
              <a:rPr lang="en-US" sz="2100" b="1" dirty="0" smtClean="0">
                <a:solidFill>
                  <a:schemeClr val="tx1"/>
                </a:solidFill>
              </a:rPr>
              <a:t> </a:t>
            </a:r>
            <a:r>
              <a:rPr lang="en-US" sz="2100" b="1" dirty="0" err="1" smtClean="0">
                <a:solidFill>
                  <a:schemeClr val="tx1"/>
                </a:solidFill>
              </a:rPr>
              <a:t>dari</a:t>
            </a:r>
            <a:r>
              <a:rPr lang="en-US" sz="2100" b="1" dirty="0" smtClean="0">
                <a:solidFill>
                  <a:schemeClr val="tx1"/>
                </a:solidFill>
              </a:rPr>
              <a:t> </a:t>
            </a:r>
            <a:r>
              <a:rPr lang="en-US" sz="2100" b="1" dirty="0" err="1" smtClean="0">
                <a:solidFill>
                  <a:schemeClr val="tx1"/>
                </a:solidFill>
              </a:rPr>
              <a:t>tanah</a:t>
            </a:r>
            <a:r>
              <a:rPr lang="en-US" sz="2100" b="1" dirty="0" smtClean="0">
                <a:solidFill>
                  <a:schemeClr val="tx1"/>
                </a:solidFill>
              </a:rPr>
              <a:t>  : </a:t>
            </a:r>
          </a:p>
          <a:p>
            <a:pPr marL="0" indent="0">
              <a:buNone/>
            </a:pPr>
            <a:endParaRPr lang="en-US" sz="2100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US" sz="2100" b="1" dirty="0" smtClean="0">
                <a:solidFill>
                  <a:schemeClr val="tx1"/>
                </a:solidFill>
              </a:rPr>
              <a:t>DENITRIFIKASI, </a:t>
            </a:r>
            <a:r>
              <a:rPr lang="en-US" sz="2100" dirty="0" err="1" smtClean="0">
                <a:solidFill>
                  <a:schemeClr val="tx1"/>
                </a:solidFill>
              </a:rPr>
              <a:t>yaitu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pembentukan</a:t>
            </a:r>
            <a:r>
              <a:rPr lang="en-US" sz="2100" dirty="0" smtClean="0">
                <a:solidFill>
                  <a:schemeClr val="tx1"/>
                </a:solidFill>
              </a:rPr>
              <a:t> N2, NO,N2O, </a:t>
            </a:r>
            <a:r>
              <a:rPr lang="en-US" sz="2100" dirty="0" err="1" smtClean="0">
                <a:solidFill>
                  <a:schemeClr val="tx1"/>
                </a:solidFill>
              </a:rPr>
              <a:t>dan</a:t>
            </a:r>
            <a:r>
              <a:rPr lang="en-US" sz="2100" dirty="0" smtClean="0">
                <a:solidFill>
                  <a:schemeClr val="tx1"/>
                </a:solidFill>
              </a:rPr>
              <a:t> NO2 </a:t>
            </a:r>
            <a:r>
              <a:rPr lang="en-US" sz="2100" dirty="0" err="1" smtClean="0">
                <a:solidFill>
                  <a:schemeClr val="tx1"/>
                </a:solidFill>
              </a:rPr>
              <a:t>dari</a:t>
            </a:r>
            <a:r>
              <a:rPr lang="en-US" sz="2100" dirty="0" smtClean="0">
                <a:solidFill>
                  <a:schemeClr val="tx1"/>
                </a:solidFill>
              </a:rPr>
              <a:t> NO3- </a:t>
            </a:r>
            <a:r>
              <a:rPr lang="en-US" sz="2100" dirty="0" err="1" smtClean="0">
                <a:solidFill>
                  <a:schemeClr val="tx1"/>
                </a:solidFill>
              </a:rPr>
              <a:t>oleh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bakteri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anaerobik</a:t>
            </a:r>
            <a:r>
              <a:rPr lang="en-US" sz="2100" dirty="0" smtClean="0">
                <a:solidFill>
                  <a:schemeClr val="tx1"/>
                </a:solidFill>
              </a:rPr>
              <a:t> yang </a:t>
            </a:r>
            <a:r>
              <a:rPr lang="en-US" sz="2100" dirty="0" err="1" smtClean="0">
                <a:solidFill>
                  <a:schemeClr val="tx1"/>
                </a:solidFill>
              </a:rPr>
              <a:t>berlangsung</a:t>
            </a:r>
            <a:r>
              <a:rPr lang="en-US" sz="2100" dirty="0" smtClean="0">
                <a:solidFill>
                  <a:schemeClr val="tx1"/>
                </a:solidFill>
              </a:rPr>
              <a:t> di </a:t>
            </a:r>
            <a:r>
              <a:rPr lang="en-US" sz="2100" dirty="0" err="1" smtClean="0">
                <a:solidFill>
                  <a:schemeClr val="tx1"/>
                </a:solidFill>
              </a:rPr>
              <a:t>lapisan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tanah</a:t>
            </a:r>
            <a:r>
              <a:rPr lang="en-US" sz="2100" dirty="0" smtClean="0">
                <a:solidFill>
                  <a:schemeClr val="tx1"/>
                </a:solidFill>
              </a:rPr>
              <a:t> yang </a:t>
            </a:r>
            <a:r>
              <a:rPr lang="en-US" sz="2100" dirty="0" err="1" smtClean="0">
                <a:solidFill>
                  <a:schemeClr val="tx1"/>
                </a:solidFill>
              </a:rPr>
              <a:t>miskin</a:t>
            </a:r>
            <a:r>
              <a:rPr lang="en-US" sz="2100" dirty="0" smtClean="0">
                <a:solidFill>
                  <a:schemeClr val="tx1"/>
                </a:solidFill>
              </a:rPr>
              <a:t> O2 </a:t>
            </a:r>
            <a:r>
              <a:rPr lang="en-US" sz="2100" dirty="0" smtClean="0">
                <a:solidFill>
                  <a:srgbClr val="FF0000"/>
                </a:solidFill>
              </a:rPr>
              <a:t>……..(10)</a:t>
            </a:r>
          </a:p>
          <a:p>
            <a:pPr>
              <a:buFont typeface="Wingdings" pitchFamily="2" charset="2"/>
              <a:buChar char="§"/>
            </a:pPr>
            <a:r>
              <a:rPr lang="en-US" sz="2100" dirty="0" smtClean="0">
                <a:solidFill>
                  <a:schemeClr val="tx1"/>
                </a:solidFill>
              </a:rPr>
              <a:t>NO3- </a:t>
            </a:r>
            <a:r>
              <a:rPr lang="en-US" sz="2100" dirty="0" err="1" smtClean="0">
                <a:solidFill>
                  <a:schemeClr val="tx1"/>
                </a:solidFill>
              </a:rPr>
              <a:t>tidak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terserap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oleh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tanah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sehingga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mengalami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pencucian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masuk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ke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dalam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perairan</a:t>
            </a:r>
            <a:r>
              <a:rPr lang="en-US" sz="2100" dirty="0" smtClean="0">
                <a:solidFill>
                  <a:schemeClr val="tx1"/>
                </a:solidFill>
              </a:rPr>
              <a:t> (</a:t>
            </a:r>
            <a:r>
              <a:rPr lang="en-US" sz="2100" dirty="0" err="1" smtClean="0">
                <a:solidFill>
                  <a:schemeClr val="tx1"/>
                </a:solidFill>
              </a:rPr>
              <a:t>sungai</a:t>
            </a:r>
            <a:r>
              <a:rPr lang="en-US" sz="2100" dirty="0" smtClean="0">
                <a:solidFill>
                  <a:schemeClr val="tx1"/>
                </a:solidFill>
              </a:rPr>
              <a:t>, </a:t>
            </a:r>
            <a:r>
              <a:rPr lang="en-US" sz="2100" dirty="0" err="1" smtClean="0">
                <a:solidFill>
                  <a:schemeClr val="tx1"/>
                </a:solidFill>
              </a:rPr>
              <a:t>danau</a:t>
            </a:r>
            <a:r>
              <a:rPr lang="en-US" sz="2100" dirty="0" smtClean="0">
                <a:solidFill>
                  <a:schemeClr val="tx1"/>
                </a:solidFill>
              </a:rPr>
              <a:t>, </a:t>
            </a:r>
            <a:r>
              <a:rPr lang="en-US" sz="2100" dirty="0" err="1" smtClean="0">
                <a:solidFill>
                  <a:schemeClr val="tx1"/>
                </a:solidFill>
              </a:rPr>
              <a:t>laut</a:t>
            </a:r>
            <a:r>
              <a:rPr lang="en-US" sz="2100" dirty="0" smtClean="0">
                <a:solidFill>
                  <a:schemeClr val="tx1"/>
                </a:solidFill>
              </a:rPr>
              <a:t>) </a:t>
            </a:r>
            <a:r>
              <a:rPr lang="en-US" sz="2100" dirty="0" err="1" smtClean="0">
                <a:solidFill>
                  <a:schemeClr val="tx1"/>
                </a:solidFill>
              </a:rPr>
              <a:t>lalu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menguap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naik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ke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awan</a:t>
            </a:r>
            <a:r>
              <a:rPr lang="en-US" sz="2100" dirty="0" smtClean="0">
                <a:solidFill>
                  <a:schemeClr val="tx1"/>
                </a:solidFill>
              </a:rPr>
              <a:t>, </a:t>
            </a:r>
            <a:r>
              <a:rPr lang="en-US" sz="2100" dirty="0" err="1" smtClean="0">
                <a:solidFill>
                  <a:schemeClr val="tx1"/>
                </a:solidFill>
              </a:rPr>
              <a:t>turun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ke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bumi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bersama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hujan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kemudian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terserap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oleh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tanah</a:t>
            </a:r>
            <a:endParaRPr lang="en-US" sz="21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§"/>
            </a:pPr>
            <a:endParaRPr lang="en-US" sz="21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100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q"/>
            </a:pPr>
            <a:endParaRPr lang="en-US" sz="23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87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0" y="274638"/>
            <a:ext cx="4495800" cy="94456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sz="3200" dirty="0" err="1" smtClean="0"/>
              <a:t>Bentuk-bentuk</a:t>
            </a:r>
            <a:r>
              <a:rPr lang="en-US" sz="3200" dirty="0" smtClean="0"/>
              <a:t> Nitrogen (N2)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en-US" sz="2000" b="1" dirty="0" smtClean="0"/>
              <a:t>N </a:t>
            </a:r>
            <a:r>
              <a:rPr lang="en-US" sz="2000" b="1" dirty="0" err="1" smtClean="0"/>
              <a:t>Organik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tanah</a:t>
            </a:r>
            <a:r>
              <a:rPr lang="en-US" sz="2000" b="1" dirty="0" smtClean="0"/>
              <a:t> : </a:t>
            </a:r>
          </a:p>
          <a:p>
            <a:pPr>
              <a:buFont typeface="Wingdings"/>
              <a:buChar char="à"/>
            </a:pPr>
            <a:r>
              <a:rPr lang="en-US" sz="2000" dirty="0" smtClean="0">
                <a:sym typeface="Wingdings" pitchFamily="2" charset="2"/>
              </a:rPr>
              <a:t>protein, </a:t>
            </a:r>
            <a:r>
              <a:rPr lang="en-US" sz="2000" dirty="0" err="1" smtClean="0">
                <a:sym typeface="Wingdings" pitchFamily="2" charset="2"/>
              </a:rPr>
              <a:t>asam</a:t>
            </a:r>
            <a:r>
              <a:rPr lang="en-US" sz="2000" dirty="0" smtClean="0">
                <a:sym typeface="Wingdings" pitchFamily="2" charset="2"/>
              </a:rPr>
              <a:t> amino, </a:t>
            </a:r>
            <a:r>
              <a:rPr lang="en-US" sz="2000" dirty="0" err="1" smtClean="0">
                <a:sym typeface="Wingdings" pitchFamily="2" charset="2"/>
              </a:rPr>
              <a:t>asam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nukleat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berbagai</a:t>
            </a:r>
            <a:r>
              <a:rPr lang="en-US" sz="2000" dirty="0" smtClean="0">
                <a:sym typeface="Wingdings" pitchFamily="2" charset="2"/>
              </a:rPr>
              <a:t> vitamin, </a:t>
            </a:r>
            <a:r>
              <a:rPr lang="en-US" sz="2000" dirty="0" err="1" smtClean="0">
                <a:sym typeface="Wingdings" pitchFamily="2" charset="2"/>
              </a:rPr>
              <a:t>antibiotika</a:t>
            </a:r>
            <a:endParaRPr lang="en-US" sz="2000" dirty="0" smtClean="0">
              <a:sym typeface="Wingdings" pitchFamily="2" charset="2"/>
            </a:endParaRPr>
          </a:p>
          <a:p>
            <a:pPr>
              <a:buFont typeface="Wingdings" pitchFamily="2" charset="2"/>
              <a:buChar char="q"/>
            </a:pPr>
            <a:r>
              <a:rPr lang="en-US" sz="2000" b="1" dirty="0" smtClean="0"/>
              <a:t>N </a:t>
            </a:r>
            <a:r>
              <a:rPr lang="en-US" sz="2000" b="1" dirty="0" err="1" smtClean="0"/>
              <a:t>Anorganik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tanah</a:t>
            </a:r>
            <a:r>
              <a:rPr lang="en-US" sz="2000" b="1" dirty="0" smtClean="0"/>
              <a:t> 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sym typeface="Wingdings" pitchFamily="2" charset="2"/>
              </a:rPr>
              <a:t> Ammonium (NH4+) : </a:t>
            </a:r>
            <a:r>
              <a:rPr lang="en-US" sz="2000" dirty="0" err="1" smtClean="0">
                <a:sym typeface="Wingdings" pitchFamily="2" charset="2"/>
              </a:rPr>
              <a:t>dapat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dijerap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larut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dalam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bentuk</a:t>
            </a:r>
            <a:r>
              <a:rPr lang="en-US" sz="2000" dirty="0" smtClean="0">
                <a:sym typeface="Wingdings" pitchFamily="2" charset="2"/>
              </a:rPr>
              <a:t> NH3 </a:t>
            </a:r>
            <a:r>
              <a:rPr lang="en-US" sz="2000" dirty="0" err="1" smtClean="0">
                <a:sym typeface="Wingdings" pitchFamily="2" charset="2"/>
              </a:rPr>
              <a:t>pada</a:t>
            </a:r>
            <a:r>
              <a:rPr lang="en-US" sz="2000" dirty="0" smtClean="0">
                <a:sym typeface="Wingdings" pitchFamily="2" charset="2"/>
              </a:rPr>
              <a:t> pH </a:t>
            </a:r>
            <a:r>
              <a:rPr lang="en-US" sz="2000" dirty="0" err="1" smtClean="0">
                <a:sym typeface="Wingdings" pitchFamily="2" charset="2"/>
              </a:rPr>
              <a:t>tinggi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diasimilasi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tanaman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mikroba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substrat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untuk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nitrifikasi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autotrof</a:t>
            </a:r>
            <a:r>
              <a:rPr lang="en-US" sz="2000" dirty="0" smtClean="0">
                <a:sym typeface="Wingdings" pitchFamily="2" charset="2"/>
              </a:rPr>
              <a:t> (</a:t>
            </a:r>
            <a:r>
              <a:rPr lang="en-US" sz="2000" dirty="0" err="1" smtClean="0">
                <a:sym typeface="Wingdings" pitchFamily="2" charset="2"/>
              </a:rPr>
              <a:t>oksidasi</a:t>
            </a:r>
            <a:r>
              <a:rPr lang="en-US" sz="2000" dirty="0" smtClean="0">
                <a:sym typeface="Wingdings" pitchFamily="2" charset="2"/>
              </a:rPr>
              <a:t> NH3)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err="1" smtClean="0">
                <a:sym typeface="Wingdings" pitchFamily="2" charset="2"/>
              </a:rPr>
              <a:t>Dinitrogen</a:t>
            </a:r>
            <a:r>
              <a:rPr lang="en-US" sz="2000" dirty="0" smtClean="0">
                <a:sym typeface="Wingdings" pitchFamily="2" charset="2"/>
              </a:rPr>
              <a:t> (N2) : gas, </a:t>
            </a:r>
            <a:r>
              <a:rPr lang="en-US" sz="2000" dirty="0" err="1" smtClean="0">
                <a:sym typeface="Wingdings" pitchFamily="2" charset="2"/>
              </a:rPr>
              <a:t>tidak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larut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substrat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untuk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penambatan</a:t>
            </a:r>
            <a:r>
              <a:rPr lang="en-US" sz="2000" dirty="0" smtClean="0">
                <a:sym typeface="Wingdings" pitchFamily="2" charset="2"/>
              </a:rPr>
              <a:t> N2, </a:t>
            </a:r>
            <a:r>
              <a:rPr lang="en-US" sz="2000" dirty="0" err="1" smtClean="0">
                <a:sym typeface="Wingdings" pitchFamily="2" charset="2"/>
              </a:rPr>
              <a:t>produk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akhir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nitrifikasi</a:t>
            </a:r>
            <a:endParaRPr lang="en-US" sz="2000" dirty="0" smtClean="0">
              <a:sym typeface="Wingdings" pitchFamily="2" charset="2"/>
            </a:endParaRPr>
          </a:p>
          <a:p>
            <a:pPr marL="457200" indent="-457200">
              <a:buFont typeface="+mj-lt"/>
              <a:buAutoNum type="arabicPeriod"/>
            </a:pPr>
            <a:endParaRPr lang="en-US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339725" indent="-277813">
              <a:buNone/>
            </a:pPr>
            <a:r>
              <a:rPr lang="en-US" sz="2000" dirty="0" smtClean="0"/>
              <a:t>3. Nitro </a:t>
            </a:r>
            <a:r>
              <a:rPr lang="en-US" sz="2000" dirty="0" err="1" smtClean="0"/>
              <a:t>oksida</a:t>
            </a:r>
            <a:r>
              <a:rPr lang="en-US" sz="2000" dirty="0" smtClean="0"/>
              <a:t> (N2O) : gas, </a:t>
            </a:r>
            <a:r>
              <a:rPr lang="en-US" sz="2000" dirty="0" err="1" smtClean="0"/>
              <a:t>terlarut</a:t>
            </a:r>
            <a:r>
              <a:rPr lang="en-US" sz="2000" dirty="0" smtClean="0"/>
              <a:t>, </a:t>
            </a:r>
            <a:r>
              <a:rPr lang="en-US" sz="2000" dirty="0" err="1" smtClean="0"/>
              <a:t>merupakan</a:t>
            </a:r>
            <a:r>
              <a:rPr lang="en-US" sz="2000" dirty="0" smtClean="0"/>
              <a:t> gas </a:t>
            </a:r>
            <a:r>
              <a:rPr lang="en-US" sz="2000" dirty="0" err="1" smtClean="0"/>
              <a:t>rumah</a:t>
            </a:r>
            <a:r>
              <a:rPr lang="en-US" sz="2000" dirty="0" smtClean="0"/>
              <a:t> </a:t>
            </a:r>
            <a:r>
              <a:rPr lang="en-US" sz="2000" dirty="0" err="1" smtClean="0"/>
              <a:t>kaca</a:t>
            </a:r>
            <a:r>
              <a:rPr lang="en-US" sz="2000" dirty="0" smtClean="0"/>
              <a:t> </a:t>
            </a:r>
            <a:r>
              <a:rPr lang="en-US" sz="2000" dirty="0" err="1" smtClean="0"/>
              <a:t>menyebabkan</a:t>
            </a:r>
            <a:r>
              <a:rPr lang="en-US" sz="2000" dirty="0" smtClean="0"/>
              <a:t> </a:t>
            </a:r>
            <a:r>
              <a:rPr lang="en-US" sz="2000" dirty="0" err="1" smtClean="0"/>
              <a:t>kerusakan</a:t>
            </a:r>
            <a:r>
              <a:rPr lang="en-US" sz="2000" dirty="0" smtClean="0"/>
              <a:t> </a:t>
            </a:r>
            <a:r>
              <a:rPr lang="en-US" sz="2000" dirty="0" err="1" smtClean="0"/>
              <a:t>ozon</a:t>
            </a:r>
            <a:r>
              <a:rPr lang="en-US" sz="2000" dirty="0" smtClean="0"/>
              <a:t>, </a:t>
            </a:r>
            <a:r>
              <a:rPr lang="en-US" sz="2000" dirty="0" err="1" smtClean="0"/>
              <a:t>sangat</a:t>
            </a:r>
            <a:r>
              <a:rPr lang="en-US" sz="2000" dirty="0" smtClean="0"/>
              <a:t> </a:t>
            </a:r>
            <a:r>
              <a:rPr lang="en-US" sz="2000" dirty="0" err="1" smtClean="0"/>
              <a:t>larut</a:t>
            </a:r>
            <a:r>
              <a:rPr lang="en-US" sz="2000" dirty="0" smtClean="0"/>
              <a:t>,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antara</a:t>
            </a:r>
            <a:r>
              <a:rPr lang="en-US" sz="2000" dirty="0" smtClean="0"/>
              <a:t> </a:t>
            </a:r>
            <a:r>
              <a:rPr lang="en-US" sz="2000" dirty="0" err="1" smtClean="0"/>
              <a:t>denitrifikasi</a:t>
            </a:r>
            <a:r>
              <a:rPr lang="en-US" sz="2000" dirty="0" smtClean="0"/>
              <a:t>,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samping</a:t>
            </a:r>
            <a:r>
              <a:rPr lang="en-US" sz="2000" dirty="0" smtClean="0"/>
              <a:t> </a:t>
            </a:r>
            <a:r>
              <a:rPr lang="en-US" sz="2000" dirty="0" err="1" smtClean="0"/>
              <a:t>nitrifikasi</a:t>
            </a:r>
            <a:endParaRPr lang="en-US" sz="2000" dirty="0" smtClean="0"/>
          </a:p>
          <a:p>
            <a:pPr marL="339725" indent="-277813">
              <a:buNone/>
            </a:pPr>
            <a:r>
              <a:rPr lang="en-US" sz="2000" dirty="0" smtClean="0"/>
              <a:t>4. </a:t>
            </a:r>
            <a:r>
              <a:rPr lang="en-US" sz="2000" dirty="0" err="1" smtClean="0"/>
              <a:t>Nitrit</a:t>
            </a:r>
            <a:r>
              <a:rPr lang="en-US" sz="2000" dirty="0" smtClean="0"/>
              <a:t> </a:t>
            </a:r>
            <a:r>
              <a:rPr lang="en-US" sz="2000" dirty="0" err="1" smtClean="0"/>
              <a:t>Oksida</a:t>
            </a:r>
            <a:r>
              <a:rPr lang="en-US" sz="2000" dirty="0" smtClean="0"/>
              <a:t> (NO) : gas, </a:t>
            </a:r>
            <a:r>
              <a:rPr lang="en-US" sz="2000" dirty="0" err="1" smtClean="0"/>
              <a:t>rekstif</a:t>
            </a:r>
            <a:r>
              <a:rPr lang="en-US" sz="2000" dirty="0" smtClean="0"/>
              <a:t> </a:t>
            </a:r>
            <a:r>
              <a:rPr lang="en-US" sz="2000" dirty="0" err="1" smtClean="0"/>
              <a:t>secara</a:t>
            </a:r>
            <a:r>
              <a:rPr lang="en-US" sz="2000" dirty="0" smtClean="0"/>
              <a:t> </a:t>
            </a:r>
            <a:r>
              <a:rPr lang="en-US" sz="2000" dirty="0" err="1" smtClean="0"/>
              <a:t>kimia</a:t>
            </a:r>
            <a:r>
              <a:rPr lang="en-US" sz="2000" dirty="0" smtClean="0"/>
              <a:t>,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antara</a:t>
            </a:r>
            <a:r>
              <a:rPr lang="en-US" sz="2000" dirty="0" smtClean="0"/>
              <a:t> </a:t>
            </a:r>
            <a:r>
              <a:rPr lang="en-US" sz="2000" dirty="0" err="1" smtClean="0"/>
              <a:t>denitrifikasi</a:t>
            </a:r>
            <a:r>
              <a:rPr lang="en-US" sz="2000" dirty="0" smtClean="0"/>
              <a:t>,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samping</a:t>
            </a:r>
            <a:r>
              <a:rPr lang="en-US" sz="2000" dirty="0" smtClean="0"/>
              <a:t> </a:t>
            </a:r>
            <a:r>
              <a:rPr lang="en-US" sz="2000" dirty="0" err="1" smtClean="0"/>
              <a:t>nitrifikasi</a:t>
            </a:r>
            <a:endParaRPr lang="en-US" sz="2000" dirty="0" smtClean="0"/>
          </a:p>
          <a:p>
            <a:pPr marL="339725" indent="-277813">
              <a:buNone/>
            </a:pPr>
            <a:r>
              <a:rPr lang="en-US" sz="2000" dirty="0" smtClean="0"/>
              <a:t>5. </a:t>
            </a:r>
            <a:r>
              <a:rPr lang="en-US" sz="2000" dirty="0" err="1" smtClean="0"/>
              <a:t>Nitrit</a:t>
            </a:r>
            <a:r>
              <a:rPr lang="en-US" sz="2000" dirty="0" smtClean="0"/>
              <a:t> (NO2-) : </a:t>
            </a:r>
            <a:r>
              <a:rPr lang="en-US" sz="2000" dirty="0" err="1" smtClean="0"/>
              <a:t>terlarut</a:t>
            </a:r>
            <a:r>
              <a:rPr lang="en-US" sz="2000" dirty="0" smtClean="0"/>
              <a:t>, </a:t>
            </a:r>
            <a:r>
              <a:rPr lang="en-US" sz="2000" dirty="0" err="1" smtClean="0"/>
              <a:t>dijumpai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konsentrasi</a:t>
            </a:r>
            <a:r>
              <a:rPr lang="en-US" sz="2000" dirty="0" smtClean="0"/>
              <a:t> </a:t>
            </a:r>
            <a:r>
              <a:rPr lang="en-US" sz="2000" dirty="0" err="1" smtClean="0"/>
              <a:t>rendah</a:t>
            </a:r>
            <a:r>
              <a:rPr lang="en-US" sz="2000" dirty="0" smtClean="0"/>
              <a:t>, </a:t>
            </a:r>
            <a:r>
              <a:rPr lang="en-US" sz="2000" dirty="0" err="1" smtClean="0"/>
              <a:t>beracun</a:t>
            </a:r>
            <a:r>
              <a:rPr lang="en-US" sz="2000" dirty="0" smtClean="0"/>
              <a:t>,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oksidasi</a:t>
            </a:r>
            <a:r>
              <a:rPr lang="en-US" sz="2000" dirty="0" smtClean="0"/>
              <a:t> NH3, </a:t>
            </a:r>
            <a:r>
              <a:rPr lang="en-US" sz="2000" dirty="0" err="1" smtClean="0"/>
              <a:t>substrat</a:t>
            </a:r>
            <a:r>
              <a:rPr lang="en-US" sz="2000" dirty="0" smtClean="0"/>
              <a:t> </a:t>
            </a:r>
            <a:r>
              <a:rPr lang="en-US" sz="2000" dirty="0" err="1" smtClean="0"/>
              <a:t>oksidasi</a:t>
            </a:r>
            <a:r>
              <a:rPr lang="en-US" sz="2000" dirty="0" smtClean="0"/>
              <a:t> NO2-,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denitrifikasi</a:t>
            </a: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12562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55_14c_NitrogenCycle-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322263"/>
            <a:ext cx="8548687" cy="621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1025525" y="2921000"/>
            <a:ext cx="66992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Fixation</a:t>
            </a:r>
          </a:p>
        </p:txBody>
      </p:sp>
      <p:sp>
        <p:nvSpPr>
          <p:cNvPr id="26628" name="Text Box 5"/>
          <p:cNvSpPr txBox="1">
            <a:spLocks noChangeArrowheads="1"/>
          </p:cNvSpPr>
          <p:nvPr/>
        </p:nvSpPr>
        <p:spPr bwMode="auto">
          <a:xfrm>
            <a:off x="2676525" y="2336800"/>
            <a:ext cx="1038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Denitrification</a:t>
            </a: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2574925" y="850900"/>
            <a:ext cx="10382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/>
            <a:r>
              <a:rPr lang="en-US" sz="1100" b="1"/>
              <a:t>N</a:t>
            </a:r>
            <a:r>
              <a:rPr lang="en-US" sz="1100" b="1" baseline="-25000"/>
              <a:t>2</a:t>
            </a:r>
            <a:r>
              <a:rPr lang="en-US" sz="1100" b="1"/>
              <a:t> in</a:t>
            </a:r>
            <a:br>
              <a:rPr lang="en-US" sz="1100" b="1"/>
            </a:br>
            <a:r>
              <a:rPr lang="en-US" sz="1100" b="1"/>
              <a:t>atmosphere</a:t>
            </a:r>
          </a:p>
        </p:txBody>
      </p:sp>
      <p:sp>
        <p:nvSpPr>
          <p:cNvPr id="26630" name="Text Box 7"/>
          <p:cNvSpPr txBox="1">
            <a:spLocks noChangeArrowheads="1"/>
          </p:cNvSpPr>
          <p:nvPr/>
        </p:nvSpPr>
        <p:spPr bwMode="auto">
          <a:xfrm>
            <a:off x="3794125" y="1384300"/>
            <a:ext cx="9112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/>
            <a:r>
              <a:rPr lang="en-US" sz="1100" b="1"/>
              <a:t>Reactive N</a:t>
            </a:r>
            <a:br>
              <a:rPr lang="en-US" sz="1100" b="1"/>
            </a:br>
            <a:r>
              <a:rPr lang="en-US" sz="1100" b="1"/>
              <a:t>gases</a:t>
            </a:r>
          </a:p>
        </p:txBody>
      </p:sp>
      <p:sp>
        <p:nvSpPr>
          <p:cNvPr id="26631" name="Text Box 8"/>
          <p:cNvSpPr txBox="1">
            <a:spLocks noChangeArrowheads="1"/>
          </p:cNvSpPr>
          <p:nvPr/>
        </p:nvSpPr>
        <p:spPr bwMode="auto">
          <a:xfrm>
            <a:off x="3286125" y="1714500"/>
            <a:ext cx="7080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/>
            <a:r>
              <a:rPr lang="en-US" sz="1100" b="1"/>
              <a:t>Industrial</a:t>
            </a:r>
            <a:br>
              <a:rPr lang="en-US" sz="1100" b="1"/>
            </a:br>
            <a:r>
              <a:rPr lang="en-US" sz="1100" b="1"/>
              <a:t>fixation</a:t>
            </a:r>
          </a:p>
        </p:txBody>
      </p:sp>
      <p:sp>
        <p:nvSpPr>
          <p:cNvPr id="26632" name="Text Box 9"/>
          <p:cNvSpPr txBox="1">
            <a:spLocks noChangeArrowheads="1"/>
          </p:cNvSpPr>
          <p:nvPr/>
        </p:nvSpPr>
        <p:spPr bwMode="auto">
          <a:xfrm>
            <a:off x="4060825" y="2794000"/>
            <a:ext cx="8477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 fertilizers</a:t>
            </a:r>
          </a:p>
        </p:txBody>
      </p:sp>
      <p:sp>
        <p:nvSpPr>
          <p:cNvPr id="26633" name="Text Box 10"/>
          <p:cNvSpPr txBox="1">
            <a:spLocks noChangeArrowheads="1"/>
          </p:cNvSpPr>
          <p:nvPr/>
        </p:nvSpPr>
        <p:spPr bwMode="auto">
          <a:xfrm>
            <a:off x="2524125" y="3352800"/>
            <a:ext cx="6064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Runoff</a:t>
            </a:r>
          </a:p>
        </p:txBody>
      </p:sp>
      <p:sp>
        <p:nvSpPr>
          <p:cNvPr id="26634" name="Text Box 11"/>
          <p:cNvSpPr txBox="1">
            <a:spLocks noChangeArrowheads="1"/>
          </p:cNvSpPr>
          <p:nvPr/>
        </p:nvSpPr>
        <p:spPr bwMode="auto">
          <a:xfrm>
            <a:off x="2613025" y="3759200"/>
            <a:ext cx="390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NO</a:t>
            </a:r>
            <a:r>
              <a:rPr lang="en-US" sz="1100" b="1" baseline="-25000"/>
              <a:t>3</a:t>
            </a:r>
            <a:r>
              <a:rPr lang="en-US" sz="1100" b="1" baseline="30000"/>
              <a:t>–</a:t>
            </a:r>
            <a:endParaRPr lang="en-US" sz="1100" b="1"/>
          </a:p>
        </p:txBody>
      </p:sp>
      <p:sp>
        <p:nvSpPr>
          <p:cNvPr id="26635" name="Text Box 12"/>
          <p:cNvSpPr txBox="1">
            <a:spLocks noChangeArrowheads="1"/>
          </p:cNvSpPr>
          <p:nvPr/>
        </p:nvSpPr>
        <p:spPr bwMode="auto">
          <a:xfrm>
            <a:off x="1101725" y="3517900"/>
            <a:ext cx="6064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NO</a:t>
            </a:r>
            <a:r>
              <a:rPr lang="en-US" sz="1100" b="1" baseline="-25000"/>
              <a:t>3</a:t>
            </a:r>
            <a:r>
              <a:rPr lang="en-US" sz="1100" b="1" baseline="30000"/>
              <a:t>–</a:t>
            </a:r>
            <a:endParaRPr lang="en-US" sz="1100" b="1"/>
          </a:p>
        </p:txBody>
      </p:sp>
      <p:sp>
        <p:nvSpPr>
          <p:cNvPr id="26636" name="Text Box 13"/>
          <p:cNvSpPr txBox="1">
            <a:spLocks noChangeArrowheads="1"/>
          </p:cNvSpPr>
          <p:nvPr/>
        </p:nvSpPr>
        <p:spPr bwMode="auto">
          <a:xfrm>
            <a:off x="2016125" y="3797300"/>
            <a:ext cx="3841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NH</a:t>
            </a:r>
            <a:r>
              <a:rPr lang="en-US" sz="1100" b="1" baseline="-25000"/>
              <a:t>4</a:t>
            </a:r>
            <a:r>
              <a:rPr lang="en-US" sz="1100" b="1" baseline="30000"/>
              <a:t>+</a:t>
            </a:r>
            <a:endParaRPr lang="en-US" sz="1100" b="1"/>
          </a:p>
        </p:txBody>
      </p:sp>
      <p:sp>
        <p:nvSpPr>
          <p:cNvPr id="26637" name="Text Box 14"/>
          <p:cNvSpPr txBox="1">
            <a:spLocks noChangeArrowheads="1"/>
          </p:cNvSpPr>
          <p:nvPr/>
        </p:nvSpPr>
        <p:spPr bwMode="auto">
          <a:xfrm>
            <a:off x="2333625" y="4584700"/>
            <a:ext cx="10890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sz="1100" b="1"/>
              <a:t>Decomposition</a:t>
            </a:r>
            <a:br>
              <a:rPr lang="en-US" sz="1100" b="1"/>
            </a:br>
            <a:r>
              <a:rPr lang="en-US" sz="1100" b="1"/>
              <a:t>and</a:t>
            </a:r>
            <a:br>
              <a:rPr lang="en-US" sz="1100" b="1"/>
            </a:br>
            <a:r>
              <a:rPr lang="en-US" sz="1100" b="1"/>
              <a:t>sedimentation</a:t>
            </a:r>
          </a:p>
        </p:txBody>
      </p:sp>
      <p:sp>
        <p:nvSpPr>
          <p:cNvPr id="26638" name="Text Box 15"/>
          <p:cNvSpPr txBox="1">
            <a:spLocks noChangeArrowheads="1"/>
          </p:cNvSpPr>
          <p:nvPr/>
        </p:nvSpPr>
        <p:spPr bwMode="auto">
          <a:xfrm>
            <a:off x="1508125" y="4013200"/>
            <a:ext cx="6064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Aquatic</a:t>
            </a:r>
            <a:br>
              <a:rPr lang="en-US" sz="1100" b="1"/>
            </a:br>
            <a:r>
              <a:rPr lang="en-US" sz="1100" b="1"/>
              <a:t>cycling</a:t>
            </a:r>
          </a:p>
        </p:txBody>
      </p:sp>
      <p:sp>
        <p:nvSpPr>
          <p:cNvPr id="26639" name="Text Box 16"/>
          <p:cNvSpPr txBox="1">
            <a:spLocks noChangeArrowheads="1"/>
          </p:cNvSpPr>
          <p:nvPr/>
        </p:nvSpPr>
        <p:spPr bwMode="auto">
          <a:xfrm>
            <a:off x="1597025" y="3429000"/>
            <a:ext cx="7461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1100" b="1"/>
              <a:t>Dissolved</a:t>
            </a:r>
            <a:br>
              <a:rPr lang="en-US" sz="1100" b="1"/>
            </a:br>
            <a:r>
              <a:rPr lang="en-US" sz="1100" b="1"/>
              <a:t>organic N</a:t>
            </a:r>
          </a:p>
        </p:txBody>
      </p:sp>
      <p:sp>
        <p:nvSpPr>
          <p:cNvPr id="26640" name="Text Box 17"/>
          <p:cNvSpPr txBox="1">
            <a:spLocks noChangeArrowheads="1"/>
          </p:cNvSpPr>
          <p:nvPr/>
        </p:nvSpPr>
        <p:spPr bwMode="auto">
          <a:xfrm>
            <a:off x="5076825" y="3556000"/>
            <a:ext cx="8604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sz="1100" b="1"/>
              <a:t>Terrestrial</a:t>
            </a:r>
            <a:br>
              <a:rPr lang="en-US" sz="1100" b="1"/>
            </a:br>
            <a:r>
              <a:rPr lang="en-US" sz="1100" b="1"/>
              <a:t>cycling</a:t>
            </a:r>
          </a:p>
        </p:txBody>
      </p:sp>
      <p:sp>
        <p:nvSpPr>
          <p:cNvPr id="26641" name="Text Box 18"/>
          <p:cNvSpPr txBox="1">
            <a:spLocks noChangeArrowheads="1"/>
          </p:cNvSpPr>
          <p:nvPr/>
        </p:nvSpPr>
        <p:spPr bwMode="auto">
          <a:xfrm>
            <a:off x="6080125" y="4813300"/>
            <a:ext cx="6826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sz="1100" b="1"/>
              <a:t>Decom-</a:t>
            </a:r>
            <a:br>
              <a:rPr lang="en-US" sz="1100" b="1"/>
            </a:br>
            <a:r>
              <a:rPr lang="en-US" sz="1100" b="1"/>
              <a:t>position</a:t>
            </a:r>
          </a:p>
        </p:txBody>
      </p:sp>
      <p:sp>
        <p:nvSpPr>
          <p:cNvPr id="26642" name="Text Box 19"/>
          <p:cNvSpPr txBox="1">
            <a:spLocks noChangeArrowheads="1"/>
          </p:cNvSpPr>
          <p:nvPr/>
        </p:nvSpPr>
        <p:spPr bwMode="auto">
          <a:xfrm>
            <a:off x="8124825" y="4165600"/>
            <a:ext cx="6826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sz="1100" b="1"/>
              <a:t>Denitri-</a:t>
            </a:r>
            <a:br>
              <a:rPr lang="en-US" sz="1100" b="1"/>
            </a:br>
            <a:r>
              <a:rPr lang="en-US" sz="1100" b="1"/>
              <a:t>fication</a:t>
            </a:r>
          </a:p>
        </p:txBody>
      </p:sp>
      <p:sp>
        <p:nvSpPr>
          <p:cNvPr id="26643" name="Text Box 20"/>
          <p:cNvSpPr txBox="1">
            <a:spLocks noChangeArrowheads="1"/>
          </p:cNvSpPr>
          <p:nvPr/>
        </p:nvSpPr>
        <p:spPr bwMode="auto">
          <a:xfrm>
            <a:off x="8162925" y="5143500"/>
            <a:ext cx="390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NO</a:t>
            </a:r>
            <a:r>
              <a:rPr lang="en-US" sz="1100" b="1" baseline="-25000"/>
              <a:t>3</a:t>
            </a:r>
            <a:r>
              <a:rPr lang="en-US" sz="1100" b="1" baseline="30000"/>
              <a:t>–</a:t>
            </a:r>
            <a:endParaRPr lang="en-US" sz="1100" b="1"/>
          </a:p>
        </p:txBody>
      </p:sp>
      <p:sp>
        <p:nvSpPr>
          <p:cNvPr id="26644" name="Text Box 21"/>
          <p:cNvSpPr txBox="1">
            <a:spLocks noChangeArrowheads="1"/>
          </p:cNvSpPr>
          <p:nvPr/>
        </p:nvSpPr>
        <p:spPr bwMode="auto">
          <a:xfrm>
            <a:off x="8181975" y="5981700"/>
            <a:ext cx="390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NO</a:t>
            </a:r>
            <a:r>
              <a:rPr lang="en-US" sz="1100" b="1" baseline="-25000"/>
              <a:t>2</a:t>
            </a:r>
            <a:r>
              <a:rPr lang="en-US" sz="1100" b="1" baseline="30000"/>
              <a:t>–</a:t>
            </a:r>
            <a:endParaRPr lang="en-US" sz="1100" b="1"/>
          </a:p>
        </p:txBody>
      </p:sp>
      <p:sp>
        <p:nvSpPr>
          <p:cNvPr id="26645" name="Text Box 22"/>
          <p:cNvSpPr txBox="1">
            <a:spLocks noChangeArrowheads="1"/>
          </p:cNvSpPr>
          <p:nvPr/>
        </p:nvSpPr>
        <p:spPr bwMode="auto">
          <a:xfrm>
            <a:off x="6861175" y="3562350"/>
            <a:ext cx="263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</a:t>
            </a:r>
            <a:r>
              <a:rPr lang="en-US" sz="1100" b="1" baseline="-25000"/>
              <a:t>2</a:t>
            </a:r>
            <a:endParaRPr lang="en-US" sz="1100" b="1"/>
          </a:p>
        </p:txBody>
      </p:sp>
      <p:sp>
        <p:nvSpPr>
          <p:cNvPr id="26646" name="Text Box 23"/>
          <p:cNvSpPr txBox="1">
            <a:spLocks noChangeArrowheads="1"/>
          </p:cNvSpPr>
          <p:nvPr/>
        </p:nvSpPr>
        <p:spPr bwMode="auto">
          <a:xfrm>
            <a:off x="7375525" y="4756150"/>
            <a:ext cx="885825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1100" b="1"/>
              <a:t>Assimilation</a:t>
            </a:r>
          </a:p>
        </p:txBody>
      </p:sp>
      <p:sp>
        <p:nvSpPr>
          <p:cNvPr id="26647" name="Text Box 24"/>
          <p:cNvSpPr txBox="1">
            <a:spLocks noChangeArrowheads="1"/>
          </p:cNvSpPr>
          <p:nvPr/>
        </p:nvSpPr>
        <p:spPr bwMode="auto">
          <a:xfrm>
            <a:off x="5381625" y="5257800"/>
            <a:ext cx="10572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Fixation</a:t>
            </a:r>
            <a:br>
              <a:rPr lang="en-US" sz="1100" b="1"/>
            </a:br>
            <a:r>
              <a:rPr lang="en-US" sz="1100" b="1"/>
              <a:t>in root nodules</a:t>
            </a:r>
          </a:p>
        </p:txBody>
      </p:sp>
      <p:sp>
        <p:nvSpPr>
          <p:cNvPr id="26648" name="Text Box 25"/>
          <p:cNvSpPr txBox="1">
            <a:spLocks noChangeArrowheads="1"/>
          </p:cNvSpPr>
          <p:nvPr/>
        </p:nvSpPr>
        <p:spPr bwMode="auto">
          <a:xfrm>
            <a:off x="5762625" y="5772150"/>
            <a:ext cx="1152525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1100" b="1"/>
              <a:t>Ammonification</a:t>
            </a:r>
          </a:p>
        </p:txBody>
      </p:sp>
      <p:sp>
        <p:nvSpPr>
          <p:cNvPr id="26649" name="Text Box 26"/>
          <p:cNvSpPr txBox="1">
            <a:spLocks noChangeArrowheads="1"/>
          </p:cNvSpPr>
          <p:nvPr/>
        </p:nvSpPr>
        <p:spPr bwMode="auto">
          <a:xfrm>
            <a:off x="7292975" y="5772150"/>
            <a:ext cx="854075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1100" b="1"/>
              <a:t>Nitrification</a:t>
            </a:r>
          </a:p>
        </p:txBody>
      </p:sp>
      <p:sp>
        <p:nvSpPr>
          <p:cNvPr id="26650" name="Text Box 27"/>
          <p:cNvSpPr txBox="1">
            <a:spLocks noChangeArrowheads="1"/>
          </p:cNvSpPr>
          <p:nvPr/>
        </p:nvSpPr>
        <p:spPr bwMode="auto">
          <a:xfrm>
            <a:off x="6950075" y="5994400"/>
            <a:ext cx="3841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NH</a:t>
            </a:r>
            <a:r>
              <a:rPr lang="en-US" sz="1100" b="1" baseline="-25000"/>
              <a:t>4</a:t>
            </a:r>
            <a:r>
              <a:rPr lang="en-US" sz="1100" b="1" baseline="30000"/>
              <a:t>+</a:t>
            </a:r>
            <a:endParaRPr lang="en-US" sz="1100" b="1"/>
          </a:p>
        </p:txBody>
      </p:sp>
      <p:sp>
        <p:nvSpPr>
          <p:cNvPr id="26651" name="Text Box 28"/>
          <p:cNvSpPr txBox="1">
            <a:spLocks noChangeArrowheads="1"/>
          </p:cNvSpPr>
          <p:nvPr/>
        </p:nvSpPr>
        <p:spPr bwMode="auto">
          <a:xfrm>
            <a:off x="6429375" y="5981700"/>
            <a:ext cx="3079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NH</a:t>
            </a:r>
            <a:r>
              <a:rPr lang="en-US" sz="1100" b="1" baseline="-25000"/>
              <a:t>3</a:t>
            </a:r>
            <a:endParaRPr lang="en-US" sz="1100" b="1"/>
          </a:p>
        </p:txBody>
      </p:sp>
      <p:sp>
        <p:nvSpPr>
          <p:cNvPr id="26652" name="Text Box 29"/>
          <p:cNvSpPr txBox="1">
            <a:spLocks noChangeArrowheads="1"/>
          </p:cNvSpPr>
          <p:nvPr/>
        </p:nvSpPr>
        <p:spPr bwMode="auto">
          <a:xfrm>
            <a:off x="7477125" y="5232400"/>
            <a:ext cx="758825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sz="1100" b="1"/>
              <a:t>Uptake</a:t>
            </a:r>
            <a:br>
              <a:rPr lang="en-US" sz="1100" b="1"/>
            </a:br>
            <a:r>
              <a:rPr lang="en-US" sz="1100" b="1"/>
              <a:t>of amino</a:t>
            </a:r>
            <a:br>
              <a:rPr lang="en-US" sz="1100" b="1"/>
            </a:br>
            <a:r>
              <a:rPr lang="en-US" sz="1100" b="1"/>
              <a:t>acids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352515" y="530831"/>
            <a:ext cx="3276600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DAUR NITROGEN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2123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3982" y="317212"/>
            <a:ext cx="3048000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DAUR KARBON</a:t>
            </a:r>
            <a:endParaRPr lang="en-US" sz="3200" dirty="0"/>
          </a:p>
        </p:txBody>
      </p:sp>
      <p:pic>
        <p:nvPicPr>
          <p:cNvPr id="4" name="Picture 5" descr="Carbon%20Cyc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72" y="1066800"/>
            <a:ext cx="8582605" cy="566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4221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9939" descr="H:\Picture\Photo\生態系統\Carbon Cycle 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003443"/>
            <a:ext cx="7010400" cy="5689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itle 39937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517525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zh-TW" dirty="0" smtClean="0"/>
              <a:t>Carbon Cycle and Oxygen Cycle</a:t>
            </a:r>
          </a:p>
        </p:txBody>
      </p:sp>
    </p:spTree>
    <p:extLst>
      <p:ext uri="{BB962C8B-B14F-4D97-AF65-F5344CB8AC3E}">
        <p14:creationId xmlns:p14="http://schemas.microsoft.com/office/powerpoint/2010/main" val="28001783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0" y="381000"/>
            <a:ext cx="2667000" cy="58477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200" dirty="0" smtClean="0"/>
              <a:t>DAUR FOSFOR</a:t>
            </a:r>
            <a:endParaRPr lang="en-US" sz="32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392539" y="1080947"/>
            <a:ext cx="6048375" cy="5568918"/>
            <a:chOff x="1352550" y="136525"/>
            <a:chExt cx="6438900" cy="6584950"/>
          </a:xfrm>
        </p:grpSpPr>
        <p:pic>
          <p:nvPicPr>
            <p:cNvPr id="18" name="Picture 18" descr="55_14dPhosphorusCycle-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2550" y="136525"/>
              <a:ext cx="6438900" cy="6584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 Box 3"/>
            <p:cNvSpPr txBox="1">
              <a:spLocks noChangeArrowheads="1"/>
            </p:cNvSpPr>
            <p:nvPr/>
          </p:nvSpPr>
          <p:spPr bwMode="auto">
            <a:xfrm>
              <a:off x="2143125" y="2171700"/>
              <a:ext cx="923925" cy="469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Geologic</a:t>
              </a:r>
              <a:br>
                <a:rPr lang="en-US" sz="1500" b="1"/>
              </a:br>
              <a:r>
                <a:rPr lang="en-US" sz="1500" b="1"/>
                <a:t>uplift</a:t>
              </a:r>
            </a:p>
          </p:txBody>
        </p:sp>
        <p:sp>
          <p:nvSpPr>
            <p:cNvPr id="20" name="Text Box 5"/>
            <p:cNvSpPr txBox="1">
              <a:spLocks noChangeArrowheads="1"/>
            </p:cNvSpPr>
            <p:nvPr/>
          </p:nvSpPr>
          <p:spPr bwMode="auto">
            <a:xfrm>
              <a:off x="2587625" y="1485900"/>
              <a:ext cx="1139825" cy="482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sz="1500" b="1"/>
                <a:t>Wind-blown</a:t>
              </a:r>
              <a:br>
                <a:rPr lang="en-US" sz="1500" b="1"/>
              </a:br>
              <a:r>
                <a:rPr lang="en-US" sz="1500" b="1"/>
                <a:t>dust</a:t>
              </a:r>
            </a:p>
          </p:txBody>
        </p:sp>
        <p:sp>
          <p:nvSpPr>
            <p:cNvPr id="21" name="Text Box 6"/>
            <p:cNvSpPr txBox="1">
              <a:spLocks noChangeArrowheads="1"/>
            </p:cNvSpPr>
            <p:nvPr/>
          </p:nvSpPr>
          <p:spPr bwMode="auto">
            <a:xfrm>
              <a:off x="3248025" y="2171700"/>
              <a:ext cx="1165225" cy="482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Weathering</a:t>
              </a:r>
              <a:br>
                <a:rPr lang="en-US" sz="1500" b="1"/>
              </a:br>
              <a:r>
                <a:rPr lang="en-US" sz="1500" b="1"/>
                <a:t>of rocks</a:t>
              </a:r>
            </a:p>
          </p:txBody>
        </p:sp>
        <p:sp>
          <p:nvSpPr>
            <p:cNvPr id="22" name="Text Box 8"/>
            <p:cNvSpPr txBox="1">
              <a:spLocks noChangeArrowheads="1"/>
            </p:cNvSpPr>
            <p:nvPr/>
          </p:nvSpPr>
          <p:spPr bwMode="auto">
            <a:xfrm>
              <a:off x="6359525" y="3111500"/>
              <a:ext cx="1381125" cy="29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Consumption</a:t>
              </a:r>
            </a:p>
          </p:txBody>
        </p:sp>
        <p:sp>
          <p:nvSpPr>
            <p:cNvPr id="23" name="Text Box 9"/>
            <p:cNvSpPr txBox="1">
              <a:spLocks noChangeArrowheads="1"/>
            </p:cNvSpPr>
            <p:nvPr/>
          </p:nvSpPr>
          <p:spPr bwMode="auto">
            <a:xfrm>
              <a:off x="4314825" y="2679700"/>
              <a:ext cx="771525" cy="266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Runoff</a:t>
              </a:r>
            </a:p>
          </p:txBody>
        </p:sp>
        <p:sp>
          <p:nvSpPr>
            <p:cNvPr id="24" name="Text Box 10"/>
            <p:cNvSpPr txBox="1">
              <a:spLocks noChangeArrowheads="1"/>
            </p:cNvSpPr>
            <p:nvPr/>
          </p:nvSpPr>
          <p:spPr bwMode="auto">
            <a:xfrm>
              <a:off x="2638425" y="3251200"/>
              <a:ext cx="1482725" cy="29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Decomposition</a:t>
              </a:r>
            </a:p>
          </p:txBody>
        </p:sp>
        <p:sp>
          <p:nvSpPr>
            <p:cNvPr id="25" name="Text Box 11"/>
            <p:cNvSpPr txBox="1">
              <a:spLocks noChangeArrowheads="1"/>
            </p:cNvSpPr>
            <p:nvPr/>
          </p:nvSpPr>
          <p:spPr bwMode="auto">
            <a:xfrm>
              <a:off x="4695825" y="5295900"/>
              <a:ext cx="1482725" cy="29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Decomposition</a:t>
              </a:r>
            </a:p>
          </p:txBody>
        </p:sp>
        <p:sp>
          <p:nvSpPr>
            <p:cNvPr id="26" name="Text Box 12"/>
            <p:cNvSpPr txBox="1">
              <a:spLocks noChangeArrowheads="1"/>
            </p:cNvSpPr>
            <p:nvPr/>
          </p:nvSpPr>
          <p:spPr bwMode="auto">
            <a:xfrm>
              <a:off x="4543425" y="4102100"/>
              <a:ext cx="949325" cy="29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Leaching</a:t>
              </a:r>
            </a:p>
          </p:txBody>
        </p:sp>
        <p:sp>
          <p:nvSpPr>
            <p:cNvPr id="27" name="Text Box 13"/>
            <p:cNvSpPr txBox="1">
              <a:spLocks noChangeArrowheads="1"/>
            </p:cNvSpPr>
            <p:nvPr/>
          </p:nvSpPr>
          <p:spPr bwMode="auto">
            <a:xfrm>
              <a:off x="2397125" y="4699000"/>
              <a:ext cx="1393825" cy="29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Sedimentation</a:t>
              </a:r>
            </a:p>
          </p:txBody>
        </p:sp>
        <p:sp>
          <p:nvSpPr>
            <p:cNvPr id="28" name="Text Box 14"/>
            <p:cNvSpPr txBox="1">
              <a:spLocks noChangeArrowheads="1"/>
            </p:cNvSpPr>
            <p:nvPr/>
          </p:nvSpPr>
          <p:spPr bwMode="auto">
            <a:xfrm>
              <a:off x="5445125" y="3429000"/>
              <a:ext cx="923925" cy="698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r>
                <a:rPr lang="en-US" sz="1500" b="1"/>
                <a:t>Plant</a:t>
              </a:r>
              <a:br>
                <a:rPr lang="en-US" sz="1500" b="1"/>
              </a:br>
              <a:r>
                <a:rPr lang="en-US" sz="1500" b="1"/>
                <a:t>uptake</a:t>
              </a:r>
              <a:br>
                <a:rPr lang="en-US" sz="1500" b="1"/>
              </a:br>
              <a:r>
                <a:rPr lang="en-US" sz="1500" b="1"/>
                <a:t>of PO</a:t>
              </a:r>
              <a:r>
                <a:rPr lang="en-US" sz="1500" b="1" baseline="-25000"/>
                <a:t>4</a:t>
              </a:r>
              <a:r>
                <a:rPr lang="en-US" sz="1500" b="1" baseline="30000"/>
                <a:t>3–</a:t>
              </a:r>
              <a:endParaRPr lang="en-US" sz="1500" b="1"/>
            </a:p>
          </p:txBody>
        </p:sp>
        <p:sp>
          <p:nvSpPr>
            <p:cNvPr id="29" name="Text Box 15"/>
            <p:cNvSpPr txBox="1">
              <a:spLocks noChangeArrowheads="1"/>
            </p:cNvSpPr>
            <p:nvPr/>
          </p:nvSpPr>
          <p:spPr bwMode="auto">
            <a:xfrm>
              <a:off x="3260725" y="3695700"/>
              <a:ext cx="974725" cy="520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 algn="r"/>
              <a:r>
                <a:rPr lang="en-US" sz="1500" b="1"/>
                <a:t>Dissolved</a:t>
              </a:r>
              <a:br>
                <a:rPr lang="en-US" sz="1500" b="1"/>
              </a:br>
              <a:r>
                <a:rPr lang="en-US" sz="1500" b="1"/>
                <a:t> PO</a:t>
              </a:r>
              <a:r>
                <a:rPr lang="en-US" sz="1500" b="1" baseline="-25000"/>
                <a:t>4</a:t>
              </a:r>
              <a:r>
                <a:rPr lang="en-US" sz="1500" b="1" baseline="30000"/>
                <a:t>3–</a:t>
              </a:r>
              <a:endParaRPr lang="en-US" sz="1500" b="1"/>
            </a:p>
          </p:txBody>
        </p:sp>
        <p:sp>
          <p:nvSpPr>
            <p:cNvPr id="30" name="Text Box 16"/>
            <p:cNvSpPr txBox="1">
              <a:spLocks noChangeArrowheads="1"/>
            </p:cNvSpPr>
            <p:nvPr/>
          </p:nvSpPr>
          <p:spPr bwMode="auto">
            <a:xfrm>
              <a:off x="2409825" y="3721100"/>
              <a:ext cx="911225" cy="29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Plankton</a:t>
              </a:r>
            </a:p>
          </p:txBody>
        </p:sp>
        <p:sp>
          <p:nvSpPr>
            <p:cNvPr id="31" name="Text Box 17"/>
            <p:cNvSpPr txBox="1">
              <a:spLocks noChangeArrowheads="1"/>
            </p:cNvSpPr>
            <p:nvPr/>
          </p:nvSpPr>
          <p:spPr bwMode="auto">
            <a:xfrm>
              <a:off x="2968625" y="4152900"/>
              <a:ext cx="771525" cy="29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Uptake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1301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723</Words>
  <Application>Microsoft Office PowerPoint</Application>
  <PresentationFormat>On-screen Show (4:3)</PresentationFormat>
  <Paragraphs>99</Paragraphs>
  <Slides>10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DAUR BIOGEOKIMIA</vt:lpstr>
      <vt:lpstr>Arti Daur Biogeokimia</vt:lpstr>
      <vt:lpstr>PowerPoint Presentation</vt:lpstr>
      <vt:lpstr>Proses Daur Nitrogen</vt:lpstr>
      <vt:lpstr>PowerPoint Presentation</vt:lpstr>
      <vt:lpstr>Bentuk-bentuk Nitrogen (N2)</vt:lpstr>
      <vt:lpstr>PowerPoint Presentation</vt:lpstr>
      <vt:lpstr>PowerPoint Presentation</vt:lpstr>
      <vt:lpstr>Carbon Cycle and Oxygen Cycle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DAUR BIOGEOKIMIA</dc:title>
  <dc:creator>Windows User</dc:creator>
  <cp:lastModifiedBy>Windows User</cp:lastModifiedBy>
  <cp:revision>60</cp:revision>
  <dcterms:created xsi:type="dcterms:W3CDTF">2019-03-28T05:25:00Z</dcterms:created>
  <dcterms:modified xsi:type="dcterms:W3CDTF">2019-04-07T08:20:42Z</dcterms:modified>
</cp:coreProperties>
</file>