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61" r:id="rId5"/>
    <p:sldId id="258" r:id="rId6"/>
    <p:sldId id="259" r:id="rId7"/>
    <p:sldId id="26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52" d="100"/>
          <a:sy n="52" d="100"/>
        </p:scale>
        <p:origin x="54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10/9/2017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545336"/>
            <a:ext cx="8915399" cy="2262781"/>
          </a:xfrm>
        </p:spPr>
        <p:txBody>
          <a:bodyPr/>
          <a:lstStyle/>
          <a:p>
            <a:pPr algn="ctr"/>
            <a:r>
              <a:rPr lang="id-ID" dirty="0" smtClean="0"/>
              <a:t>KEWAJIBAN PEMBUKUAN</a:t>
            </a:r>
            <a:endParaRPr lang="id-ID" dirty="0"/>
          </a:p>
        </p:txBody>
      </p:sp>
      <p:sp>
        <p:nvSpPr>
          <p:cNvPr id="3" name="Subtitle 2"/>
          <p:cNvSpPr>
            <a:spLocks noGrp="1"/>
          </p:cNvSpPr>
          <p:nvPr>
            <p:ph type="subTitle" idx="1"/>
          </p:nvPr>
        </p:nvSpPr>
        <p:spPr/>
        <p:txBody>
          <a:bodyPr>
            <a:normAutofit lnSpcReduction="10000"/>
          </a:bodyPr>
          <a:lstStyle/>
          <a:p>
            <a:pPr algn="r"/>
            <a:r>
              <a:rPr lang="id-ID" dirty="0" smtClean="0"/>
              <a:t>Present by:</a:t>
            </a:r>
          </a:p>
          <a:p>
            <a:pPr algn="r"/>
            <a:endParaRPr lang="id-ID" dirty="0" smtClean="0"/>
          </a:p>
          <a:p>
            <a:pPr algn="r"/>
            <a:r>
              <a:rPr lang="id-ID" dirty="0" smtClean="0"/>
              <a:t>Wulan Indri Widiar</a:t>
            </a:r>
            <a:endParaRPr lang="id-ID" dirty="0"/>
          </a:p>
        </p:txBody>
      </p:sp>
    </p:spTree>
    <p:extLst>
      <p:ext uri="{BB962C8B-B14F-4D97-AF65-F5344CB8AC3E}">
        <p14:creationId xmlns:p14="http://schemas.microsoft.com/office/powerpoint/2010/main" val="1577409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KBM</a:t>
            </a:r>
            <a:endParaRPr lang="id-ID" dirty="0"/>
          </a:p>
        </p:txBody>
      </p:sp>
      <p:sp>
        <p:nvSpPr>
          <p:cNvPr id="3" name="Content Placeholder 2"/>
          <p:cNvSpPr>
            <a:spLocks noGrp="1"/>
          </p:cNvSpPr>
          <p:nvPr>
            <p:ph idx="1"/>
          </p:nvPr>
        </p:nvSpPr>
        <p:spPr/>
        <p:txBody>
          <a:bodyPr/>
          <a:lstStyle/>
          <a:p>
            <a:r>
              <a:rPr lang="id-ID" dirty="0" smtClean="0"/>
              <a:t>Menjelaskan Kewajiban Pembukuan WP Pribadi/Badan</a:t>
            </a:r>
          </a:p>
          <a:p>
            <a:r>
              <a:rPr lang="id-ID" dirty="0" smtClean="0"/>
              <a:t>Mendeskripsikan pengertian pembukuan dalam Akt Pajak.</a:t>
            </a:r>
          </a:p>
          <a:p>
            <a:r>
              <a:rPr lang="id-ID" smtClean="0"/>
              <a:t>Mengidentifikasi WP yang wajib melakukan pembukuan.</a:t>
            </a:r>
            <a:endParaRPr lang="id-ID" dirty="0" smtClean="0"/>
          </a:p>
          <a:p>
            <a:r>
              <a:rPr lang="id-ID" dirty="0" smtClean="0"/>
              <a:t>Mendeskripsikan syarat pembukuan WP berdasarkan ketentuan UU KUP. </a:t>
            </a:r>
          </a:p>
          <a:p>
            <a:r>
              <a:rPr lang="id-ID" dirty="0" smtClean="0"/>
              <a:t>Mendeskripsikan pengecualian dan sanksi atas kegiatan kewajiban pembukuan.</a:t>
            </a:r>
          </a:p>
          <a:p>
            <a:pPr marL="0" indent="0">
              <a:buNone/>
            </a:pPr>
            <a:endParaRPr lang="id-ID" dirty="0" smtClean="0"/>
          </a:p>
        </p:txBody>
      </p:sp>
    </p:spTree>
    <p:extLst>
      <p:ext uri="{BB962C8B-B14F-4D97-AF65-F5344CB8AC3E}">
        <p14:creationId xmlns:p14="http://schemas.microsoft.com/office/powerpoint/2010/main" val="3239060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2800" dirty="0" smtClean="0"/>
              <a:t>KEWAJIBAN PEMBUKUAN BAGI WAJIB PAJAK ORANG PRIBADI DAN BADAN</a:t>
            </a:r>
            <a:endParaRPr lang="id-ID" sz="2800" dirty="0"/>
          </a:p>
        </p:txBody>
      </p:sp>
      <p:sp>
        <p:nvSpPr>
          <p:cNvPr id="3" name="Content Placeholder 2"/>
          <p:cNvSpPr>
            <a:spLocks noGrp="1"/>
          </p:cNvSpPr>
          <p:nvPr>
            <p:ph idx="1"/>
          </p:nvPr>
        </p:nvSpPr>
        <p:spPr/>
        <p:txBody>
          <a:bodyPr/>
          <a:lstStyle/>
          <a:p>
            <a:r>
              <a:rPr lang="id-ID" dirty="0" smtClean="0"/>
              <a:t>Pasal 13 UU Pajak Perseroan th 2007 menyatakan bahwa pihak pengurus perseroan, perhimpunan, maskapai, lembaga, dan badan yang menjalankan perusahaan yang labanya dikenakan pajak harus menyelenggarakan pembukuan Indonesia dengan cara sedemikian rupa, sehingga dapat diketahui laba yang dikenakan pajak.</a:t>
            </a:r>
          </a:p>
          <a:p>
            <a:r>
              <a:rPr lang="id-ID" dirty="0" smtClean="0"/>
              <a:t>UU No. 28 tahun 2007 tentang Ketentuan umum dan Tata Cara Perpajakan (KUP) dijelaskan kewajiban dan pembatasan bagi WP pribadi, pembukuan secara umum dan pembukuan untuk keperluan menghitung pajak.</a:t>
            </a:r>
          </a:p>
          <a:p>
            <a:r>
              <a:rPr lang="id-ID" dirty="0" smtClean="0"/>
              <a:t>Ps. 14 ayat (2) UU Pajak Penghasilan menyatakan bahwa jumlah peredaran usaha yang menjadi batas kewajiban penyelenggaraan pembukuan sebesar Rp 4.800.000.000,- setahun. </a:t>
            </a:r>
            <a:endParaRPr lang="id-ID" dirty="0"/>
          </a:p>
        </p:txBody>
      </p:sp>
    </p:spTree>
    <p:extLst>
      <p:ext uri="{BB962C8B-B14F-4D97-AF65-F5344CB8AC3E}">
        <p14:creationId xmlns:p14="http://schemas.microsoft.com/office/powerpoint/2010/main" val="364783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02354"/>
          </a:xfrm>
        </p:spPr>
        <p:txBody>
          <a:bodyPr/>
          <a:lstStyle/>
          <a:p>
            <a:pPr algn="ctr"/>
            <a:r>
              <a:rPr lang="id-ID" dirty="0" smtClean="0"/>
              <a:t>PENGERTIAN PEMBUKUAN</a:t>
            </a:r>
            <a:endParaRPr lang="id-ID" dirty="0"/>
          </a:p>
        </p:txBody>
      </p:sp>
      <p:sp>
        <p:nvSpPr>
          <p:cNvPr id="3" name="Content Placeholder 2"/>
          <p:cNvSpPr>
            <a:spLocks noGrp="1"/>
          </p:cNvSpPr>
          <p:nvPr>
            <p:ph idx="1"/>
          </p:nvPr>
        </p:nvSpPr>
        <p:spPr>
          <a:xfrm>
            <a:off x="2589212" y="1792224"/>
            <a:ext cx="8915400" cy="4118998"/>
          </a:xfrm>
        </p:spPr>
        <p:txBody>
          <a:bodyPr/>
          <a:lstStyle/>
          <a:p>
            <a:pPr algn="just"/>
            <a:r>
              <a:rPr lang="id-ID" dirty="0" smtClean="0"/>
              <a:t>Akuntansi Pajak</a:t>
            </a:r>
          </a:p>
          <a:p>
            <a:pPr algn="just"/>
            <a:r>
              <a:rPr lang="id-ID" dirty="0" smtClean="0"/>
              <a:t>Pembukuan adalah suatu proses pencatatan yang dilakukan secara teratur untuk mengumpulkan data dan informasi keuangan yang meliputi aset, kewajiban, modal, penghasilan, dan biaya, serta jumlah harga perolehan dan penyerahan barang atau jasa, yang ditutup dengan menyusun laporan keuanggan. (UU KUP Pasal 1 angka 29)</a:t>
            </a:r>
          </a:p>
          <a:p>
            <a:pPr algn="just"/>
            <a:r>
              <a:rPr lang="id-ID" dirty="0" smtClean="0"/>
              <a:t>Akuntansi Fiskal</a:t>
            </a:r>
          </a:p>
          <a:p>
            <a:pPr algn="just"/>
            <a:r>
              <a:rPr lang="id-ID" dirty="0" smtClean="0"/>
              <a:t>Pembukuan adalah kegiatan mengumpulkan, mencatat, dan menganalisis data transaksi keuangan ke dalam buku atau catatan yang telah disiapkan, pengendalian proses akuntansi melalui prinsip pengendalian internal, penyajian hasil transaksi keuangan menjadi informasi keuangan yang bermanfaat untuk pengambilan keputusan</a:t>
            </a:r>
            <a:endParaRPr lang="id-ID" dirty="0"/>
          </a:p>
        </p:txBody>
      </p:sp>
    </p:spTree>
    <p:extLst>
      <p:ext uri="{BB962C8B-B14F-4D97-AF65-F5344CB8AC3E}">
        <p14:creationId xmlns:p14="http://schemas.microsoft.com/office/powerpoint/2010/main" val="3806804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2800" dirty="0" smtClean="0"/>
              <a:t>KEWAJIBAN PENCATATAN BAGI WAJIB PAJAK ORANG PRIBADI</a:t>
            </a:r>
            <a:endParaRPr lang="id-ID" sz="2800" dirty="0"/>
          </a:p>
        </p:txBody>
      </p:sp>
      <p:sp>
        <p:nvSpPr>
          <p:cNvPr id="3" name="Content Placeholder 2"/>
          <p:cNvSpPr>
            <a:spLocks noGrp="1"/>
          </p:cNvSpPr>
          <p:nvPr>
            <p:ph idx="1"/>
          </p:nvPr>
        </p:nvSpPr>
        <p:spPr/>
        <p:txBody>
          <a:bodyPr/>
          <a:lstStyle/>
          <a:p>
            <a:r>
              <a:rPr lang="id-ID" dirty="0" smtClean="0"/>
              <a:t>Peraturan Menteri Keuangan No. 197/PMK.03/ 2007 ttg Bentuk dan Tata Cara Pencatatan bagi Wajib Pajak Orang Pribadi mengatur kewajiban pencatatan .</a:t>
            </a:r>
          </a:p>
          <a:p>
            <a:r>
              <a:rPr lang="id-ID" dirty="0" smtClean="0"/>
              <a:t>Wajib Pajak Orang Probadi diwajibkan menyelenggarakan pencatatan, yaitu:</a:t>
            </a:r>
          </a:p>
          <a:p>
            <a:pPr>
              <a:buFont typeface="+mj-lt"/>
              <a:buAutoNum type="arabicPeriod"/>
            </a:pPr>
            <a:r>
              <a:rPr lang="id-ID" dirty="0" smtClean="0"/>
              <a:t>Wajib pajak orang pribadi yang melakukan kegiatan usaha atau pekerjaan bebas yang sesuai dengan ketentuan perundang-undangan perpajakan diperbolehkan menghitung penghasilannya dengan menggunakan Norma Perhitungan Penghasilan Neto; dan</a:t>
            </a:r>
          </a:p>
          <a:p>
            <a:pPr>
              <a:buFont typeface="+mj-lt"/>
              <a:buAutoNum type="arabicPeriod"/>
            </a:pPr>
            <a:r>
              <a:rPr lang="id-ID" dirty="0" smtClean="0"/>
              <a:t>Wajib pajak orang pribadi yang tidak melakukan kegiatan usaha atau pekerjaan bebas.</a:t>
            </a:r>
            <a:endParaRPr lang="id-ID" dirty="0"/>
          </a:p>
        </p:txBody>
      </p:sp>
    </p:spTree>
    <p:extLst>
      <p:ext uri="{BB962C8B-B14F-4D97-AF65-F5344CB8AC3E}">
        <p14:creationId xmlns:p14="http://schemas.microsoft.com/office/powerpoint/2010/main" val="466582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2800" dirty="0" smtClean="0"/>
              <a:t>PERSYARATAN YANG HARUS DIPENUHI WAJIB PAJAK YANG MENYELENGGARAKAN PENCATATAN</a:t>
            </a:r>
            <a:endParaRPr lang="id-ID" sz="2800" dirty="0"/>
          </a:p>
        </p:txBody>
      </p:sp>
      <p:sp>
        <p:nvSpPr>
          <p:cNvPr id="3" name="Content Placeholder 2"/>
          <p:cNvSpPr>
            <a:spLocks noGrp="1"/>
          </p:cNvSpPr>
          <p:nvPr>
            <p:ph idx="1"/>
          </p:nvPr>
        </p:nvSpPr>
        <p:spPr/>
        <p:txBody>
          <a:bodyPr/>
          <a:lstStyle/>
          <a:p>
            <a:pPr>
              <a:buFont typeface="+mj-lt"/>
              <a:buAutoNum type="alphaLcPeriod"/>
            </a:pPr>
            <a:r>
              <a:rPr lang="id-ID" dirty="0" smtClean="0"/>
              <a:t>Pencatatan harus diselenggarakan secara teratur dan mencerminkan keadaan sebenarnya dengan menggunakan huruf Latin, angka Arab, satuan mata uang rupiah dan di susun dalam bahasa Indonesia.</a:t>
            </a:r>
          </a:p>
          <a:p>
            <a:pPr>
              <a:buFont typeface="+mj-lt"/>
              <a:buAutoNum type="alphaLcPeriod"/>
            </a:pPr>
            <a:r>
              <a:rPr lang="id-ID" dirty="0" smtClean="0"/>
              <a:t>Pencatatan dalam suatu tahun harus diselenggarakan secara kronologis.</a:t>
            </a:r>
          </a:p>
          <a:p>
            <a:pPr>
              <a:buFont typeface="+mj-lt"/>
              <a:buAutoNum type="alphaLcPeriod"/>
            </a:pPr>
            <a:r>
              <a:rPr lang="id-ID" dirty="0" smtClean="0"/>
              <a:t>Catatan dan dokumen yang menjadi dasar pencatatan harus disimpan di tempat tinggal Wajib Pajak atau tempat kegiatan usaha atau pekerjaan bebas dilakukan selama 10 tahun.</a:t>
            </a:r>
          </a:p>
          <a:p>
            <a:pPr>
              <a:buFont typeface="+mj-lt"/>
              <a:buAutoNum type="alphaLcPeriod"/>
            </a:pPr>
            <a:r>
              <a:rPr lang="id-ID" dirty="0" smtClean="0"/>
              <a:t>Pencatatan harus dapat menggambarkan </a:t>
            </a:r>
          </a:p>
          <a:p>
            <a:pPr marL="0" indent="0">
              <a:buNone/>
            </a:pPr>
            <a:r>
              <a:rPr lang="id-ID" dirty="0" smtClean="0"/>
              <a:t>	a. Penerimaan bruto yang diterima</a:t>
            </a:r>
          </a:p>
          <a:p>
            <a:pPr marL="0" indent="0">
              <a:buNone/>
            </a:pPr>
            <a:r>
              <a:rPr lang="id-ID" dirty="0"/>
              <a:t>	</a:t>
            </a:r>
            <a:r>
              <a:rPr lang="id-ID" dirty="0" smtClean="0"/>
              <a:t>b. Penghasilan yang bukan objek pajak/ pengenaan yang bersifat final.</a:t>
            </a:r>
            <a:endParaRPr lang="id-ID" dirty="0"/>
          </a:p>
        </p:txBody>
      </p:sp>
    </p:spTree>
    <p:extLst>
      <p:ext uri="{BB962C8B-B14F-4D97-AF65-F5344CB8AC3E}">
        <p14:creationId xmlns:p14="http://schemas.microsoft.com/office/powerpoint/2010/main" val="177648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2800" dirty="0" smtClean="0"/>
              <a:t>PENGECUALIAN DAN SANKSI KEWAJIBAN PEMBUKUAN</a:t>
            </a:r>
            <a:endParaRPr lang="id-ID" sz="2800" dirty="0"/>
          </a:p>
        </p:txBody>
      </p:sp>
      <p:sp>
        <p:nvSpPr>
          <p:cNvPr id="3" name="Content Placeholder 2"/>
          <p:cNvSpPr>
            <a:spLocks noGrp="1"/>
          </p:cNvSpPr>
          <p:nvPr>
            <p:ph idx="1"/>
          </p:nvPr>
        </p:nvSpPr>
        <p:spPr>
          <a:xfrm>
            <a:off x="2395728" y="1905000"/>
            <a:ext cx="9108884" cy="4532376"/>
          </a:xfrm>
        </p:spPr>
        <p:txBody>
          <a:bodyPr>
            <a:normAutofit lnSpcReduction="10000"/>
          </a:bodyPr>
          <a:lstStyle/>
          <a:p>
            <a:r>
              <a:rPr lang="id-ID" dirty="0" smtClean="0"/>
              <a:t>Pengecualian kewajiban menyelenggarakan pembukuan tetapi wajib melakukan pencatatan adalah terhadap Wajib Pajak Orang Pribadi yang melakukan kegiatan usaha bebas yang menurut ketentuan peraturan perundang-undangan perpajakan diperbolehkan menghitung penghasilan neto dengan menggunakan norma perhitungan penghasilan neto dan wajib pajak orang pribadi yang tidak melakukan kegiatan usaha.</a:t>
            </a:r>
          </a:p>
          <a:p>
            <a:r>
              <a:rPr lang="id-ID" dirty="0" smtClean="0"/>
              <a:t>Mengacu pada pasal 39 UU KUP, setiap orang yang dengan sengaja:</a:t>
            </a:r>
          </a:p>
          <a:p>
            <a:pPr>
              <a:buFont typeface="+mj-lt"/>
              <a:buAutoNum type="arabicPeriod"/>
            </a:pPr>
            <a:r>
              <a:rPr lang="id-ID" dirty="0" smtClean="0"/>
              <a:t>Memperlihatkan pembukuan, pencatatan, atau dokumen lain yang palsu atau dipalsukan seolah-olah benar;</a:t>
            </a:r>
          </a:p>
          <a:p>
            <a:pPr>
              <a:buFont typeface="+mj-lt"/>
              <a:buAutoNum type="arabicPeriod"/>
            </a:pPr>
            <a:r>
              <a:rPr lang="id-ID" dirty="0" smtClean="0"/>
              <a:t>Tidak menyelenggarakan pembukuan atau pencatatan, tidak memperlihatkan atau tidak meminjamka buku, catatan, atau dokumen lainnya;</a:t>
            </a:r>
          </a:p>
          <a:p>
            <a:pPr marL="0" indent="0">
              <a:buNone/>
            </a:pPr>
            <a:r>
              <a:rPr lang="id-ID" dirty="0" smtClean="0"/>
              <a:t>Sehingga dapat menimbulkan kerugian pada pendapatan negara, diancam dengan pidana penjara selama-lamanya 6 tahun dan denda setinggi-tingginya 4 kali lipat pajak terutang yang tidak/ kurang dibayar.</a:t>
            </a:r>
            <a:endParaRPr lang="id-ID" dirty="0"/>
          </a:p>
        </p:txBody>
      </p:sp>
    </p:spTree>
    <p:extLst>
      <p:ext uri="{BB962C8B-B14F-4D97-AF65-F5344CB8AC3E}">
        <p14:creationId xmlns:p14="http://schemas.microsoft.com/office/powerpoint/2010/main" val="3929650241"/>
      </p:ext>
    </p:extLst>
  </p:cSld>
  <p:clrMapOvr>
    <a:masterClrMapping/>
  </p:clrMapOvr>
</p:sld>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131</TotalTime>
  <Words>546</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Wisp</vt:lpstr>
      <vt:lpstr>KEWAJIBAN PEMBUKUAN</vt:lpstr>
      <vt:lpstr>Tujuan KBM</vt:lpstr>
      <vt:lpstr>KEWAJIBAN PEMBUKUAN BAGI WAJIB PAJAK ORANG PRIBADI DAN BADAN</vt:lpstr>
      <vt:lpstr>PENGERTIAN PEMBUKUAN</vt:lpstr>
      <vt:lpstr>KEWAJIBAN PENCATATAN BAGI WAJIB PAJAK ORANG PRIBADI</vt:lpstr>
      <vt:lpstr>PERSYARATAN YANG HARUS DIPENUHI WAJIB PAJAK YANG MENYELENGGARAKAN PENCATATAN</vt:lpstr>
      <vt:lpstr>PENGECUALIAN DAN SANKSI KEWAJIBAN PEMBUKUAN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KEWAJIBAN PEMBUKUAN</dc:title>
  <dc:creator>Acer</dc:creator>
  <cp:lastModifiedBy>Acer</cp:lastModifiedBy>
  <cp:revision>10</cp:revision>
  <dcterms:created xsi:type="dcterms:W3CDTF">2017-09-28T15:09:18Z</dcterms:created>
  <dcterms:modified xsi:type="dcterms:W3CDTF">2017-10-09T09:55:17Z</dcterms:modified>
</cp:coreProperties>
</file>