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3" r:id="rId5"/>
    <p:sldId id="264" r:id="rId6"/>
    <p:sldId id="265" r:id="rId7"/>
    <p:sldId id="266" r:id="rId8"/>
    <p:sldId id="267" r:id="rId9"/>
    <p:sldId id="268" r:id="rId10"/>
    <p:sldId id="258" r:id="rId11"/>
    <p:sldId id="259" r:id="rId12"/>
    <p:sldId id="260" r:id="rId13"/>
    <p:sldId id="261"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EDBABB1D-0F47-4CD2-84AA-2A2500C2E526}" type="datetimeFigureOut">
              <a:rPr lang="id-ID" smtClean="0"/>
              <a:t>28/03/2019</a:t>
            </a:fld>
            <a:endParaRPr lang="id-ID"/>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id-ID"/>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72408B40-E88F-40D2-9C4A-1AE4F398E709}" type="slidenum">
              <a:rPr lang="id-ID" smtClean="0"/>
              <a:t>‹#›</a:t>
            </a:fld>
            <a:endParaRPr lang="id-ID"/>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4287351224"/>
      </p:ext>
    </p:extLst>
  </p:cSld>
  <p:clrMapOvr>
    <a:masterClrMapping/>
  </p:clrMapOvr>
  <p:extLst mod="1">
    <p:ext uri="{DCECCB84-F9BA-43D5-87BE-67443E8EF086}">
      <p15:sldGuideLst xmlns:p15="http://schemas.microsoft.com/office/powerpoint/2012/main">
        <p15:guide id="4294967295"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BABB1D-0F47-4CD2-84AA-2A2500C2E526}"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1672652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EDBABB1D-0F47-4CD2-84AA-2A2500C2E526}" type="datetimeFigureOut">
              <a:rPr lang="id-ID" smtClean="0"/>
              <a:t>28/03/2019</a:t>
            </a:fld>
            <a:endParaRPr lang="id-ID"/>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id-ID"/>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72408B40-E88F-40D2-9C4A-1AE4F398E709}" type="slidenum">
              <a:rPr lang="id-ID" smtClean="0"/>
              <a:t>‹#›</a:t>
            </a:fld>
            <a:endParaRPr lang="id-ID"/>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662955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DBABB1D-0F47-4CD2-84AA-2A2500C2E526}"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3334769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DBABB1D-0F47-4CD2-84AA-2A2500C2E526}" type="datetimeFigureOut">
              <a:rPr lang="id-ID" smtClean="0"/>
              <a:t>28/03/2019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442226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DBABB1D-0F47-4CD2-84AA-2A2500C2E526}" type="datetimeFigureOut">
              <a:rPr lang="id-ID" smtClean="0"/>
              <a:t>28/03/2019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1367593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EDBABB1D-0F47-4CD2-84AA-2A2500C2E526}" type="datetimeFigureOut">
              <a:rPr lang="id-ID" smtClean="0"/>
              <a:t>28/03/2019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729428467"/>
      </p:ext>
    </p:extLst>
  </p:cSld>
  <p:clrMapOvr>
    <a:masterClrMapping/>
  </p:clrMapOvr>
  <p:extLst mod="1">
    <p:ext uri="{DCECCB84-F9BA-43D5-87BE-67443E8EF086}">
      <p15:sldGuideLst xmlns:p15="http://schemas.microsoft.com/office/powerpoint/2012/main">
        <p15:guide id="4294967295"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EDBABB1D-0F47-4CD2-84AA-2A2500C2E526}" type="datetimeFigureOut">
              <a:rPr lang="id-ID" smtClean="0"/>
              <a:t>28/03/2019</a:t>
            </a:fld>
            <a:endParaRPr lang="id-ID"/>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72408B40-E88F-40D2-9C4A-1AE4F398E709}" type="slidenum">
              <a:rPr lang="id-ID" smtClean="0"/>
              <a:t>‹#›</a:t>
            </a:fld>
            <a:endParaRPr lang="id-ID"/>
          </a:p>
        </p:txBody>
      </p:sp>
    </p:spTree>
    <p:extLst>
      <p:ext uri="{BB962C8B-B14F-4D97-AF65-F5344CB8AC3E}">
        <p14:creationId xmlns:p14="http://schemas.microsoft.com/office/powerpoint/2010/main" val="1070628504"/>
      </p:ext>
    </p:extLst>
  </p:cSld>
  <p:clrMapOvr>
    <a:masterClrMapping/>
  </p:clrMapOvr>
  <p:extLst mod="1">
    <p:ext uri="{DCECCB84-F9BA-43D5-87BE-67443E8EF086}">
      <p15:sldGuideLst xmlns:p15="http://schemas.microsoft.com/office/powerpoint/2012/main">
        <p15:guide id="4294967295"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EDBABB1D-0F47-4CD2-84AA-2A2500C2E526}" type="datetimeFigureOut">
              <a:rPr lang="id-ID" smtClean="0"/>
              <a:t>28/03/2019</a:t>
            </a:fld>
            <a:endParaRPr lang="id-ID"/>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72408B40-E88F-40D2-9C4A-1AE4F398E709}" type="slidenum">
              <a:rPr lang="id-ID" smtClean="0"/>
              <a:t>‹#›</a:t>
            </a:fld>
            <a:endParaRPr lang="id-ID"/>
          </a:p>
        </p:txBody>
      </p:sp>
    </p:spTree>
    <p:extLst>
      <p:ext uri="{BB962C8B-B14F-4D97-AF65-F5344CB8AC3E}">
        <p14:creationId xmlns:p14="http://schemas.microsoft.com/office/powerpoint/2010/main" val="2783732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BABB1D-0F47-4CD2-84AA-2A2500C2E526}"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2408B40-E88F-40D2-9C4A-1AE4F398E709}" type="slidenum">
              <a:rPr lang="id-ID" smtClean="0"/>
              <a:t>‹#›</a:t>
            </a:fld>
            <a:endParaRPr lang="id-ID"/>
          </a:p>
        </p:txBody>
      </p:sp>
    </p:spTree>
    <p:extLst>
      <p:ext uri="{BB962C8B-B14F-4D97-AF65-F5344CB8AC3E}">
        <p14:creationId xmlns:p14="http://schemas.microsoft.com/office/powerpoint/2010/main" val="2940560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DBABB1D-0F47-4CD2-84AA-2A2500C2E526}" type="datetimeFigureOut">
              <a:rPr lang="id-ID" smtClean="0"/>
              <a:t>28/03/2019</a:t>
            </a:fld>
            <a:endParaRPr lang="id-ID"/>
          </a:p>
        </p:txBody>
      </p:sp>
      <p:sp>
        <p:nvSpPr>
          <p:cNvPr id="5" name="Footer Placeholder 4"/>
          <p:cNvSpPr>
            <a:spLocks noGrp="1"/>
          </p:cNvSpPr>
          <p:nvPr>
            <p:ph type="ftr" sz="quarter" idx="11"/>
          </p:nvPr>
        </p:nvSpPr>
        <p:spPr>
          <a:xfrm>
            <a:off x="2933699" y="6296615"/>
            <a:ext cx="5959577" cy="365125"/>
          </a:xfrm>
        </p:spPr>
        <p:txBody>
          <a:bodyPr/>
          <a:lstStyle/>
          <a:p>
            <a:endParaRPr lang="id-ID"/>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72408B40-E88F-40D2-9C4A-1AE4F398E709}" type="slidenum">
              <a:rPr lang="id-ID" smtClean="0"/>
              <a:t>‹#›</a:t>
            </a:fld>
            <a:endParaRPr lang="id-ID"/>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2222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EDBABB1D-0F47-4CD2-84AA-2A2500C2E526}" type="datetimeFigureOut">
              <a:rPr lang="id-ID" smtClean="0"/>
              <a:t>28/03/2019</a:t>
            </a:fld>
            <a:endParaRPr lang="id-ID"/>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id-ID"/>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72408B40-E88F-40D2-9C4A-1AE4F398E709}" type="slidenum">
              <a:rPr lang="id-ID" smtClean="0"/>
              <a:t>‹#›</a:t>
            </a:fld>
            <a:endParaRPr lang="id-ID"/>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7538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294967295" pos="1848">
          <p15:clr>
            <a:srgbClr val="F26B43"/>
          </p15:clr>
        </p15:guide>
        <p15:guide id="4294967295" orient="horz" pos="3960">
          <p15:clr>
            <a:srgbClr val="F26B43"/>
          </p15:clr>
        </p15:guide>
        <p15:guide id="4294967295" orient="horz" pos="1536">
          <p15:clr>
            <a:srgbClr val="F26B43"/>
          </p15:clr>
        </p15:guide>
        <p15:guide id="4294967295" orient="horz" pos="3840">
          <p15:clr>
            <a:srgbClr val="F26B43"/>
          </p15:clr>
        </p15:guide>
        <p15:guide id="4294967295" pos="4416">
          <p15:clr>
            <a:srgbClr val="F26B43"/>
          </p15:clr>
        </p15:guide>
        <p15:guide id="4294967295" pos="4800">
          <p15:clr>
            <a:srgbClr val="F26B43"/>
          </p15:clr>
        </p15:guide>
        <p15:guide id="4294967295" orient="horz" pos="360">
          <p15:clr>
            <a:srgbClr val="F26B43"/>
          </p15:clr>
        </p15:guide>
        <p15:guide id="4294967295" pos="7368">
          <p15:clr>
            <a:srgbClr val="F26B43"/>
          </p15:clr>
        </p15:guide>
        <p15:guide id="4294967295"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20752" y="1289788"/>
            <a:ext cx="3988157" cy="2387600"/>
          </a:xfrm>
        </p:spPr>
        <p:txBody>
          <a:bodyPr/>
          <a:lstStyle/>
          <a:p>
            <a:r>
              <a:rPr lang="id-ID" dirty="0" smtClean="0"/>
              <a:t>Biotekhnologi</a:t>
            </a:r>
            <a:endParaRPr lang="id-ID" dirty="0"/>
          </a:p>
        </p:txBody>
      </p:sp>
      <p:sp>
        <p:nvSpPr>
          <p:cNvPr id="3" name="Subtitle 2"/>
          <p:cNvSpPr>
            <a:spLocks noGrp="1"/>
          </p:cNvSpPr>
          <p:nvPr>
            <p:ph type="subTitle" idx="1"/>
          </p:nvPr>
        </p:nvSpPr>
        <p:spPr/>
        <p:txBody>
          <a:bodyPr/>
          <a:lstStyle/>
          <a:p>
            <a:endParaRPr lang="id-ID" dirty="0"/>
          </a:p>
        </p:txBody>
      </p:sp>
    </p:spTree>
    <p:extLst>
      <p:ext uri="{BB962C8B-B14F-4D97-AF65-F5344CB8AC3E}">
        <p14:creationId xmlns:p14="http://schemas.microsoft.com/office/powerpoint/2010/main" val="3767576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a:t>
            </a:r>
            <a:endParaRPr lang="id-ID" dirty="0"/>
          </a:p>
        </p:txBody>
      </p:sp>
      <p:sp>
        <p:nvSpPr>
          <p:cNvPr id="3" name="Content Placeholder 2"/>
          <p:cNvSpPr>
            <a:spLocks noGrp="1"/>
          </p:cNvSpPr>
          <p:nvPr>
            <p:ph idx="1"/>
          </p:nvPr>
        </p:nvSpPr>
        <p:spPr/>
        <p:txBody>
          <a:bodyPr>
            <a:normAutofit fontScale="92500" lnSpcReduction="20000"/>
          </a:bodyPr>
          <a:lstStyle/>
          <a:p>
            <a:r>
              <a:rPr lang="id-ID" b="1" i="1" dirty="0"/>
              <a:t>Menurut Bull et al. (1982)</a:t>
            </a:r>
            <a:r>
              <a:rPr lang="id-ID" dirty="0"/>
              <a:t>, bioteknologi merupakan penerapan asas-asas sains (ilmu pengetahuan alam) dan rekayasa (teknologi) untuk pengolahan suatu bahan dengan melibatkan aktivitas jasad hidup untuk menghasilkan barang dan/atau jasa. </a:t>
            </a:r>
          </a:p>
          <a:p>
            <a:r>
              <a:rPr lang="id-ID" b="1" i="1" dirty="0"/>
              <a:t>Menurut Primrose (1987)</a:t>
            </a:r>
            <a:r>
              <a:rPr lang="id-ID" dirty="0"/>
              <a:t>, bioteknologi merupakan eksploitasi komersial organisme hidup atau komponennya seperti: sel, enzim. </a:t>
            </a:r>
          </a:p>
          <a:p>
            <a:r>
              <a:rPr lang="id-ID" b="1" i="1" dirty="0"/>
              <a:t>Menurut OECD (1982),</a:t>
            </a:r>
            <a:r>
              <a:rPr lang="id-ID" dirty="0"/>
              <a:t> Bioteknologi merupakan penerapan prinsip-prinsip ilmu pengetahuan dan kerekayasaan untuk penanganan dan pengolahan bahan dengan bantuan agen biologis untuk menghasilkan bahan dan jasa. </a:t>
            </a:r>
          </a:p>
          <a:p>
            <a:r>
              <a:rPr lang="id-ID" b="1" i="1" dirty="0"/>
              <a:t>Menurut OTA-US (1982),</a:t>
            </a:r>
            <a:r>
              <a:rPr lang="id-ID" dirty="0"/>
              <a:t> Bioteknologi adalah teknik pendayagunaan organisme hidup atau bagian organisme untuk membuat atau memodivikasi suatu produk dan meningkatkan/memperbaiki sifat tanaman atau hewan atau mengembangkan mikroorganisme untuk penggunaan khusus. </a:t>
            </a:r>
          </a:p>
          <a:p>
            <a:endParaRPr lang="id-ID" dirty="0"/>
          </a:p>
        </p:txBody>
      </p:sp>
    </p:spTree>
    <p:extLst>
      <p:ext uri="{BB962C8B-B14F-4D97-AF65-F5344CB8AC3E}">
        <p14:creationId xmlns:p14="http://schemas.microsoft.com/office/powerpoint/2010/main" val="3771831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Kesimpulan</a:t>
            </a:r>
            <a:endParaRPr lang="id-ID" dirty="0"/>
          </a:p>
        </p:txBody>
      </p:sp>
      <p:sp>
        <p:nvSpPr>
          <p:cNvPr id="3" name="Content Placeholder 2"/>
          <p:cNvSpPr>
            <a:spLocks noGrp="1"/>
          </p:cNvSpPr>
          <p:nvPr>
            <p:ph idx="1"/>
          </p:nvPr>
        </p:nvSpPr>
        <p:spPr/>
        <p:txBody>
          <a:bodyPr/>
          <a:lstStyle/>
          <a:p>
            <a:pPr marL="0" indent="0">
              <a:buNone/>
            </a:pPr>
            <a:r>
              <a:rPr lang="id-ID" dirty="0"/>
              <a:t>Bioteknologi adalah cabang ilmu yang mempelajari penggunaan organisme hidup (bakteri, jamur, virus, dll) atau produk dari organisme hidup (enzim, alkohol) dalam proses produksi untuk menghasilkan barang dan jasa. Saat ini, perkembangan bioteknologi tidak hanya didasarkan pada biologi semata, tetapi juga pada ilmu-ilmu terapan dan murni lain, seperti biokimia, komputer, biologi molekular, mikrobiologi, genetika, kimia, matematika, dan lain sebagainya. Dengan kata lain, bioteknologi adalah ilmu terapan yang menggabungkan berbagai cabang ilmu dalam proses produksi barang dan jasa.</a:t>
            </a:r>
          </a:p>
        </p:txBody>
      </p:sp>
    </p:spTree>
    <p:extLst>
      <p:ext uri="{BB962C8B-B14F-4D97-AF65-F5344CB8AC3E}">
        <p14:creationId xmlns:p14="http://schemas.microsoft.com/office/powerpoint/2010/main" val="1153137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Sejarah perkembangan biotekhnologi</a:t>
            </a:r>
            <a:endParaRPr lang="id-ID" dirty="0"/>
          </a:p>
        </p:txBody>
      </p:sp>
      <p:sp>
        <p:nvSpPr>
          <p:cNvPr id="3" name="Content Placeholder 2"/>
          <p:cNvSpPr>
            <a:spLocks noGrp="1"/>
          </p:cNvSpPr>
          <p:nvPr>
            <p:ph idx="1"/>
          </p:nvPr>
        </p:nvSpPr>
        <p:spPr/>
        <p:txBody>
          <a:bodyPr/>
          <a:lstStyle/>
          <a:p>
            <a:pPr marL="0" indent="0">
              <a:buNone/>
            </a:pPr>
            <a:r>
              <a:rPr lang="id-ID" dirty="0"/>
              <a:t>Bioteknologi sederhana telah dikenal manusia sejak ribuan tahun yang lalu. Sebagai contoh, di bidang teknologi pangan adalah pembuatan bir, roti, dan keju yang sudah dikenal sejak abad ke-19, pemuliaan tanaman untuk menghasilkan varietas baru di bidang pertanian, dan peternakan hewan dan reproduksi.</a:t>
            </a:r>
          </a:p>
        </p:txBody>
      </p:sp>
    </p:spTree>
    <p:extLst>
      <p:ext uri="{BB962C8B-B14F-4D97-AF65-F5344CB8AC3E}">
        <p14:creationId xmlns:p14="http://schemas.microsoft.com/office/powerpoint/2010/main" val="153615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idx="1"/>
          </p:nvPr>
        </p:nvSpPr>
        <p:spPr/>
        <p:txBody>
          <a:bodyPr/>
          <a:lstStyle/>
          <a:p>
            <a:pPr marL="0" indent="0">
              <a:buNone/>
            </a:pPr>
            <a:r>
              <a:rPr lang="id-ID" dirty="0"/>
              <a:t>Di bidang medis, penerapan bioteknologi di masa lalu terbukti, antara lain, dengan penemuan vaksin, antibiotik, dan insulin, meskipun dalam jumlah terbatas karena proses fermentasi tidak sempurna. Perubahan signifikan terjadi setelah penemuan bioreaktor oleh Louis Pasteur. Dengan alat ini, produksi antibiotik dan vaksin dapat dilakukan secara massal.</a:t>
            </a:r>
          </a:p>
        </p:txBody>
      </p:sp>
    </p:spTree>
    <p:extLst>
      <p:ext uri="{BB962C8B-B14F-4D97-AF65-F5344CB8AC3E}">
        <p14:creationId xmlns:p14="http://schemas.microsoft.com/office/powerpoint/2010/main" val="2865567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idx="1"/>
          </p:nvPr>
        </p:nvSpPr>
        <p:spPr/>
        <p:txBody>
          <a:bodyPr/>
          <a:lstStyle/>
          <a:p>
            <a:pPr marL="0" indent="0">
              <a:buNone/>
            </a:pPr>
            <a:r>
              <a:rPr lang="id-ID" dirty="0"/>
              <a:t>Pada saat ini, bioteknologi berkembang sangat pesat, khususnya di negara-negara maju. Kemajuan ini ditandai dengan ditemukannya berbagai teknologi seperti rekayasa genetika, kultur jaringan, DNA rekombinan, sel-sel induk berkembang biak, kloning, dan lain-lain. Teknologi ini memungkinkan kita untuk mendapatkan menyembuhkan penyakit genetik atau kronis, dapat disembuhkan, seperti kanker atau AIDS.</a:t>
            </a:r>
          </a:p>
        </p:txBody>
      </p:sp>
    </p:spTree>
    <p:extLst>
      <p:ext uri="{BB962C8B-B14F-4D97-AF65-F5344CB8AC3E}">
        <p14:creationId xmlns:p14="http://schemas.microsoft.com/office/powerpoint/2010/main" val="541779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idx="1"/>
          </p:nvPr>
        </p:nvSpPr>
        <p:spPr/>
        <p:txBody>
          <a:bodyPr/>
          <a:lstStyle/>
          <a:p>
            <a:pPr marL="0" indent="0">
              <a:buNone/>
            </a:pPr>
            <a:r>
              <a:rPr lang="id-ID" dirty="0"/>
              <a:t>Penelitian di bidang pengembangan sel induk juga memungkinkan pasien dengan stroke atau penyakit lain yang mengakibatkan kerugian atau kerusakan jaringan tubuh dapat pulih normal. Di sektor pangan, dengan menggunakan teknologi rekayasa genetika, kultur jaringan dan DNA rekombinan, dapat dihasilkan tanaman dengan sifat dan produk unggul karena mengandung lebih banyak nutrisi daripada tanaman yang normal, dan juga lebih tahan terhadap hama dan tekanan lingkungan.</a:t>
            </a:r>
          </a:p>
        </p:txBody>
      </p:sp>
    </p:spTree>
    <p:extLst>
      <p:ext uri="{BB962C8B-B14F-4D97-AF65-F5344CB8AC3E}">
        <p14:creationId xmlns:p14="http://schemas.microsoft.com/office/powerpoint/2010/main" val="1813535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idx="1"/>
          </p:nvPr>
        </p:nvSpPr>
        <p:spPr/>
        <p:txBody>
          <a:bodyPr/>
          <a:lstStyle/>
          <a:p>
            <a:pPr marL="0" indent="0">
              <a:buNone/>
            </a:pPr>
            <a:r>
              <a:rPr lang="id-ID" dirty="0"/>
              <a:t>Penerapan bioteknologi di masa mendatang juga dapat ditemukan pada pelestarian lingkungan dari polusi. Sebagai contoh, dekomposisi minyak yang tumpah ke laut oleh bakteri, dan penguraian zat-zat yang bersifat racun (racun) di sungai atau laut dengan menggunakan bakteri jenis baru</a:t>
            </a:r>
            <a:r>
              <a:rPr lang="id-ID" dirty="0" smtClean="0"/>
              <a:t>.</a:t>
            </a:r>
          </a:p>
          <a:p>
            <a:pPr marL="0" indent="0">
              <a:buNone/>
            </a:pPr>
            <a:r>
              <a:rPr lang="id-ID" dirty="0"/>
              <a:t>Kemajuan di bidang bioteknologi tak lepas dari berbagai kontroversi seputar perkembangan teknologi. Misalnya, kloning dan teknologi rekayasa genetika pada tanaman pangan mendapat kecaman dari berbagai kelompok.</a:t>
            </a:r>
          </a:p>
        </p:txBody>
      </p:sp>
    </p:spTree>
    <p:extLst>
      <p:ext uri="{BB962C8B-B14F-4D97-AF65-F5344CB8AC3E}">
        <p14:creationId xmlns:p14="http://schemas.microsoft.com/office/powerpoint/2010/main" val="446700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idx="1"/>
          </p:nvPr>
        </p:nvSpPr>
        <p:spPr/>
        <p:txBody>
          <a:bodyPr/>
          <a:lstStyle/>
          <a:p>
            <a:pPr marL="0" indent="0">
              <a:buNone/>
            </a:pPr>
            <a:r>
              <a:rPr lang="id-ID" dirty="0"/>
              <a:t>Bioteknologi secara umum berarti meningkatkan kualitas suatu organisme melalui aplikasi teknologi. Penerapan teknologi tersebut dapat memodifikasi fungsi biologis suatu organisme dengan menambahkan gen dari organisme lain atau memanipulasi gen dalam organisme </a:t>
            </a:r>
            <a:r>
              <a:rPr lang="id-ID" dirty="0" smtClean="0"/>
              <a:t>ini</a:t>
            </a:r>
            <a:endParaRPr lang="id-ID" dirty="0"/>
          </a:p>
        </p:txBody>
      </p:sp>
    </p:spTree>
    <p:extLst>
      <p:ext uri="{BB962C8B-B14F-4D97-AF65-F5344CB8AC3E}">
        <p14:creationId xmlns:p14="http://schemas.microsoft.com/office/powerpoint/2010/main" val="1388926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Batasan-batasan</a:t>
            </a:r>
            <a:endParaRPr lang="id-ID" dirty="0"/>
          </a:p>
        </p:txBody>
      </p:sp>
      <p:sp>
        <p:nvSpPr>
          <p:cNvPr id="3" name="Content Placeholder 2"/>
          <p:cNvSpPr>
            <a:spLocks noGrp="1"/>
          </p:cNvSpPr>
          <p:nvPr>
            <p:ph idx="1"/>
          </p:nvPr>
        </p:nvSpPr>
        <p:spPr/>
        <p:txBody>
          <a:bodyPr/>
          <a:lstStyle/>
          <a:p>
            <a:pPr marL="0" indent="0">
              <a:buNone/>
            </a:pPr>
            <a:r>
              <a:rPr lang="id-ID" dirty="0"/>
              <a:t>Apapun batasan yang diberikan oleh para ahli yang pasti dalam proses bioteknologi terkandung tiga hal pokok: </a:t>
            </a:r>
          </a:p>
          <a:p>
            <a:r>
              <a:rPr lang="id-ID" dirty="0"/>
              <a:t>Agen biologis (mikroba, enzim, sel tanaman, sel hewan) </a:t>
            </a:r>
          </a:p>
          <a:p>
            <a:r>
              <a:rPr lang="id-ID" dirty="0"/>
              <a:t>Pendayagunaan secara teknologis dan industrial. </a:t>
            </a:r>
          </a:p>
          <a:p>
            <a:r>
              <a:rPr lang="id-ID" dirty="0"/>
              <a:t>Produk dan jasa yang diperoleh. </a:t>
            </a:r>
          </a:p>
          <a:p>
            <a:endParaRPr lang="id-ID" dirty="0"/>
          </a:p>
        </p:txBody>
      </p:sp>
    </p:spTree>
    <p:extLst>
      <p:ext uri="{BB962C8B-B14F-4D97-AF65-F5344CB8AC3E}">
        <p14:creationId xmlns:p14="http://schemas.microsoft.com/office/powerpoint/2010/main" val="3206579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85000" lnSpcReduction="20000"/>
          </a:bodyPr>
          <a:lstStyle/>
          <a:p>
            <a:pPr marL="0" indent="0">
              <a:buNone/>
            </a:pPr>
            <a:r>
              <a:rPr lang="id-ID" dirty="0"/>
              <a:t>Berdasarkan terminologinya, maka bioteknologi dapat diartikan sebagai berikut: </a:t>
            </a:r>
          </a:p>
          <a:p>
            <a:r>
              <a:rPr lang="id-ID" i="1" dirty="0"/>
              <a:t>“Bio”</a:t>
            </a:r>
            <a:r>
              <a:rPr lang="id-ID" dirty="0"/>
              <a:t> memiliki pengertian agen hayati </a:t>
            </a:r>
            <a:r>
              <a:rPr lang="id-ID" i="1" dirty="0"/>
              <a:t>(living things)</a:t>
            </a:r>
            <a:r>
              <a:rPr lang="id-ID" dirty="0"/>
              <a:t> yang meliputi; organisme (bakteri, jamur, kapang (ragi)), jaringan/sel (kultur sel tumbuhan atau hewan), dan/atau komponen sub-selulernya (enzim). </a:t>
            </a:r>
          </a:p>
          <a:p>
            <a:r>
              <a:rPr lang="id-ID" i="1" dirty="0"/>
              <a:t>“Tekno”</a:t>
            </a:r>
            <a:r>
              <a:rPr lang="id-ID" dirty="0"/>
              <a:t> memiliki pengertian teknik atau rekayasa </a:t>
            </a:r>
            <a:r>
              <a:rPr lang="id-ID" i="1" dirty="0"/>
              <a:t>(engineering)</a:t>
            </a:r>
            <a:r>
              <a:rPr lang="id-ID" dirty="0"/>
              <a:t> yaitu segala sesuatu yang berkaitan dengan rancang-bangun, misalnya untuk rancang bangun suatu bioreaktor. Cakupan teknik disini sangat luas antara lain; teknik industri dan kimia. </a:t>
            </a:r>
          </a:p>
          <a:p>
            <a:r>
              <a:rPr lang="id-ID" i="1" dirty="0"/>
              <a:t>“Logi”</a:t>
            </a:r>
            <a:r>
              <a:rPr lang="id-ID" dirty="0"/>
              <a:t> memiliki pengertian ilmu pengetahuan alam (sains) yang mencakup; biologi, kimia, fisika, matematika dsb. Ditinjau dari sudut pandang biologi (biosain), maka bioteknologi merupakan penerapan </a:t>
            </a:r>
            <a:r>
              <a:rPr lang="id-ID" i="1" dirty="0"/>
              <a:t>(applied); </a:t>
            </a:r>
            <a:r>
              <a:rPr lang="id-ID" dirty="0"/>
              <a:t>biologi molekuler, mikrobiologi, biokimia, dan genetika. Dengan demikian, bioteknologi merupakan penerapan berbagai bidang (disiplin) ilmu </a:t>
            </a:r>
            <a:r>
              <a:rPr lang="id-ID" i="1" dirty="0"/>
              <a:t>(interdisipliner)</a:t>
            </a:r>
            <a:r>
              <a:rPr lang="id-ID" dirty="0"/>
              <a:t>. Oleh karena itu, tidak ada seorangpun yang dapat menguasai seluruh aspek bioteknologi. </a:t>
            </a:r>
          </a:p>
          <a:p>
            <a:endParaRPr lang="id-ID" dirty="0"/>
          </a:p>
        </p:txBody>
      </p:sp>
    </p:spTree>
    <p:extLst>
      <p:ext uri="{BB962C8B-B14F-4D97-AF65-F5344CB8AC3E}">
        <p14:creationId xmlns:p14="http://schemas.microsoft.com/office/powerpoint/2010/main" val="3043397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Manfaat Biotekhnologi</a:t>
            </a:r>
            <a:endParaRPr lang="id-ID"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9333" y="1835709"/>
            <a:ext cx="4713334" cy="3970984"/>
          </a:xfrm>
          <a:prstGeom prst="rect">
            <a:avLst/>
          </a:prstGeom>
        </p:spPr>
      </p:pic>
    </p:spTree>
    <p:extLst>
      <p:ext uri="{BB962C8B-B14F-4D97-AF65-F5344CB8AC3E}">
        <p14:creationId xmlns:p14="http://schemas.microsoft.com/office/powerpoint/2010/main" val="1372036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Sifat biologis melalui rekayasa Genetika</a:t>
            </a:r>
            <a:endParaRPr lang="id-ID" dirty="0"/>
          </a:p>
        </p:txBody>
      </p:sp>
      <p:sp>
        <p:nvSpPr>
          <p:cNvPr id="3" name="Content Placeholder 2"/>
          <p:cNvSpPr>
            <a:spLocks noGrp="1"/>
          </p:cNvSpPr>
          <p:nvPr>
            <p:ph idx="1"/>
          </p:nvPr>
        </p:nvSpPr>
        <p:spPr/>
        <p:txBody>
          <a:bodyPr>
            <a:normAutofit lnSpcReduction="10000"/>
          </a:bodyPr>
          <a:lstStyle/>
          <a:p>
            <a:pPr marL="0" indent="0">
              <a:buNone/>
            </a:pPr>
            <a:r>
              <a:rPr lang="id-ID" dirty="0"/>
              <a:t>Sifat biologis berubah melalui rekayasa genetik yang menyebabkan “lahirnya organisme baru” produk bioteknologi dengan sifat – sifat yang bermanfaat bagi manusia. Produk bioteknologi, antara lain :</a:t>
            </a:r>
          </a:p>
          <a:p>
            <a:r>
              <a:rPr lang="id-ID" dirty="0"/>
              <a:t>Jagung resisten hama serangga</a:t>
            </a:r>
          </a:p>
          <a:p>
            <a:r>
              <a:rPr lang="id-ID" dirty="0"/>
              <a:t>Kapas resisten hama serangga</a:t>
            </a:r>
          </a:p>
          <a:p>
            <a:r>
              <a:rPr lang="id-ID" dirty="0"/>
              <a:t>Pepaya resisten virus</a:t>
            </a:r>
          </a:p>
          <a:p>
            <a:r>
              <a:rPr lang="id-ID" dirty="0"/>
              <a:t>Enzim pemacu produksi susu pada sapi</a:t>
            </a:r>
          </a:p>
          <a:p>
            <a:r>
              <a:rPr lang="id-ID" dirty="0"/>
              <a:t>Padi mengandung vitamin A</a:t>
            </a:r>
          </a:p>
          <a:p>
            <a:r>
              <a:rPr lang="id-ID" dirty="0"/>
              <a:t>Pisang mengandung vaksin </a:t>
            </a:r>
            <a:r>
              <a:rPr lang="id-ID" dirty="0" smtClean="0"/>
              <a:t>hepatitis</a:t>
            </a:r>
            <a:endParaRPr lang="id-ID" dirty="0"/>
          </a:p>
        </p:txBody>
      </p:sp>
    </p:spTree>
    <p:extLst>
      <p:ext uri="{BB962C8B-B14F-4D97-AF65-F5344CB8AC3E}">
        <p14:creationId xmlns:p14="http://schemas.microsoft.com/office/powerpoint/2010/main" val="558093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2762"/>
          </a:xfrm>
        </p:spPr>
        <p:txBody>
          <a:bodyPr>
            <a:normAutofit fontScale="90000"/>
          </a:bodyPr>
          <a:lstStyle/>
          <a:p>
            <a:r>
              <a:rPr lang="id-ID" b="1" dirty="0"/>
              <a:t>Timeline Bioteknologi Menurut Para Ahli</a:t>
            </a:r>
          </a:p>
        </p:txBody>
      </p:sp>
      <p:sp>
        <p:nvSpPr>
          <p:cNvPr id="3" name="Content Placeholder 2"/>
          <p:cNvSpPr>
            <a:spLocks noGrp="1"/>
          </p:cNvSpPr>
          <p:nvPr>
            <p:ph idx="1"/>
          </p:nvPr>
        </p:nvSpPr>
        <p:spPr>
          <a:xfrm>
            <a:off x="838200" y="1287887"/>
            <a:ext cx="10515600" cy="5241702"/>
          </a:xfrm>
        </p:spPr>
        <p:txBody>
          <a:bodyPr>
            <a:noAutofit/>
          </a:bodyPr>
          <a:lstStyle/>
          <a:p>
            <a:r>
              <a:rPr lang="id-ID" sz="1050" dirty="0"/>
              <a:t>Fermentasi merupakan model aplikasi awal bioteknologi</a:t>
            </a:r>
          </a:p>
          <a:p>
            <a:r>
              <a:rPr lang="id-ID" sz="1050" dirty="0"/>
              <a:t>8000 SM Koleksi benih untuk penanaman kembali. Bukti bahwa Babel, Mesir, dan Romawi melakukan praktik pengembangbiakan selektif (seleksi artifisal) untuk meningkatkan kualitas ternak.</a:t>
            </a:r>
          </a:p>
          <a:p>
            <a:r>
              <a:rPr lang="id-ID" sz="1050" dirty="0"/>
              <a:t>6000 SM Brewing, fermentasi anggur, membuat roti, membuat tempe dengan bantuan ragi.</a:t>
            </a:r>
          </a:p>
          <a:p>
            <a:r>
              <a:rPr lang="id-ID" sz="1050" dirty="0"/>
              <a:t>4000 SM Cina membuat yogurt dan keju dengan bakteri asam laktat.</a:t>
            </a:r>
          </a:p>
          <a:p>
            <a:r>
              <a:rPr lang="id-ID" sz="1050" dirty="0"/>
              <a:t>1500 Koleksi tanaman di seluruh dunia.</a:t>
            </a:r>
          </a:p>
          <a:p>
            <a:r>
              <a:rPr lang="id-ID" sz="1050" dirty="0"/>
              <a:t>Penemuan sel pada tahun 1665 oleh  Robert Hooke (Inggris) melalui mikroskop.</a:t>
            </a:r>
          </a:p>
          <a:p>
            <a:r>
              <a:rPr lang="id-ID" sz="1050" dirty="0"/>
              <a:t>1800 Nikolai I. Vavilov menciptakan penelitian komprehensif tentang pengembangbiakan hewan.</a:t>
            </a:r>
          </a:p>
          <a:p>
            <a:r>
              <a:rPr lang="id-ID" sz="1050" dirty="0"/>
              <a:t>Mikroorganisme yang ditemukan pada tahun 1880.</a:t>
            </a:r>
          </a:p>
          <a:p>
            <a:r>
              <a:rPr lang="id-ID" sz="1050" dirty="0"/>
              <a:t>1856 Gregor Mendel mulai genetika tanaman rekombinan.</a:t>
            </a:r>
          </a:p>
          <a:p>
            <a:r>
              <a:rPr lang="id-ID" sz="1050" dirty="0"/>
              <a:t>1865 Gregor Mendel menemukan hukum dalam penyampaian sifat induk ke turunannya.</a:t>
            </a:r>
          </a:p>
          <a:p>
            <a:r>
              <a:rPr lang="id-ID" sz="1050" dirty="0"/>
              <a:t>Karl Ereky 1919, insinyur Hungaria, pertama kali menggunakan kata bioteknologi .</a:t>
            </a:r>
          </a:p>
          <a:p>
            <a:r>
              <a:rPr lang="id-ID" sz="1050" dirty="0"/>
              <a:t>Para peneliti di Amerika Serikat pada tahun 1970 telah menemukan bahwa membatasi enzim yang digunakan untuk memotong gen gen.</a:t>
            </a:r>
          </a:p>
          <a:p>
            <a:r>
              <a:rPr lang="id-ID" sz="1050" dirty="0"/>
              <a:t>1975 Metode produksi antibodi monoklonal dikembangkan oleh Kohler dan Milstein.</a:t>
            </a:r>
          </a:p>
          <a:p>
            <a:r>
              <a:rPr lang="id-ID" sz="1050" dirty="0"/>
              <a:t>1978 Peneliti di AS berhasil membuat insulin dengan menggunakan bakteri yang ditemukan dalam usus besar.</a:t>
            </a:r>
          </a:p>
          <a:p>
            <a:r>
              <a:rPr lang="id-ID" sz="1050" dirty="0"/>
              <a:t>1980 bioteknologi modern ditandai oleh teknologi DNA rekombinan. Modelnya dari prokariotik, E. coli, digunakan untuk memproduksi insulin dan obat lain, dalam bentuk manusia. Sekitar 5% dari penderita diabetes yang alergi terhadap insulin hewan yang sebelumnya tersedia).</a:t>
            </a:r>
          </a:p>
          <a:p>
            <a:r>
              <a:rPr lang="id-ID" sz="1050" dirty="0"/>
              <a:t>1992 FDA menyetujui pertama GM makanan dari Calgene: tomat “flavor saver” (Flavr Savr).</a:t>
            </a:r>
          </a:p>
          <a:p>
            <a:r>
              <a:rPr lang="id-ID" sz="1050" dirty="0"/>
              <a:t>2003 Penyelesaian Human Genome </a:t>
            </a:r>
            <a:r>
              <a:rPr lang="id-ID" sz="1050" dirty="0" smtClean="0"/>
              <a:t>Project</a:t>
            </a:r>
            <a:endParaRPr lang="id-ID" sz="1050" dirty="0"/>
          </a:p>
        </p:txBody>
      </p:sp>
    </p:spTree>
    <p:extLst>
      <p:ext uri="{BB962C8B-B14F-4D97-AF65-F5344CB8AC3E}">
        <p14:creationId xmlns:p14="http://schemas.microsoft.com/office/powerpoint/2010/main" val="915542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Rekayasa Genetika</a:t>
            </a:r>
            <a:endParaRPr lang="id-ID" dirty="0"/>
          </a:p>
        </p:txBody>
      </p:sp>
      <p:sp>
        <p:nvSpPr>
          <p:cNvPr id="3" name="Content Placeholder 2"/>
          <p:cNvSpPr>
            <a:spLocks noGrp="1"/>
          </p:cNvSpPr>
          <p:nvPr>
            <p:ph idx="1"/>
          </p:nvPr>
        </p:nvSpPr>
        <p:spPr/>
        <p:txBody>
          <a:bodyPr/>
          <a:lstStyle/>
          <a:p>
            <a:r>
              <a:rPr lang="id-ID" dirty="0"/>
              <a:t>Rekayasa genetika adalah prosedur dasar dalam menghasilkan suatu produk bioteknologi. Secara umum, rekayasa genetika melakukan modifikasi pada organisme hidup melalui transfer gen dari satu organisme ke organisme lain. Prosedur Rekayasa genetika secara umum meliputi:</a:t>
            </a:r>
          </a:p>
          <a:p>
            <a:r>
              <a:rPr lang="id-ID" dirty="0"/>
              <a:t>Isolasi gen</a:t>
            </a:r>
          </a:p>
          <a:p>
            <a:r>
              <a:rPr lang="id-ID" dirty="0"/>
              <a:t>Memodifikasi gen sehingga fungsi biologis yang lebih baik</a:t>
            </a:r>
          </a:p>
          <a:p>
            <a:r>
              <a:rPr lang="id-ID" dirty="0"/>
              <a:t>Transfer gen ke dalam organisme baru</a:t>
            </a:r>
          </a:p>
          <a:p>
            <a:r>
              <a:rPr lang="id-ID" dirty="0"/>
              <a:t>Pembentukan produk organisme rekayasa </a:t>
            </a:r>
            <a:r>
              <a:rPr lang="id-ID" dirty="0" smtClean="0"/>
              <a:t>genetika</a:t>
            </a:r>
            <a:endParaRPr lang="id-ID" dirty="0"/>
          </a:p>
        </p:txBody>
      </p:sp>
    </p:spTree>
    <p:extLst>
      <p:ext uri="{BB962C8B-B14F-4D97-AF65-F5344CB8AC3E}">
        <p14:creationId xmlns:p14="http://schemas.microsoft.com/office/powerpoint/2010/main" val="1429383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Prosedur pembentukan organisme transgenik</a:t>
            </a:r>
            <a:endParaRPr lang="id-ID" dirty="0"/>
          </a:p>
        </p:txBody>
      </p:sp>
      <p:sp>
        <p:nvSpPr>
          <p:cNvPr id="3" name="Content Placeholder 2"/>
          <p:cNvSpPr>
            <a:spLocks noGrp="1"/>
          </p:cNvSpPr>
          <p:nvPr>
            <p:ph idx="1"/>
          </p:nvPr>
        </p:nvSpPr>
        <p:spPr/>
        <p:txBody>
          <a:bodyPr/>
          <a:lstStyle/>
          <a:p>
            <a:pPr marL="0" indent="0">
              <a:buNone/>
            </a:pPr>
            <a:r>
              <a:rPr lang="id-ID" dirty="0"/>
              <a:t>Prosedur pembentukan organisme transgenik ada dua, yaitu :</a:t>
            </a:r>
          </a:p>
          <a:p>
            <a:r>
              <a:rPr lang="id-ID" dirty="0"/>
              <a:t>Melalui proses pengenalan gen</a:t>
            </a:r>
          </a:p>
          <a:p>
            <a:r>
              <a:rPr lang="id-ID" dirty="0"/>
              <a:t>Melalui proses mutagenesis</a:t>
            </a:r>
          </a:p>
        </p:txBody>
      </p:sp>
    </p:spTree>
    <p:extLst>
      <p:ext uri="{BB962C8B-B14F-4D97-AF65-F5344CB8AC3E}">
        <p14:creationId xmlns:p14="http://schemas.microsoft.com/office/powerpoint/2010/main" val="1672591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Proses Pengenalan </a:t>
            </a:r>
            <a:r>
              <a:rPr lang="id-ID" b="1" dirty="0" smtClean="0"/>
              <a:t>Gen</a:t>
            </a:r>
            <a:endParaRPr lang="id-ID" dirty="0"/>
          </a:p>
        </p:txBody>
      </p:sp>
      <p:sp>
        <p:nvSpPr>
          <p:cNvPr id="3" name="Content Placeholder 2"/>
          <p:cNvSpPr>
            <a:spLocks noGrp="1"/>
          </p:cNvSpPr>
          <p:nvPr>
            <p:ph idx="1"/>
          </p:nvPr>
        </p:nvSpPr>
        <p:spPr/>
        <p:txBody>
          <a:bodyPr/>
          <a:lstStyle/>
          <a:p>
            <a:pPr marL="0" indent="0">
              <a:buNone/>
            </a:pPr>
            <a:r>
              <a:rPr lang="id-ID" dirty="0"/>
              <a:t>Beberapa langkah dasar proses pengenalan gen adalah:</a:t>
            </a:r>
          </a:p>
          <a:p>
            <a:r>
              <a:rPr lang="id-ID" dirty="0"/>
              <a:t>Membentuk urutan gen yang diinginkan yang ditandai dengan penanda yang spesifik</a:t>
            </a:r>
          </a:p>
          <a:p>
            <a:r>
              <a:rPr lang="id-ID" dirty="0"/>
              <a:t>Transformasi urutan gen yang sudah ditandai ke jaringan</a:t>
            </a:r>
          </a:p>
          <a:p>
            <a:r>
              <a:rPr lang="id-ID" dirty="0"/>
              <a:t>Kultur jaringan yang sudah berisi gen yang berubah</a:t>
            </a:r>
          </a:p>
          <a:p>
            <a:r>
              <a:rPr lang="id-ID" dirty="0"/>
              <a:t>Uji coba kultur tersebut di </a:t>
            </a:r>
            <a:r>
              <a:rPr lang="id-ID" dirty="0" smtClean="0"/>
              <a:t>lapangan</a:t>
            </a:r>
            <a:endParaRPr lang="id-ID" dirty="0"/>
          </a:p>
        </p:txBody>
      </p:sp>
    </p:spTree>
    <p:extLst>
      <p:ext uri="{BB962C8B-B14F-4D97-AF65-F5344CB8AC3E}">
        <p14:creationId xmlns:p14="http://schemas.microsoft.com/office/powerpoint/2010/main" val="3761891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Mutagenesis</a:t>
            </a:r>
            <a:endParaRPr lang="id-ID" dirty="0"/>
          </a:p>
        </p:txBody>
      </p:sp>
      <p:sp>
        <p:nvSpPr>
          <p:cNvPr id="3" name="Content Placeholder 2"/>
          <p:cNvSpPr>
            <a:spLocks noGrp="1"/>
          </p:cNvSpPr>
          <p:nvPr>
            <p:ph idx="1"/>
          </p:nvPr>
        </p:nvSpPr>
        <p:spPr/>
        <p:txBody>
          <a:bodyPr/>
          <a:lstStyle/>
          <a:p>
            <a:pPr marL="0" indent="0">
              <a:buNone/>
            </a:pPr>
            <a:r>
              <a:rPr lang="id-ID" dirty="0"/>
              <a:t>Memodifikasi gen pada organisme ini dengan mengganti basa nitrogen dalam urutan DNA yang akan diganti dengan basa nitrogen lain sehingga terjadi perubahan sifat organisme, misalnya: awalnya inheren tahan terhadap hama menjadi resisten hama. Agen mutagenesis biasanya dikenal sebagai mutagen. Beberapa contoh mutagen yang umum digunakan adalah sinar gamma (mutagen fisika) dan etil metana sulfonat (mutagen kimia).</a:t>
            </a:r>
          </a:p>
        </p:txBody>
      </p:sp>
    </p:spTree>
    <p:extLst>
      <p:ext uri="{BB962C8B-B14F-4D97-AF65-F5344CB8AC3E}">
        <p14:creationId xmlns:p14="http://schemas.microsoft.com/office/powerpoint/2010/main" val="2399750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Human Genome Project</a:t>
            </a:r>
            <a:endParaRPr lang="id-ID" dirty="0"/>
          </a:p>
        </p:txBody>
      </p:sp>
      <p:sp>
        <p:nvSpPr>
          <p:cNvPr id="3" name="Content Placeholder 2"/>
          <p:cNvSpPr>
            <a:spLocks noGrp="1"/>
          </p:cNvSpPr>
          <p:nvPr>
            <p:ph idx="1"/>
          </p:nvPr>
        </p:nvSpPr>
        <p:spPr/>
        <p:txBody>
          <a:bodyPr/>
          <a:lstStyle/>
          <a:p>
            <a:pPr marL="0" indent="0">
              <a:buNone/>
            </a:pPr>
            <a:r>
              <a:rPr lang="id-ID" dirty="0"/>
              <a:t>Human Genome Project merupakan upaya internasional yang dimulai pada tahun 1990 untuk mengidentifikasi semua gen (genom) yang terkandung dalam DNA dalam sel manusia dan memetakan lokasi masing-masing kromosom manusia berjumlah 24. Proyek ini memiliki potensi yang tak terbatas untuk pengembangan dalam pendekatan diagnostik untuk mendeteksi penyakit dan molekul pendekatan untuk mengobati penyakit genetik manusia.</a:t>
            </a:r>
          </a:p>
        </p:txBody>
      </p:sp>
    </p:spTree>
    <p:extLst>
      <p:ext uri="{BB962C8B-B14F-4D97-AF65-F5344CB8AC3E}">
        <p14:creationId xmlns:p14="http://schemas.microsoft.com/office/powerpoint/2010/main" val="1926194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0" indent="0">
              <a:buNone/>
            </a:pPr>
            <a:r>
              <a:rPr lang="id-ID" b="1" i="1" dirty="0"/>
              <a:t>jenis mikroorganisme yang berperan dalam bioteknologi makanan dan jenis bioteknologi dan contohnya :</a:t>
            </a:r>
            <a:endParaRPr lang="id-ID" dirty="0"/>
          </a:p>
          <a:p>
            <a:r>
              <a:rPr lang="id-ID" dirty="0"/>
              <a:t>Yogurt adalah bioteknologi mikroorganisme Lactobacillus bulgaricus dan streptococcus Thennophilus</a:t>
            </a:r>
          </a:p>
          <a:p>
            <a:r>
              <a:rPr lang="id-ID" dirty="0"/>
              <a:t>Lembut keju bioteknologi adalah mikroorganisme Penicilium camemberti</a:t>
            </a:r>
          </a:p>
          <a:p>
            <a:r>
              <a:rPr lang="id-ID" dirty="0"/>
              <a:t>Bioteknologi Kecap adalah Aspergillus mikroorganisme Orysae / Aspergillus Soyae</a:t>
            </a:r>
          </a:p>
          <a:p>
            <a:r>
              <a:rPr lang="id-ID" dirty="0"/>
              <a:t>Bioteknologi Mikroprotein adalah Fusarium mikroorganisme graminearum</a:t>
            </a:r>
          </a:p>
          <a:p>
            <a:r>
              <a:rPr lang="id-ID" dirty="0"/>
              <a:t>Nata de Coco bioteknologi adalah mikroorganisme Acetobacter Filinum</a:t>
            </a:r>
          </a:p>
          <a:p>
            <a:r>
              <a:rPr lang="id-ID" dirty="0"/>
              <a:t>Bioteknologi Tempe adalah Rhizopus Orysae mikroorganisme. Rhizopus oligosporus</a:t>
            </a:r>
          </a:p>
          <a:p>
            <a:r>
              <a:rPr lang="id-ID" dirty="0"/>
              <a:t>Bioteknologi Tape adalah Sadharomyces mikroorganisme cerevisiae</a:t>
            </a:r>
          </a:p>
          <a:p>
            <a:r>
              <a:rPr lang="id-ID" dirty="0"/>
              <a:t>Bioteknologi Anggur / Wine adalah Vitis mikroorganisme Venefera</a:t>
            </a:r>
          </a:p>
          <a:p>
            <a:r>
              <a:rPr lang="id-ID" dirty="0"/>
              <a:t>Bioteknologi Oncom adalah miki’oorganismenya Neuropra &amp; Monilia Sitophilia</a:t>
            </a:r>
          </a:p>
          <a:p>
            <a:r>
              <a:rPr lang="id-ID" dirty="0"/>
              <a:t>Keju keras bioteknologi adalah mikroorganisme bakteri propioni.</a:t>
            </a:r>
          </a:p>
        </p:txBody>
      </p:sp>
    </p:spTree>
    <p:extLst>
      <p:ext uri="{BB962C8B-B14F-4D97-AF65-F5344CB8AC3E}">
        <p14:creationId xmlns:p14="http://schemas.microsoft.com/office/powerpoint/2010/main" val="2532584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138" y="2644686"/>
            <a:ext cx="10515600" cy="1325563"/>
          </a:xfrm>
        </p:spPr>
        <p:txBody>
          <a:bodyPr/>
          <a:lstStyle/>
          <a:p>
            <a:pPr algn="ctr"/>
            <a:r>
              <a:rPr lang="id-ID" b="1" dirty="0" smtClean="0"/>
              <a:t>Sekian &amp; Terimakasih</a:t>
            </a:r>
            <a:endParaRPr lang="id-ID" b="1" dirty="0"/>
          </a:p>
        </p:txBody>
      </p:sp>
    </p:spTree>
    <p:extLst>
      <p:ext uri="{BB962C8B-B14F-4D97-AF65-F5344CB8AC3E}">
        <p14:creationId xmlns:p14="http://schemas.microsoft.com/office/powerpoint/2010/main" val="488360646"/>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TM10001104[[fn=Feathered]]</Template>
  <TotalTime>12</TotalTime>
  <Words>951</Words>
  <Application>Microsoft Office PowerPoint</Application>
  <PresentationFormat>Widescreen</PresentationFormat>
  <Paragraphs>89</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Calibri</vt:lpstr>
      <vt:lpstr>Century Schoolbook</vt:lpstr>
      <vt:lpstr>Corbel</vt:lpstr>
      <vt:lpstr>Feathered</vt:lpstr>
      <vt:lpstr>Biotekhnologi</vt:lpstr>
      <vt:lpstr>Pengertian</vt:lpstr>
      <vt:lpstr>Kesimpulan</vt:lpstr>
      <vt:lpstr>Sejarah perkembangan biotekhnologi</vt:lpstr>
      <vt:lpstr>Lanjutan...</vt:lpstr>
      <vt:lpstr>Lanjutan...</vt:lpstr>
      <vt:lpstr>Lanjutan...</vt:lpstr>
      <vt:lpstr>Lanjutan...</vt:lpstr>
      <vt:lpstr>Lanjutan...</vt:lpstr>
      <vt:lpstr>Batasan-batasan</vt:lpstr>
      <vt:lpstr>PowerPoint Presentation</vt:lpstr>
      <vt:lpstr>Manfaat Biotekhnologi</vt:lpstr>
      <vt:lpstr>Sifat biologis melalui rekayasa Genetika</vt:lpstr>
      <vt:lpstr>Timeline Bioteknologi Menurut Para Ahli</vt:lpstr>
      <vt:lpstr>Rekayasa Genetika</vt:lpstr>
      <vt:lpstr>Prosedur pembentukan organisme transgenik</vt:lpstr>
      <vt:lpstr>Proses Pengenalan Gen</vt:lpstr>
      <vt:lpstr>Mutagenesis</vt:lpstr>
      <vt:lpstr>Human Genome Project</vt:lpstr>
      <vt:lpstr>PowerPoint Presentation</vt:lpstr>
      <vt:lpstr>Sekian &amp; Terimakasih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Biotekhnologi</dc:title>
  <dc:creator>taufik</dc:creator>
  <cp:lastModifiedBy>taufik</cp:lastModifiedBy>
  <cp:revision>3</cp:revision>
  <dcterms:created xsi:type="dcterms:W3CDTF">2019-03-28T02:08:58Z</dcterms:created>
  <dcterms:modified xsi:type="dcterms:W3CDTF">2019-03-28T02:20:58Z</dcterms:modified>
</cp:coreProperties>
</file>