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5" r:id="rId9"/>
    <p:sldId id="266" r:id="rId10"/>
    <p:sldId id="264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120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92BCE-B36F-4DAB-81AC-F388FA826DCF}" type="datetimeFigureOut">
              <a:rPr lang="id-ID" smtClean="0"/>
              <a:t>24/03/2020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CD822-7CCA-42EB-AA88-2255A166860A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92BCE-B36F-4DAB-81AC-F388FA826DCF}" type="datetimeFigureOut">
              <a:rPr lang="id-ID" smtClean="0"/>
              <a:t>24/03/2020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CD822-7CCA-42EB-AA88-2255A166860A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92BCE-B36F-4DAB-81AC-F388FA826DCF}" type="datetimeFigureOut">
              <a:rPr lang="id-ID" smtClean="0"/>
              <a:t>24/03/2020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CD822-7CCA-42EB-AA88-2255A166860A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92BCE-B36F-4DAB-81AC-F388FA826DCF}" type="datetimeFigureOut">
              <a:rPr lang="id-ID" smtClean="0"/>
              <a:t>24/03/2020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CD822-7CCA-42EB-AA88-2255A166860A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92BCE-B36F-4DAB-81AC-F388FA826DCF}" type="datetimeFigureOut">
              <a:rPr lang="id-ID" smtClean="0"/>
              <a:t>24/03/2020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CD822-7CCA-42EB-AA88-2255A166860A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92BCE-B36F-4DAB-81AC-F388FA826DCF}" type="datetimeFigureOut">
              <a:rPr lang="id-ID" smtClean="0"/>
              <a:t>24/03/2020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CD822-7CCA-42EB-AA88-2255A166860A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92BCE-B36F-4DAB-81AC-F388FA826DCF}" type="datetimeFigureOut">
              <a:rPr lang="id-ID" smtClean="0"/>
              <a:t>24/03/2020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CD822-7CCA-42EB-AA88-2255A166860A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92BCE-B36F-4DAB-81AC-F388FA826DCF}" type="datetimeFigureOut">
              <a:rPr lang="id-ID" smtClean="0"/>
              <a:t>24/03/2020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CD822-7CCA-42EB-AA88-2255A166860A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92BCE-B36F-4DAB-81AC-F388FA826DCF}" type="datetimeFigureOut">
              <a:rPr lang="id-ID" smtClean="0"/>
              <a:t>24/03/2020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CD822-7CCA-42EB-AA88-2255A166860A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92BCE-B36F-4DAB-81AC-F388FA826DCF}" type="datetimeFigureOut">
              <a:rPr lang="id-ID" smtClean="0"/>
              <a:t>24/03/2020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CD822-7CCA-42EB-AA88-2255A166860A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92BCE-B36F-4DAB-81AC-F388FA826DCF}" type="datetimeFigureOut">
              <a:rPr lang="id-ID" smtClean="0"/>
              <a:t>24/03/2020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0CD822-7CCA-42EB-AA88-2255A166860A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892BCE-B36F-4DAB-81AC-F388FA826DCF}" type="datetimeFigureOut">
              <a:rPr lang="id-ID" smtClean="0"/>
              <a:t>24/03/2020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0CD822-7CCA-42EB-AA88-2255A166860A}" type="slidenum">
              <a:rPr lang="id-ID" smtClean="0"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d-ID" dirty="0" smtClean="0"/>
              <a:t>Pengkajian prosa 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Pengkajian prosa termasuk dalam apresiasi dan interpretasi terhadap karya sastra</a:t>
            </a:r>
          </a:p>
          <a:p>
            <a:r>
              <a:rPr lang="id-ID" dirty="0" smtClean="0"/>
              <a:t>Interpretasi  terhadap karya sastra bersifat personal, artinya tidak ada satu interpretasipun yang  paling benar (absolut)</a:t>
            </a:r>
          </a:p>
          <a:p>
            <a:r>
              <a:rPr lang="id-ID" dirty="0" smtClean="0"/>
              <a:t> prinsip ini membuat peneliti belajar membangun demokrasi dalam dunia penelitian</a:t>
            </a:r>
            <a:endParaRPr lang="id-ID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Dikotomi fiksi serius dan populer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Dikotomi fiksi serius dan populer</a:t>
            </a:r>
            <a:endParaRPr lang="id-ID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d-ID" dirty="0" smtClean="0"/>
              <a:t>Fiksi serius</a:t>
            </a:r>
            <a:endParaRPr lang="id-ID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id-ID" dirty="0" smtClean="0"/>
              <a:t>Dapat dinikmati berbagai generasi, kerena mampu bercerita</a:t>
            </a:r>
          </a:p>
          <a:p>
            <a:r>
              <a:rPr lang="id-ID" dirty="0" smtClean="0"/>
              <a:t>Selalu segar dan mudah dipahami karena menggunakan bahasa sehari-hari dan memuat cerita yang relevan dg pembaca</a:t>
            </a:r>
            <a:endParaRPr lang="id-ID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id-ID" dirty="0" smtClean="0"/>
              <a:t>Fiksi populer</a:t>
            </a:r>
            <a:endParaRPr lang="id-ID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id-ID" dirty="0" smtClean="0"/>
              <a:t>Jika sdh berusia 40 thn sudah sangat kuno dan sulit dipahami  karena tidak lagi relevan dengan jamannya</a:t>
            </a:r>
          </a:p>
          <a:p>
            <a:r>
              <a:rPr lang="id-ID" dirty="0" smtClean="0"/>
              <a:t>Dilandaskan pada situasi yang tidak lazim</a:t>
            </a:r>
          </a:p>
          <a:p>
            <a:endParaRPr lang="id-ID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id-ID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Tema 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Makna atau gagasan utama dalam sebuah cerita</a:t>
            </a:r>
          </a:p>
          <a:p>
            <a:r>
              <a:rPr lang="id-ID" dirty="0" smtClean="0"/>
              <a:t>Tema memberi kekuatan dan menegaskan kebersatuan kejadian-kejadian yang sedang diceritakan sekaligus mengisahkan kehidupan dalam konteks yang paling umum</a:t>
            </a:r>
          </a:p>
          <a:p>
            <a:r>
              <a:rPr lang="id-ID" dirty="0" smtClean="0"/>
              <a:t>Tema bukanlah sesuatu yang diungkapkan secara langsung melalui fakta-fakta cerita</a:t>
            </a:r>
            <a:endParaRPr lang="id-ID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Lanjutan tema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d-ID" dirty="0" smtClean="0"/>
              <a:t>Tema cerita sangat jarang berwujud pesan-pesan moral atau nasihat-nasihat</a:t>
            </a:r>
          </a:p>
          <a:p>
            <a:r>
              <a:rPr lang="id-ID" dirty="0" smtClean="0"/>
              <a:t>Tema bisa berwujud satu fakta dari pengalaman kemanusiaan yang digambarkan atau dieksplorasi oleh cerita seperti keberanian; ilusi; dan masa tua.</a:t>
            </a:r>
          </a:p>
          <a:p>
            <a:r>
              <a:rPr lang="id-ID" dirty="0" smtClean="0"/>
              <a:t>Tema bisa mengambil bentuk paling umumu dari kehidupan</a:t>
            </a:r>
          </a:p>
          <a:p>
            <a:r>
              <a:rPr lang="id-ID" dirty="0" smtClean="0"/>
              <a:t>Tema membangun kesatuan cerita dan memberi makna setiap peristiwa</a:t>
            </a:r>
            <a:endParaRPr lang="id-ID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Tema merupakan aspek cerita yang sejajar dengan ‘makna’ dalam pengalaman manusia, sesuatu yang mebuat sebuah pengalaman begitu diingat</a:t>
            </a:r>
          </a:p>
          <a:p>
            <a:r>
              <a:rPr lang="id-ID" dirty="0" smtClean="0"/>
              <a:t>Tema = gagasan utama = maksud utama</a:t>
            </a:r>
          </a:p>
          <a:p>
            <a:r>
              <a:rPr lang="id-ID" dirty="0" smtClean="0"/>
              <a:t>Tema mengacu pada aspek-aspek kehidupan manusia sehingga nantinya akan ada nilai-nilai tertentu yang melingkupi cerita</a:t>
            </a:r>
            <a:endParaRPr lang="id-ID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d-ID" dirty="0" smtClean="0"/>
              <a:t>Tema membuat cerita lebih fokus, menyatu, mengerucut, dan berdampak</a:t>
            </a:r>
          </a:p>
          <a:p>
            <a:r>
              <a:rPr lang="id-ID" dirty="0" smtClean="0"/>
              <a:t>Tema merupakanelemen yang relevan dengan setiap peristiwa dan detail sebuah cerita</a:t>
            </a:r>
          </a:p>
          <a:p>
            <a:r>
              <a:rPr lang="id-ID" dirty="0" smtClean="0"/>
              <a:t>Tema dapat dimaknai dengan maksud dari cerita</a:t>
            </a:r>
          </a:p>
          <a:p>
            <a:r>
              <a:rPr lang="id-ID" dirty="0" smtClean="0"/>
              <a:t>Tema adalah makna yang dapat merangkum semua elemen dalam cerita dengan cara paling sederhana</a:t>
            </a:r>
            <a:endParaRPr lang="id-ID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Sarana-sarana sastra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d-ID" dirty="0" smtClean="0"/>
              <a:t>Pengarang meleburkan fakta dan tema dengan bantuan sarana-sarana sastra, seperti konflik; sudaut pandang, simbolisme, ironi, dan sebagainya</a:t>
            </a:r>
          </a:p>
          <a:p>
            <a:r>
              <a:rPr lang="id-ID" dirty="0" smtClean="0"/>
              <a:t>Sarana cerita dapat dipandang sebagai metode untuk memilih dan menyusun detail-detail cerita.</a:t>
            </a:r>
          </a:p>
          <a:p>
            <a:r>
              <a:rPr lang="id-ID" dirty="0" smtClean="0"/>
              <a:t>Detail-detail tersebut akan membnatuk berbagai pola yang mengemban tema</a:t>
            </a:r>
            <a:endParaRPr lang="id-ID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Sarana cerita yang paling siginifikan diantara berbagai sarana adalah karakter utama; konflik utama; dantema utama.</a:t>
            </a:r>
          </a:p>
          <a:p>
            <a:r>
              <a:rPr lang="id-ID" dirty="0" smtClean="0"/>
              <a:t>Ketiga sarana tersebut merupakan kesatuan organis cerita</a:t>
            </a:r>
          </a:p>
          <a:p>
            <a:endParaRPr lang="id-ID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dirty="0" smtClean="0"/>
              <a:t>Point of view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d-ID" dirty="0" smtClean="0"/>
              <a:t>Point of view atau sudut pandang</a:t>
            </a:r>
          </a:p>
          <a:p>
            <a:r>
              <a:rPr lang="id-ID" dirty="0" smtClean="0"/>
              <a:t>Terbagi menjadi 4tipe utama:</a:t>
            </a:r>
          </a:p>
          <a:p>
            <a:pPr>
              <a:buNone/>
            </a:pPr>
            <a:r>
              <a:rPr lang="id-ID" dirty="0" smtClean="0"/>
              <a:t>1.Orang pertama utama : sang karakter utama bercerita dengan kata-katanya sendiri</a:t>
            </a:r>
          </a:p>
          <a:p>
            <a:pPr>
              <a:buNone/>
            </a:pPr>
            <a:r>
              <a:rPr lang="id-ID" dirty="0" smtClean="0"/>
              <a:t>2. Orang pertama sampingan : karakter ‘aku’ sebagai sampingan</a:t>
            </a:r>
          </a:p>
          <a:p>
            <a:pPr>
              <a:buNone/>
            </a:pPr>
            <a:r>
              <a:rPr lang="id-ID" dirty="0" smtClean="0"/>
              <a:t>3. Orang ketiga terbatas : pengarang mengacu pada semuakarakter dan meosisikannya sebagai orang ketiga tetapi hanya menggambarkan apayang dilihat,didengar, dan dipikirkan oleh satu orang karakter saja</a:t>
            </a:r>
            <a:endParaRPr lang="id-ID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id-ID" dirty="0" smtClean="0"/>
              <a:t>4.  Orang ketiga tidak terbatas : pengarang mengacu pada setiap karakter dan memosisikannya sebagai orang ketiga. </a:t>
            </a:r>
            <a:r>
              <a:rPr lang="id-ID" smtClean="0"/>
              <a:t>Pengarang juga dapat membuta beberapa karakter melihat; mendengar; atau berpikir </a:t>
            </a:r>
            <a:endParaRPr lang="id-ID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442</Words>
  <Application>Microsoft Office PowerPoint</Application>
  <PresentationFormat>On-screen Show (4:3)</PresentationFormat>
  <Paragraphs>41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Pengkajian prosa </vt:lpstr>
      <vt:lpstr>Slide 2</vt:lpstr>
      <vt:lpstr>Dikotomi fiksi serius dan populer</vt:lpstr>
      <vt:lpstr>Dikotomi fiksi serius dan populer</vt:lpstr>
      <vt:lpstr>Slide 5</vt:lpstr>
      <vt:lpstr>Tema </vt:lpstr>
      <vt:lpstr>Lanjutan tema</vt:lpstr>
      <vt:lpstr>Slide 8</vt:lpstr>
      <vt:lpstr>Slide 9</vt:lpstr>
      <vt:lpstr>Sarana-sarana sastra</vt:lpstr>
      <vt:lpstr>Slide 11</vt:lpstr>
      <vt:lpstr>Point of view</vt:lpstr>
      <vt:lpstr>Slide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Pengkajian prosa </dc:title>
  <dc:creator>hp</dc:creator>
  <cp:lastModifiedBy>hp</cp:lastModifiedBy>
  <cp:revision>11</cp:revision>
  <dcterms:created xsi:type="dcterms:W3CDTF">2020-03-24T06:11:06Z</dcterms:created>
  <dcterms:modified xsi:type="dcterms:W3CDTF">2020-03-24T07:07:02Z</dcterms:modified>
</cp:coreProperties>
</file>