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23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76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5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28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021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5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63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2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778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499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063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EDBCF-0A05-4183-8CC8-8F09B634DAFE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9763E-9B09-45A6-82E0-B8B533701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1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1"/>
            <a:ext cx="7772400" cy="207645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ataneo BT" pitchFamily="66" charset="0"/>
              </a:rPr>
              <a:t>PERPINDAHAN  PANAS KONDUKSI PADA BAHAN YANG DISUSUN SERI DAN PARALEL</a:t>
            </a:r>
            <a:endParaRPr lang="en-US" b="1" dirty="0">
              <a:solidFill>
                <a:srgbClr val="FF0000"/>
              </a:solidFill>
              <a:latin typeface="Cataneo B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283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1" y="304800"/>
            <a:ext cx="8103560" cy="600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21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62" y="381001"/>
            <a:ext cx="8310338" cy="626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036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38" y="609600"/>
            <a:ext cx="8693241" cy="5562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36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latin typeface="Baskerville Old Face" pitchFamily="18" charset="0"/>
              </a:rPr>
              <a:t>1</a:t>
            </a:r>
            <a:r>
              <a:rPr lang="en-US" sz="2800" b="1" dirty="0">
                <a:latin typeface="Baskerville Old Face" pitchFamily="18" charset="0"/>
              </a:rPr>
              <a:t>. </a:t>
            </a:r>
            <a:r>
              <a:rPr lang="en-US" sz="2800" b="1" dirty="0" err="1">
                <a:latin typeface="Baskerville Old Face" pitchFamily="18" charset="0"/>
              </a:rPr>
              <a:t>Perpindahan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Panas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Konduksi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pada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Silinder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Berongga</a:t>
            </a:r>
            <a:r>
              <a:rPr lang="en-US" sz="2800" b="1" dirty="0">
                <a:latin typeface="Baskerville Old Face" pitchFamily="18" charset="0"/>
              </a:rPr>
              <a:t> </a:t>
            </a:r>
            <a:endParaRPr lang="en-US" sz="2800" dirty="0">
              <a:latin typeface="Baskerville Old Face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55416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Baskerville Old Face" pitchFamily="18" charset="0"/>
              </a:rPr>
              <a:t>PERPINDAHAN PANAS KONDUKSI PADA </a:t>
            </a:r>
            <a:r>
              <a:rPr lang="en-US" sz="3600" b="1" dirty="0" smtClean="0">
                <a:solidFill>
                  <a:srgbClr val="FF0000"/>
                </a:solidFill>
                <a:latin typeface="Baskerville Old Face" pitchFamily="18" charset="0"/>
              </a:rPr>
              <a:t>SILINDER</a:t>
            </a:r>
            <a:endParaRPr lang="en-US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38399"/>
            <a:ext cx="7772400" cy="421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15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9" y="609600"/>
            <a:ext cx="8744601" cy="590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026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47736"/>
            <a:ext cx="8488330" cy="612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823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 smtClean="0">
                <a:latin typeface="Baskerville Old Face" pitchFamily="18" charset="0"/>
              </a:rPr>
              <a:t>Sebuah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silinder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permukaannya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relatif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tinggi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dapat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diisolasi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dengan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beberapa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macam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bahan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disusun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seri</a:t>
            </a:r>
            <a:r>
              <a:rPr lang="en-US" dirty="0">
                <a:latin typeface="Baskerville Old Face" pitchFamily="18" charset="0"/>
              </a:rPr>
              <a:t>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askerville Old Face" pitchFamily="18" charset="0"/>
              </a:rPr>
              <a:t/>
            </a:r>
            <a:br>
              <a:rPr lang="en-US" dirty="0">
                <a:latin typeface="Baskerville Old Face" pitchFamily="18" charset="0"/>
              </a:rPr>
            </a:br>
            <a:r>
              <a:rPr lang="sv-SE" sz="3100" b="1" dirty="0">
                <a:latin typeface="Baskerville Old Face" pitchFamily="18" charset="0"/>
              </a:rPr>
              <a:t>Perpindahan Panas Konduksi pada Dinding Lapis Rangkap Berbentuk Silinder </a:t>
            </a:r>
            <a:r>
              <a:rPr lang="sv-SE" dirty="0">
                <a:latin typeface="Baskerville Old Face" pitchFamily="18" charset="0"/>
              </a:rPr>
              <a:t/>
            </a:r>
            <a:br>
              <a:rPr lang="sv-SE" dirty="0">
                <a:latin typeface="Baskerville Old Face" pitchFamily="18" charset="0"/>
              </a:rPr>
            </a:br>
            <a:endParaRPr lang="en-US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200400"/>
            <a:ext cx="565785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5638800"/>
            <a:ext cx="62579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941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307" y="1958686"/>
            <a:ext cx="27527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Image result for hot pipe insul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7" y="48006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hot pipe insul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19400"/>
            <a:ext cx="2495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42" y="228600"/>
            <a:ext cx="296759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0836"/>
            <a:ext cx="3395110" cy="255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Image result for hot pipe insul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7" y="4038600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11083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 descr="Image result for hot pipe insula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61" y="22860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4685434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5944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5"/>
          <a:stretch/>
        </p:blipFill>
        <p:spPr bwMode="auto">
          <a:xfrm>
            <a:off x="1905000" y="1371600"/>
            <a:ext cx="5113789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latin typeface="Baskerville Old Face" pitchFamily="18" charset="0"/>
              </a:rPr>
              <a:t>Persamaan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aliran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panas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untuk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dinding</a:t>
            </a:r>
            <a:r>
              <a:rPr lang="en-US" sz="3200" dirty="0" smtClean="0">
                <a:latin typeface="Baskerville Old Face" pitchFamily="18" charset="0"/>
              </a:rPr>
              <a:t> lapis </a:t>
            </a:r>
            <a:r>
              <a:rPr lang="en-US" sz="3200" dirty="0" err="1" smtClean="0">
                <a:latin typeface="Baskerville Old Face" pitchFamily="18" charset="0"/>
              </a:rPr>
              <a:t>rangkap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berbentuk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selinder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adalah</a:t>
            </a:r>
            <a:r>
              <a:rPr lang="en-US" sz="3200" dirty="0" smtClean="0">
                <a:latin typeface="Baskerville Old Face" pitchFamily="18" charset="0"/>
              </a:rPr>
              <a:t>:</a:t>
            </a:r>
            <a:endParaRPr lang="en-US" sz="3200" dirty="0">
              <a:latin typeface="Baskerville Old Fac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1073"/>
            <a:ext cx="1752600" cy="80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1072"/>
            <a:ext cx="1752600" cy="92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988482"/>
            <a:ext cx="1676400" cy="86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8773" y="4157990"/>
            <a:ext cx="145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" y="4953000"/>
            <a:ext cx="3981302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77591" y="5461944"/>
            <a:ext cx="98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atau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36" y="5105400"/>
            <a:ext cx="3739753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5947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57200"/>
            <a:ext cx="232236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05000"/>
            <a:ext cx="4796604" cy="138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82" y="4419600"/>
            <a:ext cx="7185991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" y="3028428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42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Baskerville Old Face" pitchFamily="18" charset="0"/>
              </a:rPr>
              <a:t>Contoh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Soal</a:t>
            </a:r>
            <a:r>
              <a:rPr lang="en-US" dirty="0" smtClean="0">
                <a:latin typeface="Baskerville Old Face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 err="1" smtClean="0">
                <a:latin typeface="Baskerville Old Face" pitchFamily="18" charset="0"/>
              </a:rPr>
              <a:t>Hitunglah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kerugian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panas</a:t>
            </a:r>
            <a:r>
              <a:rPr lang="en-US" dirty="0" smtClean="0">
                <a:latin typeface="Baskerville Old Face" pitchFamily="18" charset="0"/>
              </a:rPr>
              <a:t> per meter </a:t>
            </a:r>
            <a:r>
              <a:rPr lang="en-US" dirty="0" err="1" smtClean="0">
                <a:latin typeface="Baskerville Old Face" pitchFamily="18" charset="0"/>
              </a:rPr>
              <a:t>panjang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dari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pipa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baja</a:t>
            </a:r>
            <a:r>
              <a:rPr lang="en-US" dirty="0" smtClean="0">
                <a:latin typeface="Baskerville Old Face" pitchFamily="18" charset="0"/>
              </a:rPr>
              <a:t> 80 </a:t>
            </a:r>
            <a:r>
              <a:rPr lang="en-US" dirty="0" err="1" smtClean="0">
                <a:latin typeface="Baskerville Old Face" pitchFamily="18" charset="0"/>
              </a:rPr>
              <a:t>skedul</a:t>
            </a:r>
            <a:r>
              <a:rPr lang="en-US" dirty="0" smtClean="0">
                <a:latin typeface="Baskerville Old Face" pitchFamily="18" charset="0"/>
              </a:rPr>
              <a:t> 4 (</a:t>
            </a:r>
            <a:r>
              <a:rPr lang="en-US" dirty="0" err="1" smtClean="0">
                <a:latin typeface="Baskerville Old Face" pitchFamily="18" charset="0"/>
              </a:rPr>
              <a:t>garis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tengah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luar</a:t>
            </a:r>
            <a:r>
              <a:rPr lang="en-US" dirty="0" smtClean="0">
                <a:latin typeface="Baskerville Old Face" pitchFamily="18" charset="0"/>
              </a:rPr>
              <a:t> 89,1 mm) </a:t>
            </a:r>
            <a:r>
              <a:rPr lang="en-US" dirty="0" err="1" smtClean="0">
                <a:latin typeface="Baskerville Old Face" pitchFamily="18" charset="0"/>
              </a:rPr>
              <a:t>garis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tengah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dalam</a:t>
            </a:r>
            <a:r>
              <a:rPr lang="en-US" dirty="0" smtClean="0">
                <a:latin typeface="Baskerville Old Face" pitchFamily="18" charset="0"/>
              </a:rPr>
              <a:t> 78,1 mm; k = 43 W/</a:t>
            </a:r>
            <a:r>
              <a:rPr lang="en-US" dirty="0" err="1" smtClean="0">
                <a:latin typeface="Baskerville Old Face" pitchFamily="18" charset="0"/>
              </a:rPr>
              <a:t>mK</a:t>
            </a:r>
            <a:r>
              <a:rPr lang="en-US" dirty="0" smtClean="0">
                <a:latin typeface="Baskerville Old Face" pitchFamily="18" charset="0"/>
              </a:rPr>
              <a:t>) yang </a:t>
            </a:r>
            <a:r>
              <a:rPr lang="en-US" dirty="0" err="1" smtClean="0">
                <a:latin typeface="Baskerville Old Face" pitchFamily="18" charset="0"/>
              </a:rPr>
              <a:t>dilapisi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dengan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isolasi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asbes</a:t>
            </a:r>
            <a:r>
              <a:rPr lang="en-US" dirty="0" smtClean="0">
                <a:latin typeface="Baskerville Old Face" pitchFamily="18" charset="0"/>
              </a:rPr>
              <a:t> (k= 0,19 W/</a:t>
            </a:r>
            <a:r>
              <a:rPr lang="en-US" dirty="0" err="1" smtClean="0">
                <a:latin typeface="Baskerville Old Face" pitchFamily="18" charset="0"/>
              </a:rPr>
              <a:t>mK</a:t>
            </a:r>
            <a:r>
              <a:rPr lang="en-US" dirty="0" smtClean="0">
                <a:latin typeface="Baskerville Old Face" pitchFamily="18" charset="0"/>
              </a:rPr>
              <a:t>) </a:t>
            </a:r>
            <a:r>
              <a:rPr lang="en-US" dirty="0" err="1" smtClean="0">
                <a:latin typeface="Baskerville Old Face" pitchFamily="18" charset="0"/>
              </a:rPr>
              <a:t>setebal</a:t>
            </a:r>
            <a:r>
              <a:rPr lang="en-US" dirty="0" smtClean="0">
                <a:latin typeface="Baskerville Old Face" pitchFamily="18" charset="0"/>
              </a:rPr>
              <a:t> 15 mm. Di </a:t>
            </a:r>
            <a:r>
              <a:rPr lang="en-US" dirty="0" err="1" smtClean="0">
                <a:latin typeface="Baskerville Old Face" pitchFamily="18" charset="0"/>
              </a:rPr>
              <a:t>dalam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pipa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mengalir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fluida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suhunya</a:t>
            </a:r>
            <a:r>
              <a:rPr lang="en-US" dirty="0" smtClean="0">
                <a:latin typeface="Baskerville Old Face" pitchFamily="18" charset="0"/>
              </a:rPr>
              <a:t> 420 K. </a:t>
            </a:r>
            <a:r>
              <a:rPr lang="en-US" dirty="0" err="1" smtClean="0">
                <a:latin typeface="Baskerville Old Face" pitchFamily="18" charset="0"/>
              </a:rPr>
              <a:t>Konduktansi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satuan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sebelah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dalam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adalah</a:t>
            </a:r>
            <a:r>
              <a:rPr lang="en-US" dirty="0" smtClean="0">
                <a:latin typeface="Baskerville Old Face" pitchFamily="18" charset="0"/>
              </a:rPr>
              <a:t> 227 W/m2K. </a:t>
            </a:r>
            <a:r>
              <a:rPr lang="en-US" dirty="0" err="1" smtClean="0">
                <a:latin typeface="Baskerville Old Face" pitchFamily="18" charset="0"/>
              </a:rPr>
              <a:t>Pipa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itu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berada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dalam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udara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sekitar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suhunya</a:t>
            </a:r>
            <a:r>
              <a:rPr lang="en-US" dirty="0" smtClean="0">
                <a:latin typeface="Baskerville Old Face" pitchFamily="18" charset="0"/>
              </a:rPr>
              <a:t> 300K. </a:t>
            </a:r>
            <a:r>
              <a:rPr lang="en-US" dirty="0" err="1" smtClean="0">
                <a:latin typeface="Baskerville Old Face" pitchFamily="18" charset="0"/>
              </a:rPr>
              <a:t>Konduktansi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satuan</a:t>
            </a:r>
            <a:r>
              <a:rPr lang="en-US" dirty="0" smtClean="0">
                <a:latin typeface="Baskerville Old Face" pitchFamily="18" charset="0"/>
              </a:rPr>
              <a:t> rata2 </a:t>
            </a:r>
            <a:r>
              <a:rPr lang="en-US" dirty="0" err="1" smtClean="0">
                <a:latin typeface="Baskerville Old Face" pitchFamily="18" charset="0"/>
              </a:rPr>
              <a:t>sebelah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luar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adalah</a:t>
            </a:r>
            <a:r>
              <a:rPr lang="en-US" dirty="0" smtClean="0">
                <a:latin typeface="Baskerville Old Face" pitchFamily="18" charset="0"/>
              </a:rPr>
              <a:t> 22,7 W/m2K.</a:t>
            </a:r>
            <a:endParaRPr lang="en-US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942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81000"/>
                <a:ext cx="8229600" cy="57451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err="1" smtClean="0">
                    <a:latin typeface="Baskerville Old Face" pitchFamily="18" charset="0"/>
                  </a:rPr>
                  <a:t>Penyelesaian</a:t>
                </a:r>
                <a:r>
                  <a:rPr lang="en-US" dirty="0" smtClean="0">
                    <a:latin typeface="Baskerville Old Face" pitchFamily="18" charset="0"/>
                  </a:rPr>
                  <a:t>:</a:t>
                </a:r>
              </a:p>
              <a:p>
                <a:pPr marL="0" indent="0">
                  <a:buNone/>
                </a:pPr>
                <a:r>
                  <a:rPr lang="en-US" dirty="0" err="1" smtClean="0">
                    <a:latin typeface="Baskerville Old Face" pitchFamily="18" charset="0"/>
                  </a:rPr>
                  <a:t>Laju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err="1" smtClean="0">
                    <a:latin typeface="Baskerville Old Face" pitchFamily="18" charset="0"/>
                  </a:rPr>
                  <a:t>perpindahan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err="1" smtClean="0">
                    <a:latin typeface="Baskerville Old Face" pitchFamily="18" charset="0"/>
                  </a:rPr>
                  <a:t>panas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err="1" smtClean="0">
                    <a:latin typeface="Baskerville Old Face" pitchFamily="18" charset="0"/>
                  </a:rPr>
                  <a:t>untuk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err="1" smtClean="0">
                    <a:latin typeface="Baskerville Old Face" pitchFamily="18" charset="0"/>
                  </a:rPr>
                  <a:t>panjang</a:t>
                </a:r>
                <a:r>
                  <a:rPr lang="en-US" dirty="0" smtClean="0">
                    <a:latin typeface="Baskerville Old Face" pitchFamily="18" charset="0"/>
                  </a:rPr>
                  <a:t> </a:t>
                </a:r>
                <a:r>
                  <a:rPr lang="en-US" dirty="0" smtClean="0">
                    <a:latin typeface="Baskerville Old Face" pitchFamily="18" charset="0"/>
                    <a:cs typeface="Times New Roman" pitchFamily="18" charset="0"/>
                  </a:rPr>
                  <a:t>l</a:t>
                </a:r>
                <a:r>
                  <a:rPr lang="en-US" dirty="0" smtClean="0">
                    <a:latin typeface="Baskerville Old Face" pitchFamily="18" charset="0"/>
                  </a:rPr>
                  <a:t> = 1 m </a:t>
                </a:r>
              </a:p>
              <a:p>
                <a:pPr marL="0" indent="0">
                  <a:buNone/>
                </a:pPr>
                <a:r>
                  <a:rPr lang="en-US" sz="3200" dirty="0">
                    <a:latin typeface="Baskerville Old Face" pitchFamily="18" charset="0"/>
                  </a:rPr>
                  <a:t>q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/>
                          </a:rPr>
                          <m:t>𝑇</m:t>
                        </m:r>
                        <m:r>
                          <a:rPr lang="en-US" sz="3200" i="1">
                            <a:latin typeface="Cambria Math"/>
                          </a:rPr>
                          <m:t>1−</m:t>
                        </m:r>
                        <m:r>
                          <a:rPr lang="en-US" sz="3200" i="1">
                            <a:latin typeface="Cambria Math"/>
                          </a:rPr>
                          <m:t>𝑇</m:t>
                        </m:r>
                        <m:r>
                          <a:rPr lang="en-US" sz="3200" i="1">
                            <a:latin typeface="Cambria Math"/>
                          </a:rPr>
                          <m:t>0</m:t>
                        </m:r>
                      </m:num>
                      <m:den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  <m:r>
                          <a:rPr lang="en-US" sz="3200" i="1">
                            <a:latin typeface="Cambria Math"/>
                          </a:rPr>
                          <m:t>1+</m:t>
                        </m:r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  <m:r>
                          <a:rPr lang="en-US" sz="3200" i="1">
                            <a:latin typeface="Cambria Math"/>
                          </a:rPr>
                          <m:t>2+</m:t>
                        </m:r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  <m:r>
                          <a:rPr lang="en-US" sz="3200" i="1">
                            <a:latin typeface="Cambria Math"/>
                          </a:rPr>
                          <m:t>3+</m:t>
                        </m:r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  <m:r>
                          <a:rPr lang="en-US" sz="32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en-US" sz="3200" dirty="0">
                  <a:latin typeface="Baskerville Old Face" pitchFamily="18" charset="0"/>
                </a:endParaRPr>
              </a:p>
              <a:p>
                <a:pPr marL="0" indent="0">
                  <a:buNone/>
                </a:pPr>
                <a:endParaRPr lang="en-US" sz="3600" dirty="0" smtClean="0">
                  <a:latin typeface="Baskerville Old Face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 smtClean="0">
                    <a:latin typeface="Baskerville Old Face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/>
                          </a:rPr>
                          <m:t>120</m:t>
                        </m:r>
                      </m:num>
                      <m:den>
                        <m:f>
                          <m:fPr>
                            <m:ctrlPr>
                              <a:rPr lang="en-US" sz="32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(0,0781)(227)</m:t>
                            </m:r>
                          </m:den>
                        </m:f>
                        <m:r>
                          <a:rPr lang="en-US" sz="32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200" i="1">
                                <a:latin typeface="Cambria Math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sz="3200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sz="3200">
                                    <a:latin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sz="3200" i="1">
                                    <a:latin typeface="Cambria Math"/>
                                  </a:rPr>
                                  <m:t>(</m:t>
                                </m:r>
                                <m:f>
                                  <m:fPr>
                                    <m:ctrlPr>
                                      <a:rPr lang="en-US" sz="3200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i="1">
                                        <a:latin typeface="Cambria Math"/>
                                      </a:rPr>
                                      <m:t>89,1</m:t>
                                    </m:r>
                                  </m:num>
                                  <m:den>
                                    <m:r>
                                      <a:rPr lang="en-US" sz="3200" i="1">
                                        <a:latin typeface="Cambria Math"/>
                                      </a:rPr>
                                      <m:t>78,1</m:t>
                                    </m:r>
                                  </m:den>
                                </m:f>
                                <m:r>
                                  <a:rPr lang="en-US" sz="3200" i="1">
                                    <a:latin typeface="Cambria Math"/>
                                  </a:rPr>
                                  <m:t>)</m:t>
                                </m:r>
                              </m:e>
                            </m:func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(43)</m:t>
                            </m:r>
                          </m:den>
                        </m:f>
                        <m:r>
                          <a:rPr lang="en-US" sz="32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200" i="1">
                                <a:latin typeface="Cambria Math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sz="3200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sz="3200">
                                    <a:latin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sz="3200" i="1">
                                    <a:latin typeface="Cambria Math"/>
                                  </a:rPr>
                                  <m:t>(</m:t>
                                </m:r>
                                <m:f>
                                  <m:fPr>
                                    <m:ctrlPr>
                                      <a:rPr lang="en-US" sz="3200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i="1">
                                        <a:latin typeface="Cambria Math"/>
                                      </a:rPr>
                                      <m:t>119,1</m:t>
                                    </m:r>
                                  </m:num>
                                  <m:den>
                                    <m:r>
                                      <a:rPr lang="en-US" sz="3200" i="1">
                                        <a:latin typeface="Cambria Math"/>
                                      </a:rPr>
                                      <m:t>89,1</m:t>
                                    </m:r>
                                  </m:den>
                                </m:f>
                                <m:r>
                                  <a:rPr lang="en-US" sz="3200" i="1">
                                    <a:latin typeface="Cambria Math"/>
                                  </a:rPr>
                                  <m:t>)</m:t>
                                </m:r>
                              </m:e>
                            </m:func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(0,19)</m:t>
                            </m:r>
                          </m:den>
                        </m:f>
                        <m:r>
                          <a:rPr lang="en-US" sz="32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2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r>
                              <a:rPr lang="en-US" sz="3200" i="1">
                                <a:latin typeface="Cambria Math"/>
                              </a:rPr>
                              <m:t>(0,1191)(22,7)</m:t>
                            </m:r>
                          </m:den>
                        </m:f>
                      </m:den>
                    </m:f>
                  </m:oMath>
                </a14:m>
                <a:endParaRPr lang="en-US" sz="3200" dirty="0" smtClean="0">
                  <a:latin typeface="Baskerville Old Face" pitchFamily="18" charset="0"/>
                </a:endParaRPr>
              </a:p>
              <a:p>
                <a:pPr marL="0" indent="0">
                  <a:buNone/>
                </a:pPr>
                <a:endParaRPr lang="en-US" sz="3600" dirty="0" smtClean="0">
                  <a:latin typeface="Baskerville Old Face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Baskerville Old Face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/>
                          </a:rPr>
                          <m:t>120</m:t>
                        </m:r>
                      </m:num>
                      <m:den>
                        <m:r>
                          <a:rPr lang="en-US" sz="3200" i="1">
                            <a:latin typeface="Cambria Math"/>
                          </a:rPr>
                          <m:t>0,01795+0,00049+0,24309+0,11774</m:t>
                        </m:r>
                      </m:den>
                    </m:f>
                    <m:r>
                      <a:rPr lang="en-US" sz="3200" i="1">
                        <a:latin typeface="Cambria Math"/>
                      </a:rPr>
                      <m:t>=316,4</m:t>
                    </m:r>
                    <m:r>
                      <a:rPr lang="en-US" sz="3200" i="1">
                        <a:latin typeface="Cambria Math"/>
                      </a:rPr>
                      <m:t>𝑊</m:t>
                    </m:r>
                    <m:r>
                      <a:rPr lang="en-US" sz="3200" i="1">
                        <a:latin typeface="Cambria Math"/>
                      </a:rPr>
                      <m:t>/</m:t>
                    </m:r>
                    <m:r>
                      <a:rPr lang="en-US" sz="3200" i="1">
                        <a:latin typeface="Cambria Math"/>
                      </a:rPr>
                      <m:t>𝑚</m:t>
                    </m:r>
                  </m:oMath>
                </a14:m>
                <a:endParaRPr lang="en-US" sz="3200" dirty="0">
                  <a:latin typeface="Baskerville Old Face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81000"/>
                <a:ext cx="8229600" cy="5745163"/>
              </a:xfrm>
              <a:blipFill rotWithShape="1">
                <a:blip r:embed="rId2"/>
                <a:stretch>
                  <a:fillRect l="-2222" t="-849" r="-1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6580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225</Words>
  <Application>Microsoft Office PowerPoint</Application>
  <PresentationFormat>On-screen Show (4:3)</PresentationFormat>
  <Paragraphs>18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PERPINDAHAN  PANAS KONDUKSI PADA BAHAN YANG DISUSUN SERI DAN PARALEL</vt:lpstr>
      <vt:lpstr>PowerPoint Presentation</vt:lpstr>
      <vt:lpstr>PowerPoint Presentation</vt:lpstr>
      <vt:lpstr>PowerPoint Presentation</vt:lpstr>
      <vt:lpstr>PERPINDAHAN PANAS KONDUKSI PADA SILINDER</vt:lpstr>
      <vt:lpstr>PowerPoint Presentation</vt:lpstr>
      <vt:lpstr>PowerPoint Presentation</vt:lpstr>
      <vt:lpstr> Perpindahan Panas Konduksi pada Dinding Lapis Rangkap Berbentuk Silinder  </vt:lpstr>
      <vt:lpstr>PowerPoint Presentation</vt:lpstr>
      <vt:lpstr>Persamaan aliran panas untuk dinding lapis rangkap berbentuk selinder adalah: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2</cp:revision>
  <dcterms:created xsi:type="dcterms:W3CDTF">2017-11-20T22:24:51Z</dcterms:created>
  <dcterms:modified xsi:type="dcterms:W3CDTF">2018-12-18T02:13:11Z</dcterms:modified>
</cp:coreProperties>
</file>