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6" r:id="rId11"/>
    <p:sldId id="269" r:id="rId12"/>
    <p:sldId id="270" r:id="rId13"/>
    <p:sldId id="268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-1296" y="-6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77808C-F674-40DE-AB98-BC23134D56A7}" type="datetimeFigureOut">
              <a:rPr lang="en-US" smtClean="0"/>
              <a:t>3/11/2019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02019-1523-4AED-AA53-5ECA3F7E7F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21152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77808C-F674-40DE-AB98-BC23134D56A7}" type="datetimeFigureOut">
              <a:rPr lang="en-US" smtClean="0"/>
              <a:t>3/11/2019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02019-1523-4AED-AA53-5ECA3F7E7F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04598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77808C-F674-40DE-AB98-BC23134D56A7}" type="datetimeFigureOut">
              <a:rPr lang="en-US" smtClean="0"/>
              <a:t>3/11/2019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02019-1523-4AED-AA53-5ECA3F7E7F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51363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77808C-F674-40DE-AB98-BC23134D56A7}" type="datetimeFigureOut">
              <a:rPr lang="en-US" smtClean="0"/>
              <a:t>3/11/2019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02019-1523-4AED-AA53-5ECA3F7E7F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18008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77808C-F674-40DE-AB98-BC23134D56A7}" type="datetimeFigureOut">
              <a:rPr lang="en-US" smtClean="0"/>
              <a:t>3/11/2019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02019-1523-4AED-AA53-5ECA3F7E7F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35776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77808C-F674-40DE-AB98-BC23134D56A7}" type="datetimeFigureOut">
              <a:rPr lang="en-US" smtClean="0"/>
              <a:t>3/11/2019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02019-1523-4AED-AA53-5ECA3F7E7F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27211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77808C-F674-40DE-AB98-BC23134D56A7}" type="datetimeFigureOut">
              <a:rPr lang="en-US" smtClean="0"/>
              <a:t>3/11/2019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02019-1523-4AED-AA53-5ECA3F7E7F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49890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77808C-F674-40DE-AB98-BC23134D56A7}" type="datetimeFigureOut">
              <a:rPr lang="en-US" smtClean="0"/>
              <a:t>3/11/2019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02019-1523-4AED-AA53-5ECA3F7E7F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59782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77808C-F674-40DE-AB98-BC23134D56A7}" type="datetimeFigureOut">
              <a:rPr lang="en-US" smtClean="0"/>
              <a:t>3/11/2019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02019-1523-4AED-AA53-5ECA3F7E7F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38689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77808C-F674-40DE-AB98-BC23134D56A7}" type="datetimeFigureOut">
              <a:rPr lang="en-US" smtClean="0"/>
              <a:t>3/11/2019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02019-1523-4AED-AA53-5ECA3F7E7F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8412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77808C-F674-40DE-AB98-BC23134D56A7}" type="datetimeFigureOut">
              <a:rPr lang="en-US" smtClean="0"/>
              <a:t>3/11/2019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02019-1523-4AED-AA53-5ECA3F7E7F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1562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77808C-F674-40DE-AB98-BC23134D56A7}" type="datetimeFigureOut">
              <a:rPr lang="en-US" smtClean="0"/>
              <a:t>3/11/2019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A02019-1523-4AED-AA53-5ECA3F7E7F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18729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9600" y="1066800"/>
            <a:ext cx="7772400" cy="1828800"/>
          </a:xfr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en-US" sz="3600" b="1" dirty="0" smtClean="0"/>
              <a:t/>
            </a:r>
            <a:br>
              <a:rPr lang="en-US" sz="3600" b="1" dirty="0" smtClean="0"/>
            </a:br>
            <a:r>
              <a:rPr lang="en-US" sz="3600" b="1" dirty="0" smtClean="0"/>
              <a:t>SISTEM RESPIRASI</a:t>
            </a:r>
            <a:br>
              <a:rPr lang="en-US" sz="3600" b="1" dirty="0" smtClean="0"/>
            </a:br>
            <a:r>
              <a:rPr lang="en-US" sz="3600" b="1" dirty="0" smtClean="0"/>
              <a:t> (PERTUKARAN DAN TRANSPOR GAS)</a:t>
            </a:r>
            <a:endParaRPr lang="en-US" sz="3600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038600" y="4267200"/>
            <a:ext cx="4343400" cy="685800"/>
          </a:xfrm>
        </p:spPr>
        <p:txBody>
          <a:bodyPr>
            <a:normAutofit/>
          </a:bodyPr>
          <a:lstStyle/>
          <a:p>
            <a:r>
              <a:rPr lang="en-US" sz="2000" dirty="0" err="1" smtClean="0"/>
              <a:t>Oleh</a:t>
            </a:r>
            <a:r>
              <a:rPr lang="en-US" sz="2000" dirty="0" smtClean="0"/>
              <a:t> : </a:t>
            </a:r>
            <a:r>
              <a:rPr lang="en-US" sz="2000" dirty="0" err="1" smtClean="0"/>
              <a:t>Fibria</a:t>
            </a:r>
            <a:r>
              <a:rPr lang="en-US" sz="2000" dirty="0" smtClean="0"/>
              <a:t> 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694383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en-US" sz="3600" b="1" dirty="0" err="1" smtClean="0"/>
              <a:t>Tujuan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Bernafas</a:t>
            </a:r>
            <a:endParaRPr lang="en-US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 err="1" smtClean="0"/>
              <a:t>Memasok</a:t>
            </a:r>
            <a:r>
              <a:rPr lang="en-US" sz="2400" dirty="0" smtClean="0"/>
              <a:t> </a:t>
            </a:r>
            <a:r>
              <a:rPr lang="en-US" sz="2400" dirty="0" err="1" smtClean="0"/>
              <a:t>oksigen</a:t>
            </a:r>
            <a:r>
              <a:rPr lang="en-US" sz="2400" dirty="0" smtClean="0"/>
              <a:t> </a:t>
            </a:r>
            <a:r>
              <a:rPr lang="en-US" sz="2400" dirty="0" err="1" smtClean="0"/>
              <a:t>segar</a:t>
            </a:r>
            <a:r>
              <a:rPr lang="en-US" sz="2400" dirty="0" smtClean="0"/>
              <a:t> </a:t>
            </a:r>
            <a:r>
              <a:rPr lang="en-US" sz="2400" dirty="0" err="1" smtClean="0"/>
              <a:t>untuk</a:t>
            </a:r>
            <a:r>
              <a:rPr lang="en-US" sz="2400" dirty="0" smtClean="0"/>
              <a:t> </a:t>
            </a:r>
            <a:r>
              <a:rPr lang="en-US" sz="2400" dirty="0" err="1" smtClean="0"/>
              <a:t>diserap</a:t>
            </a:r>
            <a:r>
              <a:rPr lang="en-US" sz="2400" dirty="0" smtClean="0"/>
              <a:t> </a:t>
            </a:r>
            <a:r>
              <a:rPr lang="en-US" sz="2400" dirty="0" err="1" smtClean="0"/>
              <a:t>oleh</a:t>
            </a:r>
            <a:r>
              <a:rPr lang="en-US" sz="2400" dirty="0" smtClean="0"/>
              <a:t> </a:t>
            </a:r>
            <a:r>
              <a:rPr lang="en-US" sz="2400" dirty="0" err="1" smtClean="0"/>
              <a:t>darah</a:t>
            </a:r>
            <a:r>
              <a:rPr lang="en-US" sz="2400" dirty="0" smtClean="0"/>
              <a:t> </a:t>
            </a:r>
            <a:r>
              <a:rPr lang="en-US" sz="2400" dirty="0" err="1" smtClean="0"/>
              <a:t>dan</a:t>
            </a:r>
            <a:r>
              <a:rPr lang="en-US" sz="2400" dirty="0" smtClean="0"/>
              <a:t>  </a:t>
            </a:r>
            <a:r>
              <a:rPr lang="en-US" sz="2400" dirty="0" err="1" smtClean="0"/>
              <a:t>mengeluarkan</a:t>
            </a:r>
            <a:r>
              <a:rPr lang="en-US" sz="2400" dirty="0" smtClean="0"/>
              <a:t> </a:t>
            </a:r>
            <a:r>
              <a:rPr lang="en-US" sz="2400" dirty="0" err="1" smtClean="0"/>
              <a:t>karbondioksida</a:t>
            </a:r>
            <a:r>
              <a:rPr lang="en-US" sz="2400" dirty="0" smtClean="0"/>
              <a:t> </a:t>
            </a:r>
            <a:r>
              <a:rPr lang="en-US" sz="2400" dirty="0" err="1" smtClean="0"/>
              <a:t>dari</a:t>
            </a:r>
            <a:r>
              <a:rPr lang="en-US" sz="2400" dirty="0" smtClean="0"/>
              <a:t> </a:t>
            </a:r>
            <a:r>
              <a:rPr lang="en-US" sz="2400" dirty="0" err="1" smtClean="0"/>
              <a:t>darah</a:t>
            </a:r>
            <a:endParaRPr lang="en-US" sz="2400" dirty="0" smtClean="0"/>
          </a:p>
          <a:p>
            <a:r>
              <a:rPr lang="en-US" sz="2400" dirty="0" err="1" smtClean="0"/>
              <a:t>Darah</a:t>
            </a:r>
            <a:r>
              <a:rPr lang="en-US" sz="2400" dirty="0" smtClean="0"/>
              <a:t> </a:t>
            </a:r>
            <a:r>
              <a:rPr lang="en-US" sz="2400" dirty="0" smtClean="0">
                <a:sym typeface="Wingdings" pitchFamily="2" charset="2"/>
              </a:rPr>
              <a:t> </a:t>
            </a:r>
            <a:r>
              <a:rPr lang="en-US" sz="2400" dirty="0" err="1" smtClean="0">
                <a:sym typeface="Wingdings" pitchFamily="2" charset="2"/>
              </a:rPr>
              <a:t>sebagai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sistem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transpor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untuk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oksigen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dan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karbon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dioksida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antara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paru-paru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dan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jaringan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dengan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sel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dan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jaringan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mengangkut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oksigen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dari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darah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dan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mengeliminasi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karbon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dioksida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ke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dalamnya</a:t>
            </a:r>
            <a:r>
              <a:rPr lang="en-US" sz="2400" dirty="0" smtClean="0">
                <a:sym typeface="Wingdings" pitchFamily="2" charset="2"/>
              </a:rPr>
              <a:t> (</a:t>
            </a:r>
            <a:r>
              <a:rPr lang="en-US" sz="2400" dirty="0" err="1" smtClean="0">
                <a:sym typeface="Wingdings" pitchFamily="2" charset="2"/>
              </a:rPr>
              <a:t>darah</a:t>
            </a:r>
            <a:r>
              <a:rPr lang="en-US" sz="2400" dirty="0" smtClean="0">
                <a:sym typeface="Wingdings" pitchFamily="2" charset="2"/>
              </a:rPr>
              <a:t>)</a:t>
            </a:r>
          </a:p>
          <a:p>
            <a:pPr marL="0" indent="0">
              <a:buNone/>
            </a:pP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760516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/>
          <a:lstStyle/>
          <a:p>
            <a:r>
              <a:rPr lang="en-US" b="1" dirty="0" err="1" smtClean="0"/>
              <a:t>Pertukaran</a:t>
            </a:r>
            <a:r>
              <a:rPr lang="en-US" b="1" dirty="0" smtClean="0"/>
              <a:t> gas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 err="1" smtClean="0"/>
              <a:t>Pertukaran</a:t>
            </a:r>
            <a:r>
              <a:rPr lang="en-US" sz="2400" dirty="0" smtClean="0"/>
              <a:t> gas di </a:t>
            </a:r>
            <a:r>
              <a:rPr lang="en-US" sz="2400" dirty="0" err="1" smtClean="0"/>
              <a:t>tingkat</a:t>
            </a:r>
            <a:r>
              <a:rPr lang="en-US" sz="2400" dirty="0" smtClean="0"/>
              <a:t> </a:t>
            </a:r>
            <a:r>
              <a:rPr lang="en-US" sz="2400" dirty="0" err="1" smtClean="0"/>
              <a:t>kapiler</a:t>
            </a:r>
            <a:r>
              <a:rPr lang="en-US" sz="2400" dirty="0" smtClean="0"/>
              <a:t> </a:t>
            </a:r>
            <a:r>
              <a:rPr lang="en-US" sz="2400" dirty="0" err="1" smtClean="0"/>
              <a:t>paru</a:t>
            </a:r>
            <a:r>
              <a:rPr lang="en-US" sz="2400" dirty="0" smtClean="0"/>
              <a:t> </a:t>
            </a:r>
            <a:r>
              <a:rPr lang="en-US" sz="2400" dirty="0" err="1" smtClean="0"/>
              <a:t>dan</a:t>
            </a:r>
            <a:r>
              <a:rPr lang="en-US" sz="2400" dirty="0" smtClean="0"/>
              <a:t> </a:t>
            </a:r>
            <a:r>
              <a:rPr lang="en-US" sz="2400" dirty="0" err="1" smtClean="0"/>
              <a:t>kapiler</a:t>
            </a:r>
            <a:r>
              <a:rPr lang="en-US" sz="2400" dirty="0" smtClean="0"/>
              <a:t> </a:t>
            </a:r>
            <a:r>
              <a:rPr lang="en-US" sz="2400" dirty="0" err="1" smtClean="0"/>
              <a:t>jaringan</a:t>
            </a:r>
            <a:r>
              <a:rPr lang="en-US" sz="2400" dirty="0" smtClean="0"/>
              <a:t> </a:t>
            </a:r>
            <a:r>
              <a:rPr lang="en-US" sz="2400" dirty="0" err="1" smtClean="0"/>
              <a:t>berlangsung</a:t>
            </a:r>
            <a:r>
              <a:rPr lang="en-US" sz="2400" dirty="0" smtClean="0"/>
              <a:t> </a:t>
            </a:r>
            <a:r>
              <a:rPr lang="en-US" sz="2400" dirty="0" err="1" smtClean="0"/>
              <a:t>secara</a:t>
            </a:r>
            <a:r>
              <a:rPr lang="en-US" sz="2400" dirty="0" smtClean="0"/>
              <a:t> </a:t>
            </a:r>
            <a:r>
              <a:rPr lang="en-US" sz="2400" dirty="0" err="1" smtClean="0"/>
              <a:t>difusi</a:t>
            </a:r>
            <a:r>
              <a:rPr lang="en-US" sz="2400" dirty="0" smtClean="0"/>
              <a:t> </a:t>
            </a:r>
            <a:r>
              <a:rPr lang="en-US" sz="2400" dirty="0" err="1" smtClean="0"/>
              <a:t>pasif</a:t>
            </a:r>
            <a:r>
              <a:rPr lang="en-US" sz="2400" dirty="0" smtClean="0"/>
              <a:t> </a:t>
            </a:r>
            <a:r>
              <a:rPr lang="en-US" sz="2400" dirty="0" err="1" smtClean="0"/>
              <a:t>sederhana</a:t>
            </a:r>
            <a:r>
              <a:rPr lang="en-US" sz="2400" dirty="0" smtClean="0"/>
              <a:t> </a:t>
            </a:r>
            <a:r>
              <a:rPr lang="en-US" sz="2400" dirty="0" err="1" smtClean="0"/>
              <a:t>oksigen</a:t>
            </a:r>
            <a:r>
              <a:rPr lang="en-US" sz="2400" dirty="0" smtClean="0"/>
              <a:t> </a:t>
            </a:r>
            <a:r>
              <a:rPr lang="en-US" sz="2400" dirty="0" err="1" smtClean="0"/>
              <a:t>dan</a:t>
            </a:r>
            <a:r>
              <a:rPr lang="en-US" sz="2400" dirty="0" smtClean="0"/>
              <a:t> </a:t>
            </a:r>
            <a:r>
              <a:rPr lang="en-US" sz="2400" dirty="0" err="1" smtClean="0"/>
              <a:t>karbon</a:t>
            </a:r>
            <a:r>
              <a:rPr lang="en-US" sz="2400" dirty="0" smtClean="0"/>
              <a:t> </a:t>
            </a:r>
            <a:r>
              <a:rPr lang="en-US" sz="2400" dirty="0" err="1" smtClean="0"/>
              <a:t>dioksida</a:t>
            </a:r>
            <a:r>
              <a:rPr lang="en-US" sz="2400" dirty="0" smtClean="0"/>
              <a:t> </a:t>
            </a:r>
            <a:r>
              <a:rPr lang="en-US" sz="2400" dirty="0" err="1" smtClean="0"/>
              <a:t>menuruni</a:t>
            </a:r>
            <a:r>
              <a:rPr lang="en-US" sz="2400" dirty="0" smtClean="0"/>
              <a:t> </a:t>
            </a:r>
            <a:r>
              <a:rPr lang="en-US" sz="2400" dirty="0" err="1" smtClean="0"/>
              <a:t>gradien</a:t>
            </a:r>
            <a:r>
              <a:rPr lang="en-US" sz="2400" dirty="0" smtClean="0"/>
              <a:t> </a:t>
            </a:r>
            <a:r>
              <a:rPr lang="en-US" sz="2400" dirty="0" err="1" smtClean="0"/>
              <a:t>tekanan</a:t>
            </a:r>
            <a:r>
              <a:rPr lang="en-US" sz="2400" dirty="0" smtClean="0"/>
              <a:t> </a:t>
            </a:r>
            <a:r>
              <a:rPr lang="en-US" sz="2400" dirty="0" err="1" smtClean="0"/>
              <a:t>parsial</a:t>
            </a:r>
            <a:r>
              <a:rPr lang="en-US" sz="2400" dirty="0" smtClean="0"/>
              <a:t>.</a:t>
            </a:r>
          </a:p>
          <a:p>
            <a:r>
              <a:rPr lang="en-US" sz="2400" b="1" dirty="0" smtClean="0"/>
              <a:t>TEKANAN PARSIAL GAS</a:t>
            </a:r>
            <a:r>
              <a:rPr lang="en-US" sz="2400" dirty="0" smtClean="0">
                <a:sym typeface="Wingdings" pitchFamily="2" charset="2"/>
              </a:rPr>
              <a:t> </a:t>
            </a:r>
            <a:r>
              <a:rPr lang="en-US" sz="2400" dirty="0" err="1" smtClean="0">
                <a:sym typeface="Wingdings" pitchFamily="2" charset="2"/>
              </a:rPr>
              <a:t>Tekanan</a:t>
            </a:r>
            <a:r>
              <a:rPr lang="en-US" sz="2400" dirty="0" smtClean="0">
                <a:sym typeface="Wingdings" pitchFamily="2" charset="2"/>
              </a:rPr>
              <a:t> yang </a:t>
            </a:r>
            <a:r>
              <a:rPr lang="en-US" sz="2400" dirty="0" err="1" smtClean="0">
                <a:sym typeface="Wingdings" pitchFamily="2" charset="2"/>
              </a:rPr>
              <a:t>ditimbulkan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secara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independen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oleh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masing-masing</a:t>
            </a:r>
            <a:r>
              <a:rPr lang="en-US" sz="2400" dirty="0" smtClean="0">
                <a:sym typeface="Wingdings" pitchFamily="2" charset="2"/>
              </a:rPr>
              <a:t> gas </a:t>
            </a:r>
            <a:r>
              <a:rPr lang="en-US" sz="2400" dirty="0" err="1" smtClean="0">
                <a:sym typeface="Wingdings" pitchFamily="2" charset="2"/>
              </a:rPr>
              <a:t>dalam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suatu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campuran</a:t>
            </a:r>
            <a:r>
              <a:rPr lang="en-US" sz="2400" dirty="0" smtClean="0">
                <a:sym typeface="Wingdings" pitchFamily="2" charset="2"/>
              </a:rPr>
              <a:t> gas. </a:t>
            </a:r>
          </a:p>
          <a:p>
            <a:r>
              <a:rPr lang="en-US" sz="2400" dirty="0" err="1" smtClean="0"/>
              <a:t>Tekanan</a:t>
            </a:r>
            <a:r>
              <a:rPr lang="en-US" sz="2400" dirty="0" smtClean="0"/>
              <a:t> </a:t>
            </a:r>
            <a:r>
              <a:rPr lang="en-US" sz="2400" dirty="0" err="1" smtClean="0"/>
              <a:t>parsial</a:t>
            </a:r>
            <a:r>
              <a:rPr lang="en-US" sz="2400" dirty="0" smtClean="0"/>
              <a:t> (P gas) </a:t>
            </a:r>
            <a:r>
              <a:rPr lang="en-US" sz="2400" dirty="0" smtClean="0">
                <a:sym typeface="Wingdings" pitchFamily="2" charset="2"/>
              </a:rPr>
              <a:t> (PO2 = 160 mmHg </a:t>
            </a:r>
            <a:r>
              <a:rPr lang="en-US" sz="2400" dirty="0" err="1" smtClean="0">
                <a:sym typeface="Wingdings" pitchFamily="2" charset="2"/>
              </a:rPr>
              <a:t>dan</a:t>
            </a:r>
            <a:r>
              <a:rPr lang="en-US" sz="2400" dirty="0" smtClean="0">
                <a:sym typeface="Wingdings" pitchFamily="2" charset="2"/>
              </a:rPr>
              <a:t> PCO2 = 0,23 mmHg)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508229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en-US" sz="3600" b="1" dirty="0" err="1" smtClean="0"/>
              <a:t>Gradien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Tekanan</a:t>
            </a:r>
            <a:r>
              <a:rPr lang="en-US" sz="3600" b="1" dirty="0" smtClean="0"/>
              <a:t> Gas</a:t>
            </a:r>
            <a:endParaRPr lang="en-US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 err="1" smtClean="0"/>
              <a:t>Perbedaan</a:t>
            </a:r>
            <a:r>
              <a:rPr lang="en-US" sz="2400" dirty="0" smtClean="0"/>
              <a:t> </a:t>
            </a:r>
            <a:r>
              <a:rPr lang="en-US" sz="2400" dirty="0" err="1" smtClean="0"/>
              <a:t>tekanan</a:t>
            </a:r>
            <a:r>
              <a:rPr lang="en-US" sz="2400" dirty="0" smtClean="0"/>
              <a:t> </a:t>
            </a:r>
            <a:r>
              <a:rPr lang="en-US" sz="2400" dirty="0" err="1" smtClean="0"/>
              <a:t>parsial</a:t>
            </a:r>
            <a:r>
              <a:rPr lang="en-US" sz="2400" dirty="0" smtClean="0"/>
              <a:t> </a:t>
            </a:r>
            <a:r>
              <a:rPr lang="en-US" sz="2400" dirty="0" err="1" smtClean="0"/>
              <a:t>antara</a:t>
            </a:r>
            <a:r>
              <a:rPr lang="en-US" sz="2400" dirty="0" smtClean="0"/>
              <a:t> </a:t>
            </a:r>
            <a:r>
              <a:rPr lang="en-US" sz="2400" dirty="0" err="1" smtClean="0"/>
              <a:t>darah</a:t>
            </a:r>
            <a:r>
              <a:rPr lang="en-US" sz="2400" dirty="0" smtClean="0"/>
              <a:t> </a:t>
            </a:r>
            <a:r>
              <a:rPr lang="en-US" sz="2400" dirty="0" err="1" smtClean="0"/>
              <a:t>kapiler</a:t>
            </a:r>
            <a:r>
              <a:rPr lang="en-US" sz="2400" dirty="0" smtClean="0"/>
              <a:t> </a:t>
            </a:r>
            <a:r>
              <a:rPr lang="en-US" sz="2400" dirty="0" err="1" smtClean="0"/>
              <a:t>dan</a:t>
            </a:r>
            <a:r>
              <a:rPr lang="en-US" sz="2400" dirty="0" smtClean="0"/>
              <a:t> </a:t>
            </a:r>
            <a:r>
              <a:rPr lang="en-US" sz="2400" dirty="0" err="1" smtClean="0"/>
              <a:t>struktur</a:t>
            </a:r>
            <a:r>
              <a:rPr lang="en-US" sz="2400" dirty="0" smtClean="0"/>
              <a:t> </a:t>
            </a:r>
            <a:r>
              <a:rPr lang="en-US" sz="2400" dirty="0" err="1" smtClean="0"/>
              <a:t>sekitar</a:t>
            </a:r>
            <a:endParaRPr lang="en-US" sz="2400" dirty="0" smtClean="0"/>
          </a:p>
          <a:p>
            <a:r>
              <a:rPr lang="en-US" sz="2400" dirty="0" err="1" smtClean="0"/>
              <a:t>Terdapat</a:t>
            </a:r>
            <a:r>
              <a:rPr lang="en-US" sz="2400" dirty="0" smtClean="0"/>
              <a:t> </a:t>
            </a:r>
            <a:r>
              <a:rPr lang="en-US" sz="2400" dirty="0" err="1" smtClean="0"/>
              <a:t>gradien</a:t>
            </a:r>
            <a:r>
              <a:rPr lang="en-US" sz="2400" dirty="0" smtClean="0"/>
              <a:t> </a:t>
            </a:r>
            <a:r>
              <a:rPr lang="en-US" sz="2400" dirty="0" err="1" smtClean="0"/>
              <a:t>tekanan</a:t>
            </a:r>
            <a:r>
              <a:rPr lang="en-US" sz="2400" dirty="0" smtClean="0"/>
              <a:t> </a:t>
            </a:r>
            <a:r>
              <a:rPr lang="en-US" sz="2400" dirty="0" err="1" smtClean="0"/>
              <a:t>parsial</a:t>
            </a:r>
            <a:r>
              <a:rPr lang="en-US" sz="2400" dirty="0" smtClean="0"/>
              <a:t> </a:t>
            </a:r>
            <a:r>
              <a:rPr lang="en-US" sz="2400" dirty="0" err="1" smtClean="0"/>
              <a:t>antara</a:t>
            </a:r>
            <a:r>
              <a:rPr lang="en-US" sz="2400" dirty="0" smtClean="0"/>
              <a:t> </a:t>
            </a:r>
            <a:r>
              <a:rPr lang="en-US" sz="2400" dirty="0" err="1" smtClean="0"/>
              <a:t>udara</a:t>
            </a:r>
            <a:r>
              <a:rPr lang="en-US" sz="2400" dirty="0" smtClean="0"/>
              <a:t> alveolus </a:t>
            </a:r>
            <a:r>
              <a:rPr lang="en-US" sz="2400" dirty="0" err="1" smtClean="0"/>
              <a:t>dan</a:t>
            </a:r>
            <a:r>
              <a:rPr lang="en-US" sz="2400" dirty="0" smtClean="0"/>
              <a:t> </a:t>
            </a:r>
            <a:r>
              <a:rPr lang="en-US" sz="2400" dirty="0" err="1" smtClean="0"/>
              <a:t>darah</a:t>
            </a:r>
            <a:r>
              <a:rPr lang="en-US" sz="2400" dirty="0" smtClean="0"/>
              <a:t> </a:t>
            </a:r>
            <a:r>
              <a:rPr lang="en-US" sz="2400" dirty="0" err="1" smtClean="0"/>
              <a:t>kapiler</a:t>
            </a:r>
            <a:r>
              <a:rPr lang="en-US" sz="2400" dirty="0" smtClean="0"/>
              <a:t> </a:t>
            </a:r>
            <a:r>
              <a:rPr lang="en-US" sz="2400" dirty="0" err="1" smtClean="0"/>
              <a:t>paru</a:t>
            </a:r>
            <a:endParaRPr lang="en-US" sz="2400" dirty="0" smtClean="0"/>
          </a:p>
          <a:p>
            <a:pPr>
              <a:buFont typeface="Wingdings"/>
              <a:buChar char="à"/>
            </a:pPr>
            <a:r>
              <a:rPr lang="en-US" sz="2400" dirty="0" err="1" smtClean="0"/>
              <a:t>Terdapat</a:t>
            </a:r>
            <a:r>
              <a:rPr lang="en-US" sz="2400" dirty="0" smtClean="0"/>
              <a:t> </a:t>
            </a:r>
            <a:r>
              <a:rPr lang="en-US" sz="2400" dirty="0" err="1" smtClean="0"/>
              <a:t>gradien</a:t>
            </a:r>
            <a:r>
              <a:rPr lang="en-US" sz="2400" dirty="0" smtClean="0"/>
              <a:t> </a:t>
            </a:r>
            <a:r>
              <a:rPr lang="en-US" sz="2400" dirty="0" err="1" smtClean="0"/>
              <a:t>tekanan</a:t>
            </a:r>
            <a:r>
              <a:rPr lang="en-US" sz="2400" dirty="0" smtClean="0"/>
              <a:t> </a:t>
            </a:r>
            <a:r>
              <a:rPr lang="en-US" sz="2400" dirty="0" err="1" smtClean="0"/>
              <a:t>parsial</a:t>
            </a:r>
            <a:r>
              <a:rPr lang="en-US" sz="2400" dirty="0" smtClean="0"/>
              <a:t> </a:t>
            </a:r>
            <a:r>
              <a:rPr lang="en-US" sz="2400" dirty="0" err="1" smtClean="0"/>
              <a:t>antara</a:t>
            </a:r>
            <a:r>
              <a:rPr lang="en-US" sz="2400" dirty="0" smtClean="0"/>
              <a:t> </a:t>
            </a:r>
            <a:r>
              <a:rPr lang="en-US" sz="2400" dirty="0" err="1" smtClean="0"/>
              <a:t>udara</a:t>
            </a:r>
            <a:r>
              <a:rPr lang="en-US" sz="2400" dirty="0" smtClean="0"/>
              <a:t> alveolus </a:t>
            </a:r>
            <a:r>
              <a:rPr lang="en-US" sz="2400" dirty="0" err="1" smtClean="0"/>
              <a:t>dan</a:t>
            </a:r>
            <a:r>
              <a:rPr lang="en-US" sz="2400" dirty="0" smtClean="0"/>
              <a:t> </a:t>
            </a:r>
            <a:r>
              <a:rPr lang="en-US" sz="2400" dirty="0" err="1" smtClean="0"/>
              <a:t>darah</a:t>
            </a:r>
            <a:r>
              <a:rPr lang="en-US" sz="2400" dirty="0" smtClean="0"/>
              <a:t> </a:t>
            </a:r>
            <a:r>
              <a:rPr lang="en-US" sz="2400" dirty="0" err="1" smtClean="0"/>
              <a:t>kapiler</a:t>
            </a:r>
            <a:r>
              <a:rPr lang="en-US" sz="2400" dirty="0" smtClean="0"/>
              <a:t> </a:t>
            </a:r>
            <a:r>
              <a:rPr lang="en-US" sz="2400" dirty="0" err="1" smtClean="0"/>
              <a:t>paru</a:t>
            </a:r>
            <a:endParaRPr lang="en-US" sz="2400" dirty="0" smtClean="0"/>
          </a:p>
          <a:p>
            <a:pPr>
              <a:buFont typeface="Wingdings"/>
              <a:buChar char="à"/>
            </a:pPr>
            <a:r>
              <a:rPr lang="en-US" sz="2400" dirty="0" err="1" smtClean="0"/>
              <a:t>Terdapat</a:t>
            </a:r>
            <a:r>
              <a:rPr lang="en-US" sz="2400" dirty="0" smtClean="0"/>
              <a:t> </a:t>
            </a:r>
            <a:r>
              <a:rPr lang="en-US" sz="2400" dirty="0" err="1" smtClean="0"/>
              <a:t>gradien</a:t>
            </a:r>
            <a:r>
              <a:rPr lang="en-US" sz="2400" dirty="0" smtClean="0"/>
              <a:t> </a:t>
            </a:r>
            <a:r>
              <a:rPr lang="en-US" sz="2400" dirty="0" err="1" smtClean="0"/>
              <a:t>tekanan</a:t>
            </a:r>
            <a:r>
              <a:rPr lang="en-US" sz="2400" dirty="0" smtClean="0"/>
              <a:t> </a:t>
            </a:r>
            <a:r>
              <a:rPr lang="en-US" sz="2400" dirty="0" err="1" smtClean="0"/>
              <a:t>parsial</a:t>
            </a:r>
            <a:r>
              <a:rPr lang="en-US" sz="2400" dirty="0" smtClean="0"/>
              <a:t> </a:t>
            </a:r>
            <a:r>
              <a:rPr lang="en-US" sz="2400" dirty="0" err="1" smtClean="0"/>
              <a:t>antara</a:t>
            </a:r>
            <a:r>
              <a:rPr lang="en-US" sz="2400" dirty="0" smtClean="0"/>
              <a:t> </a:t>
            </a:r>
            <a:r>
              <a:rPr lang="en-US" sz="2400" dirty="0" err="1" smtClean="0"/>
              <a:t>kapiler</a:t>
            </a:r>
            <a:r>
              <a:rPr lang="en-US" sz="2400" dirty="0" smtClean="0"/>
              <a:t> </a:t>
            </a:r>
            <a:r>
              <a:rPr lang="en-US" sz="2400" dirty="0" err="1" smtClean="0"/>
              <a:t>sistemik</a:t>
            </a:r>
            <a:r>
              <a:rPr lang="en-US" sz="2400" dirty="0" smtClean="0"/>
              <a:t> </a:t>
            </a:r>
            <a:r>
              <a:rPr lang="en-US" sz="2400" dirty="0" err="1" smtClean="0"/>
              <a:t>dan</a:t>
            </a:r>
            <a:r>
              <a:rPr lang="en-US" sz="2400" dirty="0" smtClean="0"/>
              <a:t> </a:t>
            </a:r>
            <a:r>
              <a:rPr lang="en-US" sz="2400" dirty="0" err="1" smtClean="0"/>
              <a:t>jaringan</a:t>
            </a:r>
            <a:r>
              <a:rPr lang="en-US" sz="2400" dirty="0" smtClean="0"/>
              <a:t> </a:t>
            </a:r>
            <a:r>
              <a:rPr lang="en-US" sz="2400" dirty="0" err="1" smtClean="0"/>
              <a:t>sekitar</a:t>
            </a:r>
            <a:endParaRPr lang="en-US" sz="2400" dirty="0" smtClean="0"/>
          </a:p>
          <a:p>
            <a:pPr>
              <a:buFont typeface="Wingdings"/>
              <a:buChar char="à"/>
            </a:pPr>
            <a:r>
              <a:rPr lang="en-US" sz="2400" dirty="0"/>
              <a:t> </a:t>
            </a:r>
            <a:r>
              <a:rPr lang="en-US" sz="2400" dirty="0" smtClean="0"/>
              <a:t>Gas </a:t>
            </a:r>
            <a:r>
              <a:rPr lang="en-US" sz="2400" dirty="0" err="1" smtClean="0"/>
              <a:t>selalu</a:t>
            </a:r>
            <a:r>
              <a:rPr lang="en-US" sz="2400" dirty="0" smtClean="0"/>
              <a:t> </a:t>
            </a:r>
            <a:r>
              <a:rPr lang="en-US" sz="2400" dirty="0" err="1" smtClean="0"/>
              <a:t>berdifusi</a:t>
            </a:r>
            <a:r>
              <a:rPr lang="en-US" sz="2400" dirty="0" smtClean="0"/>
              <a:t> </a:t>
            </a:r>
            <a:r>
              <a:rPr lang="en-US" sz="2400" dirty="0" err="1" smtClean="0"/>
              <a:t>menuruni</a:t>
            </a:r>
            <a:r>
              <a:rPr lang="en-US" sz="2400" dirty="0" smtClean="0"/>
              <a:t> </a:t>
            </a:r>
            <a:r>
              <a:rPr lang="en-US" sz="2400" dirty="0" err="1" smtClean="0"/>
              <a:t>gradien</a:t>
            </a:r>
            <a:r>
              <a:rPr lang="en-US" sz="2400" dirty="0" smtClean="0"/>
              <a:t> </a:t>
            </a:r>
            <a:r>
              <a:rPr lang="en-US" sz="2400" dirty="0" err="1" smtClean="0"/>
              <a:t>tekanan</a:t>
            </a:r>
            <a:r>
              <a:rPr lang="en-US" sz="2400" dirty="0" smtClean="0"/>
              <a:t> </a:t>
            </a:r>
            <a:r>
              <a:rPr lang="en-US" sz="2400" dirty="0" err="1" smtClean="0"/>
              <a:t>parsial</a:t>
            </a:r>
            <a:r>
              <a:rPr lang="en-US" sz="2400" dirty="0" smtClean="0"/>
              <a:t> </a:t>
            </a:r>
            <a:r>
              <a:rPr lang="en-US" sz="2400" dirty="0" err="1" smtClean="0"/>
              <a:t>dari</a:t>
            </a:r>
            <a:r>
              <a:rPr lang="en-US" sz="2400" dirty="0" smtClean="0"/>
              <a:t> </a:t>
            </a:r>
            <a:r>
              <a:rPr lang="en-US" sz="2400" dirty="0" err="1" smtClean="0"/>
              <a:t>daerah</a:t>
            </a:r>
            <a:r>
              <a:rPr lang="en-US" sz="2400" dirty="0" smtClean="0"/>
              <a:t> </a:t>
            </a:r>
            <a:r>
              <a:rPr lang="en-US" sz="2400" dirty="0" err="1" smtClean="0"/>
              <a:t>tekanan</a:t>
            </a:r>
            <a:r>
              <a:rPr lang="en-US" sz="2400" dirty="0" smtClean="0"/>
              <a:t> </a:t>
            </a:r>
            <a:r>
              <a:rPr lang="en-US" sz="2400" dirty="0" err="1" smtClean="0"/>
              <a:t>parsial</a:t>
            </a:r>
            <a:r>
              <a:rPr lang="en-US" sz="2400" dirty="0" smtClean="0"/>
              <a:t> </a:t>
            </a:r>
            <a:r>
              <a:rPr lang="en-US" sz="2400" dirty="0" err="1" smtClean="0"/>
              <a:t>tinggi</a:t>
            </a:r>
            <a:r>
              <a:rPr lang="en-US" sz="2400" dirty="0" smtClean="0"/>
              <a:t> </a:t>
            </a:r>
            <a:r>
              <a:rPr lang="en-US" sz="2400" dirty="0" err="1" smtClean="0"/>
              <a:t>ke</a:t>
            </a:r>
            <a:r>
              <a:rPr lang="en-US" sz="2400" dirty="0" smtClean="0"/>
              <a:t> </a:t>
            </a:r>
            <a:r>
              <a:rPr lang="en-US" sz="2400" dirty="0" err="1" smtClean="0"/>
              <a:t>daerah</a:t>
            </a:r>
            <a:r>
              <a:rPr lang="en-US" sz="2400" dirty="0" smtClean="0"/>
              <a:t> </a:t>
            </a:r>
            <a:r>
              <a:rPr lang="en-US" sz="2400" dirty="0" err="1" smtClean="0"/>
              <a:t>tekanan</a:t>
            </a:r>
            <a:r>
              <a:rPr lang="en-US" sz="2400" dirty="0" smtClean="0"/>
              <a:t> </a:t>
            </a:r>
            <a:r>
              <a:rPr lang="en-US" sz="2400" dirty="0" err="1" smtClean="0"/>
              <a:t>parsial</a:t>
            </a:r>
            <a:r>
              <a:rPr lang="en-US" sz="2400" dirty="0" smtClean="0"/>
              <a:t> </a:t>
            </a:r>
            <a:r>
              <a:rPr lang="en-US" sz="2400" dirty="0" err="1" smtClean="0"/>
              <a:t>rendah</a:t>
            </a:r>
            <a:r>
              <a:rPr lang="en-US" sz="2400" dirty="0" smtClean="0"/>
              <a:t> (</a:t>
            </a:r>
            <a:r>
              <a:rPr lang="en-US" sz="2400" dirty="0" err="1" smtClean="0"/>
              <a:t>difusi</a:t>
            </a:r>
            <a:r>
              <a:rPr lang="en-US" sz="2400" dirty="0" smtClean="0"/>
              <a:t> </a:t>
            </a:r>
            <a:r>
              <a:rPr lang="en-US" sz="2400" dirty="0" err="1" smtClean="0"/>
              <a:t>menuruni</a:t>
            </a:r>
            <a:r>
              <a:rPr lang="en-US" sz="2400" dirty="0" smtClean="0"/>
              <a:t> </a:t>
            </a:r>
            <a:r>
              <a:rPr lang="en-US" sz="2400" dirty="0" err="1" smtClean="0"/>
              <a:t>gradien</a:t>
            </a:r>
            <a:r>
              <a:rPr lang="en-US" sz="2400" dirty="0" smtClean="0"/>
              <a:t> </a:t>
            </a:r>
            <a:r>
              <a:rPr lang="en-US" sz="2400" dirty="0" err="1" smtClean="0"/>
              <a:t>konsentrasi</a:t>
            </a:r>
            <a:r>
              <a:rPr lang="en-US" sz="2400" dirty="0" smtClean="0"/>
              <a:t>)</a:t>
            </a:r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729392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en-US" sz="3600" b="1" dirty="0" smtClean="0"/>
              <a:t>PO2 </a:t>
            </a:r>
            <a:r>
              <a:rPr lang="en-US" sz="3600" b="1" dirty="0" err="1" smtClean="0"/>
              <a:t>dan</a:t>
            </a:r>
            <a:r>
              <a:rPr lang="en-US" sz="3600" b="1" dirty="0" smtClean="0"/>
              <a:t> PCO2 Alveolus</a:t>
            </a:r>
            <a:endParaRPr lang="en-US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PO2 alveolus = 100 mmHg </a:t>
            </a:r>
          </a:p>
          <a:p>
            <a:r>
              <a:rPr lang="en-US" dirty="0" smtClean="0"/>
              <a:t>PO2 </a:t>
            </a:r>
            <a:r>
              <a:rPr lang="en-US" dirty="0" err="1" smtClean="0"/>
              <a:t>atmosfer</a:t>
            </a:r>
            <a:r>
              <a:rPr lang="en-US" dirty="0" smtClean="0"/>
              <a:t> = 160 mmHg</a:t>
            </a:r>
          </a:p>
          <a:p>
            <a:r>
              <a:rPr lang="en-US" dirty="0" smtClean="0"/>
              <a:t>PCO2 alveolus = 40 mmHg</a:t>
            </a:r>
          </a:p>
          <a:p>
            <a:r>
              <a:rPr lang="en-US" dirty="0" smtClean="0"/>
              <a:t>PCO2 </a:t>
            </a:r>
            <a:r>
              <a:rPr lang="en-US" dirty="0" err="1" smtClean="0"/>
              <a:t>atmosfer</a:t>
            </a:r>
            <a:r>
              <a:rPr lang="en-US" dirty="0" smtClean="0"/>
              <a:t> = 0,23 mmHg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9009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en-US" sz="3600" b="1" dirty="0" err="1" smtClean="0"/>
              <a:t>Gradien</a:t>
            </a:r>
            <a:r>
              <a:rPr lang="en-US" sz="3600" b="1" dirty="0" smtClean="0"/>
              <a:t> PO2 </a:t>
            </a:r>
            <a:r>
              <a:rPr lang="en-US" sz="3600" b="1" dirty="0" err="1" smtClean="0"/>
              <a:t>dan</a:t>
            </a:r>
            <a:r>
              <a:rPr lang="en-US" sz="3600" b="1" dirty="0" smtClean="0"/>
              <a:t> PCO2 </a:t>
            </a:r>
            <a:r>
              <a:rPr lang="en-US" sz="3600" b="1" dirty="0" err="1" smtClean="0"/>
              <a:t>Menembus</a:t>
            </a:r>
            <a:r>
              <a:rPr lang="en-US" sz="3600" b="1" dirty="0" smtClean="0"/>
              <a:t> </a:t>
            </a:r>
            <a:br>
              <a:rPr lang="en-US" sz="3600" b="1" dirty="0" smtClean="0"/>
            </a:br>
            <a:r>
              <a:rPr lang="en-US" sz="3600" b="1" dirty="0" err="1" smtClean="0"/>
              <a:t>Kapiler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Paru</a:t>
            </a:r>
            <a:endParaRPr lang="en-US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b="1" u="sng" dirty="0" smtClean="0"/>
              <a:t>Di </a:t>
            </a:r>
            <a:r>
              <a:rPr lang="en-US" sz="2400" b="1" u="sng" dirty="0" err="1" smtClean="0"/>
              <a:t>paru</a:t>
            </a:r>
            <a:r>
              <a:rPr lang="en-US" sz="2400" b="1" u="sng" dirty="0"/>
              <a:t> </a:t>
            </a:r>
            <a:r>
              <a:rPr lang="en-US" sz="2400" b="1" u="sng" dirty="0" smtClean="0"/>
              <a:t>: </a:t>
            </a:r>
          </a:p>
          <a:p>
            <a:pPr marL="0" indent="0">
              <a:buNone/>
            </a:pPr>
            <a:r>
              <a:rPr lang="en-US" sz="2400" dirty="0">
                <a:sym typeface="Wingdings" pitchFamily="2" charset="2"/>
              </a:rPr>
              <a:t> </a:t>
            </a:r>
            <a:r>
              <a:rPr lang="en-US" sz="2400" dirty="0" smtClean="0">
                <a:sym typeface="Wingdings" pitchFamily="2" charset="2"/>
              </a:rPr>
              <a:t> </a:t>
            </a:r>
            <a:r>
              <a:rPr lang="en-US" sz="2400" dirty="0" err="1" smtClean="0">
                <a:sym typeface="Wingdings" pitchFamily="2" charset="2"/>
              </a:rPr>
              <a:t>Darah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mengambil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oksigen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dan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menyerahkan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karbon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dioksida</a:t>
            </a:r>
            <a:endParaRPr lang="en-US" sz="2400" dirty="0" smtClean="0">
              <a:sym typeface="Wingdings" pitchFamily="2" charset="2"/>
            </a:endParaRPr>
          </a:p>
          <a:p>
            <a:pPr>
              <a:buFont typeface="Wingdings"/>
              <a:buChar char="à"/>
            </a:pPr>
            <a:r>
              <a:rPr lang="en-US" sz="2400" dirty="0" smtClean="0">
                <a:sym typeface="Wingdings" pitchFamily="2" charset="2"/>
              </a:rPr>
              <a:t>Proses </a:t>
            </a:r>
            <a:r>
              <a:rPr lang="en-US" sz="2400" dirty="0" err="1" smtClean="0">
                <a:sym typeface="Wingdings" pitchFamily="2" charset="2"/>
              </a:rPr>
              <a:t>tersebut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terjadi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dengan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difusi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menuruni</a:t>
            </a:r>
            <a:r>
              <a:rPr lang="en-US" sz="2400" dirty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gradien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tekanan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parsial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antara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darah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dan</a:t>
            </a:r>
            <a:r>
              <a:rPr lang="en-US" sz="2400" dirty="0" smtClean="0">
                <a:sym typeface="Wingdings" pitchFamily="2" charset="2"/>
              </a:rPr>
              <a:t> alveolus</a:t>
            </a:r>
          </a:p>
          <a:p>
            <a:pPr>
              <a:buFont typeface="Wingdings"/>
              <a:buChar char="à"/>
            </a:pPr>
            <a:endParaRPr lang="en-US" sz="2400" dirty="0">
              <a:sym typeface="Wingdings" pitchFamily="2" charset="2"/>
            </a:endParaRPr>
          </a:p>
          <a:p>
            <a:r>
              <a:rPr lang="en-US" sz="2400" b="1" u="sng" dirty="0" err="1" smtClean="0">
                <a:sym typeface="Wingdings" pitchFamily="2" charset="2"/>
              </a:rPr>
              <a:t>Darah</a:t>
            </a:r>
            <a:r>
              <a:rPr lang="en-US" sz="2400" b="1" u="sng" dirty="0" smtClean="0">
                <a:sym typeface="Wingdings" pitchFamily="2" charset="2"/>
              </a:rPr>
              <a:t> yang </a:t>
            </a:r>
            <a:r>
              <a:rPr lang="en-US" sz="2400" b="1" u="sng" dirty="0" err="1" smtClean="0">
                <a:sym typeface="Wingdings" pitchFamily="2" charset="2"/>
              </a:rPr>
              <a:t>masuk</a:t>
            </a:r>
            <a:r>
              <a:rPr lang="en-US" sz="2400" b="1" u="sng" dirty="0" smtClean="0">
                <a:sym typeface="Wingdings" pitchFamily="2" charset="2"/>
              </a:rPr>
              <a:t> </a:t>
            </a:r>
            <a:r>
              <a:rPr lang="en-US" sz="2400" b="1" u="sng" dirty="0" err="1" smtClean="0">
                <a:sym typeface="Wingdings" pitchFamily="2" charset="2"/>
              </a:rPr>
              <a:t>ke</a:t>
            </a:r>
            <a:r>
              <a:rPr lang="en-US" sz="2400" b="1" u="sng" dirty="0" smtClean="0">
                <a:sym typeface="Wingdings" pitchFamily="2" charset="2"/>
              </a:rPr>
              <a:t> </a:t>
            </a:r>
            <a:r>
              <a:rPr lang="en-US" sz="2400" b="1" u="sng" dirty="0" err="1" smtClean="0">
                <a:sym typeface="Wingdings" pitchFamily="2" charset="2"/>
              </a:rPr>
              <a:t>paru</a:t>
            </a:r>
            <a:r>
              <a:rPr lang="en-US" sz="2400" b="1" u="sng" dirty="0" smtClean="0">
                <a:sym typeface="Wingdings" pitchFamily="2" charset="2"/>
              </a:rPr>
              <a:t> </a:t>
            </a:r>
            <a:r>
              <a:rPr lang="en-US" sz="2400" b="1" dirty="0" smtClean="0">
                <a:sym typeface="Wingdings" pitchFamily="2" charset="2"/>
              </a:rPr>
              <a:t>:</a:t>
            </a:r>
          </a:p>
          <a:p>
            <a:pPr>
              <a:buFont typeface="Wingdings"/>
              <a:buChar char="à"/>
            </a:pPr>
            <a:r>
              <a:rPr lang="en-US" sz="2400" dirty="0" err="1" smtClean="0">
                <a:sym typeface="Wingdings" pitchFamily="2" charset="2"/>
              </a:rPr>
              <a:t>Yaitu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darah</a:t>
            </a:r>
            <a:r>
              <a:rPr lang="en-US" sz="2400" dirty="0" smtClean="0">
                <a:sym typeface="Wingdings" pitchFamily="2" charset="2"/>
              </a:rPr>
              <a:t> vena </a:t>
            </a:r>
            <a:r>
              <a:rPr lang="en-US" sz="2400" dirty="0" err="1" smtClean="0">
                <a:sym typeface="Wingdings" pitchFamily="2" charset="2"/>
              </a:rPr>
              <a:t>sistemik</a:t>
            </a:r>
            <a:r>
              <a:rPr lang="en-US" sz="2400" dirty="0" smtClean="0">
                <a:sym typeface="Wingdings" pitchFamily="2" charset="2"/>
              </a:rPr>
              <a:t>, </a:t>
            </a:r>
            <a:r>
              <a:rPr lang="en-US" sz="2400" dirty="0" err="1" smtClean="0">
                <a:sym typeface="Wingdings" pitchFamily="2" charset="2"/>
              </a:rPr>
              <a:t>dimana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darah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tersebut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baru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kembali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dari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jaringan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tubuh</a:t>
            </a:r>
            <a:r>
              <a:rPr lang="en-US" sz="2400" dirty="0" smtClean="0">
                <a:sym typeface="Wingdings" pitchFamily="2" charset="2"/>
              </a:rPr>
              <a:t> yang </a:t>
            </a:r>
            <a:r>
              <a:rPr lang="en-US" sz="2400" dirty="0" err="1" smtClean="0">
                <a:sym typeface="Wingdings" pitchFamily="2" charset="2"/>
              </a:rPr>
              <a:t>relatif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miskin</a:t>
            </a:r>
            <a:r>
              <a:rPr lang="en-US" sz="2400" dirty="0" smtClean="0">
                <a:sym typeface="Wingdings" pitchFamily="2" charset="2"/>
              </a:rPr>
              <a:t> O2 (</a:t>
            </a:r>
            <a:r>
              <a:rPr lang="en-US" sz="2400" dirty="0" err="1" smtClean="0">
                <a:sym typeface="Wingdings" pitchFamily="2" charset="2"/>
              </a:rPr>
              <a:t>kurang</a:t>
            </a:r>
            <a:r>
              <a:rPr lang="en-US" sz="2400" dirty="0" smtClean="0">
                <a:sym typeface="Wingdings" pitchFamily="2" charset="2"/>
              </a:rPr>
              <a:t> O2), PO2 = 40 mmHg </a:t>
            </a:r>
            <a:r>
              <a:rPr lang="en-US" sz="2400" dirty="0" err="1" smtClean="0">
                <a:sym typeface="Wingdings" pitchFamily="2" charset="2"/>
              </a:rPr>
              <a:t>dan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darah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tersebut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relatif</a:t>
            </a:r>
            <a:r>
              <a:rPr lang="en-US" sz="2400" dirty="0" smtClean="0">
                <a:sym typeface="Wingdings" pitchFamily="2" charset="2"/>
              </a:rPr>
              <a:t> kaya CO2, PCO2 = 46 mmHg</a:t>
            </a:r>
          </a:p>
          <a:p>
            <a:pPr marL="0" indent="0">
              <a:buNone/>
            </a:pP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2357981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65380"/>
            <a:ext cx="4826000" cy="67111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435600" y="228600"/>
            <a:ext cx="3556000" cy="6124754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US" sz="1400" dirty="0" smtClean="0"/>
              <a:t>PO2 alveolus </a:t>
            </a:r>
            <a:r>
              <a:rPr lang="en-US" sz="1400" dirty="0" err="1" smtClean="0"/>
              <a:t>tetap</a:t>
            </a:r>
            <a:r>
              <a:rPr lang="en-US" sz="1400" dirty="0" smtClean="0"/>
              <a:t> </a:t>
            </a:r>
            <a:r>
              <a:rPr lang="en-US" sz="1400" dirty="0" err="1" smtClean="0"/>
              <a:t>relatif</a:t>
            </a:r>
            <a:r>
              <a:rPr lang="en-US" sz="1400" dirty="0" smtClean="0"/>
              <a:t> </a:t>
            </a:r>
            <a:r>
              <a:rPr lang="en-US" sz="1400" dirty="0" err="1" smtClean="0"/>
              <a:t>tinggi</a:t>
            </a:r>
            <a:r>
              <a:rPr lang="en-US" sz="1400" dirty="0" smtClean="0"/>
              <a:t> PCO2 alveolus </a:t>
            </a:r>
            <a:r>
              <a:rPr lang="en-US" sz="1400" dirty="0" err="1" smtClean="0"/>
              <a:t>tetap</a:t>
            </a:r>
            <a:r>
              <a:rPr lang="en-US" sz="1400" dirty="0" smtClean="0"/>
              <a:t> </a:t>
            </a:r>
            <a:r>
              <a:rPr lang="en-US" sz="1400" dirty="0" err="1" smtClean="0"/>
              <a:t>relatif</a:t>
            </a:r>
            <a:r>
              <a:rPr lang="en-US" sz="1400" dirty="0" smtClean="0"/>
              <a:t> </a:t>
            </a:r>
            <a:r>
              <a:rPr lang="en-US" sz="1400" dirty="0" err="1" smtClean="0"/>
              <a:t>rendah</a:t>
            </a:r>
            <a:r>
              <a:rPr lang="en-US" sz="1400" dirty="0" smtClean="0"/>
              <a:t>, </a:t>
            </a:r>
            <a:r>
              <a:rPr lang="en-US" sz="1400" dirty="0" err="1" smtClean="0"/>
              <a:t>karena</a:t>
            </a:r>
            <a:r>
              <a:rPr lang="en-US" sz="1400" dirty="0" smtClean="0"/>
              <a:t> </a:t>
            </a:r>
            <a:r>
              <a:rPr lang="en-US" sz="1400" dirty="0" err="1" smtClean="0"/>
              <a:t>sebagian</a:t>
            </a:r>
            <a:r>
              <a:rPr lang="en-US" sz="1400" dirty="0" smtClean="0"/>
              <a:t> </a:t>
            </a:r>
            <a:r>
              <a:rPr lang="en-US" sz="1400" dirty="0" err="1" smtClean="0"/>
              <a:t>udara</a:t>
            </a:r>
            <a:r>
              <a:rPr lang="en-US" sz="1400" dirty="0" smtClean="0"/>
              <a:t> </a:t>
            </a:r>
            <a:r>
              <a:rPr lang="en-US" sz="1400" dirty="0" err="1" smtClean="0"/>
              <a:t>dari</a:t>
            </a:r>
            <a:r>
              <a:rPr lang="en-US" sz="1400" dirty="0" smtClean="0"/>
              <a:t> alveolus </a:t>
            </a:r>
            <a:r>
              <a:rPr lang="en-US" sz="1400" dirty="0" err="1" smtClean="0"/>
              <a:t>ditukar</a:t>
            </a:r>
            <a:r>
              <a:rPr lang="en-US" sz="1400" dirty="0" smtClean="0"/>
              <a:t> </a:t>
            </a:r>
            <a:r>
              <a:rPr lang="en-US" sz="1400" dirty="0" err="1" smtClean="0"/>
              <a:t>dengan</a:t>
            </a:r>
            <a:r>
              <a:rPr lang="en-US" sz="1400" dirty="0" smtClean="0"/>
              <a:t> </a:t>
            </a:r>
            <a:r>
              <a:rPr lang="en-US" sz="1400" dirty="0" err="1" smtClean="0"/>
              <a:t>udara</a:t>
            </a:r>
            <a:r>
              <a:rPr lang="en-US" sz="1400" dirty="0" smtClean="0"/>
              <a:t> </a:t>
            </a:r>
            <a:r>
              <a:rPr lang="en-US" sz="1400" dirty="0" err="1" smtClean="0"/>
              <a:t>atmosfer</a:t>
            </a:r>
            <a:r>
              <a:rPr lang="en-US" sz="1400" dirty="0" smtClean="0"/>
              <a:t> </a:t>
            </a:r>
            <a:r>
              <a:rPr lang="en-US" sz="1400" dirty="0" err="1" smtClean="0"/>
              <a:t>baru</a:t>
            </a:r>
            <a:r>
              <a:rPr lang="en-US" sz="1400" dirty="0" smtClean="0"/>
              <a:t> </a:t>
            </a:r>
            <a:r>
              <a:rPr lang="en-US" sz="1400" dirty="0" err="1" smtClean="0"/>
              <a:t>setiap</a:t>
            </a:r>
            <a:r>
              <a:rPr lang="en-US" sz="1400" dirty="0" smtClean="0"/>
              <a:t> kali </a:t>
            </a:r>
            <a:r>
              <a:rPr lang="en-US" sz="1400" dirty="0" err="1" smtClean="0"/>
              <a:t>bernapas</a:t>
            </a:r>
            <a:endParaRPr lang="en-US" sz="1400" dirty="0" smtClean="0"/>
          </a:p>
          <a:p>
            <a:pPr marL="342900" indent="-342900">
              <a:buAutoNum type="arabicPeriod"/>
            </a:pPr>
            <a:r>
              <a:rPr lang="en-US" sz="1400" dirty="0" err="1" smtClean="0"/>
              <a:t>Sebaliknya</a:t>
            </a:r>
            <a:r>
              <a:rPr lang="en-US" sz="1400" dirty="0" smtClean="0"/>
              <a:t>, </a:t>
            </a:r>
            <a:r>
              <a:rPr lang="en-US" sz="1400" dirty="0" err="1" smtClean="0"/>
              <a:t>darah</a:t>
            </a:r>
            <a:r>
              <a:rPr lang="en-US" sz="1400" dirty="0" smtClean="0"/>
              <a:t> vena </a:t>
            </a:r>
            <a:r>
              <a:rPr lang="en-US" sz="1400" dirty="0" err="1" smtClean="0"/>
              <a:t>sistemik</a:t>
            </a:r>
            <a:r>
              <a:rPr lang="en-US" sz="1400" dirty="0" smtClean="0"/>
              <a:t> yang </a:t>
            </a:r>
            <a:r>
              <a:rPr lang="en-US" sz="1400" dirty="0" err="1" smtClean="0"/>
              <a:t>masuk</a:t>
            </a:r>
            <a:r>
              <a:rPr lang="en-US" sz="1400" dirty="0" smtClean="0"/>
              <a:t> </a:t>
            </a:r>
            <a:r>
              <a:rPr lang="en-US" sz="1400" dirty="0" err="1" smtClean="0"/>
              <a:t>ke</a:t>
            </a:r>
            <a:r>
              <a:rPr lang="en-US" sz="1400" dirty="0" smtClean="0"/>
              <a:t> </a:t>
            </a:r>
            <a:r>
              <a:rPr lang="en-US" sz="1400" dirty="0" err="1" smtClean="0"/>
              <a:t>paru</a:t>
            </a:r>
            <a:r>
              <a:rPr lang="en-US" sz="1400" dirty="0" smtClean="0"/>
              <a:t> </a:t>
            </a:r>
            <a:r>
              <a:rPr lang="en-US" sz="1400" dirty="0" err="1" smtClean="0"/>
              <a:t>relatif</a:t>
            </a:r>
            <a:r>
              <a:rPr lang="en-US" sz="1400" dirty="0" smtClean="0"/>
              <a:t> </a:t>
            </a:r>
            <a:r>
              <a:rPr lang="en-US" sz="1400" dirty="0" err="1" smtClean="0"/>
              <a:t>rendah</a:t>
            </a:r>
            <a:r>
              <a:rPr lang="en-US" sz="1400" dirty="0" smtClean="0"/>
              <a:t> </a:t>
            </a:r>
            <a:r>
              <a:rPr lang="en-US" sz="1400" dirty="0" err="1" smtClean="0"/>
              <a:t>masuk</a:t>
            </a:r>
            <a:r>
              <a:rPr lang="en-US" sz="1400" dirty="0" smtClean="0"/>
              <a:t> </a:t>
            </a:r>
            <a:r>
              <a:rPr lang="en-US" sz="1400" dirty="0" err="1" smtClean="0"/>
              <a:t>ke</a:t>
            </a:r>
            <a:r>
              <a:rPr lang="en-US" sz="1400" dirty="0" smtClean="0"/>
              <a:t> </a:t>
            </a:r>
            <a:r>
              <a:rPr lang="en-US" sz="1400" dirty="0" err="1" smtClean="0"/>
              <a:t>paru</a:t>
            </a:r>
            <a:r>
              <a:rPr lang="en-US" sz="1400" dirty="0" smtClean="0"/>
              <a:t> </a:t>
            </a:r>
            <a:r>
              <a:rPr lang="en-US" sz="1400" dirty="0" err="1" smtClean="0"/>
              <a:t>relatif</a:t>
            </a:r>
            <a:r>
              <a:rPr lang="en-US" sz="1400" dirty="0" smtClean="0"/>
              <a:t> </a:t>
            </a:r>
            <a:r>
              <a:rPr lang="en-US" sz="1400" dirty="0" err="1" smtClean="0"/>
              <a:t>rendah</a:t>
            </a:r>
            <a:r>
              <a:rPr lang="en-US" sz="1400" dirty="0" smtClean="0"/>
              <a:t> </a:t>
            </a:r>
            <a:r>
              <a:rPr lang="en-US" sz="1400" dirty="0" err="1" smtClean="0"/>
              <a:t>dalam</a:t>
            </a:r>
            <a:r>
              <a:rPr lang="en-US" sz="1400" dirty="0" smtClean="0"/>
              <a:t> O2 </a:t>
            </a:r>
            <a:r>
              <a:rPr lang="en-US" sz="1400" dirty="0" err="1" smtClean="0"/>
              <a:t>dan</a:t>
            </a:r>
            <a:r>
              <a:rPr lang="en-US" sz="1400" dirty="0" smtClean="0"/>
              <a:t> </a:t>
            </a:r>
            <a:r>
              <a:rPr lang="en-US" sz="1400" dirty="0" err="1" smtClean="0"/>
              <a:t>tinggi</a:t>
            </a:r>
            <a:r>
              <a:rPr lang="en-US" sz="1400" dirty="0" smtClean="0"/>
              <a:t> </a:t>
            </a:r>
            <a:r>
              <a:rPr lang="en-US" sz="1400" dirty="0" err="1" smtClean="0"/>
              <a:t>dalam</a:t>
            </a:r>
            <a:r>
              <a:rPr lang="en-US" sz="1400" dirty="0" smtClean="0"/>
              <a:t> CO2 </a:t>
            </a:r>
            <a:r>
              <a:rPr lang="en-US" sz="1400" dirty="0" err="1" smtClean="0"/>
              <a:t>karena</a:t>
            </a:r>
            <a:r>
              <a:rPr lang="en-US" sz="1400" dirty="0" smtClean="0"/>
              <a:t> </a:t>
            </a:r>
            <a:r>
              <a:rPr lang="en-US" sz="1400" dirty="0" err="1" smtClean="0"/>
              <a:t>telah</a:t>
            </a:r>
            <a:r>
              <a:rPr lang="en-US" sz="1400" dirty="0" smtClean="0"/>
              <a:t> </a:t>
            </a:r>
            <a:r>
              <a:rPr lang="en-US" sz="1400" dirty="0" err="1" smtClean="0"/>
              <a:t>menyerahkan</a:t>
            </a:r>
            <a:r>
              <a:rPr lang="en-US" sz="1400" dirty="0" smtClean="0"/>
              <a:t> O2 </a:t>
            </a:r>
            <a:r>
              <a:rPr lang="en-US" sz="1400" dirty="0" err="1" smtClean="0"/>
              <a:t>dan</a:t>
            </a:r>
            <a:r>
              <a:rPr lang="en-US" sz="1400" dirty="0" smtClean="0"/>
              <a:t> </a:t>
            </a:r>
            <a:r>
              <a:rPr lang="en-US" sz="1400" dirty="0" err="1" smtClean="0"/>
              <a:t>menyerap</a:t>
            </a:r>
            <a:r>
              <a:rPr lang="en-US" sz="1400" dirty="0" smtClean="0"/>
              <a:t> CO2 di </a:t>
            </a:r>
            <a:r>
              <a:rPr lang="en-US" sz="1400" dirty="0" err="1" smtClean="0"/>
              <a:t>tingkat</a:t>
            </a:r>
            <a:r>
              <a:rPr lang="en-US" sz="1400" dirty="0" smtClean="0"/>
              <a:t> </a:t>
            </a:r>
            <a:r>
              <a:rPr lang="en-US" sz="1400" dirty="0" err="1" smtClean="0"/>
              <a:t>kapiler</a:t>
            </a:r>
            <a:r>
              <a:rPr lang="en-US" sz="1400" dirty="0" smtClean="0"/>
              <a:t> </a:t>
            </a:r>
            <a:r>
              <a:rPr lang="en-US" sz="1400" dirty="0" err="1" smtClean="0"/>
              <a:t>sistemik</a:t>
            </a:r>
            <a:endParaRPr lang="en-US" sz="1400" dirty="0" smtClean="0"/>
          </a:p>
          <a:p>
            <a:pPr marL="342900" lvl="0" indent="-342900">
              <a:buFontTx/>
              <a:buAutoNum type="arabicPeriod"/>
            </a:pPr>
            <a:r>
              <a:rPr lang="en-US" sz="1400" dirty="0"/>
              <a:t>Hal </a:t>
            </a:r>
            <a:r>
              <a:rPr lang="en-US" sz="1400" dirty="0" err="1"/>
              <a:t>ini</a:t>
            </a:r>
            <a:r>
              <a:rPr lang="en-US" sz="1400" dirty="0"/>
              <a:t> </a:t>
            </a:r>
            <a:r>
              <a:rPr lang="en-US" sz="1400" dirty="0" err="1"/>
              <a:t>menciptakan</a:t>
            </a:r>
            <a:r>
              <a:rPr lang="en-US" sz="1400" dirty="0"/>
              <a:t> </a:t>
            </a:r>
            <a:r>
              <a:rPr lang="en-US" sz="1400" dirty="0" err="1"/>
              <a:t>gradien</a:t>
            </a:r>
            <a:r>
              <a:rPr lang="en-US" sz="1400" dirty="0"/>
              <a:t> </a:t>
            </a:r>
            <a:r>
              <a:rPr lang="en-US" sz="1400" dirty="0" err="1"/>
              <a:t>tekanan</a:t>
            </a:r>
            <a:r>
              <a:rPr lang="en-US" sz="1400" dirty="0"/>
              <a:t> </a:t>
            </a:r>
            <a:r>
              <a:rPr lang="en-US" sz="1400" dirty="0" err="1"/>
              <a:t>parsial</a:t>
            </a:r>
            <a:r>
              <a:rPr lang="en-US" sz="1400" dirty="0"/>
              <a:t> </a:t>
            </a:r>
            <a:r>
              <a:rPr lang="en-US" sz="1400" dirty="0" err="1"/>
              <a:t>antara</a:t>
            </a:r>
            <a:r>
              <a:rPr lang="en-US" sz="1400" dirty="0"/>
              <a:t> </a:t>
            </a:r>
            <a:r>
              <a:rPr lang="en-US" sz="1400" dirty="0" err="1"/>
              <a:t>udara</a:t>
            </a:r>
            <a:r>
              <a:rPr lang="en-US" sz="1400" dirty="0"/>
              <a:t> alveolus </a:t>
            </a:r>
            <a:r>
              <a:rPr lang="en-US" sz="1400" dirty="0" err="1"/>
              <a:t>dan</a:t>
            </a:r>
            <a:r>
              <a:rPr lang="en-US" sz="1400" dirty="0"/>
              <a:t> </a:t>
            </a:r>
            <a:r>
              <a:rPr lang="en-US" sz="1400" dirty="0" err="1"/>
              <a:t>darah</a:t>
            </a:r>
            <a:r>
              <a:rPr lang="en-US" sz="1400" dirty="0"/>
              <a:t> </a:t>
            </a:r>
            <a:r>
              <a:rPr lang="en-US" sz="1400" dirty="0" err="1"/>
              <a:t>kapiler</a:t>
            </a:r>
            <a:r>
              <a:rPr lang="en-US" sz="1400" dirty="0"/>
              <a:t> </a:t>
            </a:r>
            <a:r>
              <a:rPr lang="en-US" sz="1400" dirty="0" err="1"/>
              <a:t>baru</a:t>
            </a:r>
            <a:r>
              <a:rPr lang="en-US" sz="1400" dirty="0"/>
              <a:t> yang </a:t>
            </a:r>
            <a:r>
              <a:rPr lang="en-US" sz="1400" dirty="0" err="1"/>
              <a:t>memicu</a:t>
            </a:r>
            <a:r>
              <a:rPr lang="en-US" sz="1400" dirty="0"/>
              <a:t> </a:t>
            </a:r>
            <a:r>
              <a:rPr lang="en-US" sz="1400" dirty="0" err="1"/>
              <a:t>difusi</a:t>
            </a:r>
            <a:r>
              <a:rPr lang="en-US" sz="1400" dirty="0"/>
              <a:t> </a:t>
            </a:r>
            <a:r>
              <a:rPr lang="en-US" sz="1400" dirty="0" err="1"/>
              <a:t>pasif</a:t>
            </a:r>
            <a:r>
              <a:rPr lang="en-US" sz="1400" dirty="0"/>
              <a:t> O</a:t>
            </a:r>
            <a:r>
              <a:rPr lang="en-US" sz="1400" baseline="-25000" dirty="0"/>
              <a:t>2 </a:t>
            </a:r>
            <a:r>
              <a:rPr lang="en-US" sz="1400" dirty="0"/>
              <a:t> </a:t>
            </a:r>
            <a:r>
              <a:rPr lang="en-US" sz="1400" dirty="0" err="1"/>
              <a:t>ke</a:t>
            </a:r>
            <a:r>
              <a:rPr lang="en-US" sz="1400" dirty="0"/>
              <a:t> </a:t>
            </a:r>
            <a:r>
              <a:rPr lang="en-US" sz="1400" dirty="0" err="1"/>
              <a:t>dalam</a:t>
            </a:r>
            <a:r>
              <a:rPr lang="en-US" sz="1400" dirty="0"/>
              <a:t> </a:t>
            </a:r>
            <a:r>
              <a:rPr lang="en-US" sz="1400" dirty="0" err="1"/>
              <a:t>darah</a:t>
            </a:r>
            <a:r>
              <a:rPr lang="en-US" sz="1400" dirty="0"/>
              <a:t> </a:t>
            </a:r>
            <a:r>
              <a:rPr lang="en-US" sz="1400" dirty="0" err="1"/>
              <a:t>dan</a:t>
            </a:r>
            <a:r>
              <a:rPr lang="en-US" sz="1400" dirty="0"/>
              <a:t> CO</a:t>
            </a:r>
            <a:r>
              <a:rPr lang="en-US" sz="1400" baseline="-25000" dirty="0"/>
              <a:t>2</a:t>
            </a:r>
            <a:r>
              <a:rPr lang="en-US" sz="1400" dirty="0"/>
              <a:t> </a:t>
            </a:r>
            <a:r>
              <a:rPr lang="en-US" sz="1400" dirty="0" err="1"/>
              <a:t>keluar</a:t>
            </a:r>
            <a:r>
              <a:rPr lang="en-US" sz="1400" dirty="0"/>
              <a:t> </a:t>
            </a:r>
            <a:r>
              <a:rPr lang="en-US" sz="1400" dirty="0" err="1"/>
              <a:t>darah</a:t>
            </a:r>
            <a:r>
              <a:rPr lang="en-US" sz="1400" dirty="0"/>
              <a:t> </a:t>
            </a:r>
            <a:r>
              <a:rPr lang="en-US" sz="1400" dirty="0" err="1"/>
              <a:t>sampai</a:t>
            </a:r>
            <a:r>
              <a:rPr lang="en-US" sz="1400" dirty="0"/>
              <a:t> </a:t>
            </a:r>
            <a:r>
              <a:rPr lang="en-US" sz="1400" dirty="0" err="1"/>
              <a:t>tekanan</a:t>
            </a:r>
            <a:r>
              <a:rPr lang="en-US" sz="1400" dirty="0"/>
              <a:t> </a:t>
            </a:r>
            <a:r>
              <a:rPr lang="en-US" sz="1400" dirty="0" err="1"/>
              <a:t>parsial</a:t>
            </a:r>
            <a:r>
              <a:rPr lang="en-US" sz="1400" dirty="0"/>
              <a:t> </a:t>
            </a:r>
            <a:r>
              <a:rPr lang="en-US" sz="1400" dirty="0" err="1"/>
              <a:t>darah</a:t>
            </a:r>
            <a:r>
              <a:rPr lang="en-US" sz="1400" dirty="0"/>
              <a:t> </a:t>
            </a:r>
            <a:r>
              <a:rPr lang="en-US" sz="1400" dirty="0" err="1"/>
              <a:t>dan</a:t>
            </a:r>
            <a:r>
              <a:rPr lang="en-US" sz="1400" dirty="0"/>
              <a:t> alveolus </a:t>
            </a:r>
            <a:r>
              <a:rPr lang="en-US" sz="1400" dirty="0" err="1" smtClean="0"/>
              <a:t>setara</a:t>
            </a:r>
            <a:endParaRPr lang="en-US" sz="1400" dirty="0"/>
          </a:p>
          <a:p>
            <a:pPr marL="342900" indent="-342900">
              <a:buFontTx/>
              <a:buAutoNum type="arabicPeriod"/>
            </a:pPr>
            <a:r>
              <a:rPr lang="en-US" sz="1400" dirty="0" err="1"/>
              <a:t>Karena</a:t>
            </a:r>
            <a:r>
              <a:rPr lang="en-US" sz="1400" dirty="0"/>
              <a:t> </a:t>
            </a:r>
            <a:r>
              <a:rPr lang="en-US" sz="1400" dirty="0" err="1"/>
              <a:t>itu</a:t>
            </a:r>
            <a:r>
              <a:rPr lang="en-US" sz="1400" dirty="0"/>
              <a:t>, </a:t>
            </a:r>
            <a:r>
              <a:rPr lang="en-US" sz="1400" dirty="0" err="1"/>
              <a:t>darah</a:t>
            </a:r>
            <a:r>
              <a:rPr lang="en-US" sz="1400" dirty="0"/>
              <a:t> yang </a:t>
            </a:r>
            <a:r>
              <a:rPr lang="en-US" sz="1400" dirty="0" err="1"/>
              <a:t>meninggalkan</a:t>
            </a:r>
            <a:r>
              <a:rPr lang="en-US" sz="1400" dirty="0"/>
              <a:t> </a:t>
            </a:r>
            <a:r>
              <a:rPr lang="en-US" sz="1400" dirty="0" err="1"/>
              <a:t>paru</a:t>
            </a:r>
            <a:r>
              <a:rPr lang="en-US" sz="1400" dirty="0"/>
              <a:t> relative </a:t>
            </a:r>
            <a:r>
              <a:rPr lang="en-US" sz="1400" dirty="0" err="1"/>
              <a:t>mengandung</a:t>
            </a:r>
            <a:r>
              <a:rPr lang="en-US" sz="1400" dirty="0"/>
              <a:t> O</a:t>
            </a:r>
            <a:r>
              <a:rPr lang="en-US" sz="1400" baseline="-25000" dirty="0"/>
              <a:t>2 </a:t>
            </a:r>
            <a:r>
              <a:rPr lang="en-US" sz="1400" dirty="0"/>
              <a:t> </a:t>
            </a:r>
            <a:r>
              <a:rPr lang="en-US" sz="1400" dirty="0" err="1"/>
              <a:t>tinggi</a:t>
            </a:r>
            <a:r>
              <a:rPr lang="en-US" sz="1400" dirty="0"/>
              <a:t> </a:t>
            </a:r>
            <a:r>
              <a:rPr lang="en-US" sz="1400" dirty="0" err="1"/>
              <a:t>dan</a:t>
            </a:r>
            <a:r>
              <a:rPr lang="en-US" sz="1400" dirty="0"/>
              <a:t> CO</a:t>
            </a:r>
            <a:r>
              <a:rPr lang="en-US" sz="1400" baseline="-25000" dirty="0"/>
              <a:t>2</a:t>
            </a:r>
            <a:r>
              <a:rPr lang="en-US" sz="1400" dirty="0"/>
              <a:t> </a:t>
            </a:r>
            <a:r>
              <a:rPr lang="en-US" sz="1400" dirty="0" err="1"/>
              <a:t>rendah</a:t>
            </a:r>
            <a:r>
              <a:rPr lang="en-US" sz="1400" dirty="0"/>
              <a:t>. </a:t>
            </a:r>
            <a:r>
              <a:rPr lang="en-US" sz="1400" dirty="0" err="1"/>
              <a:t>Darah</a:t>
            </a:r>
            <a:r>
              <a:rPr lang="en-US" sz="1400" dirty="0"/>
              <a:t> </a:t>
            </a:r>
            <a:r>
              <a:rPr lang="en-US" sz="1400" dirty="0" err="1"/>
              <a:t>ini</a:t>
            </a:r>
            <a:r>
              <a:rPr lang="en-US" sz="1400" dirty="0"/>
              <a:t> </a:t>
            </a:r>
            <a:r>
              <a:rPr lang="en-US" sz="1400" dirty="0" err="1"/>
              <a:t>disalurkan</a:t>
            </a:r>
            <a:r>
              <a:rPr lang="en-US" sz="1400" dirty="0"/>
              <a:t> </a:t>
            </a:r>
            <a:r>
              <a:rPr lang="en-US" sz="1400" dirty="0" err="1"/>
              <a:t>ke</a:t>
            </a:r>
            <a:r>
              <a:rPr lang="en-US" sz="1400" dirty="0"/>
              <a:t> </a:t>
            </a:r>
            <a:r>
              <a:rPr lang="en-US" sz="1400" dirty="0" err="1"/>
              <a:t>jaringan</a:t>
            </a:r>
            <a:r>
              <a:rPr lang="en-US" sz="1400" dirty="0"/>
              <a:t> </a:t>
            </a:r>
            <a:r>
              <a:rPr lang="en-US" sz="1400" dirty="0" err="1"/>
              <a:t>dengan</a:t>
            </a:r>
            <a:r>
              <a:rPr lang="en-US" sz="1400" dirty="0"/>
              <a:t> </a:t>
            </a:r>
            <a:r>
              <a:rPr lang="en-US" sz="1400" dirty="0" err="1"/>
              <a:t>kandungan</a:t>
            </a:r>
            <a:r>
              <a:rPr lang="en-US" sz="1400" dirty="0"/>
              <a:t> gas </a:t>
            </a:r>
            <a:r>
              <a:rPr lang="en-US" sz="1400" dirty="0" err="1"/>
              <a:t>darah</a:t>
            </a:r>
            <a:r>
              <a:rPr lang="en-US" sz="1400" dirty="0"/>
              <a:t> yang </a:t>
            </a:r>
            <a:r>
              <a:rPr lang="en-US" sz="1400" dirty="0" err="1"/>
              <a:t>sama</a:t>
            </a:r>
            <a:r>
              <a:rPr lang="en-US" sz="1400" dirty="0"/>
              <a:t> </a:t>
            </a:r>
            <a:r>
              <a:rPr lang="en-US" sz="1400" dirty="0" err="1"/>
              <a:t>dengan</a:t>
            </a:r>
            <a:r>
              <a:rPr lang="en-US" sz="1400" dirty="0"/>
              <a:t> </a:t>
            </a:r>
            <a:r>
              <a:rPr lang="en-US" sz="1400" dirty="0" err="1"/>
              <a:t>ketika</a:t>
            </a:r>
            <a:r>
              <a:rPr lang="en-US" sz="1400" dirty="0"/>
              <a:t> </a:t>
            </a:r>
            <a:r>
              <a:rPr lang="en-US" sz="1400" dirty="0" err="1"/>
              <a:t>darah</a:t>
            </a:r>
            <a:r>
              <a:rPr lang="en-US" sz="1400" dirty="0"/>
              <a:t> </a:t>
            </a:r>
            <a:r>
              <a:rPr lang="en-US" sz="1400" dirty="0" err="1"/>
              <a:t>tersebut</a:t>
            </a:r>
            <a:r>
              <a:rPr lang="en-US" sz="1400" dirty="0"/>
              <a:t> </a:t>
            </a:r>
            <a:r>
              <a:rPr lang="en-US" sz="1400" dirty="0" err="1"/>
              <a:t>meninggalkan</a:t>
            </a:r>
            <a:r>
              <a:rPr lang="en-US" sz="1400" dirty="0"/>
              <a:t> </a:t>
            </a:r>
            <a:r>
              <a:rPr lang="en-US" sz="1400" dirty="0" err="1"/>
              <a:t>paru</a:t>
            </a:r>
            <a:r>
              <a:rPr lang="en-US" sz="1400" dirty="0"/>
              <a:t>. </a:t>
            </a:r>
          </a:p>
          <a:p>
            <a:pPr marL="342900" lvl="0" indent="-342900">
              <a:buFontTx/>
              <a:buAutoNum type="arabicPeriod"/>
            </a:pPr>
            <a:r>
              <a:rPr lang="en-US" sz="1400" dirty="0" err="1"/>
              <a:t>Tekanan</a:t>
            </a:r>
            <a:r>
              <a:rPr lang="en-US" sz="1400" dirty="0"/>
              <a:t> </a:t>
            </a:r>
            <a:r>
              <a:rPr lang="en-US" sz="1400" dirty="0" err="1"/>
              <a:t>parsial</a:t>
            </a:r>
            <a:r>
              <a:rPr lang="en-US" sz="1400" dirty="0"/>
              <a:t> O</a:t>
            </a:r>
            <a:r>
              <a:rPr lang="en-US" sz="1400" baseline="-25000" dirty="0"/>
              <a:t>2 </a:t>
            </a:r>
            <a:r>
              <a:rPr lang="en-US" sz="1400" dirty="0"/>
              <a:t> </a:t>
            </a:r>
            <a:r>
              <a:rPr lang="en-US" sz="1400" dirty="0" err="1"/>
              <a:t>relatif</a:t>
            </a:r>
            <a:r>
              <a:rPr lang="en-US" sz="1400" dirty="0"/>
              <a:t> </a:t>
            </a:r>
            <a:r>
              <a:rPr lang="en-US" sz="1400" dirty="0" err="1"/>
              <a:t>rendah</a:t>
            </a:r>
            <a:r>
              <a:rPr lang="en-US" sz="1400" dirty="0"/>
              <a:t> </a:t>
            </a:r>
            <a:r>
              <a:rPr lang="en-US" sz="1400" dirty="0" err="1"/>
              <a:t>dan</a:t>
            </a:r>
            <a:r>
              <a:rPr lang="en-US" sz="1400" dirty="0"/>
              <a:t> CO</a:t>
            </a:r>
            <a:r>
              <a:rPr lang="en-US" sz="1400" baseline="-25000" dirty="0"/>
              <a:t>2</a:t>
            </a:r>
            <a:r>
              <a:rPr lang="en-US" sz="1400" dirty="0"/>
              <a:t> </a:t>
            </a:r>
            <a:r>
              <a:rPr lang="en-US" sz="1400" dirty="0" err="1"/>
              <a:t>relatif</a:t>
            </a:r>
            <a:r>
              <a:rPr lang="en-US" sz="1400" dirty="0"/>
              <a:t> </a:t>
            </a:r>
            <a:r>
              <a:rPr lang="en-US" sz="1400" dirty="0" err="1"/>
              <a:t>tinggi</a:t>
            </a:r>
            <a:r>
              <a:rPr lang="en-US" sz="1400" dirty="0"/>
              <a:t> di </a:t>
            </a:r>
            <a:r>
              <a:rPr lang="en-US" sz="1400" dirty="0" err="1"/>
              <a:t>sel</a:t>
            </a:r>
            <a:r>
              <a:rPr lang="en-US" sz="1400" dirty="0"/>
              <a:t> </a:t>
            </a:r>
            <a:r>
              <a:rPr lang="en-US" sz="1400" dirty="0" err="1"/>
              <a:t>jaringan</a:t>
            </a:r>
            <a:r>
              <a:rPr lang="en-US" sz="1400" dirty="0"/>
              <a:t> yang </a:t>
            </a:r>
            <a:r>
              <a:rPr lang="en-US" sz="1400" dirty="0" err="1"/>
              <a:t>mengonsumsi</a:t>
            </a:r>
            <a:r>
              <a:rPr lang="en-US" sz="1400" dirty="0"/>
              <a:t> O</a:t>
            </a:r>
            <a:r>
              <a:rPr lang="en-US" sz="1400" baseline="-25000" dirty="0"/>
              <a:t>2</a:t>
            </a:r>
            <a:r>
              <a:rPr lang="en-US" sz="1400" dirty="0"/>
              <a:t> </a:t>
            </a:r>
            <a:r>
              <a:rPr lang="en-US" sz="1400" dirty="0" err="1"/>
              <a:t>dan</a:t>
            </a:r>
            <a:r>
              <a:rPr lang="en-US" sz="1400" dirty="0"/>
              <a:t> </a:t>
            </a:r>
            <a:r>
              <a:rPr lang="en-US" sz="1400" dirty="0" err="1"/>
              <a:t>memproduksi</a:t>
            </a:r>
            <a:r>
              <a:rPr lang="en-US" sz="1400" dirty="0"/>
              <a:t> CO</a:t>
            </a:r>
            <a:r>
              <a:rPr lang="en-US" sz="1400" baseline="-25000" dirty="0"/>
              <a:t>2</a:t>
            </a:r>
            <a:r>
              <a:rPr lang="en-US" sz="1400" dirty="0" smtClean="0"/>
              <a:t>.</a:t>
            </a:r>
          </a:p>
          <a:p>
            <a:pPr lvl="0"/>
            <a:endParaRPr lang="en-US" sz="1400" dirty="0" smtClean="0"/>
          </a:p>
          <a:p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1696209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65380"/>
            <a:ext cx="4826000" cy="67111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334000" y="762000"/>
            <a:ext cx="3556000" cy="3754874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174625" indent="-174625"/>
            <a:r>
              <a:rPr lang="en-US" sz="1400" dirty="0" smtClean="0"/>
              <a:t>6. </a:t>
            </a:r>
            <a:r>
              <a:rPr lang="en-US" sz="1400" dirty="0" err="1" smtClean="0"/>
              <a:t>Akibatnya</a:t>
            </a:r>
            <a:r>
              <a:rPr lang="en-US" sz="1400" dirty="0"/>
              <a:t>, gradient </a:t>
            </a:r>
            <a:r>
              <a:rPr lang="en-US" sz="1400" dirty="0" err="1"/>
              <a:t>tekanan</a:t>
            </a:r>
            <a:r>
              <a:rPr lang="en-US" sz="1400" dirty="0"/>
              <a:t> </a:t>
            </a:r>
            <a:r>
              <a:rPr lang="en-US" sz="1400" dirty="0" err="1"/>
              <a:t>parsial</a:t>
            </a:r>
            <a:r>
              <a:rPr lang="en-US" sz="1400" dirty="0"/>
              <a:t> </a:t>
            </a:r>
            <a:r>
              <a:rPr lang="en-US" sz="1400" dirty="0" err="1"/>
              <a:t>untuk</a:t>
            </a:r>
            <a:r>
              <a:rPr lang="en-US" sz="1400" dirty="0"/>
              <a:t> </a:t>
            </a:r>
            <a:r>
              <a:rPr lang="en-US" sz="1400" dirty="0" err="1"/>
              <a:t>pertukaran</a:t>
            </a:r>
            <a:r>
              <a:rPr lang="en-US" sz="1400" dirty="0"/>
              <a:t> gas di </a:t>
            </a:r>
            <a:r>
              <a:rPr lang="en-US" sz="1400" dirty="0" err="1"/>
              <a:t>tingkat</a:t>
            </a:r>
            <a:r>
              <a:rPr lang="en-US" sz="1400" dirty="0"/>
              <a:t> </a:t>
            </a:r>
            <a:r>
              <a:rPr lang="en-US" sz="1400" dirty="0" err="1"/>
              <a:t>jaringan</a:t>
            </a:r>
            <a:r>
              <a:rPr lang="en-US" sz="1400" dirty="0"/>
              <a:t> </a:t>
            </a:r>
            <a:r>
              <a:rPr lang="en-US" sz="1400" dirty="0" err="1"/>
              <a:t>mendorong</a:t>
            </a:r>
            <a:r>
              <a:rPr lang="en-US" sz="1400" dirty="0"/>
              <a:t> </a:t>
            </a:r>
            <a:r>
              <a:rPr lang="en-US" sz="1400" dirty="0" err="1"/>
              <a:t>perpindahan</a:t>
            </a:r>
            <a:r>
              <a:rPr lang="en-US" sz="1400" dirty="0"/>
              <a:t> </a:t>
            </a:r>
            <a:r>
              <a:rPr lang="en-US" sz="1400" dirty="0" err="1"/>
              <a:t>pasif</a:t>
            </a:r>
            <a:r>
              <a:rPr lang="en-US" sz="1400" dirty="0"/>
              <a:t> O</a:t>
            </a:r>
            <a:r>
              <a:rPr lang="en-US" sz="1400" baseline="-25000" dirty="0"/>
              <a:t>2</a:t>
            </a:r>
            <a:r>
              <a:rPr lang="en-US" sz="1400" dirty="0"/>
              <a:t> </a:t>
            </a:r>
            <a:r>
              <a:rPr lang="en-US" sz="1400" dirty="0" err="1"/>
              <a:t>keluar</a:t>
            </a:r>
            <a:r>
              <a:rPr lang="en-US" sz="1400" dirty="0"/>
              <a:t> </a:t>
            </a:r>
            <a:r>
              <a:rPr lang="en-US" sz="1400" dirty="0" err="1"/>
              <a:t>darah</a:t>
            </a:r>
            <a:r>
              <a:rPr lang="en-US" sz="1400" dirty="0"/>
              <a:t> </a:t>
            </a:r>
            <a:r>
              <a:rPr lang="en-US" sz="1400" dirty="0" err="1"/>
              <a:t>menuju</a:t>
            </a:r>
            <a:r>
              <a:rPr lang="en-US" sz="1400" dirty="0"/>
              <a:t> </a:t>
            </a:r>
            <a:r>
              <a:rPr lang="en-US" sz="1400" dirty="0" err="1"/>
              <a:t>sel</a:t>
            </a:r>
            <a:r>
              <a:rPr lang="en-US" sz="1400" dirty="0"/>
              <a:t> </a:t>
            </a:r>
            <a:r>
              <a:rPr lang="en-US" sz="1400" dirty="0" err="1"/>
              <a:t>untuk</a:t>
            </a:r>
            <a:r>
              <a:rPr lang="en-US" sz="1400" dirty="0"/>
              <a:t> </a:t>
            </a:r>
            <a:r>
              <a:rPr lang="en-US" sz="1400" dirty="0" err="1"/>
              <a:t>menunjang</a:t>
            </a:r>
            <a:r>
              <a:rPr lang="en-US" sz="1400" dirty="0"/>
              <a:t> </a:t>
            </a:r>
            <a:r>
              <a:rPr lang="en-US" sz="1400" dirty="0" err="1"/>
              <a:t>kebutuhan</a:t>
            </a:r>
            <a:r>
              <a:rPr lang="en-US" sz="1400" dirty="0"/>
              <a:t> </a:t>
            </a:r>
            <a:r>
              <a:rPr lang="en-US" sz="1400" dirty="0" err="1"/>
              <a:t>metabolik</a:t>
            </a:r>
            <a:r>
              <a:rPr lang="en-US" sz="1400" dirty="0"/>
              <a:t>  </a:t>
            </a:r>
            <a:r>
              <a:rPr lang="en-US" sz="1400" dirty="0" err="1"/>
              <a:t>sel-sel</a:t>
            </a:r>
            <a:r>
              <a:rPr lang="en-US" sz="1400" dirty="0"/>
              <a:t> </a:t>
            </a:r>
            <a:r>
              <a:rPr lang="en-US" sz="1400" dirty="0" err="1"/>
              <a:t>tersebut</a:t>
            </a:r>
            <a:r>
              <a:rPr lang="en-US" sz="1400" dirty="0"/>
              <a:t> </a:t>
            </a:r>
            <a:r>
              <a:rPr lang="en-US" sz="1400" dirty="0" err="1"/>
              <a:t>dan</a:t>
            </a:r>
            <a:r>
              <a:rPr lang="en-US" sz="1400" dirty="0"/>
              <a:t> </a:t>
            </a:r>
            <a:r>
              <a:rPr lang="en-US" sz="1400" dirty="0" err="1"/>
              <a:t>juga</a:t>
            </a:r>
            <a:r>
              <a:rPr lang="en-US" sz="1400" dirty="0"/>
              <a:t> </a:t>
            </a:r>
            <a:r>
              <a:rPr lang="en-US" sz="1400" dirty="0" err="1"/>
              <a:t>mendorong</a:t>
            </a:r>
            <a:r>
              <a:rPr lang="en-US" sz="1400" dirty="0"/>
              <a:t> </a:t>
            </a:r>
            <a:r>
              <a:rPr lang="en-US" sz="1400" dirty="0" err="1"/>
              <a:t>pemindahan</a:t>
            </a:r>
            <a:r>
              <a:rPr lang="en-US" sz="1400" dirty="0"/>
              <a:t> </a:t>
            </a:r>
            <a:r>
              <a:rPr lang="en-US" sz="1400" dirty="0" err="1"/>
              <a:t>secara</a:t>
            </a:r>
            <a:r>
              <a:rPr lang="en-US" sz="1400" dirty="0"/>
              <a:t> </a:t>
            </a:r>
            <a:r>
              <a:rPr lang="en-US" sz="1400" dirty="0" err="1"/>
              <a:t>simultan</a:t>
            </a:r>
            <a:r>
              <a:rPr lang="en-US" sz="1400" dirty="0"/>
              <a:t> CO</a:t>
            </a:r>
            <a:r>
              <a:rPr lang="en-US" sz="1400" baseline="-25000" dirty="0"/>
              <a:t>2</a:t>
            </a:r>
            <a:r>
              <a:rPr lang="en-US" sz="1400" dirty="0"/>
              <a:t> </a:t>
            </a:r>
            <a:r>
              <a:rPr lang="en-US" sz="1400" dirty="0" err="1"/>
              <a:t>ke</a:t>
            </a:r>
            <a:r>
              <a:rPr lang="en-US" sz="1400" dirty="0"/>
              <a:t> </a:t>
            </a:r>
            <a:r>
              <a:rPr lang="en-US" sz="1400" dirty="0" err="1"/>
              <a:t>dalam</a:t>
            </a:r>
            <a:r>
              <a:rPr lang="en-US" sz="1400" dirty="0"/>
              <a:t> </a:t>
            </a:r>
            <a:r>
              <a:rPr lang="en-US" sz="1400" dirty="0" err="1"/>
              <a:t>darah</a:t>
            </a:r>
            <a:r>
              <a:rPr lang="en-US" sz="1400" dirty="0" smtClean="0"/>
              <a:t>.</a:t>
            </a:r>
          </a:p>
          <a:p>
            <a:pPr marL="174625" lvl="0" indent="-174625"/>
            <a:r>
              <a:rPr lang="en-US" sz="1400" dirty="0" smtClean="0"/>
              <a:t>7. </a:t>
            </a:r>
            <a:r>
              <a:rPr lang="en-US" sz="1400" dirty="0" err="1" smtClean="0"/>
              <a:t>Setelah</a:t>
            </a:r>
            <a:r>
              <a:rPr lang="en-US" sz="1400" dirty="0" smtClean="0"/>
              <a:t> </a:t>
            </a:r>
            <a:r>
              <a:rPr lang="en-US" sz="1400" dirty="0" err="1"/>
              <a:t>mengalami</a:t>
            </a:r>
            <a:r>
              <a:rPr lang="en-US" sz="1400" dirty="0"/>
              <a:t> </a:t>
            </a:r>
            <a:r>
              <a:rPr lang="en-US" sz="1400" dirty="0" err="1"/>
              <a:t>keseimbangan</a:t>
            </a:r>
            <a:r>
              <a:rPr lang="en-US" sz="1400" dirty="0"/>
              <a:t> </a:t>
            </a:r>
            <a:r>
              <a:rPr lang="en-US" sz="1400" dirty="0" err="1"/>
              <a:t>dengan</a:t>
            </a:r>
            <a:r>
              <a:rPr lang="en-US" sz="1400" dirty="0"/>
              <a:t> </a:t>
            </a:r>
            <a:r>
              <a:rPr lang="en-US" sz="1400" dirty="0" err="1"/>
              <a:t>sel-sel</a:t>
            </a:r>
            <a:r>
              <a:rPr lang="en-US" sz="1400" dirty="0"/>
              <a:t> </a:t>
            </a:r>
            <a:r>
              <a:rPr lang="en-US" sz="1400" dirty="0" err="1"/>
              <a:t>jaringan</a:t>
            </a:r>
            <a:r>
              <a:rPr lang="en-US" sz="1400" dirty="0"/>
              <a:t>, </a:t>
            </a:r>
            <a:r>
              <a:rPr lang="en-US" sz="1400" dirty="0" err="1"/>
              <a:t>darah</a:t>
            </a:r>
            <a:r>
              <a:rPr lang="en-US" sz="1400" dirty="0"/>
              <a:t> yang </a:t>
            </a:r>
            <a:r>
              <a:rPr lang="en-US" sz="1400" dirty="0" err="1"/>
              <a:t>meninggalkan</a:t>
            </a:r>
            <a:r>
              <a:rPr lang="en-US" sz="1400" dirty="0"/>
              <a:t> </a:t>
            </a:r>
            <a:r>
              <a:rPr lang="en-US" sz="1400" dirty="0" err="1"/>
              <a:t>jaringan</a:t>
            </a:r>
            <a:r>
              <a:rPr lang="en-US" sz="1400" dirty="0"/>
              <a:t> </a:t>
            </a:r>
            <a:r>
              <a:rPr lang="en-US" sz="1400" dirty="0" err="1"/>
              <a:t>relatif</a:t>
            </a:r>
            <a:r>
              <a:rPr lang="en-US" sz="1400" dirty="0"/>
              <a:t> </a:t>
            </a:r>
            <a:r>
              <a:rPr lang="en-US" sz="1400" dirty="0" err="1"/>
              <a:t>mengandung</a:t>
            </a:r>
            <a:r>
              <a:rPr lang="en-US" sz="1400" dirty="0"/>
              <a:t> O</a:t>
            </a:r>
            <a:r>
              <a:rPr lang="en-US" sz="1400" baseline="-25000" dirty="0"/>
              <a:t>2</a:t>
            </a:r>
            <a:r>
              <a:rPr lang="en-US" sz="1400" dirty="0"/>
              <a:t> </a:t>
            </a:r>
            <a:r>
              <a:rPr lang="en-US" sz="1400" dirty="0" err="1"/>
              <a:t>rendah</a:t>
            </a:r>
            <a:r>
              <a:rPr lang="en-US" sz="1400" dirty="0"/>
              <a:t> </a:t>
            </a:r>
            <a:r>
              <a:rPr lang="en-US" sz="1400" dirty="0" err="1"/>
              <a:t>dan</a:t>
            </a:r>
            <a:r>
              <a:rPr lang="en-US" sz="1400" dirty="0"/>
              <a:t> CO</a:t>
            </a:r>
            <a:r>
              <a:rPr lang="en-US" sz="1400" baseline="-25000" dirty="0"/>
              <a:t>2 </a:t>
            </a:r>
            <a:r>
              <a:rPr lang="en-US" sz="1400" dirty="0" err="1"/>
              <a:t>tinggi</a:t>
            </a:r>
            <a:r>
              <a:rPr lang="en-US" sz="1400" dirty="0"/>
              <a:t>.</a:t>
            </a:r>
          </a:p>
          <a:p>
            <a:pPr marL="174625" lvl="0" indent="-174625"/>
            <a:r>
              <a:rPr lang="en-US" sz="1400" dirty="0" smtClean="0"/>
              <a:t>8. </a:t>
            </a:r>
            <a:r>
              <a:rPr lang="en-US" sz="1400" dirty="0" err="1" smtClean="0"/>
              <a:t>Darah</a:t>
            </a:r>
            <a:r>
              <a:rPr lang="en-US" sz="1400" dirty="0" smtClean="0"/>
              <a:t> </a:t>
            </a:r>
            <a:r>
              <a:rPr lang="en-US" sz="1400" dirty="0" err="1"/>
              <a:t>ini</a:t>
            </a:r>
            <a:r>
              <a:rPr lang="en-US" sz="1400" dirty="0"/>
              <a:t> </a:t>
            </a:r>
            <a:r>
              <a:rPr lang="en-US" sz="1400" dirty="0" err="1"/>
              <a:t>kemudian</a:t>
            </a:r>
            <a:r>
              <a:rPr lang="en-US" sz="1400" dirty="0"/>
              <a:t> </a:t>
            </a:r>
            <a:r>
              <a:rPr lang="en-US" sz="1400" dirty="0" err="1"/>
              <a:t>kembali</a:t>
            </a:r>
            <a:r>
              <a:rPr lang="en-US" sz="1400" dirty="0"/>
              <a:t> </a:t>
            </a:r>
            <a:r>
              <a:rPr lang="en-US" sz="1400" dirty="0" err="1"/>
              <a:t>ke</a:t>
            </a:r>
            <a:r>
              <a:rPr lang="en-US" sz="1400" dirty="0"/>
              <a:t> </a:t>
            </a:r>
            <a:r>
              <a:rPr lang="en-US" sz="1400" dirty="0" err="1"/>
              <a:t>paru</a:t>
            </a:r>
            <a:r>
              <a:rPr lang="en-US" sz="1400" dirty="0"/>
              <a:t> </a:t>
            </a:r>
            <a:r>
              <a:rPr lang="en-US" sz="1400" dirty="0" err="1"/>
              <a:t>untuk</a:t>
            </a:r>
            <a:r>
              <a:rPr lang="en-US" sz="1400" dirty="0"/>
              <a:t> </a:t>
            </a:r>
            <a:r>
              <a:rPr lang="en-US" sz="1400" dirty="0" err="1" smtClean="0"/>
              <a:t>kembali</a:t>
            </a:r>
            <a:r>
              <a:rPr lang="en-US" sz="1400" dirty="0" smtClean="0"/>
              <a:t> </a:t>
            </a:r>
            <a:r>
              <a:rPr lang="en-US" sz="1400" dirty="0" err="1"/>
              <a:t>diisi</a:t>
            </a:r>
            <a:r>
              <a:rPr lang="en-US" sz="1400" dirty="0"/>
              <a:t> </a:t>
            </a:r>
            <a:r>
              <a:rPr lang="en-US" sz="1400" dirty="0" err="1"/>
              <a:t>oleh</a:t>
            </a:r>
            <a:r>
              <a:rPr lang="en-US" sz="1400" dirty="0"/>
              <a:t> O</a:t>
            </a:r>
            <a:r>
              <a:rPr lang="en-US" sz="1400" baseline="-25000" dirty="0"/>
              <a:t>2</a:t>
            </a:r>
            <a:r>
              <a:rPr lang="en-US" sz="1400" dirty="0"/>
              <a:t> </a:t>
            </a:r>
            <a:r>
              <a:rPr lang="en-US" sz="1400" dirty="0" err="1"/>
              <a:t>dan</a:t>
            </a:r>
            <a:r>
              <a:rPr lang="en-US" sz="1400" dirty="0"/>
              <a:t> </a:t>
            </a:r>
            <a:r>
              <a:rPr lang="en-US" sz="1400" dirty="0" err="1"/>
              <a:t>dikeluarkannya</a:t>
            </a:r>
            <a:r>
              <a:rPr lang="en-US" sz="1400" dirty="0"/>
              <a:t> CO</a:t>
            </a:r>
            <a:r>
              <a:rPr lang="en-US" sz="1400" baseline="-25000" dirty="0"/>
              <a:t>2</a:t>
            </a:r>
            <a:r>
              <a:rPr lang="en-US" sz="1400" dirty="0"/>
              <a:t> </a:t>
            </a:r>
            <a:r>
              <a:rPr lang="en-US" sz="1400" dirty="0" err="1"/>
              <a:t>nya</a:t>
            </a:r>
            <a:r>
              <a:rPr lang="en-US" sz="1400" dirty="0" smtClean="0"/>
              <a:t>.</a:t>
            </a:r>
            <a:endParaRPr lang="en-US" sz="1400" dirty="0"/>
          </a:p>
          <a:p>
            <a:pPr marL="174625" lvl="0" indent="-174625"/>
            <a:endParaRPr lang="en-US" sz="1400" dirty="0" smtClean="0"/>
          </a:p>
          <a:p>
            <a:pPr lvl="0"/>
            <a:endParaRPr lang="en-US" sz="1400" dirty="0"/>
          </a:p>
          <a:p>
            <a:r>
              <a:rPr lang="en-US" sz="1400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0419262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590800" y="688369"/>
            <a:ext cx="4038600" cy="52322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chemeClr val="accent5">
                    <a:lumMod val="75000"/>
                  </a:schemeClr>
                </a:solidFill>
              </a:rPr>
              <a:t>TRANSPOR GAS</a:t>
            </a:r>
            <a:endParaRPr lang="en-US" sz="28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38200" y="1600200"/>
            <a:ext cx="7239000" cy="92333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q"/>
            </a:pPr>
            <a:r>
              <a:rPr lang="en-US" dirty="0" err="1"/>
              <a:t>Oksigen</a:t>
            </a:r>
            <a:r>
              <a:rPr lang="en-US" dirty="0"/>
              <a:t> yang </a:t>
            </a:r>
            <a:r>
              <a:rPr lang="en-US" dirty="0" err="1"/>
              <a:t>diserap</a:t>
            </a:r>
            <a:r>
              <a:rPr lang="en-US" dirty="0"/>
              <a:t> </a:t>
            </a:r>
            <a:r>
              <a:rPr lang="en-US" dirty="0" err="1"/>
              <a:t>oleh</a:t>
            </a:r>
            <a:r>
              <a:rPr lang="en-US" dirty="0"/>
              <a:t> </a:t>
            </a:r>
            <a:r>
              <a:rPr lang="en-US" dirty="0" err="1"/>
              <a:t>darah</a:t>
            </a:r>
            <a:r>
              <a:rPr lang="en-US" dirty="0"/>
              <a:t> di </a:t>
            </a:r>
            <a:r>
              <a:rPr lang="en-US" dirty="0" err="1"/>
              <a:t>paru</a:t>
            </a:r>
            <a:r>
              <a:rPr lang="en-US" dirty="0"/>
              <a:t> </a:t>
            </a:r>
            <a:r>
              <a:rPr lang="en-US" dirty="0" err="1"/>
              <a:t>harus</a:t>
            </a:r>
            <a:r>
              <a:rPr lang="en-US" dirty="0"/>
              <a:t> </a:t>
            </a:r>
            <a:r>
              <a:rPr lang="en-US" dirty="0" err="1"/>
              <a:t>diangkut</a:t>
            </a:r>
            <a:r>
              <a:rPr lang="en-US" dirty="0"/>
              <a:t> </a:t>
            </a:r>
            <a:r>
              <a:rPr lang="en-US" dirty="0" err="1"/>
              <a:t>ke</a:t>
            </a:r>
            <a:r>
              <a:rPr lang="en-US" dirty="0"/>
              <a:t> </a:t>
            </a:r>
            <a:r>
              <a:rPr lang="en-US" dirty="0" err="1"/>
              <a:t>jaringan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digunakan</a:t>
            </a:r>
            <a:r>
              <a:rPr lang="en-US" dirty="0"/>
              <a:t> </a:t>
            </a:r>
            <a:r>
              <a:rPr lang="en-US" dirty="0" err="1"/>
              <a:t>oleh</a:t>
            </a:r>
            <a:r>
              <a:rPr lang="en-US" dirty="0"/>
              <a:t> sel. </a:t>
            </a:r>
            <a:r>
              <a:rPr lang="en-US" dirty="0" err="1"/>
              <a:t>Sebaliknya</a:t>
            </a:r>
            <a:r>
              <a:rPr lang="en-US" dirty="0"/>
              <a:t>, CO2 yang </a:t>
            </a:r>
            <a:r>
              <a:rPr lang="en-US" dirty="0" err="1"/>
              <a:t>diproduksi</a:t>
            </a:r>
            <a:r>
              <a:rPr lang="en-US" dirty="0"/>
              <a:t> di </a:t>
            </a:r>
            <a:r>
              <a:rPr lang="en-US" dirty="0" err="1"/>
              <a:t>tingkat</a:t>
            </a:r>
            <a:r>
              <a:rPr lang="en-US" dirty="0"/>
              <a:t> </a:t>
            </a:r>
            <a:r>
              <a:rPr lang="en-US" dirty="0" err="1"/>
              <a:t>sel</a:t>
            </a:r>
            <a:r>
              <a:rPr lang="en-US" dirty="0"/>
              <a:t> </a:t>
            </a:r>
            <a:r>
              <a:rPr lang="en-US" dirty="0" err="1"/>
              <a:t>harus</a:t>
            </a:r>
            <a:r>
              <a:rPr lang="en-US" dirty="0"/>
              <a:t> </a:t>
            </a:r>
            <a:r>
              <a:rPr lang="en-US" dirty="0" err="1"/>
              <a:t>diangkut</a:t>
            </a:r>
            <a:r>
              <a:rPr lang="en-US" dirty="0"/>
              <a:t> </a:t>
            </a:r>
            <a:r>
              <a:rPr lang="en-US" dirty="0" err="1"/>
              <a:t>ke</a:t>
            </a:r>
            <a:r>
              <a:rPr lang="en-US" dirty="0"/>
              <a:t> </a:t>
            </a:r>
            <a:r>
              <a:rPr lang="en-US" dirty="0" err="1"/>
              <a:t>paru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dikeluarkan</a:t>
            </a:r>
            <a:r>
              <a:rPr lang="en-US" dirty="0"/>
              <a:t>.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827032"/>
              </p:ext>
            </p:extLst>
          </p:nvPr>
        </p:nvGraphicFramePr>
        <p:xfrm>
          <a:off x="838200" y="2819400"/>
          <a:ext cx="7239000" cy="286512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914400"/>
                <a:gridCol w="4114800"/>
                <a:gridCol w="2209800"/>
              </a:tblGrid>
              <a:tr h="370840">
                <a:tc gridSpan="3">
                  <a:txBody>
                    <a:bodyPr/>
                    <a:lstStyle/>
                    <a:p>
                      <a:r>
                        <a:rPr lang="en-US" dirty="0" err="1" smtClean="0"/>
                        <a:t>Metode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Transpor</a:t>
                      </a:r>
                      <a:r>
                        <a:rPr lang="en-US" baseline="0" dirty="0" smtClean="0"/>
                        <a:t> Gas </a:t>
                      </a:r>
                      <a:r>
                        <a:rPr lang="en-US" baseline="0" dirty="0" err="1" smtClean="0"/>
                        <a:t>dalam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Darah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b="1" dirty="0" smtClean="0"/>
                        <a:t>Gas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 err="1" smtClean="0"/>
                        <a:t>Metode</a:t>
                      </a:r>
                      <a:r>
                        <a:rPr lang="en-US" b="1" dirty="0" smtClean="0"/>
                        <a:t> </a:t>
                      </a:r>
                      <a:r>
                        <a:rPr lang="en-US" b="1" dirty="0" err="1" smtClean="0"/>
                        <a:t>Transpor</a:t>
                      </a:r>
                      <a:r>
                        <a:rPr lang="en-US" b="1" dirty="0" smtClean="0"/>
                        <a:t> Gas </a:t>
                      </a:r>
                      <a:r>
                        <a:rPr lang="en-US" b="1" dirty="0" err="1" smtClean="0"/>
                        <a:t>dalam</a:t>
                      </a:r>
                      <a:r>
                        <a:rPr lang="en-US" b="1" dirty="0" smtClean="0"/>
                        <a:t> </a:t>
                      </a:r>
                      <a:r>
                        <a:rPr lang="en-US" b="1" dirty="0" err="1" smtClean="0"/>
                        <a:t>Darah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 err="1" smtClean="0"/>
                        <a:t>Persentase</a:t>
                      </a:r>
                      <a:r>
                        <a:rPr lang="en-US" b="1" dirty="0" smtClean="0"/>
                        <a:t> (%) yang </a:t>
                      </a:r>
                      <a:r>
                        <a:rPr lang="en-US" b="1" dirty="0" err="1" smtClean="0"/>
                        <a:t>dibawa</a:t>
                      </a:r>
                      <a:r>
                        <a:rPr lang="en-US" b="1" dirty="0" smtClean="0"/>
                        <a:t> </a:t>
                      </a:r>
                      <a:endParaRPr lang="en-US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O2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q"/>
                      </a:pPr>
                      <a:r>
                        <a:rPr lang="en-US" dirty="0" err="1" smtClean="0"/>
                        <a:t>Larut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secara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fisik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1,5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q"/>
                      </a:pPr>
                      <a:r>
                        <a:rPr lang="en-US" dirty="0" err="1" smtClean="0"/>
                        <a:t>Berikatan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dengan</a:t>
                      </a:r>
                      <a:r>
                        <a:rPr lang="en-US" dirty="0" smtClean="0"/>
                        <a:t> hemoglobin (</a:t>
                      </a:r>
                      <a:r>
                        <a:rPr lang="en-US" dirty="0" err="1" smtClean="0"/>
                        <a:t>Hb</a:t>
                      </a:r>
                      <a:r>
                        <a:rPr lang="en-US" dirty="0" smtClean="0"/>
                        <a:t>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98,5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CO2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q"/>
                      </a:pPr>
                      <a:r>
                        <a:rPr lang="en-US" dirty="0" err="1" smtClean="0"/>
                        <a:t>Larut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secara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fisik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10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q"/>
                      </a:pPr>
                      <a:r>
                        <a:rPr lang="en-US" dirty="0" err="1" smtClean="0"/>
                        <a:t>Berikatan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dengan</a:t>
                      </a:r>
                      <a:r>
                        <a:rPr lang="en-US" dirty="0" smtClean="0"/>
                        <a:t> hemoglobin (</a:t>
                      </a:r>
                      <a:r>
                        <a:rPr lang="en-US" dirty="0" err="1" smtClean="0"/>
                        <a:t>Hb</a:t>
                      </a:r>
                      <a:r>
                        <a:rPr lang="en-US" dirty="0" smtClean="0"/>
                        <a:t>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30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q"/>
                      </a:pPr>
                      <a:r>
                        <a:rPr lang="en-US" dirty="0" err="1" smtClean="0"/>
                        <a:t>Sebagai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bikarbonat</a:t>
                      </a:r>
                      <a:r>
                        <a:rPr lang="en-US" dirty="0" smtClean="0"/>
                        <a:t> (HCO3-)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60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1822493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5638800" cy="792162"/>
          </a:xfrm>
          <a:solidFill>
            <a:schemeClr val="bg2"/>
          </a:solidFill>
        </p:spPr>
        <p:txBody>
          <a:bodyPr>
            <a:normAutofit/>
          </a:bodyPr>
          <a:lstStyle/>
          <a:p>
            <a:pPr marL="457200" indent="-457200" algn="just">
              <a:buFont typeface="Wingdings" pitchFamily="2" charset="2"/>
              <a:buChar char="q"/>
            </a:pPr>
            <a:r>
              <a:rPr lang="en-US" sz="2800" dirty="0" err="1" smtClean="0"/>
              <a:t>Oksigen</a:t>
            </a:r>
            <a:r>
              <a:rPr lang="en-US" sz="2800" dirty="0" smtClean="0"/>
              <a:t> yang </a:t>
            </a:r>
            <a:r>
              <a:rPr lang="en-US" sz="2800" dirty="0" err="1" smtClean="0"/>
              <a:t>terikat</a:t>
            </a:r>
            <a:r>
              <a:rPr lang="en-US" sz="2800" dirty="0" smtClean="0"/>
              <a:t> </a:t>
            </a:r>
            <a:r>
              <a:rPr lang="en-US" sz="2800" dirty="0" err="1" smtClean="0"/>
              <a:t>ke</a:t>
            </a:r>
            <a:r>
              <a:rPr lang="en-US" sz="2800" dirty="0" smtClean="0"/>
              <a:t> </a:t>
            </a:r>
            <a:r>
              <a:rPr lang="en-US" sz="2800" dirty="0" err="1" smtClean="0"/>
              <a:t>Hb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 dirty="0" smtClean="0"/>
              <a:t>Hemoglobin (</a:t>
            </a:r>
            <a:r>
              <a:rPr lang="en-US" sz="2000" dirty="0" err="1" smtClean="0"/>
              <a:t>Hb</a:t>
            </a:r>
            <a:r>
              <a:rPr lang="en-US" sz="2000" dirty="0" smtClean="0"/>
              <a:t>) : </a:t>
            </a:r>
          </a:p>
          <a:p>
            <a:r>
              <a:rPr lang="en-US" sz="2000" dirty="0" err="1">
                <a:sym typeface="Wingdings" pitchFamily="2" charset="2"/>
              </a:rPr>
              <a:t>M</a:t>
            </a:r>
            <a:r>
              <a:rPr lang="en-US" sz="2000" dirty="0" err="1" smtClean="0">
                <a:sym typeface="Wingdings" pitchFamily="2" charset="2"/>
              </a:rPr>
              <a:t>olekul</a:t>
            </a:r>
            <a:r>
              <a:rPr lang="en-US" sz="2000" dirty="0" smtClean="0">
                <a:sym typeface="Wingdings" pitchFamily="2" charset="2"/>
              </a:rPr>
              <a:t> protein yang </a:t>
            </a:r>
            <a:r>
              <a:rPr lang="en-US" sz="2000" dirty="0" err="1" smtClean="0">
                <a:sym typeface="Wingdings" pitchFamily="2" charset="2"/>
              </a:rPr>
              <a:t>mengandung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besi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dan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terdapat</a:t>
            </a:r>
            <a:r>
              <a:rPr lang="en-US" sz="2000" dirty="0" smtClean="0">
                <a:sym typeface="Wingdings" pitchFamily="2" charset="2"/>
              </a:rPr>
              <a:t> di </a:t>
            </a:r>
            <a:r>
              <a:rPr lang="en-US" sz="2000" dirty="0" err="1" smtClean="0">
                <a:sym typeface="Wingdings" pitchFamily="2" charset="2"/>
              </a:rPr>
              <a:t>sel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darah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merah</a:t>
            </a:r>
            <a:endParaRPr lang="en-US" sz="2000" dirty="0" smtClean="0">
              <a:sym typeface="Wingdings" pitchFamily="2" charset="2"/>
            </a:endParaRPr>
          </a:p>
          <a:p>
            <a:r>
              <a:rPr lang="en-US" sz="2000" dirty="0" err="1" smtClean="0">
                <a:sym typeface="Wingdings" pitchFamily="2" charset="2"/>
              </a:rPr>
              <a:t>Dapat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melakukan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ikatan</a:t>
            </a:r>
            <a:r>
              <a:rPr lang="en-US" sz="2000" dirty="0" smtClean="0">
                <a:sym typeface="Wingdings" pitchFamily="2" charset="2"/>
              </a:rPr>
              <a:t> yang </a:t>
            </a:r>
            <a:r>
              <a:rPr lang="en-US" sz="2000" dirty="0" err="1" smtClean="0">
                <a:sym typeface="Wingdings" pitchFamily="2" charset="2"/>
              </a:rPr>
              <a:t>longgar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dan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reversibel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dengan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oksigen</a:t>
            </a:r>
            <a:endParaRPr lang="en-US" sz="2000" dirty="0" smtClean="0">
              <a:sym typeface="Wingdings" pitchFamily="2" charset="2"/>
            </a:endParaRPr>
          </a:p>
          <a:p>
            <a:endParaRPr lang="en-US" sz="2400" dirty="0" smtClean="0">
              <a:sym typeface="Wingdings" pitchFamily="2" charset="2"/>
            </a:endParaRPr>
          </a:p>
          <a:p>
            <a:endParaRPr lang="en-US" sz="2400" dirty="0" smtClean="0"/>
          </a:p>
          <a:p>
            <a:pPr marL="0" indent="0">
              <a:buNone/>
            </a:pPr>
            <a:endParaRPr lang="en-US" sz="2400" dirty="0" smtClean="0"/>
          </a:p>
          <a:p>
            <a:r>
              <a:rPr lang="en-US" sz="2000" dirty="0" err="1" smtClean="0"/>
              <a:t>Ketika</a:t>
            </a:r>
            <a:r>
              <a:rPr lang="en-US" sz="2000" dirty="0" smtClean="0"/>
              <a:t> </a:t>
            </a:r>
            <a:r>
              <a:rPr lang="en-US" sz="2000" dirty="0" err="1" smtClean="0"/>
              <a:t>Hb</a:t>
            </a:r>
            <a:r>
              <a:rPr lang="en-US" sz="2000" dirty="0" smtClean="0"/>
              <a:t> </a:t>
            </a:r>
            <a:r>
              <a:rPr lang="en-US" sz="2000" dirty="0" err="1" smtClean="0"/>
              <a:t>tidak</a:t>
            </a:r>
            <a:r>
              <a:rPr lang="en-US" sz="2000" dirty="0" smtClean="0"/>
              <a:t> </a:t>
            </a:r>
            <a:r>
              <a:rPr lang="en-US" sz="2000" dirty="0" err="1" smtClean="0"/>
              <a:t>berikatan</a:t>
            </a:r>
            <a:r>
              <a:rPr lang="en-US" sz="2000" dirty="0" smtClean="0"/>
              <a:t> </a:t>
            </a:r>
            <a:r>
              <a:rPr lang="en-US" sz="2000" dirty="0" err="1" smtClean="0"/>
              <a:t>dengan</a:t>
            </a:r>
            <a:r>
              <a:rPr lang="en-US" sz="2000" dirty="0" smtClean="0"/>
              <a:t> O2 </a:t>
            </a:r>
            <a:r>
              <a:rPr lang="en-US" sz="2000" dirty="0" err="1" smtClean="0"/>
              <a:t>disebut</a:t>
            </a:r>
            <a:r>
              <a:rPr lang="en-US" sz="2000" dirty="0" smtClean="0"/>
              <a:t> </a:t>
            </a:r>
            <a:r>
              <a:rPr lang="en-US" sz="2000" dirty="0" err="1" smtClean="0"/>
              <a:t>dengan</a:t>
            </a:r>
            <a:r>
              <a:rPr lang="en-US" sz="2000" dirty="0" smtClean="0"/>
              <a:t> </a:t>
            </a:r>
            <a:r>
              <a:rPr lang="en-US" sz="2000" dirty="0" err="1" smtClean="0"/>
              <a:t>Hb</a:t>
            </a:r>
            <a:r>
              <a:rPr lang="en-US" sz="2000" dirty="0" smtClean="0"/>
              <a:t> </a:t>
            </a:r>
            <a:r>
              <a:rPr lang="en-US" sz="2000" dirty="0" err="1" smtClean="0"/>
              <a:t>tereduksi</a:t>
            </a:r>
            <a:r>
              <a:rPr lang="en-US" sz="2000" dirty="0" smtClean="0"/>
              <a:t> (</a:t>
            </a:r>
            <a:r>
              <a:rPr lang="en-US" sz="2000" dirty="0" err="1" smtClean="0"/>
              <a:t>deoksihemoglobin</a:t>
            </a:r>
            <a:r>
              <a:rPr lang="en-US" sz="2000" dirty="0" smtClean="0"/>
              <a:t>)</a:t>
            </a:r>
          </a:p>
          <a:p>
            <a:r>
              <a:rPr lang="en-US" sz="2000" dirty="0" err="1" smtClean="0"/>
              <a:t>Ketika</a:t>
            </a:r>
            <a:r>
              <a:rPr lang="en-US" sz="2000" dirty="0" smtClean="0"/>
              <a:t> </a:t>
            </a:r>
            <a:r>
              <a:rPr lang="en-US" sz="2000" dirty="0" err="1" smtClean="0"/>
              <a:t>Hb</a:t>
            </a:r>
            <a:r>
              <a:rPr lang="en-US" sz="2000" dirty="0" smtClean="0"/>
              <a:t> </a:t>
            </a:r>
            <a:r>
              <a:rPr lang="en-US" sz="2000" dirty="0" err="1" smtClean="0"/>
              <a:t>berikatan</a:t>
            </a:r>
            <a:r>
              <a:rPr lang="en-US" sz="2000" dirty="0" smtClean="0"/>
              <a:t> </a:t>
            </a:r>
            <a:r>
              <a:rPr lang="en-US" sz="2000" dirty="0" err="1" smtClean="0"/>
              <a:t>dengan</a:t>
            </a:r>
            <a:r>
              <a:rPr lang="en-US" sz="2000" dirty="0" smtClean="0"/>
              <a:t> O2 </a:t>
            </a:r>
            <a:r>
              <a:rPr lang="en-US" sz="2000" dirty="0" err="1" smtClean="0"/>
              <a:t>disebut</a:t>
            </a:r>
            <a:r>
              <a:rPr lang="en-US" sz="2000" dirty="0" smtClean="0"/>
              <a:t> </a:t>
            </a:r>
            <a:r>
              <a:rPr lang="en-US" sz="2000" dirty="0" err="1" smtClean="0"/>
              <a:t>dengan</a:t>
            </a:r>
            <a:r>
              <a:rPr lang="en-US" sz="2000" dirty="0" smtClean="0"/>
              <a:t> </a:t>
            </a:r>
            <a:r>
              <a:rPr lang="en-US" sz="2000" dirty="0" err="1" smtClean="0"/>
              <a:t>oksihemoglobin</a:t>
            </a:r>
            <a:r>
              <a:rPr lang="en-US" sz="2000" dirty="0" smtClean="0"/>
              <a:t> (HbO2)</a:t>
            </a:r>
          </a:p>
          <a:p>
            <a:endParaRPr lang="en-US" sz="20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2590800"/>
            <a:ext cx="4086225" cy="7014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607204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solidFill>
            <a:schemeClr val="accent3">
              <a:lumMod val="20000"/>
              <a:lumOff val="80000"/>
            </a:schemeClr>
          </a:solidFill>
        </p:spPr>
        <p:txBody>
          <a:bodyPr/>
          <a:lstStyle/>
          <a:p>
            <a:r>
              <a:rPr lang="en-US" dirty="0" err="1" smtClean="0"/>
              <a:t>Larut</a:t>
            </a:r>
            <a:r>
              <a:rPr lang="en-US" dirty="0" smtClean="0"/>
              <a:t> </a:t>
            </a:r>
            <a:r>
              <a:rPr lang="en-US" dirty="0" err="1" smtClean="0"/>
              <a:t>secara</a:t>
            </a:r>
            <a:r>
              <a:rPr lang="en-US" dirty="0" smtClean="0"/>
              <a:t> </a:t>
            </a:r>
            <a:r>
              <a:rPr lang="en-US" dirty="0" err="1" smtClean="0"/>
              <a:t>fisik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2854325"/>
          </a:xfrm>
          <a:solidFill>
            <a:schemeClr val="bg2">
              <a:lumMod val="90000"/>
            </a:schemeClr>
          </a:solidFill>
        </p:spPr>
        <p:txBody>
          <a:bodyPr>
            <a:normAutofit/>
          </a:bodyPr>
          <a:lstStyle/>
          <a:p>
            <a:r>
              <a:rPr lang="en-US" sz="2000" dirty="0" smtClean="0"/>
              <a:t>CO2 </a:t>
            </a:r>
            <a:r>
              <a:rPr lang="en-US" sz="2000" dirty="0" err="1" smtClean="0"/>
              <a:t>lebih</a:t>
            </a:r>
            <a:r>
              <a:rPr lang="en-US" sz="2000" dirty="0" smtClean="0"/>
              <a:t> </a:t>
            </a:r>
            <a:r>
              <a:rPr lang="en-US" sz="2000" dirty="0" err="1" smtClean="0"/>
              <a:t>larut</a:t>
            </a:r>
            <a:r>
              <a:rPr lang="en-US" sz="2000" dirty="0" smtClean="0"/>
              <a:t> </a:t>
            </a:r>
            <a:r>
              <a:rPr lang="en-US" sz="2000" dirty="0" err="1" smtClean="0"/>
              <a:t>daripada</a:t>
            </a:r>
            <a:r>
              <a:rPr lang="en-US" sz="2000" dirty="0" smtClean="0"/>
              <a:t> O2 </a:t>
            </a:r>
            <a:r>
              <a:rPr lang="en-US" sz="2000" dirty="0" err="1" smtClean="0"/>
              <a:t>dalam</a:t>
            </a:r>
            <a:r>
              <a:rPr lang="en-US" sz="2000" dirty="0" smtClean="0"/>
              <a:t> </a:t>
            </a:r>
            <a:r>
              <a:rPr lang="en-US" sz="2000" dirty="0" err="1" smtClean="0"/>
              <a:t>cairan</a:t>
            </a:r>
            <a:r>
              <a:rPr lang="en-US" sz="2000" dirty="0" smtClean="0"/>
              <a:t> plasma, </a:t>
            </a:r>
            <a:r>
              <a:rPr lang="en-US" sz="2000" dirty="0" err="1" smtClean="0"/>
              <a:t>maka</a:t>
            </a:r>
            <a:r>
              <a:rPr lang="en-US" sz="2000" dirty="0" smtClean="0"/>
              <a:t> </a:t>
            </a:r>
            <a:r>
              <a:rPr lang="en-US" sz="2000" dirty="0" err="1" smtClean="0"/>
              <a:t>proporsi</a:t>
            </a:r>
            <a:r>
              <a:rPr lang="en-US" sz="2000" dirty="0" smtClean="0"/>
              <a:t> CO2 yang </a:t>
            </a:r>
            <a:r>
              <a:rPr lang="en-US" sz="2000" dirty="0" err="1" smtClean="0"/>
              <a:t>larut</a:t>
            </a:r>
            <a:r>
              <a:rPr lang="en-US" sz="2000" dirty="0" smtClean="0"/>
              <a:t> </a:t>
            </a:r>
            <a:r>
              <a:rPr lang="en-US" sz="2000" dirty="0" err="1" smtClean="0"/>
              <a:t>secara</a:t>
            </a:r>
            <a:r>
              <a:rPr lang="en-US" sz="2000" dirty="0" smtClean="0"/>
              <a:t> </a:t>
            </a:r>
            <a:r>
              <a:rPr lang="en-US" sz="2000" dirty="0" err="1" smtClean="0"/>
              <a:t>fisik</a:t>
            </a:r>
            <a:r>
              <a:rPr lang="en-US" sz="2000" dirty="0" smtClean="0"/>
              <a:t> </a:t>
            </a:r>
            <a:r>
              <a:rPr lang="en-US" sz="2000" dirty="0" err="1" smtClean="0"/>
              <a:t>dalam</a:t>
            </a:r>
            <a:r>
              <a:rPr lang="en-US" sz="2000" dirty="0" smtClean="0"/>
              <a:t> </a:t>
            </a:r>
            <a:r>
              <a:rPr lang="en-US" sz="2000" dirty="0" err="1" smtClean="0"/>
              <a:t>darah</a:t>
            </a:r>
            <a:r>
              <a:rPr lang="en-US" sz="2000" dirty="0" smtClean="0"/>
              <a:t> </a:t>
            </a:r>
            <a:r>
              <a:rPr lang="en-US" sz="2000" dirty="0" err="1" smtClean="0"/>
              <a:t>lebih</a:t>
            </a:r>
            <a:r>
              <a:rPr lang="en-US" sz="2000" dirty="0" smtClean="0"/>
              <a:t> </a:t>
            </a:r>
            <a:r>
              <a:rPr lang="en-US" sz="2000" dirty="0" err="1" smtClean="0"/>
              <a:t>besar</a:t>
            </a:r>
            <a:r>
              <a:rPr lang="en-US" sz="2000" dirty="0" smtClean="0"/>
              <a:t> </a:t>
            </a:r>
            <a:r>
              <a:rPr lang="en-US" sz="2000" dirty="0" err="1" smtClean="0"/>
              <a:t>daripada</a:t>
            </a:r>
            <a:r>
              <a:rPr lang="en-US" sz="2000" dirty="0" smtClean="0"/>
              <a:t> O2</a:t>
            </a:r>
          </a:p>
          <a:p>
            <a:r>
              <a:rPr lang="en-US" sz="2000" dirty="0" err="1" smtClean="0"/>
              <a:t>Hanya</a:t>
            </a:r>
            <a:r>
              <a:rPr lang="en-US" sz="2000" dirty="0" smtClean="0"/>
              <a:t> 10% </a:t>
            </a:r>
            <a:r>
              <a:rPr lang="en-US" sz="2000" dirty="0" err="1" smtClean="0"/>
              <a:t>dari</a:t>
            </a:r>
            <a:r>
              <a:rPr lang="en-US" sz="2000" dirty="0" smtClean="0"/>
              <a:t> CO2  total </a:t>
            </a:r>
            <a:r>
              <a:rPr lang="en-US" sz="2000" dirty="0" err="1" smtClean="0"/>
              <a:t>darah</a:t>
            </a:r>
            <a:r>
              <a:rPr lang="en-US" sz="2000" dirty="0" smtClean="0"/>
              <a:t> yang </a:t>
            </a:r>
            <a:r>
              <a:rPr lang="en-US" sz="2000" dirty="0" err="1" smtClean="0"/>
              <a:t>larut</a:t>
            </a:r>
            <a:r>
              <a:rPr lang="en-US" sz="2000" dirty="0" smtClean="0"/>
              <a:t> </a:t>
            </a:r>
            <a:r>
              <a:rPr lang="en-US" sz="2000" dirty="0" err="1" smtClean="0"/>
              <a:t>secara</a:t>
            </a:r>
            <a:r>
              <a:rPr lang="en-US" sz="2000" dirty="0" smtClean="0"/>
              <a:t> </a:t>
            </a:r>
            <a:r>
              <a:rPr lang="en-US" sz="2000" dirty="0" err="1" smtClean="0"/>
              <a:t>fisik</a:t>
            </a:r>
            <a:r>
              <a:rPr lang="en-US" sz="2000" dirty="0" smtClean="0"/>
              <a:t> </a:t>
            </a:r>
            <a:endParaRPr lang="en-US" sz="20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solidFill>
            <a:schemeClr val="accent6">
              <a:lumMod val="20000"/>
              <a:lumOff val="80000"/>
            </a:schemeClr>
          </a:solidFill>
        </p:spPr>
        <p:txBody>
          <a:bodyPr/>
          <a:lstStyle/>
          <a:p>
            <a:r>
              <a:rPr lang="en-US" dirty="0" err="1" smtClean="0"/>
              <a:t>Terikat</a:t>
            </a:r>
            <a:r>
              <a:rPr lang="en-US" dirty="0" smtClean="0"/>
              <a:t> </a:t>
            </a:r>
            <a:r>
              <a:rPr lang="en-US" dirty="0" err="1" smtClean="0"/>
              <a:t>ke</a:t>
            </a:r>
            <a:r>
              <a:rPr lang="en-US" dirty="0" smtClean="0"/>
              <a:t> </a:t>
            </a:r>
            <a:r>
              <a:rPr lang="en-US" dirty="0" err="1" smtClean="0"/>
              <a:t>Hb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solidFill>
            <a:schemeClr val="accent6">
              <a:lumMod val="60000"/>
              <a:lumOff val="40000"/>
            </a:schemeClr>
          </a:solidFill>
        </p:spPr>
        <p:txBody>
          <a:bodyPr>
            <a:normAutofit lnSpcReduction="10000"/>
          </a:bodyPr>
          <a:lstStyle/>
          <a:p>
            <a:r>
              <a:rPr lang="en-US" sz="2000" dirty="0" err="1" smtClean="0"/>
              <a:t>Sebanyak</a:t>
            </a:r>
            <a:r>
              <a:rPr lang="en-US" sz="2000" dirty="0" smtClean="0"/>
              <a:t> 30% </a:t>
            </a:r>
            <a:r>
              <a:rPr lang="en-US" sz="2000" dirty="0" err="1" smtClean="0"/>
              <a:t>dari</a:t>
            </a:r>
            <a:r>
              <a:rPr lang="en-US" sz="2000" dirty="0" smtClean="0"/>
              <a:t> CO2 </a:t>
            </a:r>
            <a:r>
              <a:rPr lang="en-US" sz="2000" dirty="0" err="1" smtClean="0"/>
              <a:t>berikatan</a:t>
            </a:r>
            <a:r>
              <a:rPr lang="en-US" sz="2000" dirty="0" smtClean="0"/>
              <a:t> </a:t>
            </a:r>
            <a:r>
              <a:rPr lang="en-US" sz="2000" dirty="0" err="1" smtClean="0"/>
              <a:t>dengan</a:t>
            </a:r>
            <a:r>
              <a:rPr lang="en-US" sz="2000" dirty="0" smtClean="0"/>
              <a:t> </a:t>
            </a:r>
            <a:r>
              <a:rPr lang="en-US" sz="2000" dirty="0" err="1" smtClean="0"/>
              <a:t>Hb</a:t>
            </a:r>
            <a:r>
              <a:rPr lang="en-US" sz="2000" dirty="0" smtClean="0"/>
              <a:t> </a:t>
            </a:r>
            <a:r>
              <a:rPr lang="en-US" sz="2000" dirty="0" err="1" smtClean="0"/>
              <a:t>untuk</a:t>
            </a:r>
            <a:r>
              <a:rPr lang="en-US" sz="2000" dirty="0" smtClean="0"/>
              <a:t> </a:t>
            </a:r>
            <a:r>
              <a:rPr lang="en-US" sz="2000" dirty="0" err="1" smtClean="0"/>
              <a:t>membentuk</a:t>
            </a:r>
            <a:r>
              <a:rPr lang="en-US" sz="2000" dirty="0" smtClean="0"/>
              <a:t> </a:t>
            </a:r>
            <a:r>
              <a:rPr lang="en-US" sz="2000" b="1" dirty="0" err="1" smtClean="0"/>
              <a:t>karbaminohemoglobin</a:t>
            </a:r>
            <a:r>
              <a:rPr lang="en-US" sz="2000" b="1" dirty="0" smtClean="0"/>
              <a:t> (HbCO2)</a:t>
            </a:r>
          </a:p>
          <a:p>
            <a:r>
              <a:rPr lang="en-US" sz="2000" dirty="0" smtClean="0"/>
              <a:t>CO2 </a:t>
            </a:r>
            <a:r>
              <a:rPr lang="en-US" sz="2000" dirty="0" err="1" smtClean="0"/>
              <a:t>berikatan</a:t>
            </a:r>
            <a:r>
              <a:rPr lang="en-US" sz="2000" dirty="0" smtClean="0"/>
              <a:t> </a:t>
            </a:r>
            <a:r>
              <a:rPr lang="en-US" sz="2000" dirty="0" err="1" smtClean="0"/>
              <a:t>dengan</a:t>
            </a:r>
            <a:r>
              <a:rPr lang="en-US" sz="2000" dirty="0" smtClean="0"/>
              <a:t> </a:t>
            </a:r>
            <a:r>
              <a:rPr lang="en-US" sz="2000" dirty="0" err="1" smtClean="0"/>
              <a:t>bagian</a:t>
            </a:r>
            <a:r>
              <a:rPr lang="en-US" sz="2000" dirty="0" smtClean="0"/>
              <a:t> globin </a:t>
            </a:r>
            <a:r>
              <a:rPr lang="en-US" sz="2000" dirty="0" err="1" smtClean="0"/>
              <a:t>Hb</a:t>
            </a:r>
            <a:r>
              <a:rPr lang="en-US" sz="2000" dirty="0" smtClean="0"/>
              <a:t> </a:t>
            </a:r>
            <a:r>
              <a:rPr lang="en-US" sz="2000" dirty="0" err="1" smtClean="0"/>
              <a:t>sedangkan</a:t>
            </a:r>
            <a:r>
              <a:rPr lang="en-US" sz="2000" dirty="0" smtClean="0"/>
              <a:t> O2 </a:t>
            </a:r>
            <a:r>
              <a:rPr lang="en-US" sz="2000" dirty="0" err="1" smtClean="0"/>
              <a:t>berikatan</a:t>
            </a:r>
            <a:r>
              <a:rPr lang="en-US" sz="2000" dirty="0" smtClean="0"/>
              <a:t> </a:t>
            </a:r>
            <a:r>
              <a:rPr lang="en-US" sz="2000" dirty="0" err="1" smtClean="0"/>
              <a:t>dengan</a:t>
            </a:r>
            <a:r>
              <a:rPr lang="en-US" sz="2000" dirty="0" smtClean="0"/>
              <a:t> </a:t>
            </a:r>
            <a:r>
              <a:rPr lang="en-US" sz="2000" dirty="0" err="1" smtClean="0"/>
              <a:t>bagian</a:t>
            </a:r>
            <a:r>
              <a:rPr lang="en-US" sz="2000" dirty="0" smtClean="0"/>
              <a:t> hem</a:t>
            </a:r>
          </a:p>
          <a:p>
            <a:r>
              <a:rPr lang="en-US" sz="2000" dirty="0" err="1" smtClean="0"/>
              <a:t>Hb</a:t>
            </a:r>
            <a:r>
              <a:rPr lang="en-US" sz="2000" dirty="0" smtClean="0"/>
              <a:t> </a:t>
            </a:r>
            <a:r>
              <a:rPr lang="en-US" sz="2000" dirty="0" err="1" smtClean="0"/>
              <a:t>tereduksi</a:t>
            </a:r>
            <a:r>
              <a:rPr lang="en-US" sz="2000" dirty="0" smtClean="0"/>
              <a:t> </a:t>
            </a:r>
            <a:r>
              <a:rPr lang="en-US" sz="2000" dirty="0" err="1" smtClean="0"/>
              <a:t>memiliki</a:t>
            </a:r>
            <a:r>
              <a:rPr lang="en-US" sz="2000" dirty="0" smtClean="0"/>
              <a:t> </a:t>
            </a:r>
            <a:r>
              <a:rPr lang="en-US" sz="2000" dirty="0" err="1" smtClean="0"/>
              <a:t>afinitas</a:t>
            </a:r>
            <a:r>
              <a:rPr lang="en-US" sz="2000" dirty="0" smtClean="0"/>
              <a:t> </a:t>
            </a:r>
            <a:r>
              <a:rPr lang="en-US" sz="2000" dirty="0" err="1" smtClean="0"/>
              <a:t>lebih</a:t>
            </a:r>
            <a:r>
              <a:rPr lang="en-US" sz="2000" dirty="0" smtClean="0"/>
              <a:t> </a:t>
            </a:r>
            <a:r>
              <a:rPr lang="en-US" sz="2000" dirty="0" err="1" smtClean="0"/>
              <a:t>besar</a:t>
            </a:r>
            <a:r>
              <a:rPr lang="en-US" sz="2000" dirty="0" smtClean="0"/>
              <a:t> </a:t>
            </a:r>
            <a:r>
              <a:rPr lang="en-US" sz="2000" dirty="0" err="1" smtClean="0"/>
              <a:t>terhadap</a:t>
            </a:r>
            <a:r>
              <a:rPr lang="en-US" sz="2000" dirty="0" smtClean="0"/>
              <a:t> CO2 </a:t>
            </a:r>
            <a:r>
              <a:rPr lang="en-US" sz="2000" dirty="0" err="1" smtClean="0"/>
              <a:t>daripada</a:t>
            </a:r>
            <a:r>
              <a:rPr lang="en-US" sz="2000" dirty="0" smtClean="0"/>
              <a:t> HbO2</a:t>
            </a:r>
          </a:p>
          <a:p>
            <a:r>
              <a:rPr lang="en-US" sz="2000" dirty="0" err="1" smtClean="0"/>
              <a:t>Dengan</a:t>
            </a:r>
            <a:r>
              <a:rPr lang="en-US" sz="2000" dirty="0" smtClean="0"/>
              <a:t> </a:t>
            </a:r>
            <a:r>
              <a:rPr lang="en-US" sz="2000" dirty="0" err="1" smtClean="0"/>
              <a:t>demikian</a:t>
            </a:r>
            <a:r>
              <a:rPr lang="en-US" sz="2000" dirty="0" smtClean="0"/>
              <a:t> </a:t>
            </a:r>
            <a:r>
              <a:rPr lang="en-US" sz="2000" dirty="0" err="1" smtClean="0"/>
              <a:t>dibebaskannya</a:t>
            </a:r>
            <a:r>
              <a:rPr lang="en-US" sz="2000" dirty="0" smtClean="0"/>
              <a:t> O2 </a:t>
            </a:r>
            <a:r>
              <a:rPr lang="en-US" sz="2000" dirty="0" err="1" smtClean="0"/>
              <a:t>dari</a:t>
            </a:r>
            <a:r>
              <a:rPr lang="en-US" sz="2000" dirty="0" smtClean="0"/>
              <a:t> </a:t>
            </a:r>
            <a:r>
              <a:rPr lang="en-US" sz="2000" dirty="0" err="1" smtClean="0"/>
              <a:t>Hb</a:t>
            </a:r>
            <a:r>
              <a:rPr lang="en-US" sz="2000" dirty="0" smtClean="0"/>
              <a:t> di </a:t>
            </a:r>
            <a:r>
              <a:rPr lang="en-US" sz="2000" dirty="0" err="1" smtClean="0"/>
              <a:t>kapiler</a:t>
            </a:r>
            <a:r>
              <a:rPr lang="en-US" sz="2000" dirty="0" smtClean="0"/>
              <a:t> </a:t>
            </a:r>
            <a:r>
              <a:rPr lang="en-US" sz="2000" dirty="0" err="1" smtClean="0"/>
              <a:t>jaringan</a:t>
            </a:r>
            <a:r>
              <a:rPr lang="en-US" sz="2000" dirty="0" smtClean="0"/>
              <a:t> </a:t>
            </a:r>
            <a:r>
              <a:rPr lang="en-US" sz="2000" dirty="0" err="1" smtClean="0"/>
              <a:t>mempermudah</a:t>
            </a:r>
            <a:r>
              <a:rPr lang="en-US" sz="2000" dirty="0" smtClean="0"/>
              <a:t> </a:t>
            </a:r>
            <a:r>
              <a:rPr lang="en-US" sz="2000" dirty="0" err="1" smtClean="0"/>
              <a:t>penyerapan</a:t>
            </a:r>
            <a:r>
              <a:rPr lang="en-US" sz="2000" dirty="0" smtClean="0"/>
              <a:t> CO2 </a:t>
            </a:r>
            <a:r>
              <a:rPr lang="en-US" sz="2000" dirty="0" err="1" smtClean="0"/>
              <a:t>oleh</a:t>
            </a:r>
            <a:r>
              <a:rPr lang="en-US" sz="2000" dirty="0" smtClean="0"/>
              <a:t> </a:t>
            </a:r>
            <a:r>
              <a:rPr lang="en-US" sz="2000" dirty="0" err="1" smtClean="0"/>
              <a:t>Hb</a:t>
            </a:r>
            <a:endParaRPr lang="en-US" sz="2000" dirty="0" smtClean="0"/>
          </a:p>
          <a:p>
            <a:endParaRPr lang="en-US" sz="2000" dirty="0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342900" indent="-342900" algn="just">
              <a:buFont typeface="Wingdings" pitchFamily="2" charset="2"/>
              <a:buChar char="q"/>
            </a:pPr>
            <a:r>
              <a:rPr lang="en-US" sz="2400" dirty="0" err="1" smtClean="0"/>
              <a:t>Sebagian</a:t>
            </a:r>
            <a:r>
              <a:rPr lang="en-US" sz="2400" dirty="0" smtClean="0"/>
              <a:t> </a:t>
            </a:r>
            <a:r>
              <a:rPr lang="en-US" sz="2400" dirty="0" err="1" smtClean="0"/>
              <a:t>besar</a:t>
            </a:r>
            <a:r>
              <a:rPr lang="en-US" sz="2400" dirty="0" smtClean="0"/>
              <a:t> CO2 </a:t>
            </a:r>
            <a:r>
              <a:rPr lang="en-US" sz="2400" dirty="0" err="1" smtClean="0"/>
              <a:t>diangkut</a:t>
            </a:r>
            <a:r>
              <a:rPr lang="en-US" sz="2400" dirty="0" smtClean="0"/>
              <a:t> </a:t>
            </a:r>
            <a:r>
              <a:rPr lang="en-US" sz="2400" dirty="0" err="1" smtClean="0"/>
              <a:t>dalam</a:t>
            </a:r>
            <a:r>
              <a:rPr lang="en-US" sz="2400" dirty="0" smtClean="0"/>
              <a:t> </a:t>
            </a:r>
            <a:r>
              <a:rPr lang="en-US" sz="2400" dirty="0" err="1" smtClean="0"/>
              <a:t>darah</a:t>
            </a:r>
            <a:r>
              <a:rPr lang="en-US" sz="2400" dirty="0" smtClean="0"/>
              <a:t> </a:t>
            </a:r>
            <a:r>
              <a:rPr lang="en-US" sz="2400" dirty="0" err="1" smtClean="0"/>
              <a:t>sebagai</a:t>
            </a:r>
            <a:r>
              <a:rPr lang="en-US" sz="2400" dirty="0" smtClean="0"/>
              <a:t> </a:t>
            </a:r>
            <a:r>
              <a:rPr lang="en-US" sz="2400" dirty="0" err="1" smtClean="0"/>
              <a:t>bikarbonat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4224581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4648200" cy="792162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marL="342900" indent="-342900" algn="just">
              <a:buFont typeface="Wingdings" pitchFamily="2" charset="2"/>
              <a:buChar char="q"/>
            </a:pPr>
            <a:r>
              <a:rPr lang="en-US" sz="2400" dirty="0" smtClean="0"/>
              <a:t>CO2 </a:t>
            </a:r>
            <a:r>
              <a:rPr lang="en-US" sz="2400" dirty="0" err="1" smtClean="0"/>
              <a:t>sebagai</a:t>
            </a:r>
            <a:r>
              <a:rPr lang="en-US" sz="2400" dirty="0" smtClean="0"/>
              <a:t> </a:t>
            </a:r>
            <a:r>
              <a:rPr lang="en-US" sz="2400" dirty="0" err="1" smtClean="0"/>
              <a:t>bikarbonat</a:t>
            </a:r>
            <a:r>
              <a:rPr lang="en-US" sz="2400" dirty="0" smtClean="0"/>
              <a:t> (HCO3-)</a:t>
            </a: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US" sz="1600" dirty="0" err="1" smtClean="0"/>
              <a:t>Sebanyak</a:t>
            </a:r>
            <a:r>
              <a:rPr lang="en-US" sz="1600" dirty="0" smtClean="0"/>
              <a:t> 60% </a:t>
            </a:r>
            <a:r>
              <a:rPr lang="en-US" sz="1600" dirty="0" err="1" smtClean="0"/>
              <a:t>dari</a:t>
            </a:r>
            <a:r>
              <a:rPr lang="en-US" sz="1600" dirty="0" smtClean="0"/>
              <a:t> CO2 </a:t>
            </a:r>
            <a:r>
              <a:rPr lang="en-US" sz="1600" dirty="0" err="1" smtClean="0"/>
              <a:t>diubah</a:t>
            </a:r>
            <a:r>
              <a:rPr lang="en-US" sz="1600" dirty="0" smtClean="0"/>
              <a:t> </a:t>
            </a:r>
            <a:r>
              <a:rPr lang="en-US" sz="1600" dirty="0" err="1" smtClean="0"/>
              <a:t>menjadi</a:t>
            </a:r>
            <a:r>
              <a:rPr lang="en-US" sz="1600" dirty="0" smtClean="0"/>
              <a:t> </a:t>
            </a:r>
            <a:r>
              <a:rPr lang="en-US" sz="1600" dirty="0" err="1" smtClean="0"/>
              <a:t>bikarbonat</a:t>
            </a:r>
            <a:r>
              <a:rPr lang="en-US" sz="1600" dirty="0" smtClean="0"/>
              <a:t> (HCO3-) </a:t>
            </a:r>
            <a:r>
              <a:rPr lang="en-US" sz="1600" dirty="0" err="1" smtClean="0"/>
              <a:t>oleh</a:t>
            </a:r>
            <a:r>
              <a:rPr lang="en-US" sz="1600" dirty="0" smtClean="0"/>
              <a:t> </a:t>
            </a:r>
            <a:r>
              <a:rPr lang="en-US" sz="1600" dirty="0" err="1" smtClean="0"/>
              <a:t>reaksi</a:t>
            </a:r>
            <a:r>
              <a:rPr lang="en-US" sz="1600" dirty="0" smtClean="0"/>
              <a:t> </a:t>
            </a:r>
            <a:r>
              <a:rPr lang="en-US" sz="1600" dirty="0" err="1" smtClean="0"/>
              <a:t>kimia</a:t>
            </a:r>
            <a:r>
              <a:rPr lang="en-US" sz="1600" dirty="0" smtClean="0"/>
              <a:t> yang </a:t>
            </a:r>
            <a:r>
              <a:rPr lang="en-US" sz="1600" dirty="0" err="1" smtClean="0"/>
              <a:t>berlangsung</a:t>
            </a:r>
            <a:r>
              <a:rPr lang="en-US" sz="1600" dirty="0" smtClean="0"/>
              <a:t> di </a:t>
            </a:r>
            <a:r>
              <a:rPr lang="en-US" sz="1600" dirty="0" err="1" smtClean="0"/>
              <a:t>dalam</a:t>
            </a:r>
            <a:r>
              <a:rPr lang="en-US" sz="1600" dirty="0" smtClean="0"/>
              <a:t> </a:t>
            </a:r>
            <a:r>
              <a:rPr lang="en-US" sz="1600" dirty="0" err="1" smtClean="0"/>
              <a:t>sel</a:t>
            </a:r>
            <a:r>
              <a:rPr lang="en-US" sz="1600" dirty="0" smtClean="0"/>
              <a:t> </a:t>
            </a:r>
            <a:r>
              <a:rPr lang="en-US" sz="1600" dirty="0" err="1" smtClean="0"/>
              <a:t>darah</a:t>
            </a:r>
            <a:r>
              <a:rPr lang="en-US" sz="1600" dirty="0" smtClean="0"/>
              <a:t> </a:t>
            </a:r>
            <a:r>
              <a:rPr lang="en-US" sz="1600" dirty="0" err="1" smtClean="0"/>
              <a:t>merah</a:t>
            </a:r>
            <a:r>
              <a:rPr lang="en-US" sz="1600" dirty="0" smtClean="0"/>
              <a:t> :</a:t>
            </a:r>
          </a:p>
          <a:p>
            <a:endParaRPr lang="en-US" sz="2000" dirty="0"/>
          </a:p>
          <a:p>
            <a:endParaRPr lang="en-US" sz="2000" dirty="0" smtClean="0"/>
          </a:p>
          <a:p>
            <a:endParaRPr lang="en-US" sz="2000" dirty="0"/>
          </a:p>
          <a:p>
            <a:r>
              <a:rPr lang="en-US" sz="1600" dirty="0" smtClean="0"/>
              <a:t>Rx </a:t>
            </a:r>
            <a:r>
              <a:rPr lang="en-US" sz="1600" dirty="0" err="1" smtClean="0"/>
              <a:t>pertama</a:t>
            </a:r>
            <a:r>
              <a:rPr lang="en-US" sz="1600" dirty="0" smtClean="0"/>
              <a:t> : CO2 </a:t>
            </a:r>
            <a:r>
              <a:rPr lang="en-US" sz="1600" dirty="0" err="1" smtClean="0"/>
              <a:t>berikatan</a:t>
            </a:r>
            <a:r>
              <a:rPr lang="en-US" sz="1600" dirty="0" smtClean="0"/>
              <a:t> </a:t>
            </a:r>
            <a:r>
              <a:rPr lang="en-US" sz="1600" dirty="0" err="1" smtClean="0"/>
              <a:t>dengan</a:t>
            </a:r>
            <a:r>
              <a:rPr lang="en-US" sz="1600" dirty="0" smtClean="0"/>
              <a:t> H2O </a:t>
            </a:r>
            <a:r>
              <a:rPr lang="en-US" sz="1600" dirty="0" err="1" smtClean="0"/>
              <a:t>untuk</a:t>
            </a:r>
            <a:r>
              <a:rPr lang="en-US" sz="1600" dirty="0" smtClean="0"/>
              <a:t> </a:t>
            </a:r>
            <a:r>
              <a:rPr lang="en-US" sz="1600" dirty="0" err="1" smtClean="0"/>
              <a:t>membentuk</a:t>
            </a:r>
            <a:r>
              <a:rPr lang="en-US" sz="1600" dirty="0" smtClean="0"/>
              <a:t> </a:t>
            </a:r>
            <a:r>
              <a:rPr lang="en-US" sz="1600" dirty="0" err="1" smtClean="0"/>
              <a:t>asam</a:t>
            </a:r>
            <a:r>
              <a:rPr lang="en-US" sz="1600" dirty="0" smtClean="0"/>
              <a:t> </a:t>
            </a:r>
            <a:r>
              <a:rPr lang="en-US" sz="1600" dirty="0" err="1" smtClean="0"/>
              <a:t>karbonat</a:t>
            </a:r>
            <a:r>
              <a:rPr lang="en-US" sz="1600" dirty="0" smtClean="0"/>
              <a:t> (H2CO3). </a:t>
            </a:r>
            <a:r>
              <a:rPr lang="en-US" sz="1600" dirty="0" err="1" smtClean="0"/>
              <a:t>Reaksi</a:t>
            </a:r>
            <a:r>
              <a:rPr lang="en-US" sz="1600" dirty="0" smtClean="0"/>
              <a:t> </a:t>
            </a:r>
            <a:r>
              <a:rPr lang="en-US" sz="1600" dirty="0" err="1" smtClean="0"/>
              <a:t>ini</a:t>
            </a:r>
            <a:r>
              <a:rPr lang="en-US" sz="1600" dirty="0" smtClean="0"/>
              <a:t> </a:t>
            </a:r>
            <a:r>
              <a:rPr lang="en-US" sz="1600" dirty="0" err="1" smtClean="0"/>
              <a:t>berlangsung</a:t>
            </a:r>
            <a:r>
              <a:rPr lang="en-US" sz="1600" dirty="0" smtClean="0"/>
              <a:t> </a:t>
            </a:r>
            <a:r>
              <a:rPr lang="en-US" sz="1600" dirty="0" err="1" smtClean="0"/>
              <a:t>lambat</a:t>
            </a:r>
            <a:r>
              <a:rPr lang="en-US" sz="1600" dirty="0" smtClean="0"/>
              <a:t> </a:t>
            </a:r>
            <a:r>
              <a:rPr lang="en-US" sz="1600" dirty="0" err="1" smtClean="0"/>
              <a:t>dalam</a:t>
            </a:r>
            <a:r>
              <a:rPr lang="en-US" sz="1600" dirty="0" smtClean="0"/>
              <a:t> plasma </a:t>
            </a:r>
            <a:r>
              <a:rPr lang="en-US" sz="1600" dirty="0" err="1" smtClean="0"/>
              <a:t>tetapi</a:t>
            </a:r>
            <a:r>
              <a:rPr lang="en-US" sz="1600" dirty="0" smtClean="0"/>
              <a:t> </a:t>
            </a:r>
            <a:r>
              <a:rPr lang="en-US" sz="1600" dirty="0" err="1" smtClean="0"/>
              <a:t>sangat</a:t>
            </a:r>
            <a:r>
              <a:rPr lang="en-US" sz="1600" dirty="0" smtClean="0"/>
              <a:t> </a:t>
            </a:r>
            <a:r>
              <a:rPr lang="en-US" sz="1600" dirty="0" err="1" smtClean="0"/>
              <a:t>cepat</a:t>
            </a:r>
            <a:r>
              <a:rPr lang="en-US" sz="1600" dirty="0" smtClean="0"/>
              <a:t> di </a:t>
            </a:r>
            <a:r>
              <a:rPr lang="en-US" sz="1600" dirty="0" err="1" smtClean="0"/>
              <a:t>dalam</a:t>
            </a:r>
            <a:r>
              <a:rPr lang="en-US" sz="1600" dirty="0" smtClean="0"/>
              <a:t> </a:t>
            </a:r>
            <a:r>
              <a:rPr lang="en-US" sz="1600" dirty="0" err="1" smtClean="0"/>
              <a:t>sel</a:t>
            </a:r>
            <a:r>
              <a:rPr lang="en-US" sz="1600" dirty="0" smtClean="0"/>
              <a:t> </a:t>
            </a:r>
            <a:r>
              <a:rPr lang="en-US" sz="1600" dirty="0" err="1" smtClean="0"/>
              <a:t>darah</a:t>
            </a:r>
            <a:r>
              <a:rPr lang="en-US" sz="1600" dirty="0" smtClean="0"/>
              <a:t> </a:t>
            </a:r>
            <a:r>
              <a:rPr lang="en-US" sz="1600" dirty="0" err="1" smtClean="0"/>
              <a:t>merah</a:t>
            </a:r>
            <a:r>
              <a:rPr lang="en-US" sz="1600" dirty="0" smtClean="0"/>
              <a:t> </a:t>
            </a:r>
            <a:r>
              <a:rPr lang="en-US" sz="1600" dirty="0" err="1" smtClean="0"/>
              <a:t>karena</a:t>
            </a:r>
            <a:r>
              <a:rPr lang="en-US" sz="1600" dirty="0" smtClean="0"/>
              <a:t> </a:t>
            </a:r>
            <a:r>
              <a:rPr lang="en-US" sz="1600" dirty="0" err="1" smtClean="0"/>
              <a:t>adanya</a:t>
            </a:r>
            <a:r>
              <a:rPr lang="en-US" sz="1600" dirty="0" smtClean="0"/>
              <a:t> </a:t>
            </a:r>
            <a:r>
              <a:rPr lang="en-US" sz="1600" b="1" dirty="0" err="1" smtClean="0"/>
              <a:t>enzim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karbonat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anhidrase</a:t>
            </a:r>
            <a:r>
              <a:rPr lang="en-US" sz="1600" dirty="0" smtClean="0"/>
              <a:t> yang </a:t>
            </a:r>
            <a:r>
              <a:rPr lang="en-US" sz="1600" dirty="0" err="1" smtClean="0"/>
              <a:t>mengkatalisis</a:t>
            </a:r>
            <a:r>
              <a:rPr lang="en-US" sz="1600" dirty="0" smtClean="0"/>
              <a:t> </a:t>
            </a:r>
            <a:r>
              <a:rPr lang="en-US" sz="1600" dirty="0" err="1" smtClean="0"/>
              <a:t>dan</a:t>
            </a:r>
            <a:r>
              <a:rPr lang="en-US" sz="1600" dirty="0" smtClean="0"/>
              <a:t> </a:t>
            </a:r>
            <a:r>
              <a:rPr lang="en-US" sz="1600" dirty="0" err="1" smtClean="0"/>
              <a:t>mempercepat</a:t>
            </a:r>
            <a:r>
              <a:rPr lang="en-US" sz="1600" dirty="0" smtClean="0"/>
              <a:t> </a:t>
            </a:r>
            <a:r>
              <a:rPr lang="en-US" sz="1600" dirty="0" err="1" smtClean="0"/>
              <a:t>reaksi</a:t>
            </a:r>
            <a:r>
              <a:rPr lang="en-US" sz="1600" dirty="0" smtClean="0"/>
              <a:t>.</a:t>
            </a:r>
            <a:endParaRPr lang="en-US" sz="1600" b="1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1600200"/>
          </a:xfrm>
        </p:spPr>
        <p:txBody>
          <a:bodyPr>
            <a:normAutofit/>
          </a:bodyPr>
          <a:lstStyle/>
          <a:p>
            <a:r>
              <a:rPr lang="en-US" sz="1600" dirty="0" err="1" smtClean="0"/>
              <a:t>Sebagian</a:t>
            </a:r>
            <a:r>
              <a:rPr lang="en-US" sz="1600" dirty="0" smtClean="0"/>
              <a:t> </a:t>
            </a:r>
            <a:r>
              <a:rPr lang="en-US" sz="1600" dirty="0" err="1" smtClean="0"/>
              <a:t>molekul</a:t>
            </a:r>
            <a:r>
              <a:rPr lang="en-US" sz="1600" dirty="0" smtClean="0"/>
              <a:t> </a:t>
            </a:r>
            <a:r>
              <a:rPr lang="en-US" sz="1600" dirty="0" err="1" smtClean="0"/>
              <a:t>asam</a:t>
            </a:r>
            <a:r>
              <a:rPr lang="en-US" sz="1600" dirty="0" smtClean="0"/>
              <a:t> </a:t>
            </a:r>
            <a:r>
              <a:rPr lang="en-US" sz="1600" dirty="0" err="1" smtClean="0"/>
              <a:t>karbonat</a:t>
            </a:r>
            <a:r>
              <a:rPr lang="en-US" sz="1600" dirty="0" smtClean="0"/>
              <a:t>  </a:t>
            </a:r>
            <a:r>
              <a:rPr lang="en-US" sz="1600" dirty="0" err="1" smtClean="0"/>
              <a:t>secara</a:t>
            </a:r>
            <a:r>
              <a:rPr lang="en-US" sz="1600" dirty="0" smtClean="0"/>
              <a:t> </a:t>
            </a:r>
            <a:r>
              <a:rPr lang="en-US" sz="1600" dirty="0" err="1" smtClean="0"/>
              <a:t>spontan</a:t>
            </a:r>
            <a:r>
              <a:rPr lang="en-US" sz="1600" dirty="0" smtClean="0"/>
              <a:t> </a:t>
            </a:r>
            <a:r>
              <a:rPr lang="en-US" sz="1600" dirty="0" err="1" smtClean="0"/>
              <a:t>terurai</a:t>
            </a:r>
            <a:r>
              <a:rPr lang="en-US" sz="1600" dirty="0" smtClean="0"/>
              <a:t>  </a:t>
            </a:r>
            <a:r>
              <a:rPr lang="en-US" sz="1600" dirty="0" err="1" smtClean="0"/>
              <a:t>menjadi</a:t>
            </a:r>
            <a:r>
              <a:rPr lang="en-US" sz="1600" dirty="0" smtClean="0"/>
              <a:t> ion </a:t>
            </a:r>
            <a:r>
              <a:rPr lang="en-US" sz="1600" dirty="0" err="1" smtClean="0"/>
              <a:t>hidrogen</a:t>
            </a:r>
            <a:r>
              <a:rPr lang="en-US" sz="1600" dirty="0" smtClean="0"/>
              <a:t> (H+) </a:t>
            </a:r>
            <a:r>
              <a:rPr lang="en-US" sz="1600" dirty="0" err="1" smtClean="0"/>
              <a:t>dan</a:t>
            </a:r>
            <a:r>
              <a:rPr lang="en-US" sz="1600" dirty="0" smtClean="0"/>
              <a:t> ion </a:t>
            </a:r>
            <a:r>
              <a:rPr lang="en-US" sz="1600" dirty="0" err="1" smtClean="0"/>
              <a:t>bikarbonat</a:t>
            </a:r>
            <a:r>
              <a:rPr lang="en-US" sz="1600" dirty="0" smtClean="0"/>
              <a:t> (HCO3-). </a:t>
            </a:r>
          </a:p>
          <a:p>
            <a:r>
              <a:rPr lang="en-US" sz="1600" dirty="0" smtClean="0"/>
              <a:t>HCO3- </a:t>
            </a:r>
            <a:r>
              <a:rPr lang="en-US" sz="1600" dirty="0" err="1" smtClean="0"/>
              <a:t>lebih</a:t>
            </a:r>
            <a:r>
              <a:rPr lang="en-US" sz="1600" dirty="0" smtClean="0"/>
              <a:t> </a:t>
            </a:r>
            <a:r>
              <a:rPr lang="en-US" sz="1600" dirty="0" err="1" smtClean="0"/>
              <a:t>larut</a:t>
            </a:r>
            <a:r>
              <a:rPr lang="en-US" sz="1600" dirty="0" smtClean="0"/>
              <a:t> </a:t>
            </a:r>
            <a:r>
              <a:rPr lang="en-US" sz="1600" dirty="0" err="1" smtClean="0"/>
              <a:t>dalam</a:t>
            </a:r>
            <a:r>
              <a:rPr lang="en-US" sz="1600" dirty="0" smtClean="0"/>
              <a:t> </a:t>
            </a:r>
            <a:r>
              <a:rPr lang="en-US" sz="1600" dirty="0" err="1" smtClean="0"/>
              <a:t>darah</a:t>
            </a:r>
            <a:r>
              <a:rPr lang="en-US" sz="1600" dirty="0" smtClean="0"/>
              <a:t> </a:t>
            </a:r>
            <a:r>
              <a:rPr lang="en-US" sz="1600" dirty="0" err="1" smtClean="0"/>
              <a:t>daripada</a:t>
            </a:r>
            <a:r>
              <a:rPr lang="en-US" sz="1600" dirty="0" smtClean="0"/>
              <a:t> CO2 </a:t>
            </a:r>
            <a:endParaRPr lang="en-US" sz="1600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2450387"/>
            <a:ext cx="38100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9224844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199" y="-152400"/>
            <a:ext cx="2713355" cy="726694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708970" y="203249"/>
            <a:ext cx="5130229" cy="612475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342900" lvl="0" indent="-342900">
              <a:buFont typeface="+mj-lt"/>
              <a:buAutoNum type="arabicPeriod"/>
            </a:pPr>
            <a:r>
              <a:rPr lang="en-US" sz="1400" dirty="0" err="1" smtClean="0"/>
              <a:t>Karbon</a:t>
            </a:r>
            <a:r>
              <a:rPr lang="en-US" sz="1400" dirty="0" smtClean="0"/>
              <a:t> </a:t>
            </a:r>
            <a:r>
              <a:rPr lang="en-US" sz="1400" dirty="0" err="1"/>
              <a:t>dioksida</a:t>
            </a:r>
            <a:r>
              <a:rPr lang="en-US" sz="1400" dirty="0"/>
              <a:t> yang </a:t>
            </a:r>
            <a:r>
              <a:rPr lang="en-US" sz="1400" dirty="0" err="1"/>
              <a:t>dihasilkan</a:t>
            </a:r>
            <a:r>
              <a:rPr lang="en-US" sz="1400" dirty="0"/>
              <a:t> </a:t>
            </a:r>
            <a:r>
              <a:rPr lang="en-US" sz="1400" dirty="0" err="1"/>
              <a:t>oleh</a:t>
            </a:r>
            <a:r>
              <a:rPr lang="en-US" sz="1400" dirty="0"/>
              <a:t> </a:t>
            </a:r>
            <a:r>
              <a:rPr lang="en-US" sz="1400" dirty="0" err="1"/>
              <a:t>jaringan-jaringan</a:t>
            </a:r>
            <a:r>
              <a:rPr lang="en-US" sz="1400" dirty="0"/>
              <a:t> </a:t>
            </a:r>
            <a:r>
              <a:rPr lang="en-US" sz="1400" dirty="0" err="1"/>
              <a:t>tubuh</a:t>
            </a:r>
            <a:r>
              <a:rPr lang="en-US" sz="1400" dirty="0"/>
              <a:t> </a:t>
            </a:r>
            <a:r>
              <a:rPr lang="en-US" sz="1400" dirty="0" err="1"/>
              <a:t>berdifusi</a:t>
            </a:r>
            <a:r>
              <a:rPr lang="en-US" sz="1400" dirty="0"/>
              <a:t> </a:t>
            </a:r>
            <a:r>
              <a:rPr lang="en-US" sz="1400" dirty="0" err="1"/>
              <a:t>ke</a:t>
            </a:r>
            <a:r>
              <a:rPr lang="en-US" sz="1400" dirty="0"/>
              <a:t> </a:t>
            </a:r>
            <a:r>
              <a:rPr lang="en-US" sz="1400" dirty="0" err="1"/>
              <a:t>dalam</a:t>
            </a:r>
            <a:r>
              <a:rPr lang="en-US" sz="1400" dirty="0"/>
              <a:t> </a:t>
            </a:r>
            <a:r>
              <a:rPr lang="en-US" sz="1400" dirty="0" err="1"/>
              <a:t>cairan</a:t>
            </a:r>
            <a:r>
              <a:rPr lang="en-US" sz="1400" dirty="0"/>
              <a:t> </a:t>
            </a:r>
            <a:r>
              <a:rPr lang="en-US" sz="1400" dirty="0" err="1"/>
              <a:t>interstisial</a:t>
            </a:r>
            <a:r>
              <a:rPr lang="en-US" sz="1400" dirty="0"/>
              <a:t> </a:t>
            </a:r>
            <a:r>
              <a:rPr lang="en-US" sz="1400" dirty="0" err="1"/>
              <a:t>dan</a:t>
            </a:r>
            <a:r>
              <a:rPr lang="en-US" sz="1400" dirty="0"/>
              <a:t> plasma.</a:t>
            </a:r>
          </a:p>
          <a:p>
            <a:pPr marL="342900" lvl="0" indent="-342900">
              <a:buFont typeface="+mj-lt"/>
              <a:buAutoNum type="arabicPeriod"/>
            </a:pPr>
            <a:r>
              <a:rPr lang="en-US" sz="1400" dirty="0" err="1"/>
              <a:t>Kurang</a:t>
            </a:r>
            <a:r>
              <a:rPr lang="en-US" sz="1400" dirty="0"/>
              <a:t> </a:t>
            </a:r>
            <a:r>
              <a:rPr lang="en-US" sz="1400" dirty="0" err="1"/>
              <a:t>lebih</a:t>
            </a:r>
            <a:r>
              <a:rPr lang="en-US" sz="1400" dirty="0"/>
              <a:t> 90% CO</a:t>
            </a:r>
            <a:r>
              <a:rPr lang="en-US" sz="1400" baseline="-25000" dirty="0"/>
              <a:t>2</a:t>
            </a:r>
            <a:r>
              <a:rPr lang="en-US" sz="1400" dirty="0"/>
              <a:t> </a:t>
            </a:r>
            <a:r>
              <a:rPr lang="en-US" sz="1400" dirty="0" err="1"/>
              <a:t>berdifusi</a:t>
            </a:r>
            <a:r>
              <a:rPr lang="en-US" sz="1400" dirty="0"/>
              <a:t> </a:t>
            </a:r>
            <a:r>
              <a:rPr lang="en-US" sz="1400" dirty="0" err="1"/>
              <a:t>ke</a:t>
            </a:r>
            <a:r>
              <a:rPr lang="en-US" sz="1400" dirty="0"/>
              <a:t> </a:t>
            </a:r>
            <a:r>
              <a:rPr lang="en-US" sz="1400" dirty="0" err="1"/>
              <a:t>dalam</a:t>
            </a:r>
            <a:r>
              <a:rPr lang="en-US" sz="1400" dirty="0"/>
              <a:t> </a:t>
            </a:r>
            <a:r>
              <a:rPr lang="en-US" sz="1400" dirty="0" err="1"/>
              <a:t>sel</a:t>
            </a:r>
            <a:r>
              <a:rPr lang="en-US" sz="1400" dirty="0"/>
              <a:t> </a:t>
            </a:r>
            <a:r>
              <a:rPr lang="en-US" sz="1400" dirty="0" err="1"/>
              <a:t>darah</a:t>
            </a:r>
            <a:r>
              <a:rPr lang="en-US" sz="1400" dirty="0"/>
              <a:t> </a:t>
            </a:r>
            <a:r>
              <a:rPr lang="en-US" sz="1400" dirty="0" err="1"/>
              <a:t>merah</a:t>
            </a:r>
            <a:r>
              <a:rPr lang="en-US" sz="1400" dirty="0"/>
              <a:t>, </a:t>
            </a:r>
            <a:r>
              <a:rPr lang="en-US" sz="1400" dirty="0" err="1"/>
              <a:t>menyisakan</a:t>
            </a:r>
            <a:r>
              <a:rPr lang="en-US" sz="1400" dirty="0"/>
              <a:t> </a:t>
            </a:r>
            <a:r>
              <a:rPr lang="en-US" sz="1400" dirty="0" err="1"/>
              <a:t>kurang</a:t>
            </a:r>
            <a:r>
              <a:rPr lang="en-US" sz="1400" dirty="0"/>
              <a:t> </a:t>
            </a:r>
            <a:r>
              <a:rPr lang="en-US" sz="1400" dirty="0" err="1"/>
              <a:t>lebih</a:t>
            </a:r>
            <a:r>
              <a:rPr lang="en-US" sz="1400" dirty="0"/>
              <a:t> </a:t>
            </a:r>
            <a:r>
              <a:rPr lang="en-US" sz="1400" dirty="0" err="1"/>
              <a:t>hanya</a:t>
            </a:r>
            <a:r>
              <a:rPr lang="en-US" sz="1400" dirty="0"/>
              <a:t> 10% </a:t>
            </a:r>
            <a:r>
              <a:rPr lang="en-US" sz="1400" dirty="0" err="1"/>
              <a:t>dalam</a:t>
            </a:r>
            <a:r>
              <a:rPr lang="en-US" sz="1400" dirty="0"/>
              <a:t> plasma </a:t>
            </a:r>
            <a:r>
              <a:rPr lang="en-US" sz="1400" dirty="0" err="1"/>
              <a:t>sebagai</a:t>
            </a:r>
            <a:r>
              <a:rPr lang="en-US" sz="1400" dirty="0"/>
              <a:t> CO</a:t>
            </a:r>
            <a:r>
              <a:rPr lang="en-US" sz="1400" baseline="-25000" dirty="0"/>
              <a:t>2</a:t>
            </a:r>
            <a:r>
              <a:rPr lang="en-US" sz="1400" dirty="0"/>
              <a:t> </a:t>
            </a:r>
            <a:r>
              <a:rPr lang="en-US" sz="1400" dirty="0" err="1"/>
              <a:t>terlarut</a:t>
            </a:r>
            <a:r>
              <a:rPr lang="en-US" sz="1400" dirty="0"/>
              <a:t>.</a:t>
            </a:r>
          </a:p>
          <a:p>
            <a:pPr marL="342900" lvl="0" indent="-342900">
              <a:buFont typeface="+mj-lt"/>
              <a:buAutoNum type="arabicPeriod"/>
            </a:pPr>
            <a:r>
              <a:rPr lang="en-US" sz="1400" dirty="0" err="1"/>
              <a:t>Sebagian</a:t>
            </a:r>
            <a:r>
              <a:rPr lang="en-US" sz="1400" dirty="0"/>
              <a:t> CO</a:t>
            </a:r>
            <a:r>
              <a:rPr lang="en-US" sz="1400" baseline="-25000" dirty="0"/>
              <a:t>2</a:t>
            </a:r>
            <a:r>
              <a:rPr lang="en-US" sz="1400" dirty="0"/>
              <a:t> </a:t>
            </a:r>
            <a:r>
              <a:rPr lang="en-US" sz="1400" dirty="0" err="1"/>
              <a:t>diikat</a:t>
            </a:r>
            <a:r>
              <a:rPr lang="en-US" sz="1400" dirty="0"/>
              <a:t> </a:t>
            </a:r>
            <a:r>
              <a:rPr lang="en-US" sz="1400" dirty="0" err="1"/>
              <a:t>dan</a:t>
            </a:r>
            <a:r>
              <a:rPr lang="en-US" sz="1400" dirty="0"/>
              <a:t> </a:t>
            </a:r>
            <a:r>
              <a:rPr lang="en-US" sz="1400" dirty="0" err="1"/>
              <a:t>ditranspor</a:t>
            </a:r>
            <a:r>
              <a:rPr lang="en-US" sz="1400" dirty="0"/>
              <a:t> </a:t>
            </a:r>
            <a:r>
              <a:rPr lang="en-US" sz="1400" dirty="0" err="1"/>
              <a:t>oleh</a:t>
            </a:r>
            <a:r>
              <a:rPr lang="en-US" sz="1400" dirty="0"/>
              <a:t> hemoglobin</a:t>
            </a:r>
          </a:p>
          <a:p>
            <a:pPr marL="342900" lvl="0" indent="-342900">
              <a:buFont typeface="+mj-lt"/>
              <a:buAutoNum type="arabicPeriod"/>
            </a:pPr>
            <a:r>
              <a:rPr lang="en-US" sz="1400" dirty="0"/>
              <a:t>Akan </a:t>
            </a:r>
            <a:r>
              <a:rPr lang="en-US" sz="1400" dirty="0" err="1"/>
              <a:t>tetapi</a:t>
            </a:r>
            <a:r>
              <a:rPr lang="en-US" sz="1400" dirty="0"/>
              <a:t>, </a:t>
            </a:r>
            <a:r>
              <a:rPr lang="en-US" sz="1400" dirty="0" err="1"/>
              <a:t>sebagian</a:t>
            </a:r>
            <a:r>
              <a:rPr lang="en-US" sz="1400" dirty="0"/>
              <a:t> </a:t>
            </a:r>
            <a:r>
              <a:rPr lang="en-US" sz="1400" dirty="0" err="1"/>
              <a:t>besar</a:t>
            </a:r>
            <a:r>
              <a:rPr lang="en-US" sz="1400" dirty="0"/>
              <a:t> CO</a:t>
            </a:r>
            <a:r>
              <a:rPr lang="en-US" sz="1400" baseline="-25000" dirty="0"/>
              <a:t>2</a:t>
            </a:r>
            <a:r>
              <a:rPr lang="en-US" sz="1400" dirty="0"/>
              <a:t> </a:t>
            </a:r>
            <a:r>
              <a:rPr lang="en-US" sz="1400" dirty="0" err="1"/>
              <a:t>bereaksi</a:t>
            </a:r>
            <a:r>
              <a:rPr lang="en-US" sz="1400" dirty="0"/>
              <a:t> di </a:t>
            </a:r>
            <a:r>
              <a:rPr lang="en-US" sz="1400" dirty="0" err="1"/>
              <a:t>dalam</a:t>
            </a:r>
            <a:r>
              <a:rPr lang="en-US" sz="1400" dirty="0"/>
              <a:t> </a:t>
            </a:r>
            <a:r>
              <a:rPr lang="en-US" sz="1400" dirty="0" err="1"/>
              <a:t>sel</a:t>
            </a:r>
            <a:r>
              <a:rPr lang="en-US" sz="1400" dirty="0"/>
              <a:t> </a:t>
            </a:r>
            <a:r>
              <a:rPr lang="en-US" sz="1400" dirty="0" err="1"/>
              <a:t>darah</a:t>
            </a:r>
            <a:r>
              <a:rPr lang="en-US" sz="1400" dirty="0"/>
              <a:t> </a:t>
            </a:r>
            <a:r>
              <a:rPr lang="en-US" sz="1400" dirty="0" err="1"/>
              <a:t>merah</a:t>
            </a:r>
            <a:r>
              <a:rPr lang="en-US" sz="1400" dirty="0"/>
              <a:t>, </a:t>
            </a:r>
            <a:r>
              <a:rPr lang="en-US" sz="1400" dirty="0" err="1"/>
              <a:t>membentuk</a:t>
            </a:r>
            <a:r>
              <a:rPr lang="en-US" sz="1400" dirty="0"/>
              <a:t> </a:t>
            </a:r>
            <a:r>
              <a:rPr lang="en-US" sz="1400" dirty="0" err="1"/>
              <a:t>asam</a:t>
            </a:r>
            <a:r>
              <a:rPr lang="en-US" sz="1400" dirty="0"/>
              <a:t> </a:t>
            </a:r>
            <a:r>
              <a:rPr lang="en-US" sz="1400" dirty="0" err="1"/>
              <a:t>karbonat</a:t>
            </a:r>
            <a:r>
              <a:rPr lang="en-US" sz="1400" dirty="0"/>
              <a:t> (H</a:t>
            </a:r>
            <a:r>
              <a:rPr lang="en-US" sz="1400" baseline="-25000" dirty="0"/>
              <a:t>2</a:t>
            </a:r>
            <a:r>
              <a:rPr lang="en-US" sz="1400" dirty="0"/>
              <a:t>CO</a:t>
            </a:r>
            <a:r>
              <a:rPr lang="en-US" sz="1400" baseline="-25000" dirty="0"/>
              <a:t>3</a:t>
            </a:r>
            <a:r>
              <a:rPr lang="en-US" sz="1400" dirty="0"/>
              <a:t>). </a:t>
            </a:r>
            <a:r>
              <a:rPr lang="en-US" sz="1400" dirty="0" err="1"/>
              <a:t>Reaksi</a:t>
            </a:r>
            <a:r>
              <a:rPr lang="en-US" sz="1400" dirty="0"/>
              <a:t> </a:t>
            </a:r>
            <a:r>
              <a:rPr lang="en-US" sz="1400" dirty="0" err="1"/>
              <a:t>ini</a:t>
            </a:r>
            <a:r>
              <a:rPr lang="en-US" sz="1400" dirty="0"/>
              <a:t> </a:t>
            </a:r>
            <a:r>
              <a:rPr lang="en-US" sz="1400" dirty="0" err="1"/>
              <a:t>dikatalisis</a:t>
            </a:r>
            <a:r>
              <a:rPr lang="en-US" sz="1400" dirty="0"/>
              <a:t> </a:t>
            </a:r>
            <a:r>
              <a:rPr lang="en-US" sz="1400" dirty="0" err="1"/>
              <a:t>oleh</a:t>
            </a:r>
            <a:r>
              <a:rPr lang="en-US" sz="1400" dirty="0"/>
              <a:t> </a:t>
            </a:r>
            <a:r>
              <a:rPr lang="en-US" sz="1400" dirty="0" err="1"/>
              <a:t>karbonat</a:t>
            </a:r>
            <a:r>
              <a:rPr lang="en-US" sz="1400" dirty="0"/>
              <a:t> anhydrase </a:t>
            </a:r>
            <a:r>
              <a:rPr lang="en-US" sz="1400" dirty="0" err="1"/>
              <a:t>dalam</a:t>
            </a:r>
            <a:r>
              <a:rPr lang="en-US" sz="1400" dirty="0"/>
              <a:t> </a:t>
            </a:r>
            <a:r>
              <a:rPr lang="en-US" sz="1400" dirty="0" err="1"/>
              <a:t>sel</a:t>
            </a:r>
            <a:r>
              <a:rPr lang="en-US" sz="1400" dirty="0"/>
              <a:t> </a:t>
            </a:r>
            <a:r>
              <a:rPr lang="en-US" sz="1400" dirty="0" err="1"/>
              <a:t>darah</a:t>
            </a:r>
            <a:r>
              <a:rPr lang="en-US" sz="1400" dirty="0"/>
              <a:t> </a:t>
            </a:r>
            <a:r>
              <a:rPr lang="en-US" sz="1400" dirty="0" err="1"/>
              <a:t>merah</a:t>
            </a:r>
            <a:r>
              <a:rPr lang="en-US" sz="1400" dirty="0"/>
              <a:t>.</a:t>
            </a:r>
          </a:p>
          <a:p>
            <a:pPr marL="342900" lvl="0" indent="-342900">
              <a:buFont typeface="+mj-lt"/>
              <a:buAutoNum type="arabicPeriod"/>
            </a:pPr>
            <a:r>
              <a:rPr lang="en-US" sz="1400" dirty="0" err="1"/>
              <a:t>Asam</a:t>
            </a:r>
            <a:r>
              <a:rPr lang="en-US" sz="1400" dirty="0"/>
              <a:t> </a:t>
            </a:r>
            <a:r>
              <a:rPr lang="en-US" sz="1400" dirty="0" err="1"/>
              <a:t>karbonat</a:t>
            </a:r>
            <a:r>
              <a:rPr lang="en-US" sz="1400" dirty="0"/>
              <a:t> </a:t>
            </a:r>
            <a:r>
              <a:rPr lang="en-US" sz="1400" dirty="0" err="1"/>
              <a:t>berdisosiasi</a:t>
            </a:r>
            <a:r>
              <a:rPr lang="en-US" sz="1400" dirty="0"/>
              <a:t> </a:t>
            </a:r>
            <a:r>
              <a:rPr lang="en-US" sz="1400" dirty="0" err="1"/>
              <a:t>ke</a:t>
            </a:r>
            <a:r>
              <a:rPr lang="en-US" sz="1400" dirty="0"/>
              <a:t> </a:t>
            </a:r>
            <a:r>
              <a:rPr lang="en-US" sz="1400" dirty="0" err="1"/>
              <a:t>dalam</a:t>
            </a:r>
            <a:r>
              <a:rPr lang="en-US" sz="1400" dirty="0"/>
              <a:t> ion </a:t>
            </a:r>
            <a:r>
              <a:rPr lang="en-US" sz="1400" dirty="0" err="1"/>
              <a:t>bikarbonat</a:t>
            </a:r>
            <a:r>
              <a:rPr lang="en-US" sz="1400" dirty="0"/>
              <a:t> (HCO3</a:t>
            </a:r>
            <a:r>
              <a:rPr lang="en-US" sz="1400" baseline="30000" dirty="0"/>
              <a:t>-</a:t>
            </a:r>
            <a:r>
              <a:rPr lang="en-US" sz="1400" dirty="0"/>
              <a:t>) </a:t>
            </a:r>
            <a:r>
              <a:rPr lang="en-US" sz="1400" dirty="0" err="1"/>
              <a:t>dan</a:t>
            </a:r>
            <a:r>
              <a:rPr lang="en-US" sz="1400" dirty="0"/>
              <a:t> ion hydrogen (H</a:t>
            </a:r>
            <a:r>
              <a:rPr lang="en-US" sz="1400" baseline="30000" dirty="0"/>
              <a:t>+</a:t>
            </a:r>
            <a:r>
              <a:rPr lang="en-US" sz="1400" dirty="0"/>
              <a:t>).</a:t>
            </a:r>
          </a:p>
          <a:p>
            <a:pPr marL="342900" lvl="0" indent="-342900">
              <a:buFont typeface="+mj-lt"/>
              <a:buAutoNum type="arabicPeriod"/>
            </a:pPr>
            <a:r>
              <a:rPr lang="en-US" sz="1400" dirty="0"/>
              <a:t>Hemoglobin </a:t>
            </a:r>
            <a:r>
              <a:rPr lang="en-US" sz="1400" dirty="0" err="1"/>
              <a:t>mengikat</a:t>
            </a:r>
            <a:r>
              <a:rPr lang="en-US" sz="1400" dirty="0"/>
              <a:t> </a:t>
            </a:r>
            <a:r>
              <a:rPr lang="en-US" sz="1400" dirty="0" err="1"/>
              <a:t>sebagian</a:t>
            </a:r>
            <a:r>
              <a:rPr lang="en-US" sz="1400" dirty="0"/>
              <a:t> </a:t>
            </a:r>
            <a:r>
              <a:rPr lang="en-US" sz="1400" dirty="0" err="1"/>
              <a:t>besar</a:t>
            </a:r>
            <a:r>
              <a:rPr lang="en-US" sz="1400" dirty="0"/>
              <a:t> H</a:t>
            </a:r>
            <a:r>
              <a:rPr lang="en-US" sz="1400" baseline="30000" dirty="0"/>
              <a:t>+</a:t>
            </a:r>
            <a:r>
              <a:rPr lang="en-US" sz="1400" dirty="0"/>
              <a:t> </a:t>
            </a:r>
            <a:r>
              <a:rPr lang="en-US" sz="1400" dirty="0" err="1"/>
              <a:t>dari</a:t>
            </a:r>
            <a:r>
              <a:rPr lang="en-US" sz="1400" dirty="0"/>
              <a:t>  H</a:t>
            </a:r>
            <a:r>
              <a:rPr lang="en-US" sz="1400" baseline="-25000" dirty="0"/>
              <a:t>2</a:t>
            </a:r>
            <a:r>
              <a:rPr lang="en-US" sz="1400" dirty="0"/>
              <a:t>CO</a:t>
            </a:r>
            <a:r>
              <a:rPr lang="en-US" sz="1400" baseline="-25000" dirty="0"/>
              <a:t>3</a:t>
            </a:r>
            <a:r>
              <a:rPr lang="en-US" sz="1400" dirty="0"/>
              <a:t>,  </a:t>
            </a:r>
            <a:r>
              <a:rPr lang="en-US" sz="1400" dirty="0" err="1"/>
              <a:t>sehingga</a:t>
            </a:r>
            <a:r>
              <a:rPr lang="en-US" sz="1400" dirty="0"/>
              <a:t> </a:t>
            </a:r>
            <a:r>
              <a:rPr lang="en-US" sz="1400" dirty="0" err="1"/>
              <a:t>mencegah</a:t>
            </a:r>
            <a:r>
              <a:rPr lang="en-US" sz="1400" dirty="0"/>
              <a:t>  </a:t>
            </a:r>
            <a:r>
              <a:rPr lang="en-US" sz="1400" dirty="0" err="1"/>
              <a:t>mengasamkan</a:t>
            </a:r>
            <a:r>
              <a:rPr lang="en-US" sz="1400" dirty="0"/>
              <a:t> </a:t>
            </a:r>
            <a:r>
              <a:rPr lang="en-US" sz="1400" dirty="0" err="1" smtClean="0"/>
              <a:t>darah</a:t>
            </a:r>
            <a:r>
              <a:rPr lang="en-US" sz="1400" dirty="0"/>
              <a:t>.</a:t>
            </a:r>
            <a:endParaRPr lang="en-US" sz="1400" dirty="0" smtClean="0"/>
          </a:p>
          <a:p>
            <a:pPr marL="342900" indent="-342900">
              <a:buFont typeface="+mj-lt"/>
              <a:buAutoNum type="arabicPeriod"/>
            </a:pPr>
            <a:r>
              <a:rPr lang="en-US" sz="1400" dirty="0" err="1"/>
              <a:t>Sebagian</a:t>
            </a:r>
            <a:r>
              <a:rPr lang="en-US" sz="1400" dirty="0"/>
              <a:t> </a:t>
            </a:r>
            <a:r>
              <a:rPr lang="en-US" sz="1400" dirty="0" err="1"/>
              <a:t>besar</a:t>
            </a:r>
            <a:r>
              <a:rPr lang="en-US" sz="1400" dirty="0"/>
              <a:t> HCO</a:t>
            </a:r>
            <a:r>
              <a:rPr lang="en-US" sz="1400" baseline="-25000" dirty="0"/>
              <a:t>3</a:t>
            </a:r>
            <a:r>
              <a:rPr lang="en-US" sz="1400" baseline="30000" dirty="0"/>
              <a:t>-</a:t>
            </a:r>
            <a:r>
              <a:rPr lang="en-US" sz="1400" dirty="0"/>
              <a:t> </a:t>
            </a:r>
            <a:r>
              <a:rPr lang="en-US" sz="1400" dirty="0" err="1"/>
              <a:t>berdifusi</a:t>
            </a:r>
            <a:r>
              <a:rPr lang="en-US" sz="1400" dirty="0"/>
              <a:t> </a:t>
            </a:r>
            <a:r>
              <a:rPr lang="en-US" sz="1400" dirty="0" err="1"/>
              <a:t>ke</a:t>
            </a:r>
            <a:r>
              <a:rPr lang="en-US" sz="1400" dirty="0"/>
              <a:t> </a:t>
            </a:r>
            <a:r>
              <a:rPr lang="en-US" sz="1400" dirty="0" err="1"/>
              <a:t>dalam</a:t>
            </a:r>
            <a:r>
              <a:rPr lang="en-US" sz="1400" dirty="0"/>
              <a:t> plasma, </a:t>
            </a:r>
            <a:r>
              <a:rPr lang="en-US" sz="1400" dirty="0" err="1"/>
              <a:t>dimana</a:t>
            </a:r>
            <a:r>
              <a:rPr lang="en-US" sz="1400" dirty="0"/>
              <a:t> ion </a:t>
            </a:r>
            <a:r>
              <a:rPr lang="en-US" sz="1400" dirty="0" err="1"/>
              <a:t>tersebut</a:t>
            </a:r>
            <a:r>
              <a:rPr lang="en-US" sz="1400" dirty="0"/>
              <a:t> </a:t>
            </a:r>
            <a:r>
              <a:rPr lang="en-US" sz="1400" dirty="0" err="1"/>
              <a:t>diangkut</a:t>
            </a:r>
            <a:r>
              <a:rPr lang="en-US" sz="1400" dirty="0"/>
              <a:t> </a:t>
            </a:r>
            <a:r>
              <a:rPr lang="en-US" sz="1400" dirty="0" err="1"/>
              <a:t>dalam</a:t>
            </a:r>
            <a:r>
              <a:rPr lang="en-US" sz="1400" dirty="0"/>
              <a:t> </a:t>
            </a:r>
            <a:r>
              <a:rPr lang="en-US" sz="1400" dirty="0" err="1"/>
              <a:t>aliran</a:t>
            </a:r>
            <a:r>
              <a:rPr lang="en-US" sz="1400" dirty="0"/>
              <a:t> </a:t>
            </a:r>
            <a:r>
              <a:rPr lang="en-US" sz="1400" dirty="0" err="1"/>
              <a:t>darah</a:t>
            </a:r>
            <a:r>
              <a:rPr lang="en-US" sz="1400" dirty="0"/>
              <a:t> </a:t>
            </a:r>
            <a:r>
              <a:rPr lang="en-US" sz="1400" dirty="0" err="1"/>
              <a:t>menuju</a:t>
            </a:r>
            <a:r>
              <a:rPr lang="en-US" sz="1400" dirty="0"/>
              <a:t> </a:t>
            </a:r>
            <a:r>
              <a:rPr lang="en-US" sz="1400" dirty="0" err="1"/>
              <a:t>paru-paru</a:t>
            </a:r>
            <a:r>
              <a:rPr lang="en-US" sz="1400" dirty="0"/>
              <a:t>.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1400" dirty="0"/>
              <a:t>Di </a:t>
            </a:r>
            <a:r>
              <a:rPr lang="en-US" sz="1400" dirty="0" err="1"/>
              <a:t>paru-paru</a:t>
            </a:r>
            <a:r>
              <a:rPr lang="en-US" sz="1400" dirty="0"/>
              <a:t> HCO</a:t>
            </a:r>
            <a:r>
              <a:rPr lang="en-US" sz="1400" baseline="-25000" dirty="0"/>
              <a:t>3</a:t>
            </a:r>
            <a:r>
              <a:rPr lang="en-US" sz="1400" baseline="30000" dirty="0"/>
              <a:t>- </a:t>
            </a:r>
            <a:r>
              <a:rPr lang="en-US" sz="1400" dirty="0" err="1"/>
              <a:t>berdifusi</a:t>
            </a:r>
            <a:r>
              <a:rPr lang="en-US" sz="1400" dirty="0"/>
              <a:t> </a:t>
            </a:r>
            <a:r>
              <a:rPr lang="en-US" sz="1400" dirty="0" err="1"/>
              <a:t>dari</a:t>
            </a:r>
            <a:r>
              <a:rPr lang="en-US" sz="1400" dirty="0"/>
              <a:t> plasma </a:t>
            </a:r>
            <a:r>
              <a:rPr lang="en-US" sz="1400" dirty="0" err="1"/>
              <a:t>ke</a:t>
            </a:r>
            <a:r>
              <a:rPr lang="en-US" sz="1400" dirty="0"/>
              <a:t> </a:t>
            </a:r>
            <a:r>
              <a:rPr lang="en-US" sz="1400" dirty="0" err="1"/>
              <a:t>dalam</a:t>
            </a:r>
            <a:r>
              <a:rPr lang="en-US" sz="1400" dirty="0"/>
              <a:t> </a:t>
            </a:r>
            <a:r>
              <a:rPr lang="en-US" sz="1400" dirty="0" err="1"/>
              <a:t>sel</a:t>
            </a:r>
            <a:r>
              <a:rPr lang="en-US" sz="1400" dirty="0"/>
              <a:t> </a:t>
            </a:r>
            <a:r>
              <a:rPr lang="en-US" sz="1400" dirty="0" err="1"/>
              <a:t>darah</a:t>
            </a:r>
            <a:r>
              <a:rPr lang="en-US" sz="1400" dirty="0"/>
              <a:t> </a:t>
            </a:r>
            <a:r>
              <a:rPr lang="en-US" sz="1400" dirty="0" err="1"/>
              <a:t>merah</a:t>
            </a:r>
            <a:r>
              <a:rPr lang="en-US" sz="1400" dirty="0"/>
              <a:t>, </a:t>
            </a:r>
            <a:r>
              <a:rPr lang="en-US" sz="1400" dirty="0" err="1"/>
              <a:t>berkombinasi</a:t>
            </a:r>
            <a:r>
              <a:rPr lang="en-US" sz="1400" dirty="0"/>
              <a:t> </a:t>
            </a:r>
            <a:r>
              <a:rPr lang="en-US" sz="1400" dirty="0" err="1"/>
              <a:t>dengan</a:t>
            </a:r>
            <a:r>
              <a:rPr lang="en-US" sz="1400" dirty="0"/>
              <a:t> H</a:t>
            </a:r>
            <a:r>
              <a:rPr lang="en-US" sz="1400" baseline="30000" dirty="0"/>
              <a:t>+ </a:t>
            </a:r>
            <a:r>
              <a:rPr lang="en-US" sz="1400" dirty="0"/>
              <a:t>yang </a:t>
            </a:r>
            <a:r>
              <a:rPr lang="en-US" sz="1400" dirty="0" err="1"/>
              <a:t>dilepaskan</a:t>
            </a:r>
            <a:r>
              <a:rPr lang="en-US" sz="1400" dirty="0"/>
              <a:t> </a:t>
            </a:r>
            <a:r>
              <a:rPr lang="en-US" sz="1400" dirty="0" err="1"/>
              <a:t>dari</a:t>
            </a:r>
            <a:r>
              <a:rPr lang="en-US" sz="1400" dirty="0"/>
              <a:t> hemoglobin </a:t>
            </a:r>
            <a:r>
              <a:rPr lang="en-US" sz="1400" dirty="0" err="1"/>
              <a:t>dan</a:t>
            </a:r>
            <a:r>
              <a:rPr lang="en-US" sz="1400" dirty="0"/>
              <a:t> </a:t>
            </a:r>
            <a:r>
              <a:rPr lang="en-US" sz="1400" dirty="0" err="1"/>
              <a:t>membentuk</a:t>
            </a:r>
            <a:r>
              <a:rPr lang="en-US" sz="1400" dirty="0"/>
              <a:t>  H</a:t>
            </a:r>
            <a:r>
              <a:rPr lang="en-US" sz="1400" baseline="-25000" dirty="0"/>
              <a:t>2</a:t>
            </a:r>
            <a:r>
              <a:rPr lang="en-US" sz="1400" dirty="0"/>
              <a:t>CO</a:t>
            </a:r>
            <a:r>
              <a:rPr lang="en-US" sz="1400" baseline="-25000" dirty="0"/>
              <a:t>3.</a:t>
            </a:r>
            <a:endParaRPr lang="en-US" sz="1400" dirty="0"/>
          </a:p>
          <a:p>
            <a:pPr marL="342900" indent="-342900">
              <a:buFont typeface="+mj-lt"/>
              <a:buAutoNum type="arabicPeriod"/>
            </a:pPr>
            <a:r>
              <a:rPr lang="en-US" sz="1400" dirty="0" err="1"/>
              <a:t>Asam</a:t>
            </a:r>
            <a:r>
              <a:rPr lang="en-US" sz="1400" dirty="0"/>
              <a:t> </a:t>
            </a:r>
            <a:r>
              <a:rPr lang="en-US" sz="1400" dirty="0" err="1"/>
              <a:t>karbonat</a:t>
            </a:r>
            <a:r>
              <a:rPr lang="en-US" sz="1400" dirty="0"/>
              <a:t> </a:t>
            </a:r>
            <a:r>
              <a:rPr lang="en-US" sz="1400" dirty="0" err="1"/>
              <a:t>kikonversi</a:t>
            </a:r>
            <a:r>
              <a:rPr lang="en-US" sz="1400" dirty="0"/>
              <a:t> </a:t>
            </a:r>
            <a:r>
              <a:rPr lang="en-US" sz="1400" dirty="0" err="1"/>
              <a:t>lagi</a:t>
            </a:r>
            <a:r>
              <a:rPr lang="en-US" sz="1400" dirty="0"/>
              <a:t> </a:t>
            </a:r>
            <a:r>
              <a:rPr lang="en-US" sz="1400" dirty="0" err="1"/>
              <a:t>menjadi</a:t>
            </a:r>
            <a:r>
              <a:rPr lang="en-US" sz="1400" dirty="0"/>
              <a:t> CO</a:t>
            </a:r>
            <a:r>
              <a:rPr lang="en-US" sz="1400" baseline="-25000" dirty="0"/>
              <a:t>2</a:t>
            </a:r>
            <a:r>
              <a:rPr lang="en-US" sz="1400" dirty="0"/>
              <a:t> </a:t>
            </a:r>
            <a:r>
              <a:rPr lang="en-US" sz="1400" dirty="0" err="1"/>
              <a:t>dan</a:t>
            </a:r>
            <a:r>
              <a:rPr lang="en-US" sz="1400" dirty="0"/>
              <a:t> air. CO</a:t>
            </a:r>
            <a:r>
              <a:rPr lang="en-US" sz="1400" baseline="-25000" dirty="0"/>
              <a:t>2</a:t>
            </a:r>
            <a:r>
              <a:rPr lang="en-US" sz="1400" dirty="0"/>
              <a:t> </a:t>
            </a:r>
            <a:r>
              <a:rPr lang="en-US" sz="1400" dirty="0" err="1"/>
              <a:t>juga</a:t>
            </a:r>
            <a:r>
              <a:rPr lang="en-US" sz="1400" dirty="0"/>
              <a:t> </a:t>
            </a:r>
            <a:r>
              <a:rPr lang="en-US" sz="1400" dirty="0" err="1"/>
              <a:t>dilepaskan</a:t>
            </a:r>
            <a:r>
              <a:rPr lang="en-US" sz="1400" dirty="0"/>
              <a:t> </a:t>
            </a:r>
            <a:r>
              <a:rPr lang="en-US" sz="1400" dirty="0" err="1"/>
              <a:t>dari</a:t>
            </a:r>
            <a:r>
              <a:rPr lang="en-US" sz="1400" dirty="0"/>
              <a:t> hemoglobin.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1400" dirty="0"/>
              <a:t>CO</a:t>
            </a:r>
            <a:r>
              <a:rPr lang="en-US" sz="1400" baseline="-25000" dirty="0"/>
              <a:t>2</a:t>
            </a:r>
            <a:r>
              <a:rPr lang="en-US" sz="1400" dirty="0"/>
              <a:t> </a:t>
            </a:r>
            <a:r>
              <a:rPr lang="en-US" sz="1400" dirty="0" err="1"/>
              <a:t>berdifusi</a:t>
            </a:r>
            <a:r>
              <a:rPr lang="en-US" sz="1400" dirty="0"/>
              <a:t> </a:t>
            </a:r>
            <a:r>
              <a:rPr lang="en-US" sz="1400" dirty="0" err="1"/>
              <a:t>ke</a:t>
            </a:r>
            <a:r>
              <a:rPr lang="en-US" sz="1400" dirty="0"/>
              <a:t> </a:t>
            </a:r>
            <a:r>
              <a:rPr lang="en-US" sz="1400" dirty="0" err="1"/>
              <a:t>dalam</a:t>
            </a:r>
            <a:r>
              <a:rPr lang="en-US" sz="1400" dirty="0"/>
              <a:t> plasma </a:t>
            </a:r>
            <a:r>
              <a:rPr lang="en-US" sz="1400" dirty="0" err="1"/>
              <a:t>dan</a:t>
            </a:r>
            <a:r>
              <a:rPr lang="en-US" sz="1400" dirty="0"/>
              <a:t> </a:t>
            </a:r>
            <a:r>
              <a:rPr lang="en-US" sz="1400" dirty="0" err="1"/>
              <a:t>cairan</a:t>
            </a:r>
            <a:r>
              <a:rPr lang="en-US" sz="1400" dirty="0"/>
              <a:t> </a:t>
            </a:r>
            <a:r>
              <a:rPr lang="en-US" sz="1400" dirty="0" err="1"/>
              <a:t>interstisial</a:t>
            </a:r>
            <a:r>
              <a:rPr lang="en-US" sz="1400" dirty="0"/>
              <a:t>.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1400" dirty="0"/>
              <a:t>CO</a:t>
            </a:r>
            <a:r>
              <a:rPr lang="en-US" sz="1400" baseline="-25000" dirty="0"/>
              <a:t>2</a:t>
            </a:r>
            <a:r>
              <a:rPr lang="en-US" sz="1400" dirty="0"/>
              <a:t> </a:t>
            </a:r>
            <a:r>
              <a:rPr lang="en-US" sz="1400" dirty="0" err="1"/>
              <a:t>juga</a:t>
            </a:r>
            <a:r>
              <a:rPr lang="en-US" sz="1400" dirty="0"/>
              <a:t> </a:t>
            </a:r>
            <a:r>
              <a:rPr lang="en-US" sz="1400" dirty="0" err="1"/>
              <a:t>berdifusi</a:t>
            </a:r>
            <a:r>
              <a:rPr lang="en-US" sz="1400" dirty="0"/>
              <a:t> </a:t>
            </a:r>
            <a:r>
              <a:rPr lang="en-US" sz="1400" dirty="0" err="1"/>
              <a:t>ke</a:t>
            </a:r>
            <a:r>
              <a:rPr lang="en-US" sz="1400" dirty="0"/>
              <a:t> </a:t>
            </a:r>
            <a:r>
              <a:rPr lang="en-US" sz="1400" dirty="0" err="1"/>
              <a:t>dalam</a:t>
            </a:r>
            <a:r>
              <a:rPr lang="en-US" sz="1400" dirty="0"/>
              <a:t> </a:t>
            </a:r>
            <a:r>
              <a:rPr lang="en-US" sz="1400" dirty="0" err="1"/>
              <a:t>rongga</a:t>
            </a:r>
            <a:r>
              <a:rPr lang="en-US" sz="1400" dirty="0"/>
              <a:t> alveoli, </a:t>
            </a:r>
            <a:r>
              <a:rPr lang="en-US" sz="1400" dirty="0" err="1"/>
              <a:t>dan</a:t>
            </a:r>
            <a:r>
              <a:rPr lang="en-US" sz="1400" dirty="0"/>
              <a:t> </a:t>
            </a:r>
            <a:r>
              <a:rPr lang="en-US" sz="1400" dirty="0" err="1"/>
              <a:t>dari</a:t>
            </a:r>
            <a:r>
              <a:rPr lang="en-US" sz="1400" dirty="0"/>
              <a:t> situ </a:t>
            </a:r>
            <a:r>
              <a:rPr lang="en-US" sz="1400" dirty="0" err="1"/>
              <a:t>dibuang</a:t>
            </a:r>
            <a:r>
              <a:rPr lang="en-US" sz="1400" dirty="0"/>
              <a:t> </a:t>
            </a:r>
            <a:r>
              <a:rPr lang="en-US" sz="1400" dirty="0" err="1"/>
              <a:t>saat</a:t>
            </a:r>
            <a:r>
              <a:rPr lang="en-US" sz="1400" dirty="0"/>
              <a:t> </a:t>
            </a:r>
            <a:r>
              <a:rPr lang="en-US" sz="1400" dirty="0" err="1"/>
              <a:t>ekshalasi</a:t>
            </a:r>
            <a:r>
              <a:rPr lang="en-US" sz="1400" dirty="0"/>
              <a:t>. </a:t>
            </a:r>
            <a:r>
              <a:rPr lang="en-US" sz="1400" dirty="0" err="1"/>
              <a:t>Pengurangan</a:t>
            </a:r>
            <a:r>
              <a:rPr lang="en-US" sz="1400" dirty="0"/>
              <a:t> </a:t>
            </a:r>
            <a:r>
              <a:rPr lang="en-US" sz="1400" dirty="0" err="1"/>
              <a:t>kadar</a:t>
            </a:r>
            <a:r>
              <a:rPr lang="en-US" sz="1400" dirty="0"/>
              <a:t> CO</a:t>
            </a:r>
            <a:r>
              <a:rPr lang="en-US" sz="1400" baseline="-25000" dirty="0"/>
              <a:t>2 </a:t>
            </a:r>
            <a:r>
              <a:rPr lang="en-US" sz="1400" dirty="0" err="1"/>
              <a:t>dalam</a:t>
            </a:r>
            <a:r>
              <a:rPr lang="en-US" sz="1400" dirty="0"/>
              <a:t> plasma </a:t>
            </a:r>
            <a:r>
              <a:rPr lang="en-US" sz="1400" dirty="0" err="1"/>
              <a:t>mendorong</a:t>
            </a:r>
            <a:r>
              <a:rPr lang="en-US" sz="1400" dirty="0"/>
              <a:t> </a:t>
            </a:r>
            <a:r>
              <a:rPr lang="en-US" sz="1400" dirty="0" err="1"/>
              <a:t>penguraian</a:t>
            </a:r>
            <a:r>
              <a:rPr lang="en-US" sz="1400" dirty="0"/>
              <a:t> H</a:t>
            </a:r>
            <a:r>
              <a:rPr lang="en-US" sz="1400" baseline="-25000" dirty="0"/>
              <a:t>2</a:t>
            </a:r>
            <a:r>
              <a:rPr lang="en-US" sz="1400" dirty="0"/>
              <a:t>CO</a:t>
            </a:r>
            <a:r>
              <a:rPr lang="en-US" sz="1400" baseline="-25000" dirty="0"/>
              <a:t>3</a:t>
            </a:r>
            <a:r>
              <a:rPr lang="en-US" sz="1400" dirty="0"/>
              <a:t> </a:t>
            </a:r>
            <a:r>
              <a:rPr lang="en-US" sz="1400" dirty="0" err="1"/>
              <a:t>menjadi</a:t>
            </a:r>
            <a:r>
              <a:rPr lang="en-US" sz="1400" dirty="0"/>
              <a:t> CO</a:t>
            </a:r>
            <a:r>
              <a:rPr lang="en-US" sz="1400" baseline="-25000" dirty="0"/>
              <a:t>2</a:t>
            </a:r>
            <a:r>
              <a:rPr lang="en-US" sz="1400" dirty="0"/>
              <a:t> </a:t>
            </a:r>
            <a:r>
              <a:rPr lang="en-US" sz="1400" dirty="0" err="1"/>
              <a:t>dan</a:t>
            </a:r>
            <a:r>
              <a:rPr lang="en-US" sz="1400" dirty="0"/>
              <a:t> air </a:t>
            </a:r>
            <a:r>
              <a:rPr lang="en-US" sz="1400" dirty="0" err="1"/>
              <a:t>dalam</a:t>
            </a:r>
            <a:r>
              <a:rPr lang="en-US" sz="1400" dirty="0"/>
              <a:t> </a:t>
            </a:r>
            <a:r>
              <a:rPr lang="en-US" sz="1400" dirty="0" err="1"/>
              <a:t>sel</a:t>
            </a:r>
            <a:r>
              <a:rPr lang="en-US" sz="1400" dirty="0"/>
              <a:t> </a:t>
            </a:r>
            <a:r>
              <a:rPr lang="en-US" sz="1400" dirty="0" err="1"/>
              <a:t>darah</a:t>
            </a:r>
            <a:r>
              <a:rPr lang="en-US" sz="1400" dirty="0"/>
              <a:t> </a:t>
            </a:r>
            <a:r>
              <a:rPr lang="en-US" sz="1400" dirty="0" err="1"/>
              <a:t>merah</a:t>
            </a:r>
            <a:r>
              <a:rPr lang="en-US" sz="1400" dirty="0"/>
              <a:t> (</a:t>
            </a:r>
            <a:r>
              <a:rPr lang="en-US" sz="1400" dirty="0" err="1"/>
              <a:t>lihat</a:t>
            </a:r>
            <a:r>
              <a:rPr lang="en-US" sz="1400" dirty="0"/>
              <a:t> </a:t>
            </a:r>
            <a:r>
              <a:rPr lang="en-US" sz="1400" dirty="0" err="1"/>
              <a:t>langkah</a:t>
            </a:r>
            <a:r>
              <a:rPr lang="en-US" sz="1400" dirty="0"/>
              <a:t> 9), </a:t>
            </a:r>
            <a:r>
              <a:rPr lang="en-US" sz="1400" dirty="0" err="1"/>
              <a:t>pembalikan</a:t>
            </a:r>
            <a:r>
              <a:rPr lang="en-US" sz="1400" dirty="0"/>
              <a:t> </a:t>
            </a:r>
            <a:r>
              <a:rPr lang="en-US" sz="1400" dirty="0" err="1"/>
              <a:t>reaksi</a:t>
            </a:r>
            <a:r>
              <a:rPr lang="en-US" sz="1400" dirty="0"/>
              <a:t> yang </a:t>
            </a:r>
            <a:r>
              <a:rPr lang="en-US" sz="1400" dirty="0" err="1"/>
              <a:t>terjadi</a:t>
            </a:r>
            <a:r>
              <a:rPr lang="en-US" sz="1400" dirty="0"/>
              <a:t> di </a:t>
            </a:r>
            <a:r>
              <a:rPr lang="en-US" sz="1400" dirty="0" err="1"/>
              <a:t>dekat</a:t>
            </a:r>
            <a:r>
              <a:rPr lang="en-US" sz="1400" dirty="0"/>
              <a:t> </a:t>
            </a:r>
            <a:r>
              <a:rPr lang="en-US" sz="1400" dirty="0" err="1"/>
              <a:t>jaringan</a:t>
            </a:r>
            <a:r>
              <a:rPr lang="en-US" sz="1400" dirty="0"/>
              <a:t> </a:t>
            </a:r>
            <a:r>
              <a:rPr lang="en-US" sz="1400" dirty="0" err="1"/>
              <a:t>tubuh</a:t>
            </a:r>
            <a:r>
              <a:rPr lang="en-US" sz="1400" dirty="0"/>
              <a:t>.</a:t>
            </a:r>
          </a:p>
          <a:p>
            <a:pPr marL="342900" lvl="0" indent="-342900">
              <a:buFont typeface="+mj-lt"/>
              <a:buAutoNum type="arabicPeriod"/>
            </a:pP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3489414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193</TotalTime>
  <Words>1029</Words>
  <Application>Microsoft Office PowerPoint</Application>
  <PresentationFormat>On-screen Show (4:3)</PresentationFormat>
  <Paragraphs>93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Office Theme</vt:lpstr>
      <vt:lpstr> SISTEM RESPIRASI  (PERTUKARAN DAN TRANSPOR GAS)</vt:lpstr>
      <vt:lpstr>Tujuan Bernafas</vt:lpstr>
      <vt:lpstr>Pertukaran gas</vt:lpstr>
      <vt:lpstr>Gradien Tekanan Gas</vt:lpstr>
      <vt:lpstr>PO2 dan PCO2 Alveolus</vt:lpstr>
      <vt:lpstr>Gradien PO2 dan PCO2 Menembus  Kapiler Paru</vt:lpstr>
      <vt:lpstr>PowerPoint Presentation</vt:lpstr>
      <vt:lpstr>PowerPoint Presentation</vt:lpstr>
      <vt:lpstr>PowerPoint Presentation</vt:lpstr>
      <vt:lpstr>Oksigen yang terikat ke Hb</vt:lpstr>
      <vt:lpstr>Sebagian besar CO2 diangkut dalam darah sebagai bikarbonat</vt:lpstr>
      <vt:lpstr>CO2 sebagai bikarbonat (HCO3-)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PERTUKARAN GAS  (GAS EXCHANGE)</dc:title>
  <dc:creator>Windows User</dc:creator>
  <cp:lastModifiedBy>Windows User</cp:lastModifiedBy>
  <cp:revision>75</cp:revision>
  <dcterms:created xsi:type="dcterms:W3CDTF">2019-03-05T02:33:27Z</dcterms:created>
  <dcterms:modified xsi:type="dcterms:W3CDTF">2019-03-11T18:03:54Z</dcterms:modified>
</cp:coreProperties>
</file>