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3" r:id="rId17"/>
    <p:sldId id="280" r:id="rId18"/>
    <p:sldId id="281" r:id="rId19"/>
    <p:sldId id="282" r:id="rId20"/>
    <p:sldId id="284" r:id="rId21"/>
    <p:sldId id="285" r:id="rId22"/>
    <p:sldId id="262" r:id="rId23"/>
    <p:sldId id="264" r:id="rId24"/>
    <p:sldId id="265" r:id="rId25"/>
    <p:sldId id="286" r:id="rId2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1839" y="3028890"/>
            <a:ext cx="51594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SETYONINGSIH WIBOWO, ST., M. KOM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01839" y="2350621"/>
            <a:ext cx="783404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 INFORMASI MANAJEMEN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39" y="4797152"/>
            <a:ext cx="1301512" cy="321849"/>
          </a:xfrm>
          <a:prstGeom prst="rect">
            <a:avLst/>
          </a:prstGeom>
        </p:spPr>
      </p:pic>
      <p:sp>
        <p:nvSpPr>
          <p:cNvPr id="8" name="TextBox 1">
            <a:extLst>
              <a:ext uri="{FF2B5EF4-FFF2-40B4-BE49-F238E27FC236}">
                <a16:creationId xmlns:a16="http://schemas.microsoft.com/office/drawing/2014/main" id="{294E9044-1E99-483B-8320-B84347E3E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6788" y="4634910"/>
            <a:ext cx="32741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Pertemuan</a:t>
            </a:r>
            <a:r>
              <a:rPr lang="en-US" altLang="ko-KR" sz="3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Konsep</a:t>
            </a:r>
            <a:r>
              <a:rPr lang="en-US" altLang="ko-KR" dirty="0"/>
              <a:t> Dasar SIM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302316"/>
            <a:ext cx="8229600" cy="551106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id-ID" sz="2400" b="1" dirty="0" err="1"/>
              <a:t>Definisi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sistem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informasi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manajemen</a:t>
            </a:r>
            <a:r>
              <a:rPr lang="en-US" altLang="id-ID" sz="2400" b="1" dirty="0"/>
              <a:t>:</a:t>
            </a:r>
          </a:p>
          <a:p>
            <a:pPr>
              <a:lnSpc>
                <a:spcPct val="80000"/>
              </a:lnSpc>
            </a:pPr>
            <a:endParaRPr lang="en-US" altLang="id-ID" sz="2400" b="1" dirty="0"/>
          </a:p>
          <a:p>
            <a:pPr>
              <a:lnSpc>
                <a:spcPct val="80000"/>
              </a:lnSpc>
            </a:pPr>
            <a:r>
              <a:rPr lang="en-US" altLang="id-ID" sz="2400" b="1" dirty="0"/>
              <a:t>	</a:t>
            </a:r>
            <a:r>
              <a:rPr lang="en-US" altLang="id-ID" sz="2400" b="1" dirty="0" err="1"/>
              <a:t>Sistem</a:t>
            </a:r>
            <a:r>
              <a:rPr lang="en-US" altLang="id-ID" sz="2400" dirty="0"/>
              <a:t> </a:t>
            </a:r>
          </a:p>
          <a:p>
            <a:pPr>
              <a:lnSpc>
                <a:spcPct val="80000"/>
              </a:lnSpc>
            </a:pPr>
            <a:endParaRPr lang="en-US" altLang="id-ID" sz="2400" b="1" dirty="0"/>
          </a:p>
          <a:p>
            <a:pPr>
              <a:lnSpc>
                <a:spcPct val="80000"/>
              </a:lnSpc>
            </a:pPr>
            <a:r>
              <a:rPr lang="en-US" altLang="id-ID" sz="2400" b="1" dirty="0"/>
              <a:t>	</a:t>
            </a:r>
            <a:r>
              <a:rPr lang="en-US" altLang="id-ID" sz="2400" b="1" dirty="0" err="1"/>
              <a:t>Informasi</a:t>
            </a:r>
            <a:endParaRPr lang="en-US" altLang="id-ID" sz="2400" b="1" dirty="0"/>
          </a:p>
          <a:p>
            <a:pPr>
              <a:lnSpc>
                <a:spcPct val="80000"/>
              </a:lnSpc>
            </a:pPr>
            <a:endParaRPr lang="en-US" altLang="id-ID" sz="2400" b="1" dirty="0"/>
          </a:p>
          <a:p>
            <a:pPr>
              <a:lnSpc>
                <a:spcPct val="80000"/>
              </a:lnSpc>
            </a:pPr>
            <a:r>
              <a:rPr lang="en-US" altLang="id-ID" sz="2400" b="1" dirty="0"/>
              <a:t>	</a:t>
            </a:r>
            <a:r>
              <a:rPr lang="en-US" altLang="id-ID" sz="2400" b="1" dirty="0" err="1"/>
              <a:t>Manajemen</a:t>
            </a:r>
            <a:endParaRPr lang="en-US" altLang="id-ID" sz="2400" b="1" dirty="0"/>
          </a:p>
        </p:txBody>
      </p:sp>
    </p:spTree>
    <p:extLst>
      <p:ext uri="{BB962C8B-B14F-4D97-AF65-F5344CB8AC3E}">
        <p14:creationId xmlns:p14="http://schemas.microsoft.com/office/powerpoint/2010/main" val="4223628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Konsep</a:t>
            </a:r>
            <a:r>
              <a:rPr lang="en-US" altLang="ko-KR" dirty="0"/>
              <a:t> Dasar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id-ID" sz="2500" b="1" dirty="0" err="1"/>
              <a:t>Definisi</a:t>
            </a:r>
            <a:r>
              <a:rPr lang="en-US" altLang="id-ID" sz="2500" b="1" dirty="0"/>
              <a:t> </a:t>
            </a:r>
            <a:r>
              <a:rPr lang="en-US" altLang="id-ID" sz="2500" b="1" dirty="0" err="1"/>
              <a:t>Sistem</a:t>
            </a:r>
            <a:endParaRPr lang="en-US" altLang="id-ID" sz="2500" b="1" dirty="0"/>
          </a:p>
          <a:p>
            <a:pPr>
              <a:lnSpc>
                <a:spcPct val="80000"/>
              </a:lnSpc>
            </a:pP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Sekumpulan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unsur</a:t>
            </a:r>
            <a:r>
              <a:rPr lang="en-US" altLang="id-ID" sz="2400" dirty="0"/>
              <a:t> (</a:t>
            </a:r>
            <a:r>
              <a:rPr lang="en-US" altLang="id-ID" sz="2400" dirty="0" err="1"/>
              <a:t>elemen</a:t>
            </a:r>
            <a:r>
              <a:rPr lang="en-US" altLang="id-ID" sz="2400" dirty="0"/>
              <a:t>/</a:t>
            </a:r>
            <a:r>
              <a:rPr lang="en-US" altLang="id-ID" sz="2400" dirty="0" err="1"/>
              <a:t>kegiatan</a:t>
            </a:r>
            <a:r>
              <a:rPr lang="en-US" altLang="id-ID" sz="2400" dirty="0"/>
              <a:t>/</a:t>
            </a:r>
            <a:r>
              <a:rPr lang="en-US" altLang="id-ID" sz="2400" dirty="0" err="1"/>
              <a:t>prosedur</a:t>
            </a:r>
            <a:r>
              <a:rPr lang="en-US" altLang="id-ID" sz="2400" dirty="0"/>
              <a:t>) yang </a:t>
            </a:r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saling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terpadu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bekerjasama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satu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sama</a:t>
            </a:r>
            <a:r>
              <a:rPr lang="en-US" altLang="id-ID" sz="2400" dirty="0"/>
              <a:t> lain</a:t>
            </a:r>
          </a:p>
          <a:p>
            <a:pPr>
              <a:lnSpc>
                <a:spcPct val="80000"/>
              </a:lnSpc>
            </a:pP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Keberadaannya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membentuk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sebuah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fungsi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mencapai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tujuan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500" dirty="0" err="1"/>
              <a:t>Contoh</a:t>
            </a:r>
            <a:r>
              <a:rPr lang="en-US" altLang="id-ID" sz="2500" dirty="0"/>
              <a:t> :</a:t>
            </a:r>
          </a:p>
          <a:p>
            <a:pPr>
              <a:lnSpc>
                <a:spcPct val="80000"/>
              </a:lnSpc>
            </a:pPr>
            <a:r>
              <a:rPr lang="en-US" altLang="id-ID" sz="2400" dirty="0"/>
              <a:t>	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Komputer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/>
              <a:t>	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Tubuh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/>
              <a:t>	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Pabrik</a:t>
            </a: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1670086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Konsep</a:t>
            </a:r>
            <a:r>
              <a:rPr lang="en-US" altLang="ko-KR" dirty="0"/>
              <a:t> Dasar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id-ID" sz="2500" dirty="0" err="1"/>
              <a:t>Contoh</a:t>
            </a:r>
            <a:r>
              <a:rPr lang="en-US" altLang="id-ID" sz="2500" dirty="0"/>
              <a:t> :</a:t>
            </a:r>
          </a:p>
          <a:p>
            <a:pPr>
              <a:lnSpc>
                <a:spcPct val="80000"/>
              </a:lnSpc>
            </a:pP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Komputer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/>
              <a:t>	</a:t>
            </a:r>
            <a:r>
              <a:rPr lang="en-US" altLang="id-ID" sz="2000" dirty="0" err="1"/>
              <a:t>Unsur</a:t>
            </a:r>
            <a:r>
              <a:rPr lang="en-US" altLang="id-ID" sz="2000" dirty="0"/>
              <a:t> : Keyboard, CPU, Monitor, Mouse, Printer, Modem</a:t>
            </a:r>
          </a:p>
          <a:p>
            <a:pPr>
              <a:lnSpc>
                <a:spcPct val="80000"/>
              </a:lnSpc>
            </a:pPr>
            <a:r>
              <a:rPr lang="en-US" altLang="id-ID" sz="2000" dirty="0"/>
              <a:t>	</a:t>
            </a:r>
            <a:r>
              <a:rPr lang="en-US" altLang="id-ID" sz="2000" dirty="0" err="1"/>
              <a:t>Tujuan</a:t>
            </a:r>
            <a:r>
              <a:rPr lang="en-US" altLang="id-ID" sz="2000" dirty="0"/>
              <a:t> : </a:t>
            </a:r>
            <a:r>
              <a:rPr lang="en-US" altLang="id-ID" sz="2000" dirty="0" err="1"/>
              <a:t>Pengolahan</a:t>
            </a:r>
            <a:r>
              <a:rPr lang="en-US" altLang="id-ID" sz="2000" dirty="0"/>
              <a:t> Data</a:t>
            </a:r>
          </a:p>
          <a:p>
            <a:pPr>
              <a:lnSpc>
                <a:spcPct val="80000"/>
              </a:lnSpc>
            </a:pPr>
            <a:endParaRPr lang="en-US" altLang="id-ID" sz="2000" dirty="0"/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Tubuh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/>
              <a:t>	</a:t>
            </a:r>
            <a:r>
              <a:rPr lang="en-US" altLang="id-ID" sz="2000" dirty="0" err="1"/>
              <a:t>Unsur</a:t>
            </a:r>
            <a:r>
              <a:rPr lang="en-US" altLang="id-ID" sz="2000" dirty="0"/>
              <a:t> : Organ </a:t>
            </a:r>
            <a:r>
              <a:rPr lang="en-US" altLang="id-ID" sz="2000" dirty="0" err="1"/>
              <a:t>tubuh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panca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indra</a:t>
            </a:r>
            <a:endParaRPr lang="en-US" altLang="id-ID" sz="2000" dirty="0"/>
          </a:p>
          <a:p>
            <a:pPr>
              <a:lnSpc>
                <a:spcPct val="80000"/>
              </a:lnSpc>
            </a:pPr>
            <a:r>
              <a:rPr lang="en-US" altLang="id-ID" sz="2000" dirty="0"/>
              <a:t>	</a:t>
            </a:r>
            <a:r>
              <a:rPr lang="en-US" altLang="id-ID" sz="2000" dirty="0" err="1"/>
              <a:t>Tujuan</a:t>
            </a:r>
            <a:r>
              <a:rPr lang="en-US" altLang="id-ID" sz="2000" dirty="0"/>
              <a:t> : </a:t>
            </a:r>
            <a:r>
              <a:rPr lang="en-US" altLang="id-ID" sz="2000" dirty="0" err="1"/>
              <a:t>Kelangsungan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hidup</a:t>
            </a:r>
            <a:endParaRPr lang="en-US" altLang="id-ID" sz="2000" dirty="0"/>
          </a:p>
          <a:p>
            <a:pPr>
              <a:lnSpc>
                <a:spcPct val="80000"/>
              </a:lnSpc>
            </a:pPr>
            <a:endParaRPr lang="en-US" altLang="id-ID" sz="2000" dirty="0"/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Pabrik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/>
              <a:t>	</a:t>
            </a:r>
            <a:r>
              <a:rPr lang="en-US" altLang="id-ID" sz="2000" dirty="0" err="1"/>
              <a:t>Unsur</a:t>
            </a:r>
            <a:r>
              <a:rPr lang="en-US" altLang="id-ID" sz="2000" dirty="0"/>
              <a:t> : Orang, </a:t>
            </a:r>
            <a:r>
              <a:rPr lang="en-US" altLang="id-ID" sz="2000" dirty="0" err="1"/>
              <a:t>Mesin</a:t>
            </a:r>
            <a:r>
              <a:rPr lang="en-US" altLang="id-ID" sz="2000" dirty="0"/>
              <a:t>, Order</a:t>
            </a:r>
          </a:p>
          <a:p>
            <a:pPr>
              <a:lnSpc>
                <a:spcPct val="80000"/>
              </a:lnSpc>
            </a:pPr>
            <a:r>
              <a:rPr lang="en-US" altLang="id-ID" sz="2000" dirty="0"/>
              <a:t>	</a:t>
            </a:r>
            <a:r>
              <a:rPr lang="en-US" altLang="id-ID" sz="2000" dirty="0" err="1"/>
              <a:t>Tujuan</a:t>
            </a:r>
            <a:r>
              <a:rPr lang="en-US" altLang="id-ID" sz="2000" dirty="0"/>
              <a:t> : </a:t>
            </a:r>
            <a:r>
              <a:rPr lang="en-US" altLang="id-ID" sz="2000" dirty="0" err="1"/>
              <a:t>Produksi</a:t>
            </a:r>
            <a:endParaRPr lang="en-US" altLang="id-ID" sz="2000" dirty="0"/>
          </a:p>
        </p:txBody>
      </p:sp>
    </p:spTree>
    <p:extLst>
      <p:ext uri="{BB962C8B-B14F-4D97-AF65-F5344CB8AC3E}">
        <p14:creationId xmlns:p14="http://schemas.microsoft.com/office/powerpoint/2010/main" val="3196790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Karakteristik</a:t>
            </a:r>
            <a:r>
              <a:rPr lang="en-US" altLang="ko-KR" dirty="0"/>
              <a:t>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800" b="1" dirty="0" err="1"/>
              <a:t>Komponen</a:t>
            </a:r>
            <a:r>
              <a:rPr lang="en-US" altLang="id-ID" sz="2800" b="1" dirty="0"/>
              <a:t> (component)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sesuatu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menjadi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bagian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(</a:t>
            </a:r>
            <a:r>
              <a:rPr lang="en-US" altLang="id-ID" sz="2800" dirty="0" err="1"/>
              <a:t>benda</a:t>
            </a:r>
            <a:r>
              <a:rPr lang="en-US" altLang="id-ID" sz="2800" dirty="0"/>
              <a:t>,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aturan</a:t>
            </a:r>
            <a:r>
              <a:rPr lang="en-US" altLang="id-ID" sz="2800" dirty="0"/>
              <a:t>, orang)</a:t>
            </a:r>
          </a:p>
          <a:p>
            <a:pPr>
              <a:lnSpc>
                <a:spcPct val="90000"/>
              </a:lnSpc>
            </a:pPr>
            <a:endParaRPr lang="en-US" altLang="id-ID" sz="2800" b="1" dirty="0"/>
          </a:p>
          <a:p>
            <a:pPr>
              <a:lnSpc>
                <a:spcPct val="90000"/>
              </a:lnSpc>
            </a:pPr>
            <a:r>
              <a:rPr lang="en-US" altLang="id-ID" sz="2800" b="1" dirty="0"/>
              <a:t>Batas (boundary)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sesuatu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membedakan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lainnya</a:t>
            </a:r>
            <a:endParaRPr lang="en-US" altLang="id-ID" sz="2800" dirty="0"/>
          </a:p>
          <a:p>
            <a:pPr>
              <a:lnSpc>
                <a:spcPct val="90000"/>
              </a:lnSpc>
            </a:pPr>
            <a:endParaRPr lang="en-US" altLang="id-ID" sz="2800" b="1" dirty="0"/>
          </a:p>
          <a:p>
            <a:pPr>
              <a:lnSpc>
                <a:spcPct val="90000"/>
              </a:lnSpc>
            </a:pPr>
            <a:r>
              <a:rPr lang="en-US" altLang="id-ID" sz="2800" b="1" dirty="0" err="1"/>
              <a:t>Lingkungan</a:t>
            </a:r>
            <a:r>
              <a:rPr lang="en-US" altLang="id-ID" sz="2800" b="1" dirty="0"/>
              <a:t> (environment)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sesuatu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berada</a:t>
            </a:r>
            <a:r>
              <a:rPr lang="en-US" altLang="id-ID" sz="2800" dirty="0"/>
              <a:t> di </a:t>
            </a:r>
            <a:r>
              <a:rPr lang="en-US" altLang="id-ID" sz="2800" dirty="0" err="1"/>
              <a:t>luar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/>
              <a:t>(</a:t>
            </a:r>
            <a:r>
              <a:rPr lang="en-US" altLang="id-ID" sz="2800" dirty="0" err="1"/>
              <a:t>mempengaruhi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66758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Karakteristik</a:t>
            </a:r>
            <a:r>
              <a:rPr lang="en-US" altLang="ko-KR" dirty="0"/>
              <a:t>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800" b="1" dirty="0" err="1"/>
              <a:t>Penghubung</a:t>
            </a:r>
            <a:r>
              <a:rPr lang="en-US" altLang="id-ID" sz="2800" b="1" dirty="0"/>
              <a:t> (interface)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menjembatani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fungsi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antar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komponen</a:t>
            </a:r>
            <a:endParaRPr lang="en-US" altLang="id-ID" sz="2800" dirty="0"/>
          </a:p>
          <a:p>
            <a:pPr>
              <a:lnSpc>
                <a:spcPct val="90000"/>
              </a:lnSpc>
            </a:pPr>
            <a:endParaRPr lang="en-US" altLang="id-ID" sz="2800" b="1" dirty="0"/>
          </a:p>
          <a:p>
            <a:pPr>
              <a:lnSpc>
                <a:spcPct val="90000"/>
              </a:lnSpc>
            </a:pPr>
            <a:r>
              <a:rPr lang="en-US" altLang="id-ID" sz="2800" b="1" dirty="0" err="1"/>
              <a:t>Masukan</a:t>
            </a:r>
            <a:r>
              <a:rPr lang="en-US" altLang="id-ID" sz="2800" b="1" dirty="0"/>
              <a:t> (input)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sesuatu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digunakan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sebagai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bahan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diolah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lebih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lanjut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endParaRPr lang="en-US" altLang="id-ID" sz="2800" b="1" dirty="0"/>
          </a:p>
          <a:p>
            <a:pPr>
              <a:lnSpc>
                <a:spcPct val="90000"/>
              </a:lnSpc>
            </a:pPr>
            <a:r>
              <a:rPr lang="en-US" altLang="id-ID" sz="2800" b="1" dirty="0" err="1"/>
              <a:t>Pengolahan</a:t>
            </a:r>
            <a:r>
              <a:rPr lang="en-US" altLang="id-ID" sz="2800" b="1" dirty="0"/>
              <a:t> (processing)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Kegiatan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memproses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bahan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masukan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menjadi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hasil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keluaran</a:t>
            </a: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3917726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Karakteristik</a:t>
            </a:r>
            <a:r>
              <a:rPr lang="en-US" altLang="ko-KR" dirty="0"/>
              <a:t>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800" b="1" dirty="0" err="1"/>
              <a:t>Keluaran</a:t>
            </a:r>
            <a:r>
              <a:rPr lang="en-US" altLang="id-ID" sz="2800" b="1" dirty="0"/>
              <a:t> (output)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berbagai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macam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bentuk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dihasilkan</a:t>
            </a:r>
            <a:r>
              <a:rPr lang="en-US" altLang="id-ID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800" dirty="0" err="1"/>
              <a:t>melalui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pengolahan</a:t>
            </a:r>
            <a:endParaRPr lang="en-US" altLang="id-ID" sz="2800" dirty="0"/>
          </a:p>
          <a:p>
            <a:endParaRPr lang="en-US" altLang="id-ID" sz="2800" b="1" dirty="0"/>
          </a:p>
          <a:p>
            <a:r>
              <a:rPr lang="en-US" altLang="id-ID" sz="2800" b="1" dirty="0" err="1"/>
              <a:t>Sasaran</a:t>
            </a:r>
            <a:r>
              <a:rPr lang="en-US" altLang="id-ID" sz="2800" b="1" dirty="0"/>
              <a:t> (</a:t>
            </a:r>
            <a:r>
              <a:rPr lang="en-US" altLang="id-ID" sz="2800" b="1" dirty="0" err="1"/>
              <a:t>objevtive</a:t>
            </a:r>
            <a:r>
              <a:rPr lang="en-US" altLang="id-ID" sz="2800" b="1" dirty="0"/>
              <a:t>) </a:t>
            </a:r>
          </a:p>
          <a:p>
            <a:r>
              <a:rPr lang="en-US" altLang="id-ID" sz="2800" dirty="0" err="1"/>
              <a:t>sesuatu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ingin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dicapai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jangka</a:t>
            </a:r>
            <a:r>
              <a:rPr lang="en-US" altLang="id-ID" sz="2800" dirty="0"/>
              <a:t> </a:t>
            </a:r>
          </a:p>
          <a:p>
            <a:r>
              <a:rPr lang="en-US" altLang="id-ID" sz="2800" dirty="0" err="1"/>
              <a:t>pendek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atau</a:t>
            </a:r>
            <a:r>
              <a:rPr lang="en-US" altLang="id-ID" sz="2800" dirty="0"/>
              <a:t> Panjang</a:t>
            </a:r>
          </a:p>
          <a:p>
            <a:endParaRPr lang="en-US" altLang="id-ID" sz="2800" dirty="0"/>
          </a:p>
          <a:p>
            <a:pPr>
              <a:lnSpc>
                <a:spcPct val="9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214743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Karakteristik</a:t>
            </a:r>
            <a:r>
              <a:rPr lang="en-US" altLang="ko-KR" dirty="0"/>
              <a:t>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r>
              <a:rPr lang="en-US" altLang="id-ID" sz="2800" b="1" dirty="0" err="1"/>
              <a:t>Tujuan</a:t>
            </a:r>
            <a:r>
              <a:rPr lang="en-US" altLang="id-ID" sz="2800" b="1" dirty="0"/>
              <a:t> (goal)</a:t>
            </a:r>
            <a:r>
              <a:rPr lang="en-US" altLang="id-ID" sz="2800" dirty="0"/>
              <a:t> </a:t>
            </a:r>
          </a:p>
          <a:p>
            <a:r>
              <a:rPr lang="en-US" altLang="id-ID" sz="2800" dirty="0" err="1"/>
              <a:t>pencapaian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akhir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hendak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dicapai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</a:t>
            </a:r>
          </a:p>
          <a:p>
            <a:r>
              <a:rPr lang="en-US" altLang="id-ID" sz="2800" dirty="0" err="1"/>
              <a:t>waktu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panjang</a:t>
            </a:r>
            <a:endParaRPr lang="en-US" altLang="id-ID" sz="2800" dirty="0"/>
          </a:p>
          <a:p>
            <a:endParaRPr lang="en-US" altLang="id-ID" sz="2800" b="1" dirty="0"/>
          </a:p>
          <a:p>
            <a:r>
              <a:rPr lang="en-US" altLang="id-ID" sz="2800" b="1" dirty="0" err="1"/>
              <a:t>Kendali</a:t>
            </a:r>
            <a:r>
              <a:rPr lang="en-US" altLang="id-ID" sz="2800" b="1" dirty="0"/>
              <a:t> (control) </a:t>
            </a:r>
          </a:p>
          <a:p>
            <a:r>
              <a:rPr lang="en-US" altLang="id-ID" sz="2800" dirty="0" err="1"/>
              <a:t>menjaga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agar </a:t>
            </a:r>
            <a:r>
              <a:rPr lang="en-US" altLang="id-ID" sz="2800" dirty="0" err="1"/>
              <a:t>tetap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berjalan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sesuai</a:t>
            </a:r>
            <a:r>
              <a:rPr lang="en-US" altLang="id-ID" sz="2800" dirty="0"/>
              <a:t> </a:t>
            </a:r>
          </a:p>
          <a:p>
            <a:r>
              <a:rPr lang="en-US" altLang="id-ID" sz="2800" dirty="0" err="1"/>
              <a:t>rencana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tujuannya</a:t>
            </a:r>
            <a:endParaRPr lang="en-US" altLang="id-ID" sz="2800" dirty="0"/>
          </a:p>
          <a:p>
            <a:pPr>
              <a:lnSpc>
                <a:spcPct val="9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14585903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Karakteristik</a:t>
            </a:r>
            <a:r>
              <a:rPr lang="en-US" altLang="ko-KR" dirty="0"/>
              <a:t>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r>
              <a:rPr lang="en-US" altLang="id-ID" sz="2800" b="1" dirty="0" err="1"/>
              <a:t>Umpan</a:t>
            </a:r>
            <a:r>
              <a:rPr lang="en-US" altLang="id-ID" sz="2800" b="1" dirty="0"/>
              <a:t> </a:t>
            </a:r>
            <a:r>
              <a:rPr lang="en-US" altLang="id-ID" sz="2800" b="1" dirty="0" err="1"/>
              <a:t>Balik</a:t>
            </a:r>
            <a:r>
              <a:rPr lang="en-US" altLang="id-ID" sz="2800" b="1" dirty="0"/>
              <a:t> (feed back) </a:t>
            </a:r>
          </a:p>
          <a:p>
            <a:r>
              <a:rPr lang="en-US" altLang="id-ID" sz="2800" dirty="0" err="1"/>
              <a:t>mengukur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operasional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</a:p>
          <a:p>
            <a:r>
              <a:rPr lang="en-US" altLang="id-ID" sz="2800" dirty="0"/>
              <a:t>(</a:t>
            </a:r>
            <a:r>
              <a:rPr lang="en-US" altLang="id-ID" sz="2800" dirty="0" err="1"/>
              <a:t>mengembalikan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kondisi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menyimpang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menjadi</a:t>
            </a:r>
            <a:r>
              <a:rPr lang="en-US" altLang="id-ID" sz="2800" dirty="0"/>
              <a:t> </a:t>
            </a:r>
          </a:p>
          <a:p>
            <a:r>
              <a:rPr lang="en-US" altLang="id-ID" sz="2800" dirty="0" err="1"/>
              <a:t>standar</a:t>
            </a:r>
            <a:r>
              <a:rPr lang="en-US" altLang="id-ID" sz="2800" dirty="0"/>
              <a:t>)</a:t>
            </a:r>
          </a:p>
          <a:p>
            <a:pPr>
              <a:lnSpc>
                <a:spcPct val="90000"/>
              </a:lnSpc>
            </a:pPr>
            <a:endParaRPr lang="en-US" altLang="id-ID" sz="28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1F9E73-9B95-4BD8-96D2-BFCEB79FC657}"/>
              </a:ext>
            </a:extLst>
          </p:cNvPr>
          <p:cNvGrpSpPr/>
          <p:nvPr/>
        </p:nvGrpSpPr>
        <p:grpSpPr>
          <a:xfrm>
            <a:off x="526282" y="3861048"/>
            <a:ext cx="8170862" cy="1878013"/>
            <a:chOff x="817563" y="4797425"/>
            <a:chExt cx="8170862" cy="1878013"/>
          </a:xfrm>
        </p:grpSpPr>
        <p:sp>
          <p:nvSpPr>
            <p:cNvPr id="6" name="Rectangle 17" descr="Wide upward diagonal">
              <a:extLst>
                <a:ext uri="{FF2B5EF4-FFF2-40B4-BE49-F238E27FC236}">
                  <a16:creationId xmlns:a16="http://schemas.microsoft.com/office/drawing/2014/main" id="{36584138-B6F2-4ABB-A7A3-6E23FBE1D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7563" y="4797425"/>
              <a:ext cx="4613275" cy="1878013"/>
            </a:xfrm>
            <a:prstGeom prst="rect">
              <a:avLst/>
            </a:prstGeom>
            <a:pattFill prst="wdUpDiag">
              <a:fgClr>
                <a:srgbClr val="FFFFCC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             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F96FAED-D646-4ECE-9212-6A296C1B6E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3488" y="5583238"/>
              <a:ext cx="1163637" cy="3603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 dirty="0"/>
                <a:t>PROSES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0EE09A1-6B01-474C-817D-799B9B97C5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3363" y="5583238"/>
              <a:ext cx="1163637" cy="3603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OUTPUT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C944A38-2162-460B-BCDF-A6527EE8E4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3488" y="4935538"/>
              <a:ext cx="1163637" cy="3603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Control</a:t>
              </a:r>
            </a:p>
          </p:txBody>
        </p:sp>
        <p:sp>
          <p:nvSpPr>
            <p:cNvPr id="11" name="Line 11">
              <a:extLst>
                <a:ext uri="{FF2B5EF4-FFF2-40B4-BE49-F238E27FC236}">
                  <a16:creationId xmlns:a16="http://schemas.microsoft.com/office/drawing/2014/main" id="{D3383A0A-8E51-4960-B167-99088A2EC7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95513" y="5727700"/>
              <a:ext cx="315912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2">
              <a:extLst>
                <a:ext uri="{FF2B5EF4-FFF2-40B4-BE49-F238E27FC236}">
                  <a16:creationId xmlns:a16="http://schemas.microsoft.com/office/drawing/2014/main" id="{A9F3A2DB-F13C-4D52-A5AF-4692390974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8238" y="5727700"/>
              <a:ext cx="34925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3" name="Line 13">
              <a:extLst>
                <a:ext uri="{FF2B5EF4-FFF2-40B4-BE49-F238E27FC236}">
                  <a16:creationId xmlns:a16="http://schemas.microsoft.com/office/drawing/2014/main" id="{94AE92D1-4123-4212-A591-D24582D5AD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09900" y="5295900"/>
              <a:ext cx="0" cy="2873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4" name="Line 14">
              <a:extLst>
                <a:ext uri="{FF2B5EF4-FFF2-40B4-BE49-F238E27FC236}">
                  <a16:creationId xmlns:a16="http://schemas.microsoft.com/office/drawing/2014/main" id="{F9769D96-027F-4945-A5BD-58C69BB3D3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25800" y="5295900"/>
              <a:ext cx="0" cy="2873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5" name="Line 15">
              <a:extLst>
                <a:ext uri="{FF2B5EF4-FFF2-40B4-BE49-F238E27FC236}">
                  <a16:creationId xmlns:a16="http://schemas.microsoft.com/office/drawing/2014/main" id="{DA76A8CF-EE94-41F9-9739-3823D5D980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09900" y="5916613"/>
              <a:ext cx="0" cy="3603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6">
              <a:extLst>
                <a:ext uri="{FF2B5EF4-FFF2-40B4-BE49-F238E27FC236}">
                  <a16:creationId xmlns:a16="http://schemas.microsoft.com/office/drawing/2014/main" id="{BC01A226-6748-4268-A45F-403DD2C56B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5800" y="5943600"/>
              <a:ext cx="0" cy="2889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id="{6E2CC2A3-77E4-44CB-85CA-86704E374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3488" y="6232525"/>
              <a:ext cx="1163637" cy="360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Feedback</a:t>
              </a:r>
            </a:p>
          </p:txBody>
        </p:sp>
        <p:sp>
          <p:nvSpPr>
            <p:cNvPr id="18" name="Rectangle 6">
              <a:extLst>
                <a:ext uri="{FF2B5EF4-FFF2-40B4-BE49-F238E27FC236}">
                  <a16:creationId xmlns:a16="http://schemas.microsoft.com/office/drawing/2014/main" id="{EB25CD65-71AF-461E-B9BE-6C8E912EF0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1875" y="5583238"/>
              <a:ext cx="1163638" cy="3603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INPUT</a:t>
              </a:r>
            </a:p>
          </p:txBody>
        </p:sp>
        <p:sp>
          <p:nvSpPr>
            <p:cNvPr id="19" name="AutoShape 18">
              <a:extLst>
                <a:ext uri="{FF2B5EF4-FFF2-40B4-BE49-F238E27FC236}">
                  <a16:creationId xmlns:a16="http://schemas.microsoft.com/office/drawing/2014/main" id="{94789E6B-5E53-4A07-93FC-DC7AAC18C8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9725" y="5589588"/>
              <a:ext cx="571500" cy="290512"/>
            </a:xfrm>
            <a:custGeom>
              <a:avLst/>
              <a:gdLst>
                <a:gd name="T0" fmla="*/ 2147483647 w 21600"/>
                <a:gd name="T1" fmla="*/ 0 h 21600"/>
                <a:gd name="T2" fmla="*/ 0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A660CDF-9A95-40DF-8C2F-F81860EEF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4088" y="5567363"/>
              <a:ext cx="1163637" cy="3603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Objective</a:t>
              </a:r>
            </a:p>
          </p:txBody>
        </p:sp>
        <p:sp>
          <p:nvSpPr>
            <p:cNvPr id="21" name="AutoShape 20">
              <a:extLst>
                <a:ext uri="{FF2B5EF4-FFF2-40B4-BE49-F238E27FC236}">
                  <a16:creationId xmlns:a16="http://schemas.microsoft.com/office/drawing/2014/main" id="{6EA88E96-EB76-4DDD-BE8F-024BB4DC7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10425" y="5611813"/>
              <a:ext cx="571500" cy="290512"/>
            </a:xfrm>
            <a:custGeom>
              <a:avLst/>
              <a:gdLst>
                <a:gd name="T0" fmla="*/ 2147483647 w 21600"/>
                <a:gd name="T1" fmla="*/ 0 h 21600"/>
                <a:gd name="T2" fmla="*/ 0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F2269AD-B7B5-4AA4-8280-8F96B21E78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24788" y="5589588"/>
              <a:ext cx="1163637" cy="3603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Goal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5826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Klasifikasi</a:t>
            </a:r>
            <a:r>
              <a:rPr lang="en-US" altLang="ko-KR" dirty="0"/>
              <a:t>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100" b="1" dirty="0" err="1"/>
              <a:t>Sistem</a:t>
            </a:r>
            <a:r>
              <a:rPr lang="en-US" altLang="id-ID" sz="2100" b="1" dirty="0"/>
              <a:t> </a:t>
            </a:r>
            <a:r>
              <a:rPr lang="en-US" altLang="id-ID" sz="2100" b="1" dirty="0" err="1"/>
              <a:t>Abstrak</a:t>
            </a:r>
            <a:r>
              <a:rPr lang="en-US" altLang="id-ID" sz="2100" b="1" dirty="0"/>
              <a:t> dan </a:t>
            </a:r>
            <a:r>
              <a:rPr lang="en-US" altLang="id-ID" sz="2100" b="1" dirty="0" err="1"/>
              <a:t>Sistem</a:t>
            </a:r>
            <a:r>
              <a:rPr lang="en-US" altLang="id-ID" sz="2100" b="1" dirty="0"/>
              <a:t> </a:t>
            </a:r>
            <a:r>
              <a:rPr lang="en-US" altLang="id-ID" sz="2100" b="1" dirty="0" err="1"/>
              <a:t>Fisik</a:t>
            </a:r>
            <a:endParaRPr lang="en-US" altLang="id-ID" sz="2100" b="1" dirty="0"/>
          </a:p>
          <a:p>
            <a:pPr>
              <a:lnSpc>
                <a:spcPct val="90000"/>
              </a:lnSpc>
            </a:pPr>
            <a:r>
              <a:rPr lang="en-US" altLang="id-ID" sz="2000" dirty="0"/>
              <a:t>Abstract system : </a:t>
            </a:r>
            <a:r>
              <a:rPr lang="en-US" altLang="id-ID" sz="2000" dirty="0" err="1"/>
              <a:t>tidak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tampak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nyata</a:t>
            </a:r>
            <a:r>
              <a:rPr lang="en-US" altLang="id-ID" sz="2000" dirty="0"/>
              <a:t> (OS, program </a:t>
            </a:r>
            <a:r>
              <a:rPr lang="en-US" altLang="id-ID" sz="2000" dirty="0" err="1"/>
              <a:t>komputer</a:t>
            </a:r>
            <a:r>
              <a:rPr lang="en-US" altLang="id-ID" sz="2000" dirty="0"/>
              <a:t>)</a:t>
            </a:r>
          </a:p>
          <a:p>
            <a:pPr>
              <a:lnSpc>
                <a:spcPct val="90000"/>
              </a:lnSpc>
            </a:pPr>
            <a:r>
              <a:rPr lang="en-US" altLang="id-ID" sz="2000" dirty="0"/>
              <a:t>Physical System : </a:t>
            </a:r>
            <a:r>
              <a:rPr lang="en-US" altLang="id-ID" sz="2000" dirty="0" err="1"/>
              <a:t>Tampak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nyata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bisa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dijamah</a:t>
            </a:r>
            <a:r>
              <a:rPr lang="en-US" altLang="id-ID" sz="2000" dirty="0"/>
              <a:t> (</a:t>
            </a:r>
            <a:r>
              <a:rPr lang="en-US" altLang="id-ID" sz="2000" dirty="0" err="1"/>
              <a:t>komputer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manusia</a:t>
            </a:r>
            <a:r>
              <a:rPr lang="en-US" altLang="id-ID" sz="2000" dirty="0"/>
              <a:t>)</a:t>
            </a:r>
          </a:p>
          <a:p>
            <a:pPr>
              <a:lnSpc>
                <a:spcPct val="90000"/>
              </a:lnSpc>
            </a:pPr>
            <a:endParaRPr lang="en-US" altLang="id-ID" sz="2100" b="1" dirty="0"/>
          </a:p>
          <a:p>
            <a:pPr>
              <a:lnSpc>
                <a:spcPct val="90000"/>
              </a:lnSpc>
            </a:pPr>
            <a:r>
              <a:rPr lang="en-US" altLang="id-ID" sz="2100" b="1" dirty="0" err="1"/>
              <a:t>Sistem</a:t>
            </a:r>
            <a:r>
              <a:rPr lang="en-US" altLang="id-ID" sz="2100" b="1" dirty="0"/>
              <a:t> </a:t>
            </a:r>
            <a:r>
              <a:rPr lang="en-US" altLang="id-ID" sz="2100" b="1" dirty="0" err="1"/>
              <a:t>Alamiah</a:t>
            </a:r>
            <a:r>
              <a:rPr lang="en-US" altLang="id-ID" sz="2100" b="1" dirty="0"/>
              <a:t> dan </a:t>
            </a:r>
            <a:r>
              <a:rPr lang="en-US" altLang="id-ID" sz="2100" b="1" dirty="0" err="1"/>
              <a:t>Sistem</a:t>
            </a:r>
            <a:r>
              <a:rPr lang="en-US" altLang="id-ID" sz="2100" b="1" dirty="0"/>
              <a:t> </a:t>
            </a:r>
            <a:r>
              <a:rPr lang="en-US" altLang="id-ID" sz="2100" b="1" dirty="0" err="1"/>
              <a:t>Buatan</a:t>
            </a:r>
            <a:endParaRPr lang="en-US" altLang="id-ID" sz="2100" b="1" dirty="0"/>
          </a:p>
          <a:p>
            <a:pPr>
              <a:lnSpc>
                <a:spcPct val="90000"/>
              </a:lnSpc>
            </a:pPr>
            <a:r>
              <a:rPr lang="en-US" altLang="id-ID" sz="2000" dirty="0"/>
              <a:t>Natural system : </a:t>
            </a:r>
            <a:r>
              <a:rPr lang="en-US" altLang="id-ID" sz="2000" dirty="0" err="1"/>
              <a:t>terjadi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sendirinya</a:t>
            </a:r>
            <a:r>
              <a:rPr lang="en-US" altLang="id-ID" sz="2000" dirty="0"/>
              <a:t> (</a:t>
            </a:r>
            <a:r>
              <a:rPr lang="en-US" altLang="id-ID" sz="2000" dirty="0" err="1"/>
              <a:t>sistem</a:t>
            </a:r>
            <a:r>
              <a:rPr lang="en-US" altLang="id-ID" sz="2000" dirty="0"/>
              <a:t> tata </a:t>
            </a:r>
            <a:r>
              <a:rPr lang="en-US" altLang="id-ID" sz="2000" dirty="0" err="1"/>
              <a:t>surya</a:t>
            </a:r>
            <a:r>
              <a:rPr lang="en-US" altLang="id-ID" sz="2000" dirty="0"/>
              <a:t>)</a:t>
            </a:r>
          </a:p>
          <a:p>
            <a:pPr>
              <a:lnSpc>
                <a:spcPct val="90000"/>
              </a:lnSpc>
            </a:pPr>
            <a:r>
              <a:rPr lang="en-US" altLang="id-ID" sz="2000" dirty="0"/>
              <a:t>Human made system : </a:t>
            </a:r>
            <a:r>
              <a:rPr lang="en-US" altLang="id-ID" sz="2000" dirty="0" err="1"/>
              <a:t>hasil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karya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manusia</a:t>
            </a:r>
            <a:r>
              <a:rPr lang="en-US" altLang="id-ID" sz="2000" dirty="0"/>
              <a:t> (</a:t>
            </a:r>
            <a:r>
              <a:rPr lang="en-US" altLang="id-ID" sz="2000" dirty="0" err="1"/>
              <a:t>komputer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mobil</a:t>
            </a:r>
            <a:r>
              <a:rPr lang="en-US" altLang="id-ID" sz="2000" dirty="0"/>
              <a:t>)</a:t>
            </a:r>
          </a:p>
          <a:p>
            <a:pPr>
              <a:lnSpc>
                <a:spcPct val="90000"/>
              </a:lnSpc>
            </a:pPr>
            <a:endParaRPr lang="en-US" altLang="id-ID" sz="2100" b="1" dirty="0"/>
          </a:p>
          <a:p>
            <a:pPr>
              <a:lnSpc>
                <a:spcPct val="90000"/>
              </a:lnSpc>
            </a:pPr>
            <a:r>
              <a:rPr lang="en-US" altLang="id-ID" sz="2100" b="1" dirty="0" err="1"/>
              <a:t>Sistem</a:t>
            </a:r>
            <a:r>
              <a:rPr lang="en-US" altLang="id-ID" sz="2100" b="1" dirty="0"/>
              <a:t> </a:t>
            </a:r>
            <a:r>
              <a:rPr lang="en-US" altLang="id-ID" sz="2100" b="1" dirty="0" err="1"/>
              <a:t>Tertentu</a:t>
            </a:r>
            <a:r>
              <a:rPr lang="en-US" altLang="id-ID" sz="2100" b="1" dirty="0"/>
              <a:t> dan </a:t>
            </a:r>
            <a:r>
              <a:rPr lang="en-US" altLang="id-ID" sz="2100" b="1" dirty="0" err="1"/>
              <a:t>Sistem</a:t>
            </a:r>
            <a:r>
              <a:rPr lang="en-US" altLang="id-ID" sz="2100" b="1" dirty="0"/>
              <a:t> </a:t>
            </a:r>
            <a:r>
              <a:rPr lang="en-US" altLang="id-ID" sz="2100" b="1" dirty="0" err="1"/>
              <a:t>Tak</a:t>
            </a:r>
            <a:r>
              <a:rPr lang="en-US" altLang="id-ID" sz="2100" b="1" dirty="0"/>
              <a:t> </a:t>
            </a:r>
            <a:r>
              <a:rPr lang="en-US" altLang="id-ID" sz="2100" b="1" dirty="0" err="1"/>
              <a:t>Tentu</a:t>
            </a:r>
            <a:endParaRPr lang="en-US" altLang="id-ID" sz="2100" b="1" dirty="0"/>
          </a:p>
          <a:p>
            <a:pPr>
              <a:lnSpc>
                <a:spcPct val="90000"/>
              </a:lnSpc>
            </a:pPr>
            <a:r>
              <a:rPr lang="en-US" altLang="id-ID" sz="2000" dirty="0"/>
              <a:t>Deterministic system : </a:t>
            </a:r>
            <a:r>
              <a:rPr lang="en-US" altLang="id-ID" sz="2000" dirty="0" err="1"/>
              <a:t>diprediksi</a:t>
            </a:r>
            <a:r>
              <a:rPr lang="en-US" altLang="id-ID" sz="2000" dirty="0"/>
              <a:t> dan </a:t>
            </a:r>
            <a:r>
              <a:rPr lang="en-US" altLang="id-ID" sz="2000" dirty="0" err="1"/>
              <a:t>dideteksi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pasti</a:t>
            </a:r>
            <a:endParaRPr lang="en-US" altLang="id-ID" sz="2000" dirty="0"/>
          </a:p>
          <a:p>
            <a:pPr>
              <a:lnSpc>
                <a:spcPct val="90000"/>
              </a:lnSpc>
            </a:pPr>
            <a:r>
              <a:rPr lang="en-US" altLang="id-ID" sz="2000" dirty="0" err="1"/>
              <a:t>Probablilistic</a:t>
            </a:r>
            <a:r>
              <a:rPr lang="en-US" altLang="id-ID" sz="2000" dirty="0"/>
              <a:t> system : </a:t>
            </a:r>
            <a:r>
              <a:rPr lang="en-US" altLang="id-ID" sz="2000" dirty="0" err="1"/>
              <a:t>prediksi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tidak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pasti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ada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probabilitas</a:t>
            </a:r>
            <a:endParaRPr lang="en-US" altLang="id-ID" sz="2000" dirty="0"/>
          </a:p>
          <a:p>
            <a:pPr>
              <a:lnSpc>
                <a:spcPct val="90000"/>
              </a:lnSpc>
            </a:pPr>
            <a:endParaRPr lang="en-US" altLang="id-ID" sz="2000" dirty="0"/>
          </a:p>
          <a:p>
            <a:pPr>
              <a:lnSpc>
                <a:spcPct val="9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21309133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Klasifikasi</a:t>
            </a:r>
            <a:r>
              <a:rPr lang="en-US" altLang="ko-KR" dirty="0"/>
              <a:t> SISTEM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100" b="1" dirty="0" err="1"/>
              <a:t>Sistem</a:t>
            </a:r>
            <a:r>
              <a:rPr lang="en-US" altLang="id-ID" sz="2100" b="1" dirty="0"/>
              <a:t> </a:t>
            </a:r>
            <a:r>
              <a:rPr lang="en-US" altLang="id-ID" sz="2100" b="1" dirty="0" err="1"/>
              <a:t>Tertutup</a:t>
            </a:r>
            <a:r>
              <a:rPr lang="en-US" altLang="id-ID" sz="2100" b="1" dirty="0"/>
              <a:t> dan </a:t>
            </a:r>
            <a:r>
              <a:rPr lang="en-US" altLang="id-ID" sz="2100" b="1" dirty="0" err="1"/>
              <a:t>Sistem</a:t>
            </a:r>
            <a:r>
              <a:rPr lang="en-US" altLang="id-ID" sz="2100" b="1" dirty="0"/>
              <a:t> Terbuka</a:t>
            </a:r>
          </a:p>
          <a:p>
            <a:pPr>
              <a:lnSpc>
                <a:spcPct val="90000"/>
              </a:lnSpc>
            </a:pPr>
            <a:endParaRPr lang="en-US" altLang="id-ID" sz="2000" dirty="0"/>
          </a:p>
          <a:p>
            <a:pPr>
              <a:lnSpc>
                <a:spcPct val="90000"/>
              </a:lnSpc>
            </a:pPr>
            <a:r>
              <a:rPr lang="en-US" altLang="id-ID" sz="2000" dirty="0"/>
              <a:t>Closed system </a:t>
            </a:r>
          </a:p>
          <a:p>
            <a:pPr>
              <a:lnSpc>
                <a:spcPct val="90000"/>
              </a:lnSpc>
            </a:pPr>
            <a:r>
              <a:rPr lang="en-US" altLang="id-ID" sz="2000" dirty="0" err="1"/>
              <a:t>tidak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dipengaruhi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lingkungan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diluar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sistem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menerima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masukan</a:t>
            </a:r>
            <a:r>
              <a:rPr lang="en-US" altLang="id-ID" sz="20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000" dirty="0" err="1"/>
              <a:t>tertentu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menghasilkan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keluaran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tertentu</a:t>
            </a:r>
            <a:endParaRPr lang="en-US" altLang="id-ID" sz="2000" dirty="0"/>
          </a:p>
          <a:p>
            <a:pPr>
              <a:lnSpc>
                <a:spcPct val="90000"/>
              </a:lnSpc>
            </a:pPr>
            <a:endParaRPr lang="en-US" altLang="id-ID" sz="2000" dirty="0"/>
          </a:p>
          <a:p>
            <a:pPr>
              <a:lnSpc>
                <a:spcPct val="90000"/>
              </a:lnSpc>
            </a:pPr>
            <a:r>
              <a:rPr lang="en-US" altLang="id-ID" sz="2000" dirty="0"/>
              <a:t>Open system </a:t>
            </a:r>
          </a:p>
          <a:p>
            <a:pPr>
              <a:lnSpc>
                <a:spcPct val="90000"/>
              </a:lnSpc>
            </a:pPr>
            <a:r>
              <a:rPr lang="en-US" altLang="id-ID" sz="2000" dirty="0" err="1"/>
              <a:t>dipengaruhi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lingkungan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luar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menerima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masukan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dari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subsitem</a:t>
            </a:r>
            <a:r>
              <a:rPr lang="en-US" altLang="id-ID" sz="20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000" dirty="0"/>
              <a:t>lain dan </a:t>
            </a:r>
            <a:r>
              <a:rPr lang="en-US" altLang="id-ID" sz="2000" dirty="0" err="1"/>
              <a:t>memberikan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keluaran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untuk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subsistem</a:t>
            </a:r>
            <a:r>
              <a:rPr lang="en-US" altLang="id-ID" sz="2000" dirty="0"/>
              <a:t> lain</a:t>
            </a:r>
          </a:p>
          <a:p>
            <a:pPr>
              <a:lnSpc>
                <a:spcPct val="9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24510517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Konsep</a:t>
            </a:r>
            <a:r>
              <a:rPr lang="en-US" altLang="ko-KR" dirty="0"/>
              <a:t> Dasar INFORMASI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id-ID" sz="2500" b="1" dirty="0" err="1"/>
              <a:t>Definisi</a:t>
            </a:r>
            <a:r>
              <a:rPr lang="en-US" altLang="id-ID" sz="2500" b="1" dirty="0"/>
              <a:t> </a:t>
            </a:r>
            <a:r>
              <a:rPr lang="en-US" altLang="id-ID" sz="2500" b="1" dirty="0" err="1"/>
              <a:t>Informasi</a:t>
            </a:r>
            <a:endParaRPr lang="en-US" altLang="id-ID" sz="2500" b="1" dirty="0"/>
          </a:p>
          <a:p>
            <a:pPr>
              <a:lnSpc>
                <a:spcPct val="80000"/>
              </a:lnSpc>
            </a:pP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/>
              <a:t>Hasil </a:t>
            </a:r>
            <a:r>
              <a:rPr lang="en-US" altLang="id-ID" sz="2400" dirty="0" err="1"/>
              <a:t>pengolahan</a:t>
            </a:r>
            <a:r>
              <a:rPr lang="en-US" altLang="id-ID" sz="2400" dirty="0"/>
              <a:t> data yang </a:t>
            </a:r>
            <a:r>
              <a:rPr lang="en-US" altLang="id-ID" sz="2400" dirty="0" err="1"/>
              <a:t>sudah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menjadi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bentuk</a:t>
            </a:r>
            <a:r>
              <a:rPr lang="en-US" altLang="id-ID" sz="2400" dirty="0"/>
              <a:t> </a:t>
            </a:r>
          </a:p>
          <a:p>
            <a:pPr>
              <a:lnSpc>
                <a:spcPct val="80000"/>
              </a:lnSpc>
            </a:pPr>
            <a:r>
              <a:rPr lang="en-US" altLang="id-ID" sz="2400" dirty="0"/>
              <a:t>yang </a:t>
            </a:r>
            <a:r>
              <a:rPr lang="en-US" altLang="id-ID" sz="2400" dirty="0" err="1"/>
              <a:t>memiliki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arti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tertentu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/>
              <a:t>Data -&gt; </a:t>
            </a:r>
            <a:r>
              <a:rPr lang="en-US" altLang="id-ID" sz="2400" dirty="0" err="1"/>
              <a:t>sekumpulan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fakta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menjadi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bahan</a:t>
            </a:r>
            <a:r>
              <a:rPr lang="en-US" altLang="id-ID" sz="2400" dirty="0"/>
              <a:t> </a:t>
            </a:r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pengolahan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lanjut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Bentuk</a:t>
            </a:r>
            <a:r>
              <a:rPr lang="en-US" altLang="id-ID" sz="2400" dirty="0"/>
              <a:t> data : </a:t>
            </a:r>
            <a:r>
              <a:rPr lang="en-US" altLang="id-ID" sz="2400" dirty="0" err="1"/>
              <a:t>objek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kualitatif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kuantitatif</a:t>
            </a: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1725875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Konsep</a:t>
            </a:r>
            <a:r>
              <a:rPr lang="en-US" altLang="ko-KR" dirty="0"/>
              <a:t> Dasar INFORMASI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id-ID" sz="2500" dirty="0" err="1"/>
              <a:t>Contoh</a:t>
            </a:r>
            <a:r>
              <a:rPr lang="en-US" altLang="id-ID" sz="2500" dirty="0"/>
              <a:t> :</a:t>
            </a:r>
          </a:p>
          <a:p>
            <a:pPr>
              <a:lnSpc>
                <a:spcPct val="80000"/>
              </a:lnSpc>
            </a:pP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Informasi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kependudukan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000" dirty="0"/>
              <a:t>Data : Biodata </a:t>
            </a:r>
            <a:r>
              <a:rPr lang="en-US" altLang="id-ID" sz="2000" dirty="0" err="1"/>
              <a:t>penduduk</a:t>
            </a:r>
            <a:r>
              <a:rPr lang="en-US" altLang="id-ID" sz="2000" dirty="0"/>
              <a:t> (</a:t>
            </a:r>
            <a:r>
              <a:rPr lang="en-US" altLang="id-ID" sz="2000" dirty="0" err="1"/>
              <a:t>nama,jenis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kelamin,TTL,pekerjaan</a:t>
            </a:r>
            <a:r>
              <a:rPr lang="en-US" altLang="id-ID" sz="2000" dirty="0"/>
              <a:t>)</a:t>
            </a:r>
          </a:p>
          <a:p>
            <a:pPr>
              <a:lnSpc>
                <a:spcPct val="80000"/>
              </a:lnSpc>
            </a:pPr>
            <a:r>
              <a:rPr lang="en-US" altLang="id-ID" sz="2000" dirty="0" err="1"/>
              <a:t>Informasi</a:t>
            </a:r>
            <a:r>
              <a:rPr lang="en-US" altLang="id-ID" sz="2000" dirty="0"/>
              <a:t> : </a:t>
            </a:r>
            <a:r>
              <a:rPr lang="en-US" altLang="id-ID" sz="2000" dirty="0" err="1"/>
              <a:t>Jumlah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penduduk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penduduk</a:t>
            </a:r>
            <a:r>
              <a:rPr lang="en-US" altLang="id-ID" sz="2000" dirty="0"/>
              <a:t> miskin, DPT</a:t>
            </a:r>
          </a:p>
          <a:p>
            <a:pPr>
              <a:lnSpc>
                <a:spcPct val="80000"/>
              </a:lnSpc>
            </a:pPr>
            <a:endParaRPr lang="en-US" altLang="id-ID" sz="2000" dirty="0"/>
          </a:p>
          <a:p>
            <a:pPr>
              <a:lnSpc>
                <a:spcPct val="80000"/>
              </a:lnSpc>
            </a:pPr>
            <a:r>
              <a:rPr lang="en-US" altLang="id-ID" sz="2400" dirty="0" err="1"/>
              <a:t>Informasi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Akademik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r>
              <a:rPr lang="en-US" altLang="id-ID" sz="2000" dirty="0"/>
              <a:t>Data : Biodata </a:t>
            </a:r>
            <a:r>
              <a:rPr lang="en-US" altLang="id-ID" sz="2000" dirty="0" err="1"/>
              <a:t>mahasiswa</a:t>
            </a:r>
            <a:r>
              <a:rPr lang="en-US" altLang="id-ID" sz="2000" dirty="0"/>
              <a:t>, Nilai, </a:t>
            </a:r>
            <a:r>
              <a:rPr lang="en-US" altLang="id-ID" sz="2000" dirty="0" err="1"/>
              <a:t>Aktifitas</a:t>
            </a:r>
            <a:endParaRPr lang="en-US" altLang="id-ID" sz="2000" dirty="0"/>
          </a:p>
          <a:p>
            <a:pPr>
              <a:lnSpc>
                <a:spcPct val="80000"/>
              </a:lnSpc>
            </a:pPr>
            <a:r>
              <a:rPr lang="en-US" altLang="id-ID" sz="2000" dirty="0" err="1"/>
              <a:t>Informasi</a:t>
            </a:r>
            <a:r>
              <a:rPr lang="en-US" altLang="id-ID" sz="2000" dirty="0"/>
              <a:t> : </a:t>
            </a:r>
            <a:r>
              <a:rPr lang="en-US" altLang="id-ID" sz="2000" dirty="0" err="1"/>
              <a:t>Absen</a:t>
            </a:r>
            <a:r>
              <a:rPr lang="en-US" altLang="id-ID" sz="2000" dirty="0"/>
              <a:t> per </a:t>
            </a:r>
            <a:r>
              <a:rPr lang="en-US" altLang="id-ID" sz="2000" dirty="0" err="1"/>
              <a:t>kelas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Transkrip</a:t>
            </a:r>
            <a:r>
              <a:rPr lang="en-US" altLang="id-ID" sz="2000" dirty="0"/>
              <a:t>, IP, IPK, Ijazah</a:t>
            </a:r>
            <a:endParaRPr lang="en-US" altLang="id-ID" sz="28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C768BBE-E4CA-45F9-890D-5F6370361DD0}"/>
              </a:ext>
            </a:extLst>
          </p:cNvPr>
          <p:cNvGrpSpPr/>
          <p:nvPr/>
        </p:nvGrpSpPr>
        <p:grpSpPr>
          <a:xfrm>
            <a:off x="148261" y="4941168"/>
            <a:ext cx="8820150" cy="863600"/>
            <a:chOff x="323850" y="5589588"/>
            <a:chExt cx="8820150" cy="863600"/>
          </a:xfrm>
        </p:grpSpPr>
        <p:sp>
          <p:nvSpPr>
            <p:cNvPr id="6" name="Rectangle 11">
              <a:extLst>
                <a:ext uri="{FF2B5EF4-FFF2-40B4-BE49-F238E27FC236}">
                  <a16:creationId xmlns:a16="http://schemas.microsoft.com/office/drawing/2014/main" id="{44C86926-F85E-4DA6-BF59-FF2AC33A96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4525" y="5589588"/>
              <a:ext cx="1582738" cy="863600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id-ID"/>
            </a:p>
            <a:p>
              <a:pPr algn="ctr" eaLnBrk="1" hangingPunct="1"/>
              <a:endParaRPr lang="en-US" altLang="id-ID"/>
            </a:p>
            <a:p>
              <a:pPr algn="ctr" eaLnBrk="1" hangingPunct="1"/>
              <a:r>
                <a:rPr lang="en-US" altLang="id-ID"/>
                <a:t>        Data</a:t>
              </a:r>
            </a:p>
          </p:txBody>
        </p:sp>
        <p:sp>
          <p:nvSpPr>
            <p:cNvPr id="8" name="Rectangle 4">
              <a:extLst>
                <a:ext uri="{FF2B5EF4-FFF2-40B4-BE49-F238E27FC236}">
                  <a16:creationId xmlns:a16="http://schemas.microsoft.com/office/drawing/2014/main" id="{97607562-8E20-48B5-AC59-59DF22FDAB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850" y="5589588"/>
              <a:ext cx="1439863" cy="5762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Fakta-fakta</a:t>
              </a:r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FF713F50-9277-4EE8-BB73-F1E5431AA9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0238" y="5734050"/>
              <a:ext cx="1041400" cy="35877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Proses</a:t>
              </a:r>
            </a:p>
          </p:txBody>
        </p:sp>
        <p:sp>
          <p:nvSpPr>
            <p:cNvPr id="10" name="Rectangle 7">
              <a:extLst>
                <a:ext uri="{FF2B5EF4-FFF2-40B4-BE49-F238E27FC236}">
                  <a16:creationId xmlns:a16="http://schemas.microsoft.com/office/drawing/2014/main" id="{4B5F86B0-1E80-4DEE-B159-1FB4A94620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5963" y="5734050"/>
              <a:ext cx="1223962" cy="360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Informasi</a:t>
              </a:r>
            </a:p>
          </p:txBody>
        </p:sp>
        <p:sp>
          <p:nvSpPr>
            <p:cNvPr id="11" name="Line 8">
              <a:extLst>
                <a:ext uri="{FF2B5EF4-FFF2-40B4-BE49-F238E27FC236}">
                  <a16:creationId xmlns:a16="http://schemas.microsoft.com/office/drawing/2014/main" id="{7533D125-66C1-4599-BBAC-72BC7C41BD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63713" y="5949950"/>
              <a:ext cx="288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9">
              <a:extLst>
                <a:ext uri="{FF2B5EF4-FFF2-40B4-BE49-F238E27FC236}">
                  <a16:creationId xmlns:a16="http://schemas.microsoft.com/office/drawing/2014/main" id="{4C21A1BD-0335-4452-8316-3D0E112B1D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09875" y="5949950"/>
              <a:ext cx="360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3" name="Line 10">
              <a:extLst>
                <a:ext uri="{FF2B5EF4-FFF2-40B4-BE49-F238E27FC236}">
                  <a16:creationId xmlns:a16="http://schemas.microsoft.com/office/drawing/2014/main" id="{54329AFF-3291-4996-9DB8-9D0070972D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38625" y="5949950"/>
              <a:ext cx="2873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4" name="Line 15">
              <a:extLst>
                <a:ext uri="{FF2B5EF4-FFF2-40B4-BE49-F238E27FC236}">
                  <a16:creationId xmlns:a16="http://schemas.microsoft.com/office/drawing/2014/main" id="{1BB5ED11-CC5A-40F6-9644-8F42852AD2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6325" y="6092825"/>
              <a:ext cx="0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5" name="Line 16">
              <a:extLst>
                <a:ext uri="{FF2B5EF4-FFF2-40B4-BE49-F238E27FC236}">
                  <a16:creationId xmlns:a16="http://schemas.microsoft.com/office/drawing/2014/main" id="{4301A7BB-801A-4743-B734-007449B60C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6325" y="6308725"/>
              <a:ext cx="35877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Rectangle 17">
              <a:extLst>
                <a:ext uri="{FF2B5EF4-FFF2-40B4-BE49-F238E27FC236}">
                  <a16:creationId xmlns:a16="http://schemas.microsoft.com/office/drawing/2014/main" id="{23638394-D1F4-4053-A057-32793CD003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6188" y="6092825"/>
              <a:ext cx="1008062" cy="360363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Proses</a:t>
              </a:r>
            </a:p>
          </p:txBody>
        </p:sp>
        <p:sp>
          <p:nvSpPr>
            <p:cNvPr id="17" name="Line 18">
              <a:extLst>
                <a:ext uri="{FF2B5EF4-FFF2-40B4-BE49-F238E27FC236}">
                  <a16:creationId xmlns:a16="http://schemas.microsoft.com/office/drawing/2014/main" id="{74C7AC51-0374-42D3-AD3F-95DC25A313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37263" y="6308725"/>
              <a:ext cx="288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9">
              <a:extLst>
                <a:ext uri="{FF2B5EF4-FFF2-40B4-BE49-F238E27FC236}">
                  <a16:creationId xmlns:a16="http://schemas.microsoft.com/office/drawing/2014/main" id="{74262B06-D1A9-465C-B697-13D3538A9F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334250" y="6308725"/>
              <a:ext cx="2873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Rectangle 5">
              <a:extLst>
                <a:ext uri="{FF2B5EF4-FFF2-40B4-BE49-F238E27FC236}">
                  <a16:creationId xmlns:a16="http://schemas.microsoft.com/office/drawing/2014/main" id="{52B00839-FBF0-4706-A866-705177B271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2638" y="5734050"/>
              <a:ext cx="863600" cy="35877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Data</a:t>
              </a:r>
            </a:p>
          </p:txBody>
        </p:sp>
        <p:sp>
          <p:nvSpPr>
            <p:cNvPr id="20" name="Rectangle 20">
              <a:extLst>
                <a:ext uri="{FF2B5EF4-FFF2-40B4-BE49-F238E27FC236}">
                  <a16:creationId xmlns:a16="http://schemas.microsoft.com/office/drawing/2014/main" id="{7761107E-E2AC-4DD8-B7AC-743EAC5F43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23175" y="6092825"/>
              <a:ext cx="1125538" cy="360363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/>
                <a:t>Informasi</a:t>
              </a:r>
            </a:p>
          </p:txBody>
        </p:sp>
        <p:sp>
          <p:nvSpPr>
            <p:cNvPr id="21" name="Line 21">
              <a:extLst>
                <a:ext uri="{FF2B5EF4-FFF2-40B4-BE49-F238E27FC236}">
                  <a16:creationId xmlns:a16="http://schemas.microsoft.com/office/drawing/2014/main" id="{9B736B58-C971-4138-AB71-2B30309F92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748713" y="6308725"/>
              <a:ext cx="39528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4097930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Faktor</a:t>
            </a:r>
            <a:r>
              <a:rPr lang="en-US" altLang="ko-KR" dirty="0"/>
              <a:t> INFORMASI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r>
              <a:rPr lang="en-US" altLang="id-ID" sz="2800" b="1" dirty="0" err="1"/>
              <a:t>Fungsi</a:t>
            </a:r>
            <a:r>
              <a:rPr lang="en-US" altLang="id-ID" sz="2800" b="1" dirty="0"/>
              <a:t>, </a:t>
            </a:r>
            <a:r>
              <a:rPr lang="en-US" altLang="id-ID" sz="2800" b="1" dirty="0" err="1"/>
              <a:t>Biaya</a:t>
            </a:r>
            <a:r>
              <a:rPr lang="en-US" altLang="id-ID" sz="2800" b="1" dirty="0"/>
              <a:t>, Nilai, dan </a:t>
            </a:r>
            <a:r>
              <a:rPr lang="en-US" altLang="id-ID" sz="2800" b="1" dirty="0" err="1"/>
              <a:t>Mutu</a:t>
            </a:r>
            <a:r>
              <a:rPr lang="en-US" altLang="id-ID" sz="2800" b="1" dirty="0"/>
              <a:t> </a:t>
            </a:r>
            <a:r>
              <a:rPr lang="en-US" altLang="id-ID" sz="2800" b="1" dirty="0" err="1"/>
              <a:t>Informasi</a:t>
            </a:r>
            <a:endParaRPr lang="en-US" altLang="id-ID" sz="2800" b="1" dirty="0"/>
          </a:p>
          <a:p>
            <a:endParaRPr lang="en-US" altLang="id-ID" sz="2500" b="1" dirty="0"/>
          </a:p>
          <a:p>
            <a:r>
              <a:rPr lang="en-US" altLang="id-ID" sz="2500" b="1" dirty="0" err="1"/>
              <a:t>Fungsi</a:t>
            </a:r>
            <a:r>
              <a:rPr lang="en-US" altLang="id-ID" sz="2500" b="1" dirty="0"/>
              <a:t> </a:t>
            </a:r>
            <a:r>
              <a:rPr lang="en-US" altLang="id-ID" sz="2500" b="1" dirty="0" err="1"/>
              <a:t>Informasi</a:t>
            </a:r>
            <a:endParaRPr lang="en-US" altLang="id-ID" sz="2500" b="1" dirty="0"/>
          </a:p>
          <a:p>
            <a:r>
              <a:rPr lang="en-US" altLang="id-ID" sz="2500" dirty="0" err="1"/>
              <a:t>Menambah</a:t>
            </a:r>
            <a:r>
              <a:rPr lang="en-US" altLang="id-ID" sz="2500" dirty="0"/>
              <a:t> </a:t>
            </a:r>
            <a:r>
              <a:rPr lang="en-US" altLang="id-ID" sz="2500" dirty="0" err="1"/>
              <a:t>pengetahuan</a:t>
            </a:r>
            <a:endParaRPr lang="en-US" altLang="id-ID" sz="2500" dirty="0"/>
          </a:p>
          <a:p>
            <a:r>
              <a:rPr lang="en-US" altLang="id-ID" sz="2500" dirty="0" err="1"/>
              <a:t>Mengurangi</a:t>
            </a:r>
            <a:r>
              <a:rPr lang="en-US" altLang="id-ID" sz="2500" dirty="0"/>
              <a:t> </a:t>
            </a:r>
            <a:r>
              <a:rPr lang="en-US" altLang="id-ID" sz="2500" dirty="0" err="1"/>
              <a:t>ketidakpastian</a:t>
            </a:r>
            <a:endParaRPr lang="en-US" altLang="id-ID" sz="2500" dirty="0"/>
          </a:p>
          <a:p>
            <a:r>
              <a:rPr lang="en-US" altLang="id-ID" sz="2500" dirty="0" err="1"/>
              <a:t>Mengurangi</a:t>
            </a:r>
            <a:r>
              <a:rPr lang="en-US" altLang="id-ID" sz="2500" dirty="0"/>
              <a:t> </a:t>
            </a:r>
            <a:r>
              <a:rPr lang="en-US" altLang="id-ID" sz="2500" dirty="0" err="1"/>
              <a:t>resiko</a:t>
            </a:r>
            <a:r>
              <a:rPr lang="en-US" altLang="id-ID" sz="2500" dirty="0"/>
              <a:t> </a:t>
            </a:r>
            <a:r>
              <a:rPr lang="en-US" altLang="id-ID" sz="2500" dirty="0" err="1"/>
              <a:t>kegagalan</a:t>
            </a:r>
            <a:endParaRPr lang="en-US" altLang="id-ID" sz="2500" dirty="0"/>
          </a:p>
          <a:p>
            <a:r>
              <a:rPr lang="en-US" altLang="id-ID" sz="2500" dirty="0" err="1"/>
              <a:t>Mengurangi</a:t>
            </a:r>
            <a:r>
              <a:rPr lang="en-US" altLang="id-ID" sz="2500" dirty="0"/>
              <a:t> </a:t>
            </a:r>
            <a:r>
              <a:rPr lang="en-US" altLang="id-ID" sz="2500" dirty="0" err="1"/>
              <a:t>keanekaragaman</a:t>
            </a:r>
            <a:r>
              <a:rPr lang="en-US" altLang="id-ID" sz="2500" dirty="0"/>
              <a:t>/</a:t>
            </a:r>
            <a:r>
              <a:rPr lang="en-US" altLang="id-ID" sz="2500" dirty="0" err="1"/>
              <a:t>varian</a:t>
            </a:r>
            <a:endParaRPr lang="en-US" altLang="id-ID" sz="2500" dirty="0"/>
          </a:p>
          <a:p>
            <a:r>
              <a:rPr lang="en-US" altLang="id-ID" sz="2500" dirty="0" err="1"/>
              <a:t>Memberi</a:t>
            </a:r>
            <a:r>
              <a:rPr lang="en-US" altLang="id-ID" sz="2500" dirty="0"/>
              <a:t> </a:t>
            </a:r>
            <a:r>
              <a:rPr lang="en-US" altLang="id-ID" sz="2500" dirty="0" err="1"/>
              <a:t>standar</a:t>
            </a:r>
            <a:r>
              <a:rPr lang="en-US" altLang="id-ID" sz="2500" dirty="0"/>
              <a:t> (</a:t>
            </a:r>
            <a:r>
              <a:rPr lang="en-US" altLang="id-ID" sz="2500" dirty="0" err="1"/>
              <a:t>aturan</a:t>
            </a:r>
            <a:r>
              <a:rPr lang="en-US" altLang="id-ID" sz="2500" dirty="0"/>
              <a:t>/</a:t>
            </a:r>
            <a:r>
              <a:rPr lang="en-US" altLang="id-ID" sz="2500" dirty="0" err="1"/>
              <a:t>ukuran</a:t>
            </a:r>
            <a:r>
              <a:rPr lang="en-US" altLang="id-ID" sz="2500" dirty="0"/>
              <a:t>/</a:t>
            </a:r>
            <a:r>
              <a:rPr lang="en-US" altLang="id-ID" sz="2500" dirty="0" err="1"/>
              <a:t>batasan</a:t>
            </a:r>
            <a:r>
              <a:rPr lang="en-US" altLang="id-ID" sz="2500" dirty="0"/>
              <a:t>)</a:t>
            </a:r>
          </a:p>
          <a:p>
            <a:pPr>
              <a:lnSpc>
                <a:spcPct val="8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409255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Faktor</a:t>
            </a:r>
            <a:r>
              <a:rPr lang="en-US" altLang="ko-KR" dirty="0"/>
              <a:t> INFORMASI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r>
              <a:rPr lang="en-US" altLang="id-ID" sz="2400" b="1" dirty="0" err="1"/>
              <a:t>Fungsi</a:t>
            </a:r>
            <a:r>
              <a:rPr lang="en-US" altLang="id-ID" sz="2400" b="1" dirty="0"/>
              <a:t>, </a:t>
            </a:r>
            <a:r>
              <a:rPr lang="en-US" altLang="id-ID" sz="2400" b="1" dirty="0" err="1"/>
              <a:t>Biaya</a:t>
            </a:r>
            <a:r>
              <a:rPr lang="en-US" altLang="id-ID" sz="2400" b="1" dirty="0"/>
              <a:t>, Nilai, dan </a:t>
            </a:r>
            <a:r>
              <a:rPr lang="en-US" altLang="id-ID" sz="2400" b="1" dirty="0" err="1"/>
              <a:t>Mutu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Informasi</a:t>
            </a:r>
            <a:endParaRPr lang="en-US" altLang="id-ID" sz="2400" b="1" dirty="0"/>
          </a:p>
          <a:p>
            <a:endParaRPr lang="en-US" altLang="id-ID" sz="2500" b="1" dirty="0"/>
          </a:p>
          <a:p>
            <a:r>
              <a:rPr lang="en-US" altLang="id-ID" sz="2500" b="1" dirty="0" err="1"/>
              <a:t>Biaya</a:t>
            </a:r>
            <a:r>
              <a:rPr lang="en-US" altLang="id-ID" sz="2500" b="1" dirty="0"/>
              <a:t> </a:t>
            </a:r>
            <a:r>
              <a:rPr lang="en-US" altLang="id-ID" sz="2500" b="1" dirty="0" err="1"/>
              <a:t>Informasi</a:t>
            </a:r>
            <a:endParaRPr lang="en-US" altLang="id-ID" sz="2500" b="1" dirty="0"/>
          </a:p>
          <a:p>
            <a:r>
              <a:rPr lang="en-US" altLang="id-ID" sz="2500" dirty="0" err="1"/>
              <a:t>Biaya</a:t>
            </a:r>
            <a:r>
              <a:rPr lang="en-US" altLang="id-ID" sz="2500" dirty="0"/>
              <a:t> </a:t>
            </a:r>
            <a:r>
              <a:rPr lang="en-US" altLang="id-ID" sz="2500" dirty="0" err="1"/>
              <a:t>perangkat</a:t>
            </a:r>
            <a:r>
              <a:rPr lang="en-US" altLang="id-ID" sz="2500" dirty="0"/>
              <a:t> </a:t>
            </a:r>
            <a:r>
              <a:rPr lang="en-US" altLang="id-ID" sz="2500" dirty="0" err="1"/>
              <a:t>keras</a:t>
            </a:r>
            <a:endParaRPr lang="en-US" altLang="id-ID" sz="2500" dirty="0"/>
          </a:p>
          <a:p>
            <a:r>
              <a:rPr lang="en-US" altLang="id-ID" sz="2500" dirty="0" err="1"/>
              <a:t>Biaya</a:t>
            </a:r>
            <a:r>
              <a:rPr lang="en-US" altLang="id-ID" sz="2500" dirty="0"/>
              <a:t> </a:t>
            </a:r>
            <a:r>
              <a:rPr lang="en-US" altLang="id-ID" sz="2500" dirty="0" err="1"/>
              <a:t>analisis</a:t>
            </a:r>
            <a:r>
              <a:rPr lang="en-US" altLang="id-ID" sz="2500" dirty="0"/>
              <a:t>, </a:t>
            </a:r>
            <a:r>
              <a:rPr lang="en-US" altLang="id-ID" sz="2500" dirty="0" err="1"/>
              <a:t>perancangan</a:t>
            </a:r>
            <a:r>
              <a:rPr lang="en-US" altLang="id-ID" sz="2500" dirty="0"/>
              <a:t> dan </a:t>
            </a:r>
            <a:r>
              <a:rPr lang="en-US" altLang="id-ID" sz="2500" dirty="0" err="1"/>
              <a:t>pelaksanaan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sistem</a:t>
            </a:r>
            <a:endParaRPr lang="en-US" altLang="id-ID" sz="2500" dirty="0"/>
          </a:p>
          <a:p>
            <a:r>
              <a:rPr lang="en-US" altLang="id-ID" sz="2500" dirty="0" err="1"/>
              <a:t>Biaya</a:t>
            </a:r>
            <a:r>
              <a:rPr lang="en-US" altLang="id-ID" sz="2500" dirty="0"/>
              <a:t> </a:t>
            </a:r>
            <a:r>
              <a:rPr lang="en-US" altLang="id-ID" sz="2500" dirty="0" err="1"/>
              <a:t>tempat</a:t>
            </a:r>
            <a:r>
              <a:rPr lang="en-US" altLang="id-ID" sz="2500" dirty="0"/>
              <a:t> dan </a:t>
            </a:r>
            <a:r>
              <a:rPr lang="en-US" altLang="id-ID" sz="2500" dirty="0" err="1"/>
              <a:t>lingkungan</a:t>
            </a:r>
            <a:endParaRPr lang="en-US" altLang="id-ID" sz="2500" dirty="0"/>
          </a:p>
          <a:p>
            <a:r>
              <a:rPr lang="en-US" altLang="id-ID" sz="2500" dirty="0" err="1"/>
              <a:t>Biaya</a:t>
            </a:r>
            <a:r>
              <a:rPr lang="en-US" altLang="id-ID" sz="2500" dirty="0"/>
              <a:t> </a:t>
            </a:r>
            <a:r>
              <a:rPr lang="en-US" altLang="id-ID" sz="2500" dirty="0" err="1"/>
              <a:t>perubahan</a:t>
            </a:r>
            <a:r>
              <a:rPr lang="en-US" altLang="id-ID" sz="2500" dirty="0"/>
              <a:t> (</a:t>
            </a:r>
            <a:r>
              <a:rPr lang="en-US" altLang="id-ID" sz="2500" dirty="0" err="1"/>
              <a:t>perubahan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metode</a:t>
            </a:r>
            <a:r>
              <a:rPr lang="en-US" altLang="id-ID" sz="2500" dirty="0"/>
              <a:t>)</a:t>
            </a:r>
          </a:p>
          <a:p>
            <a:r>
              <a:rPr lang="en-US" altLang="id-ID" sz="2500" dirty="0" err="1"/>
              <a:t>Biaya</a:t>
            </a:r>
            <a:r>
              <a:rPr lang="en-US" altLang="id-ID" sz="2500" dirty="0"/>
              <a:t> </a:t>
            </a:r>
            <a:r>
              <a:rPr lang="en-US" altLang="id-ID" sz="2500" dirty="0" err="1"/>
              <a:t>operasi</a:t>
            </a:r>
            <a:endParaRPr lang="en-US" altLang="id-ID" sz="2500" dirty="0"/>
          </a:p>
          <a:p>
            <a:pPr>
              <a:lnSpc>
                <a:spcPct val="8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1690461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Faktor</a:t>
            </a:r>
            <a:r>
              <a:rPr lang="en-US" altLang="ko-KR" dirty="0"/>
              <a:t> INFORMASI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r>
              <a:rPr lang="en-US" altLang="id-ID" sz="2400" b="1" dirty="0" err="1"/>
              <a:t>Fungsi</a:t>
            </a:r>
            <a:r>
              <a:rPr lang="en-US" altLang="id-ID" sz="2400" b="1" dirty="0"/>
              <a:t>, </a:t>
            </a:r>
            <a:r>
              <a:rPr lang="en-US" altLang="id-ID" sz="2400" b="1" dirty="0" err="1"/>
              <a:t>Biaya</a:t>
            </a:r>
            <a:r>
              <a:rPr lang="en-US" altLang="id-ID" sz="2400" b="1" dirty="0"/>
              <a:t>, Nilai, dan </a:t>
            </a:r>
            <a:r>
              <a:rPr lang="en-US" altLang="id-ID" sz="2400" b="1" dirty="0" err="1"/>
              <a:t>Mutu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Informasi</a:t>
            </a:r>
            <a:endParaRPr lang="en-US" altLang="id-ID" sz="2400" b="1" dirty="0"/>
          </a:p>
          <a:p>
            <a:endParaRPr lang="en-US" altLang="id-ID" sz="2400" b="1" dirty="0"/>
          </a:p>
          <a:p>
            <a:r>
              <a:rPr lang="en-US" altLang="id-ID" sz="2400" b="1" dirty="0"/>
              <a:t>Nilai </a:t>
            </a:r>
            <a:r>
              <a:rPr lang="en-US" altLang="id-ID" sz="2400" b="1" dirty="0" err="1"/>
              <a:t>Informasi</a:t>
            </a:r>
            <a:endParaRPr lang="en-US" altLang="id-ID" sz="2400" b="1" dirty="0"/>
          </a:p>
          <a:p>
            <a:r>
              <a:rPr lang="en-US" altLang="id-ID" sz="2400" dirty="0" err="1"/>
              <a:t>Kemudahan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memperolehnya</a:t>
            </a:r>
            <a:endParaRPr lang="en-US" altLang="id-ID" sz="2400" dirty="0"/>
          </a:p>
          <a:p>
            <a:r>
              <a:rPr lang="en-US" altLang="id-ID" sz="2400" dirty="0" err="1"/>
              <a:t>Bersifat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luas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lengkap</a:t>
            </a:r>
            <a:endParaRPr lang="en-US" altLang="id-ID" sz="2400" dirty="0"/>
          </a:p>
          <a:p>
            <a:r>
              <a:rPr lang="en-US" altLang="id-ID" sz="2400" dirty="0" err="1"/>
              <a:t>Memperhatikan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ketelitian</a:t>
            </a:r>
            <a:r>
              <a:rPr lang="en-US" altLang="id-ID" sz="2400" dirty="0"/>
              <a:t> (accuracy)</a:t>
            </a:r>
          </a:p>
          <a:p>
            <a:r>
              <a:rPr lang="en-US" altLang="id-ID" sz="2400" dirty="0" err="1"/>
              <a:t>Kecocokan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pengguna</a:t>
            </a:r>
            <a:r>
              <a:rPr lang="en-US" altLang="id-ID" sz="2400" dirty="0"/>
              <a:t> (relevance)</a:t>
            </a:r>
          </a:p>
          <a:p>
            <a:r>
              <a:rPr lang="en-US" altLang="id-ID" sz="2400" dirty="0" err="1"/>
              <a:t>Ketepatan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waktu</a:t>
            </a:r>
            <a:r>
              <a:rPr lang="en-US" altLang="id-ID" sz="2400" dirty="0"/>
              <a:t> (timeliness)</a:t>
            </a:r>
          </a:p>
          <a:p>
            <a:r>
              <a:rPr lang="en-US" altLang="id-ID" sz="2400" dirty="0" err="1"/>
              <a:t>Kejelasan</a:t>
            </a:r>
            <a:r>
              <a:rPr lang="en-US" altLang="id-ID" sz="2400" dirty="0"/>
              <a:t> (clarity)</a:t>
            </a:r>
          </a:p>
          <a:p>
            <a:r>
              <a:rPr lang="en-US" altLang="id-ID" sz="2400" dirty="0" err="1"/>
              <a:t>Keluwesan</a:t>
            </a:r>
            <a:r>
              <a:rPr lang="en-US" altLang="id-ID" sz="2400" dirty="0"/>
              <a:t> (flexibility)</a:t>
            </a:r>
          </a:p>
          <a:p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dibuktikan</a:t>
            </a:r>
            <a:r>
              <a:rPr lang="en-US" altLang="id-ID" sz="2400" dirty="0"/>
              <a:t> (</a:t>
            </a:r>
            <a:r>
              <a:rPr lang="en-US" altLang="id-ID" sz="2400" dirty="0" err="1"/>
              <a:t>bukan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prasangka</a:t>
            </a:r>
            <a:r>
              <a:rPr lang="en-US" altLang="id-ID" sz="2400" dirty="0"/>
              <a:t>/</a:t>
            </a:r>
            <a:r>
              <a:rPr lang="en-US" altLang="id-ID" sz="2400" dirty="0" err="1"/>
              <a:t>perkiraan</a:t>
            </a:r>
            <a:r>
              <a:rPr lang="en-US" altLang="id-ID" sz="2400" dirty="0"/>
              <a:t>)</a:t>
            </a:r>
          </a:p>
          <a:p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diukur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7851983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Faktor</a:t>
            </a:r>
            <a:r>
              <a:rPr lang="en-US" altLang="ko-KR" dirty="0"/>
              <a:t> INFORMASI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r>
              <a:rPr lang="en-US" altLang="id-ID" sz="2400" b="1" dirty="0" err="1"/>
              <a:t>Fungsi</a:t>
            </a:r>
            <a:r>
              <a:rPr lang="en-US" altLang="id-ID" sz="2400" b="1" dirty="0"/>
              <a:t>, </a:t>
            </a:r>
            <a:r>
              <a:rPr lang="en-US" altLang="id-ID" sz="2400" b="1" dirty="0" err="1"/>
              <a:t>Biaya</a:t>
            </a:r>
            <a:r>
              <a:rPr lang="en-US" altLang="id-ID" sz="2400" b="1" dirty="0"/>
              <a:t>, Nilai, dan </a:t>
            </a:r>
            <a:r>
              <a:rPr lang="en-US" altLang="id-ID" sz="2400" b="1" dirty="0" err="1"/>
              <a:t>Mutu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Informasi</a:t>
            </a:r>
            <a:endParaRPr lang="en-US" altLang="id-ID" sz="2400" b="1" dirty="0"/>
          </a:p>
          <a:p>
            <a:endParaRPr lang="en-US" altLang="id-ID" sz="2400" b="1" dirty="0"/>
          </a:p>
          <a:p>
            <a:r>
              <a:rPr lang="en-US" altLang="id-ID" sz="2400" b="1" dirty="0" err="1"/>
              <a:t>Mutu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Informasi</a:t>
            </a:r>
            <a:endParaRPr lang="en-US" altLang="id-ID" sz="2400" b="1" dirty="0"/>
          </a:p>
          <a:p>
            <a:r>
              <a:rPr lang="en-US" altLang="id-ID" sz="2400" dirty="0" err="1"/>
              <a:t>Kontrol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mengeliminir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kesalahan</a:t>
            </a:r>
            <a:endParaRPr lang="en-US" altLang="id-ID" sz="2400" dirty="0"/>
          </a:p>
          <a:p>
            <a:r>
              <a:rPr lang="en-US" altLang="id-ID" sz="2400" dirty="0" err="1"/>
              <a:t>Pemeriksaan</a:t>
            </a:r>
            <a:r>
              <a:rPr lang="en-US" altLang="id-ID" sz="2400" dirty="0"/>
              <a:t> internal dan </a:t>
            </a:r>
            <a:r>
              <a:rPr lang="en-US" altLang="id-ID" sz="2400" dirty="0" err="1"/>
              <a:t>eksternal</a:t>
            </a:r>
            <a:endParaRPr lang="en-US" altLang="id-ID" sz="2400" dirty="0"/>
          </a:p>
          <a:p>
            <a:r>
              <a:rPr lang="en-US" altLang="id-ID" sz="2400" dirty="0" err="1"/>
              <a:t>Penambahan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batas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ketelitian</a:t>
            </a:r>
            <a:r>
              <a:rPr lang="en-US" altLang="id-ID" sz="2400" dirty="0"/>
              <a:t> data</a:t>
            </a:r>
          </a:p>
          <a:p>
            <a:r>
              <a:rPr lang="en-US" altLang="id-ID" sz="2400" dirty="0"/>
              <a:t>Feedback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pemakai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menilai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kesalahan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mungkin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terjadi</a:t>
            </a:r>
            <a:endParaRPr lang="en-US" altLang="id-ID" sz="2400" dirty="0"/>
          </a:p>
          <a:p>
            <a:pPr>
              <a:lnSpc>
                <a:spcPct val="8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14073334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Konsep</a:t>
            </a:r>
            <a:r>
              <a:rPr lang="en-US" altLang="ko-KR" dirty="0"/>
              <a:t> Dasar MANAJEMEN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500" dirty="0" err="1"/>
              <a:t>Definisi</a:t>
            </a:r>
            <a:r>
              <a:rPr lang="en-US" altLang="id-ID" sz="2500" dirty="0"/>
              <a:t> </a:t>
            </a:r>
            <a:r>
              <a:rPr lang="en-US" altLang="id-ID" sz="2500" dirty="0" err="1"/>
              <a:t>Manajemen</a:t>
            </a:r>
            <a:endParaRPr lang="en-US" altLang="id-ID" sz="2500" dirty="0"/>
          </a:p>
          <a:p>
            <a:pPr>
              <a:lnSpc>
                <a:spcPct val="90000"/>
              </a:lnSpc>
            </a:pPr>
            <a:endParaRPr lang="en-US" altLang="id-ID" sz="2500" dirty="0"/>
          </a:p>
          <a:p>
            <a:pPr>
              <a:lnSpc>
                <a:spcPct val="90000"/>
              </a:lnSpc>
            </a:pPr>
            <a:r>
              <a:rPr lang="en-US" altLang="id-ID" sz="2500" dirty="0" err="1"/>
              <a:t>Pengelolaan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kegiatan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untuk</a:t>
            </a:r>
            <a:r>
              <a:rPr lang="en-US" altLang="id-ID" sz="2500" dirty="0"/>
              <a:t> </a:t>
            </a:r>
            <a:r>
              <a:rPr lang="en-US" altLang="id-ID" sz="2500" dirty="0" err="1"/>
              <a:t>menjalankan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tugas</a:t>
            </a:r>
            <a:r>
              <a:rPr lang="en-US" altLang="id-ID" sz="2500" dirty="0"/>
              <a:t> dan </a:t>
            </a:r>
          </a:p>
          <a:p>
            <a:pPr>
              <a:lnSpc>
                <a:spcPct val="90000"/>
              </a:lnSpc>
            </a:pPr>
            <a:r>
              <a:rPr lang="en-US" altLang="id-ID" sz="2500" dirty="0" err="1"/>
              <a:t>fungsi</a:t>
            </a:r>
            <a:r>
              <a:rPr lang="en-US" altLang="id-ID" sz="2500" dirty="0"/>
              <a:t> </a:t>
            </a:r>
            <a:r>
              <a:rPr lang="en-US" altLang="id-ID" sz="2500" dirty="0" err="1"/>
              <a:t>serta</a:t>
            </a:r>
            <a:r>
              <a:rPr lang="en-US" altLang="id-ID" sz="2500" dirty="0"/>
              <a:t> </a:t>
            </a:r>
            <a:r>
              <a:rPr lang="en-US" altLang="id-ID" sz="2500" dirty="0" err="1"/>
              <a:t>tujuan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suatu</a:t>
            </a:r>
            <a:r>
              <a:rPr lang="en-US" altLang="id-ID" sz="2500" dirty="0"/>
              <a:t> </a:t>
            </a:r>
            <a:r>
              <a:rPr lang="en-US" altLang="id-ID" sz="2500" dirty="0" err="1"/>
              <a:t>organisasi</a:t>
            </a:r>
            <a:endParaRPr lang="en-US" altLang="id-ID" sz="2500" dirty="0"/>
          </a:p>
          <a:p>
            <a:pPr>
              <a:lnSpc>
                <a:spcPct val="90000"/>
              </a:lnSpc>
            </a:pPr>
            <a:endParaRPr lang="en-US" altLang="id-ID" sz="2500" dirty="0"/>
          </a:p>
          <a:p>
            <a:pPr>
              <a:lnSpc>
                <a:spcPct val="90000"/>
              </a:lnSpc>
            </a:pPr>
            <a:r>
              <a:rPr lang="en-US" altLang="id-ID" sz="2500" dirty="0"/>
              <a:t>Proses </a:t>
            </a:r>
            <a:r>
              <a:rPr lang="en-US" altLang="id-ID" sz="2500" dirty="0" err="1"/>
              <a:t>memanfaatkan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sumberdaya</a:t>
            </a:r>
            <a:r>
              <a:rPr lang="en-US" altLang="id-ID" sz="2500" dirty="0"/>
              <a:t> yang </a:t>
            </a:r>
            <a:r>
              <a:rPr lang="en-US" altLang="id-ID" sz="2500" dirty="0" err="1"/>
              <a:t>tersedia</a:t>
            </a:r>
            <a:r>
              <a:rPr lang="en-US" altLang="id-ID" sz="25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500" dirty="0" err="1"/>
              <a:t>untuk</a:t>
            </a:r>
            <a:r>
              <a:rPr lang="en-US" altLang="id-ID" sz="2500" dirty="0"/>
              <a:t> </a:t>
            </a:r>
            <a:r>
              <a:rPr lang="en-US" altLang="id-ID" sz="2500" dirty="0" err="1"/>
              <a:t>mencapai</a:t>
            </a:r>
            <a:r>
              <a:rPr lang="en-US" altLang="id-ID" sz="2500" dirty="0"/>
              <a:t> </a:t>
            </a:r>
            <a:r>
              <a:rPr lang="en-US" altLang="id-ID" sz="2500" dirty="0" err="1"/>
              <a:t>tujuan</a:t>
            </a:r>
            <a:endParaRPr lang="en-US" altLang="id-ID" sz="2500" dirty="0"/>
          </a:p>
          <a:p>
            <a:pPr>
              <a:lnSpc>
                <a:spcPct val="8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649084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Konsep</a:t>
            </a:r>
            <a:r>
              <a:rPr lang="en-US" altLang="ko-KR" dirty="0"/>
              <a:t> Dasar MANAJEMEN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500" dirty="0" err="1"/>
              <a:t>Kegiatan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dalam</a:t>
            </a:r>
            <a:r>
              <a:rPr lang="en-US" altLang="id-ID" sz="2500" dirty="0"/>
              <a:t> </a:t>
            </a:r>
            <a:r>
              <a:rPr lang="en-US" altLang="id-ID" sz="2500" dirty="0" err="1"/>
              <a:t>manajemen</a:t>
            </a:r>
            <a:endParaRPr lang="en-US" altLang="id-ID" sz="2500" dirty="0"/>
          </a:p>
          <a:p>
            <a:pPr>
              <a:lnSpc>
                <a:spcPct val="90000"/>
              </a:lnSpc>
            </a:pPr>
            <a:r>
              <a:rPr lang="en-US" altLang="id-ID" sz="2500" dirty="0"/>
              <a:t>	</a:t>
            </a:r>
            <a:r>
              <a:rPr lang="en-US" altLang="id-ID" sz="2500" dirty="0" err="1"/>
              <a:t>Perencanaan</a:t>
            </a:r>
            <a:endParaRPr lang="en-US" altLang="id-ID" sz="2500" dirty="0"/>
          </a:p>
          <a:p>
            <a:pPr>
              <a:lnSpc>
                <a:spcPct val="90000"/>
              </a:lnSpc>
            </a:pPr>
            <a:r>
              <a:rPr lang="en-US" altLang="id-ID" sz="2500" dirty="0"/>
              <a:t>	</a:t>
            </a:r>
            <a:r>
              <a:rPr lang="en-US" altLang="id-ID" sz="2500" dirty="0" err="1"/>
              <a:t>Pengendalian</a:t>
            </a:r>
            <a:endParaRPr lang="en-US" altLang="id-ID" sz="2500" dirty="0"/>
          </a:p>
          <a:p>
            <a:pPr>
              <a:lnSpc>
                <a:spcPct val="90000"/>
              </a:lnSpc>
            </a:pPr>
            <a:r>
              <a:rPr lang="en-US" altLang="id-ID" sz="2500" dirty="0"/>
              <a:t>	</a:t>
            </a:r>
            <a:r>
              <a:rPr lang="en-US" altLang="id-ID" sz="2500" dirty="0" err="1"/>
              <a:t>Pengawasan</a:t>
            </a:r>
            <a:endParaRPr lang="en-US" altLang="id-ID" sz="2500" dirty="0"/>
          </a:p>
          <a:p>
            <a:pPr>
              <a:lnSpc>
                <a:spcPct val="90000"/>
              </a:lnSpc>
            </a:pPr>
            <a:r>
              <a:rPr lang="en-US" altLang="id-ID" sz="2500" dirty="0"/>
              <a:t>	</a:t>
            </a:r>
            <a:r>
              <a:rPr lang="en-US" altLang="id-ID" sz="2500" dirty="0" err="1"/>
              <a:t>Pengambilan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keputusan</a:t>
            </a:r>
            <a:endParaRPr lang="en-US" altLang="id-ID" sz="2500" dirty="0"/>
          </a:p>
          <a:p>
            <a:pPr>
              <a:lnSpc>
                <a:spcPct val="90000"/>
              </a:lnSpc>
            </a:pPr>
            <a:endParaRPr lang="en-US" altLang="id-ID" sz="2500" dirty="0"/>
          </a:p>
          <a:p>
            <a:pPr>
              <a:lnSpc>
                <a:spcPct val="90000"/>
              </a:lnSpc>
            </a:pPr>
            <a:r>
              <a:rPr lang="en-US" altLang="id-ID" sz="2500" dirty="0" err="1"/>
              <a:t>Sumber</a:t>
            </a:r>
            <a:r>
              <a:rPr lang="en-US" altLang="id-ID" sz="2500" dirty="0"/>
              <a:t> </a:t>
            </a:r>
            <a:r>
              <a:rPr lang="en-US" altLang="id-ID" sz="2500" dirty="0" err="1"/>
              <a:t>daya</a:t>
            </a:r>
            <a:r>
              <a:rPr lang="en-US" altLang="id-ID" sz="25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500" dirty="0"/>
              <a:t>	</a:t>
            </a:r>
            <a:r>
              <a:rPr lang="en-US" altLang="id-ID" sz="2500" dirty="0" err="1"/>
              <a:t>Manusia</a:t>
            </a:r>
            <a:r>
              <a:rPr lang="en-US" altLang="id-ID" sz="2500" dirty="0"/>
              <a:t>, material, modal</a:t>
            </a:r>
          </a:p>
          <a:p>
            <a:pPr>
              <a:lnSpc>
                <a:spcPct val="90000"/>
              </a:lnSpc>
            </a:pPr>
            <a:r>
              <a:rPr lang="en-US" altLang="id-ID" sz="2500" dirty="0"/>
              <a:t>	</a:t>
            </a:r>
            <a:r>
              <a:rPr lang="en-US" altLang="id-ID" sz="2500" dirty="0" err="1"/>
              <a:t>Informasi</a:t>
            </a:r>
            <a:endParaRPr lang="en-US" altLang="id-ID" sz="2500" dirty="0"/>
          </a:p>
          <a:p>
            <a:pPr>
              <a:lnSpc>
                <a:spcPct val="80000"/>
              </a:lnSpc>
            </a:pPr>
            <a:endParaRPr lang="en-US" altLang="id-ID" sz="2800" dirty="0"/>
          </a:p>
        </p:txBody>
      </p:sp>
    </p:spTree>
    <p:extLst>
      <p:ext uri="{BB962C8B-B14F-4D97-AF65-F5344CB8AC3E}">
        <p14:creationId xmlns:p14="http://schemas.microsoft.com/office/powerpoint/2010/main" val="31337858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/>
              <a:t>Proses MANAJEMEN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r>
              <a:rPr lang="en-US" altLang="id-ID" sz="2500" b="1" dirty="0" err="1"/>
              <a:t>Tingkatan</a:t>
            </a:r>
            <a:r>
              <a:rPr lang="en-US" altLang="id-ID" sz="2500" b="1" dirty="0"/>
              <a:t> </a:t>
            </a:r>
            <a:r>
              <a:rPr lang="en-US" altLang="id-ID" sz="2500" b="1" dirty="0" err="1"/>
              <a:t>kegiatan</a:t>
            </a:r>
            <a:r>
              <a:rPr lang="en-US" altLang="id-ID" sz="2500" b="1" dirty="0"/>
              <a:t> </a:t>
            </a:r>
            <a:r>
              <a:rPr lang="en-US" altLang="id-ID" sz="2500" b="1" dirty="0" err="1"/>
              <a:t>manajemen</a:t>
            </a:r>
            <a:endParaRPr lang="en-US" altLang="id-ID" sz="2500" b="1" dirty="0"/>
          </a:p>
          <a:p>
            <a:pPr>
              <a:lnSpc>
                <a:spcPct val="80000"/>
              </a:lnSpc>
            </a:pP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500" dirty="0" err="1"/>
              <a:t>Perencanaan</a:t>
            </a:r>
            <a:r>
              <a:rPr lang="en-US" altLang="id-ID" sz="2500" dirty="0"/>
              <a:t> dan </a:t>
            </a:r>
            <a:r>
              <a:rPr lang="en-US" altLang="id-ID" sz="2500" dirty="0" err="1"/>
              <a:t>Pengendalian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Operasional</a:t>
            </a: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500" dirty="0"/>
              <a:t>	Low level management</a:t>
            </a:r>
          </a:p>
          <a:p>
            <a:pPr>
              <a:lnSpc>
                <a:spcPct val="80000"/>
              </a:lnSpc>
            </a:pP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500" dirty="0" err="1"/>
              <a:t>Perencanaan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taktis</a:t>
            </a:r>
            <a:r>
              <a:rPr lang="en-US" altLang="id-ID" sz="2500" dirty="0"/>
              <a:t> dan </a:t>
            </a:r>
            <a:r>
              <a:rPr lang="en-US" altLang="id-ID" sz="2500" dirty="0" err="1"/>
              <a:t>Pengendalian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manajemen</a:t>
            </a: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500" dirty="0"/>
              <a:t>	</a:t>
            </a:r>
            <a:r>
              <a:rPr lang="en-US" altLang="id-ID" sz="2500" dirty="0" err="1"/>
              <a:t>Midle</a:t>
            </a:r>
            <a:r>
              <a:rPr lang="en-US" altLang="id-ID" sz="2500" dirty="0"/>
              <a:t> level management</a:t>
            </a:r>
          </a:p>
          <a:p>
            <a:pPr>
              <a:lnSpc>
                <a:spcPct val="80000"/>
              </a:lnSpc>
            </a:pP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500" dirty="0" err="1"/>
              <a:t>Perencanaan</a:t>
            </a:r>
            <a:r>
              <a:rPr lang="en-US" altLang="id-ID" sz="2500" dirty="0"/>
              <a:t> </a:t>
            </a:r>
            <a:r>
              <a:rPr lang="en-US" altLang="id-ID" sz="2500" dirty="0" err="1"/>
              <a:t>strategis</a:t>
            </a:r>
            <a:endParaRPr lang="en-US" altLang="id-ID" sz="2500" dirty="0"/>
          </a:p>
          <a:p>
            <a:pPr>
              <a:lnSpc>
                <a:spcPct val="80000"/>
              </a:lnSpc>
            </a:pPr>
            <a:r>
              <a:rPr lang="en-US" altLang="id-ID" sz="2500" dirty="0"/>
              <a:t>	Top level management 	</a:t>
            </a:r>
          </a:p>
        </p:txBody>
      </p:sp>
    </p:spTree>
    <p:extLst>
      <p:ext uri="{BB962C8B-B14F-4D97-AF65-F5344CB8AC3E}">
        <p14:creationId xmlns:p14="http://schemas.microsoft.com/office/powerpoint/2010/main" val="28627577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Tujuan</a:t>
            </a:r>
            <a:r>
              <a:rPr lang="en-US" altLang="ko-KR" dirty="0"/>
              <a:t> SIM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r>
              <a:rPr lang="en-US" altLang="id-ID" sz="2400" b="1" dirty="0" err="1"/>
              <a:t>Tujuan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mempelajari</a:t>
            </a:r>
            <a:r>
              <a:rPr lang="en-US" altLang="id-ID" sz="2400" b="1" dirty="0"/>
              <a:t> SIM</a:t>
            </a:r>
            <a:endParaRPr lang="en-US" altLang="id-ID" sz="2400" b="1" i="1" dirty="0"/>
          </a:p>
          <a:p>
            <a:endParaRPr lang="en-US" altLang="id-ID" sz="2400" dirty="0"/>
          </a:p>
          <a:p>
            <a:r>
              <a:rPr lang="en-US" altLang="id-ID" sz="2400" dirty="0" err="1"/>
              <a:t>Memenuhi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kebutuhan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umum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semua</a:t>
            </a:r>
            <a:r>
              <a:rPr lang="en-US" altLang="id-ID" sz="2400" dirty="0"/>
              <a:t> </a:t>
            </a:r>
          </a:p>
          <a:p>
            <a:r>
              <a:rPr lang="en-US" altLang="id-ID" sz="2400" dirty="0" err="1"/>
              <a:t>manajer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perusahaan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subunit </a:t>
            </a:r>
          </a:p>
          <a:p>
            <a:r>
              <a:rPr lang="en-US" altLang="id-ID" sz="2400" dirty="0" err="1"/>
              <a:t>organisasional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perusahaan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menyediakan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</a:t>
            </a:r>
          </a:p>
          <a:p>
            <a:r>
              <a:rPr lang="en-US" altLang="id-ID" sz="2400" dirty="0" err="1"/>
              <a:t>bagi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pemakai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laporan</a:t>
            </a:r>
            <a:r>
              <a:rPr lang="en-US" altLang="id-ID" sz="2400" dirty="0"/>
              <a:t> dan output</a:t>
            </a:r>
          </a:p>
          <a:p>
            <a:pPr>
              <a:lnSpc>
                <a:spcPct val="80000"/>
              </a:lnSpc>
            </a:pP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2923879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Kemampuan</a:t>
            </a:r>
            <a:r>
              <a:rPr lang="en-US" altLang="ko-KR" dirty="0"/>
              <a:t> SIM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400" b="1" dirty="0"/>
              <a:t>SIM yang </a:t>
            </a:r>
            <a:r>
              <a:rPr lang="en-US" altLang="id-ID" sz="2400" b="1" dirty="0" err="1"/>
              <a:t>baik</a:t>
            </a:r>
            <a:r>
              <a:rPr lang="en-US" altLang="id-ID" sz="2400" b="1" dirty="0"/>
              <a:t> </a:t>
            </a:r>
          </a:p>
          <a:p>
            <a:pPr>
              <a:lnSpc>
                <a:spcPct val="90000"/>
              </a:lnSpc>
            </a:pPr>
            <a:endParaRPr lang="en-US" altLang="id-ID" sz="2400" dirty="0"/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adalah</a:t>
            </a:r>
            <a:r>
              <a:rPr lang="en-US" altLang="id-ID" sz="2400" dirty="0"/>
              <a:t> SIM yang </a:t>
            </a:r>
            <a:r>
              <a:rPr lang="en-US" altLang="id-ID" sz="2400" dirty="0" err="1"/>
              <a:t>mampu</a:t>
            </a:r>
            <a:r>
              <a:rPr lang="en-US" altLang="id-ID" sz="2400" dirty="0"/>
              <a:t> </a:t>
            </a:r>
            <a:r>
              <a:rPr lang="en-US" altLang="id-ID" sz="2400" u="sng" dirty="0" err="1"/>
              <a:t>menyeimbangkan</a:t>
            </a:r>
            <a:r>
              <a:rPr lang="en-US" altLang="id-ID" sz="2400" u="sng" dirty="0"/>
              <a:t> </a:t>
            </a:r>
            <a:r>
              <a:rPr lang="en-US" altLang="id-ID" sz="2400" u="sng" dirty="0" err="1"/>
              <a:t>biaya</a:t>
            </a:r>
            <a:r>
              <a:rPr lang="en-US" altLang="id-ID" sz="2400" u="sng" dirty="0"/>
              <a:t> dan </a:t>
            </a:r>
            <a:r>
              <a:rPr lang="en-US" altLang="id-ID" sz="2400" u="sng" dirty="0" err="1"/>
              <a:t>manfaat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diperoleh</a:t>
            </a:r>
            <a:r>
              <a:rPr lang="en-US" altLang="id-ID" sz="2400" dirty="0"/>
              <a:t> </a:t>
            </a:r>
          </a:p>
          <a:p>
            <a:pPr>
              <a:lnSpc>
                <a:spcPct val="90000"/>
              </a:lnSpc>
            </a:pPr>
            <a:endParaRPr lang="en-US" altLang="id-ID" sz="2400" dirty="0"/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artinya</a:t>
            </a:r>
            <a:r>
              <a:rPr lang="en-US" altLang="id-ID" sz="2400" dirty="0"/>
              <a:t> SIM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menghemat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biaya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meningkatkan</a:t>
            </a:r>
            <a:r>
              <a:rPr lang="en-US" altLang="id-ID" sz="24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pendapatan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muncul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sangat</a:t>
            </a:r>
            <a:r>
              <a:rPr lang="en-US" altLang="id-ID" sz="24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bermanfaat</a:t>
            </a:r>
            <a:r>
              <a:rPr lang="en-US" altLang="id-ID" sz="2400" dirty="0"/>
              <a:t>. </a:t>
            </a:r>
          </a:p>
          <a:p>
            <a:pPr>
              <a:lnSpc>
                <a:spcPct val="80000"/>
              </a:lnSpc>
            </a:pP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1121225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ko-KR" dirty="0" err="1"/>
              <a:t>Kemampuan</a:t>
            </a:r>
            <a:r>
              <a:rPr lang="en-US" altLang="ko-KR" dirty="0"/>
              <a:t> SIM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400" dirty="0" err="1"/>
              <a:t>Organisasi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menyadari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apabila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mereka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cukup</a:t>
            </a:r>
            <a:r>
              <a:rPr lang="en-US" altLang="id-ID" sz="24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realistis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keinginan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mereka</a:t>
            </a:r>
            <a:r>
              <a:rPr lang="en-US" altLang="id-ID" sz="2400" dirty="0"/>
              <a:t>, </a:t>
            </a:r>
          </a:p>
          <a:p>
            <a:pPr>
              <a:lnSpc>
                <a:spcPct val="90000"/>
              </a:lnSpc>
            </a:pPr>
            <a:endParaRPr lang="en-US" altLang="id-ID" sz="2400" dirty="0"/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cermat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merancang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menerapkan</a:t>
            </a:r>
            <a:r>
              <a:rPr lang="en-US" altLang="id-ID" sz="2400" dirty="0"/>
              <a:t> SIM agar </a:t>
            </a:r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sesuai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keinginan</a:t>
            </a:r>
            <a:endParaRPr lang="en-US" altLang="id-ID" sz="2400" dirty="0"/>
          </a:p>
          <a:p>
            <a:pPr>
              <a:lnSpc>
                <a:spcPct val="90000"/>
              </a:lnSpc>
            </a:pPr>
            <a:endParaRPr lang="en-US" altLang="id-ID" sz="2400" dirty="0"/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serta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wajar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menentukan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batas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biaya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titik</a:t>
            </a:r>
            <a:r>
              <a:rPr lang="en-US" altLang="id-ID" sz="24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400" dirty="0" err="1"/>
              <a:t>manfaat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diperoleh</a:t>
            </a:r>
            <a:r>
              <a:rPr lang="en-US" altLang="id-ID" sz="2400" dirty="0"/>
              <a:t>, </a:t>
            </a:r>
          </a:p>
          <a:p>
            <a:pPr>
              <a:lnSpc>
                <a:spcPct val="90000"/>
              </a:lnSpc>
            </a:pPr>
            <a:endParaRPr lang="en-US" altLang="id-ID" sz="2400" dirty="0"/>
          </a:p>
          <a:p>
            <a:pPr>
              <a:lnSpc>
                <a:spcPct val="90000"/>
              </a:lnSpc>
            </a:pPr>
            <a:r>
              <a:rPr lang="en-US" altLang="id-ID" sz="2400" b="1" dirty="0" err="1"/>
              <a:t>maka</a:t>
            </a:r>
            <a:r>
              <a:rPr lang="en-US" altLang="id-ID" sz="2400" b="1" dirty="0"/>
              <a:t> SIM yang </a:t>
            </a:r>
            <a:r>
              <a:rPr lang="en-US" altLang="id-ID" sz="2400" b="1" dirty="0" err="1"/>
              <a:t>dihasilkan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akan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memberikan</a:t>
            </a:r>
            <a:r>
              <a:rPr lang="en-US" altLang="id-ID" sz="2400" b="1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id-ID" sz="2400" b="1" dirty="0" err="1"/>
              <a:t>keuntungan</a:t>
            </a:r>
            <a:r>
              <a:rPr lang="en-US" altLang="id-ID" sz="2400" b="1" dirty="0"/>
              <a:t> dan </a:t>
            </a:r>
            <a:r>
              <a:rPr lang="en-US" altLang="id-ID" sz="2400" b="1" dirty="0" err="1"/>
              <a:t>uang</a:t>
            </a:r>
            <a:endParaRPr lang="en-US" altLang="id-ID" sz="2400" b="1" dirty="0"/>
          </a:p>
          <a:p>
            <a:pPr>
              <a:lnSpc>
                <a:spcPct val="80000"/>
              </a:lnSpc>
            </a:pP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30190485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6778"/>
            <a:ext cx="8712968" cy="1069514"/>
          </a:xfrm>
        </p:spPr>
        <p:txBody>
          <a:bodyPr/>
          <a:lstStyle/>
          <a:p>
            <a:pPr algn="r"/>
            <a:r>
              <a:rPr lang="en-US" altLang="id-ID" dirty="0" err="1"/>
              <a:t>Contoh-contoh</a:t>
            </a:r>
            <a:r>
              <a:rPr lang="en-US" altLang="id-ID" dirty="0"/>
              <a:t> </a:t>
            </a:r>
            <a:r>
              <a:rPr lang="en-US" altLang="ko-KR" dirty="0"/>
              <a:t>SIM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30308"/>
            <a:ext cx="8229600" cy="551106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reservasi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pesawat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terbang</a:t>
            </a:r>
            <a:r>
              <a:rPr lang="en-US" altLang="id-ID" sz="2400" dirty="0"/>
              <a:t> pada biro </a:t>
            </a:r>
          </a:p>
          <a:p>
            <a:r>
              <a:rPr lang="en-US" altLang="id-ID" sz="2400" dirty="0"/>
              <a:t>	</a:t>
            </a:r>
            <a:r>
              <a:rPr lang="en-US" altLang="id-ID" sz="2400" dirty="0" err="1"/>
              <a:t>perjalanan</a:t>
            </a:r>
            <a:r>
              <a:rPr lang="en-US" altLang="id-ID" sz="2400" dirty="0"/>
              <a:t> (travel agent)</a:t>
            </a:r>
          </a:p>
          <a:p>
            <a:endParaRPr lang="en-US" altLang="id-ID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transaksi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kredit</a:t>
            </a:r>
            <a:r>
              <a:rPr lang="en-US" altLang="id-ID" sz="2400" dirty="0"/>
              <a:t> (motor, </a:t>
            </a:r>
            <a:r>
              <a:rPr lang="en-US" altLang="id-ID" sz="2400" dirty="0" err="1"/>
              <a:t>mobil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elektronik</a:t>
            </a:r>
            <a:r>
              <a:rPr lang="en-US" altLang="id-ID" sz="2400" dirty="0"/>
              <a:t>, </a:t>
            </a:r>
          </a:p>
          <a:p>
            <a:r>
              <a:rPr lang="en-US" altLang="id-ID" sz="2400" dirty="0"/>
              <a:t>	</a:t>
            </a:r>
            <a:r>
              <a:rPr lang="en-US" altLang="id-ID" sz="2400" dirty="0" err="1"/>
              <a:t>perabot</a:t>
            </a:r>
            <a:r>
              <a:rPr lang="en-US" altLang="id-ID" sz="2400" dirty="0"/>
              <a:t>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altLang="id-ID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transaksi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pembayaran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tunai</a:t>
            </a:r>
            <a:r>
              <a:rPr lang="en-US" altLang="id-ID" sz="2400" dirty="0"/>
              <a:t> di supermarket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altLang="id-ID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pembuatan</a:t>
            </a:r>
            <a:r>
              <a:rPr lang="en-US" altLang="id-ID" sz="2400" dirty="0"/>
              <a:t> SIM di </a:t>
            </a:r>
            <a:r>
              <a:rPr lang="en-US" altLang="id-ID" sz="2400" dirty="0" err="1"/>
              <a:t>kepolisian</a:t>
            </a:r>
            <a:endParaRPr lang="en-US" altLang="id-ID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altLang="id-ID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id-ID" sz="2400" dirty="0" err="1"/>
              <a:t>Sistem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akademik</a:t>
            </a:r>
            <a:r>
              <a:rPr lang="en-US" altLang="id-ID" sz="2400" dirty="0"/>
              <a:t> di </a:t>
            </a:r>
            <a:r>
              <a:rPr lang="en-US" altLang="id-ID" sz="2400" dirty="0" err="1"/>
              <a:t>perguruan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tinggi</a:t>
            </a:r>
            <a:r>
              <a:rPr lang="en-US" altLang="id-ID" sz="2400" dirty="0"/>
              <a:t> </a:t>
            </a:r>
          </a:p>
          <a:p>
            <a:pPr>
              <a:lnSpc>
                <a:spcPct val="80000"/>
              </a:lnSpc>
            </a:pP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3211361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740</Words>
  <Application>Microsoft Office PowerPoint</Application>
  <PresentationFormat>On-screen Show (4:3)</PresentationFormat>
  <Paragraphs>247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맑은 고딕</vt:lpstr>
      <vt:lpstr>Arial</vt:lpstr>
      <vt:lpstr>Calibri</vt:lpstr>
      <vt:lpstr>Wingdings</vt:lpstr>
      <vt:lpstr>Office Theme</vt:lpstr>
      <vt:lpstr>Custom Design</vt:lpstr>
      <vt:lpstr>PowerPoint Presentation</vt:lpstr>
      <vt:lpstr>Konsep Dasar SIM</vt:lpstr>
      <vt:lpstr>Konsep Dasar SISTEM</vt:lpstr>
      <vt:lpstr>Konsep Dasar SISTEM</vt:lpstr>
      <vt:lpstr>Karakteristik SISTEM</vt:lpstr>
      <vt:lpstr>Karakteristik SISTEM</vt:lpstr>
      <vt:lpstr>Karakteristik SISTEM</vt:lpstr>
      <vt:lpstr>Karakteristik SISTEM</vt:lpstr>
      <vt:lpstr>Karakteristik SISTEM</vt:lpstr>
      <vt:lpstr>Klasifikasi SISTEM</vt:lpstr>
      <vt:lpstr>Klasifikasi SISTEM</vt:lpstr>
      <vt:lpstr>Konsep Dasar INFORMASI</vt:lpstr>
      <vt:lpstr>Konsep Dasar INFORMASI</vt:lpstr>
      <vt:lpstr>Faktor INFORMASI</vt:lpstr>
      <vt:lpstr>Faktor INFORMASI</vt:lpstr>
      <vt:lpstr>Faktor INFORMASI</vt:lpstr>
      <vt:lpstr>Faktor INFORMASI</vt:lpstr>
      <vt:lpstr>Konsep Dasar MANAJEMEN</vt:lpstr>
      <vt:lpstr>Konsep Dasar MANAJEMEN</vt:lpstr>
      <vt:lpstr>Proses MANAJEMEN</vt:lpstr>
      <vt:lpstr>Tujuan SIM</vt:lpstr>
      <vt:lpstr>Kemampuan SIM</vt:lpstr>
      <vt:lpstr>Kemampuan SIM</vt:lpstr>
      <vt:lpstr>Contoh-contoh SIM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ning</cp:lastModifiedBy>
  <cp:revision>33</cp:revision>
  <dcterms:created xsi:type="dcterms:W3CDTF">2014-04-01T16:35:38Z</dcterms:created>
  <dcterms:modified xsi:type="dcterms:W3CDTF">2019-02-26T18:21:01Z</dcterms:modified>
</cp:coreProperties>
</file>