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3" r:id="rId6"/>
    <p:sldId id="264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0" autoAdjust="0"/>
    <p:restoredTop sz="94660"/>
  </p:normalViewPr>
  <p:slideViewPr>
    <p:cSldViewPr snapToGrid="0">
      <p:cViewPr varScale="1">
        <p:scale>
          <a:sx n="66" d="100"/>
          <a:sy n="66" d="100"/>
        </p:scale>
        <p:origin x="7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6744D-3D33-4DCA-B11B-2C5F19FFA17C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0E48-7308-4BB3-89B1-847CD77FA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5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6744D-3D33-4DCA-B11B-2C5F19FFA17C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0E48-7308-4BB3-89B1-847CD77FA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17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6744D-3D33-4DCA-B11B-2C5F19FFA17C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0E48-7308-4BB3-89B1-847CD77FA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334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6744D-3D33-4DCA-B11B-2C5F19FFA17C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0E48-7308-4BB3-89B1-847CD77FA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130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6744D-3D33-4DCA-B11B-2C5F19FFA17C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0E48-7308-4BB3-89B1-847CD77FA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101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6744D-3D33-4DCA-B11B-2C5F19FFA17C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0E48-7308-4BB3-89B1-847CD77FA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9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6744D-3D33-4DCA-B11B-2C5F19FFA17C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0E48-7308-4BB3-89B1-847CD77FA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693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6744D-3D33-4DCA-B11B-2C5F19FFA17C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0E48-7308-4BB3-89B1-847CD77FA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146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6744D-3D33-4DCA-B11B-2C5F19FFA17C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0E48-7308-4BB3-89B1-847CD77FA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45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6744D-3D33-4DCA-B11B-2C5F19FFA17C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0E48-7308-4BB3-89B1-847CD77FA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334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6744D-3D33-4DCA-B11B-2C5F19FFA17C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0E48-7308-4BB3-89B1-847CD77FA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741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6744D-3D33-4DCA-B11B-2C5F19FFA17C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00E48-7308-4BB3-89B1-847CD77FA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299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018915" y="2329130"/>
            <a:ext cx="2075180" cy="16126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 algn="ctr">
              <a:spcBef>
                <a:spcPts val="95"/>
              </a:spcBef>
            </a:pPr>
            <a:r>
              <a:rPr sz="4000" i="1" spc="-25" dirty="0">
                <a:solidFill>
                  <a:srgbClr val="6F2F9F"/>
                </a:solidFill>
                <a:latin typeface="Calibri"/>
                <a:cs typeface="Calibri"/>
              </a:rPr>
              <a:t>Pelat</a:t>
            </a:r>
            <a:endParaRPr sz="40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3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800" spc="-15" dirty="0">
                <a:latin typeface="Calibri"/>
                <a:cs typeface="Calibri"/>
              </a:rPr>
              <a:t>Pertemuan </a:t>
            </a:r>
            <a:r>
              <a:rPr sz="2800" spc="-5" dirty="0">
                <a:latin typeface="Calibri"/>
                <a:cs typeface="Calibri"/>
              </a:rPr>
              <a:t>-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2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5735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1584448"/>
            <a:ext cx="7980680" cy="25736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 algn="just">
              <a:spcBef>
                <a:spcPts val="95"/>
              </a:spcBef>
              <a:buFont typeface="Arial"/>
              <a:buChar char="•"/>
              <a:tabLst>
                <a:tab pos="355600" algn="l"/>
              </a:tabLst>
            </a:pPr>
            <a:r>
              <a:rPr sz="2200" b="1" spc="-15" dirty="0">
                <a:latin typeface="Calibri"/>
                <a:cs typeface="Calibri"/>
              </a:rPr>
              <a:t>Sistem </a:t>
            </a:r>
            <a:r>
              <a:rPr sz="2200" b="1" spc="-20" dirty="0">
                <a:latin typeface="Calibri"/>
                <a:cs typeface="Calibri"/>
              </a:rPr>
              <a:t>Pelat </a:t>
            </a:r>
            <a:r>
              <a:rPr sz="2200" b="1" spc="-10" dirty="0">
                <a:latin typeface="Calibri"/>
                <a:cs typeface="Calibri"/>
              </a:rPr>
              <a:t>Dua </a:t>
            </a:r>
            <a:r>
              <a:rPr sz="2200" b="1" spc="-15" dirty="0">
                <a:latin typeface="Calibri"/>
                <a:cs typeface="Calibri"/>
              </a:rPr>
              <a:t>Arah (Metode</a:t>
            </a:r>
            <a:r>
              <a:rPr sz="2200" b="1" spc="165" dirty="0">
                <a:latin typeface="Calibri"/>
                <a:cs typeface="Calibri"/>
              </a:rPr>
              <a:t> </a:t>
            </a:r>
            <a:r>
              <a:rPr sz="2200" b="1" spc="-5" dirty="0">
                <a:latin typeface="Calibri"/>
                <a:cs typeface="Calibri"/>
              </a:rPr>
              <a:t>Analisis)</a:t>
            </a:r>
            <a:endParaRPr sz="22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355600" algn="l"/>
              </a:tabLst>
            </a:pP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Metode </a:t>
            </a:r>
            <a:r>
              <a:rPr sz="2200" spc="-15" dirty="0">
                <a:solidFill>
                  <a:srgbClr val="FF0000"/>
                </a:solidFill>
                <a:latin typeface="Calibri"/>
                <a:cs typeface="Calibri"/>
              </a:rPr>
              <a:t>Perencanaan 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Langsung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(</a:t>
            </a:r>
            <a:r>
              <a:rPr sz="2200" i="1" spc="-10" dirty="0">
                <a:solidFill>
                  <a:srgbClr val="FF0000"/>
                </a:solidFill>
                <a:latin typeface="Calibri"/>
                <a:cs typeface="Calibri"/>
              </a:rPr>
              <a:t>Direct Design </a:t>
            </a:r>
            <a:r>
              <a:rPr sz="2200" i="1" spc="-5" dirty="0">
                <a:solidFill>
                  <a:srgbClr val="FF0000"/>
                </a:solidFill>
                <a:latin typeface="Calibri"/>
                <a:cs typeface="Calibri"/>
              </a:rPr>
              <a:t>Method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, 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DDM), </a:t>
            </a:r>
            <a:r>
              <a:rPr sz="2200" spc="-10" dirty="0">
                <a:latin typeface="Calibri"/>
                <a:cs typeface="Calibri"/>
              </a:rPr>
              <a:t> dirumuskan </a:t>
            </a:r>
            <a:r>
              <a:rPr sz="2200" spc="-5" dirty="0">
                <a:latin typeface="Calibri"/>
                <a:cs typeface="Calibri"/>
              </a:rPr>
              <a:t>dalam SNI 2847:2013 pasal 13.6, </a:t>
            </a:r>
            <a:r>
              <a:rPr sz="2200" spc="-10" dirty="0">
                <a:latin typeface="Calibri"/>
                <a:cs typeface="Calibri"/>
              </a:rPr>
              <a:t>merupakan prosedur  </a:t>
            </a:r>
            <a:r>
              <a:rPr sz="2200" spc="-15" dirty="0">
                <a:latin typeface="Calibri"/>
                <a:cs typeface="Calibri"/>
              </a:rPr>
              <a:t>pendekatan </a:t>
            </a:r>
            <a:r>
              <a:rPr sz="2200" spc="-10" dirty="0">
                <a:latin typeface="Calibri"/>
                <a:cs typeface="Calibri"/>
              </a:rPr>
              <a:t>untuk </a:t>
            </a:r>
            <a:r>
              <a:rPr sz="2200" spc="-5" dirty="0">
                <a:latin typeface="Calibri"/>
                <a:cs typeface="Calibri"/>
              </a:rPr>
              <a:t>analisis </a:t>
            </a:r>
            <a:r>
              <a:rPr sz="2200" spc="-10" dirty="0">
                <a:latin typeface="Calibri"/>
                <a:cs typeface="Calibri"/>
              </a:rPr>
              <a:t>dan </a:t>
            </a:r>
            <a:r>
              <a:rPr sz="2200" spc="-5" dirty="0">
                <a:latin typeface="Calibri"/>
                <a:cs typeface="Calibri"/>
              </a:rPr>
              <a:t>desain </a:t>
            </a:r>
            <a:r>
              <a:rPr sz="2200" spc="-10" dirty="0">
                <a:latin typeface="Calibri"/>
                <a:cs typeface="Calibri"/>
              </a:rPr>
              <a:t>pelat dua </a:t>
            </a:r>
            <a:r>
              <a:rPr sz="2200" spc="-15" dirty="0">
                <a:latin typeface="Calibri"/>
                <a:cs typeface="Calibri"/>
              </a:rPr>
              <a:t>arah. Metode </a:t>
            </a:r>
            <a:r>
              <a:rPr sz="2200" spc="-5" dirty="0">
                <a:latin typeface="Calibri"/>
                <a:cs typeface="Calibri"/>
              </a:rPr>
              <a:t>ini  </a:t>
            </a:r>
            <a:r>
              <a:rPr sz="2200" spc="-10" dirty="0">
                <a:latin typeface="Calibri"/>
                <a:cs typeface="Calibri"/>
              </a:rPr>
              <a:t>dibatasi untuk </a:t>
            </a:r>
            <a:r>
              <a:rPr sz="2200" spc="-15" dirty="0">
                <a:latin typeface="Calibri"/>
                <a:cs typeface="Calibri"/>
              </a:rPr>
              <a:t>sistem </a:t>
            </a:r>
            <a:r>
              <a:rPr sz="2200" spc="-10" dirty="0">
                <a:latin typeface="Calibri"/>
                <a:cs typeface="Calibri"/>
              </a:rPr>
              <a:t>pelat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5" dirty="0">
                <a:latin typeface="Calibri"/>
                <a:cs typeface="Calibri"/>
              </a:rPr>
              <a:t>dibebani oleh beban </a:t>
            </a:r>
            <a:r>
              <a:rPr sz="2200" spc="-15" dirty="0">
                <a:latin typeface="Calibri"/>
                <a:cs typeface="Calibri"/>
              </a:rPr>
              <a:t>terdistribusi  </a:t>
            </a:r>
            <a:r>
              <a:rPr sz="2200" spc="-20" dirty="0">
                <a:latin typeface="Calibri"/>
                <a:cs typeface="Calibri"/>
              </a:rPr>
              <a:t>merata, </a:t>
            </a:r>
            <a:r>
              <a:rPr sz="2200" spc="-10" dirty="0">
                <a:latin typeface="Calibri"/>
                <a:cs typeface="Calibri"/>
              </a:rPr>
              <a:t>serta tertumpu </a:t>
            </a:r>
            <a:r>
              <a:rPr sz="2200" spc="-5" dirty="0">
                <a:latin typeface="Calibri"/>
                <a:cs typeface="Calibri"/>
              </a:rPr>
              <a:t>oleh </a:t>
            </a:r>
            <a:r>
              <a:rPr sz="2200" spc="-20" dirty="0">
                <a:latin typeface="Calibri"/>
                <a:cs typeface="Calibri"/>
              </a:rPr>
              <a:t>kolom-kolom </a:t>
            </a:r>
            <a:r>
              <a:rPr sz="2200" spc="-5" dirty="0">
                <a:latin typeface="Calibri"/>
                <a:cs typeface="Calibri"/>
              </a:rPr>
              <a:t>dalam </a:t>
            </a:r>
            <a:r>
              <a:rPr sz="2200" spc="-15" dirty="0">
                <a:latin typeface="Calibri"/>
                <a:cs typeface="Calibri"/>
              </a:rPr>
              <a:t>jarak yang </a:t>
            </a:r>
            <a:r>
              <a:rPr sz="2200" spc="-5" dirty="0">
                <a:latin typeface="Calibri"/>
                <a:cs typeface="Calibri"/>
              </a:rPr>
              <a:t>sama  </a:t>
            </a:r>
            <a:r>
              <a:rPr sz="2200" spc="-15" dirty="0">
                <a:latin typeface="Calibri"/>
                <a:cs typeface="Calibri"/>
              </a:rPr>
              <a:t>atau </a:t>
            </a:r>
            <a:r>
              <a:rPr sz="2200" spc="-10" dirty="0">
                <a:latin typeface="Calibri"/>
                <a:cs typeface="Calibri"/>
              </a:rPr>
              <a:t>hampir </a:t>
            </a:r>
            <a:r>
              <a:rPr sz="2200" spc="-5" dirty="0">
                <a:latin typeface="Calibri"/>
                <a:cs typeface="Calibri"/>
              </a:rPr>
              <a:t>sama. </a:t>
            </a:r>
            <a:r>
              <a:rPr sz="2200" spc="-10" dirty="0">
                <a:latin typeface="Calibri"/>
                <a:cs typeface="Calibri"/>
              </a:rPr>
              <a:t>Metode Perencanaan </a:t>
            </a:r>
            <a:r>
              <a:rPr sz="2200" spc="-5" dirty="0">
                <a:latin typeface="Calibri"/>
                <a:cs typeface="Calibri"/>
              </a:rPr>
              <a:t>Langsung ini  menggunakan sejumlah </a:t>
            </a:r>
            <a:r>
              <a:rPr sz="2200" spc="-15" dirty="0">
                <a:latin typeface="Calibri"/>
                <a:cs typeface="Calibri"/>
              </a:rPr>
              <a:t>koefisien </a:t>
            </a:r>
            <a:r>
              <a:rPr sz="2200" spc="-10" dirty="0">
                <a:latin typeface="Calibri"/>
                <a:cs typeface="Calibri"/>
              </a:rPr>
              <a:t>untuk menentukan </a:t>
            </a:r>
            <a:r>
              <a:rPr sz="2200" spc="-15" dirty="0">
                <a:latin typeface="Calibri"/>
                <a:cs typeface="Calibri"/>
              </a:rPr>
              <a:t>besarnya  </a:t>
            </a:r>
            <a:r>
              <a:rPr sz="2200" spc="-5" dirty="0">
                <a:latin typeface="Calibri"/>
                <a:cs typeface="Calibri"/>
              </a:rPr>
              <a:t>momen </a:t>
            </a:r>
            <a:r>
              <a:rPr sz="2200" spc="-10" dirty="0">
                <a:latin typeface="Calibri"/>
                <a:cs typeface="Calibri"/>
              </a:rPr>
              <a:t>rencana pada lokasi-lokasi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kritis.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6" y="4133212"/>
            <a:ext cx="12674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5" dirty="0">
                <a:solidFill>
                  <a:srgbClr val="FF0000"/>
                </a:solidFill>
                <a:latin typeface="Calibri"/>
                <a:cs typeface="Calibri"/>
              </a:rPr>
              <a:t>Metode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13180" y="4133212"/>
            <a:ext cx="650811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1056640" algn="l"/>
                <a:tab pos="2215515" algn="l"/>
                <a:tab pos="3705225" algn="l"/>
                <a:tab pos="4648835" algn="l"/>
                <a:tab pos="5838190" algn="l"/>
              </a:tabLst>
            </a:pP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Rangka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Ekivalen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200" spc="-15" dirty="0">
                <a:solidFill>
                  <a:srgbClr val="FF0000"/>
                </a:solidFill>
                <a:latin typeface="Calibri"/>
                <a:cs typeface="Calibri"/>
              </a:rPr>
              <a:t>(</a:t>
            </a:r>
            <a:r>
              <a:rPr sz="2200" i="1" spc="-15" dirty="0">
                <a:solidFill>
                  <a:srgbClr val="FF0000"/>
                </a:solidFill>
                <a:latin typeface="Calibri"/>
                <a:cs typeface="Calibri"/>
              </a:rPr>
              <a:t>Equivalent</a:t>
            </a:r>
            <a:r>
              <a:rPr sz="2200" spc="-15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200" i="1" spc="-10" dirty="0">
                <a:solidFill>
                  <a:srgbClr val="FF0000"/>
                </a:solidFill>
                <a:latin typeface="Calibri"/>
                <a:cs typeface="Calibri"/>
              </a:rPr>
              <a:t>Frame</a:t>
            </a:r>
            <a:r>
              <a:rPr sz="2200" spc="-1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200" i="1" spc="-5" dirty="0">
                <a:solidFill>
                  <a:srgbClr val="FF0000"/>
                </a:solidFill>
                <a:latin typeface="Calibri"/>
                <a:cs typeface="Calibri"/>
              </a:rPr>
              <a:t>Method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,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200" spc="-10" dirty="0">
                <a:solidFill>
                  <a:srgbClr val="FF0000"/>
                </a:solidFill>
                <a:latin typeface="Calibri"/>
                <a:cs typeface="Calibri"/>
              </a:rPr>
              <a:t>EFM),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85446" y="4401437"/>
            <a:ext cx="7637780" cy="170180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 marR="5080" algn="just">
              <a:lnSpc>
                <a:spcPct val="80000"/>
              </a:lnSpc>
              <a:spcBef>
                <a:spcPts val="625"/>
              </a:spcBef>
            </a:pPr>
            <a:r>
              <a:rPr sz="2200" spc="-10" dirty="0">
                <a:latin typeface="Calibri"/>
                <a:cs typeface="Calibri"/>
              </a:rPr>
              <a:t>dirumuskan </a:t>
            </a:r>
            <a:r>
              <a:rPr sz="2200" spc="-5" dirty="0">
                <a:latin typeface="Calibri"/>
                <a:cs typeface="Calibri"/>
              </a:rPr>
              <a:t>dalam </a:t>
            </a:r>
            <a:r>
              <a:rPr sz="2200" spc="-10" dirty="0">
                <a:latin typeface="Calibri"/>
                <a:cs typeface="Calibri"/>
              </a:rPr>
              <a:t>SNI </a:t>
            </a:r>
            <a:r>
              <a:rPr sz="2200" spc="-5" dirty="0">
                <a:latin typeface="Calibri"/>
                <a:cs typeface="Calibri"/>
              </a:rPr>
              <a:t>2847:2013 pasal 13.7. </a:t>
            </a:r>
            <a:r>
              <a:rPr sz="2200" spc="-10" dirty="0">
                <a:latin typeface="Calibri"/>
                <a:cs typeface="Calibri"/>
              </a:rPr>
              <a:t>Struktur </a:t>
            </a:r>
            <a:r>
              <a:rPr sz="2200" spc="-5" dirty="0">
                <a:latin typeface="Calibri"/>
                <a:cs typeface="Calibri"/>
              </a:rPr>
              <a:t>Bangunan 3  dimensi dibagi-bagi menjadi </a:t>
            </a:r>
            <a:r>
              <a:rPr sz="2200" spc="-10" dirty="0">
                <a:latin typeface="Calibri"/>
                <a:cs typeface="Calibri"/>
              </a:rPr>
              <a:t>beberapa </a:t>
            </a:r>
            <a:r>
              <a:rPr sz="2200" spc="-20" dirty="0">
                <a:latin typeface="Calibri"/>
                <a:cs typeface="Calibri"/>
              </a:rPr>
              <a:t>rangka </a:t>
            </a:r>
            <a:r>
              <a:rPr sz="2200" spc="-10" dirty="0">
                <a:latin typeface="Calibri"/>
                <a:cs typeface="Calibri"/>
              </a:rPr>
              <a:t>ekivalen dua  </a:t>
            </a:r>
            <a:r>
              <a:rPr sz="2200" spc="-5" dirty="0">
                <a:latin typeface="Calibri"/>
                <a:cs typeface="Calibri"/>
              </a:rPr>
              <a:t>dimensi, pembagian </a:t>
            </a:r>
            <a:r>
              <a:rPr sz="2200" spc="-15" dirty="0">
                <a:latin typeface="Calibri"/>
                <a:cs typeface="Calibri"/>
              </a:rPr>
              <a:t>tersebut dilakukan dengan </a:t>
            </a:r>
            <a:r>
              <a:rPr sz="2200" spc="-25" dirty="0">
                <a:latin typeface="Calibri"/>
                <a:cs typeface="Calibri"/>
              </a:rPr>
              <a:t>cara </a:t>
            </a:r>
            <a:r>
              <a:rPr sz="2200" spc="-5" dirty="0">
                <a:latin typeface="Calibri"/>
                <a:cs typeface="Calibri"/>
              </a:rPr>
              <a:t>membuat  </a:t>
            </a:r>
            <a:r>
              <a:rPr sz="2200" spc="-15" dirty="0">
                <a:latin typeface="Calibri"/>
                <a:cs typeface="Calibri"/>
              </a:rPr>
              <a:t>potongan </a:t>
            </a:r>
            <a:r>
              <a:rPr sz="2200" spc="-5" dirty="0">
                <a:latin typeface="Calibri"/>
                <a:cs typeface="Calibri"/>
              </a:rPr>
              <a:t>sepanjang </a:t>
            </a:r>
            <a:r>
              <a:rPr sz="2200" spc="-10" dirty="0">
                <a:latin typeface="Calibri"/>
                <a:cs typeface="Calibri"/>
              </a:rPr>
              <a:t>garis </a:t>
            </a:r>
            <a:r>
              <a:rPr sz="2200" spc="-15" dirty="0">
                <a:latin typeface="Calibri"/>
                <a:cs typeface="Calibri"/>
              </a:rPr>
              <a:t>tengah </a:t>
            </a:r>
            <a:r>
              <a:rPr sz="2200" spc="-5" dirty="0">
                <a:latin typeface="Calibri"/>
                <a:cs typeface="Calibri"/>
              </a:rPr>
              <a:t>di </a:t>
            </a:r>
            <a:r>
              <a:rPr sz="2200" spc="-20" dirty="0">
                <a:latin typeface="Calibri"/>
                <a:cs typeface="Calibri"/>
              </a:rPr>
              <a:t>antara kedua </a:t>
            </a:r>
            <a:r>
              <a:rPr sz="2200" spc="-15" dirty="0">
                <a:latin typeface="Calibri"/>
                <a:cs typeface="Calibri"/>
              </a:rPr>
              <a:t>kolom. </a:t>
            </a:r>
            <a:r>
              <a:rPr sz="2200" spc="-10" dirty="0">
                <a:latin typeface="Calibri"/>
                <a:cs typeface="Calibri"/>
              </a:rPr>
              <a:t>Struktur  </a:t>
            </a:r>
            <a:r>
              <a:rPr sz="2200" spc="-20" dirty="0">
                <a:latin typeface="Calibri"/>
                <a:cs typeface="Calibri"/>
              </a:rPr>
              <a:t>rangka </a:t>
            </a:r>
            <a:r>
              <a:rPr sz="2200" spc="-5" dirty="0">
                <a:latin typeface="Calibri"/>
                <a:cs typeface="Calibri"/>
              </a:rPr>
              <a:t>dianalisis </a:t>
            </a:r>
            <a:r>
              <a:rPr sz="2200" spc="-20" dirty="0">
                <a:latin typeface="Calibri"/>
                <a:cs typeface="Calibri"/>
              </a:rPr>
              <a:t>secara </a:t>
            </a:r>
            <a:r>
              <a:rPr sz="2200" spc="-5" dirty="0">
                <a:latin typeface="Calibri"/>
                <a:cs typeface="Calibri"/>
              </a:rPr>
              <a:t>terpisah </a:t>
            </a:r>
            <a:r>
              <a:rPr sz="2200" spc="-15" dirty="0">
                <a:latin typeface="Calibri"/>
                <a:cs typeface="Calibri"/>
              </a:rPr>
              <a:t>lantai </a:t>
            </a:r>
            <a:r>
              <a:rPr sz="2200" spc="-10" dirty="0">
                <a:latin typeface="Calibri"/>
                <a:cs typeface="Calibri"/>
              </a:rPr>
              <a:t>per </a:t>
            </a:r>
            <a:r>
              <a:rPr sz="2200" spc="-15" dirty="0">
                <a:latin typeface="Calibri"/>
                <a:cs typeface="Calibri"/>
              </a:rPr>
              <a:t>lantai </a:t>
            </a:r>
            <a:r>
              <a:rPr sz="2200" spc="-5" dirty="0">
                <a:latin typeface="Calibri"/>
                <a:cs typeface="Calibri"/>
              </a:rPr>
              <a:t>dalam </a:t>
            </a:r>
            <a:r>
              <a:rPr sz="2200" spc="-15" dirty="0">
                <a:latin typeface="Calibri"/>
                <a:cs typeface="Calibri"/>
              </a:rPr>
              <a:t>arah  </a:t>
            </a:r>
            <a:r>
              <a:rPr sz="2200" spc="-5" dirty="0">
                <a:latin typeface="Calibri"/>
                <a:cs typeface="Calibri"/>
              </a:rPr>
              <a:t>memanjang </a:t>
            </a:r>
            <a:r>
              <a:rPr sz="2200" spc="-10" dirty="0">
                <a:latin typeface="Calibri"/>
                <a:cs typeface="Calibri"/>
              </a:rPr>
              <a:t>dan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melintang</a:t>
            </a:r>
            <a:endParaRPr sz="2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4273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690159" y="1135750"/>
            <a:ext cx="64027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0" dirty="0">
                <a:latin typeface="Calibri"/>
                <a:cs typeface="Calibri"/>
              </a:rPr>
              <a:t>Ketebalan </a:t>
            </a:r>
            <a:r>
              <a:rPr sz="3200" b="1" spc="-5" dirty="0">
                <a:latin typeface="Calibri"/>
                <a:cs typeface="Calibri"/>
              </a:rPr>
              <a:t>Minimum </a:t>
            </a:r>
            <a:r>
              <a:rPr sz="3200" b="1" spc="-20" dirty="0">
                <a:latin typeface="Calibri"/>
                <a:cs typeface="Calibri"/>
              </a:rPr>
              <a:t>Pelat </a:t>
            </a:r>
            <a:r>
              <a:rPr sz="3200" b="1" spc="-5" dirty="0">
                <a:latin typeface="Calibri"/>
                <a:cs typeface="Calibri"/>
              </a:rPr>
              <a:t>Dua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Arah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30417" y="2146434"/>
            <a:ext cx="5332396" cy="37346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38751" y="2772076"/>
            <a:ext cx="6147936" cy="16410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8267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603532" y="952871"/>
            <a:ext cx="640270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spc="-20" dirty="0">
                <a:latin typeface="Calibri"/>
                <a:cs typeface="Calibri"/>
              </a:rPr>
              <a:t>Ketebalan </a:t>
            </a:r>
            <a:r>
              <a:rPr sz="3200" b="1" spc="-5" dirty="0">
                <a:latin typeface="Calibri"/>
                <a:cs typeface="Calibri"/>
              </a:rPr>
              <a:t>Minimum </a:t>
            </a:r>
            <a:r>
              <a:rPr sz="3200" b="1" spc="-20" dirty="0">
                <a:latin typeface="Calibri"/>
                <a:cs typeface="Calibri"/>
              </a:rPr>
              <a:t>Pelat </a:t>
            </a:r>
            <a:r>
              <a:rPr sz="3200" b="1" spc="-5" dirty="0">
                <a:latin typeface="Calibri"/>
                <a:cs typeface="Calibri"/>
              </a:rPr>
              <a:t>Dua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Arah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03532" y="1684421"/>
            <a:ext cx="8560745" cy="42351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71777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1566159"/>
            <a:ext cx="7641590" cy="463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spcBef>
                <a:spcPts val="100"/>
              </a:spcBef>
            </a:pPr>
            <a:r>
              <a:rPr sz="2700" b="1" spc="-20" dirty="0">
                <a:latin typeface="Calibri"/>
                <a:cs typeface="Calibri"/>
              </a:rPr>
              <a:t>Ketebalan </a:t>
            </a:r>
            <a:r>
              <a:rPr sz="2700" b="1" spc="-5" dirty="0">
                <a:latin typeface="Calibri"/>
                <a:cs typeface="Calibri"/>
              </a:rPr>
              <a:t>Minimum </a:t>
            </a:r>
            <a:r>
              <a:rPr sz="2700" b="1" spc="-20" dirty="0">
                <a:latin typeface="Calibri"/>
                <a:cs typeface="Calibri"/>
              </a:rPr>
              <a:t>Pelat </a:t>
            </a:r>
            <a:r>
              <a:rPr sz="2700" b="1" spc="-5" dirty="0">
                <a:latin typeface="Calibri"/>
                <a:cs typeface="Calibri"/>
              </a:rPr>
              <a:t>Dua</a:t>
            </a:r>
            <a:r>
              <a:rPr sz="2700" b="1" spc="75" dirty="0">
                <a:latin typeface="Calibri"/>
                <a:cs typeface="Calibri"/>
              </a:rPr>
              <a:t> </a:t>
            </a:r>
            <a:r>
              <a:rPr sz="2700" b="1" spc="-15" dirty="0">
                <a:latin typeface="Calibri"/>
                <a:cs typeface="Calibri"/>
              </a:rPr>
              <a:t>Arah</a:t>
            </a:r>
            <a:endParaRPr sz="2700" dirty="0">
              <a:latin typeface="Calibri"/>
              <a:cs typeface="Calibri"/>
            </a:endParaRPr>
          </a:p>
          <a:p>
            <a:pPr marL="355600" marR="62230" indent="-342900" algn="just">
              <a:lnSpc>
                <a:spcPct val="80000"/>
              </a:lnSpc>
              <a:spcBef>
                <a:spcPts val="64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50" dirty="0">
                <a:latin typeface="Calibri"/>
                <a:cs typeface="Calibri"/>
              </a:rPr>
              <a:t>Tebal </a:t>
            </a:r>
            <a:r>
              <a:rPr sz="2700" dirty="0">
                <a:latin typeface="Calibri"/>
                <a:cs typeface="Calibri"/>
              </a:rPr>
              <a:t>minimum </a:t>
            </a:r>
            <a:r>
              <a:rPr sz="2700" spc="-10" dirty="0">
                <a:latin typeface="Calibri"/>
                <a:cs typeface="Calibri"/>
              </a:rPr>
              <a:t>pelat tanpa </a:t>
            </a:r>
            <a:r>
              <a:rPr sz="2700" spc="-5" dirty="0">
                <a:latin typeface="Calibri"/>
                <a:cs typeface="Calibri"/>
              </a:rPr>
              <a:t>balok dalam </a:t>
            </a:r>
            <a:r>
              <a:rPr sz="2700" spc="-10" dirty="0">
                <a:latin typeface="Calibri"/>
                <a:cs typeface="Calibri"/>
              </a:rPr>
              <a:t>seperti  </a:t>
            </a:r>
            <a:r>
              <a:rPr sz="2700" spc="-15" dirty="0">
                <a:latin typeface="Calibri"/>
                <a:cs typeface="Calibri"/>
              </a:rPr>
              <a:t>ditentukan </a:t>
            </a:r>
            <a:r>
              <a:rPr sz="2700" spc="-5" dirty="0">
                <a:latin typeface="Calibri"/>
                <a:cs typeface="Calibri"/>
              </a:rPr>
              <a:t>dalam </a:t>
            </a:r>
            <a:r>
              <a:rPr sz="2700" spc="-45" dirty="0">
                <a:latin typeface="Calibri"/>
                <a:cs typeface="Calibri"/>
              </a:rPr>
              <a:t>Tabel </a:t>
            </a:r>
            <a:r>
              <a:rPr sz="2700" dirty="0">
                <a:latin typeface="Calibri"/>
                <a:cs typeface="Calibri"/>
              </a:rPr>
              <a:t>12.4 </a:t>
            </a:r>
            <a:r>
              <a:rPr sz="2700" spc="-5" dirty="0">
                <a:latin typeface="Calibri"/>
                <a:cs typeface="Calibri"/>
              </a:rPr>
              <a:t>tidak boleh </a:t>
            </a:r>
            <a:r>
              <a:rPr sz="2700" spc="-20" dirty="0">
                <a:latin typeface="Calibri"/>
                <a:cs typeface="Calibri"/>
              </a:rPr>
              <a:t>kurang </a:t>
            </a:r>
            <a:r>
              <a:rPr sz="2700" spc="-5" dirty="0">
                <a:latin typeface="Calibri"/>
                <a:cs typeface="Calibri"/>
              </a:rPr>
              <a:t>dari  </a:t>
            </a:r>
            <a:r>
              <a:rPr sz="2700" dirty="0">
                <a:latin typeface="Calibri"/>
                <a:cs typeface="Calibri"/>
              </a:rPr>
              <a:t>120 mm </a:t>
            </a:r>
            <a:r>
              <a:rPr sz="2700" spc="-10" dirty="0">
                <a:latin typeface="Calibri"/>
                <a:cs typeface="Calibri"/>
              </a:rPr>
              <a:t>(untuk pelat tanpa </a:t>
            </a:r>
            <a:r>
              <a:rPr sz="2700" spc="-5" dirty="0">
                <a:latin typeface="Calibri"/>
                <a:cs typeface="Calibri"/>
              </a:rPr>
              <a:t>penebalan panel), </a:t>
            </a:r>
            <a:r>
              <a:rPr sz="2700" spc="-20" dirty="0">
                <a:latin typeface="Calibri"/>
                <a:cs typeface="Calibri"/>
              </a:rPr>
              <a:t>atau  </a:t>
            </a:r>
            <a:r>
              <a:rPr sz="2700" spc="-5" dirty="0">
                <a:latin typeface="Calibri"/>
                <a:cs typeface="Calibri"/>
              </a:rPr>
              <a:t>tidak </a:t>
            </a:r>
            <a:r>
              <a:rPr sz="2700" spc="-20" dirty="0">
                <a:latin typeface="Calibri"/>
                <a:cs typeface="Calibri"/>
              </a:rPr>
              <a:t>kurang </a:t>
            </a:r>
            <a:r>
              <a:rPr sz="2700" spc="-5" dirty="0">
                <a:latin typeface="Calibri"/>
                <a:cs typeface="Calibri"/>
              </a:rPr>
              <a:t>dari </a:t>
            </a:r>
            <a:r>
              <a:rPr sz="2700" dirty="0">
                <a:latin typeface="Calibri"/>
                <a:cs typeface="Calibri"/>
              </a:rPr>
              <a:t>100 mm </a:t>
            </a:r>
            <a:r>
              <a:rPr sz="2700" spc="-10" dirty="0">
                <a:latin typeface="Calibri"/>
                <a:cs typeface="Calibri"/>
              </a:rPr>
              <a:t>(untuk pelat </a:t>
            </a:r>
            <a:r>
              <a:rPr sz="2700" spc="-15" dirty="0">
                <a:latin typeface="Calibri"/>
                <a:cs typeface="Calibri"/>
              </a:rPr>
              <a:t>dengan  </a:t>
            </a:r>
            <a:r>
              <a:rPr sz="2700" spc="-5" dirty="0">
                <a:latin typeface="Calibri"/>
                <a:cs typeface="Calibri"/>
              </a:rPr>
              <a:t>penebalan</a:t>
            </a:r>
            <a:r>
              <a:rPr sz="2700" spc="-5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panel).</a:t>
            </a:r>
            <a:endParaRPr sz="2700" dirty="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78500"/>
              </a:lnSpc>
              <a:spcBef>
                <a:spcPts val="7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5" dirty="0">
                <a:latin typeface="Calibri"/>
                <a:cs typeface="Calibri"/>
              </a:rPr>
              <a:t>Dalam </a:t>
            </a:r>
            <a:r>
              <a:rPr sz="2700" spc="-10" dirty="0">
                <a:latin typeface="Calibri"/>
                <a:cs typeface="Calibri"/>
              </a:rPr>
              <a:t>SNI </a:t>
            </a:r>
            <a:r>
              <a:rPr sz="2700" dirty="0">
                <a:latin typeface="Calibri"/>
                <a:cs typeface="Calibri"/>
              </a:rPr>
              <a:t>2847:2013 </a:t>
            </a:r>
            <a:r>
              <a:rPr sz="2700" spc="-5" dirty="0">
                <a:latin typeface="Calibri"/>
                <a:cs typeface="Calibri"/>
              </a:rPr>
              <a:t>pasal 9.5.3.3.(d). </a:t>
            </a:r>
            <a:r>
              <a:rPr sz="2700" spc="-25" dirty="0">
                <a:latin typeface="Calibri"/>
                <a:cs typeface="Calibri"/>
              </a:rPr>
              <a:t>disyaratkan  </a:t>
            </a:r>
            <a:r>
              <a:rPr sz="2700" spc="-15" dirty="0">
                <a:latin typeface="Calibri"/>
                <a:cs typeface="Calibri"/>
              </a:rPr>
              <a:t>bahwa </a:t>
            </a:r>
            <a:r>
              <a:rPr sz="2700" spc="-10" dirty="0">
                <a:latin typeface="Calibri"/>
                <a:cs typeface="Calibri"/>
              </a:rPr>
              <a:t>untuk </a:t>
            </a:r>
            <a:r>
              <a:rPr sz="2700" spc="-5" dirty="0">
                <a:latin typeface="Calibri"/>
                <a:cs typeface="Calibri"/>
              </a:rPr>
              <a:t>panel </a:t>
            </a:r>
            <a:r>
              <a:rPr sz="2700" spc="-15" dirty="0">
                <a:latin typeface="Calibri"/>
                <a:cs typeface="Calibri"/>
              </a:rPr>
              <a:t>dengan </a:t>
            </a:r>
            <a:r>
              <a:rPr sz="2700" spc="-10" dirty="0">
                <a:latin typeface="Calibri"/>
                <a:cs typeface="Calibri"/>
              </a:rPr>
              <a:t>tepi yang </a:t>
            </a:r>
            <a:r>
              <a:rPr sz="2700" spc="-5" dirty="0">
                <a:latin typeface="Calibri"/>
                <a:cs typeface="Calibri"/>
              </a:rPr>
              <a:t>tidak </a:t>
            </a:r>
            <a:r>
              <a:rPr sz="2700" dirty="0">
                <a:latin typeface="Calibri"/>
                <a:cs typeface="Calibri"/>
              </a:rPr>
              <a:t>menerus,  </a:t>
            </a:r>
            <a:r>
              <a:rPr sz="2700" spc="-15" dirty="0">
                <a:latin typeface="Calibri"/>
                <a:cs typeface="Calibri"/>
              </a:rPr>
              <a:t>maka </a:t>
            </a:r>
            <a:r>
              <a:rPr sz="2700" spc="-5" dirty="0">
                <a:latin typeface="Calibri"/>
                <a:cs typeface="Calibri"/>
              </a:rPr>
              <a:t>balok </a:t>
            </a:r>
            <a:r>
              <a:rPr sz="2700" spc="-10" dirty="0">
                <a:latin typeface="Calibri"/>
                <a:cs typeface="Calibri"/>
              </a:rPr>
              <a:t>tepi </a:t>
            </a:r>
            <a:r>
              <a:rPr sz="2700" spc="-5" dirty="0">
                <a:latin typeface="Calibri"/>
                <a:cs typeface="Calibri"/>
              </a:rPr>
              <a:t>harus </a:t>
            </a:r>
            <a:r>
              <a:rPr sz="2700" spc="-10" dirty="0">
                <a:latin typeface="Calibri"/>
                <a:cs typeface="Calibri"/>
              </a:rPr>
              <a:t>mempunyai </a:t>
            </a:r>
            <a:r>
              <a:rPr sz="2700" spc="-15" dirty="0">
                <a:latin typeface="Calibri"/>
                <a:cs typeface="Calibri"/>
              </a:rPr>
              <a:t>rasio </a:t>
            </a:r>
            <a:r>
              <a:rPr sz="2700" spc="-25" dirty="0">
                <a:latin typeface="Calibri"/>
                <a:cs typeface="Calibri"/>
              </a:rPr>
              <a:t>kekakuan </a:t>
            </a:r>
            <a:r>
              <a:rPr sz="2850" i="1" spc="-95" dirty="0">
                <a:latin typeface="Symbol"/>
                <a:cs typeface="Symbol"/>
              </a:rPr>
              <a:t></a:t>
            </a:r>
            <a:r>
              <a:rPr sz="2850" i="1" spc="-95" dirty="0">
                <a:latin typeface="Times New Roman"/>
                <a:cs typeface="Times New Roman"/>
              </a:rPr>
              <a:t> </a:t>
            </a:r>
            <a:r>
              <a:rPr sz="2700" spc="-10" dirty="0">
                <a:latin typeface="Calibri"/>
                <a:cs typeface="Calibri"/>
              </a:rPr>
              <a:t>yang </a:t>
            </a:r>
            <a:r>
              <a:rPr sz="2700" spc="-5" dirty="0">
                <a:latin typeface="Calibri"/>
                <a:cs typeface="Calibri"/>
              </a:rPr>
              <a:t>tidak </a:t>
            </a:r>
            <a:r>
              <a:rPr sz="2700" spc="-20" dirty="0">
                <a:latin typeface="Calibri"/>
                <a:cs typeface="Calibri"/>
              </a:rPr>
              <a:t>kurang </a:t>
            </a:r>
            <a:r>
              <a:rPr sz="2700" spc="-5" dirty="0">
                <a:latin typeface="Calibri"/>
                <a:cs typeface="Calibri"/>
              </a:rPr>
              <a:t>dari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0,8.</a:t>
            </a:r>
          </a:p>
          <a:p>
            <a:pPr marL="355600" marR="212725" indent="-342900" algn="just">
              <a:lnSpc>
                <a:spcPts val="2590"/>
              </a:lnSpc>
              <a:spcBef>
                <a:spcPts val="6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30" dirty="0">
                <a:latin typeface="Calibri"/>
                <a:cs typeface="Calibri"/>
              </a:rPr>
              <a:t>Atau </a:t>
            </a:r>
            <a:r>
              <a:rPr sz="2700" spc="-10" dirty="0">
                <a:latin typeface="Calibri"/>
                <a:cs typeface="Calibri"/>
              </a:rPr>
              <a:t>sebagai </a:t>
            </a:r>
            <a:r>
              <a:rPr sz="2700" spc="-25" dirty="0">
                <a:latin typeface="Calibri"/>
                <a:cs typeface="Calibri"/>
              </a:rPr>
              <a:t>alternatif, </a:t>
            </a:r>
            <a:r>
              <a:rPr sz="2700" spc="-15" dirty="0">
                <a:latin typeface="Calibri"/>
                <a:cs typeface="Calibri"/>
              </a:rPr>
              <a:t>maka </a:t>
            </a:r>
            <a:r>
              <a:rPr sz="2700" spc="-20" dirty="0">
                <a:latin typeface="Calibri"/>
                <a:cs typeface="Calibri"/>
              </a:rPr>
              <a:t>ketebalan </a:t>
            </a:r>
            <a:r>
              <a:rPr sz="2700" spc="-5" dirty="0">
                <a:latin typeface="Calibri"/>
                <a:cs typeface="Calibri"/>
              </a:rPr>
              <a:t>maksimum  </a:t>
            </a:r>
            <a:r>
              <a:rPr sz="2700" spc="-10" dirty="0">
                <a:latin typeface="Calibri"/>
                <a:cs typeface="Calibri"/>
              </a:rPr>
              <a:t>yang </a:t>
            </a:r>
            <a:r>
              <a:rPr sz="2700" spc="-5" dirty="0">
                <a:latin typeface="Calibri"/>
                <a:cs typeface="Calibri"/>
              </a:rPr>
              <a:t>dihitung dari </a:t>
            </a:r>
            <a:r>
              <a:rPr sz="2700" spc="-30" dirty="0">
                <a:latin typeface="Calibri"/>
                <a:cs typeface="Calibri"/>
              </a:rPr>
              <a:t>syarat </a:t>
            </a:r>
            <a:r>
              <a:rPr sz="2700" dirty="0">
                <a:latin typeface="Calibri"/>
                <a:cs typeface="Calibri"/>
              </a:rPr>
              <a:t>1 </a:t>
            </a:r>
            <a:r>
              <a:rPr sz="2700" spc="-5" dirty="0">
                <a:latin typeface="Calibri"/>
                <a:cs typeface="Calibri"/>
              </a:rPr>
              <a:t>dan </a:t>
            </a:r>
            <a:r>
              <a:rPr sz="2700" dirty="0">
                <a:latin typeface="Calibri"/>
                <a:cs typeface="Calibri"/>
              </a:rPr>
              <a:t>2 </a:t>
            </a:r>
            <a:r>
              <a:rPr sz="2700" spc="-5" dirty="0">
                <a:latin typeface="Calibri"/>
                <a:cs typeface="Calibri"/>
              </a:rPr>
              <a:t>harus </a:t>
            </a:r>
            <a:r>
              <a:rPr sz="2700" spc="-10" dirty="0">
                <a:latin typeface="Calibri"/>
                <a:cs typeface="Calibri"/>
              </a:rPr>
              <a:t>dinaikkan  </a:t>
            </a:r>
            <a:r>
              <a:rPr sz="2700" dirty="0">
                <a:latin typeface="Calibri"/>
                <a:cs typeface="Calibri"/>
              </a:rPr>
              <a:t>minimal</a:t>
            </a:r>
            <a:r>
              <a:rPr sz="2700" spc="-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10%.</a:t>
            </a:r>
          </a:p>
        </p:txBody>
      </p:sp>
    </p:spTree>
    <p:extLst>
      <p:ext uri="{BB962C8B-B14F-4D97-AF65-F5344CB8AC3E}">
        <p14:creationId xmlns:p14="http://schemas.microsoft.com/office/powerpoint/2010/main" val="2017966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613157" y="972121"/>
            <a:ext cx="532447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Lajur </a:t>
            </a:r>
            <a:r>
              <a:rPr sz="3200" b="1" spc="-10" dirty="0">
                <a:latin typeface="Calibri"/>
                <a:cs typeface="Calibri"/>
              </a:rPr>
              <a:t>Kolom </a:t>
            </a:r>
            <a:r>
              <a:rPr sz="3200" b="1" dirty="0">
                <a:latin typeface="Calibri"/>
                <a:cs typeface="Calibri"/>
              </a:rPr>
              <a:t>dan Lajur</a:t>
            </a:r>
            <a:r>
              <a:rPr sz="3200" b="1" spc="-125" dirty="0">
                <a:latin typeface="Calibri"/>
                <a:cs typeface="Calibri"/>
              </a:rPr>
              <a:t> </a:t>
            </a:r>
            <a:r>
              <a:rPr sz="3200" b="1" spc="-60" dirty="0">
                <a:latin typeface="Calibri"/>
                <a:cs typeface="Calibri"/>
              </a:rPr>
              <a:t>Tengah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62684" y="1790299"/>
            <a:ext cx="5550823" cy="46831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48748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6" y="1547872"/>
            <a:ext cx="7918450" cy="3978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spcBef>
                <a:spcPts val="105"/>
              </a:spcBef>
            </a:pPr>
            <a:r>
              <a:rPr sz="3200" b="1" spc="-15" dirty="0">
                <a:latin typeface="Calibri"/>
                <a:cs typeface="Calibri"/>
              </a:rPr>
              <a:t>Metode Perencanaan </a:t>
            </a:r>
            <a:r>
              <a:rPr sz="3200" b="1" dirty="0">
                <a:latin typeface="Calibri"/>
                <a:cs typeface="Calibri"/>
              </a:rPr>
              <a:t>Langsung </a:t>
            </a:r>
            <a:r>
              <a:rPr sz="3200" b="1" spc="-20" dirty="0">
                <a:latin typeface="Calibri"/>
                <a:cs typeface="Calibri"/>
              </a:rPr>
              <a:t>Pelat </a:t>
            </a:r>
            <a:r>
              <a:rPr sz="3200" b="1" spc="-5" dirty="0">
                <a:latin typeface="Calibri"/>
                <a:cs typeface="Calibri"/>
              </a:rPr>
              <a:t>Dua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20" dirty="0">
                <a:latin typeface="Calibri"/>
                <a:cs typeface="Calibri"/>
              </a:rPr>
              <a:t>Arah</a:t>
            </a:r>
            <a:endParaRPr sz="3200" dirty="0">
              <a:latin typeface="Calibri"/>
              <a:cs typeface="Calibri"/>
            </a:endParaRPr>
          </a:p>
          <a:p>
            <a:pPr marL="12700" marR="305435" algn="just">
              <a:lnSpc>
                <a:spcPts val="1730"/>
              </a:lnSpc>
              <a:spcBef>
                <a:spcPts val="470"/>
              </a:spcBef>
            </a:pPr>
            <a:r>
              <a:rPr spc="-5" dirty="0">
                <a:latin typeface="Calibri"/>
                <a:cs typeface="Calibri"/>
              </a:rPr>
              <a:t>Untuk menggunakan </a:t>
            </a:r>
            <a:r>
              <a:rPr spc="-10" dirty="0">
                <a:latin typeface="Calibri"/>
                <a:cs typeface="Calibri"/>
              </a:rPr>
              <a:t>metode </a:t>
            </a:r>
            <a:r>
              <a:rPr spc="-5" dirty="0">
                <a:latin typeface="Calibri"/>
                <a:cs typeface="Calibri"/>
              </a:rPr>
              <a:t>perencanaan langsung pada </a:t>
            </a:r>
            <a:r>
              <a:rPr spc="-10" dirty="0">
                <a:latin typeface="Calibri"/>
                <a:cs typeface="Calibri"/>
              </a:rPr>
              <a:t>sistem </a:t>
            </a:r>
            <a:r>
              <a:rPr spc="-5" dirty="0">
                <a:latin typeface="Calibri"/>
                <a:cs typeface="Calibri"/>
              </a:rPr>
              <a:t>pelat dua </a:t>
            </a:r>
            <a:r>
              <a:rPr spc="-10" dirty="0">
                <a:latin typeface="Calibri"/>
                <a:cs typeface="Calibri"/>
              </a:rPr>
              <a:t>arah,  maka </a:t>
            </a:r>
            <a:r>
              <a:rPr spc="-5" dirty="0">
                <a:latin typeface="Calibri"/>
                <a:cs typeface="Calibri"/>
              </a:rPr>
              <a:t>SNI </a:t>
            </a:r>
            <a:r>
              <a:rPr dirty="0">
                <a:latin typeface="Calibri"/>
                <a:cs typeface="Calibri"/>
              </a:rPr>
              <a:t>2847:2013 </a:t>
            </a:r>
            <a:r>
              <a:rPr spc="-5" dirty="0">
                <a:latin typeface="Calibri"/>
                <a:cs typeface="Calibri"/>
              </a:rPr>
              <a:t>pasal </a:t>
            </a:r>
            <a:r>
              <a:rPr dirty="0">
                <a:latin typeface="Calibri"/>
                <a:cs typeface="Calibri"/>
              </a:rPr>
              <a:t>13.6.1 </a:t>
            </a:r>
            <a:r>
              <a:rPr spc="-5" dirty="0">
                <a:latin typeface="Calibri"/>
                <a:cs typeface="Calibri"/>
              </a:rPr>
              <a:t>memberikan </a:t>
            </a:r>
            <a:r>
              <a:rPr spc="-10" dirty="0">
                <a:latin typeface="Calibri"/>
                <a:cs typeface="Calibri"/>
              </a:rPr>
              <a:t>beberapa batasan sebagai berikut</a:t>
            </a:r>
            <a:r>
              <a:rPr spc="8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</a:p>
          <a:p>
            <a:pPr marL="355600" indent="-342900" algn="just">
              <a:spcBef>
                <a:spcPts val="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0" dirty="0">
                <a:latin typeface="Calibri"/>
                <a:cs typeface="Calibri"/>
              </a:rPr>
              <a:t>Paling </a:t>
            </a:r>
            <a:r>
              <a:rPr spc="-5" dirty="0">
                <a:latin typeface="Calibri"/>
                <a:cs typeface="Calibri"/>
              </a:rPr>
              <a:t>sedikit </a:t>
            </a:r>
            <a:r>
              <a:rPr dirty="0">
                <a:latin typeface="Calibri"/>
                <a:cs typeface="Calibri"/>
              </a:rPr>
              <a:t>ada 3 </a:t>
            </a:r>
            <a:r>
              <a:rPr spc="-10" dirty="0">
                <a:latin typeface="Calibri"/>
                <a:cs typeface="Calibri"/>
              </a:rPr>
              <a:t>bentang </a:t>
            </a:r>
            <a:r>
              <a:rPr dirty="0">
                <a:latin typeface="Calibri"/>
                <a:cs typeface="Calibri"/>
              </a:rPr>
              <a:t>menerus dalam </a:t>
            </a:r>
            <a:r>
              <a:rPr spc="-5" dirty="0">
                <a:latin typeface="Calibri"/>
                <a:cs typeface="Calibri"/>
              </a:rPr>
              <a:t>setiap</a:t>
            </a:r>
            <a:r>
              <a:rPr spc="5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arah</a:t>
            </a:r>
            <a:endParaRPr dirty="0">
              <a:latin typeface="Calibri"/>
              <a:cs typeface="Calibri"/>
            </a:endParaRPr>
          </a:p>
          <a:p>
            <a:pPr marL="355600" marR="43180" indent="-342900" algn="just">
              <a:lnSpc>
                <a:spcPts val="1730"/>
              </a:lnSpc>
              <a:spcBef>
                <a:spcPts val="4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5" dirty="0">
                <a:latin typeface="Calibri"/>
                <a:cs typeface="Calibri"/>
              </a:rPr>
              <a:t>Pelat </a:t>
            </a:r>
            <a:r>
              <a:rPr spc="-5" dirty="0">
                <a:latin typeface="Calibri"/>
                <a:cs typeface="Calibri"/>
              </a:rPr>
              <a:t>berbentuk </a:t>
            </a:r>
            <a:r>
              <a:rPr spc="-10" dirty="0">
                <a:latin typeface="Calibri"/>
                <a:cs typeface="Calibri"/>
              </a:rPr>
              <a:t>persegi, dengan </a:t>
            </a:r>
            <a:r>
              <a:rPr spc="-5" dirty="0">
                <a:latin typeface="Calibri"/>
                <a:cs typeface="Calibri"/>
              </a:rPr>
              <a:t>perbandingan </a:t>
            </a:r>
            <a:r>
              <a:rPr spc="-15" dirty="0">
                <a:latin typeface="Calibri"/>
                <a:cs typeface="Calibri"/>
              </a:rPr>
              <a:t>antara </a:t>
            </a:r>
            <a:r>
              <a:rPr spc="-5" dirty="0">
                <a:latin typeface="Calibri"/>
                <a:cs typeface="Calibri"/>
              </a:rPr>
              <a:t>bentang panjang terhadap  </a:t>
            </a:r>
            <a:r>
              <a:rPr spc="-10" dirty="0">
                <a:latin typeface="Calibri"/>
                <a:cs typeface="Calibri"/>
              </a:rPr>
              <a:t>bentang </a:t>
            </a:r>
            <a:r>
              <a:rPr spc="-5" dirty="0">
                <a:latin typeface="Calibri"/>
                <a:cs typeface="Calibri"/>
              </a:rPr>
              <a:t>pendek </a:t>
            </a:r>
            <a:r>
              <a:rPr spc="-10" dirty="0">
                <a:latin typeface="Calibri"/>
                <a:cs typeface="Calibri"/>
              </a:rPr>
              <a:t>diukur </a:t>
            </a:r>
            <a:r>
              <a:rPr dirty="0">
                <a:latin typeface="Calibri"/>
                <a:cs typeface="Calibri"/>
              </a:rPr>
              <a:t>sumbu </a:t>
            </a:r>
            <a:r>
              <a:rPr spc="-35" dirty="0">
                <a:latin typeface="Calibri"/>
                <a:cs typeface="Calibri"/>
              </a:rPr>
              <a:t>ke </a:t>
            </a:r>
            <a:r>
              <a:rPr spc="-5" dirty="0">
                <a:latin typeface="Calibri"/>
                <a:cs typeface="Calibri"/>
              </a:rPr>
              <a:t>sumbu tumpuan, tidak </a:t>
            </a:r>
            <a:r>
              <a:rPr dirty="0">
                <a:latin typeface="Calibri"/>
                <a:cs typeface="Calibri"/>
              </a:rPr>
              <a:t>lebih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spc="1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</a:t>
            </a:r>
          </a:p>
          <a:p>
            <a:pPr marL="355600" indent="-342900" algn="just">
              <a:lnSpc>
                <a:spcPts val="1945"/>
              </a:lnSpc>
              <a:spcBef>
                <a:spcPts val="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0" dirty="0">
                <a:latin typeface="Calibri"/>
                <a:cs typeface="Calibri"/>
              </a:rPr>
              <a:t>Panjang bentang yang </a:t>
            </a:r>
            <a:r>
              <a:rPr spc="-5" dirty="0">
                <a:latin typeface="Calibri"/>
                <a:cs typeface="Calibri"/>
              </a:rPr>
              <a:t>bersebelahan, </a:t>
            </a:r>
            <a:r>
              <a:rPr spc="-10" dirty="0">
                <a:latin typeface="Calibri"/>
                <a:cs typeface="Calibri"/>
              </a:rPr>
              <a:t>diukur </a:t>
            </a:r>
            <a:r>
              <a:rPr spc="-15" dirty="0">
                <a:latin typeface="Calibri"/>
                <a:cs typeface="Calibri"/>
              </a:rPr>
              <a:t>antara </a:t>
            </a:r>
            <a:r>
              <a:rPr spc="-5" dirty="0">
                <a:latin typeface="Calibri"/>
                <a:cs typeface="Calibri"/>
              </a:rPr>
              <a:t>sumbu </a:t>
            </a:r>
            <a:r>
              <a:rPr spc="-30" dirty="0">
                <a:latin typeface="Calibri"/>
                <a:cs typeface="Calibri"/>
              </a:rPr>
              <a:t>ke </a:t>
            </a:r>
            <a:r>
              <a:rPr dirty="0">
                <a:latin typeface="Calibri"/>
                <a:cs typeface="Calibri"/>
              </a:rPr>
              <a:t>sumbu</a:t>
            </a:r>
            <a:r>
              <a:rPr spc="16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tumpuan,</a:t>
            </a:r>
            <a:endParaRPr dirty="0">
              <a:latin typeface="Calibri"/>
              <a:cs typeface="Calibri"/>
            </a:endParaRPr>
          </a:p>
          <a:p>
            <a:pPr marL="355600" algn="just">
              <a:lnSpc>
                <a:spcPts val="1945"/>
              </a:lnSpc>
            </a:pPr>
            <a:r>
              <a:rPr spc="-5" dirty="0">
                <a:latin typeface="Calibri"/>
                <a:cs typeface="Calibri"/>
              </a:rPr>
              <a:t>dalam </a:t>
            </a:r>
            <a:r>
              <a:rPr dirty="0">
                <a:latin typeface="Calibri"/>
                <a:cs typeface="Calibri"/>
              </a:rPr>
              <a:t>masing-masing </a:t>
            </a:r>
            <a:r>
              <a:rPr spc="-10" dirty="0">
                <a:latin typeface="Calibri"/>
                <a:cs typeface="Calibri"/>
              </a:rPr>
              <a:t>arah </a:t>
            </a:r>
            <a:r>
              <a:rPr spc="-5" dirty="0">
                <a:latin typeface="Calibri"/>
                <a:cs typeface="Calibri"/>
              </a:rPr>
              <a:t>tidak berbeda lebih dari </a:t>
            </a:r>
            <a:r>
              <a:rPr spc="-10" dirty="0">
                <a:latin typeface="Calibri"/>
                <a:cs typeface="Calibri"/>
              </a:rPr>
              <a:t>sepertiga bentang</a:t>
            </a:r>
            <a:r>
              <a:rPr spc="13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terpanjang</a:t>
            </a:r>
            <a:endParaRPr dirty="0">
              <a:latin typeface="Calibri"/>
              <a:cs typeface="Calibri"/>
            </a:endParaRPr>
          </a:p>
          <a:p>
            <a:pPr marL="355600" marR="365760" indent="-342900" algn="just">
              <a:lnSpc>
                <a:spcPts val="1730"/>
              </a:lnSpc>
              <a:spcBef>
                <a:spcPts val="415"/>
              </a:spcBef>
              <a:buFont typeface="Arial"/>
              <a:buChar char="•"/>
              <a:tabLst>
                <a:tab pos="355600" algn="l"/>
              </a:tabLst>
            </a:pPr>
            <a:r>
              <a:rPr spc="-10" dirty="0">
                <a:latin typeface="Calibri"/>
                <a:cs typeface="Calibri"/>
              </a:rPr>
              <a:t>Posisi </a:t>
            </a:r>
            <a:r>
              <a:rPr spc="-20" dirty="0">
                <a:latin typeface="Calibri"/>
                <a:cs typeface="Calibri"/>
              </a:rPr>
              <a:t>kolom </a:t>
            </a:r>
            <a:r>
              <a:rPr spc="-5" dirty="0">
                <a:latin typeface="Calibri"/>
                <a:cs typeface="Calibri"/>
              </a:rPr>
              <a:t>boleh menyimpang maksimum sejauh </a:t>
            </a:r>
            <a:r>
              <a:rPr dirty="0">
                <a:latin typeface="Calibri"/>
                <a:cs typeface="Calibri"/>
              </a:rPr>
              <a:t>10% </a:t>
            </a:r>
            <a:r>
              <a:rPr spc="-5" dirty="0">
                <a:latin typeface="Calibri"/>
                <a:cs typeface="Calibri"/>
              </a:rPr>
              <a:t>panjang </a:t>
            </a:r>
            <a:r>
              <a:rPr spc="-10" dirty="0">
                <a:latin typeface="Calibri"/>
                <a:cs typeface="Calibri"/>
              </a:rPr>
              <a:t>bentang </a:t>
            </a:r>
            <a:r>
              <a:rPr spc="-5" dirty="0">
                <a:latin typeface="Calibri"/>
                <a:cs typeface="Calibri"/>
              </a:rPr>
              <a:t>dari  </a:t>
            </a:r>
            <a:r>
              <a:rPr spc="-10" dirty="0">
                <a:latin typeface="Calibri"/>
                <a:cs typeface="Calibri"/>
              </a:rPr>
              <a:t>garis-garis yang </a:t>
            </a:r>
            <a:r>
              <a:rPr spc="-5" dirty="0">
                <a:latin typeface="Calibri"/>
                <a:cs typeface="Calibri"/>
              </a:rPr>
              <a:t>menghubungkan </a:t>
            </a:r>
            <a:r>
              <a:rPr dirty="0">
                <a:latin typeface="Calibri"/>
                <a:cs typeface="Calibri"/>
              </a:rPr>
              <a:t>sumbu-sumbu </a:t>
            </a:r>
            <a:r>
              <a:rPr spc="-20" dirty="0">
                <a:latin typeface="Calibri"/>
                <a:cs typeface="Calibri"/>
              </a:rPr>
              <a:t>kolom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7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berdekatan</a:t>
            </a:r>
            <a:endParaRPr dirty="0">
              <a:latin typeface="Calibri"/>
              <a:cs typeface="Calibri"/>
            </a:endParaRPr>
          </a:p>
          <a:p>
            <a:pPr marL="355600" marR="299720" indent="-342900" algn="just">
              <a:lnSpc>
                <a:spcPts val="1730"/>
              </a:lnSpc>
              <a:spcBef>
                <a:spcPts val="430"/>
              </a:spcBef>
              <a:buFont typeface="Arial"/>
              <a:buChar char="•"/>
              <a:tabLst>
                <a:tab pos="355600" algn="l"/>
              </a:tabLst>
            </a:pPr>
            <a:r>
              <a:rPr spc="-5" dirty="0">
                <a:latin typeface="Calibri"/>
                <a:cs typeface="Calibri"/>
              </a:rPr>
              <a:t>Beban </a:t>
            </a:r>
            <a:r>
              <a:rPr spc="-10" dirty="0">
                <a:latin typeface="Calibri"/>
                <a:cs typeface="Calibri"/>
              </a:rPr>
              <a:t>yang diperhitungkan hanyalah </a:t>
            </a:r>
            <a:r>
              <a:rPr spc="-5" dirty="0">
                <a:latin typeface="Calibri"/>
                <a:cs typeface="Calibri"/>
              </a:rPr>
              <a:t>beban </a:t>
            </a:r>
            <a:r>
              <a:rPr spc="-15" dirty="0">
                <a:latin typeface="Calibri"/>
                <a:cs typeface="Calibri"/>
              </a:rPr>
              <a:t>gravitasi </a:t>
            </a:r>
            <a:r>
              <a:rPr spc="-5" dirty="0">
                <a:latin typeface="Calibri"/>
                <a:cs typeface="Calibri"/>
              </a:rPr>
              <a:t>dan terbagi </a:t>
            </a:r>
            <a:r>
              <a:rPr spc="-15" dirty="0">
                <a:latin typeface="Calibri"/>
                <a:cs typeface="Calibri"/>
              </a:rPr>
              <a:t>merata </a:t>
            </a:r>
            <a:r>
              <a:rPr dirty="0">
                <a:latin typeface="Calibri"/>
                <a:cs typeface="Calibri"/>
              </a:rPr>
              <a:t>pada  </a:t>
            </a:r>
            <a:r>
              <a:rPr spc="-5" dirty="0">
                <a:latin typeface="Calibri"/>
                <a:cs typeface="Calibri"/>
              </a:rPr>
              <a:t>seluruh panel pelat. </a:t>
            </a:r>
            <a:r>
              <a:rPr spc="-10" dirty="0">
                <a:latin typeface="Calibri"/>
                <a:cs typeface="Calibri"/>
              </a:rPr>
              <a:t>Sedangkan </a:t>
            </a:r>
            <a:r>
              <a:rPr spc="-5" dirty="0">
                <a:latin typeface="Calibri"/>
                <a:cs typeface="Calibri"/>
              </a:rPr>
              <a:t>beban hidup tidak boleh melebihi </a:t>
            </a:r>
            <a:r>
              <a:rPr dirty="0">
                <a:latin typeface="Calibri"/>
                <a:cs typeface="Calibri"/>
              </a:rPr>
              <a:t>2 </a:t>
            </a:r>
            <a:r>
              <a:rPr spc="-10" dirty="0">
                <a:latin typeface="Calibri"/>
                <a:cs typeface="Calibri"/>
              </a:rPr>
              <a:t>kali </a:t>
            </a:r>
            <a:r>
              <a:rPr spc="-5" dirty="0">
                <a:latin typeface="Calibri"/>
                <a:cs typeface="Calibri"/>
              </a:rPr>
              <a:t>beban  mati</a:t>
            </a:r>
            <a:endParaRPr dirty="0">
              <a:latin typeface="Calibri"/>
              <a:cs typeface="Calibri"/>
            </a:endParaRPr>
          </a:p>
          <a:p>
            <a:pPr marL="355600" marR="356870" indent="-342900" algn="just">
              <a:lnSpc>
                <a:spcPts val="1730"/>
              </a:lnSpc>
              <a:spcBef>
                <a:spcPts val="430"/>
              </a:spcBef>
              <a:buFont typeface="Arial"/>
              <a:buChar char="•"/>
              <a:tabLst>
                <a:tab pos="355600" algn="l"/>
              </a:tabLst>
            </a:pPr>
            <a:r>
              <a:rPr spc="-5" dirty="0">
                <a:latin typeface="Calibri"/>
                <a:cs typeface="Calibri"/>
              </a:rPr>
              <a:t>Untuk suatu panel pelat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5" dirty="0">
                <a:latin typeface="Calibri"/>
                <a:cs typeface="Calibri"/>
              </a:rPr>
              <a:t>balok di </a:t>
            </a:r>
            <a:r>
              <a:rPr spc="-15" dirty="0">
                <a:latin typeface="Calibri"/>
                <a:cs typeface="Calibri"/>
              </a:rPr>
              <a:t>antara </a:t>
            </a:r>
            <a:r>
              <a:rPr spc="-5" dirty="0">
                <a:latin typeface="Calibri"/>
                <a:cs typeface="Calibri"/>
              </a:rPr>
              <a:t>tumpuan pada </a:t>
            </a:r>
            <a:r>
              <a:rPr dirty="0">
                <a:latin typeface="Calibri"/>
                <a:cs typeface="Calibri"/>
              </a:rPr>
              <a:t>semua </a:t>
            </a:r>
            <a:r>
              <a:rPr spc="-10" dirty="0">
                <a:latin typeface="Calibri"/>
                <a:cs typeface="Calibri"/>
              </a:rPr>
              <a:t>sisinya,  </a:t>
            </a:r>
            <a:r>
              <a:rPr spc="-20" dirty="0">
                <a:latin typeface="Calibri"/>
                <a:cs typeface="Calibri"/>
              </a:rPr>
              <a:t>kekakuan </a:t>
            </a:r>
            <a:r>
              <a:rPr spc="-10" dirty="0">
                <a:latin typeface="Calibri"/>
                <a:cs typeface="Calibri"/>
              </a:rPr>
              <a:t>relatif </a:t>
            </a:r>
            <a:r>
              <a:rPr spc="-5" dirty="0">
                <a:latin typeface="Calibri"/>
                <a:cs typeface="Calibri"/>
              </a:rPr>
              <a:t>balok dalam dua </a:t>
            </a:r>
            <a:r>
              <a:rPr spc="-10" dirty="0">
                <a:latin typeface="Calibri"/>
                <a:cs typeface="Calibri"/>
              </a:rPr>
              <a:t>arah yang </a:t>
            </a:r>
            <a:r>
              <a:rPr spc="-15" dirty="0">
                <a:latin typeface="Calibri"/>
                <a:cs typeface="Calibri"/>
              </a:rPr>
              <a:t>tegak</a:t>
            </a:r>
            <a:r>
              <a:rPr spc="10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lurus,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357465" y="6053103"/>
            <a:ext cx="587375" cy="0"/>
          </a:xfrm>
          <a:custGeom>
            <a:avLst/>
            <a:gdLst/>
            <a:ahLst/>
            <a:cxnLst/>
            <a:rect l="l" t="t" r="r" b="b"/>
            <a:pathLst>
              <a:path w="587375">
                <a:moveTo>
                  <a:pt x="0" y="0"/>
                </a:moveTo>
                <a:lnTo>
                  <a:pt x="587050" y="0"/>
                </a:lnTo>
              </a:path>
            </a:pathLst>
          </a:custGeom>
          <a:ln w="105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819819" y="5671175"/>
            <a:ext cx="99695" cy="19171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150" spc="5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67196" y="5973996"/>
            <a:ext cx="277495" cy="268663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38100">
              <a:spcBef>
                <a:spcPts val="115"/>
              </a:spcBef>
            </a:pPr>
            <a:r>
              <a:rPr sz="2475" i="1" baseline="-26936" dirty="0">
                <a:latin typeface="Times New Roman"/>
                <a:cs typeface="Times New Roman"/>
              </a:rPr>
              <a:t>l</a:t>
            </a:r>
            <a:r>
              <a:rPr sz="2475" i="1" spc="97" baseline="-26936" dirty="0">
                <a:latin typeface="Times New Roman"/>
                <a:cs typeface="Times New Roman"/>
              </a:rPr>
              <a:t> </a:t>
            </a:r>
            <a:r>
              <a:rPr sz="1150" spc="5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27630" y="6194395"/>
            <a:ext cx="314325" cy="19171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150" i="1" dirty="0">
                <a:latin typeface="Times New Roman"/>
                <a:cs typeface="Times New Roman"/>
              </a:rPr>
              <a:t>f </a:t>
            </a:r>
            <a:r>
              <a:rPr sz="1150" spc="5" dirty="0">
                <a:latin typeface="Times New Roman"/>
                <a:cs typeface="Times New Roman"/>
              </a:rPr>
              <a:t>2</a:t>
            </a:r>
            <a:r>
              <a:rPr sz="1150" spc="120" dirty="0">
                <a:latin typeface="Times New Roman"/>
                <a:cs typeface="Times New Roman"/>
              </a:rPr>
              <a:t> </a:t>
            </a:r>
            <a:r>
              <a:rPr sz="1150" spc="5" dirty="0">
                <a:latin typeface="Times New Roman"/>
                <a:cs typeface="Times New Roman"/>
              </a:rPr>
              <a:t>1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27630" y="5828134"/>
            <a:ext cx="302895" cy="19171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150" i="1" dirty="0">
                <a:latin typeface="Times New Roman"/>
                <a:cs typeface="Times New Roman"/>
              </a:rPr>
              <a:t>f </a:t>
            </a:r>
            <a:r>
              <a:rPr sz="1150" spc="5" dirty="0">
                <a:latin typeface="Times New Roman"/>
                <a:cs typeface="Times New Roman"/>
              </a:rPr>
              <a:t>1</a:t>
            </a:r>
            <a:r>
              <a:rPr sz="1150" spc="35" dirty="0">
                <a:latin typeface="Times New Roman"/>
                <a:cs typeface="Times New Roman"/>
              </a:rPr>
              <a:t> </a:t>
            </a:r>
            <a:r>
              <a:rPr sz="1150" spc="5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88780" y="5881949"/>
            <a:ext cx="440055" cy="268663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650" spc="5" dirty="0">
                <a:latin typeface="Symbol"/>
                <a:cs typeface="Symbol"/>
              </a:rPr>
              <a:t></a:t>
            </a:r>
            <a:r>
              <a:rPr sz="1650" spc="-120" dirty="0">
                <a:latin typeface="Times New Roman"/>
                <a:cs typeface="Times New Roman"/>
              </a:rPr>
              <a:t> </a:t>
            </a:r>
            <a:r>
              <a:rPr sz="1650" spc="-30" dirty="0">
                <a:latin typeface="Times New Roman"/>
                <a:cs typeface="Times New Roman"/>
              </a:rPr>
              <a:t>5</a:t>
            </a:r>
            <a:r>
              <a:rPr sz="1650" i="1" spc="-30" dirty="0">
                <a:latin typeface="Times New Roman"/>
                <a:cs typeface="Times New Roman"/>
              </a:rPr>
              <a:t>,</a:t>
            </a:r>
            <a:r>
              <a:rPr sz="1650" spc="-30" dirty="0">
                <a:latin typeface="Times New Roman"/>
                <a:cs typeface="Times New Roman"/>
              </a:rPr>
              <a:t>0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66365" y="5881949"/>
            <a:ext cx="447040" cy="268663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spcBef>
                <a:spcPts val="115"/>
              </a:spcBef>
            </a:pPr>
            <a:r>
              <a:rPr sz="1650" spc="-15" dirty="0">
                <a:latin typeface="Times New Roman"/>
                <a:cs typeface="Times New Roman"/>
              </a:rPr>
              <a:t>0</a:t>
            </a:r>
            <a:r>
              <a:rPr sz="1650" i="1" spc="-15" dirty="0">
                <a:latin typeface="Times New Roman"/>
                <a:cs typeface="Times New Roman"/>
              </a:rPr>
              <a:t>,</a:t>
            </a:r>
            <a:r>
              <a:rPr sz="1650" spc="-15" dirty="0">
                <a:latin typeface="Times New Roman"/>
                <a:cs typeface="Times New Roman"/>
              </a:rPr>
              <a:t>2</a:t>
            </a:r>
            <a:r>
              <a:rPr sz="1650" spc="-114" dirty="0">
                <a:latin typeface="Times New Roman"/>
                <a:cs typeface="Times New Roman"/>
              </a:rPr>
              <a:t> </a:t>
            </a:r>
            <a:r>
              <a:rPr sz="1650" spc="5" dirty="0">
                <a:latin typeface="Symbol"/>
                <a:cs typeface="Symbol"/>
              </a:rPr>
              <a:t></a:t>
            </a:r>
            <a:endParaRPr sz="16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46084" y="6066536"/>
            <a:ext cx="15938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750" i="1" spc="-55" dirty="0">
                <a:latin typeface="Symbol"/>
                <a:cs typeface="Symbol"/>
              </a:rPr>
              <a:t></a:t>
            </a:r>
            <a:endParaRPr sz="17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46084" y="5700275"/>
            <a:ext cx="40322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330835" algn="l"/>
              </a:tabLst>
            </a:pPr>
            <a:r>
              <a:rPr sz="1750" i="1" spc="-55" dirty="0">
                <a:latin typeface="Symbol"/>
                <a:cs typeface="Symbol"/>
              </a:rPr>
              <a:t></a:t>
            </a:r>
            <a:r>
              <a:rPr sz="1750" spc="-55" dirty="0">
                <a:latin typeface="Times New Roman"/>
                <a:cs typeface="Times New Roman"/>
              </a:rPr>
              <a:t>	</a:t>
            </a:r>
            <a:r>
              <a:rPr sz="1650" i="1" dirty="0">
                <a:latin typeface="Times New Roman"/>
                <a:cs typeface="Times New Roman"/>
              </a:rPr>
              <a:t>l</a:t>
            </a:r>
            <a:endParaRPr sz="16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71774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098307" y="1443789"/>
            <a:ext cx="7050532" cy="4454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26151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742173" y="1934679"/>
            <a:ext cx="8842738" cy="26446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5045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795903" y="1671090"/>
            <a:ext cx="5153025" cy="4838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26812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091666" y="1132607"/>
            <a:ext cx="10515600" cy="223202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22275" marR="558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421640" algn="l"/>
                <a:tab pos="422275" algn="l"/>
              </a:tabLst>
            </a:pPr>
            <a:r>
              <a:rPr dirty="0"/>
              <a:t>Momen </a:t>
            </a:r>
            <a:r>
              <a:rPr spc="-15" dirty="0"/>
              <a:t>statik terfaktor </a:t>
            </a:r>
            <a:r>
              <a:rPr spc="-10" dirty="0"/>
              <a:t>total yang </a:t>
            </a:r>
            <a:r>
              <a:rPr spc="-5" dirty="0"/>
              <a:t>dibahas </a:t>
            </a:r>
            <a:r>
              <a:rPr spc="-10" dirty="0"/>
              <a:t>sebelumnya, </a:t>
            </a:r>
            <a:r>
              <a:rPr spc="-5" dirty="0"/>
              <a:t>sebagian harus  </a:t>
            </a:r>
            <a:r>
              <a:rPr spc="-10" dirty="0"/>
              <a:t>didistribusikan </a:t>
            </a:r>
            <a:r>
              <a:rPr spc="-30" dirty="0"/>
              <a:t>ke </a:t>
            </a:r>
            <a:r>
              <a:rPr spc="-10" dirty="0"/>
              <a:t>kedua </a:t>
            </a:r>
            <a:r>
              <a:rPr spc="-5" dirty="0"/>
              <a:t>buah </a:t>
            </a:r>
            <a:r>
              <a:rPr dirty="0"/>
              <a:t>lajur </a:t>
            </a:r>
            <a:r>
              <a:rPr spc="-15" dirty="0"/>
              <a:t>kolom </a:t>
            </a:r>
            <a:r>
              <a:rPr spc="-5" dirty="0"/>
              <a:t>dan </a:t>
            </a:r>
            <a:r>
              <a:rPr spc="-30" dirty="0"/>
              <a:t>ke </a:t>
            </a:r>
            <a:r>
              <a:rPr spc="-10" dirty="0"/>
              <a:t>kedua </a:t>
            </a:r>
            <a:r>
              <a:rPr dirty="0"/>
              <a:t>lajur </a:t>
            </a:r>
            <a:r>
              <a:rPr spc="-10" dirty="0"/>
              <a:t>tengah </a:t>
            </a:r>
            <a:r>
              <a:rPr spc="-5" dirty="0"/>
              <a:t>pada  panel </a:t>
            </a:r>
            <a:r>
              <a:rPr spc="-10" dirty="0"/>
              <a:t>pelat </a:t>
            </a:r>
            <a:r>
              <a:rPr spc="-5" dirty="0"/>
              <a:t>yang</a:t>
            </a:r>
            <a:r>
              <a:rPr spc="-10" dirty="0"/>
              <a:t> </a:t>
            </a:r>
            <a:r>
              <a:rPr spc="-15" dirty="0"/>
              <a:t>berdekatan</a:t>
            </a:r>
          </a:p>
          <a:p>
            <a:pPr marL="422275" marR="333375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421640" algn="l"/>
                <a:tab pos="422275" algn="l"/>
              </a:tabLst>
            </a:pPr>
            <a:r>
              <a:rPr spc="-10" dirty="0"/>
              <a:t>Besarnya </a:t>
            </a:r>
            <a:r>
              <a:rPr spc="-5" dirty="0"/>
              <a:t>distribusi </a:t>
            </a:r>
            <a:r>
              <a:rPr dirty="0"/>
              <a:t>momen </a:t>
            </a:r>
            <a:r>
              <a:rPr spc="-30" dirty="0"/>
              <a:t>ke </a:t>
            </a:r>
            <a:r>
              <a:rPr dirty="0"/>
              <a:t>lajur </a:t>
            </a:r>
            <a:r>
              <a:rPr spc="-15" dirty="0"/>
              <a:t>kolom </a:t>
            </a:r>
            <a:r>
              <a:rPr dirty="0"/>
              <a:t>dan lajur </a:t>
            </a:r>
            <a:r>
              <a:rPr spc="-10" dirty="0"/>
              <a:t>tengah </a:t>
            </a:r>
            <a:r>
              <a:rPr spc="-5" dirty="0"/>
              <a:t>merupakan  </a:t>
            </a:r>
            <a:r>
              <a:rPr dirty="0"/>
              <a:t>fungsi </a:t>
            </a:r>
            <a:r>
              <a:rPr spc="-5" dirty="0"/>
              <a:t>dari </a:t>
            </a:r>
            <a:r>
              <a:rPr spc="-10" dirty="0"/>
              <a:t>rasio </a:t>
            </a:r>
            <a:r>
              <a:rPr i="1" dirty="0">
                <a:cs typeface="Calibri"/>
              </a:rPr>
              <a:t>l</a:t>
            </a:r>
            <a:r>
              <a:rPr baseline="-21367" dirty="0"/>
              <a:t>2</a:t>
            </a:r>
            <a:r>
              <a:rPr dirty="0"/>
              <a:t>/</a:t>
            </a:r>
            <a:r>
              <a:rPr i="1" dirty="0">
                <a:cs typeface="Calibri"/>
              </a:rPr>
              <a:t>l</a:t>
            </a:r>
            <a:r>
              <a:rPr baseline="-21367" dirty="0"/>
              <a:t>1</a:t>
            </a:r>
            <a:r>
              <a:rPr dirty="0"/>
              <a:t>, </a:t>
            </a:r>
            <a:r>
              <a:rPr lang="el-GR" i="1" spc="5" dirty="0">
                <a:cs typeface="Calibri"/>
              </a:rPr>
              <a:t>α</a:t>
            </a:r>
            <a:r>
              <a:rPr i="1" spc="7" baseline="-21367" dirty="0" smtClean="0">
                <a:cs typeface="Calibri"/>
              </a:rPr>
              <a:t>f </a:t>
            </a:r>
            <a:r>
              <a:rPr spc="-5" dirty="0" err="1"/>
              <a:t>dan</a:t>
            </a:r>
            <a:r>
              <a:rPr spc="-5" dirty="0"/>
              <a:t> </a:t>
            </a:r>
            <a:r>
              <a:rPr lang="el-GR" i="1" spc="-5" dirty="0" smtClean="0">
                <a:latin typeface="Arial Narrow" panose="020B0606020202030204" pitchFamily="34" charset="0"/>
                <a:cs typeface="Calibri"/>
              </a:rPr>
              <a:t>β</a:t>
            </a:r>
            <a:r>
              <a:rPr i="1" spc="-7" baseline="-21367" dirty="0" smtClean="0">
                <a:cs typeface="Calibri"/>
              </a:rPr>
              <a:t>t </a:t>
            </a:r>
            <a:r>
              <a:rPr spc="-10" dirty="0"/>
              <a:t>sebagai berikut</a:t>
            </a:r>
            <a:r>
              <a:rPr spc="-254" dirty="0"/>
              <a:t> </a:t>
            </a:r>
            <a:r>
              <a:rPr dirty="0"/>
              <a:t>:</a:t>
            </a:r>
            <a:endParaRPr dirty="0"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944304" y="3773103"/>
            <a:ext cx="5535174" cy="24079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065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66346" y="1573780"/>
            <a:ext cx="8121650" cy="46742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431800" marR="530860" indent="-342900">
              <a:lnSpc>
                <a:spcPts val="2400"/>
              </a:lnSpc>
              <a:spcBef>
                <a:spcPts val="675"/>
              </a:spcBef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500" spc="-20" dirty="0">
                <a:latin typeface="Calibri"/>
                <a:cs typeface="Calibri"/>
              </a:rPr>
              <a:t>Persentase </a:t>
            </a:r>
            <a:r>
              <a:rPr sz="2500" spc="-10" dirty="0">
                <a:latin typeface="Calibri"/>
                <a:cs typeface="Calibri"/>
              </a:rPr>
              <a:t>dari </a:t>
            </a:r>
            <a:r>
              <a:rPr sz="2500" spc="-5" dirty="0">
                <a:latin typeface="Calibri"/>
                <a:cs typeface="Calibri"/>
              </a:rPr>
              <a:t>momen </a:t>
            </a:r>
            <a:r>
              <a:rPr sz="2500" spc="-10" dirty="0">
                <a:latin typeface="Calibri"/>
                <a:cs typeface="Calibri"/>
              </a:rPr>
              <a:t>rencana </a:t>
            </a:r>
            <a:r>
              <a:rPr sz="2500" spc="-15" dirty="0">
                <a:latin typeface="Calibri"/>
                <a:cs typeface="Calibri"/>
              </a:rPr>
              <a:t>yang </a:t>
            </a:r>
            <a:r>
              <a:rPr sz="2500" spc="-10" dirty="0">
                <a:latin typeface="Calibri"/>
                <a:cs typeface="Calibri"/>
              </a:rPr>
              <a:t>didistribusikan </a:t>
            </a:r>
            <a:r>
              <a:rPr sz="2500" spc="-45" dirty="0">
                <a:latin typeface="Calibri"/>
                <a:cs typeface="Calibri"/>
              </a:rPr>
              <a:t>ke  </a:t>
            </a:r>
            <a:r>
              <a:rPr sz="2500" spc="-5" dirty="0">
                <a:latin typeface="Calibri"/>
                <a:cs typeface="Calibri"/>
              </a:rPr>
              <a:t>lajur </a:t>
            </a:r>
            <a:r>
              <a:rPr sz="2500" spc="-20" dirty="0">
                <a:latin typeface="Calibri"/>
                <a:cs typeface="Calibri"/>
              </a:rPr>
              <a:t>kolom </a:t>
            </a:r>
            <a:r>
              <a:rPr sz="2500" spc="-10" dirty="0">
                <a:latin typeface="Calibri"/>
                <a:cs typeface="Calibri"/>
              </a:rPr>
              <a:t>dan </a:t>
            </a:r>
            <a:r>
              <a:rPr sz="2500" spc="-5" dirty="0">
                <a:latin typeface="Calibri"/>
                <a:cs typeface="Calibri"/>
              </a:rPr>
              <a:t>lajur </a:t>
            </a:r>
            <a:r>
              <a:rPr sz="2500" spc="-15" dirty="0">
                <a:latin typeface="Calibri"/>
                <a:cs typeface="Calibri"/>
              </a:rPr>
              <a:t>tengah </a:t>
            </a:r>
            <a:r>
              <a:rPr sz="2500" spc="-10" dirty="0">
                <a:latin typeface="Calibri"/>
                <a:cs typeface="Calibri"/>
              </a:rPr>
              <a:t>untuk pelat </a:t>
            </a:r>
            <a:r>
              <a:rPr sz="2500" spc="-5" dirty="0">
                <a:latin typeface="Calibri"/>
                <a:cs typeface="Calibri"/>
              </a:rPr>
              <a:t>luar </a:t>
            </a:r>
            <a:r>
              <a:rPr sz="2500" spc="-10" dirty="0">
                <a:latin typeface="Calibri"/>
                <a:cs typeface="Calibri"/>
              </a:rPr>
              <a:t>dan pelat  </a:t>
            </a:r>
            <a:r>
              <a:rPr sz="2500" spc="-5" dirty="0">
                <a:latin typeface="Calibri"/>
                <a:cs typeface="Calibri"/>
              </a:rPr>
              <a:t>dalam, </a:t>
            </a:r>
            <a:r>
              <a:rPr sz="2500" spc="-10" dirty="0">
                <a:latin typeface="Calibri"/>
                <a:cs typeface="Calibri"/>
              </a:rPr>
              <a:t>ditampilkan </a:t>
            </a:r>
            <a:r>
              <a:rPr sz="2500" spc="-5" dirty="0">
                <a:latin typeface="Calibri"/>
                <a:cs typeface="Calibri"/>
              </a:rPr>
              <a:t>dalam </a:t>
            </a:r>
            <a:r>
              <a:rPr sz="2500" spc="-45" dirty="0">
                <a:latin typeface="Calibri"/>
                <a:cs typeface="Calibri"/>
              </a:rPr>
              <a:t>Tabel </a:t>
            </a:r>
            <a:r>
              <a:rPr sz="2500" spc="-5" dirty="0">
                <a:latin typeface="Calibri"/>
                <a:cs typeface="Calibri"/>
              </a:rPr>
              <a:t>12.6 </a:t>
            </a:r>
            <a:r>
              <a:rPr sz="2500" spc="-10" dirty="0">
                <a:latin typeface="Calibri"/>
                <a:cs typeface="Calibri"/>
              </a:rPr>
              <a:t>hingga </a:t>
            </a:r>
            <a:r>
              <a:rPr sz="2500" spc="-45" dirty="0">
                <a:latin typeface="Calibri"/>
                <a:cs typeface="Calibri"/>
              </a:rPr>
              <a:t>Tabel</a:t>
            </a:r>
            <a:r>
              <a:rPr sz="2500" spc="10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12.9.</a:t>
            </a:r>
            <a:endParaRPr sz="2500" dirty="0">
              <a:latin typeface="Calibri"/>
              <a:cs typeface="Calibri"/>
            </a:endParaRPr>
          </a:p>
          <a:p>
            <a:pPr marL="431800" marR="229235" indent="-342900">
              <a:lnSpc>
                <a:spcPts val="2400"/>
              </a:lnSpc>
              <a:spcBef>
                <a:spcPts val="600"/>
              </a:spcBef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500" spc="-20" dirty="0">
                <a:latin typeface="Calibri"/>
                <a:cs typeface="Calibri"/>
              </a:rPr>
              <a:t>Pada </a:t>
            </a:r>
            <a:r>
              <a:rPr sz="2500" spc="-5" dirty="0">
                <a:latin typeface="Calibri"/>
                <a:cs typeface="Calibri"/>
              </a:rPr>
              <a:t>panel </a:t>
            </a:r>
            <a:r>
              <a:rPr sz="2500" spc="-10" dirty="0">
                <a:latin typeface="Calibri"/>
                <a:cs typeface="Calibri"/>
              </a:rPr>
              <a:t>pelat </a:t>
            </a:r>
            <a:r>
              <a:rPr sz="2500" spc="-5" dirty="0">
                <a:latin typeface="Calibri"/>
                <a:cs typeface="Calibri"/>
              </a:rPr>
              <a:t>dalam, bagian </a:t>
            </a:r>
            <a:r>
              <a:rPr sz="2500" spc="-10" dirty="0">
                <a:latin typeface="Calibri"/>
                <a:cs typeface="Calibri"/>
              </a:rPr>
              <a:t>dari </a:t>
            </a:r>
            <a:r>
              <a:rPr sz="2500" spc="-5" dirty="0">
                <a:latin typeface="Calibri"/>
                <a:cs typeface="Calibri"/>
              </a:rPr>
              <a:t>momen </a:t>
            </a:r>
            <a:r>
              <a:rPr sz="2500" spc="-10" dirty="0">
                <a:latin typeface="Calibri"/>
                <a:cs typeface="Calibri"/>
              </a:rPr>
              <a:t>rencana </a:t>
            </a:r>
            <a:r>
              <a:rPr sz="2500" spc="-15" dirty="0">
                <a:latin typeface="Calibri"/>
                <a:cs typeface="Calibri"/>
              </a:rPr>
              <a:t>yang  </a:t>
            </a:r>
            <a:r>
              <a:rPr sz="2500" spc="-5" dirty="0">
                <a:latin typeface="Calibri"/>
                <a:cs typeface="Calibri"/>
              </a:rPr>
              <a:t>tidak </a:t>
            </a:r>
            <a:r>
              <a:rPr sz="2500" spc="-10" dirty="0">
                <a:latin typeface="Calibri"/>
                <a:cs typeface="Calibri"/>
              </a:rPr>
              <a:t>didistribusikan </a:t>
            </a:r>
            <a:r>
              <a:rPr sz="2500" spc="-45" dirty="0">
                <a:latin typeface="Calibri"/>
                <a:cs typeface="Calibri"/>
              </a:rPr>
              <a:t>ke </a:t>
            </a:r>
            <a:r>
              <a:rPr sz="2500" spc="-5" dirty="0">
                <a:latin typeface="Calibri"/>
                <a:cs typeface="Calibri"/>
              </a:rPr>
              <a:t>lajur </a:t>
            </a:r>
            <a:r>
              <a:rPr sz="2500" spc="-20" dirty="0">
                <a:latin typeface="Calibri"/>
                <a:cs typeface="Calibri"/>
              </a:rPr>
              <a:t>kolom </a:t>
            </a:r>
            <a:r>
              <a:rPr sz="2500" spc="-40" dirty="0">
                <a:latin typeface="Calibri"/>
                <a:cs typeface="Calibri"/>
              </a:rPr>
              <a:t>(Tabel </a:t>
            </a:r>
            <a:r>
              <a:rPr sz="2500" spc="-10" dirty="0">
                <a:latin typeface="Calibri"/>
                <a:cs typeface="Calibri"/>
              </a:rPr>
              <a:t>12.6) harus  dipikul </a:t>
            </a:r>
            <a:r>
              <a:rPr sz="2500" spc="-5" dirty="0">
                <a:latin typeface="Calibri"/>
                <a:cs typeface="Calibri"/>
              </a:rPr>
              <a:t>oleh </a:t>
            </a:r>
            <a:r>
              <a:rPr sz="2500" spc="-15" dirty="0">
                <a:latin typeface="Calibri"/>
                <a:cs typeface="Calibri"/>
              </a:rPr>
              <a:t>setengah </a:t>
            </a:r>
            <a:r>
              <a:rPr sz="2500" spc="-5" dirty="0">
                <a:latin typeface="Calibri"/>
                <a:cs typeface="Calibri"/>
              </a:rPr>
              <a:t>lajur </a:t>
            </a:r>
            <a:r>
              <a:rPr sz="2500" spc="-15" dirty="0">
                <a:latin typeface="Calibri"/>
                <a:cs typeface="Calibri"/>
              </a:rPr>
              <a:t>tengah yang</a:t>
            </a:r>
            <a:r>
              <a:rPr sz="2500" spc="75" dirty="0">
                <a:latin typeface="Calibri"/>
                <a:cs typeface="Calibri"/>
              </a:rPr>
              <a:t> </a:t>
            </a:r>
            <a:r>
              <a:rPr sz="2500" spc="-20" dirty="0">
                <a:latin typeface="Calibri"/>
                <a:cs typeface="Calibri"/>
              </a:rPr>
              <a:t>berdekatan.</a:t>
            </a:r>
            <a:endParaRPr sz="2500" dirty="0">
              <a:latin typeface="Calibri"/>
              <a:cs typeface="Calibri"/>
            </a:endParaRPr>
          </a:p>
          <a:p>
            <a:pPr marL="431800" marR="603250" indent="-342900">
              <a:lnSpc>
                <a:spcPts val="2400"/>
              </a:lnSpc>
              <a:spcBef>
                <a:spcPts val="605"/>
              </a:spcBef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500" spc="-5" dirty="0">
                <a:latin typeface="Calibri"/>
                <a:cs typeface="Calibri"/>
              </a:rPr>
              <a:t>Nilai dalam </a:t>
            </a:r>
            <a:r>
              <a:rPr sz="2500" spc="-45" dirty="0">
                <a:latin typeface="Calibri"/>
                <a:cs typeface="Calibri"/>
              </a:rPr>
              <a:t>Tabel </a:t>
            </a:r>
            <a:r>
              <a:rPr sz="2500" spc="-5" dirty="0">
                <a:latin typeface="Calibri"/>
                <a:cs typeface="Calibri"/>
              </a:rPr>
              <a:t>12.6 </a:t>
            </a:r>
            <a:r>
              <a:rPr sz="2500" spc="-10" dirty="0">
                <a:latin typeface="Calibri"/>
                <a:cs typeface="Calibri"/>
              </a:rPr>
              <a:t>dapat diinterpolasi </a:t>
            </a:r>
            <a:r>
              <a:rPr sz="2500" spc="-15" dirty="0">
                <a:latin typeface="Calibri"/>
                <a:cs typeface="Calibri"/>
              </a:rPr>
              <a:t>jika </a:t>
            </a:r>
            <a:r>
              <a:rPr sz="2500" spc="-10" dirty="0">
                <a:latin typeface="Calibri"/>
                <a:cs typeface="Calibri"/>
              </a:rPr>
              <a:t>rasio </a:t>
            </a:r>
            <a:r>
              <a:rPr sz="2500" i="1" dirty="0">
                <a:latin typeface="Calibri"/>
                <a:cs typeface="Calibri"/>
              </a:rPr>
              <a:t>l</a:t>
            </a:r>
            <a:r>
              <a:rPr sz="2475" baseline="-20202" dirty="0">
                <a:latin typeface="Calibri"/>
                <a:cs typeface="Calibri"/>
              </a:rPr>
              <a:t>2</a:t>
            </a:r>
            <a:r>
              <a:rPr sz="2500" dirty="0">
                <a:latin typeface="Calibri"/>
                <a:cs typeface="Calibri"/>
              </a:rPr>
              <a:t>/</a:t>
            </a:r>
            <a:r>
              <a:rPr sz="2500" i="1" dirty="0">
                <a:latin typeface="Calibri"/>
                <a:cs typeface="Calibri"/>
              </a:rPr>
              <a:t>l</a:t>
            </a:r>
            <a:r>
              <a:rPr sz="2475" baseline="-20202" dirty="0">
                <a:latin typeface="Calibri"/>
                <a:cs typeface="Calibri"/>
              </a:rPr>
              <a:t>1 </a:t>
            </a:r>
            <a:r>
              <a:rPr sz="1650" dirty="0">
                <a:latin typeface="Calibri"/>
                <a:cs typeface="Calibri"/>
              </a:rPr>
              <a:t> </a:t>
            </a:r>
            <a:r>
              <a:rPr sz="2500" spc="-15" dirty="0">
                <a:latin typeface="Calibri"/>
                <a:cs typeface="Calibri"/>
              </a:rPr>
              <a:t>berada </a:t>
            </a:r>
            <a:r>
              <a:rPr sz="2500" spc="-20" dirty="0">
                <a:latin typeface="Calibri"/>
                <a:cs typeface="Calibri"/>
              </a:rPr>
              <a:t>antara </a:t>
            </a:r>
            <a:r>
              <a:rPr sz="2500" spc="-5" dirty="0">
                <a:latin typeface="Calibri"/>
                <a:cs typeface="Calibri"/>
              </a:rPr>
              <a:t>0,5 </a:t>
            </a:r>
            <a:r>
              <a:rPr sz="2500" spc="-10" dirty="0">
                <a:latin typeface="Calibri"/>
                <a:cs typeface="Calibri"/>
              </a:rPr>
              <a:t>dan </a:t>
            </a:r>
            <a:r>
              <a:rPr sz="2500" spc="-5" dirty="0">
                <a:latin typeface="Calibri"/>
                <a:cs typeface="Calibri"/>
              </a:rPr>
              <a:t>2,0, </a:t>
            </a:r>
            <a:r>
              <a:rPr sz="2500" spc="-20" dirty="0">
                <a:latin typeface="Calibri"/>
                <a:cs typeface="Calibri"/>
              </a:rPr>
              <a:t>atau </a:t>
            </a:r>
            <a:r>
              <a:rPr sz="2500" spc="-15" dirty="0">
                <a:latin typeface="Calibri"/>
                <a:cs typeface="Calibri"/>
              </a:rPr>
              <a:t>jika </a:t>
            </a:r>
            <a:r>
              <a:rPr sz="2500" i="1" spc="-5" dirty="0">
                <a:latin typeface="Calibri"/>
                <a:cs typeface="Calibri"/>
              </a:rPr>
              <a:t>a</a:t>
            </a:r>
            <a:r>
              <a:rPr sz="2475" i="1" spc="-7" baseline="-20202" dirty="0">
                <a:latin typeface="Calibri"/>
                <a:cs typeface="Calibri"/>
              </a:rPr>
              <a:t>f</a:t>
            </a:r>
            <a:r>
              <a:rPr sz="2500" i="1" spc="-5" dirty="0">
                <a:latin typeface="Calibri"/>
                <a:cs typeface="Calibri"/>
              </a:rPr>
              <a:t>l</a:t>
            </a:r>
            <a:r>
              <a:rPr sz="2475" spc="-7" baseline="-20202" dirty="0">
                <a:latin typeface="Calibri"/>
                <a:cs typeface="Calibri"/>
              </a:rPr>
              <a:t>2</a:t>
            </a:r>
            <a:r>
              <a:rPr sz="2500" spc="-5" dirty="0">
                <a:latin typeface="Calibri"/>
                <a:cs typeface="Calibri"/>
              </a:rPr>
              <a:t>/</a:t>
            </a:r>
            <a:r>
              <a:rPr sz="2500" i="1" spc="-5" dirty="0">
                <a:latin typeface="Calibri"/>
                <a:cs typeface="Calibri"/>
              </a:rPr>
              <a:t>l</a:t>
            </a:r>
            <a:r>
              <a:rPr sz="2475" spc="-7" baseline="-20202" dirty="0">
                <a:latin typeface="Calibri"/>
                <a:cs typeface="Calibri"/>
              </a:rPr>
              <a:t>1 </a:t>
            </a:r>
            <a:r>
              <a:rPr sz="2500" spc="-5" dirty="0">
                <a:latin typeface="Calibri"/>
                <a:cs typeface="Calibri"/>
              </a:rPr>
              <a:t>di </a:t>
            </a:r>
            <a:r>
              <a:rPr sz="2500" spc="-20" dirty="0">
                <a:latin typeface="Calibri"/>
                <a:cs typeface="Calibri"/>
              </a:rPr>
              <a:t>antara </a:t>
            </a:r>
            <a:r>
              <a:rPr sz="2500" spc="-5" dirty="0">
                <a:latin typeface="Calibri"/>
                <a:cs typeface="Calibri"/>
              </a:rPr>
              <a:t>0  </a:t>
            </a:r>
            <a:r>
              <a:rPr sz="2500" spc="-10" dirty="0">
                <a:latin typeface="Calibri"/>
                <a:cs typeface="Calibri"/>
              </a:rPr>
              <a:t>hingga </a:t>
            </a:r>
            <a:r>
              <a:rPr sz="2500" spc="-5" dirty="0">
                <a:latin typeface="Calibri"/>
                <a:cs typeface="Calibri"/>
              </a:rPr>
              <a:t>1.</a:t>
            </a:r>
            <a:endParaRPr sz="2500" dirty="0">
              <a:latin typeface="Calibri"/>
              <a:cs typeface="Calibri"/>
            </a:endParaRPr>
          </a:p>
          <a:p>
            <a:pPr marL="431800" marR="199390" indent="-342900">
              <a:lnSpc>
                <a:spcPct val="80000"/>
              </a:lnSpc>
              <a:spcBef>
                <a:spcPts val="620"/>
              </a:spcBef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500" spc="-5" dirty="0">
                <a:latin typeface="Calibri"/>
                <a:cs typeface="Calibri"/>
              </a:rPr>
              <a:t>Dari </a:t>
            </a:r>
            <a:r>
              <a:rPr sz="2500" spc="-45" dirty="0">
                <a:latin typeface="Calibri"/>
                <a:cs typeface="Calibri"/>
              </a:rPr>
              <a:t>Tabel </a:t>
            </a:r>
            <a:r>
              <a:rPr sz="2500" spc="-10" dirty="0">
                <a:latin typeface="Calibri"/>
                <a:cs typeface="Calibri"/>
              </a:rPr>
              <a:t>12.6 </a:t>
            </a:r>
            <a:r>
              <a:rPr sz="2500" spc="-20" dirty="0">
                <a:latin typeface="Calibri"/>
                <a:cs typeface="Calibri"/>
              </a:rPr>
              <a:t>juga </a:t>
            </a:r>
            <a:r>
              <a:rPr sz="2500" spc="-10" dirty="0">
                <a:latin typeface="Calibri"/>
                <a:cs typeface="Calibri"/>
              </a:rPr>
              <a:t>dapat terlihat </a:t>
            </a:r>
            <a:r>
              <a:rPr sz="2500" spc="-15" dirty="0">
                <a:latin typeface="Calibri"/>
                <a:cs typeface="Calibri"/>
              </a:rPr>
              <a:t>bahwa jika </a:t>
            </a:r>
            <a:r>
              <a:rPr sz="2500" spc="-5" dirty="0">
                <a:latin typeface="Calibri"/>
                <a:cs typeface="Calibri"/>
              </a:rPr>
              <a:t>tidak  </a:t>
            </a:r>
            <a:r>
              <a:rPr sz="2500" spc="-10" dirty="0">
                <a:latin typeface="Calibri"/>
                <a:cs typeface="Calibri"/>
              </a:rPr>
              <a:t>digunakan </a:t>
            </a:r>
            <a:r>
              <a:rPr sz="2500" spc="-5" dirty="0">
                <a:latin typeface="Calibri"/>
                <a:cs typeface="Calibri"/>
              </a:rPr>
              <a:t>balok (seperti pada </a:t>
            </a:r>
            <a:r>
              <a:rPr sz="2500" spc="-10" dirty="0">
                <a:latin typeface="Calibri"/>
                <a:cs typeface="Calibri"/>
              </a:rPr>
              <a:t>kasus pelat </a:t>
            </a:r>
            <a:r>
              <a:rPr sz="2500" spc="-15" dirty="0">
                <a:latin typeface="Calibri"/>
                <a:cs typeface="Calibri"/>
              </a:rPr>
              <a:t>datar </a:t>
            </a:r>
            <a:r>
              <a:rPr sz="2500" spc="-5" dirty="0">
                <a:latin typeface="Calibri"/>
                <a:cs typeface="Calibri"/>
              </a:rPr>
              <a:t>dan </a:t>
            </a:r>
            <a:r>
              <a:rPr sz="2500" spc="-15" dirty="0">
                <a:latin typeface="Calibri"/>
                <a:cs typeface="Calibri"/>
              </a:rPr>
              <a:t>lantai  datar), maka </a:t>
            </a:r>
            <a:r>
              <a:rPr sz="2500" spc="-5" dirty="0">
                <a:latin typeface="Calibri"/>
                <a:cs typeface="Calibri"/>
              </a:rPr>
              <a:t>nilai </a:t>
            </a:r>
            <a:r>
              <a:rPr sz="2500" i="1" dirty="0">
                <a:latin typeface="Calibri"/>
                <a:cs typeface="Calibri"/>
              </a:rPr>
              <a:t>a</a:t>
            </a:r>
            <a:r>
              <a:rPr sz="2475" i="1" baseline="-20202" dirty="0">
                <a:latin typeface="Calibri"/>
                <a:cs typeface="Calibri"/>
              </a:rPr>
              <a:t>f </a:t>
            </a:r>
            <a:r>
              <a:rPr sz="2500" spc="-5" dirty="0">
                <a:latin typeface="Calibri"/>
                <a:cs typeface="Calibri"/>
              </a:rPr>
              <a:t>=</a:t>
            </a:r>
            <a:r>
              <a:rPr sz="2500" spc="-120" dirty="0">
                <a:latin typeface="Calibri"/>
                <a:cs typeface="Calibri"/>
              </a:rPr>
              <a:t> </a:t>
            </a:r>
            <a:r>
              <a:rPr sz="2500" spc="-5" dirty="0">
                <a:latin typeface="Calibri"/>
                <a:cs typeface="Calibri"/>
              </a:rPr>
              <a:t>0.</a:t>
            </a:r>
            <a:endParaRPr sz="2500" dirty="0">
              <a:latin typeface="Calibri"/>
              <a:cs typeface="Calibri"/>
            </a:endParaRPr>
          </a:p>
          <a:p>
            <a:pPr marL="431800" marR="93980" indent="-342900">
              <a:lnSpc>
                <a:spcPts val="2400"/>
              </a:lnSpc>
              <a:spcBef>
                <a:spcPts val="580"/>
              </a:spcBef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500" spc="-20" dirty="0">
                <a:latin typeface="Calibri"/>
                <a:cs typeface="Calibri"/>
              </a:rPr>
              <a:t>Persentase </a:t>
            </a:r>
            <a:r>
              <a:rPr sz="2500" spc="-5" dirty="0">
                <a:latin typeface="Calibri"/>
                <a:cs typeface="Calibri"/>
              </a:rPr>
              <a:t>akhir momen </a:t>
            </a:r>
            <a:r>
              <a:rPr sz="2500" spc="-10" dirty="0">
                <a:latin typeface="Calibri"/>
                <a:cs typeface="Calibri"/>
              </a:rPr>
              <a:t>pada </a:t>
            </a:r>
            <a:r>
              <a:rPr sz="2500" spc="-5" dirty="0">
                <a:latin typeface="Calibri"/>
                <a:cs typeface="Calibri"/>
              </a:rPr>
              <a:t>lajur </a:t>
            </a:r>
            <a:r>
              <a:rPr sz="2500" spc="-20" dirty="0">
                <a:latin typeface="Calibri"/>
                <a:cs typeface="Calibri"/>
              </a:rPr>
              <a:t>kolom </a:t>
            </a:r>
            <a:r>
              <a:rPr sz="2500" spc="-10" dirty="0">
                <a:latin typeface="Calibri"/>
                <a:cs typeface="Calibri"/>
              </a:rPr>
              <a:t>dan </a:t>
            </a:r>
            <a:r>
              <a:rPr sz="2500" spc="-5" dirty="0">
                <a:latin typeface="Calibri"/>
                <a:cs typeface="Calibri"/>
              </a:rPr>
              <a:t>lajur </a:t>
            </a:r>
            <a:r>
              <a:rPr sz="2500" spc="-15" dirty="0">
                <a:latin typeface="Calibri"/>
                <a:cs typeface="Calibri"/>
              </a:rPr>
              <a:t>tengah  sebagai </a:t>
            </a:r>
            <a:r>
              <a:rPr sz="2500" spc="-10" dirty="0">
                <a:latin typeface="Calibri"/>
                <a:cs typeface="Calibri"/>
              </a:rPr>
              <a:t>fungsi dari </a:t>
            </a:r>
            <a:r>
              <a:rPr sz="2500" i="1" spc="-5" dirty="0">
                <a:latin typeface="Calibri"/>
                <a:cs typeface="Calibri"/>
              </a:rPr>
              <a:t>M</a:t>
            </a:r>
            <a:r>
              <a:rPr sz="2475" i="1" spc="-7" baseline="-20202" dirty="0">
                <a:latin typeface="Calibri"/>
                <a:cs typeface="Calibri"/>
              </a:rPr>
              <a:t>o</a:t>
            </a:r>
            <a:r>
              <a:rPr sz="2500" spc="-5" dirty="0">
                <a:latin typeface="Calibri"/>
                <a:cs typeface="Calibri"/>
              </a:rPr>
              <a:t>, </a:t>
            </a:r>
            <a:r>
              <a:rPr sz="2500" spc="-10" dirty="0">
                <a:latin typeface="Calibri"/>
                <a:cs typeface="Calibri"/>
              </a:rPr>
              <a:t>ditunjukkan </a:t>
            </a:r>
            <a:r>
              <a:rPr sz="2500" spc="-5" dirty="0">
                <a:latin typeface="Calibri"/>
                <a:cs typeface="Calibri"/>
              </a:rPr>
              <a:t>dalam </a:t>
            </a:r>
            <a:r>
              <a:rPr sz="2500" spc="-45" dirty="0">
                <a:latin typeface="Calibri"/>
                <a:cs typeface="Calibri"/>
              </a:rPr>
              <a:t>Tabel</a:t>
            </a:r>
            <a:r>
              <a:rPr sz="2500" spc="14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12.7.</a:t>
            </a:r>
            <a:endParaRPr sz="25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54056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912363" y="1010653"/>
            <a:ext cx="6866903" cy="53890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35970" y="2996946"/>
            <a:ext cx="1008380" cy="288290"/>
          </a:xfrm>
          <a:custGeom>
            <a:avLst/>
            <a:gdLst/>
            <a:ahLst/>
            <a:cxnLst/>
            <a:rect l="l" t="t" r="r" b="b"/>
            <a:pathLst>
              <a:path w="1008379" h="288289">
                <a:moveTo>
                  <a:pt x="0" y="144017"/>
                </a:moveTo>
                <a:lnTo>
                  <a:pt x="18005" y="105748"/>
                </a:lnTo>
                <a:lnTo>
                  <a:pt x="68818" y="71350"/>
                </a:lnTo>
                <a:lnTo>
                  <a:pt x="105025" y="56032"/>
                </a:lnTo>
                <a:lnTo>
                  <a:pt x="147633" y="42199"/>
                </a:lnTo>
                <a:lnTo>
                  <a:pt x="196040" y="30022"/>
                </a:lnTo>
                <a:lnTo>
                  <a:pt x="249646" y="19673"/>
                </a:lnTo>
                <a:lnTo>
                  <a:pt x="307851" y="11324"/>
                </a:lnTo>
                <a:lnTo>
                  <a:pt x="370053" y="5147"/>
                </a:lnTo>
                <a:lnTo>
                  <a:pt x="435652" y="1315"/>
                </a:lnTo>
                <a:lnTo>
                  <a:pt x="504047" y="0"/>
                </a:lnTo>
                <a:lnTo>
                  <a:pt x="572443" y="1315"/>
                </a:lnTo>
                <a:lnTo>
                  <a:pt x="638044" y="5147"/>
                </a:lnTo>
                <a:lnTo>
                  <a:pt x="700248" y="11324"/>
                </a:lnTo>
                <a:lnTo>
                  <a:pt x="758456" y="19673"/>
                </a:lnTo>
                <a:lnTo>
                  <a:pt x="812066" y="30022"/>
                </a:lnTo>
                <a:lnTo>
                  <a:pt x="860477" y="42199"/>
                </a:lnTo>
                <a:lnTo>
                  <a:pt x="903088" y="56032"/>
                </a:lnTo>
                <a:lnTo>
                  <a:pt x="939299" y="71350"/>
                </a:lnTo>
                <a:lnTo>
                  <a:pt x="990118" y="105748"/>
                </a:lnTo>
                <a:lnTo>
                  <a:pt x="1008125" y="144017"/>
                </a:lnTo>
                <a:lnTo>
                  <a:pt x="1003523" y="163550"/>
                </a:lnTo>
                <a:lnTo>
                  <a:pt x="968510" y="200056"/>
                </a:lnTo>
                <a:lnTo>
                  <a:pt x="903088" y="232003"/>
                </a:lnTo>
                <a:lnTo>
                  <a:pt x="860477" y="245836"/>
                </a:lnTo>
                <a:lnTo>
                  <a:pt x="812066" y="258013"/>
                </a:lnTo>
                <a:lnTo>
                  <a:pt x="758456" y="268362"/>
                </a:lnTo>
                <a:lnTo>
                  <a:pt x="700248" y="276711"/>
                </a:lnTo>
                <a:lnTo>
                  <a:pt x="638044" y="282888"/>
                </a:lnTo>
                <a:lnTo>
                  <a:pt x="572443" y="286720"/>
                </a:lnTo>
                <a:lnTo>
                  <a:pt x="504047" y="288035"/>
                </a:lnTo>
                <a:lnTo>
                  <a:pt x="435652" y="286720"/>
                </a:lnTo>
                <a:lnTo>
                  <a:pt x="370053" y="282888"/>
                </a:lnTo>
                <a:lnTo>
                  <a:pt x="307851" y="276711"/>
                </a:lnTo>
                <a:lnTo>
                  <a:pt x="249646" y="268362"/>
                </a:lnTo>
                <a:lnTo>
                  <a:pt x="196040" y="258013"/>
                </a:lnTo>
                <a:lnTo>
                  <a:pt x="147633" y="245836"/>
                </a:lnTo>
                <a:lnTo>
                  <a:pt x="105025" y="232003"/>
                </a:lnTo>
                <a:lnTo>
                  <a:pt x="68818" y="216685"/>
                </a:lnTo>
                <a:lnTo>
                  <a:pt x="18005" y="182287"/>
                </a:lnTo>
                <a:lnTo>
                  <a:pt x="0" y="144017"/>
                </a:lnTo>
                <a:close/>
              </a:path>
            </a:pathLst>
          </a:custGeom>
          <a:ln w="253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92417" y="4293108"/>
            <a:ext cx="1008380" cy="288290"/>
          </a:xfrm>
          <a:custGeom>
            <a:avLst/>
            <a:gdLst/>
            <a:ahLst/>
            <a:cxnLst/>
            <a:rect l="l" t="t" r="r" b="b"/>
            <a:pathLst>
              <a:path w="1008379" h="288289">
                <a:moveTo>
                  <a:pt x="0" y="144017"/>
                </a:moveTo>
                <a:lnTo>
                  <a:pt x="18005" y="105746"/>
                </a:lnTo>
                <a:lnTo>
                  <a:pt x="68819" y="71347"/>
                </a:lnTo>
                <a:lnTo>
                  <a:pt x="105028" y="56030"/>
                </a:lnTo>
                <a:lnTo>
                  <a:pt x="147637" y="42197"/>
                </a:lnTo>
                <a:lnTo>
                  <a:pt x="196046" y="30020"/>
                </a:lnTo>
                <a:lnTo>
                  <a:pt x="249656" y="19671"/>
                </a:lnTo>
                <a:lnTo>
                  <a:pt x="307864" y="11323"/>
                </a:lnTo>
                <a:lnTo>
                  <a:pt x="370070" y="5147"/>
                </a:lnTo>
                <a:lnTo>
                  <a:pt x="435675" y="1315"/>
                </a:lnTo>
                <a:lnTo>
                  <a:pt x="504078" y="0"/>
                </a:lnTo>
                <a:lnTo>
                  <a:pt x="572473" y="1315"/>
                </a:lnTo>
                <a:lnTo>
                  <a:pt x="638072" y="5147"/>
                </a:lnTo>
                <a:lnTo>
                  <a:pt x="700274" y="11323"/>
                </a:lnTo>
                <a:lnTo>
                  <a:pt x="758478" y="19671"/>
                </a:lnTo>
                <a:lnTo>
                  <a:pt x="812085" y="30020"/>
                </a:lnTo>
                <a:lnTo>
                  <a:pt x="860492" y="42197"/>
                </a:lnTo>
                <a:lnTo>
                  <a:pt x="903100" y="56030"/>
                </a:lnTo>
                <a:lnTo>
                  <a:pt x="939307" y="71347"/>
                </a:lnTo>
                <a:lnTo>
                  <a:pt x="990120" y="105746"/>
                </a:lnTo>
                <a:lnTo>
                  <a:pt x="1008125" y="144017"/>
                </a:lnTo>
                <a:lnTo>
                  <a:pt x="1003524" y="163551"/>
                </a:lnTo>
                <a:lnTo>
                  <a:pt x="968514" y="200058"/>
                </a:lnTo>
                <a:lnTo>
                  <a:pt x="903100" y="232005"/>
                </a:lnTo>
                <a:lnTo>
                  <a:pt x="860492" y="245838"/>
                </a:lnTo>
                <a:lnTo>
                  <a:pt x="812085" y="258015"/>
                </a:lnTo>
                <a:lnTo>
                  <a:pt x="758478" y="268364"/>
                </a:lnTo>
                <a:lnTo>
                  <a:pt x="700274" y="276712"/>
                </a:lnTo>
                <a:lnTo>
                  <a:pt x="638072" y="282888"/>
                </a:lnTo>
                <a:lnTo>
                  <a:pt x="572473" y="286720"/>
                </a:lnTo>
                <a:lnTo>
                  <a:pt x="504078" y="288035"/>
                </a:lnTo>
                <a:lnTo>
                  <a:pt x="435675" y="286720"/>
                </a:lnTo>
                <a:lnTo>
                  <a:pt x="370070" y="282888"/>
                </a:lnTo>
                <a:lnTo>
                  <a:pt x="307864" y="276712"/>
                </a:lnTo>
                <a:lnTo>
                  <a:pt x="249656" y="268364"/>
                </a:lnTo>
                <a:lnTo>
                  <a:pt x="196046" y="258015"/>
                </a:lnTo>
                <a:lnTo>
                  <a:pt x="147637" y="245838"/>
                </a:lnTo>
                <a:lnTo>
                  <a:pt x="105028" y="232005"/>
                </a:lnTo>
                <a:lnTo>
                  <a:pt x="68819" y="216688"/>
                </a:lnTo>
                <a:lnTo>
                  <a:pt x="18005" y="182289"/>
                </a:lnTo>
                <a:lnTo>
                  <a:pt x="0" y="144017"/>
                </a:lnTo>
                <a:close/>
              </a:path>
            </a:pathLst>
          </a:custGeom>
          <a:ln w="253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09061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060833" y="1347537"/>
            <a:ext cx="6362299" cy="1376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58779" y="3378468"/>
            <a:ext cx="4972844" cy="24677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59242" y="3506735"/>
            <a:ext cx="4678803" cy="24801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9516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7" y="1617976"/>
            <a:ext cx="7813675" cy="10966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55600" marR="5080" indent="-342900">
              <a:lnSpc>
                <a:spcPct val="90000"/>
              </a:lnSpc>
              <a:spcBef>
                <a:spcPts val="3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10" dirty="0">
                <a:latin typeface="Calibri"/>
                <a:cs typeface="Calibri"/>
              </a:rPr>
              <a:t>Setelah </a:t>
            </a:r>
            <a:r>
              <a:rPr sz="1900" spc="-5" dirty="0">
                <a:latin typeface="Calibri"/>
                <a:cs typeface="Calibri"/>
              </a:rPr>
              <a:t>semua momen </a:t>
            </a:r>
            <a:r>
              <a:rPr sz="1900" spc="-15" dirty="0">
                <a:latin typeface="Calibri"/>
                <a:cs typeface="Calibri"/>
              </a:rPr>
              <a:t>statik </a:t>
            </a:r>
            <a:r>
              <a:rPr sz="1900" spc="-10" dirty="0">
                <a:latin typeface="Calibri"/>
                <a:cs typeface="Calibri"/>
              </a:rPr>
              <a:t>didistribusikan </a:t>
            </a:r>
            <a:r>
              <a:rPr sz="1900" spc="-35" dirty="0">
                <a:latin typeface="Calibri"/>
                <a:cs typeface="Calibri"/>
              </a:rPr>
              <a:t>ke </a:t>
            </a:r>
            <a:r>
              <a:rPr sz="1900" spc="-5" dirty="0">
                <a:latin typeface="Calibri"/>
                <a:cs typeface="Calibri"/>
              </a:rPr>
              <a:t>lajur </a:t>
            </a:r>
            <a:r>
              <a:rPr sz="1900" spc="-15" dirty="0">
                <a:latin typeface="Calibri"/>
                <a:cs typeface="Calibri"/>
              </a:rPr>
              <a:t>tengah </a:t>
            </a:r>
            <a:r>
              <a:rPr sz="1900" spc="-10" dirty="0">
                <a:latin typeface="Calibri"/>
                <a:cs typeface="Calibri"/>
              </a:rPr>
              <a:t>dan </a:t>
            </a:r>
            <a:r>
              <a:rPr sz="1900" spc="-5" dirty="0">
                <a:latin typeface="Calibri"/>
                <a:cs typeface="Calibri"/>
              </a:rPr>
              <a:t>lajur </a:t>
            </a:r>
            <a:r>
              <a:rPr sz="1900" spc="-20" dirty="0">
                <a:latin typeface="Calibri"/>
                <a:cs typeface="Calibri"/>
              </a:rPr>
              <a:t>kolom,  </a:t>
            </a:r>
            <a:r>
              <a:rPr sz="1900" spc="-15" dirty="0">
                <a:latin typeface="Calibri"/>
                <a:cs typeface="Calibri"/>
              </a:rPr>
              <a:t>maka </a:t>
            </a:r>
            <a:r>
              <a:rPr sz="1900" spc="-5" dirty="0">
                <a:latin typeface="Calibri"/>
                <a:cs typeface="Calibri"/>
              </a:rPr>
              <a:t>luas </a:t>
            </a:r>
            <a:r>
              <a:rPr sz="1900" spc="-10" dirty="0">
                <a:latin typeface="Calibri"/>
                <a:cs typeface="Calibri"/>
              </a:rPr>
              <a:t>tulangan </a:t>
            </a:r>
            <a:r>
              <a:rPr sz="1900" spc="-5" dirty="0">
                <a:latin typeface="Calibri"/>
                <a:cs typeface="Calibri"/>
              </a:rPr>
              <a:t>lentur untuk </a:t>
            </a:r>
            <a:r>
              <a:rPr sz="1900" spc="-10" dirty="0">
                <a:latin typeface="Calibri"/>
                <a:cs typeface="Calibri"/>
              </a:rPr>
              <a:t>setiap </a:t>
            </a:r>
            <a:r>
              <a:rPr sz="1900" spc="-5" dirty="0">
                <a:latin typeface="Calibri"/>
                <a:cs typeface="Calibri"/>
              </a:rPr>
              <a:t>momen positif </a:t>
            </a:r>
            <a:r>
              <a:rPr sz="1900" spc="-10" dirty="0">
                <a:latin typeface="Calibri"/>
                <a:cs typeface="Calibri"/>
              </a:rPr>
              <a:t>dan </a:t>
            </a:r>
            <a:r>
              <a:rPr sz="1900" spc="-15" dirty="0">
                <a:latin typeface="Calibri"/>
                <a:cs typeface="Calibri"/>
              </a:rPr>
              <a:t>negatif </a:t>
            </a:r>
            <a:r>
              <a:rPr sz="1900" spc="-10" dirty="0">
                <a:latin typeface="Calibri"/>
                <a:cs typeface="Calibri"/>
              </a:rPr>
              <a:t>dapat  </a:t>
            </a:r>
            <a:r>
              <a:rPr sz="1900" spc="-5" dirty="0">
                <a:latin typeface="Calibri"/>
                <a:cs typeface="Calibri"/>
              </a:rPr>
              <a:t>dihitung </a:t>
            </a:r>
            <a:r>
              <a:rPr sz="1900" spc="-15" dirty="0">
                <a:latin typeface="Calibri"/>
                <a:cs typeface="Calibri"/>
              </a:rPr>
              <a:t>dengan cara </a:t>
            </a:r>
            <a:r>
              <a:rPr sz="1900" spc="-10" dirty="0">
                <a:latin typeface="Calibri"/>
                <a:cs typeface="Calibri"/>
              </a:rPr>
              <a:t>yang </a:t>
            </a:r>
            <a:r>
              <a:rPr sz="1900" spc="-5" dirty="0">
                <a:latin typeface="Calibri"/>
                <a:cs typeface="Calibri"/>
              </a:rPr>
              <a:t>sama seperti pada penampang balok, </a:t>
            </a:r>
            <a:r>
              <a:rPr sz="1900" spc="-15" dirty="0">
                <a:latin typeface="Calibri"/>
                <a:cs typeface="Calibri"/>
              </a:rPr>
              <a:t>dengan  </a:t>
            </a:r>
            <a:r>
              <a:rPr sz="1900" spc="-5" dirty="0">
                <a:latin typeface="Calibri"/>
                <a:cs typeface="Calibri"/>
              </a:rPr>
              <a:t>menggunakan </a:t>
            </a:r>
            <a:r>
              <a:rPr sz="1900" spc="-10" dirty="0">
                <a:latin typeface="Calibri"/>
                <a:cs typeface="Calibri"/>
              </a:rPr>
              <a:t>persamaan</a:t>
            </a:r>
            <a:r>
              <a:rPr sz="1900" spc="5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: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6" y="3664513"/>
            <a:ext cx="7879080" cy="585470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381000" marR="43180" indent="-343535">
              <a:lnSpc>
                <a:spcPts val="2030"/>
              </a:lnSpc>
              <a:spcBef>
                <a:spcPts val="47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1900" spc="-10" dirty="0">
                <a:latin typeface="Calibri"/>
                <a:cs typeface="Calibri"/>
              </a:rPr>
              <a:t>Setelah </a:t>
            </a:r>
            <a:r>
              <a:rPr sz="1900" spc="-5" dirty="0">
                <a:latin typeface="Calibri"/>
                <a:cs typeface="Calibri"/>
              </a:rPr>
              <a:t>nilai </a:t>
            </a:r>
            <a:r>
              <a:rPr sz="1900" i="1" dirty="0">
                <a:latin typeface="Calibri"/>
                <a:cs typeface="Calibri"/>
              </a:rPr>
              <a:t>R</a:t>
            </a:r>
            <a:r>
              <a:rPr sz="1875" i="1" baseline="-20000" dirty="0">
                <a:latin typeface="Calibri"/>
                <a:cs typeface="Calibri"/>
              </a:rPr>
              <a:t>u </a:t>
            </a:r>
            <a:r>
              <a:rPr sz="1900" spc="-10" dirty="0">
                <a:latin typeface="Calibri"/>
                <a:cs typeface="Calibri"/>
              </a:rPr>
              <a:t>diperoleh, </a:t>
            </a:r>
            <a:r>
              <a:rPr sz="1900" spc="-15" dirty="0">
                <a:latin typeface="Calibri"/>
                <a:cs typeface="Calibri"/>
              </a:rPr>
              <a:t>maka </a:t>
            </a:r>
            <a:r>
              <a:rPr sz="1900" spc="-10" dirty="0">
                <a:latin typeface="Calibri"/>
                <a:cs typeface="Calibri"/>
              </a:rPr>
              <a:t>selanjutnya dapat </a:t>
            </a:r>
            <a:r>
              <a:rPr sz="1900" spc="-5" dirty="0">
                <a:latin typeface="Calibri"/>
                <a:cs typeface="Calibri"/>
              </a:rPr>
              <a:t>dihitung </a:t>
            </a:r>
            <a:r>
              <a:rPr sz="1900" spc="-10" dirty="0">
                <a:latin typeface="Calibri"/>
                <a:cs typeface="Calibri"/>
              </a:rPr>
              <a:t>rasio tulangan </a:t>
            </a:r>
            <a:r>
              <a:rPr sz="2000" i="1" spc="-30" dirty="0">
                <a:latin typeface="Symbol"/>
                <a:cs typeface="Symbol"/>
              </a:rPr>
              <a:t></a:t>
            </a:r>
            <a:r>
              <a:rPr sz="1900" spc="-30" dirty="0">
                <a:latin typeface="Calibri"/>
                <a:cs typeface="Calibri"/>
              </a:rPr>
              <a:t>,  </a:t>
            </a:r>
            <a:r>
              <a:rPr sz="1900" spc="-15" dirty="0">
                <a:latin typeface="Calibri"/>
                <a:cs typeface="Calibri"/>
              </a:rPr>
              <a:t>dengan </a:t>
            </a:r>
            <a:r>
              <a:rPr sz="1900" spc="-5" dirty="0">
                <a:latin typeface="Calibri"/>
                <a:cs typeface="Calibri"/>
              </a:rPr>
              <a:t>menggunakan </a:t>
            </a:r>
            <a:r>
              <a:rPr sz="1900" spc="-10" dirty="0">
                <a:latin typeface="Calibri"/>
                <a:cs typeface="Calibri"/>
              </a:rPr>
              <a:t>persamaan</a:t>
            </a:r>
            <a:r>
              <a:rPr sz="1900" spc="9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: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42546" y="5209411"/>
            <a:ext cx="7766050" cy="584134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55600" marR="5080" indent="-342900">
              <a:lnSpc>
                <a:spcPts val="2050"/>
              </a:lnSpc>
              <a:spcBef>
                <a:spcPts val="3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10" dirty="0">
                <a:latin typeface="Calibri"/>
                <a:cs typeface="Calibri"/>
              </a:rPr>
              <a:t>Jarak antar tulangan </a:t>
            </a:r>
            <a:r>
              <a:rPr sz="1900" spc="-5" dirty="0">
                <a:latin typeface="Calibri"/>
                <a:cs typeface="Calibri"/>
              </a:rPr>
              <a:t>tidak </a:t>
            </a:r>
            <a:r>
              <a:rPr sz="1900" spc="-10" dirty="0">
                <a:latin typeface="Calibri"/>
                <a:cs typeface="Calibri"/>
              </a:rPr>
              <a:t>boleh </a:t>
            </a:r>
            <a:r>
              <a:rPr sz="1900" spc="-5" dirty="0">
                <a:latin typeface="Calibri"/>
                <a:cs typeface="Calibri"/>
              </a:rPr>
              <a:t>melebihi </a:t>
            </a:r>
            <a:r>
              <a:rPr sz="1900" spc="-10" dirty="0">
                <a:latin typeface="Calibri"/>
                <a:cs typeface="Calibri"/>
              </a:rPr>
              <a:t>batasan </a:t>
            </a:r>
            <a:r>
              <a:rPr sz="1900" spc="-5" dirty="0">
                <a:latin typeface="Calibri"/>
                <a:cs typeface="Calibri"/>
              </a:rPr>
              <a:t>maksimum </a:t>
            </a:r>
            <a:r>
              <a:rPr sz="1900" spc="-10" dirty="0">
                <a:latin typeface="Calibri"/>
                <a:cs typeface="Calibri"/>
              </a:rPr>
              <a:t>yaitu </a:t>
            </a:r>
            <a:r>
              <a:rPr sz="1900" spc="-5" dirty="0">
                <a:latin typeface="Calibri"/>
                <a:cs typeface="Calibri"/>
              </a:rPr>
              <a:t>450 mm  </a:t>
            </a:r>
            <a:r>
              <a:rPr sz="1900" spc="-15" dirty="0">
                <a:latin typeface="Calibri"/>
                <a:cs typeface="Calibri"/>
              </a:rPr>
              <a:t>atau </a:t>
            </a:r>
            <a:r>
              <a:rPr sz="1900" spc="-10" dirty="0">
                <a:latin typeface="Calibri"/>
                <a:cs typeface="Calibri"/>
              </a:rPr>
              <a:t>dua </a:t>
            </a:r>
            <a:r>
              <a:rPr sz="1900" spc="-15" dirty="0">
                <a:latin typeface="Calibri"/>
                <a:cs typeface="Calibri"/>
              </a:rPr>
              <a:t>kali ketebalan </a:t>
            </a:r>
            <a:r>
              <a:rPr sz="1900" spc="-5" dirty="0">
                <a:latin typeface="Calibri"/>
                <a:cs typeface="Calibri"/>
              </a:rPr>
              <a:t>pelat, </a:t>
            </a:r>
            <a:r>
              <a:rPr sz="1900" spc="-10" dirty="0">
                <a:latin typeface="Calibri"/>
                <a:cs typeface="Calibri"/>
              </a:rPr>
              <a:t>dipilih </a:t>
            </a:r>
            <a:r>
              <a:rPr sz="1900" spc="-5" dirty="0">
                <a:latin typeface="Calibri"/>
                <a:cs typeface="Calibri"/>
              </a:rPr>
              <a:t>nilai </a:t>
            </a:r>
            <a:r>
              <a:rPr sz="1900" spc="-10" dirty="0">
                <a:latin typeface="Calibri"/>
                <a:cs typeface="Calibri"/>
              </a:rPr>
              <a:t>yang </a:t>
            </a:r>
            <a:r>
              <a:rPr sz="1900" spc="-5" dirty="0">
                <a:latin typeface="Calibri"/>
                <a:cs typeface="Calibri"/>
              </a:rPr>
              <a:t>lebih </a:t>
            </a:r>
            <a:r>
              <a:rPr sz="1900" spc="-15" dirty="0">
                <a:latin typeface="Calibri"/>
                <a:cs typeface="Calibri"/>
              </a:rPr>
              <a:t>kecil </a:t>
            </a:r>
            <a:r>
              <a:rPr sz="1900" spc="-5" dirty="0">
                <a:latin typeface="Calibri"/>
                <a:cs typeface="Calibri"/>
              </a:rPr>
              <a:t>dari</a:t>
            </a:r>
            <a:r>
              <a:rPr sz="1900" spc="204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keduanya.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00940" y="3141543"/>
            <a:ext cx="165100" cy="0"/>
          </a:xfrm>
          <a:custGeom>
            <a:avLst/>
            <a:gdLst/>
            <a:ahLst/>
            <a:cxnLst/>
            <a:rect l="l" t="t" r="r" b="b"/>
            <a:pathLst>
              <a:path w="165100">
                <a:moveTo>
                  <a:pt x="0" y="0"/>
                </a:moveTo>
                <a:lnTo>
                  <a:pt x="164818" y="0"/>
                </a:lnTo>
              </a:path>
            </a:pathLst>
          </a:custGeom>
          <a:ln w="119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381601" y="2905453"/>
            <a:ext cx="114300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350" spc="20" dirty="0">
                <a:latin typeface="Times New Roman"/>
                <a:cs typeface="Times New Roman"/>
              </a:rPr>
              <a:t>2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09004" y="2785603"/>
            <a:ext cx="152400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50" i="1" spc="20" dirty="0">
                <a:latin typeface="Times New Roman"/>
                <a:cs typeface="Times New Roman"/>
              </a:rPr>
              <a:t>a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79824" y="3079481"/>
            <a:ext cx="114300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350" i="1" spc="20" dirty="0">
                <a:latin typeface="Times New Roman"/>
                <a:cs typeface="Times New Roman"/>
              </a:rPr>
              <a:t>u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79136" y="3079481"/>
            <a:ext cx="719455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637540" algn="l"/>
              </a:tabLst>
            </a:pPr>
            <a:r>
              <a:rPr sz="1350" i="1" spc="20" dirty="0">
                <a:latin typeface="Times New Roman"/>
                <a:cs typeface="Times New Roman"/>
              </a:rPr>
              <a:t>u	</a:t>
            </a:r>
            <a:r>
              <a:rPr sz="1350" i="1" spc="15" dirty="0">
                <a:latin typeface="Times New Roman"/>
                <a:cs typeface="Times New Roman"/>
              </a:rPr>
              <a:t>s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31349" y="2943449"/>
            <a:ext cx="728345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50" spc="20" dirty="0">
                <a:latin typeface="Symbol"/>
                <a:cs typeface="Symbol"/>
              </a:rPr>
              <a:t></a:t>
            </a:r>
            <a:r>
              <a:rPr sz="1950" spc="20" dirty="0">
                <a:latin typeface="Times New Roman"/>
                <a:cs typeface="Times New Roman"/>
              </a:rPr>
              <a:t> </a:t>
            </a:r>
            <a:r>
              <a:rPr sz="1950" i="1" spc="20" dirty="0">
                <a:latin typeface="Times New Roman"/>
                <a:cs typeface="Times New Roman"/>
              </a:rPr>
              <a:t>R</a:t>
            </a:r>
            <a:r>
              <a:rPr sz="1950" i="1" spc="204" dirty="0">
                <a:latin typeface="Times New Roman"/>
                <a:cs typeface="Times New Roman"/>
              </a:rPr>
              <a:t> </a:t>
            </a:r>
            <a:r>
              <a:rPr sz="1950" i="1" spc="-10" dirty="0">
                <a:latin typeface="Times New Roman"/>
                <a:cs typeface="Times New Roman"/>
              </a:rPr>
              <a:t>bd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88499" y="3138444"/>
            <a:ext cx="343535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950" spc="20" dirty="0">
                <a:latin typeface="Times New Roman"/>
                <a:cs typeface="Times New Roman"/>
              </a:rPr>
              <a:t>2</a:t>
            </a:r>
            <a:r>
              <a:rPr sz="1950" spc="-204" dirty="0">
                <a:latin typeface="Times New Roman"/>
                <a:cs typeface="Times New Roman"/>
              </a:rPr>
              <a:t> </a:t>
            </a:r>
            <a:r>
              <a:rPr sz="2925" spc="22" baseline="-7122" dirty="0">
                <a:latin typeface="Symbol"/>
                <a:cs typeface="Symbol"/>
              </a:rPr>
              <a:t></a:t>
            </a:r>
            <a:endParaRPr sz="2925" baseline="-7122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15869" y="2958426"/>
            <a:ext cx="1016000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spcBef>
                <a:spcPts val="100"/>
              </a:spcBef>
              <a:tabLst>
                <a:tab pos="880110" algn="l"/>
              </a:tabLst>
            </a:pPr>
            <a:r>
              <a:rPr sz="2025" i="1" spc="22" baseline="-14403" dirty="0">
                <a:latin typeface="Times New Roman"/>
                <a:cs typeface="Times New Roman"/>
              </a:rPr>
              <a:t>y</a:t>
            </a:r>
            <a:r>
              <a:rPr sz="2025" i="1" spc="-67" baseline="-14403" dirty="0">
                <a:latin typeface="Times New Roman"/>
                <a:cs typeface="Times New Roman"/>
              </a:rPr>
              <a:t> </a:t>
            </a:r>
            <a:r>
              <a:rPr sz="1950" spc="15" dirty="0">
                <a:latin typeface="Symbol"/>
                <a:cs typeface="Symbol"/>
              </a:rPr>
              <a:t></a:t>
            </a:r>
            <a:r>
              <a:rPr sz="1950" spc="15" dirty="0">
                <a:latin typeface="Times New Roman"/>
                <a:cs typeface="Times New Roman"/>
              </a:rPr>
              <a:t>	</a:t>
            </a:r>
            <a:r>
              <a:rPr sz="1950" spc="15" dirty="0">
                <a:latin typeface="Symbol"/>
                <a:cs typeface="Symbol"/>
              </a:rPr>
              <a:t>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769957" y="3172655"/>
            <a:ext cx="122555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950" spc="15" dirty="0">
                <a:latin typeface="Symbol"/>
                <a:cs typeface="Symbol"/>
              </a:rPr>
              <a:t>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69956" y="2799419"/>
            <a:ext cx="836294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725805" algn="l"/>
              </a:tabLst>
            </a:pPr>
            <a:r>
              <a:rPr sz="1950" spc="15" dirty="0">
                <a:latin typeface="Symbol"/>
                <a:cs typeface="Symbol"/>
              </a:rPr>
              <a:t></a:t>
            </a:r>
            <a:r>
              <a:rPr sz="1950" spc="15" dirty="0">
                <a:latin typeface="Times New Roman"/>
                <a:cs typeface="Times New Roman"/>
              </a:rPr>
              <a:t>	</a:t>
            </a:r>
            <a:r>
              <a:rPr sz="1950" spc="15" dirty="0">
                <a:latin typeface="Symbol"/>
                <a:cs typeface="Symbol"/>
              </a:rPr>
              <a:t>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40430" y="2929518"/>
            <a:ext cx="171894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434975" algn="l"/>
                <a:tab pos="1016000" algn="l"/>
                <a:tab pos="1364615" algn="l"/>
              </a:tabLst>
            </a:pPr>
            <a:r>
              <a:rPr sz="1950" i="1" spc="30" dirty="0">
                <a:latin typeface="Times New Roman"/>
                <a:cs typeface="Times New Roman"/>
              </a:rPr>
              <a:t>M	</a:t>
            </a:r>
            <a:r>
              <a:rPr sz="1950" spc="20" dirty="0">
                <a:latin typeface="Symbol"/>
                <a:cs typeface="Symbol"/>
              </a:rPr>
              <a:t></a:t>
            </a:r>
            <a:r>
              <a:rPr sz="1950" spc="-235" dirty="0">
                <a:latin typeface="Times New Roman"/>
                <a:cs typeface="Times New Roman"/>
              </a:rPr>
              <a:t> </a:t>
            </a:r>
            <a:r>
              <a:rPr sz="2050" i="1" spc="-45" dirty="0">
                <a:latin typeface="Symbol"/>
                <a:cs typeface="Symbol"/>
              </a:rPr>
              <a:t></a:t>
            </a:r>
            <a:r>
              <a:rPr sz="1950" i="1" spc="-45" dirty="0">
                <a:latin typeface="Times New Roman"/>
                <a:cs typeface="Times New Roman"/>
              </a:rPr>
              <a:t>A	</a:t>
            </a:r>
            <a:r>
              <a:rPr sz="1950" i="1" spc="10" dirty="0">
                <a:latin typeface="Times New Roman"/>
                <a:cs typeface="Times New Roman"/>
              </a:rPr>
              <a:t>f	</a:t>
            </a:r>
            <a:r>
              <a:rPr sz="1950" i="1" spc="20" dirty="0">
                <a:latin typeface="Times New Roman"/>
                <a:cs typeface="Times New Roman"/>
              </a:rPr>
              <a:t>d </a:t>
            </a:r>
            <a:r>
              <a:rPr sz="1950" spc="20" dirty="0">
                <a:latin typeface="Symbol"/>
                <a:cs typeface="Symbol"/>
              </a:rPr>
              <a:t></a:t>
            </a:r>
            <a:endParaRPr sz="1950">
              <a:latin typeface="Symbol"/>
              <a:cs typeface="Symbo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143571" y="4653784"/>
            <a:ext cx="585470" cy="0"/>
          </a:xfrm>
          <a:custGeom>
            <a:avLst/>
            <a:gdLst/>
            <a:ahLst/>
            <a:cxnLst/>
            <a:rect l="l" t="t" r="r" b="b"/>
            <a:pathLst>
              <a:path w="585470">
                <a:moveTo>
                  <a:pt x="0" y="0"/>
                </a:moveTo>
                <a:lnTo>
                  <a:pt x="584887" y="0"/>
                </a:lnTo>
              </a:path>
            </a:pathLst>
          </a:custGeom>
          <a:ln w="1267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660217" y="4737019"/>
            <a:ext cx="12763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050" spc="10" dirty="0">
                <a:latin typeface="Symbol"/>
                <a:cs typeface="Symbol"/>
              </a:rPr>
              <a:t></a:t>
            </a:r>
            <a:endParaRPr sz="20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60216" y="4243349"/>
            <a:ext cx="121539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1099820" algn="l"/>
              </a:tabLst>
            </a:pPr>
            <a:r>
              <a:rPr sz="2050" spc="10" dirty="0">
                <a:latin typeface="Symbol"/>
                <a:cs typeface="Symbol"/>
              </a:rPr>
              <a:t></a:t>
            </a:r>
            <a:r>
              <a:rPr sz="2050" spc="10" dirty="0">
                <a:latin typeface="Times New Roman"/>
                <a:cs typeface="Times New Roman"/>
              </a:rPr>
              <a:t>	</a:t>
            </a:r>
            <a:r>
              <a:rPr sz="2050" spc="10" dirty="0">
                <a:latin typeface="Symbol"/>
                <a:cs typeface="Symbol"/>
              </a:rPr>
              <a:t></a:t>
            </a:r>
            <a:endParaRPr sz="2050" dirty="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77691" y="4716051"/>
            <a:ext cx="29781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i="1" spc="5" dirty="0">
                <a:latin typeface="Times New Roman"/>
                <a:cs typeface="Times New Roman"/>
              </a:rPr>
              <a:t>c</a:t>
            </a:r>
            <a:r>
              <a:rPr sz="1450" i="1" spc="240" dirty="0">
                <a:latin typeface="Times New Roman"/>
                <a:cs typeface="Times New Roman"/>
              </a:rPr>
              <a:t> </a:t>
            </a:r>
            <a:r>
              <a:rPr sz="3075" spc="15" baseline="-4065" dirty="0">
                <a:latin typeface="Symbol"/>
                <a:cs typeface="Symbol"/>
              </a:rPr>
              <a:t></a:t>
            </a:r>
            <a:endParaRPr sz="3075" baseline="-4065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15232" y="4214210"/>
            <a:ext cx="412750" cy="357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2150" i="1" spc="-45" dirty="0">
                <a:latin typeface="Symbol"/>
                <a:cs typeface="Symbol"/>
              </a:rPr>
              <a:t></a:t>
            </a:r>
            <a:r>
              <a:rPr sz="2050" i="1" spc="-45" dirty="0">
                <a:latin typeface="Times New Roman"/>
                <a:cs typeface="Times New Roman"/>
              </a:rPr>
              <a:t>f</a:t>
            </a:r>
            <a:r>
              <a:rPr sz="2050" i="1" spc="-235" dirty="0">
                <a:latin typeface="Times New Roman"/>
                <a:cs typeface="Times New Roman"/>
              </a:rPr>
              <a:t> </a:t>
            </a:r>
            <a:r>
              <a:rPr sz="2175" i="1" spc="7" baseline="-19157" dirty="0">
                <a:latin typeface="Times New Roman"/>
                <a:cs typeface="Times New Roman"/>
              </a:rPr>
              <a:t>y</a:t>
            </a:r>
            <a:endParaRPr sz="2175" baseline="-19157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93428" y="4430228"/>
            <a:ext cx="2307590" cy="5600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ts val="2150"/>
              </a:lnSpc>
              <a:spcBef>
                <a:spcPts val="125"/>
              </a:spcBef>
              <a:tabLst>
                <a:tab pos="2166620" algn="l"/>
              </a:tabLst>
            </a:pPr>
            <a:r>
              <a:rPr sz="2050" i="1" dirty="0">
                <a:latin typeface="Times New Roman"/>
                <a:cs typeface="Times New Roman"/>
              </a:rPr>
              <a:t>R</a:t>
            </a:r>
            <a:r>
              <a:rPr sz="2175" i="1" baseline="-19157" dirty="0">
                <a:latin typeface="Times New Roman"/>
                <a:cs typeface="Times New Roman"/>
              </a:rPr>
              <a:t>u  </a:t>
            </a:r>
            <a:r>
              <a:rPr sz="2050" spc="20" dirty="0">
                <a:latin typeface="Symbol"/>
                <a:cs typeface="Symbol"/>
              </a:rPr>
              <a:t></a:t>
            </a:r>
            <a:r>
              <a:rPr sz="2050" spc="20" dirty="0">
                <a:latin typeface="Times New Roman"/>
                <a:cs typeface="Times New Roman"/>
              </a:rPr>
              <a:t> </a:t>
            </a:r>
            <a:r>
              <a:rPr sz="2150" i="1" spc="-65" dirty="0">
                <a:latin typeface="Symbol"/>
                <a:cs typeface="Symbol"/>
              </a:rPr>
              <a:t></a:t>
            </a:r>
            <a:r>
              <a:rPr sz="2050" i="1" spc="-65" dirty="0">
                <a:latin typeface="Times New Roman"/>
                <a:cs typeface="Times New Roman"/>
              </a:rPr>
              <a:t>f</a:t>
            </a:r>
            <a:r>
              <a:rPr sz="2050" i="1" spc="-409" dirty="0">
                <a:latin typeface="Times New Roman"/>
                <a:cs typeface="Times New Roman"/>
              </a:rPr>
              <a:t> </a:t>
            </a:r>
            <a:r>
              <a:rPr sz="2175" i="1" spc="7" baseline="-19157" dirty="0">
                <a:latin typeface="Times New Roman"/>
                <a:cs typeface="Times New Roman"/>
              </a:rPr>
              <a:t>y </a:t>
            </a:r>
            <a:r>
              <a:rPr sz="3075" spc="15" baseline="6775" dirty="0">
                <a:latin typeface="Symbol"/>
                <a:cs typeface="Symbol"/>
              </a:rPr>
              <a:t></a:t>
            </a:r>
            <a:r>
              <a:rPr sz="2050" spc="10" dirty="0">
                <a:latin typeface="Times New Roman"/>
                <a:cs typeface="Times New Roman"/>
              </a:rPr>
              <a:t>1</a:t>
            </a:r>
            <a:r>
              <a:rPr sz="2050" spc="-260" dirty="0">
                <a:latin typeface="Times New Roman"/>
                <a:cs typeface="Times New Roman"/>
              </a:rPr>
              <a:t> </a:t>
            </a:r>
            <a:r>
              <a:rPr sz="2050" spc="20" dirty="0">
                <a:latin typeface="Symbol"/>
                <a:cs typeface="Symbol"/>
              </a:rPr>
              <a:t></a:t>
            </a:r>
            <a:r>
              <a:rPr sz="2050" spc="20" dirty="0">
                <a:latin typeface="Times New Roman"/>
                <a:cs typeface="Times New Roman"/>
              </a:rPr>
              <a:t>	</a:t>
            </a:r>
            <a:r>
              <a:rPr sz="3075" spc="15" baseline="6775" dirty="0">
                <a:latin typeface="Symbol"/>
                <a:cs typeface="Symbol"/>
              </a:rPr>
              <a:t></a:t>
            </a:r>
            <a:endParaRPr sz="3075" baseline="6775" dirty="0">
              <a:latin typeface="Symbol"/>
              <a:cs typeface="Symbol"/>
            </a:endParaRPr>
          </a:p>
          <a:p>
            <a:pPr marR="191770" algn="r">
              <a:lnSpc>
                <a:spcPts val="2030"/>
              </a:lnSpc>
            </a:pPr>
            <a:r>
              <a:rPr sz="2050" spc="-60" dirty="0">
                <a:latin typeface="Times New Roman"/>
                <a:cs typeface="Times New Roman"/>
              </a:rPr>
              <a:t>1,7 </a:t>
            </a:r>
            <a:r>
              <a:rPr sz="2050" i="1" spc="10" dirty="0">
                <a:latin typeface="Times New Roman"/>
                <a:cs typeface="Times New Roman"/>
              </a:rPr>
              <a:t>f</a:t>
            </a:r>
            <a:r>
              <a:rPr sz="2050" i="1" spc="-114" dirty="0">
                <a:latin typeface="Times New Roman"/>
                <a:cs typeface="Times New Roman"/>
              </a:rPr>
              <a:t> </a:t>
            </a:r>
            <a:r>
              <a:rPr sz="3075" spc="7" baseline="2710" dirty="0">
                <a:latin typeface="Symbol"/>
                <a:cs typeface="Symbol"/>
              </a:rPr>
              <a:t></a:t>
            </a:r>
            <a:endParaRPr sz="3075" baseline="2710" dirty="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9088173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075813" y="1921013"/>
            <a:ext cx="5943600" cy="46386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8090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</TotalTime>
  <Words>681</Words>
  <Application>Microsoft Office PowerPoint</Application>
  <PresentationFormat>Widescreen</PresentationFormat>
  <Paragraphs>58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 Narrow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5</cp:revision>
  <dcterms:created xsi:type="dcterms:W3CDTF">2020-09-14T18:08:27Z</dcterms:created>
  <dcterms:modified xsi:type="dcterms:W3CDTF">2022-03-18T01:00:44Z</dcterms:modified>
</cp:coreProperties>
</file>