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5" r:id="rId1"/>
    <p:sldMasterId id="2147484421" r:id="rId2"/>
  </p:sldMasterIdLst>
  <p:notesMasterIdLst>
    <p:notesMasterId r:id="rId23"/>
  </p:notesMasterIdLst>
  <p:sldIdLst>
    <p:sldId id="256" r:id="rId3"/>
    <p:sldId id="257" r:id="rId4"/>
    <p:sldId id="258" r:id="rId5"/>
    <p:sldId id="341" r:id="rId6"/>
    <p:sldId id="260" r:id="rId7"/>
    <p:sldId id="261" r:id="rId8"/>
    <p:sldId id="265" r:id="rId9"/>
    <p:sldId id="275" r:id="rId10"/>
    <p:sldId id="277" r:id="rId11"/>
    <p:sldId id="344" r:id="rId12"/>
    <p:sldId id="279" r:id="rId13"/>
    <p:sldId id="278" r:id="rId14"/>
    <p:sldId id="286" r:id="rId15"/>
    <p:sldId id="287" r:id="rId16"/>
    <p:sldId id="290" r:id="rId17"/>
    <p:sldId id="289" r:id="rId18"/>
    <p:sldId id="291" r:id="rId19"/>
    <p:sldId id="294" r:id="rId20"/>
    <p:sldId id="346" r:id="rId21"/>
    <p:sldId id="347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99FF66"/>
    <a:srgbClr val="FFFFFF"/>
    <a:srgbClr val="CCFF99"/>
    <a:srgbClr val="00FF00"/>
    <a:srgbClr val="FF3300"/>
    <a:srgbClr val="66FF33"/>
    <a:srgbClr val="0033CC"/>
    <a:srgbClr val="CCE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22593" autoAdjust="0"/>
    <p:restoredTop sz="94624" autoAdjust="0"/>
  </p:normalViewPr>
  <p:slideViewPr>
    <p:cSldViewPr>
      <p:cViewPr>
        <p:scale>
          <a:sx n="75" d="100"/>
          <a:sy n="75" d="100"/>
        </p:scale>
        <p:origin x="-990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9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58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0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2BF1F4A-CB35-4893-A6E1-9CC1F31D3A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2BF1F4A-CB35-4893-A6E1-9CC1F31D3A8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50A1CD9-9C34-4528-80B9-6E13111D195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8B2ADC37-B3D5-4044-B347-6EC935C6D1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744F4391-BEDF-46C9-B33A-9D194FBC241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CF646B-16FA-4E26-9DF7-D05356DBE83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E16FBBC7-AC95-495A-8556-F12C40679BE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C09DEA55-1BE8-4CED-BCAC-EDB8EE15641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6D07E4C4-D171-416F-8DA1-04B1EF48F8A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A044A5C-B8DF-4111-8099-A8AE81C254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75C00CE4-46B0-40A0-A1FD-5FA7D4E493C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EF1B4F-1C39-4452-8A40-B3F0098F6BA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233129FB-1B0E-455F-AEB7-B27352BEFBF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DCF1814-248F-49B1-9F10-810DBE876A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E7B91A3-E188-4D3A-B65D-FB47362BDE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3E705E1-D4D0-4A44-AAD6-51ECA5A2FF0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FE83104-17C6-4434-8936-DA66474BD4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E66A0C8-6299-4E42-90E5-9F858178889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D5E95E4-5A2A-44D3-B9D3-1E69DF50804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2161181-755D-4B6D-A910-D47AE331D9A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767469-081A-45C0-A1E5-2F9D87ED56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34A1DC2-0B06-4451-99C1-ADE7BEBD625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4A131E6-9611-43DD-9F90-EB6A812084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313677-BD70-42C3-A0B8-74F657A6AA1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F7581E7C-66D5-4758-80E9-6827B63871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F7581E7C-66D5-4758-80E9-6827B63871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2" r:id="rId1"/>
    <p:sldLayoutId id="2147484423" r:id="rId2"/>
    <p:sldLayoutId id="2147484424" r:id="rId3"/>
    <p:sldLayoutId id="2147484425" r:id="rId4"/>
    <p:sldLayoutId id="2147484426" r:id="rId5"/>
    <p:sldLayoutId id="2147484427" r:id="rId6"/>
    <p:sldLayoutId id="2147484428" r:id="rId7"/>
    <p:sldLayoutId id="2147484429" r:id="rId8"/>
    <p:sldLayoutId id="2147484430" r:id="rId9"/>
    <p:sldLayoutId id="2147484431" r:id="rId10"/>
    <p:sldLayoutId id="214748443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0" y="2514600"/>
            <a:ext cx="566892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/>
              <a:t>FLUIDA STATIS</a:t>
            </a:r>
            <a:endParaRPr lang="en-US" sz="6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524000"/>
            <a:ext cx="7391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Cara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</a:t>
            </a:r>
            <a:r>
              <a:rPr lang="en-US" dirty="0" err="1" smtClean="0"/>
              <a:t>jenis</a:t>
            </a:r>
            <a:r>
              <a:rPr lang="en-US" dirty="0" smtClean="0"/>
              <a:t> air 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1. </a:t>
            </a:r>
            <a:r>
              <a:rPr lang="en-US" dirty="0" err="1" smtClean="0"/>
              <a:t>Timbang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air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neraca</a:t>
            </a:r>
            <a:r>
              <a:rPr lang="en-US" dirty="0" smtClean="0"/>
              <a:t> 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2. </a:t>
            </a:r>
            <a:r>
              <a:rPr lang="en-US" dirty="0" err="1" smtClean="0"/>
              <a:t>Ukur</a:t>
            </a:r>
            <a:r>
              <a:rPr lang="en-US" dirty="0" smtClean="0"/>
              <a:t> volume air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gelas</a:t>
            </a:r>
            <a:r>
              <a:rPr lang="en-US" dirty="0" smtClean="0"/>
              <a:t> </a:t>
            </a:r>
            <a:r>
              <a:rPr lang="en-US" dirty="0" err="1" smtClean="0"/>
              <a:t>ukur</a:t>
            </a:r>
            <a:endParaRPr lang="en-US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dirty="0" smtClean="0"/>
              <a:t>	3.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air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smtClean="0"/>
              <a:t>volume air </a:t>
            </a:r>
            <a:r>
              <a:rPr lang="en-US" dirty="0" smtClean="0"/>
              <a:t>yang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ukur</a:t>
            </a:r>
            <a:endParaRPr lang="en-US" dirty="0" smtClean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39738" y="227013"/>
            <a:ext cx="5570537" cy="938212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dirty="0" smtClean="0">
                <a:solidFill>
                  <a:schemeClr val="tx1"/>
                </a:solidFill>
              </a:rPr>
              <a:t>Massa </a:t>
            </a:r>
            <a:r>
              <a:rPr lang="en-US" dirty="0" err="1" smtClean="0">
                <a:solidFill>
                  <a:schemeClr val="tx1"/>
                </a:solidFill>
              </a:rPr>
              <a:t>jenis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zat</a:t>
            </a:r>
            <a:r>
              <a:rPr lang="en-US" dirty="0" smtClean="0">
                <a:solidFill>
                  <a:schemeClr val="tx1"/>
                </a:solidFill>
              </a:rPr>
              <a:t> (</a:t>
            </a:r>
            <a:r>
              <a:rPr lang="el-GR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dirty="0" smtClean="0">
                <a:solidFill>
                  <a:schemeClr val="tx1"/>
                </a:solidFill>
                <a:latin typeface="+mn-lt"/>
                <a:cs typeface="Times New Roman" pitchFamily="18" charset="0"/>
                <a:sym typeface="Symbol" pitchFamily="18" charset="2"/>
              </a:rPr>
              <a:t>)</a:t>
            </a:r>
            <a:r>
              <a:rPr lang="en-US" dirty="0" smtClean="0">
                <a:solidFill>
                  <a:schemeClr val="tx1"/>
                </a:solidFill>
                <a:latin typeface="Arial Black" pitchFamily="34" charset="0"/>
                <a:cs typeface="Times New Roman" pitchFamily="18" charset="0"/>
                <a:sym typeface="Symbol" pitchFamily="18" charset="2"/>
              </a:rPr>
              <a:t> </a:t>
            </a:r>
            <a:endParaRPr lang="en-US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905000" y="533400"/>
            <a:ext cx="6324600" cy="1828800"/>
          </a:xfrm>
        </p:spPr>
        <p:txBody>
          <a:bodyPr/>
          <a:lstStyle/>
          <a:p>
            <a:pPr eaLnBrk="1" hangingPunct="1"/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Jadi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massa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jenis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zat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adalah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perbandingan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antara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massa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dengan</a:t>
            </a:r>
            <a:r>
              <a:rPr lang="en-US" sz="2800" dirty="0" smtClean="0">
                <a:solidFill>
                  <a:schemeClr val="tx1"/>
                </a:solidFill>
                <a:latin typeface="Arial Black" pitchFamily="34" charset="0"/>
              </a:rPr>
              <a:t> volume </a:t>
            </a:r>
            <a:r>
              <a:rPr lang="en-US" sz="2800" dirty="0" err="1" smtClean="0">
                <a:solidFill>
                  <a:schemeClr val="tx1"/>
                </a:solidFill>
                <a:latin typeface="Arial Black" pitchFamily="34" charset="0"/>
              </a:rPr>
              <a:t>zat</a:t>
            </a:r>
            <a:endParaRPr lang="en-US" sz="2800" dirty="0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2438400"/>
            <a:ext cx="6400800" cy="2971800"/>
          </a:xfrm>
          <a:ln cap="flat">
            <a:solidFill>
              <a:schemeClr val="tx1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err="1" smtClean="0">
                <a:latin typeface="Arial Black" pitchFamily="34" charset="0"/>
              </a:rPr>
              <a:t>Secara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matematis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di</a:t>
            </a:r>
            <a:r>
              <a:rPr lang="en-US" sz="2800" dirty="0" smtClean="0">
                <a:latin typeface="Arial Black" pitchFamily="34" charset="0"/>
              </a:rPr>
              <a:t> </a:t>
            </a:r>
            <a:r>
              <a:rPr lang="en-US" sz="2800" dirty="0" err="1" smtClean="0">
                <a:latin typeface="Arial Black" pitchFamily="34" charset="0"/>
              </a:rPr>
              <a:t>rumuskan</a:t>
            </a:r>
            <a:r>
              <a:rPr lang="en-US" sz="2800" dirty="0" smtClean="0">
                <a:latin typeface="Arial Black" pitchFamily="34" charset="0"/>
              </a:rPr>
              <a:t>: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			</a:t>
            </a:r>
            <a:r>
              <a:rPr lang="el-GR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m / V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Dengan</a:t>
            </a: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: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            m = </a:t>
            </a: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massa</a:t>
            </a: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</a:t>
            </a: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r>
              <a:rPr lang="en-US" sz="2800" dirty="0" smtClean="0">
                <a:latin typeface="Arial Black" pitchFamily="34" charset="0"/>
                <a:sym typeface="Symbol" pitchFamily="18" charset="2"/>
              </a:rPr>
              <a:t>               V = volume </a:t>
            </a:r>
            <a:r>
              <a:rPr lang="en-US" sz="2800" dirty="0" err="1" smtClean="0">
                <a:latin typeface="Arial Black" pitchFamily="34" charset="0"/>
                <a:sym typeface="Symbol" pitchFamily="18" charset="2"/>
              </a:rPr>
              <a:t>zat</a:t>
            </a:r>
            <a:r>
              <a:rPr lang="en-US" sz="2800" dirty="0" smtClean="0">
                <a:latin typeface="Rage Italic" pitchFamily="66" charset="0"/>
                <a:sym typeface="Symbol" pitchFamily="18" charset="2"/>
              </a:rPr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el-GR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ρ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sz="2800" dirty="0" err="1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kerapatan</a:t>
            </a:r>
            <a:r>
              <a:rPr lang="en-US" sz="28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 = </a:t>
            </a:r>
            <a:r>
              <a:rPr lang="en-US" sz="2800" dirty="0" err="1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massajenis</a:t>
            </a:r>
            <a:endParaRPr lang="en-US" sz="2800" dirty="0" smtClean="0">
              <a:latin typeface="Rage Italic" pitchFamily="66" charset="0"/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  <a:buFont typeface="Symbol" pitchFamily="18" charset="2"/>
              <a:buNone/>
            </a:pPr>
            <a:endParaRPr lang="en-US" sz="2800" dirty="0" smtClean="0">
              <a:solidFill>
                <a:srgbClr val="FFFF00"/>
              </a:solidFill>
              <a:latin typeface="Rage Italic" pitchFamily="66" charset="0"/>
              <a:sym typeface="Symbol" pitchFamily="18" charset="2"/>
            </a:endParaRPr>
          </a:p>
        </p:txBody>
      </p:sp>
    </p:spTree>
  </p:cSld>
  <p:clrMapOvr>
    <a:masterClrMapping/>
  </p:clrMapOvr>
  <p:transition advTm="277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1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1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10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04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990600" y="838200"/>
            <a:ext cx="58674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/>
              <a:t> Apabila kerapatan suatu benda lebih    </a:t>
            </a:r>
          </a:p>
          <a:p>
            <a:r>
              <a:rPr lang="en-US" sz="2400"/>
              <a:t>    kecil dari kerapatan air, maka benda    </a:t>
            </a:r>
          </a:p>
          <a:p>
            <a:r>
              <a:rPr lang="en-US" sz="2400"/>
              <a:t>    akan terapung.</a:t>
            </a:r>
            <a:r>
              <a:rPr lang="en-US"/>
              <a:t> </a:t>
            </a:r>
          </a:p>
          <a:p>
            <a:endParaRPr lang="en-US"/>
          </a:p>
          <a:p>
            <a:pPr>
              <a:buFont typeface="Wingdings" pitchFamily="2" charset="2"/>
              <a:buChar char="v"/>
            </a:pPr>
            <a:r>
              <a:rPr lang="en-US" sz="2400"/>
              <a:t>Sebaliknya jika kerapatan suatu benda  </a:t>
            </a:r>
          </a:p>
          <a:p>
            <a:r>
              <a:rPr lang="en-US" sz="2400"/>
              <a:t>   lebih besar dari kerapatan air, benda  </a:t>
            </a:r>
          </a:p>
          <a:p>
            <a:r>
              <a:rPr lang="en-US" sz="2400"/>
              <a:t>   tersebut akan tenggelam.</a:t>
            </a:r>
          </a:p>
          <a:p>
            <a:endParaRPr lang="en-US" sz="2400"/>
          </a:p>
          <a:p>
            <a:r>
              <a:rPr lang="en-US" sz="2400">
                <a:solidFill>
                  <a:schemeClr val="tx2"/>
                </a:solidFill>
              </a:rPr>
              <a:t>Berat jenis suatu zat merupakan perbandingan berat zat tersebut terhadap volumenya. Satuan sistem internasional untuk berat jenis adalah N/m</a:t>
            </a:r>
            <a:r>
              <a:rPr lang="en-US" sz="2400" baseline="30000">
                <a:solidFill>
                  <a:schemeClr val="tx2"/>
                </a:solidFill>
              </a:rPr>
              <a:t>3</a:t>
            </a:r>
            <a:r>
              <a:rPr lang="en-US" sz="2400">
                <a:solidFill>
                  <a:schemeClr val="tx2"/>
                </a:solidFill>
              </a:rPr>
              <a:t>.</a:t>
            </a:r>
          </a:p>
          <a:p>
            <a:endParaRPr lang="en-US" sz="2400"/>
          </a:p>
          <a:p>
            <a:endParaRPr lang="en-US"/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762000" y="457200"/>
            <a:ext cx="5105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Tekanan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( </a:t>
            </a:r>
            <a:r>
              <a:rPr lang="en-US" sz="4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p</a:t>
            </a:r>
            <a:r>
              <a:rPr 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62000" y="1524000"/>
            <a:ext cx="8001000" cy="52625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 err="1">
                <a:latin typeface="Garamond" pitchFamily="18" charset="0"/>
              </a:rPr>
              <a:t>Tekanan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adalah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bekerja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tegak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lurus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pada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suatu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bidang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tiap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satuan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luas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bidang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dikenai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/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Di </a:t>
            </a:r>
            <a:r>
              <a:rPr lang="en-US" sz="2400" dirty="0" err="1">
                <a:latin typeface="Garamond" pitchFamily="18" charset="0"/>
              </a:rPr>
              <a:t>rumuskan</a:t>
            </a:r>
            <a:r>
              <a:rPr lang="en-US" sz="2400" dirty="0">
                <a:latin typeface="Garamond" pitchFamily="18" charset="0"/>
              </a:rPr>
              <a:t> :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P = F / A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 err="1">
                <a:latin typeface="Garamond" pitchFamily="18" charset="0"/>
              </a:rPr>
              <a:t>dengan</a:t>
            </a:r>
            <a:r>
              <a:rPr lang="en-US" sz="2400" dirty="0">
                <a:latin typeface="Garamond" pitchFamily="18" charset="0"/>
              </a:rPr>
              <a:t> :</a:t>
            </a:r>
            <a:br>
              <a:rPr lang="en-US" sz="2400" dirty="0">
                <a:latin typeface="Garamond" pitchFamily="18" charset="0"/>
              </a:rPr>
            </a:br>
            <a:r>
              <a:rPr lang="en-US" sz="2400" dirty="0">
                <a:latin typeface="Garamond" pitchFamily="18" charset="0"/>
              </a:rPr>
              <a:t>F = </a:t>
            </a:r>
            <a:r>
              <a:rPr lang="en-US" sz="2400" dirty="0" err="1">
                <a:latin typeface="Garamond" pitchFamily="18" charset="0"/>
              </a:rPr>
              <a:t>gaya</a:t>
            </a:r>
            <a:r>
              <a:rPr lang="en-US" sz="2400" dirty="0">
                <a:latin typeface="Garamond" pitchFamily="18" charset="0"/>
              </a:rPr>
              <a:t> yang </a:t>
            </a:r>
            <a:r>
              <a:rPr lang="en-US" sz="2400" dirty="0" err="1">
                <a:latin typeface="Garamond" pitchFamily="18" charset="0"/>
              </a:rPr>
              <a:t>bekerja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pada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benda</a:t>
            </a:r>
            <a:r>
              <a:rPr lang="en-US" sz="2400" dirty="0">
                <a:latin typeface="Garamond" pitchFamily="18" charset="0"/>
              </a:rPr>
              <a:t> (Newton)</a:t>
            </a:r>
          </a:p>
          <a:p>
            <a:pPr>
              <a:defRPr/>
            </a:pPr>
            <a:r>
              <a:rPr lang="en-US" sz="2400" dirty="0">
                <a:latin typeface="Garamond" pitchFamily="18" charset="0"/>
              </a:rPr>
              <a:t>                       A = </a:t>
            </a:r>
            <a:r>
              <a:rPr lang="en-US" sz="2400" dirty="0" err="1">
                <a:latin typeface="Garamond" pitchFamily="18" charset="0"/>
              </a:rPr>
              <a:t>luas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penampang</a:t>
            </a:r>
            <a:r>
              <a:rPr lang="en-US" sz="2400" dirty="0">
                <a:latin typeface="Garamond" pitchFamily="18" charset="0"/>
              </a:rPr>
              <a:t> </a:t>
            </a:r>
            <a:r>
              <a:rPr lang="en-US" sz="2400" dirty="0" err="1">
                <a:latin typeface="Garamond" pitchFamily="18" charset="0"/>
              </a:rPr>
              <a:t>benda</a:t>
            </a:r>
            <a:r>
              <a:rPr lang="en-US" sz="2400" dirty="0">
                <a:latin typeface="Garamond" pitchFamily="18" charset="0"/>
              </a:rPr>
              <a:t>(m</a:t>
            </a:r>
            <a:r>
              <a:rPr lang="en-US" sz="2800" baseline="30000" dirty="0">
                <a:latin typeface="Garamond" pitchFamily="18" charset="0"/>
              </a:rPr>
              <a:t>2</a:t>
            </a:r>
            <a:r>
              <a:rPr lang="en-US" sz="2800" dirty="0">
                <a:latin typeface="Garamond" pitchFamily="18" charset="0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 1 </a:t>
            </a:r>
            <a:r>
              <a:rPr lang="en-US" sz="2800" dirty="0" err="1">
                <a:latin typeface="Garamond" pitchFamily="18" charset="0"/>
              </a:rPr>
              <a:t>pascal</a:t>
            </a:r>
            <a:r>
              <a:rPr lang="en-US" sz="2800" dirty="0">
                <a:latin typeface="Garamond" pitchFamily="18" charset="0"/>
              </a:rPr>
              <a:t> ( 1 Pa) = 1 N/</a:t>
            </a:r>
            <a:r>
              <a:rPr lang="en-US" sz="2400" dirty="0">
                <a:latin typeface="Garamond" pitchFamily="18" charset="0"/>
              </a:rPr>
              <a:t>m</a:t>
            </a:r>
            <a:r>
              <a:rPr lang="en-US" sz="2800" baseline="30000" dirty="0">
                <a:latin typeface="Garamond" pitchFamily="18" charset="0"/>
              </a:rPr>
              <a:t>2</a:t>
            </a:r>
          </a:p>
          <a:p>
            <a:pPr>
              <a:defRPr/>
            </a:pPr>
            <a:r>
              <a:rPr lang="en-US" sz="2800" dirty="0" err="1">
                <a:latin typeface="Garamond" pitchFamily="18" charset="0"/>
              </a:rPr>
              <a:t>Satuan</a:t>
            </a:r>
            <a:r>
              <a:rPr lang="en-US" sz="2800" dirty="0">
                <a:latin typeface="Garamond" pitchFamily="18" charset="0"/>
              </a:rPr>
              <a:t> lain yang </a:t>
            </a:r>
            <a:r>
              <a:rPr lang="en-US" sz="2800" dirty="0" err="1">
                <a:latin typeface="Garamond" pitchFamily="18" charset="0"/>
              </a:rPr>
              <a:t>digunakan</a:t>
            </a:r>
            <a:r>
              <a:rPr lang="en-US" sz="2800" dirty="0">
                <a:latin typeface="Garamond" pitchFamily="18" charset="0"/>
              </a:rPr>
              <a:t> = </a:t>
            </a:r>
            <a:r>
              <a:rPr lang="en-US" sz="2800" dirty="0" err="1">
                <a:latin typeface="Garamond" pitchFamily="18" charset="0"/>
              </a:rPr>
              <a:t>atm</a:t>
            </a:r>
            <a:r>
              <a:rPr lang="en-US" sz="2800" dirty="0">
                <a:latin typeface="Garamond" pitchFamily="18" charset="0"/>
              </a:rPr>
              <a:t> (</a:t>
            </a:r>
            <a:r>
              <a:rPr lang="en-US" sz="2800" dirty="0" err="1">
                <a:latin typeface="Garamond" pitchFamily="18" charset="0"/>
              </a:rPr>
              <a:t>atmosfer</a:t>
            </a:r>
            <a:r>
              <a:rPr lang="en-US" sz="2800" dirty="0">
                <a:latin typeface="Garamond" pitchFamily="18" charset="0"/>
              </a:rPr>
              <a:t>), cm Hg, </a:t>
            </a:r>
            <a:r>
              <a:rPr lang="en-US" sz="2800" dirty="0" err="1">
                <a:latin typeface="Garamond" pitchFamily="18" charset="0"/>
              </a:rPr>
              <a:t>mb</a:t>
            </a:r>
            <a:r>
              <a:rPr lang="en-US" sz="2800" dirty="0">
                <a:latin typeface="Garamond" pitchFamily="18" charset="0"/>
              </a:rPr>
              <a:t>(</a:t>
            </a:r>
            <a:r>
              <a:rPr lang="en-US" sz="2800" dirty="0" err="1">
                <a:latin typeface="Garamond" pitchFamily="18" charset="0"/>
              </a:rPr>
              <a:t>milibar</a:t>
            </a:r>
            <a:r>
              <a:rPr lang="en-US" sz="2800" dirty="0">
                <a:latin typeface="Garamond" pitchFamily="18" charset="0"/>
              </a:rPr>
              <a:t>)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1 bar = 10</a:t>
            </a:r>
            <a:r>
              <a:rPr lang="en-US" sz="2800" baseline="30000" dirty="0">
                <a:latin typeface="Garamond" pitchFamily="18" charset="0"/>
              </a:rPr>
              <a:t>5</a:t>
            </a:r>
            <a:r>
              <a:rPr lang="en-US" sz="2800" dirty="0">
                <a:latin typeface="Garamond" pitchFamily="18" charset="0"/>
              </a:rPr>
              <a:t> Pa              1 </a:t>
            </a:r>
            <a:r>
              <a:rPr lang="en-US" sz="2800" dirty="0" err="1">
                <a:latin typeface="Garamond" pitchFamily="18" charset="0"/>
              </a:rPr>
              <a:t>atm</a:t>
            </a:r>
            <a:r>
              <a:rPr lang="en-US" sz="2800" dirty="0">
                <a:latin typeface="Garamond" pitchFamily="18" charset="0"/>
              </a:rPr>
              <a:t> = 76 cm Hg=1,01 .10</a:t>
            </a:r>
            <a:r>
              <a:rPr lang="en-US" sz="2800" baseline="30000" dirty="0">
                <a:latin typeface="Garamond" pitchFamily="18" charset="0"/>
              </a:rPr>
              <a:t>5</a:t>
            </a:r>
            <a:r>
              <a:rPr lang="en-US" sz="2800" dirty="0">
                <a:latin typeface="Garamond" pitchFamily="18" charset="0"/>
              </a:rPr>
              <a:t> Pa</a:t>
            </a:r>
          </a:p>
          <a:p>
            <a:pPr>
              <a:defRPr/>
            </a:pPr>
            <a:r>
              <a:rPr lang="en-US" sz="2800" dirty="0">
                <a:latin typeface="Garamond" pitchFamily="18" charset="0"/>
              </a:rPr>
              <a:t>1 </a:t>
            </a:r>
            <a:r>
              <a:rPr lang="en-US" sz="2800" dirty="0" err="1">
                <a:latin typeface="Garamond" pitchFamily="18" charset="0"/>
              </a:rPr>
              <a:t>mb</a:t>
            </a:r>
            <a:r>
              <a:rPr lang="en-US" sz="2800" dirty="0">
                <a:latin typeface="Garamond" pitchFamily="18" charset="0"/>
              </a:rPr>
              <a:t> = 10</a:t>
            </a:r>
            <a:r>
              <a:rPr lang="en-US" sz="2800" baseline="30000" dirty="0">
                <a:latin typeface="Garamond" pitchFamily="18" charset="0"/>
              </a:rPr>
              <a:t>-3</a:t>
            </a:r>
            <a:r>
              <a:rPr lang="en-US" sz="2800" dirty="0">
                <a:latin typeface="Garamond" pitchFamily="18" charset="0"/>
              </a:rPr>
              <a:t> bar</a:t>
            </a:r>
            <a:endParaRPr lang="en-US" sz="2400" dirty="0">
              <a:latin typeface="Garamond" pitchFamily="18" charset="0"/>
            </a:endParaRPr>
          </a:p>
          <a:p>
            <a:pPr>
              <a:defRPr/>
            </a:pPr>
            <a:endParaRPr lang="en-US" sz="2400" dirty="0">
              <a:latin typeface="Garamond" pitchFamily="18" charset="0"/>
            </a:endParaRPr>
          </a:p>
        </p:txBody>
      </p:sp>
    </p:spTree>
  </p:cSld>
  <p:clrMapOvr>
    <a:masterClrMapping/>
  </p:clrMapOvr>
  <p:transition advTm="44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36525"/>
            <a:ext cx="8229600" cy="1311275"/>
          </a:xfrm>
        </p:spPr>
        <p:txBody>
          <a:bodyPr/>
          <a:lstStyle/>
          <a:p>
            <a:pPr eaLnBrk="1" hangingPunct="1"/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              </a:t>
            </a:r>
            <a:r>
              <a:rPr lang="en-US" sz="2800" smtClean="0"/>
              <a:t>Fluida ( zat alir) : zat yang bisa mengalir.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362200" y="1447800"/>
            <a:ext cx="6248400" cy="304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 err="1"/>
              <a:t>Contohnya</a:t>
            </a:r>
            <a:r>
              <a:rPr lang="en-US" sz="2400" dirty="0"/>
              <a:t> </a:t>
            </a:r>
            <a:r>
              <a:rPr lang="en-US" sz="2400" dirty="0" err="1"/>
              <a:t>zat</a:t>
            </a:r>
            <a:r>
              <a:rPr lang="en-US" sz="2400" dirty="0"/>
              <a:t> </a:t>
            </a:r>
            <a:r>
              <a:rPr lang="en-US" sz="2400" dirty="0" err="1"/>
              <a:t>cair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gas.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Zat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cair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yang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inkompressibel</a:t>
            </a:r>
            <a:r>
              <a:rPr lang="en-US" sz="2400" dirty="0"/>
              <a:t>,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tekanan</a:t>
            </a:r>
            <a:r>
              <a:rPr lang="en-US" sz="2400" dirty="0"/>
              <a:t> yang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terlalu</a:t>
            </a:r>
            <a:r>
              <a:rPr lang="en-US" sz="2400" dirty="0"/>
              <a:t> </a:t>
            </a:r>
            <a:r>
              <a:rPr lang="en-US" sz="2400" dirty="0" err="1"/>
              <a:t>besar</a:t>
            </a:r>
            <a:r>
              <a:rPr lang="en-US" sz="2400" dirty="0"/>
              <a:t>,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volumenya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tidak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berubah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meskipun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ditekan</a:t>
            </a:r>
            <a:r>
              <a:rPr lang="en-US" sz="2400" dirty="0"/>
              <a:t>.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Gas</a:t>
            </a:r>
            <a:r>
              <a:rPr lang="en-US" sz="2400" dirty="0"/>
              <a:t> </a:t>
            </a:r>
            <a:r>
              <a:rPr lang="en-US" sz="2400" dirty="0" err="1"/>
              <a:t>termasuk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kompressibel</a:t>
            </a:r>
            <a:r>
              <a:rPr lang="en-US" sz="2400" dirty="0"/>
              <a:t>, </a:t>
            </a:r>
            <a:r>
              <a:rPr lang="en-US" sz="2400" dirty="0" err="1"/>
              <a:t>artinya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volumenya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bisa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berkurang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jika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tx2">
                    <a:lumMod val="75000"/>
                  </a:schemeClr>
                </a:solidFill>
              </a:rPr>
              <a:t>ditekan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defRPr/>
            </a:pPr>
            <a:r>
              <a:rPr lang="en-US" sz="2400" dirty="0"/>
              <a:t>Air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keadaan</a:t>
            </a:r>
            <a:r>
              <a:rPr lang="en-US" sz="2400" dirty="0"/>
              <a:t> </a:t>
            </a:r>
            <a:r>
              <a:rPr lang="en-US" sz="2400" dirty="0" err="1"/>
              <a:t>diam</a:t>
            </a:r>
            <a:r>
              <a:rPr lang="en-US" sz="2400" dirty="0"/>
              <a:t>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 err="1"/>
              <a:t>hidrostatis</a:t>
            </a:r>
            <a:endParaRPr lang="en-US" sz="2400" dirty="0"/>
          </a:p>
        </p:txBody>
      </p:sp>
    </p:spTree>
  </p:cSld>
  <p:clrMapOvr>
    <a:masterClrMapping/>
  </p:clrMapOvr>
  <p:transition advTm="29792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2743200" y="228600"/>
            <a:ext cx="5257800" cy="11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Tekanan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 </a:t>
            </a:r>
            <a:r>
              <a:rPr lang="en-US" sz="3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Hidrostatis</a:t>
            </a:r>
            <a:r>
              <a:rPr lang="en-US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 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(P</a:t>
            </a:r>
            <a:r>
              <a:rPr lang="en-US" sz="3200" b="1" baseline="-2500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h</a:t>
            </a: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)</a:t>
            </a:r>
            <a:b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</a:br>
            <a:endParaRPr lang="en-US" sz="32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609600" y="1828800"/>
            <a:ext cx="3733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Di </a:t>
            </a:r>
            <a:r>
              <a:rPr lang="en-US" sz="2800" dirty="0" err="1">
                <a:effectLst>
                  <a:outerShdw blurRad="38100" dist="38100" dir="2700000" algn="tl">
                    <a:srgbClr val="000000"/>
                  </a:outerShdw>
                </a:effectLst>
                <a:latin typeface="Garamond" pitchFamily="18" charset="0"/>
              </a:rPr>
              <a:t>rumuskan</a:t>
            </a:r>
            <a:endParaRPr lang="en-US" sz="2800" dirty="0"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</a:endParaRPr>
          </a:p>
        </p:txBody>
      </p: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609600" y="2362200"/>
            <a:ext cx="7467600" cy="434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>
                <a:latin typeface="Garamond" pitchFamily="18" charset="0"/>
              </a:rPr>
              <a:t>P</a:t>
            </a:r>
            <a:r>
              <a:rPr lang="en-US" sz="2800" baseline="-25000" dirty="0">
                <a:latin typeface="Garamond" pitchFamily="18" charset="0"/>
              </a:rPr>
              <a:t>h</a:t>
            </a:r>
            <a:r>
              <a:rPr lang="en-US" sz="2800" dirty="0">
                <a:latin typeface="Garamond" pitchFamily="18" charset="0"/>
              </a:rPr>
              <a:t>    = F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</a:rPr>
              <a:t>     = mg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</a:rPr>
              <a:t>     =  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Vg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     =  A h g / A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     =  g h</a:t>
            </a: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=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massa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jenis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zat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cair</a:t>
            </a:r>
            <a:endParaRPr lang="en-US" sz="2800" dirty="0"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r>
              <a:rPr lang="en-US" sz="2800" dirty="0">
                <a:latin typeface="Garamond" pitchFamily="18" charset="0"/>
                <a:sym typeface="Symbol" pitchFamily="18" charset="2"/>
              </a:rPr>
              <a:t>h=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kedalaman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           g=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percepatan</a:t>
            </a:r>
            <a:r>
              <a:rPr lang="en-US" sz="2800" dirty="0">
                <a:latin typeface="Garamond" pitchFamily="18" charset="0"/>
                <a:sym typeface="Symbol" pitchFamily="18" charset="2"/>
              </a:rPr>
              <a:t> </a:t>
            </a:r>
            <a:r>
              <a:rPr lang="en-US" sz="2800" dirty="0" err="1">
                <a:latin typeface="Garamond" pitchFamily="18" charset="0"/>
                <a:sym typeface="Symbol" pitchFamily="18" charset="2"/>
              </a:rPr>
              <a:t>gravitasi</a:t>
            </a:r>
            <a:endParaRPr lang="en-US" sz="2800" dirty="0"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endParaRPr lang="en-US" sz="4000" dirty="0">
              <a:effectLst>
                <a:outerShdw blurRad="38100" dist="38100" dir="2700000" algn="tl">
                  <a:srgbClr val="000000"/>
                </a:outerShdw>
              </a:effectLst>
              <a:latin typeface="Garamond" pitchFamily="18" charset="0"/>
              <a:sym typeface="Symbol" pitchFamily="18" charset="2"/>
            </a:endParaRPr>
          </a:p>
          <a:p>
            <a:pPr lvl="1">
              <a:defRPr/>
            </a:pPr>
            <a:r>
              <a:rPr lang="en-US" sz="4000" dirty="0">
                <a:latin typeface="Garamond" pitchFamily="18" charset="0"/>
                <a:sym typeface="Symbol" pitchFamily="18" charset="2"/>
              </a:rPr>
              <a:t> </a:t>
            </a:r>
          </a:p>
        </p:txBody>
      </p:sp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457200" y="990600"/>
            <a:ext cx="83058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 err="1"/>
              <a:t>Tekanan</a:t>
            </a:r>
            <a:r>
              <a:rPr lang="en-US" sz="2400" dirty="0"/>
              <a:t> yang </a:t>
            </a:r>
            <a:r>
              <a:rPr lang="en-US" sz="2400" dirty="0" err="1"/>
              <a:t>disebabkan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fluida</a:t>
            </a:r>
            <a:r>
              <a:rPr lang="en-US" sz="2400" dirty="0"/>
              <a:t> </a:t>
            </a:r>
            <a:r>
              <a:rPr lang="en-US" sz="2400" dirty="0" err="1"/>
              <a:t>tak</a:t>
            </a:r>
            <a:r>
              <a:rPr lang="en-US" sz="2400" dirty="0"/>
              <a:t> </a:t>
            </a:r>
            <a:r>
              <a:rPr lang="en-US" sz="2400" dirty="0" err="1"/>
              <a:t>bergerak</a:t>
            </a:r>
            <a:r>
              <a:rPr lang="en-US" sz="2400" dirty="0"/>
              <a:t> </a:t>
            </a:r>
            <a:r>
              <a:rPr lang="en-US" sz="2400" dirty="0" err="1"/>
              <a:t>disebut</a:t>
            </a:r>
            <a:r>
              <a:rPr lang="en-US" sz="2400" dirty="0"/>
              <a:t> </a:t>
            </a:r>
            <a:r>
              <a:rPr lang="en-US" sz="2400" dirty="0" err="1"/>
              <a:t>tekanan</a:t>
            </a:r>
            <a:r>
              <a:rPr lang="en-US" sz="2400" dirty="0"/>
              <a:t> </a:t>
            </a:r>
            <a:r>
              <a:rPr lang="en-US" sz="2400" dirty="0" err="1"/>
              <a:t>hidrostatik</a:t>
            </a:r>
            <a:endParaRPr 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2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522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2" grpId="0"/>
      <p:bldP spid="52233" grpId="0"/>
      <p:bldP spid="522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143000" y="2057400"/>
            <a:ext cx="3505200" cy="411480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  <a:p>
            <a:pPr eaLnBrk="1" hangingPunct="1">
              <a:buFontTx/>
              <a:buNone/>
            </a:pPr>
            <a:endParaRPr lang="en-US" sz="800" smtClean="0"/>
          </a:p>
        </p:txBody>
      </p:sp>
      <p:sp>
        <p:nvSpPr>
          <p:cNvPr id="8602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5410200" y="2057400"/>
            <a:ext cx="3048000" cy="3963988"/>
          </a:xfrm>
        </p:spPr>
        <p:txBody>
          <a:bodyPr/>
          <a:lstStyle/>
          <a:p>
            <a:pPr lvl="1" eaLnBrk="1" hangingPunct="1">
              <a:buFontTx/>
              <a:buNone/>
            </a:pPr>
            <a:r>
              <a:rPr lang="en-US" sz="2000" smtClean="0"/>
              <a:t>Di rumuskan</a:t>
            </a:r>
            <a:r>
              <a:rPr lang="en-US" smtClean="0"/>
              <a:t> :</a:t>
            </a:r>
          </a:p>
          <a:p>
            <a:pPr lvl="1" eaLnBrk="1" hangingPunct="1">
              <a:buFontTx/>
              <a:buNone/>
            </a:pPr>
            <a:r>
              <a:rPr lang="en-US" sz="2000" smtClean="0"/>
              <a:t>           P</a:t>
            </a:r>
            <a:r>
              <a:rPr lang="en-US" sz="2000" baseline="-25000" smtClean="0"/>
              <a:t>1</a:t>
            </a:r>
            <a:r>
              <a:rPr lang="en-US" sz="2000" smtClean="0"/>
              <a:t> = P</a:t>
            </a:r>
            <a:r>
              <a:rPr lang="en-US" sz="2000" baseline="-25000" smtClean="0"/>
              <a:t>2</a:t>
            </a:r>
          </a:p>
          <a:p>
            <a:pPr lvl="1" eaLnBrk="1" hangingPunct="1">
              <a:buFontTx/>
              <a:buNone/>
            </a:pPr>
            <a:r>
              <a:rPr lang="en-US" sz="1600" b="1" smtClean="0"/>
              <a:t>P</a:t>
            </a:r>
            <a:r>
              <a:rPr lang="en-US" sz="1600" b="1" baseline="-25000" smtClean="0"/>
              <a:t>o</a:t>
            </a:r>
            <a:r>
              <a:rPr lang="en-US" sz="1600" b="1" smtClean="0"/>
              <a:t> + </a:t>
            </a:r>
            <a:r>
              <a:rPr lang="en-US" sz="1600" b="1" smtClean="0">
                <a:sym typeface="Symbol" pitchFamily="18" charset="2"/>
              </a:rPr>
              <a:t></a:t>
            </a:r>
            <a:r>
              <a:rPr lang="en-US" sz="1600" b="1" baseline="-25000" smtClean="0">
                <a:sym typeface="Symbol" pitchFamily="18" charset="2"/>
              </a:rPr>
              <a:t>1</a:t>
            </a:r>
            <a:r>
              <a:rPr lang="en-US" sz="1600" b="1" smtClean="0">
                <a:sym typeface="Symbol" pitchFamily="18" charset="2"/>
              </a:rPr>
              <a:t>gh</a:t>
            </a:r>
            <a:r>
              <a:rPr lang="en-US" sz="1600" b="1" baseline="-25000" smtClean="0">
                <a:sym typeface="Symbol" pitchFamily="18" charset="2"/>
              </a:rPr>
              <a:t>1</a:t>
            </a:r>
            <a:r>
              <a:rPr lang="en-US" sz="1600" b="1" smtClean="0">
                <a:sym typeface="Symbol" pitchFamily="18" charset="2"/>
              </a:rPr>
              <a:t> = Po + </a:t>
            </a:r>
            <a:r>
              <a:rPr lang="en-US" sz="1600" b="1" baseline="-25000" smtClean="0">
                <a:sym typeface="Symbol" pitchFamily="18" charset="2"/>
              </a:rPr>
              <a:t>2</a:t>
            </a:r>
            <a:r>
              <a:rPr lang="en-US" sz="1600" b="1" smtClean="0">
                <a:sym typeface="Symbol" pitchFamily="18" charset="2"/>
              </a:rPr>
              <a:t>gh</a:t>
            </a:r>
            <a:r>
              <a:rPr lang="en-US" sz="1600" b="1" baseline="-25000" smtClean="0">
                <a:sym typeface="Symbol" pitchFamily="18" charset="2"/>
              </a:rPr>
              <a:t>2</a:t>
            </a:r>
            <a:r>
              <a:rPr lang="en-US" sz="1600" b="1" smtClean="0">
                <a:sym typeface="Symbol" pitchFamily="18" charset="2"/>
              </a:rPr>
              <a:t> </a:t>
            </a:r>
          </a:p>
          <a:p>
            <a:pPr lvl="1" eaLnBrk="1" hangingPunct="1">
              <a:buFontTx/>
              <a:buNone/>
            </a:pPr>
            <a:endParaRPr lang="en-US" sz="1600" b="1" smtClean="0">
              <a:sym typeface="Symbol" pitchFamily="18" charset="2"/>
            </a:endParaRPr>
          </a:p>
          <a:p>
            <a:pPr lvl="1" eaLnBrk="1" hangingPunct="1">
              <a:buFontTx/>
              <a:buNone/>
            </a:pPr>
            <a:r>
              <a:rPr lang="en-US" sz="2000" smtClean="0">
                <a:sym typeface="Symbol" pitchFamily="18" charset="2"/>
              </a:rPr>
              <a:t>         </a:t>
            </a:r>
            <a:r>
              <a:rPr lang="en-US" sz="2000" baseline="-25000" smtClean="0">
                <a:sym typeface="Symbol" pitchFamily="18" charset="2"/>
              </a:rPr>
              <a:t>1</a:t>
            </a:r>
            <a:r>
              <a:rPr lang="en-US" sz="2000" smtClean="0">
                <a:sym typeface="Symbol" pitchFamily="18" charset="2"/>
              </a:rPr>
              <a:t>h</a:t>
            </a:r>
            <a:r>
              <a:rPr lang="en-US" sz="2000" baseline="-25000" smtClean="0">
                <a:sym typeface="Symbol" pitchFamily="18" charset="2"/>
              </a:rPr>
              <a:t>1</a:t>
            </a:r>
            <a:r>
              <a:rPr lang="en-US" sz="2000" smtClean="0">
                <a:sym typeface="Symbol" pitchFamily="18" charset="2"/>
              </a:rPr>
              <a:t>  = </a:t>
            </a:r>
            <a:r>
              <a:rPr lang="en-US" sz="2000" baseline="-25000" smtClean="0">
                <a:sym typeface="Symbol" pitchFamily="18" charset="2"/>
              </a:rPr>
              <a:t>2</a:t>
            </a:r>
            <a:r>
              <a:rPr lang="en-US" sz="2000" smtClean="0">
                <a:sym typeface="Symbol" pitchFamily="18" charset="2"/>
              </a:rPr>
              <a:t>h</a:t>
            </a:r>
            <a:r>
              <a:rPr lang="en-US" sz="2000" baseline="-25000" smtClean="0">
                <a:sym typeface="Symbol" pitchFamily="18" charset="2"/>
              </a:rPr>
              <a:t>2</a:t>
            </a:r>
            <a:r>
              <a:rPr lang="en-US" sz="2000" smtClean="0">
                <a:sym typeface="Symbol" pitchFamily="18" charset="2"/>
              </a:rPr>
              <a:t> </a:t>
            </a:r>
          </a:p>
        </p:txBody>
      </p:sp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152400"/>
            <a:ext cx="5943600" cy="1143000"/>
          </a:xfrm>
        </p:spPr>
        <p:txBody>
          <a:bodyPr/>
          <a:lstStyle/>
          <a:p>
            <a:pPr algn="ctr" eaLnBrk="1" hangingPunct="1"/>
            <a:r>
              <a:rPr lang="en-US" sz="3600" smtClean="0">
                <a:solidFill>
                  <a:schemeClr val="tx1"/>
                </a:solidFill>
              </a:rPr>
              <a:t>Hukum Utama Hidrostatik</a:t>
            </a:r>
          </a:p>
        </p:txBody>
      </p:sp>
      <p:sp>
        <p:nvSpPr>
          <p:cNvPr id="86022" name="Line 6"/>
          <p:cNvSpPr>
            <a:spLocks noChangeShapeType="1"/>
          </p:cNvSpPr>
          <p:nvPr/>
        </p:nvSpPr>
        <p:spPr bwMode="auto">
          <a:xfrm>
            <a:off x="1524000" y="29718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3" name="Line 7"/>
          <p:cNvSpPr>
            <a:spLocks noChangeShapeType="1"/>
          </p:cNvSpPr>
          <p:nvPr/>
        </p:nvSpPr>
        <p:spPr bwMode="auto">
          <a:xfrm>
            <a:off x="1524000" y="5410200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4" name="Line 8"/>
          <p:cNvSpPr>
            <a:spLocks noChangeShapeType="1"/>
          </p:cNvSpPr>
          <p:nvPr/>
        </p:nvSpPr>
        <p:spPr bwMode="auto">
          <a:xfrm flipV="1">
            <a:off x="38100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5" name="Line 9"/>
          <p:cNvSpPr>
            <a:spLocks noChangeShapeType="1"/>
          </p:cNvSpPr>
          <p:nvPr/>
        </p:nvSpPr>
        <p:spPr bwMode="auto">
          <a:xfrm>
            <a:off x="1828800" y="30480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6" name="Line 10"/>
          <p:cNvSpPr>
            <a:spLocks noChangeShapeType="1"/>
          </p:cNvSpPr>
          <p:nvPr/>
        </p:nvSpPr>
        <p:spPr bwMode="auto">
          <a:xfrm>
            <a:off x="1828800" y="5181600"/>
            <a:ext cx="1752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7" name="Line 11"/>
          <p:cNvSpPr>
            <a:spLocks noChangeShapeType="1"/>
          </p:cNvSpPr>
          <p:nvPr/>
        </p:nvSpPr>
        <p:spPr bwMode="auto">
          <a:xfrm flipV="1">
            <a:off x="3581400" y="29718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8" name="Line 12"/>
          <p:cNvSpPr>
            <a:spLocks noChangeShapeType="1"/>
          </p:cNvSpPr>
          <p:nvPr/>
        </p:nvSpPr>
        <p:spPr bwMode="auto">
          <a:xfrm>
            <a:off x="1524000" y="4038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29" name="Line 13"/>
          <p:cNvSpPr>
            <a:spLocks noChangeShapeType="1"/>
          </p:cNvSpPr>
          <p:nvPr/>
        </p:nvSpPr>
        <p:spPr bwMode="auto">
          <a:xfrm>
            <a:off x="1524000" y="44196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31" name="Line 15"/>
          <p:cNvSpPr>
            <a:spLocks noChangeShapeType="1"/>
          </p:cNvSpPr>
          <p:nvPr/>
        </p:nvSpPr>
        <p:spPr bwMode="auto">
          <a:xfrm>
            <a:off x="3581400" y="3200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32" name="Rectangle 16"/>
          <p:cNvSpPr>
            <a:spLocks noChangeArrowheads="1"/>
          </p:cNvSpPr>
          <p:nvPr/>
        </p:nvSpPr>
        <p:spPr bwMode="auto">
          <a:xfrm>
            <a:off x="1524000" y="3429000"/>
            <a:ext cx="392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P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o</a:t>
            </a:r>
          </a:p>
        </p:txBody>
      </p:sp>
      <p:sp>
        <p:nvSpPr>
          <p:cNvPr id="86033" name="Rectangle 17"/>
          <p:cNvSpPr>
            <a:spLocks noChangeArrowheads="1"/>
          </p:cNvSpPr>
          <p:nvPr/>
        </p:nvSpPr>
        <p:spPr bwMode="auto">
          <a:xfrm>
            <a:off x="3505200" y="2743200"/>
            <a:ext cx="3921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P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o</a:t>
            </a:r>
          </a:p>
        </p:txBody>
      </p:sp>
      <p:sp>
        <p:nvSpPr>
          <p:cNvPr id="86034" name="Rectangle 18"/>
          <p:cNvSpPr>
            <a:spLocks noChangeArrowheads="1"/>
          </p:cNvSpPr>
          <p:nvPr/>
        </p:nvSpPr>
        <p:spPr bwMode="auto">
          <a:xfrm>
            <a:off x="1524000" y="4419600"/>
            <a:ext cx="309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</a:t>
            </a:r>
          </a:p>
        </p:txBody>
      </p:sp>
      <p:sp>
        <p:nvSpPr>
          <p:cNvPr id="86035" name="Rectangle 19"/>
          <p:cNvSpPr>
            <a:spLocks noChangeArrowheads="1"/>
          </p:cNvSpPr>
          <p:nvPr/>
        </p:nvSpPr>
        <p:spPr bwMode="auto">
          <a:xfrm>
            <a:off x="3581400" y="4419600"/>
            <a:ext cx="309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2</a:t>
            </a:r>
          </a:p>
        </p:txBody>
      </p:sp>
      <p:sp>
        <p:nvSpPr>
          <p:cNvPr id="86041" name="Line 25"/>
          <p:cNvSpPr>
            <a:spLocks noChangeShapeType="1"/>
          </p:cNvSpPr>
          <p:nvPr/>
        </p:nvSpPr>
        <p:spPr bwMode="auto">
          <a:xfrm>
            <a:off x="4038600" y="3200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6042" name="Rectangle 26"/>
          <p:cNvSpPr>
            <a:spLocks noChangeArrowheads="1"/>
          </p:cNvSpPr>
          <p:nvPr/>
        </p:nvSpPr>
        <p:spPr bwMode="auto">
          <a:xfrm>
            <a:off x="2133600" y="4038600"/>
            <a:ext cx="665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1</a:t>
            </a:r>
          </a:p>
        </p:txBody>
      </p:sp>
      <p:sp>
        <p:nvSpPr>
          <p:cNvPr id="86043" name="Rectangle 27"/>
          <p:cNvSpPr>
            <a:spLocks noChangeArrowheads="1"/>
          </p:cNvSpPr>
          <p:nvPr/>
        </p:nvSpPr>
        <p:spPr bwMode="auto">
          <a:xfrm>
            <a:off x="4114800" y="3657600"/>
            <a:ext cx="5238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2</a:t>
            </a:r>
          </a:p>
        </p:txBody>
      </p:sp>
      <p:sp>
        <p:nvSpPr>
          <p:cNvPr id="86044" name="Line 28"/>
          <p:cNvSpPr>
            <a:spLocks noChangeShapeType="1"/>
          </p:cNvSpPr>
          <p:nvPr/>
        </p:nvSpPr>
        <p:spPr bwMode="auto">
          <a:xfrm>
            <a:off x="4038600" y="32004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86047" name="Rectangle 31"/>
          <p:cNvSpPr>
            <a:spLocks noChangeArrowheads="1"/>
          </p:cNvSpPr>
          <p:nvPr/>
        </p:nvSpPr>
        <p:spPr bwMode="auto">
          <a:xfrm>
            <a:off x="6324600" y="3276600"/>
            <a:ext cx="1676400" cy="762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6048" name="Line 32"/>
          <p:cNvSpPr>
            <a:spLocks noChangeShapeType="1"/>
          </p:cNvSpPr>
          <p:nvPr/>
        </p:nvSpPr>
        <p:spPr bwMode="auto">
          <a:xfrm>
            <a:off x="1828800" y="4419600"/>
            <a:ext cx="19812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</p:spPr>
        <p:txBody>
          <a:bodyPr wrap="none"/>
          <a:lstStyle/>
          <a:p>
            <a:endParaRPr lang="en-US"/>
          </a:p>
        </p:txBody>
      </p:sp>
      <p:sp>
        <p:nvSpPr>
          <p:cNvPr id="35864" name="Rectangle 33"/>
          <p:cNvSpPr>
            <a:spLocks noChangeArrowheads="1"/>
          </p:cNvSpPr>
          <p:nvPr/>
        </p:nvSpPr>
        <p:spPr bwMode="auto">
          <a:xfrm>
            <a:off x="1524000" y="3810000"/>
            <a:ext cx="304800" cy="60960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cxnSp>
        <p:nvCxnSpPr>
          <p:cNvPr id="35865" name="Straight Arrow Connector 44"/>
          <p:cNvCxnSpPr>
            <a:cxnSpLocks noChangeShapeType="1"/>
          </p:cNvCxnSpPr>
          <p:nvPr/>
        </p:nvCxnSpPr>
        <p:spPr bwMode="auto">
          <a:xfrm rot="5400000" flipH="1" flipV="1">
            <a:off x="1867694" y="3999706"/>
            <a:ext cx="381000" cy="1588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miter lim="800000"/>
            <a:headEnd type="none" w="sm" len="sm"/>
            <a:tailEnd type="arrow" w="med" len="med"/>
          </a:ln>
        </p:spPr>
      </p:cxnSp>
      <p:cxnSp>
        <p:nvCxnSpPr>
          <p:cNvPr id="35866" name="Straight Arrow Connector 46"/>
          <p:cNvCxnSpPr>
            <a:cxnSpLocks noChangeShapeType="1"/>
          </p:cNvCxnSpPr>
          <p:nvPr/>
        </p:nvCxnSpPr>
        <p:spPr bwMode="auto">
          <a:xfrm rot="5400000">
            <a:off x="1905001" y="4267200"/>
            <a:ext cx="304800" cy="3175"/>
          </a:xfrm>
          <a:prstGeom prst="straightConnector1">
            <a:avLst/>
          </a:prstGeom>
          <a:noFill/>
          <a:ln w="12700" cap="sq" algn="ctr">
            <a:solidFill>
              <a:schemeClr val="tx1"/>
            </a:solidFill>
            <a:miter lim="800000"/>
            <a:headEnd type="none" w="sm" len="sm"/>
            <a:tailEnd type="arrow" w="med" len="med"/>
          </a:ln>
        </p:spPr>
      </p:cxnSp>
      <p:sp>
        <p:nvSpPr>
          <p:cNvPr id="35867" name="TextBox 50"/>
          <p:cNvSpPr txBox="1">
            <a:spLocks noChangeArrowheads="1"/>
          </p:cNvSpPr>
          <p:nvPr/>
        </p:nvSpPr>
        <p:spPr bwMode="auto">
          <a:xfrm>
            <a:off x="1371600" y="1371600"/>
            <a:ext cx="6858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Semua titik yang terletak pada suatu bidang datar di dalam zat cair yang sejenis memiliki tekanan yang sama.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6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86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86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86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86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86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86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86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86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86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86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86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86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2000"/>
                                        <p:tgtEl>
                                          <p:spTgt spid="86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60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60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60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60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86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1" grpId="0" build="p"/>
      <p:bldP spid="86018" grpId="0"/>
      <p:bldP spid="86022" grpId="0" animBg="1"/>
      <p:bldP spid="86023" grpId="0" animBg="1"/>
      <p:bldP spid="86024" grpId="0" animBg="1"/>
      <p:bldP spid="86025" grpId="0" animBg="1"/>
      <p:bldP spid="86026" grpId="0" animBg="1"/>
      <p:bldP spid="86027" grpId="0" animBg="1"/>
      <p:bldP spid="86028" grpId="0" animBg="1"/>
      <p:bldP spid="86029" grpId="0" animBg="1"/>
      <p:bldP spid="86031" grpId="0" animBg="1"/>
      <p:bldP spid="86032" grpId="0"/>
      <p:bldP spid="86033" grpId="0"/>
      <p:bldP spid="86034" grpId="0"/>
      <p:bldP spid="86035" grpId="0"/>
      <p:bldP spid="86041" grpId="0" animBg="1"/>
      <p:bldP spid="86042" grpId="0"/>
      <p:bldP spid="86043" grpId="0"/>
      <p:bldP spid="86044" grpId="0" animBg="1"/>
      <p:bldP spid="86047" grpId="0" animBg="1"/>
      <p:bldP spid="860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5" name="Rectangle 7"/>
          <p:cNvSpPr>
            <a:spLocks noGrp="1" noChangeArrowheads="1"/>
          </p:cNvSpPr>
          <p:nvPr>
            <p:ph sz="half" idx="1"/>
          </p:nvPr>
        </p:nvSpPr>
        <p:spPr>
          <a:xfrm>
            <a:off x="1524000" y="1524000"/>
            <a:ext cx="2895600" cy="44973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sz="1800" smtClean="0"/>
          </a:p>
        </p:txBody>
      </p:sp>
      <p:sp>
        <p:nvSpPr>
          <p:cNvPr id="89096" name="Rectangle 8"/>
          <p:cNvSpPr>
            <a:spLocks noGrp="1" noChangeArrowheads="1"/>
          </p:cNvSpPr>
          <p:nvPr>
            <p:ph sz="half" idx="2"/>
          </p:nvPr>
        </p:nvSpPr>
        <p:spPr>
          <a:xfrm>
            <a:off x="4648200" y="1524000"/>
            <a:ext cx="3617913" cy="44973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smtClean="0"/>
              <a:t>Maka di rumuskan :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W</a:t>
            </a:r>
            <a:r>
              <a:rPr lang="en-US" sz="1800" baseline="-25000" smtClean="0"/>
              <a:t>bf</a:t>
            </a:r>
            <a:r>
              <a:rPr lang="en-US" sz="1800" smtClean="0"/>
              <a:t> = w – F</a:t>
            </a:r>
            <a:r>
              <a:rPr lang="en-US" sz="1800" baseline="-25000" smtClean="0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F</a:t>
            </a:r>
            <a:r>
              <a:rPr lang="en-US" sz="1800" baseline="-25000" smtClean="0"/>
              <a:t>a   </a:t>
            </a:r>
            <a:r>
              <a:rPr lang="en-US" sz="1800" smtClean="0"/>
              <a:t> = w – w</a:t>
            </a:r>
            <a:r>
              <a:rPr lang="en-US" sz="1800" baseline="-25000" smtClean="0"/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  atau</a:t>
            </a:r>
          </a:p>
          <a:p>
            <a:pPr eaLnBrk="1" hangingPunct="1">
              <a:lnSpc>
                <a:spcPct val="80000"/>
              </a:lnSpc>
            </a:pPr>
            <a:r>
              <a:rPr lang="en-US" sz="2000" smtClean="0"/>
              <a:t>F</a:t>
            </a:r>
            <a:r>
              <a:rPr lang="en-US" sz="2000" baseline="-25000" smtClean="0"/>
              <a:t>a</a:t>
            </a:r>
            <a:r>
              <a:rPr lang="en-US" sz="2000" smtClean="0"/>
              <a:t>   = F</a:t>
            </a:r>
            <a:r>
              <a:rPr lang="en-US" sz="2000" baseline="-25000" smtClean="0"/>
              <a:t>2 </a:t>
            </a:r>
            <a:r>
              <a:rPr lang="en-US" sz="2000" smtClean="0"/>
              <a:t>– F</a:t>
            </a:r>
            <a:r>
              <a:rPr lang="en-US" sz="2000" baseline="-25000" smtClean="0"/>
              <a:t>1</a:t>
            </a:r>
            <a:endParaRPr lang="en-US" sz="2000" smtClean="0"/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= P</a:t>
            </a:r>
            <a:r>
              <a:rPr lang="en-US" sz="1800" baseline="-25000" smtClean="0"/>
              <a:t>2 </a:t>
            </a:r>
            <a:r>
              <a:rPr lang="en-US" sz="1800" smtClean="0"/>
              <a:t>A – P</a:t>
            </a:r>
            <a:r>
              <a:rPr lang="en-US" sz="1800" baseline="-25000" smtClean="0"/>
              <a:t>1 </a:t>
            </a:r>
            <a:r>
              <a:rPr lang="en-US" sz="1800" smtClean="0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= (P</a:t>
            </a:r>
            <a:r>
              <a:rPr lang="en-US" sz="1800" baseline="-25000" smtClean="0"/>
              <a:t>2</a:t>
            </a:r>
            <a:r>
              <a:rPr lang="en-US" sz="1800" smtClean="0"/>
              <a:t> – P</a:t>
            </a:r>
            <a:r>
              <a:rPr lang="en-US" sz="1800" baseline="-25000" smtClean="0"/>
              <a:t>1</a:t>
            </a:r>
            <a:r>
              <a:rPr lang="en-US" sz="1800" smtClean="0"/>
              <a:t>)A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ghA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(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g) (h</a:t>
            </a:r>
            <a:r>
              <a:rPr lang="en-US" sz="2000" baseline="-25000" smtClean="0">
                <a:sym typeface="Symbol" pitchFamily="18" charset="2"/>
              </a:rPr>
              <a:t>bf </a:t>
            </a:r>
            <a:r>
              <a:rPr lang="en-US" sz="2000" smtClean="0">
                <a:sym typeface="Symbol" pitchFamily="18" charset="2"/>
              </a:rPr>
              <a:t>A)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      </a:t>
            </a:r>
            <a:r>
              <a:rPr lang="en-US" sz="2000" smtClean="0"/>
              <a:t>= (</a:t>
            </a:r>
            <a:r>
              <a:rPr lang="en-US" sz="2000" smtClean="0">
                <a:sym typeface="Symbol" pitchFamily="18" charset="2"/>
              </a:rPr>
              <a:t></a:t>
            </a:r>
            <a:r>
              <a:rPr lang="en-US" sz="2000" baseline="-25000" smtClean="0">
                <a:sym typeface="Symbol" pitchFamily="18" charset="2"/>
              </a:rPr>
              <a:t>f </a:t>
            </a:r>
            <a:r>
              <a:rPr lang="en-US" sz="2000" smtClean="0">
                <a:sym typeface="Symbol" pitchFamily="18" charset="2"/>
              </a:rPr>
              <a:t>g) V</a:t>
            </a:r>
            <a:r>
              <a:rPr lang="en-US" sz="2000" baseline="-25000" smtClean="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smtClean="0"/>
              <a:t>maka gaya ke atas di rumuskan :</a:t>
            </a:r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r>
              <a:rPr lang="en-US" smtClean="0"/>
              <a:t>Fa = (</a:t>
            </a: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f </a:t>
            </a:r>
            <a:r>
              <a:rPr lang="en-US" smtClean="0">
                <a:sym typeface="Symbol" pitchFamily="18" charset="2"/>
              </a:rPr>
              <a:t>g) V</a:t>
            </a:r>
            <a:r>
              <a:rPr lang="en-US" baseline="-25000" smtClean="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eaLnBrk="1" hangingPunct="1">
              <a:lnSpc>
                <a:spcPct val="80000"/>
              </a:lnSpc>
            </a:pPr>
            <a:endParaRPr lang="en-US" sz="1800" smtClean="0"/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sz="1600" smtClean="0">
              <a:sym typeface="Symbol" pitchFamily="18" charset="2"/>
            </a:endParaRPr>
          </a:p>
        </p:txBody>
      </p:sp>
      <p:sp>
        <p:nvSpPr>
          <p:cNvPr id="89093" name="Rectangle 5"/>
          <p:cNvSpPr>
            <a:spLocks noGrp="1" noChangeArrowheads="1"/>
          </p:cNvSpPr>
          <p:nvPr>
            <p:ph type="title"/>
          </p:nvPr>
        </p:nvSpPr>
        <p:spPr>
          <a:xfrm>
            <a:off x="2133600" y="304800"/>
            <a:ext cx="4886325" cy="990600"/>
          </a:xfrm>
        </p:spPr>
        <p:txBody>
          <a:bodyPr/>
          <a:lstStyle/>
          <a:p>
            <a:pPr algn="ctr" eaLnBrk="1" hangingPunct="1"/>
            <a:r>
              <a:rPr lang="en-US" smtClean="0">
                <a:solidFill>
                  <a:schemeClr val="tx1"/>
                </a:solidFill>
              </a:rPr>
              <a:t>Gaya ke atas</a:t>
            </a:r>
            <a:r>
              <a:rPr lang="en-US" smtClean="0"/>
              <a:t> :</a:t>
            </a:r>
          </a:p>
        </p:txBody>
      </p:sp>
      <p:grpSp>
        <p:nvGrpSpPr>
          <p:cNvPr id="39941" name="Group 16"/>
          <p:cNvGrpSpPr>
            <a:grpSpLocks/>
          </p:cNvGrpSpPr>
          <p:nvPr/>
        </p:nvGrpSpPr>
        <p:grpSpPr bwMode="auto">
          <a:xfrm>
            <a:off x="1828800" y="2667000"/>
            <a:ext cx="2057400" cy="2500313"/>
            <a:chOff x="1828800" y="2667000"/>
            <a:chExt cx="2057400" cy="2500313"/>
          </a:xfrm>
        </p:grpSpPr>
        <p:sp>
          <p:nvSpPr>
            <p:cNvPr id="39943" name="Rectangle 14"/>
            <p:cNvSpPr>
              <a:spLocks noChangeArrowheads="1"/>
            </p:cNvSpPr>
            <p:nvPr/>
          </p:nvSpPr>
          <p:spPr bwMode="auto">
            <a:xfrm>
              <a:off x="3276600" y="3733800"/>
              <a:ext cx="609600" cy="533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39944" name="Group 15"/>
            <p:cNvGrpSpPr>
              <a:grpSpLocks/>
            </p:cNvGrpSpPr>
            <p:nvPr/>
          </p:nvGrpSpPr>
          <p:grpSpPr bwMode="auto">
            <a:xfrm>
              <a:off x="1828800" y="2667000"/>
              <a:ext cx="1985963" cy="2500313"/>
              <a:chOff x="1828800" y="2667000"/>
              <a:chExt cx="1985963" cy="2500313"/>
            </a:xfrm>
          </p:grpSpPr>
          <p:sp>
            <p:nvSpPr>
              <p:cNvPr id="39945" name="Rectangle 9"/>
              <p:cNvSpPr>
                <a:spLocks noChangeArrowheads="1"/>
              </p:cNvSpPr>
              <p:nvPr/>
            </p:nvSpPr>
            <p:spPr bwMode="auto">
              <a:xfrm>
                <a:off x="1981200" y="3733800"/>
                <a:ext cx="762000" cy="457200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9946" name="Line 10"/>
              <p:cNvSpPr>
                <a:spLocks noChangeShapeType="1"/>
              </p:cNvSpPr>
              <p:nvPr/>
            </p:nvSpPr>
            <p:spPr bwMode="auto">
              <a:xfrm flipV="1">
                <a:off x="2362200" y="32004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47" name="Line 11"/>
              <p:cNvSpPr>
                <a:spLocks noChangeShapeType="1"/>
              </p:cNvSpPr>
              <p:nvPr/>
            </p:nvSpPr>
            <p:spPr bwMode="auto">
              <a:xfrm>
                <a:off x="2362200" y="4191000"/>
                <a:ext cx="0" cy="457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100" name="Rectangle 12"/>
              <p:cNvSpPr>
                <a:spLocks noChangeArrowheads="1"/>
              </p:cNvSpPr>
              <p:nvPr/>
            </p:nvSpPr>
            <p:spPr bwMode="auto">
              <a:xfrm>
                <a:off x="2438400" y="3048000"/>
                <a:ext cx="382588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a</a:t>
                </a:r>
              </a:p>
            </p:txBody>
          </p:sp>
          <p:sp>
            <p:nvSpPr>
              <p:cNvPr id="89101" name="Rectangle 13"/>
              <p:cNvSpPr>
                <a:spLocks noChangeArrowheads="1"/>
              </p:cNvSpPr>
              <p:nvPr/>
            </p:nvSpPr>
            <p:spPr bwMode="auto">
              <a:xfrm>
                <a:off x="1828800" y="4648200"/>
                <a:ext cx="1019175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itchFamily="2" charset="2"/>
                  <a:buNone/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W = mg</a:t>
                </a:r>
              </a:p>
            </p:txBody>
          </p:sp>
          <p:sp>
            <p:nvSpPr>
              <p:cNvPr id="39950" name="Line 15"/>
              <p:cNvSpPr>
                <a:spLocks noChangeShapeType="1"/>
              </p:cNvSpPr>
              <p:nvPr/>
            </p:nvSpPr>
            <p:spPr bwMode="auto">
              <a:xfrm flipV="1">
                <a:off x="3581400" y="3048000"/>
                <a:ext cx="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951" name="Line 16"/>
              <p:cNvSpPr>
                <a:spLocks noChangeShapeType="1"/>
              </p:cNvSpPr>
              <p:nvPr/>
            </p:nvSpPr>
            <p:spPr bwMode="auto">
              <a:xfrm>
                <a:off x="3581400" y="42672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9105" name="Rectangle 17"/>
              <p:cNvSpPr>
                <a:spLocks noChangeArrowheads="1"/>
              </p:cNvSpPr>
              <p:nvPr/>
            </p:nvSpPr>
            <p:spPr bwMode="auto">
              <a:xfrm>
                <a:off x="3429000" y="26670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89106" name="Rectangle 18"/>
              <p:cNvSpPr>
                <a:spLocks noChangeArrowheads="1"/>
              </p:cNvSpPr>
              <p:nvPr/>
            </p:nvSpPr>
            <p:spPr bwMode="auto">
              <a:xfrm>
                <a:off x="3352800" y="48006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1</a:t>
                </a:r>
              </a:p>
            </p:txBody>
          </p:sp>
        </p:grpSp>
      </p:grpSp>
      <p:sp>
        <p:nvSpPr>
          <p:cNvPr id="89110" name="Rectangle 22"/>
          <p:cNvSpPr>
            <a:spLocks noChangeArrowheads="1"/>
          </p:cNvSpPr>
          <p:nvPr/>
        </p:nvSpPr>
        <p:spPr bwMode="auto">
          <a:xfrm>
            <a:off x="5029200" y="5029200"/>
            <a:ext cx="2286000" cy="685800"/>
          </a:xfrm>
          <a:prstGeom prst="rect">
            <a:avLst/>
          </a:prstGeom>
          <a:noFill/>
          <a:ln w="12700" cap="sq">
            <a:solidFill>
              <a:srgbClr val="FF33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90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90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90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90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90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0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90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890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90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90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8909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8909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89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 build="p"/>
      <p:bldP spid="89096" grpId="0" build="p"/>
      <p:bldP spid="89093" grpId="0"/>
      <p:bldP spid="891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2" name="Group 1"/>
          <p:cNvGrpSpPr>
            <a:grpSpLocks/>
          </p:cNvGrpSpPr>
          <p:nvPr/>
        </p:nvGrpSpPr>
        <p:grpSpPr bwMode="auto">
          <a:xfrm>
            <a:off x="762000" y="1676400"/>
            <a:ext cx="2057400" cy="2500313"/>
            <a:chOff x="1828800" y="2667000"/>
            <a:chExt cx="2057400" cy="2500313"/>
          </a:xfrm>
        </p:grpSpPr>
        <p:sp>
          <p:nvSpPr>
            <p:cNvPr id="40968" name="Rectangle 14"/>
            <p:cNvSpPr>
              <a:spLocks noChangeArrowheads="1"/>
            </p:cNvSpPr>
            <p:nvPr/>
          </p:nvSpPr>
          <p:spPr bwMode="auto">
            <a:xfrm>
              <a:off x="3276600" y="3733800"/>
              <a:ext cx="609600" cy="5334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40969" name="Group 15"/>
            <p:cNvGrpSpPr>
              <a:grpSpLocks/>
            </p:cNvGrpSpPr>
            <p:nvPr/>
          </p:nvGrpSpPr>
          <p:grpSpPr bwMode="auto">
            <a:xfrm>
              <a:off x="1828800" y="2667000"/>
              <a:ext cx="1985963" cy="2500313"/>
              <a:chOff x="1828800" y="2667000"/>
              <a:chExt cx="1985963" cy="2500313"/>
            </a:xfrm>
          </p:grpSpPr>
          <p:sp>
            <p:nvSpPr>
              <p:cNvPr id="40970" name="Rectangle 9"/>
              <p:cNvSpPr>
                <a:spLocks noChangeArrowheads="1"/>
              </p:cNvSpPr>
              <p:nvPr/>
            </p:nvSpPr>
            <p:spPr bwMode="auto">
              <a:xfrm>
                <a:off x="1981200" y="3733800"/>
                <a:ext cx="762000" cy="457200"/>
              </a:xfrm>
              <a:prstGeom prst="rect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0971" name="Line 10"/>
              <p:cNvSpPr>
                <a:spLocks noChangeShapeType="1"/>
              </p:cNvSpPr>
              <p:nvPr/>
            </p:nvSpPr>
            <p:spPr bwMode="auto">
              <a:xfrm flipV="1">
                <a:off x="2362200" y="32004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972" name="Line 11"/>
              <p:cNvSpPr>
                <a:spLocks noChangeShapeType="1"/>
              </p:cNvSpPr>
              <p:nvPr/>
            </p:nvSpPr>
            <p:spPr bwMode="auto">
              <a:xfrm>
                <a:off x="2362200" y="4191000"/>
                <a:ext cx="0" cy="4572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" name="Rectangle 12"/>
              <p:cNvSpPr>
                <a:spLocks noChangeArrowheads="1"/>
              </p:cNvSpPr>
              <p:nvPr/>
            </p:nvSpPr>
            <p:spPr bwMode="auto">
              <a:xfrm>
                <a:off x="2438400" y="3048000"/>
                <a:ext cx="382588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a</a:t>
                </a:r>
              </a:p>
            </p:txBody>
          </p:sp>
          <p:sp>
            <p:nvSpPr>
              <p:cNvPr id="9" name="Rectangle 13"/>
              <p:cNvSpPr>
                <a:spLocks noChangeArrowheads="1"/>
              </p:cNvSpPr>
              <p:nvPr/>
            </p:nvSpPr>
            <p:spPr bwMode="auto">
              <a:xfrm>
                <a:off x="1828800" y="4648200"/>
                <a:ext cx="1019175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20000"/>
                  </a:spcBef>
                  <a:buClr>
                    <a:schemeClr val="hlink"/>
                  </a:buClr>
                  <a:buSzPct val="70000"/>
                  <a:buFont typeface="Wingdings" pitchFamily="2" charset="2"/>
                  <a:buNone/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W = mg</a:t>
                </a:r>
              </a:p>
            </p:txBody>
          </p:sp>
          <p:sp>
            <p:nvSpPr>
              <p:cNvPr id="40975" name="Line 15"/>
              <p:cNvSpPr>
                <a:spLocks noChangeShapeType="1"/>
              </p:cNvSpPr>
              <p:nvPr/>
            </p:nvSpPr>
            <p:spPr bwMode="auto">
              <a:xfrm flipV="1">
                <a:off x="3581400" y="3048000"/>
                <a:ext cx="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976" name="Line 16"/>
              <p:cNvSpPr>
                <a:spLocks noChangeShapeType="1"/>
              </p:cNvSpPr>
              <p:nvPr/>
            </p:nvSpPr>
            <p:spPr bwMode="auto">
              <a:xfrm>
                <a:off x="3581400" y="4267200"/>
                <a:ext cx="0" cy="5334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Rectangle 17"/>
              <p:cNvSpPr>
                <a:spLocks noChangeArrowheads="1"/>
              </p:cNvSpPr>
              <p:nvPr/>
            </p:nvSpPr>
            <p:spPr bwMode="auto">
              <a:xfrm>
                <a:off x="3429000" y="26670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2</a:t>
                </a:r>
              </a:p>
            </p:txBody>
          </p:sp>
          <p:sp>
            <p:nvSpPr>
              <p:cNvPr id="13" name="Rectangle 18"/>
              <p:cNvSpPr>
                <a:spLocks noChangeArrowheads="1"/>
              </p:cNvSpPr>
              <p:nvPr/>
            </p:nvSpPr>
            <p:spPr bwMode="auto">
              <a:xfrm>
                <a:off x="3352800" y="4800600"/>
                <a:ext cx="385763" cy="366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F</a:t>
                </a:r>
                <a:r>
                  <a:rPr lang="en-US" baseline="-25000">
                    <a:effectLst>
                      <a:outerShdw blurRad="38100" dist="38100" dir="2700000" algn="tl">
                        <a:srgbClr val="000000"/>
                      </a:outerShdw>
                    </a:effectLst>
                    <a:latin typeface="Tahoma" pitchFamily="34" charset="0"/>
                  </a:rPr>
                  <a:t>1</a:t>
                </a:r>
              </a:p>
            </p:txBody>
          </p:sp>
        </p:grpSp>
      </p:grpSp>
      <p:sp>
        <p:nvSpPr>
          <p:cNvPr id="40963" name="Rectangle 13"/>
          <p:cNvSpPr>
            <a:spLocks noChangeArrowheads="1"/>
          </p:cNvSpPr>
          <p:nvPr/>
        </p:nvSpPr>
        <p:spPr bwMode="auto">
          <a:xfrm>
            <a:off x="2743200" y="685800"/>
            <a:ext cx="28019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Gaya ke atas </a:t>
            </a:r>
          </a:p>
        </p:txBody>
      </p:sp>
      <p:sp>
        <p:nvSpPr>
          <p:cNvPr id="40964" name="Rectangle 14"/>
          <p:cNvSpPr>
            <a:spLocks noChangeArrowheads="1"/>
          </p:cNvSpPr>
          <p:nvPr/>
        </p:nvSpPr>
        <p:spPr bwMode="auto">
          <a:xfrm>
            <a:off x="4038600" y="1447800"/>
            <a:ext cx="2514600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 Di rumuskan :</a:t>
            </a:r>
          </a:p>
        </p:txBody>
      </p:sp>
      <p:sp>
        <p:nvSpPr>
          <p:cNvPr id="40965" name="Rectangle 15"/>
          <p:cNvSpPr>
            <a:spLocks noChangeArrowheads="1"/>
          </p:cNvSpPr>
          <p:nvPr/>
        </p:nvSpPr>
        <p:spPr bwMode="auto">
          <a:xfrm>
            <a:off x="5334000" y="1981200"/>
            <a:ext cx="1862138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W</a:t>
            </a:r>
            <a:r>
              <a:rPr lang="en-US" sz="2400" baseline="-25000"/>
              <a:t>bf</a:t>
            </a:r>
            <a:r>
              <a:rPr lang="en-US" sz="2400"/>
              <a:t> = w – F</a:t>
            </a:r>
            <a:r>
              <a:rPr lang="en-US" sz="2400" baseline="-25000"/>
              <a:t>a</a:t>
            </a:r>
          </a:p>
        </p:txBody>
      </p:sp>
      <p:sp>
        <p:nvSpPr>
          <p:cNvPr id="40966" name="Rectangle 16"/>
          <p:cNvSpPr>
            <a:spLocks noChangeArrowheads="1"/>
          </p:cNvSpPr>
          <p:nvPr/>
        </p:nvSpPr>
        <p:spPr bwMode="auto">
          <a:xfrm>
            <a:off x="5410200" y="2590800"/>
            <a:ext cx="1966913" cy="38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/>
              <a:t>F</a:t>
            </a:r>
            <a:r>
              <a:rPr lang="en-US" sz="2400" baseline="-25000"/>
              <a:t>a   </a:t>
            </a:r>
            <a:r>
              <a:rPr lang="en-US" sz="2400"/>
              <a:t> = w – w</a:t>
            </a:r>
            <a:r>
              <a:rPr lang="en-US" sz="2400" baseline="-25000"/>
              <a:t>bf</a:t>
            </a:r>
          </a:p>
        </p:txBody>
      </p:sp>
      <p:sp>
        <p:nvSpPr>
          <p:cNvPr id="40967" name="Rectangle 20"/>
          <p:cNvSpPr>
            <a:spLocks noChangeArrowheads="1"/>
          </p:cNvSpPr>
          <p:nvPr/>
        </p:nvSpPr>
        <p:spPr bwMode="auto">
          <a:xfrm>
            <a:off x="4114800" y="3200400"/>
            <a:ext cx="4572000" cy="248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/>
              <a:t> atau</a:t>
            </a:r>
          </a:p>
          <a:p>
            <a:pPr eaLnBrk="1" hangingPunct="1">
              <a:lnSpc>
                <a:spcPct val="80000"/>
              </a:lnSpc>
            </a:pPr>
            <a:r>
              <a:rPr lang="en-US" sz="2000"/>
              <a:t>F</a:t>
            </a:r>
            <a:r>
              <a:rPr lang="en-US" sz="2000" baseline="-25000"/>
              <a:t>a</a:t>
            </a:r>
            <a:r>
              <a:rPr lang="en-US" sz="2000"/>
              <a:t>   = F</a:t>
            </a:r>
            <a:r>
              <a:rPr lang="en-US" sz="2000" baseline="-25000"/>
              <a:t>2 </a:t>
            </a:r>
            <a:r>
              <a:rPr lang="en-US" sz="2000"/>
              <a:t>– F</a:t>
            </a:r>
            <a:r>
              <a:rPr lang="en-US" sz="2000" baseline="-25000"/>
              <a:t>1</a:t>
            </a:r>
            <a:endParaRPr lang="en-US" sz="2000"/>
          </a:p>
          <a:p>
            <a:pPr eaLnBrk="1" hangingPunct="1">
              <a:lnSpc>
                <a:spcPct val="80000"/>
              </a:lnSpc>
            </a:pPr>
            <a:r>
              <a:rPr lang="en-US"/>
              <a:t>      = P</a:t>
            </a:r>
            <a:r>
              <a:rPr lang="en-US" baseline="-25000"/>
              <a:t>2 </a:t>
            </a:r>
            <a:r>
              <a:rPr lang="en-US"/>
              <a:t>A – P</a:t>
            </a:r>
            <a:r>
              <a:rPr lang="en-US" baseline="-25000"/>
              <a:t>1 </a:t>
            </a:r>
            <a:r>
              <a:rPr lang="en-US"/>
              <a:t>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= (P</a:t>
            </a:r>
            <a:r>
              <a:rPr lang="en-US" baseline="-25000"/>
              <a:t>2</a:t>
            </a:r>
            <a:r>
              <a:rPr lang="en-US"/>
              <a:t> – P</a:t>
            </a:r>
            <a:r>
              <a:rPr lang="en-US" baseline="-25000"/>
              <a:t>1</a:t>
            </a:r>
            <a:r>
              <a:rPr lang="en-US"/>
              <a:t>)A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ghA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(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g) (h</a:t>
            </a:r>
            <a:r>
              <a:rPr lang="en-US" sz="2000" baseline="-25000">
                <a:sym typeface="Symbol" pitchFamily="18" charset="2"/>
              </a:rPr>
              <a:t>bf </a:t>
            </a:r>
            <a:r>
              <a:rPr lang="en-US" sz="2000">
                <a:sym typeface="Symbol" pitchFamily="18" charset="2"/>
              </a:rPr>
              <a:t>A)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      </a:t>
            </a:r>
            <a:r>
              <a:rPr lang="en-US" sz="2000"/>
              <a:t>= (</a:t>
            </a:r>
            <a:r>
              <a:rPr lang="en-US" sz="2000">
                <a:sym typeface="Symbol" pitchFamily="18" charset="2"/>
              </a:rPr>
              <a:t></a:t>
            </a:r>
            <a:r>
              <a:rPr lang="en-US" sz="2000" baseline="-25000">
                <a:sym typeface="Symbol" pitchFamily="18" charset="2"/>
              </a:rPr>
              <a:t>f </a:t>
            </a:r>
            <a:r>
              <a:rPr lang="en-US" sz="2000">
                <a:sym typeface="Symbol" pitchFamily="18" charset="2"/>
              </a:rPr>
              <a:t>g) V</a:t>
            </a:r>
            <a:r>
              <a:rPr lang="en-US" sz="2000" baseline="-25000">
                <a:sym typeface="Symbol" pitchFamily="18" charset="2"/>
              </a:rPr>
              <a:t>bf</a:t>
            </a:r>
          </a:p>
          <a:p>
            <a:pPr eaLnBrk="1" hangingPunct="1">
              <a:lnSpc>
                <a:spcPct val="80000"/>
              </a:lnSpc>
            </a:pPr>
            <a:r>
              <a:rPr lang="en-US"/>
              <a:t>maka gaya ke atas di rumuskan :</a:t>
            </a:r>
          </a:p>
          <a:p>
            <a:pPr eaLnBrk="1" hangingPunct="1">
              <a:lnSpc>
                <a:spcPct val="80000"/>
              </a:lnSpc>
            </a:pPr>
            <a:endParaRPr lang="en-US"/>
          </a:p>
          <a:p>
            <a:pPr eaLnBrk="1" hangingPunct="1">
              <a:lnSpc>
                <a:spcPct val="80000"/>
              </a:lnSpc>
            </a:pPr>
            <a:r>
              <a:rPr lang="en-US" sz="2400"/>
              <a:t>                 Fa = (</a:t>
            </a:r>
            <a:r>
              <a:rPr lang="en-US" sz="2400">
                <a:sym typeface="Symbol" pitchFamily="18" charset="2"/>
              </a:rPr>
              <a:t></a:t>
            </a:r>
            <a:r>
              <a:rPr lang="en-US" sz="2400" baseline="-25000">
                <a:sym typeface="Symbol" pitchFamily="18" charset="2"/>
              </a:rPr>
              <a:t>f </a:t>
            </a:r>
            <a:r>
              <a:rPr lang="en-US" sz="2400">
                <a:sym typeface="Symbol" pitchFamily="18" charset="2"/>
              </a:rPr>
              <a:t>g) V</a:t>
            </a:r>
            <a:r>
              <a:rPr lang="en-US" sz="2400" baseline="-25000">
                <a:sym typeface="Symbol" pitchFamily="18" charset="2"/>
              </a:rPr>
              <a:t>bf</a:t>
            </a:r>
            <a:endParaRPr 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057400"/>
            <a:ext cx="6248400" cy="3048000"/>
          </a:xfrm>
        </p:spPr>
        <p:txBody>
          <a:bodyPr/>
          <a:lstStyle/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Dengan: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</a:t>
            </a:r>
            <a:r>
              <a:rPr lang="en-US" sz="2800" baseline="-25000" smtClean="0">
                <a:sym typeface="Symbol" pitchFamily="18" charset="2"/>
              </a:rPr>
              <a:t>f</a:t>
            </a:r>
            <a:r>
              <a:rPr lang="en-US" sz="2800" smtClean="0">
                <a:sym typeface="Symbol" pitchFamily="18" charset="2"/>
              </a:rPr>
              <a:t>  = massa jenis fluida (kg/m</a:t>
            </a:r>
            <a:r>
              <a:rPr lang="en-US" sz="2800" baseline="30000" smtClean="0">
                <a:sym typeface="Symbol" pitchFamily="18" charset="2"/>
              </a:rPr>
              <a:t>3</a:t>
            </a:r>
            <a:r>
              <a:rPr lang="en-US" sz="2800" smtClean="0">
                <a:sym typeface="Symbol" pitchFamily="18" charset="2"/>
              </a:rPr>
              <a:t>)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V</a:t>
            </a:r>
            <a:r>
              <a:rPr lang="en-US" sz="2800" baseline="-25000" smtClean="0">
                <a:sym typeface="Symbol" pitchFamily="18" charset="2"/>
              </a:rPr>
              <a:t>bf </a:t>
            </a:r>
            <a:r>
              <a:rPr lang="en-US" sz="2800" smtClean="0">
                <a:sym typeface="Symbol" pitchFamily="18" charset="2"/>
              </a:rPr>
              <a:t>= volume benda dalam fluida (m</a:t>
            </a:r>
            <a:r>
              <a:rPr lang="en-US" sz="2800" baseline="30000" smtClean="0">
                <a:sym typeface="Symbol" pitchFamily="18" charset="2"/>
              </a:rPr>
              <a:t>3</a:t>
            </a:r>
            <a:r>
              <a:rPr lang="en-US" sz="2800" smtClean="0">
                <a:sym typeface="Symbol" pitchFamily="18" charset="2"/>
              </a:rPr>
              <a:t>)</a:t>
            </a:r>
          </a:p>
          <a:p>
            <a:pPr algn="l">
              <a:spcBef>
                <a:spcPct val="0"/>
              </a:spcBef>
              <a:buClrTx/>
            </a:pPr>
            <a:r>
              <a:rPr lang="en-US" sz="2800" smtClean="0">
                <a:sym typeface="Symbol" pitchFamily="18" charset="2"/>
              </a:rPr>
              <a:t>Fa = gaya ke atas (N)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1625"/>
            <a:ext cx="8153400" cy="1462088"/>
          </a:xfrm>
        </p:spPr>
        <p:txBody>
          <a:bodyPr/>
          <a:lstStyle/>
          <a:p>
            <a:pPr eaLnBrk="1" hangingPunct="1"/>
            <a:r>
              <a:rPr lang="en-US" smtClean="0"/>
              <a:t>Jadi dapat di simpulkan :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1905000"/>
            <a:ext cx="7239000" cy="4114800"/>
          </a:xfrm>
        </p:spPr>
        <p:txBody>
          <a:bodyPr/>
          <a:lstStyle/>
          <a:p>
            <a:pPr eaLnBrk="1" hangingPunct="1"/>
            <a:r>
              <a:rPr lang="en-US" smtClean="0"/>
              <a:t>Suatu benda yang dicelupkan seluruhnya atau sebagian ke dalam fluida mengalami gaya ke atas yang sama dengan berat fluida yang dipindahkan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4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/>
      <p:bldP spid="94211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914400" y="1905000"/>
            <a:ext cx="34290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baseline="-25000" smtClean="0">
              <a:sym typeface="Symbol" pitchFamily="18" charset="2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baseline="-25000" smtClean="0"/>
          </a:p>
        </p:txBody>
      </p:sp>
      <p:sp>
        <p:nvSpPr>
          <p:cNvPr id="10752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191000" y="1905000"/>
            <a:ext cx="4191000" cy="41163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bendanya</a:t>
            </a:r>
            <a:r>
              <a:rPr lang="en-US" sz="2400" dirty="0" smtClean="0"/>
              <a:t> </a:t>
            </a:r>
            <a:r>
              <a:rPr lang="en-US" sz="2400" dirty="0" err="1" smtClean="0"/>
              <a:t>seimbang</a:t>
            </a:r>
            <a:r>
              <a:rPr lang="en-US" sz="2400" dirty="0" smtClean="0"/>
              <a:t>, </a:t>
            </a:r>
            <a:r>
              <a:rPr lang="en-US" sz="2400" dirty="0" err="1" smtClean="0"/>
              <a:t>maka</a:t>
            </a:r>
            <a:r>
              <a:rPr lang="en-US" sz="2400" dirty="0" smtClean="0"/>
              <a:t> :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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y</a:t>
            </a:r>
            <a:r>
              <a:rPr lang="en-US" sz="2400" dirty="0" smtClean="0">
                <a:sym typeface="Symbol" pitchFamily="18" charset="2"/>
              </a:rPr>
              <a:t> = 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– w = 0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 w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 </a:t>
            </a:r>
            <a:r>
              <a:rPr lang="en-US" sz="2400" dirty="0" err="1" smtClean="0">
                <a:sym typeface="Symbol" pitchFamily="18" charset="2"/>
              </a:rPr>
              <a:t>m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</a:t>
            </a:r>
            <a:r>
              <a:rPr lang="en-US" sz="2400" dirty="0" err="1" smtClean="0">
                <a:sym typeface="Symbol" pitchFamily="18" charset="2"/>
              </a:rPr>
              <a:t>F</a:t>
            </a:r>
            <a:r>
              <a:rPr lang="en-US" sz="2400" baseline="-25000" dirty="0" err="1" smtClean="0">
                <a:sym typeface="Symbol" pitchFamily="18" charset="2"/>
              </a:rPr>
              <a:t>a</a:t>
            </a:r>
            <a:r>
              <a:rPr lang="en-US" sz="2400" dirty="0" smtClean="0">
                <a:sym typeface="Symbol" pitchFamily="18" charset="2"/>
              </a:rPr>
              <a:t> 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400" dirty="0" smtClean="0">
                <a:sym typeface="Symbol" pitchFamily="18" charset="2"/>
              </a:rPr>
              <a:t>          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 = (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/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f </a:t>
            </a:r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74771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Mengapung</a:t>
            </a:r>
          </a:p>
        </p:txBody>
      </p:sp>
      <p:sp>
        <p:nvSpPr>
          <p:cNvPr id="107526" name="Line 6"/>
          <p:cNvSpPr>
            <a:spLocks noChangeShapeType="1"/>
          </p:cNvSpPr>
          <p:nvPr/>
        </p:nvSpPr>
        <p:spPr bwMode="auto">
          <a:xfrm>
            <a:off x="1295400" y="28956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27" name="Line 7"/>
          <p:cNvSpPr>
            <a:spLocks noChangeShapeType="1"/>
          </p:cNvSpPr>
          <p:nvPr/>
        </p:nvSpPr>
        <p:spPr bwMode="auto">
          <a:xfrm>
            <a:off x="1295400" y="53340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 flipV="1">
            <a:off x="3733800" y="2895600"/>
            <a:ext cx="0" cy="2438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0" name="Rectangle 10"/>
          <p:cNvSpPr>
            <a:spLocks noChangeArrowheads="1"/>
          </p:cNvSpPr>
          <p:nvPr/>
        </p:nvSpPr>
        <p:spPr bwMode="auto">
          <a:xfrm>
            <a:off x="2133600" y="3352800"/>
            <a:ext cx="10668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>
            <a:off x="1295400" y="35814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2" name="Line 12"/>
          <p:cNvSpPr>
            <a:spLocks noChangeShapeType="1"/>
          </p:cNvSpPr>
          <p:nvPr/>
        </p:nvSpPr>
        <p:spPr bwMode="auto">
          <a:xfrm>
            <a:off x="3200400" y="3581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533" name="Line 13"/>
          <p:cNvSpPr>
            <a:spLocks noChangeShapeType="1"/>
          </p:cNvSpPr>
          <p:nvPr/>
        </p:nvSpPr>
        <p:spPr bwMode="auto">
          <a:xfrm>
            <a:off x="2743200" y="38100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4" name="Line 14"/>
          <p:cNvSpPr>
            <a:spLocks noChangeShapeType="1"/>
          </p:cNvSpPr>
          <p:nvPr/>
        </p:nvSpPr>
        <p:spPr bwMode="auto">
          <a:xfrm flipV="1">
            <a:off x="2743200" y="2743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5" name="Line 15"/>
          <p:cNvSpPr>
            <a:spLocks noChangeShapeType="1"/>
          </p:cNvSpPr>
          <p:nvPr/>
        </p:nvSpPr>
        <p:spPr bwMode="auto">
          <a:xfrm>
            <a:off x="3276600" y="35814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6" name="Line 16"/>
          <p:cNvSpPr>
            <a:spLocks noChangeShapeType="1"/>
          </p:cNvSpPr>
          <p:nvPr/>
        </p:nvSpPr>
        <p:spPr bwMode="auto">
          <a:xfrm>
            <a:off x="2057400" y="33528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07537" name="Rectangle 17"/>
          <p:cNvSpPr>
            <a:spLocks noChangeArrowheads="1"/>
          </p:cNvSpPr>
          <p:nvPr/>
        </p:nvSpPr>
        <p:spPr bwMode="auto">
          <a:xfrm>
            <a:off x="2819400" y="44958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07538" name="Rectangle 18"/>
          <p:cNvSpPr>
            <a:spLocks noChangeArrowheads="1"/>
          </p:cNvSpPr>
          <p:nvPr/>
        </p:nvSpPr>
        <p:spPr bwMode="auto">
          <a:xfrm>
            <a:off x="2743200" y="25908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  <p:sp>
        <p:nvSpPr>
          <p:cNvPr id="107539" name="Rectangle 19"/>
          <p:cNvSpPr>
            <a:spLocks noChangeArrowheads="1"/>
          </p:cNvSpPr>
          <p:nvPr/>
        </p:nvSpPr>
        <p:spPr bwMode="auto">
          <a:xfrm>
            <a:off x="1676400" y="3124200"/>
            <a:ext cx="395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b</a:t>
            </a:r>
          </a:p>
        </p:txBody>
      </p:sp>
      <p:sp>
        <p:nvSpPr>
          <p:cNvPr id="107540" name="Rectangle 20"/>
          <p:cNvSpPr>
            <a:spLocks noChangeArrowheads="1"/>
          </p:cNvSpPr>
          <p:nvPr/>
        </p:nvSpPr>
        <p:spPr bwMode="auto">
          <a:xfrm>
            <a:off x="3276600" y="3581400"/>
            <a:ext cx="444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h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bf</a:t>
            </a:r>
          </a:p>
        </p:txBody>
      </p:sp>
      <p:sp>
        <p:nvSpPr>
          <p:cNvPr id="107541" name="Rectangle 21"/>
          <p:cNvSpPr>
            <a:spLocks noChangeArrowheads="1"/>
          </p:cNvSpPr>
          <p:nvPr/>
        </p:nvSpPr>
        <p:spPr bwMode="auto">
          <a:xfrm>
            <a:off x="2133600" y="5562600"/>
            <a:ext cx="393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b</a:t>
            </a:r>
          </a:p>
        </p:txBody>
      </p:sp>
      <p:sp>
        <p:nvSpPr>
          <p:cNvPr id="107542" name="Rectangle 22"/>
          <p:cNvSpPr>
            <a:spLocks noChangeArrowheads="1"/>
          </p:cNvSpPr>
          <p:nvPr/>
        </p:nvSpPr>
        <p:spPr bwMode="auto">
          <a:xfrm>
            <a:off x="3124200" y="5638800"/>
            <a:ext cx="4206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f</a:t>
            </a:r>
          </a:p>
        </p:txBody>
      </p:sp>
      <p:sp>
        <p:nvSpPr>
          <p:cNvPr id="107543" name="Rectangle 23"/>
          <p:cNvSpPr>
            <a:spLocks noChangeArrowheads="1"/>
          </p:cNvSpPr>
          <p:nvPr/>
        </p:nvSpPr>
        <p:spPr bwMode="auto">
          <a:xfrm>
            <a:off x="2743200" y="5638800"/>
            <a:ext cx="307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</a:t>
            </a:r>
          </a:p>
        </p:txBody>
      </p:sp>
      <p:sp>
        <p:nvSpPr>
          <p:cNvPr id="107550" name="Rectangle 30"/>
          <p:cNvSpPr>
            <a:spLocks noChangeArrowheads="1"/>
          </p:cNvSpPr>
          <p:nvPr/>
        </p:nvSpPr>
        <p:spPr bwMode="auto">
          <a:xfrm>
            <a:off x="4953000" y="5257800"/>
            <a:ext cx="2895600" cy="609600"/>
          </a:xfrm>
          <a:prstGeom prst="rect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7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7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7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07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07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7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07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107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107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107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07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07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8" dur="500"/>
                                        <p:tgtEl>
                                          <p:spTgt spid="107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10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4" dur="500"/>
                                        <p:tgtEl>
                                          <p:spTgt spid="107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07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500"/>
                                        <p:tgtEl>
                                          <p:spTgt spid="107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75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75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75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75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75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075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752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75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07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5" grpId="0" build="p"/>
      <p:bldP spid="107522" grpId="0"/>
      <p:bldP spid="107526" grpId="0" animBg="1"/>
      <p:bldP spid="107527" grpId="0" animBg="1"/>
      <p:bldP spid="107528" grpId="0" animBg="1"/>
      <p:bldP spid="107530" grpId="0" animBg="1"/>
      <p:bldP spid="107531" grpId="0" animBg="1"/>
      <p:bldP spid="107532" grpId="0" animBg="1"/>
      <p:bldP spid="107533" grpId="0" animBg="1"/>
      <p:bldP spid="107534" grpId="0" animBg="1"/>
      <p:bldP spid="107535" grpId="0" animBg="1"/>
      <p:bldP spid="107536" grpId="0" animBg="1"/>
      <p:bldP spid="107537" grpId="0"/>
      <p:bldP spid="107538" grpId="0"/>
      <p:bldP spid="107539" grpId="0"/>
      <p:bldP spid="107540" grpId="0"/>
      <p:bldP spid="107541" grpId="0"/>
      <p:bldP spid="107542" grpId="0"/>
      <p:bldP spid="107543" grpId="0"/>
      <p:bldP spid="1075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2133600" y="1524000"/>
            <a:ext cx="6781800" cy="47244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</a:t>
            </a:r>
            <a:r>
              <a:rPr lang="en-US" sz="3600" baseline="-25000" dirty="0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  = (</a:t>
            </a:r>
            <a:r>
              <a:rPr lang="en-US" sz="3600" dirty="0" err="1" smtClean="0">
                <a:sym typeface="Symbol" pitchFamily="18" charset="2"/>
              </a:rPr>
              <a:t>V</a:t>
            </a:r>
            <a:r>
              <a:rPr lang="en-US" sz="3600" baseline="-25000" dirty="0" err="1" smtClean="0">
                <a:sym typeface="Symbol" pitchFamily="18" charset="2"/>
              </a:rPr>
              <a:t>bf</a:t>
            </a:r>
            <a:r>
              <a:rPr lang="en-US" sz="3600" dirty="0" smtClean="0">
                <a:sym typeface="Symbol" pitchFamily="18" charset="2"/>
              </a:rPr>
              <a:t>/</a:t>
            </a:r>
            <a:r>
              <a:rPr lang="en-US" sz="3600" dirty="0" err="1" smtClean="0">
                <a:sym typeface="Symbol" pitchFamily="18" charset="2"/>
              </a:rPr>
              <a:t>V</a:t>
            </a:r>
            <a:r>
              <a:rPr lang="en-US" sz="3600" baseline="-25000" dirty="0" err="1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) </a:t>
            </a:r>
            <a:r>
              <a:rPr lang="en-US" sz="3600" baseline="-25000" dirty="0" smtClean="0">
                <a:sym typeface="Symbol" pitchFamily="18" charset="2"/>
              </a:rPr>
              <a:t>f</a:t>
            </a:r>
          </a:p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            = (A </a:t>
            </a:r>
            <a:r>
              <a:rPr lang="en-US" sz="3600" dirty="0" err="1" smtClean="0">
                <a:sym typeface="Symbol" pitchFamily="18" charset="2"/>
              </a:rPr>
              <a:t>h</a:t>
            </a:r>
            <a:r>
              <a:rPr lang="en-US" sz="3600" baseline="-25000" dirty="0" err="1" smtClean="0">
                <a:sym typeface="Symbol" pitchFamily="18" charset="2"/>
              </a:rPr>
              <a:t>bf</a:t>
            </a:r>
            <a:r>
              <a:rPr lang="en-US" sz="3600" dirty="0" smtClean="0">
                <a:sym typeface="Symbol" pitchFamily="18" charset="2"/>
              </a:rPr>
              <a:t> / A </a:t>
            </a:r>
            <a:r>
              <a:rPr lang="en-US" sz="3600" dirty="0" err="1" smtClean="0">
                <a:sym typeface="Symbol" pitchFamily="18" charset="2"/>
              </a:rPr>
              <a:t>h</a:t>
            </a:r>
            <a:r>
              <a:rPr lang="en-US" sz="3600" baseline="-25000" dirty="0" err="1" smtClean="0">
                <a:sym typeface="Symbol" pitchFamily="18" charset="2"/>
              </a:rPr>
              <a:t>b</a:t>
            </a:r>
            <a:r>
              <a:rPr lang="en-US" sz="3600" dirty="0" smtClean="0">
                <a:sym typeface="Symbol" pitchFamily="18" charset="2"/>
              </a:rPr>
              <a:t>) </a:t>
            </a:r>
            <a:r>
              <a:rPr lang="en-US" sz="3600" baseline="-25000" dirty="0" smtClean="0">
                <a:sym typeface="Symbol" pitchFamily="18" charset="2"/>
              </a:rPr>
              <a:t>f</a:t>
            </a:r>
          </a:p>
          <a:p>
            <a:pPr algn="ctr" eaLnBrk="1" hangingPunct="1">
              <a:buFontTx/>
              <a:buNone/>
            </a:pPr>
            <a:r>
              <a:rPr lang="en-US" sz="3600" dirty="0" smtClean="0">
                <a:sym typeface="Symbol" pitchFamily="18" charset="2"/>
              </a:rPr>
              <a:t>       </a:t>
            </a:r>
            <a:r>
              <a:rPr lang="en-US" sz="4400" dirty="0" smtClean="0">
                <a:sym typeface="Symbol" pitchFamily="18" charset="2"/>
              </a:rPr>
              <a:t></a:t>
            </a:r>
            <a:r>
              <a:rPr lang="en-US" sz="4400" baseline="-25000" dirty="0" smtClean="0">
                <a:sym typeface="Symbol" pitchFamily="18" charset="2"/>
              </a:rPr>
              <a:t>b</a:t>
            </a:r>
            <a:r>
              <a:rPr lang="en-US" sz="4400" dirty="0" smtClean="0">
                <a:sym typeface="Symbol" pitchFamily="18" charset="2"/>
              </a:rPr>
              <a:t>  = ( </a:t>
            </a:r>
            <a:r>
              <a:rPr lang="en-US" sz="4400" dirty="0" err="1" smtClean="0">
                <a:sym typeface="Symbol" pitchFamily="18" charset="2"/>
              </a:rPr>
              <a:t>h</a:t>
            </a:r>
            <a:r>
              <a:rPr lang="en-US" sz="4400" baseline="-25000" dirty="0" err="1" smtClean="0">
                <a:sym typeface="Symbol" pitchFamily="18" charset="2"/>
              </a:rPr>
              <a:t>bf</a:t>
            </a:r>
            <a:r>
              <a:rPr lang="en-US" sz="4400" dirty="0" smtClean="0">
                <a:sym typeface="Symbol" pitchFamily="18" charset="2"/>
              </a:rPr>
              <a:t> / </a:t>
            </a:r>
            <a:r>
              <a:rPr lang="en-US" sz="4400" dirty="0" err="1" smtClean="0">
                <a:sym typeface="Symbol" pitchFamily="18" charset="2"/>
              </a:rPr>
              <a:t>h</a:t>
            </a:r>
            <a:r>
              <a:rPr lang="en-US" sz="4400" baseline="-25000" dirty="0" err="1" smtClean="0">
                <a:sym typeface="Symbol" pitchFamily="18" charset="2"/>
              </a:rPr>
              <a:t>b</a:t>
            </a:r>
            <a:r>
              <a:rPr lang="en-US" sz="4400" dirty="0" smtClean="0">
                <a:sym typeface="Symbol" pitchFamily="18" charset="2"/>
              </a:rPr>
              <a:t> ) </a:t>
            </a:r>
            <a:r>
              <a:rPr lang="en-US" sz="4400" baseline="-25000" dirty="0" smtClean="0">
                <a:sym typeface="Symbol" pitchFamily="18" charset="2"/>
              </a:rPr>
              <a:t>f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Dengan</a:t>
            </a:r>
            <a:r>
              <a:rPr lang="en-US" sz="2800" dirty="0" smtClean="0">
                <a:sym typeface="Symbol" pitchFamily="18" charset="2"/>
              </a:rPr>
              <a:t> :</a:t>
            </a:r>
          </a:p>
          <a:p>
            <a:pPr eaLnBrk="1" hangingPunct="1"/>
            <a:r>
              <a:rPr lang="en-US" sz="2800" dirty="0" smtClean="0">
                <a:sym typeface="Symbol" pitchFamily="18" charset="2"/>
              </a:rPr>
              <a:t></a:t>
            </a:r>
            <a:r>
              <a:rPr lang="en-US" sz="2800" baseline="-25000" dirty="0" smtClean="0">
                <a:sym typeface="Symbol" pitchFamily="18" charset="2"/>
              </a:rPr>
              <a:t>b</a:t>
            </a:r>
            <a:r>
              <a:rPr lang="en-US" sz="2800" dirty="0" smtClean="0">
                <a:sym typeface="Symbol" pitchFamily="18" charset="2"/>
              </a:rPr>
              <a:t>  = </a:t>
            </a:r>
            <a:r>
              <a:rPr lang="en-US" sz="2800" dirty="0" err="1" smtClean="0">
                <a:sym typeface="Symbol" pitchFamily="18" charset="2"/>
              </a:rPr>
              <a:t>massa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jenis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(kg / m</a:t>
            </a:r>
            <a:r>
              <a:rPr lang="en-US" sz="2800" baseline="30000" dirty="0" smtClean="0">
                <a:sym typeface="Symbol" pitchFamily="18" charset="2"/>
              </a:rPr>
              <a:t>3</a:t>
            </a:r>
            <a:r>
              <a:rPr lang="en-US" sz="2800" dirty="0" smtClean="0">
                <a:sym typeface="Symbol" pitchFamily="18" charset="2"/>
              </a:rPr>
              <a:t>)</a:t>
            </a:r>
          </a:p>
          <a:p>
            <a:pPr eaLnBrk="1" hangingPunct="1"/>
            <a:r>
              <a:rPr lang="en-US" sz="2800" dirty="0" smtClean="0">
                <a:sym typeface="Symbol" pitchFamily="18" charset="2"/>
              </a:rPr>
              <a:t></a:t>
            </a:r>
            <a:r>
              <a:rPr lang="en-US" sz="2800" baseline="-25000" dirty="0" smtClean="0">
                <a:sym typeface="Symbol" pitchFamily="18" charset="2"/>
              </a:rPr>
              <a:t>f   </a:t>
            </a:r>
            <a:r>
              <a:rPr lang="en-US" sz="2800" dirty="0" smtClean="0">
                <a:sym typeface="Symbol" pitchFamily="18" charset="2"/>
              </a:rPr>
              <a:t>= </a:t>
            </a:r>
            <a:r>
              <a:rPr lang="en-US" sz="2800" dirty="0" err="1" smtClean="0">
                <a:sym typeface="Symbol" pitchFamily="18" charset="2"/>
              </a:rPr>
              <a:t>masa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jenis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fluida</a:t>
            </a:r>
            <a:r>
              <a:rPr lang="en-US" sz="2800" dirty="0" smtClean="0">
                <a:sym typeface="Symbol" pitchFamily="18" charset="2"/>
              </a:rPr>
              <a:t> (kg / m</a:t>
            </a:r>
            <a:r>
              <a:rPr lang="en-US" sz="2800" baseline="30000" dirty="0" smtClean="0">
                <a:sym typeface="Symbol" pitchFamily="18" charset="2"/>
              </a:rPr>
              <a:t>3</a:t>
            </a:r>
            <a:r>
              <a:rPr lang="en-US" sz="2800" dirty="0" smtClean="0">
                <a:sym typeface="Symbol" pitchFamily="18" charset="2"/>
              </a:rPr>
              <a:t>)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h</a:t>
            </a:r>
            <a:r>
              <a:rPr lang="en-US" sz="2800" baseline="-25000" dirty="0" err="1" smtClean="0">
                <a:sym typeface="Symbol" pitchFamily="18" charset="2"/>
              </a:rPr>
              <a:t>b</a:t>
            </a:r>
            <a:r>
              <a:rPr lang="en-US" sz="2800" baseline="-25000" dirty="0" smtClean="0">
                <a:sym typeface="Symbol" pitchFamily="18" charset="2"/>
              </a:rPr>
              <a:t> </a:t>
            </a:r>
            <a:r>
              <a:rPr lang="en-US" sz="2800" dirty="0" smtClean="0">
                <a:sym typeface="Symbol" pitchFamily="18" charset="2"/>
              </a:rPr>
              <a:t> = </a:t>
            </a:r>
            <a:r>
              <a:rPr lang="en-US" sz="2800" dirty="0" err="1" smtClean="0">
                <a:sym typeface="Symbol" pitchFamily="18" charset="2"/>
              </a:rPr>
              <a:t>tinggi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(m)</a:t>
            </a:r>
          </a:p>
          <a:p>
            <a:pPr eaLnBrk="1" hangingPunct="1"/>
            <a:r>
              <a:rPr lang="en-US" sz="2800" dirty="0" err="1" smtClean="0">
                <a:sym typeface="Symbol" pitchFamily="18" charset="2"/>
              </a:rPr>
              <a:t>h</a:t>
            </a:r>
            <a:r>
              <a:rPr lang="en-US" sz="2800" baseline="-25000" dirty="0" err="1" smtClean="0">
                <a:sym typeface="Symbol" pitchFamily="18" charset="2"/>
              </a:rPr>
              <a:t>bf</a:t>
            </a:r>
            <a:r>
              <a:rPr lang="en-US" sz="2800" dirty="0" smtClean="0">
                <a:sym typeface="Symbol" pitchFamily="18" charset="2"/>
              </a:rPr>
              <a:t> = </a:t>
            </a:r>
            <a:r>
              <a:rPr lang="en-US" sz="2800" dirty="0" err="1" smtClean="0">
                <a:sym typeface="Symbol" pitchFamily="18" charset="2"/>
              </a:rPr>
              <a:t>tinggi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benda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dalam</a:t>
            </a:r>
            <a:r>
              <a:rPr lang="en-US" sz="2800" dirty="0" smtClean="0">
                <a:sym typeface="Symbol" pitchFamily="18" charset="2"/>
              </a:rPr>
              <a:t> </a:t>
            </a:r>
            <a:r>
              <a:rPr lang="en-US" sz="2800" dirty="0" err="1" smtClean="0">
                <a:sym typeface="Symbol" pitchFamily="18" charset="2"/>
              </a:rPr>
              <a:t>fluida</a:t>
            </a:r>
            <a:r>
              <a:rPr lang="en-US" sz="2800" dirty="0" smtClean="0">
                <a:sym typeface="Symbol" pitchFamily="18" charset="2"/>
              </a:rPr>
              <a:t> (m)</a:t>
            </a:r>
          </a:p>
          <a:p>
            <a:pPr eaLnBrk="1" hangingPunct="1"/>
            <a:endParaRPr lang="en-US" sz="2800" dirty="0" smtClean="0">
              <a:sym typeface="Symbol" pitchFamily="18" charset="2"/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666875" y="228600"/>
            <a:ext cx="64865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Atau</a:t>
            </a:r>
          </a:p>
        </p:txBody>
      </p:sp>
      <p:sp>
        <p:nvSpPr>
          <p:cNvPr id="109574" name="Rectangle 6"/>
          <p:cNvSpPr>
            <a:spLocks noChangeArrowheads="1"/>
          </p:cNvSpPr>
          <p:nvPr/>
        </p:nvSpPr>
        <p:spPr bwMode="auto">
          <a:xfrm>
            <a:off x="3581400" y="2819400"/>
            <a:ext cx="4953000" cy="762000"/>
          </a:xfrm>
          <a:prstGeom prst="rect">
            <a:avLst/>
          </a:prstGeom>
          <a:noFill/>
          <a:ln w="254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9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9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9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9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9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9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95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9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2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1" grpId="0" build="p"/>
      <p:bldP spid="109570" grpId="0"/>
      <p:bldP spid="10957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524000"/>
            <a:ext cx="7386638" cy="4497388"/>
          </a:xfrm>
        </p:spPr>
        <p:txBody>
          <a:bodyPr/>
          <a:lstStyle/>
          <a:p>
            <a:pPr eaLnBrk="1" hangingPunct="1"/>
            <a:r>
              <a:rPr lang="en-US" smtClean="0"/>
              <a:t>Benda  yang dicelupkan ke dalam fluida akan mengapung, bila massa jenis rata – rata benda lebih kecil daripada massa jenis fluida.</a:t>
            </a:r>
          </a:p>
          <a:p>
            <a:pPr eaLnBrk="1" hangingPunct="1"/>
            <a:r>
              <a:rPr lang="en-US" smtClean="0"/>
              <a:t>Syarat benda mengapung :</a:t>
            </a:r>
          </a:p>
          <a:p>
            <a:pPr algn="ctr" eaLnBrk="1" hangingPunct="1">
              <a:buFontTx/>
              <a:buNone/>
            </a:pP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b</a:t>
            </a:r>
            <a:r>
              <a:rPr lang="en-US" smtClean="0">
                <a:sym typeface="Symbol" pitchFamily="18" charset="2"/>
              </a:rPr>
              <a:t> &lt; </a:t>
            </a:r>
            <a:r>
              <a:rPr lang="en-US" baseline="-25000" smtClean="0">
                <a:sym typeface="Symbol" pitchFamily="18" charset="2"/>
              </a:rPr>
              <a:t>f</a:t>
            </a:r>
          </a:p>
        </p:txBody>
      </p:sp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0" y="228600"/>
            <a:ext cx="4267200" cy="1143000"/>
          </a:xfrm>
        </p:spPr>
        <p:txBody>
          <a:bodyPr/>
          <a:lstStyle/>
          <a:p>
            <a:pPr eaLnBrk="1" hangingPunct="1"/>
            <a:r>
              <a:rPr lang="en-US" smtClean="0"/>
              <a:t>Kesimpulan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36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36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36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1295400" y="1905000"/>
            <a:ext cx="3200400" cy="4116388"/>
          </a:xfrm>
        </p:spPr>
        <p:txBody>
          <a:bodyPr/>
          <a:lstStyle/>
          <a:p>
            <a:pPr eaLnBrk="1" hangingPunct="1"/>
            <a:endParaRPr lang="en-US" baseline="-25000" smtClean="0">
              <a:sym typeface="Symbol" pitchFamily="18" charset="2"/>
            </a:endParaRPr>
          </a:p>
        </p:txBody>
      </p:sp>
      <p:sp>
        <p:nvSpPr>
          <p:cNvPr id="111621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905000"/>
            <a:ext cx="3505200" cy="4040188"/>
          </a:xfrm>
        </p:spPr>
        <p:txBody>
          <a:bodyPr/>
          <a:lstStyle/>
          <a:p>
            <a:pPr eaLnBrk="1" hangingPunct="1"/>
            <a:r>
              <a:rPr lang="en-US" sz="2000" dirty="0" err="1" smtClean="0"/>
              <a:t>Syarat</a:t>
            </a:r>
            <a:r>
              <a:rPr lang="en-US" sz="2000" dirty="0" smtClean="0"/>
              <a:t> </a:t>
            </a:r>
            <a:r>
              <a:rPr lang="en-US" sz="2000" dirty="0" err="1" smtClean="0"/>
              <a:t>benda</a:t>
            </a:r>
            <a:r>
              <a:rPr lang="en-US" sz="2000" dirty="0" smtClean="0"/>
              <a:t> </a:t>
            </a:r>
            <a:r>
              <a:rPr lang="en-US" sz="2000" dirty="0" err="1" smtClean="0"/>
              <a:t>melayang</a:t>
            </a:r>
            <a:r>
              <a:rPr lang="en-US" sz="2000" dirty="0" smtClean="0"/>
              <a:t> :</a:t>
            </a:r>
          </a:p>
          <a:p>
            <a:pPr eaLnBrk="1" hangingPunct="1"/>
            <a:r>
              <a:rPr lang="en-US" sz="2000" dirty="0" smtClean="0"/>
              <a:t>            </a:t>
            </a:r>
            <a:r>
              <a:rPr lang="en-US" sz="2000" dirty="0" err="1" smtClean="0"/>
              <a:t>Fa</a:t>
            </a:r>
            <a:r>
              <a:rPr lang="en-US" sz="2000" dirty="0" smtClean="0"/>
              <a:t> = w</a:t>
            </a:r>
          </a:p>
          <a:p>
            <a:pPr eaLnBrk="1" hangingPunct="1"/>
            <a:r>
              <a:rPr lang="en-US" sz="2400" dirty="0" smtClean="0">
                <a:sym typeface="Symbol" pitchFamily="18" charset="2"/>
              </a:rPr>
              <a:t>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bf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/>
            <a:r>
              <a:rPr lang="en-US" sz="2400" dirty="0" smtClean="0">
                <a:sym typeface="Symbol" pitchFamily="18" charset="2"/>
              </a:rPr>
              <a:t> (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 = (</a:t>
            </a:r>
            <a:r>
              <a:rPr lang="en-US" sz="24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  <a:r>
              <a:rPr lang="en-US" sz="2400" dirty="0" err="1" smtClean="0">
                <a:sym typeface="Symbol" pitchFamily="18" charset="2"/>
              </a:rPr>
              <a:t>V</a:t>
            </a:r>
            <a:r>
              <a:rPr lang="en-US" sz="2400" baseline="-25000" dirty="0" err="1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) g</a:t>
            </a:r>
          </a:p>
          <a:p>
            <a:pPr eaLnBrk="1" hangingPunct="1">
              <a:buFontTx/>
              <a:buNone/>
            </a:pPr>
            <a:endParaRPr lang="en-US" sz="2000" dirty="0" smtClean="0"/>
          </a:p>
          <a:p>
            <a:pPr eaLnBrk="1" hangingPunct="1">
              <a:buFontTx/>
              <a:buNone/>
            </a:pPr>
            <a:r>
              <a:rPr lang="en-US" sz="3200" dirty="0" smtClean="0">
                <a:sym typeface="Symbol" pitchFamily="18" charset="2"/>
              </a:rPr>
              <a:t>        </a:t>
            </a:r>
            <a:r>
              <a:rPr lang="en-US" sz="3200" baseline="-25000" dirty="0" smtClean="0">
                <a:sym typeface="Symbol" pitchFamily="18" charset="2"/>
              </a:rPr>
              <a:t>f</a:t>
            </a:r>
            <a:r>
              <a:rPr lang="en-US" sz="3200" dirty="0" smtClean="0">
                <a:sym typeface="Symbol" pitchFamily="18" charset="2"/>
              </a:rPr>
              <a:t>  = </a:t>
            </a:r>
            <a:r>
              <a:rPr lang="en-US" sz="3200" baseline="-25000" dirty="0" smtClean="0">
                <a:sym typeface="Symbol" pitchFamily="18" charset="2"/>
              </a:rPr>
              <a:t>b</a:t>
            </a:r>
            <a:r>
              <a:rPr lang="en-US" sz="2400" dirty="0" smtClean="0">
                <a:sym typeface="Symbol" pitchFamily="18" charset="2"/>
              </a:rPr>
              <a:t> </a:t>
            </a: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28600"/>
            <a:ext cx="7477125" cy="1143000"/>
          </a:xfrm>
        </p:spPr>
        <p:txBody>
          <a:bodyPr/>
          <a:lstStyle/>
          <a:p>
            <a:pPr algn="ctr" eaLnBrk="1" hangingPunct="1"/>
            <a:r>
              <a:rPr lang="en-US" smtClean="0"/>
              <a:t>Melayang</a:t>
            </a:r>
          </a:p>
        </p:txBody>
      </p:sp>
      <p:sp>
        <p:nvSpPr>
          <p:cNvPr id="111622" name="Line 6"/>
          <p:cNvSpPr>
            <a:spLocks noChangeShapeType="1"/>
          </p:cNvSpPr>
          <p:nvPr/>
        </p:nvSpPr>
        <p:spPr bwMode="auto">
          <a:xfrm>
            <a:off x="1600200" y="28956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3" name="Line 7"/>
          <p:cNvSpPr>
            <a:spLocks noChangeShapeType="1"/>
          </p:cNvSpPr>
          <p:nvPr/>
        </p:nvSpPr>
        <p:spPr bwMode="auto">
          <a:xfrm>
            <a:off x="1600200" y="5562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4" name="Line 8"/>
          <p:cNvSpPr>
            <a:spLocks noChangeShapeType="1"/>
          </p:cNvSpPr>
          <p:nvPr/>
        </p:nvSpPr>
        <p:spPr bwMode="auto">
          <a:xfrm flipV="1">
            <a:off x="4114800" y="2971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5" name="Line 9"/>
          <p:cNvSpPr>
            <a:spLocks noChangeShapeType="1"/>
          </p:cNvSpPr>
          <p:nvPr/>
        </p:nvSpPr>
        <p:spPr bwMode="auto">
          <a:xfrm>
            <a:off x="1600200" y="34290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626" name="Rectangle 10"/>
          <p:cNvSpPr>
            <a:spLocks noChangeArrowheads="1"/>
          </p:cNvSpPr>
          <p:nvPr/>
        </p:nvSpPr>
        <p:spPr bwMode="auto">
          <a:xfrm>
            <a:off x="2286000" y="4114800"/>
            <a:ext cx="1447800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1627" name="Line 11"/>
          <p:cNvSpPr>
            <a:spLocks noChangeShapeType="1"/>
          </p:cNvSpPr>
          <p:nvPr/>
        </p:nvSpPr>
        <p:spPr bwMode="auto">
          <a:xfrm flipV="1">
            <a:off x="2895600" y="35052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28" name="Line 12"/>
          <p:cNvSpPr>
            <a:spLocks noChangeShapeType="1"/>
          </p:cNvSpPr>
          <p:nvPr/>
        </p:nvSpPr>
        <p:spPr bwMode="auto">
          <a:xfrm>
            <a:off x="2895600" y="4800600"/>
            <a:ext cx="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1629" name="Rectangle 13"/>
          <p:cNvSpPr>
            <a:spLocks noChangeArrowheads="1"/>
          </p:cNvSpPr>
          <p:nvPr/>
        </p:nvSpPr>
        <p:spPr bwMode="auto">
          <a:xfrm>
            <a:off x="3048000" y="35052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  <p:sp>
        <p:nvSpPr>
          <p:cNvPr id="111630" name="Rectangle 14"/>
          <p:cNvSpPr>
            <a:spLocks noChangeArrowheads="1"/>
          </p:cNvSpPr>
          <p:nvPr/>
        </p:nvSpPr>
        <p:spPr bwMode="auto">
          <a:xfrm>
            <a:off x="3048000" y="50292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11631" name="Rectangle 15"/>
          <p:cNvSpPr>
            <a:spLocks noChangeArrowheads="1"/>
          </p:cNvSpPr>
          <p:nvPr/>
        </p:nvSpPr>
        <p:spPr bwMode="auto">
          <a:xfrm>
            <a:off x="1981200" y="5638800"/>
            <a:ext cx="517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b</a:t>
            </a:r>
          </a:p>
        </p:txBody>
      </p:sp>
      <p:sp>
        <p:nvSpPr>
          <p:cNvPr id="111632" name="Rectangle 16"/>
          <p:cNvSpPr>
            <a:spLocks noChangeArrowheads="1"/>
          </p:cNvSpPr>
          <p:nvPr/>
        </p:nvSpPr>
        <p:spPr bwMode="auto">
          <a:xfrm>
            <a:off x="2971800" y="5638800"/>
            <a:ext cx="48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n"/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</a:t>
            </a:r>
            <a:r>
              <a:rPr lang="en-US" baseline="-25000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f</a:t>
            </a:r>
          </a:p>
        </p:txBody>
      </p:sp>
      <p:sp>
        <p:nvSpPr>
          <p:cNvPr id="111633" name="Rectangle 17"/>
          <p:cNvSpPr>
            <a:spLocks noChangeArrowheads="1"/>
          </p:cNvSpPr>
          <p:nvPr/>
        </p:nvSpPr>
        <p:spPr bwMode="auto">
          <a:xfrm>
            <a:off x="2514600" y="5638800"/>
            <a:ext cx="3508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sym typeface="Symbol" pitchFamily="18" charset="2"/>
              </a:rPr>
              <a:t>=</a:t>
            </a:r>
          </a:p>
        </p:txBody>
      </p:sp>
      <p:sp>
        <p:nvSpPr>
          <p:cNvPr id="111640" name="Rectangle 24"/>
          <p:cNvSpPr>
            <a:spLocks noChangeArrowheads="1"/>
          </p:cNvSpPr>
          <p:nvPr/>
        </p:nvSpPr>
        <p:spPr bwMode="auto">
          <a:xfrm>
            <a:off x="5334000" y="3962400"/>
            <a:ext cx="2286000" cy="1143000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16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11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11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1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11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111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1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11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111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11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1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1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1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1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16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 build="p"/>
      <p:bldP spid="111621" grpId="0" build="p"/>
      <p:bldP spid="111618" grpId="0"/>
      <p:bldP spid="111622" grpId="0" animBg="1"/>
      <p:bldP spid="111623" grpId="0" animBg="1"/>
      <p:bldP spid="111624" grpId="0" animBg="1"/>
      <p:bldP spid="111625" grpId="0" animBg="1"/>
      <p:bldP spid="111626" grpId="0" animBg="1"/>
      <p:bldP spid="111627" grpId="0" animBg="1"/>
      <p:bldP spid="111628" grpId="0" animBg="1"/>
      <p:bldP spid="111629" grpId="0"/>
      <p:bldP spid="111630" grpId="0"/>
      <p:bldP spid="111631" grpId="0"/>
      <p:bldP spid="111632" grpId="0"/>
      <p:bldP spid="111633" grpId="0"/>
      <p:bldP spid="1116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Benda  yang dicelupkan ke dalam fluida akan melayang, bila massa jenis rata – rata benda sama dengan massa jenis fluida.</a:t>
            </a:r>
          </a:p>
          <a:p>
            <a:pPr eaLnBrk="1" hangingPunct="1"/>
            <a:r>
              <a:rPr lang="en-US" smtClean="0"/>
              <a:t>Syarat benda melayang:</a:t>
            </a:r>
          </a:p>
          <a:p>
            <a:pPr algn="ctr" eaLnBrk="1" hangingPunct="1">
              <a:buFontTx/>
              <a:buNone/>
            </a:pPr>
            <a:r>
              <a:rPr lang="en-US" smtClean="0">
                <a:sym typeface="Symbol" pitchFamily="18" charset="2"/>
              </a:rPr>
              <a:t></a:t>
            </a:r>
            <a:r>
              <a:rPr lang="en-US" baseline="-25000" smtClean="0">
                <a:sym typeface="Symbol" pitchFamily="18" charset="2"/>
              </a:rPr>
              <a:t>b</a:t>
            </a:r>
            <a:r>
              <a:rPr lang="en-US" smtClean="0">
                <a:sym typeface="Symbol" pitchFamily="18" charset="2"/>
              </a:rPr>
              <a:t> = </a:t>
            </a:r>
            <a:r>
              <a:rPr lang="en-US" baseline="-25000" smtClean="0">
                <a:sym typeface="Symbol" pitchFamily="18" charset="2"/>
              </a:rPr>
              <a:t>f</a:t>
            </a:r>
          </a:p>
          <a:p>
            <a:pPr eaLnBrk="1" hangingPunct="1"/>
            <a:endParaRPr lang="en-US" smtClean="0"/>
          </a:p>
        </p:txBody>
      </p:sp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Kesimpulan 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4"/>
          <p:cNvSpPr>
            <a:spLocks noGrp="1" noChangeArrowheads="1"/>
          </p:cNvSpPr>
          <p:nvPr>
            <p:ph sz="half" idx="1"/>
          </p:nvPr>
        </p:nvSpPr>
        <p:spPr>
          <a:xfrm>
            <a:off x="762000" y="1752600"/>
            <a:ext cx="3617913" cy="4497387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117765" name="Rectangle 5"/>
          <p:cNvSpPr>
            <a:spLocks noGrp="1" noChangeArrowheads="1"/>
          </p:cNvSpPr>
          <p:nvPr>
            <p:ph sz="half" idx="2"/>
          </p:nvPr>
        </p:nvSpPr>
        <p:spPr>
          <a:xfrm>
            <a:off x="4648200" y="1600200"/>
            <a:ext cx="3617913" cy="4497388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cara</a:t>
            </a:r>
            <a:r>
              <a:rPr lang="en-US" sz="2400" dirty="0" smtClean="0"/>
              <a:t> yang </a:t>
            </a:r>
            <a:r>
              <a:rPr lang="en-US" sz="2400" dirty="0" err="1" smtClean="0"/>
              <a:t>sama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peroleh</a:t>
            </a:r>
            <a:r>
              <a:rPr lang="en-US" sz="2400" dirty="0" smtClean="0"/>
              <a:t> :</a:t>
            </a:r>
          </a:p>
          <a:p>
            <a:pPr algn="ctr" eaLnBrk="1" hangingPunct="1">
              <a:buFontTx/>
              <a:buNone/>
            </a:pPr>
            <a:r>
              <a:rPr lang="en-US" sz="2400" dirty="0" smtClean="0">
                <a:sym typeface="Symbol" pitchFamily="18" charset="2"/>
              </a:rPr>
              <a:t></a:t>
            </a:r>
            <a:r>
              <a:rPr lang="en-US" sz="2400" baseline="-25000" dirty="0" smtClean="0">
                <a:sym typeface="Symbol" pitchFamily="18" charset="2"/>
              </a:rPr>
              <a:t>b </a:t>
            </a:r>
            <a:r>
              <a:rPr lang="en-US" sz="2400" dirty="0" smtClean="0">
                <a:sym typeface="Symbol" pitchFamily="18" charset="2"/>
              </a:rPr>
              <a:t>&gt; </a:t>
            </a:r>
            <a:r>
              <a:rPr lang="en-US" sz="2400" baseline="-25000" dirty="0" smtClean="0">
                <a:sym typeface="Symbol" pitchFamily="18" charset="2"/>
              </a:rPr>
              <a:t>f</a:t>
            </a:r>
            <a:r>
              <a:rPr lang="en-US" sz="2400" dirty="0" smtClean="0">
                <a:sym typeface="Symbol" pitchFamily="18" charset="2"/>
              </a:rPr>
              <a:t> </a:t>
            </a:r>
          </a:p>
          <a:p>
            <a:pPr eaLnBrk="1" hangingPunct="1">
              <a:buFontTx/>
              <a:buNone/>
            </a:pPr>
            <a:r>
              <a:rPr lang="en-US" sz="2400" dirty="0" err="1" smtClean="0"/>
              <a:t>Kesimpulan</a:t>
            </a:r>
            <a:r>
              <a:rPr lang="en-US" sz="2400" dirty="0" smtClean="0"/>
              <a:t> :</a:t>
            </a:r>
          </a:p>
          <a:p>
            <a:pPr eaLnBrk="1" hangingPunct="1"/>
            <a:r>
              <a:rPr lang="en-US" sz="2400" dirty="0" smtClean="0"/>
              <a:t>Benda yang </a:t>
            </a:r>
            <a:r>
              <a:rPr lang="en-US" sz="2400" dirty="0" err="1" smtClean="0"/>
              <a:t>dicelupkan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fluida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tenggelam</a:t>
            </a:r>
            <a:r>
              <a:rPr lang="en-US" sz="2400" dirty="0" smtClean="0"/>
              <a:t>,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rata – rata </a:t>
            </a:r>
            <a:r>
              <a:rPr lang="en-US" sz="2400" dirty="0" err="1" smtClean="0"/>
              <a:t>benda</a:t>
            </a:r>
            <a:r>
              <a:rPr lang="en-US" sz="2400" dirty="0" smtClean="0"/>
              <a:t> </a:t>
            </a:r>
            <a:r>
              <a:rPr lang="en-US" sz="2400" dirty="0" err="1" smtClean="0"/>
              <a:t>lebih</a:t>
            </a:r>
            <a:r>
              <a:rPr lang="en-US" sz="2400" dirty="0" smtClean="0"/>
              <a:t> </a:t>
            </a:r>
            <a:r>
              <a:rPr lang="en-US" sz="2400" dirty="0" err="1" smtClean="0"/>
              <a:t>besar</a:t>
            </a:r>
            <a:r>
              <a:rPr lang="en-US" sz="2400" dirty="0" smtClean="0"/>
              <a:t> </a:t>
            </a:r>
            <a:r>
              <a:rPr lang="en-US" sz="2400" dirty="0" err="1" smtClean="0"/>
              <a:t>daripada</a:t>
            </a:r>
            <a:r>
              <a:rPr lang="en-US" sz="2400" dirty="0" smtClean="0"/>
              <a:t> </a:t>
            </a:r>
            <a:r>
              <a:rPr lang="en-US" sz="2400" dirty="0" err="1" smtClean="0"/>
              <a:t>massa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fluida</a:t>
            </a:r>
            <a:r>
              <a:rPr lang="en-US" sz="2400" dirty="0" smtClean="0"/>
              <a:t>.</a:t>
            </a:r>
          </a:p>
          <a:p>
            <a:pPr eaLnBrk="1" hangingPunct="1">
              <a:buFontTx/>
              <a:buNone/>
            </a:pPr>
            <a:endParaRPr lang="en-US" sz="2400" dirty="0" smtClean="0"/>
          </a:p>
        </p:txBody>
      </p:sp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/>
              <a:t>Tenggelam</a:t>
            </a:r>
          </a:p>
        </p:txBody>
      </p:sp>
      <p:sp>
        <p:nvSpPr>
          <p:cNvPr id="117766" name="Line 6"/>
          <p:cNvSpPr>
            <a:spLocks noChangeShapeType="1"/>
          </p:cNvSpPr>
          <p:nvPr/>
        </p:nvSpPr>
        <p:spPr bwMode="auto">
          <a:xfrm>
            <a:off x="15240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7" name="Line 7"/>
          <p:cNvSpPr>
            <a:spLocks noChangeShapeType="1"/>
          </p:cNvSpPr>
          <p:nvPr/>
        </p:nvSpPr>
        <p:spPr bwMode="auto">
          <a:xfrm>
            <a:off x="1524000" y="54102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8" name="Line 8"/>
          <p:cNvSpPr>
            <a:spLocks noChangeShapeType="1"/>
          </p:cNvSpPr>
          <p:nvPr/>
        </p:nvSpPr>
        <p:spPr bwMode="auto">
          <a:xfrm flipV="1">
            <a:off x="4267200" y="2895600"/>
            <a:ext cx="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69" name="Rectangle 9"/>
          <p:cNvSpPr>
            <a:spLocks noChangeArrowheads="1"/>
          </p:cNvSpPr>
          <p:nvPr/>
        </p:nvSpPr>
        <p:spPr bwMode="auto">
          <a:xfrm>
            <a:off x="2514600" y="4953000"/>
            <a:ext cx="9906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7770" name="Line 10"/>
          <p:cNvSpPr>
            <a:spLocks noChangeShapeType="1"/>
          </p:cNvSpPr>
          <p:nvPr/>
        </p:nvSpPr>
        <p:spPr bwMode="auto">
          <a:xfrm>
            <a:off x="1524000" y="3429000"/>
            <a:ext cx="274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>
            <a:off x="2895600" y="54102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7772" name="Line 12"/>
          <p:cNvSpPr>
            <a:spLocks noChangeShapeType="1"/>
          </p:cNvSpPr>
          <p:nvPr/>
        </p:nvSpPr>
        <p:spPr bwMode="auto">
          <a:xfrm flipV="1">
            <a:off x="2895600" y="4419600"/>
            <a:ext cx="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7773" name="Rectangle 13"/>
          <p:cNvSpPr>
            <a:spLocks noChangeArrowheads="1"/>
          </p:cNvSpPr>
          <p:nvPr/>
        </p:nvSpPr>
        <p:spPr bwMode="auto">
          <a:xfrm>
            <a:off x="3048000" y="5486400"/>
            <a:ext cx="3540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w</a:t>
            </a:r>
          </a:p>
        </p:txBody>
      </p:sp>
      <p:sp>
        <p:nvSpPr>
          <p:cNvPr id="117774" name="Rectangle 14"/>
          <p:cNvSpPr>
            <a:spLocks noChangeArrowheads="1"/>
          </p:cNvSpPr>
          <p:nvPr/>
        </p:nvSpPr>
        <p:spPr bwMode="auto">
          <a:xfrm>
            <a:off x="2971800" y="4343400"/>
            <a:ext cx="4238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Fa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17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17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77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177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77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77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5" grpId="0" build="p"/>
      <p:bldP spid="117762" grpId="0"/>
      <p:bldP spid="117766" grpId="0" animBg="1"/>
      <p:bldP spid="117767" grpId="0" animBg="1"/>
      <p:bldP spid="117768" grpId="0" animBg="1"/>
      <p:bldP spid="117769" grpId="0" animBg="1"/>
      <p:bldP spid="117770" grpId="0" animBg="1"/>
      <p:bldP spid="117771" grpId="0" animBg="1"/>
      <p:bldP spid="117772" grpId="0" animBg="1"/>
      <p:bldP spid="117773" grpId="0"/>
      <p:bldP spid="11777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685800" y="762000"/>
            <a:ext cx="7696200" cy="5867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marL="838200" marR="0" lvl="0" indent="-83820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Sepotong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bentuknya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seperti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sepeda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akan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tentukan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massanya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.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masukkan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dalam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gelas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ukur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sebelumnya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telah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berisi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air,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seperti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gambar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.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Ternyata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,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skala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yang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ditunjukan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oleh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pemukaan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air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dalam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gelas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ukur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bertambah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3,75 cm </a:t>
            </a:r>
            <a:r>
              <a:rPr kumimoji="0" lang="en-US" sz="26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3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.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Bila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jenis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= 19,3 gram/cm</a:t>
            </a:r>
            <a:r>
              <a:rPr kumimoji="0" lang="en-US" sz="26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3 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,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berapakah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massa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emas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</a:t>
            </a:r>
            <a:r>
              <a:rPr kumimoji="0" lang="en-US" sz="26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tersebut</a:t>
            </a:r>
            <a:r>
              <a:rPr kumimoji="0" lang="en-US" sz="2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 .</a:t>
            </a:r>
          </a:p>
          <a:p>
            <a:pPr marL="83820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600" dirty="0" err="1" smtClean="0"/>
              <a:t>Balok</a:t>
            </a:r>
            <a:r>
              <a:rPr lang="en-US" sz="2600" dirty="0" smtClean="0"/>
              <a:t> yang </a:t>
            </a:r>
            <a:r>
              <a:rPr lang="en-US" sz="2600" dirty="0" err="1" smtClean="0"/>
              <a:t>tingginya</a:t>
            </a:r>
            <a:r>
              <a:rPr lang="en-US" sz="2600" dirty="0" smtClean="0"/>
              <a:t> 20 cm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memiliki</a:t>
            </a:r>
            <a:r>
              <a:rPr lang="en-US" sz="2600" dirty="0" smtClean="0"/>
              <a:t>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</a:t>
            </a:r>
            <a:r>
              <a:rPr lang="en-US" sz="2600" dirty="0" smtClean="0"/>
              <a:t> 0,75 gram/cm</a:t>
            </a:r>
            <a:r>
              <a:rPr lang="en-US" sz="2600" baseline="30000" dirty="0" smtClean="0"/>
              <a:t>3</a:t>
            </a:r>
            <a:r>
              <a:rPr lang="en-US" sz="2600" dirty="0" smtClean="0"/>
              <a:t> </a:t>
            </a:r>
            <a:r>
              <a:rPr lang="en-US" sz="2600" dirty="0" err="1" smtClean="0"/>
              <a:t>mengapung</a:t>
            </a:r>
            <a:r>
              <a:rPr lang="en-US" sz="2600" dirty="0" smtClean="0"/>
              <a:t>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atas</a:t>
            </a:r>
            <a:r>
              <a:rPr lang="en-US" sz="2600" dirty="0" smtClean="0"/>
              <a:t> </a:t>
            </a:r>
            <a:r>
              <a:rPr lang="en-US" sz="2600" dirty="0" err="1" smtClean="0"/>
              <a:t>zat</a:t>
            </a:r>
            <a:r>
              <a:rPr lang="en-US" sz="2600" dirty="0" smtClean="0"/>
              <a:t> </a:t>
            </a:r>
            <a:r>
              <a:rPr lang="en-US" sz="2600" dirty="0" err="1" smtClean="0"/>
              <a:t>cair</a:t>
            </a:r>
            <a:r>
              <a:rPr lang="en-US" sz="2600" dirty="0" smtClean="0"/>
              <a:t> yang </a:t>
            </a:r>
            <a:r>
              <a:rPr lang="en-US" sz="2600" dirty="0" err="1" smtClean="0"/>
              <a:t>memiliki</a:t>
            </a:r>
            <a:r>
              <a:rPr lang="en-US" sz="2600" dirty="0" smtClean="0"/>
              <a:t>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</a:t>
            </a:r>
            <a:r>
              <a:rPr lang="en-US" sz="2600" dirty="0" smtClean="0"/>
              <a:t> 1,5 gram/cm</a:t>
            </a:r>
            <a:r>
              <a:rPr lang="en-US" sz="2600" baseline="30000" dirty="0" smtClean="0"/>
              <a:t>3</a:t>
            </a:r>
            <a:r>
              <a:rPr lang="en-US" sz="2600" dirty="0" smtClean="0"/>
              <a:t>. </a:t>
            </a:r>
            <a:r>
              <a:rPr lang="en-US" sz="2600" dirty="0" err="1" smtClean="0"/>
              <a:t>Tinggi</a:t>
            </a:r>
            <a:r>
              <a:rPr lang="en-US" sz="2600" dirty="0" smtClean="0"/>
              <a:t> </a:t>
            </a:r>
            <a:r>
              <a:rPr lang="en-US" sz="2600" dirty="0" err="1" smtClean="0"/>
              <a:t>balok</a:t>
            </a:r>
            <a:r>
              <a:rPr lang="en-US" sz="2600" dirty="0" smtClean="0"/>
              <a:t> yang </a:t>
            </a:r>
            <a:r>
              <a:rPr lang="en-US" sz="2600" dirty="0" err="1" smtClean="0"/>
              <a:t>berada</a:t>
            </a:r>
            <a:r>
              <a:rPr lang="en-US" sz="2600" dirty="0" smtClean="0"/>
              <a:t>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permukaan</a:t>
            </a:r>
            <a:r>
              <a:rPr lang="en-US" sz="2600" dirty="0" smtClean="0"/>
              <a:t> </a:t>
            </a:r>
            <a:r>
              <a:rPr lang="en-US" sz="2600" dirty="0" err="1" smtClean="0"/>
              <a:t>zat</a:t>
            </a:r>
            <a:r>
              <a:rPr lang="en-US" sz="2600" dirty="0" smtClean="0"/>
              <a:t> </a:t>
            </a:r>
            <a:r>
              <a:rPr lang="en-US" sz="2600" dirty="0" err="1" smtClean="0"/>
              <a:t>cair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…</a:t>
            </a:r>
            <a:endParaRPr lang="en-US" sz="2600" dirty="0" smtClean="0"/>
          </a:p>
          <a:p>
            <a:pPr marL="838200" lvl="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600" dirty="0" err="1" smtClean="0"/>
              <a:t>Sebuah</a:t>
            </a:r>
            <a:r>
              <a:rPr lang="en-US" sz="2600" dirty="0" smtClean="0"/>
              <a:t> </a:t>
            </a:r>
            <a:r>
              <a:rPr lang="en-US" sz="2600" dirty="0" err="1" smtClean="0"/>
              <a:t>benda</a:t>
            </a:r>
            <a:r>
              <a:rPr lang="en-US" sz="2600" dirty="0" smtClean="0"/>
              <a:t> </a:t>
            </a:r>
            <a:r>
              <a:rPr lang="en-US" sz="2600" dirty="0" err="1" smtClean="0"/>
              <a:t>mengapungdi</a:t>
            </a:r>
            <a:r>
              <a:rPr lang="en-US" sz="2600" dirty="0" smtClean="0"/>
              <a:t> </a:t>
            </a:r>
            <a:r>
              <a:rPr lang="en-US" sz="2600" dirty="0" err="1" smtClean="0"/>
              <a:t>atas</a:t>
            </a:r>
            <a:r>
              <a:rPr lang="en-US" sz="2600" dirty="0" smtClean="0"/>
              <a:t> air </a:t>
            </a:r>
            <a:r>
              <a:rPr lang="en-US" sz="2600" dirty="0" err="1" smtClean="0"/>
              <a:t>dengan</a:t>
            </a:r>
            <a:r>
              <a:rPr lang="en-US" sz="2600" dirty="0" smtClean="0"/>
              <a:t>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</a:t>
            </a:r>
            <a:r>
              <a:rPr lang="en-US" sz="2600" dirty="0" smtClean="0"/>
              <a:t> air 1 gram/cm</a:t>
            </a:r>
            <a:r>
              <a:rPr lang="en-US" sz="2600" baseline="30000" dirty="0" smtClean="0"/>
              <a:t>3</a:t>
            </a:r>
            <a:r>
              <a:rPr lang="en-US" sz="2600" dirty="0" smtClean="0"/>
              <a:t>. </a:t>
            </a:r>
            <a:r>
              <a:rPr lang="en-US" sz="2600" dirty="0" err="1" smtClean="0"/>
              <a:t>Jika</a:t>
            </a:r>
            <a:r>
              <a:rPr lang="en-US" sz="2600" dirty="0" smtClean="0"/>
              <a:t> 7/10 </a:t>
            </a:r>
            <a:r>
              <a:rPr lang="en-US" sz="2600" dirty="0" err="1" smtClean="0"/>
              <a:t>bagian</a:t>
            </a:r>
            <a:r>
              <a:rPr lang="en-US" sz="2600" dirty="0" smtClean="0"/>
              <a:t> </a:t>
            </a:r>
            <a:r>
              <a:rPr lang="en-US" sz="2600" dirty="0" err="1" smtClean="0"/>
              <a:t>dari</a:t>
            </a:r>
            <a:r>
              <a:rPr lang="en-US" sz="2600" dirty="0" smtClean="0"/>
              <a:t> </a:t>
            </a:r>
            <a:r>
              <a:rPr lang="en-US" sz="2600" dirty="0" err="1" smtClean="0"/>
              <a:t>benda</a:t>
            </a:r>
            <a:r>
              <a:rPr lang="en-US" sz="2600" dirty="0" smtClean="0"/>
              <a:t> </a:t>
            </a:r>
            <a:r>
              <a:rPr lang="en-US" sz="2600" dirty="0" err="1" smtClean="0"/>
              <a:t>berada</a:t>
            </a:r>
            <a:r>
              <a:rPr lang="en-US" sz="2600" dirty="0" smtClean="0"/>
              <a:t>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bawah</a:t>
            </a:r>
            <a:r>
              <a:rPr lang="en-US" sz="2600" dirty="0" smtClean="0"/>
              <a:t> </a:t>
            </a:r>
            <a:r>
              <a:rPr lang="en-US" sz="2600" dirty="0" err="1" smtClean="0"/>
              <a:t>permukaan</a:t>
            </a:r>
            <a:r>
              <a:rPr lang="en-US" sz="2600" dirty="0" smtClean="0"/>
              <a:t> air, </a:t>
            </a:r>
            <a:r>
              <a:rPr lang="en-US" sz="2600" dirty="0" err="1" smtClean="0"/>
              <a:t>maka</a:t>
            </a:r>
            <a:r>
              <a:rPr lang="en-US" sz="2600" dirty="0" smtClean="0"/>
              <a:t>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</a:t>
            </a:r>
            <a:r>
              <a:rPr lang="en-US" sz="2600" dirty="0" smtClean="0"/>
              <a:t> </a:t>
            </a:r>
            <a:r>
              <a:rPr lang="en-US" sz="2600" dirty="0" err="1" smtClean="0"/>
              <a:t>benda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… gram/cm</a:t>
            </a:r>
            <a:r>
              <a:rPr lang="en-US" sz="2600" baseline="30000" dirty="0" smtClean="0"/>
              <a:t>3</a:t>
            </a:r>
            <a:r>
              <a:rPr lang="en-US" sz="2600" dirty="0" smtClean="0"/>
              <a:t>.</a:t>
            </a:r>
          </a:p>
          <a:p>
            <a:pPr marL="83820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id-ID" sz="2600" dirty="0" smtClean="0"/>
              <a:t>Sebuah kolam renang dalamnya 5,2 m berisi penuh air. Jika massa jenis air 1 gr/cm</a:t>
            </a:r>
            <a:r>
              <a:rPr lang="id-ID" sz="2600" baseline="30000" dirty="0" smtClean="0"/>
              <a:t>3</a:t>
            </a:r>
            <a:r>
              <a:rPr lang="id-ID" sz="2600" dirty="0" smtClean="0"/>
              <a:t> dan percepatan gravitasi g = 10 m/s</a:t>
            </a:r>
            <a:r>
              <a:rPr lang="id-ID" sz="2600" baseline="30000" dirty="0" smtClean="0"/>
              <a:t>2</a:t>
            </a:r>
            <a:r>
              <a:rPr lang="id-ID" sz="2600" dirty="0" smtClean="0"/>
              <a:t>, maka tekanan hidrostatis suatu titik yang berada 40 cm di atas dasar bak adalah</a:t>
            </a:r>
            <a:r>
              <a:rPr lang="id-ID" sz="2600" dirty="0" smtClean="0"/>
              <a:t>...</a:t>
            </a:r>
            <a:r>
              <a:rPr lang="en-US" sz="2600" dirty="0" smtClean="0"/>
              <a:t> </a:t>
            </a:r>
          </a:p>
          <a:p>
            <a:pPr marL="838200" indent="-838200">
              <a:spcBef>
                <a:spcPct val="0"/>
              </a:spcBef>
              <a:buFont typeface="+mj-lt"/>
              <a:buAutoNum type="arabicPeriod"/>
              <a:defRPr/>
            </a:pPr>
            <a:r>
              <a:rPr lang="en-US" sz="2600" dirty="0" err="1" smtClean="0"/>
              <a:t>Balok</a:t>
            </a:r>
            <a:r>
              <a:rPr lang="en-US" sz="2600" dirty="0" smtClean="0"/>
              <a:t> yang </a:t>
            </a:r>
            <a:r>
              <a:rPr lang="en-US" sz="2600" dirty="0" err="1" smtClean="0"/>
              <a:t>tingginya</a:t>
            </a:r>
            <a:r>
              <a:rPr lang="en-US" sz="2600" dirty="0" smtClean="0"/>
              <a:t> 40 cm </a:t>
            </a:r>
            <a:r>
              <a:rPr lang="en-US" sz="2600" dirty="0" err="1" smtClean="0"/>
              <a:t>dan</a:t>
            </a:r>
            <a:r>
              <a:rPr lang="en-US" sz="2600" dirty="0" smtClean="0"/>
              <a:t>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jenisnya</a:t>
            </a:r>
            <a:r>
              <a:rPr lang="en-US" sz="2600" dirty="0" smtClean="0"/>
              <a:t> 0,75 gram cm</a:t>
            </a:r>
            <a:r>
              <a:rPr lang="en-US" sz="2600" baseline="30000" dirty="0" smtClean="0"/>
              <a:t>-3</a:t>
            </a:r>
            <a:r>
              <a:rPr lang="en-US" sz="2600" dirty="0" smtClean="0"/>
              <a:t> </a:t>
            </a:r>
            <a:r>
              <a:rPr lang="en-US" sz="2600" dirty="0" err="1" smtClean="0"/>
              <a:t>mengapung</a:t>
            </a:r>
            <a:r>
              <a:rPr lang="en-US" sz="2600" dirty="0" smtClean="0"/>
              <a:t>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atas</a:t>
            </a:r>
            <a:r>
              <a:rPr lang="en-US" sz="2600" dirty="0" smtClean="0"/>
              <a:t> </a:t>
            </a:r>
            <a:r>
              <a:rPr lang="en-US" sz="2600" dirty="0" err="1" smtClean="0"/>
              <a:t>zat</a:t>
            </a:r>
            <a:r>
              <a:rPr lang="en-US" sz="2600" dirty="0" smtClean="0"/>
              <a:t> </a:t>
            </a:r>
            <a:r>
              <a:rPr lang="en-US" sz="2600" dirty="0" err="1" smtClean="0"/>
              <a:t>cair</a:t>
            </a:r>
            <a:r>
              <a:rPr lang="en-US" sz="2600" dirty="0" smtClean="0"/>
              <a:t> yang </a:t>
            </a:r>
            <a:r>
              <a:rPr lang="en-US" sz="2600" dirty="0" err="1" smtClean="0"/>
              <a:t>massa</a:t>
            </a:r>
            <a:r>
              <a:rPr lang="en-US" sz="2600" dirty="0" smtClean="0"/>
              <a:t> </a:t>
            </a:r>
            <a:r>
              <a:rPr lang="en-US" sz="2600" dirty="0" err="1" smtClean="0"/>
              <a:t>jenisnya</a:t>
            </a:r>
            <a:r>
              <a:rPr lang="en-US" sz="2600" dirty="0" smtClean="0"/>
              <a:t> 1,5 gram cm</a:t>
            </a:r>
            <a:r>
              <a:rPr lang="en-US" sz="2600" baseline="30000" dirty="0" smtClean="0"/>
              <a:t>-3</a:t>
            </a:r>
            <a:r>
              <a:rPr lang="en-US" sz="2600" dirty="0" smtClean="0"/>
              <a:t>, </a:t>
            </a:r>
            <a:r>
              <a:rPr lang="en-US" sz="2600" dirty="0" err="1" smtClean="0"/>
              <a:t>maka</a:t>
            </a:r>
            <a:r>
              <a:rPr lang="en-US" sz="2600" dirty="0" smtClean="0"/>
              <a:t> </a:t>
            </a:r>
            <a:r>
              <a:rPr lang="en-US" sz="2600" dirty="0" err="1" smtClean="0"/>
              <a:t>tinggi</a:t>
            </a:r>
            <a:r>
              <a:rPr lang="en-US" sz="2600" dirty="0" smtClean="0"/>
              <a:t> </a:t>
            </a:r>
            <a:r>
              <a:rPr lang="en-US" sz="2600" dirty="0" err="1" smtClean="0"/>
              <a:t>balok</a:t>
            </a:r>
            <a:r>
              <a:rPr lang="en-US" sz="2600" dirty="0" smtClean="0"/>
              <a:t> yang </a:t>
            </a:r>
            <a:r>
              <a:rPr lang="en-US" sz="2600" dirty="0" err="1" smtClean="0"/>
              <a:t>muncul</a:t>
            </a:r>
            <a:r>
              <a:rPr lang="en-US" sz="2600" dirty="0" smtClean="0"/>
              <a:t> </a:t>
            </a:r>
            <a:r>
              <a:rPr lang="en-US" sz="2600" dirty="0" err="1" smtClean="0"/>
              <a:t>di</a:t>
            </a:r>
            <a:r>
              <a:rPr lang="en-US" sz="2600" dirty="0" smtClean="0"/>
              <a:t> </a:t>
            </a:r>
            <a:r>
              <a:rPr lang="en-US" sz="2600" dirty="0" err="1" smtClean="0"/>
              <a:t>permukaan</a:t>
            </a:r>
            <a:r>
              <a:rPr lang="en-US" sz="2600" dirty="0" smtClean="0"/>
              <a:t> </a:t>
            </a:r>
            <a:r>
              <a:rPr lang="en-US" sz="2600" dirty="0" err="1" smtClean="0"/>
              <a:t>zat</a:t>
            </a:r>
            <a:r>
              <a:rPr lang="en-US" sz="2600" dirty="0" smtClean="0"/>
              <a:t> </a:t>
            </a:r>
            <a:r>
              <a:rPr lang="en-US" sz="2600" dirty="0" err="1" smtClean="0"/>
              <a:t>cair</a:t>
            </a:r>
            <a:r>
              <a:rPr lang="en-US" sz="2600" dirty="0" smtClean="0"/>
              <a:t> </a:t>
            </a:r>
            <a:r>
              <a:rPr lang="en-US" sz="2600" dirty="0" err="1" smtClean="0"/>
              <a:t>adalah</a:t>
            </a:r>
            <a:r>
              <a:rPr lang="en-US" sz="2600" dirty="0" smtClean="0"/>
              <a:t> ….</a:t>
            </a: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  <a:t/>
            </a:r>
            <a:b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  <a:t/>
            </a:r>
            <a:br>
              <a:rPr kumimoji="0" lang="en-US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  <a:t/>
            </a:r>
            <a:b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Impact" pitchFamily="34" charset="0"/>
                <a:ea typeface="+mj-ea"/>
                <a:cs typeface="+mj-cs"/>
              </a:rPr>
            </a:br>
            <a:r>
              <a:rPr kumimoji="0" lang="en-US" sz="24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400" b="0" i="0" u="none" strike="noStrike" kern="1200" cap="none" spc="0" normalizeH="0" baseline="30000" noProof="0" dirty="0" smtClean="0">
                <a:ln>
                  <a:noFill/>
                </a:ln>
                <a:solidFill>
                  <a:srgbClr val="0033CC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2000" b="0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2000" b="0" i="0" u="none" strike="noStrike" kern="1200" cap="none" spc="0" normalizeH="0" baseline="3000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3084" t="47863" r="39046" b="42757"/>
          <a:stretch>
            <a:fillRect/>
          </a:stretch>
        </p:blipFill>
        <p:spPr bwMode="auto">
          <a:xfrm>
            <a:off x="762000" y="540891"/>
            <a:ext cx="7543800" cy="83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09600" y="8382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5800" y="1447800"/>
            <a:ext cx="7924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7.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/>
              <a:t>bejana</a:t>
            </a:r>
            <a:r>
              <a:rPr lang="en-US" dirty="0"/>
              <a:t> </a:t>
            </a:r>
            <a:r>
              <a:rPr lang="en-US" dirty="0" err="1"/>
              <a:t>berisi</a:t>
            </a:r>
            <a:r>
              <a:rPr lang="en-US" dirty="0"/>
              <a:t> air </a:t>
            </a:r>
            <a:r>
              <a:rPr lang="en-US" dirty="0" err="1"/>
              <a:t>setinggi</a:t>
            </a:r>
            <a:r>
              <a:rPr lang="en-US" dirty="0"/>
              <a:t> 100 cm.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percepatan</a:t>
            </a:r>
            <a:r>
              <a:rPr lang="en-US" dirty="0"/>
              <a:t> </a:t>
            </a:r>
            <a:r>
              <a:rPr lang="en-US" dirty="0" err="1"/>
              <a:t>gravitasi</a:t>
            </a:r>
            <a:r>
              <a:rPr lang="en-US" dirty="0"/>
              <a:t> 10 m/s²,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tekanan</a:t>
            </a:r>
            <a:r>
              <a:rPr lang="en-US" dirty="0"/>
              <a:t> </a:t>
            </a:r>
            <a:r>
              <a:rPr lang="en-US" dirty="0" err="1"/>
              <a:t>hidrostatis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bejana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 smtClean="0"/>
              <a:t>...</a:t>
            </a:r>
            <a:r>
              <a:rPr lang="en-US" dirty="0"/>
              <a:t> ⍴air = 1000 </a:t>
            </a:r>
            <a:r>
              <a:rPr lang="en-US" dirty="0" smtClean="0"/>
              <a:t>kg/m³</a:t>
            </a:r>
          </a:p>
          <a:p>
            <a:r>
              <a:rPr lang="en-US" dirty="0" smtClean="0"/>
              <a:t>8. </a:t>
            </a:r>
            <a:r>
              <a:rPr lang="en-US" dirty="0" err="1"/>
              <a:t>Bongkahan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terapung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 </a:t>
            </a:r>
            <a:r>
              <a:rPr lang="en-US" dirty="0" err="1"/>
              <a:t>laut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setengah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yang </a:t>
            </a:r>
            <a:r>
              <a:rPr lang="en-US" dirty="0" err="1"/>
              <a:t>muncul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permukaan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</a:t>
            </a:r>
            <a:r>
              <a:rPr lang="en-US" dirty="0"/>
              <a:t> air </a:t>
            </a:r>
            <a:r>
              <a:rPr lang="en-US" dirty="0" err="1"/>
              <a:t>laut</a:t>
            </a:r>
            <a:r>
              <a:rPr lang="en-US" dirty="0"/>
              <a:t> 1,03 g/cm³ </a:t>
            </a:r>
            <a:r>
              <a:rPr lang="en-US" dirty="0" err="1"/>
              <a:t>dan</a:t>
            </a:r>
            <a:r>
              <a:rPr lang="en-US" dirty="0"/>
              <a:t> volume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1 m³,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gaya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es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 smtClean="0"/>
              <a:t>....</a:t>
            </a:r>
          </a:p>
          <a:p>
            <a:r>
              <a:rPr lang="en-US" dirty="0" smtClean="0"/>
              <a:t>9.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0,75 </a:t>
            </a:r>
            <a:r>
              <a:rPr lang="en-US" dirty="0" err="1"/>
              <a:t>gr</a:t>
            </a:r>
            <a:r>
              <a:rPr lang="en-US" dirty="0"/>
              <a:t>/cm³ </a:t>
            </a:r>
            <a:r>
              <a:rPr lang="en-US" dirty="0" err="1"/>
              <a:t>terapung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air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1 </a:t>
            </a:r>
            <a:r>
              <a:rPr lang="en-US" dirty="0" err="1"/>
              <a:t>gr</a:t>
            </a:r>
            <a:r>
              <a:rPr lang="en-US" dirty="0"/>
              <a:t>/cm³. </a:t>
            </a:r>
            <a:r>
              <a:rPr lang="en-US" dirty="0" err="1"/>
              <a:t>Jika</a:t>
            </a:r>
            <a:r>
              <a:rPr lang="en-US" dirty="0"/>
              <a:t> volume </a:t>
            </a:r>
            <a:r>
              <a:rPr lang="en-US" dirty="0" err="1"/>
              <a:t>balok</a:t>
            </a:r>
            <a:r>
              <a:rPr lang="en-US" dirty="0"/>
              <a:t> 12 cm³, volume </a:t>
            </a:r>
            <a:r>
              <a:rPr lang="en-US" dirty="0" err="1"/>
              <a:t>balok</a:t>
            </a:r>
            <a:r>
              <a:rPr lang="en-US" dirty="0"/>
              <a:t> yang </a:t>
            </a:r>
            <a:r>
              <a:rPr lang="en-US" dirty="0" err="1"/>
              <a:t>tercelup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 </a:t>
            </a:r>
            <a:r>
              <a:rPr lang="en-US" dirty="0" err="1"/>
              <a:t>adalah</a:t>
            </a:r>
            <a:r>
              <a:rPr lang="en-US" dirty="0" smtClean="0"/>
              <a:t>....</a:t>
            </a:r>
          </a:p>
          <a:p>
            <a:r>
              <a:rPr lang="en-US" dirty="0" smtClean="0"/>
              <a:t>10.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balok</a:t>
            </a:r>
            <a:r>
              <a:rPr lang="en-US" dirty="0"/>
              <a:t> </a:t>
            </a:r>
            <a:r>
              <a:rPr lang="en-US" dirty="0" err="1"/>
              <a:t>kayu</a:t>
            </a:r>
            <a:r>
              <a:rPr lang="en-US" dirty="0"/>
              <a:t>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0,75 </a:t>
            </a:r>
            <a:r>
              <a:rPr lang="en-US" dirty="0" err="1"/>
              <a:t>gr</a:t>
            </a:r>
            <a:r>
              <a:rPr lang="en-US" dirty="0"/>
              <a:t>/cm³ </a:t>
            </a:r>
            <a:r>
              <a:rPr lang="en-US" dirty="0" err="1"/>
              <a:t>terapung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air yang </a:t>
            </a:r>
            <a:r>
              <a:rPr lang="en-US" dirty="0" err="1"/>
              <a:t>massa</a:t>
            </a:r>
            <a:r>
              <a:rPr lang="en-US" dirty="0"/>
              <a:t> </a:t>
            </a:r>
            <a:r>
              <a:rPr lang="en-US" dirty="0" err="1"/>
              <a:t>jenisnya</a:t>
            </a:r>
            <a:r>
              <a:rPr lang="en-US" dirty="0"/>
              <a:t> 1 </a:t>
            </a:r>
            <a:r>
              <a:rPr lang="en-US" dirty="0" err="1"/>
              <a:t>gr</a:t>
            </a:r>
            <a:r>
              <a:rPr lang="en-US" dirty="0"/>
              <a:t>/cm³. </a:t>
            </a:r>
            <a:r>
              <a:rPr lang="en-US" dirty="0" err="1"/>
              <a:t>Jika</a:t>
            </a:r>
            <a:r>
              <a:rPr lang="en-US" dirty="0"/>
              <a:t> volume </a:t>
            </a:r>
            <a:r>
              <a:rPr lang="en-US" dirty="0" err="1"/>
              <a:t>balok</a:t>
            </a:r>
            <a:r>
              <a:rPr lang="en-US" dirty="0"/>
              <a:t> 12 cm³, volume </a:t>
            </a:r>
            <a:r>
              <a:rPr lang="en-US" dirty="0" err="1"/>
              <a:t>balok</a:t>
            </a:r>
            <a:r>
              <a:rPr lang="en-US" dirty="0"/>
              <a:t> yang </a:t>
            </a:r>
            <a:r>
              <a:rPr lang="en-US" dirty="0" err="1"/>
              <a:t>tercelup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air </a:t>
            </a:r>
            <a:r>
              <a:rPr lang="en-US" dirty="0" err="1"/>
              <a:t>adalah</a:t>
            </a:r>
            <a:r>
              <a:rPr lang="en-US" dirty="0"/>
              <a:t>....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ivic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2572</TotalTime>
  <Words>989</Words>
  <Application>Microsoft Office PowerPoint</Application>
  <PresentationFormat>On-screen Show (4:3)</PresentationFormat>
  <Paragraphs>174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33" baseType="lpstr">
      <vt:lpstr>Arial</vt:lpstr>
      <vt:lpstr>Tahoma</vt:lpstr>
      <vt:lpstr>Wingdings</vt:lpstr>
      <vt:lpstr>Garamond</vt:lpstr>
      <vt:lpstr>Arial Black</vt:lpstr>
      <vt:lpstr>Times New Roman</vt:lpstr>
      <vt:lpstr>Symbol</vt:lpstr>
      <vt:lpstr>Rage Italic</vt:lpstr>
      <vt:lpstr>Calibri</vt:lpstr>
      <vt:lpstr>Franklin Gothic Medium</vt:lpstr>
      <vt:lpstr>Impact</vt:lpstr>
      <vt:lpstr>Civic</vt:lpstr>
      <vt:lpstr>Concourse</vt:lpstr>
      <vt:lpstr>Slide 1</vt:lpstr>
      <vt:lpstr>Massa jenis zat (ρ) </vt:lpstr>
      <vt:lpstr>Jadi massa jenis zat adalah perbandingan antara massa  dengan volume zat</vt:lpstr>
      <vt:lpstr>Slide 4</vt:lpstr>
      <vt:lpstr>Slide 5</vt:lpstr>
      <vt:lpstr>               Fluida ( zat alir) : zat yang bisa mengalir. </vt:lpstr>
      <vt:lpstr>Slide 7</vt:lpstr>
      <vt:lpstr>Hukum Utama Hidrostatik</vt:lpstr>
      <vt:lpstr>Gaya ke atas :</vt:lpstr>
      <vt:lpstr>Slide 10</vt:lpstr>
      <vt:lpstr>Slide 11</vt:lpstr>
      <vt:lpstr>Jadi dapat di simpulkan :</vt:lpstr>
      <vt:lpstr>Mengapung</vt:lpstr>
      <vt:lpstr>Atau</vt:lpstr>
      <vt:lpstr>Kesimpulan :</vt:lpstr>
      <vt:lpstr>Melayang</vt:lpstr>
      <vt:lpstr>Kesimpulan :</vt:lpstr>
      <vt:lpstr>Tenggelam</vt:lpstr>
      <vt:lpstr>Slide 19</vt:lpstr>
      <vt:lpstr>Slide 20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FLUIDA STATIS</dc:title>
  <dc:creator>Owner</dc:creator>
  <cp:lastModifiedBy>pc1</cp:lastModifiedBy>
  <cp:revision>137</cp:revision>
  <dcterms:created xsi:type="dcterms:W3CDTF">2007-03-07T17:16:02Z</dcterms:created>
  <dcterms:modified xsi:type="dcterms:W3CDTF">2019-04-16T04:18:33Z</dcterms:modified>
</cp:coreProperties>
</file>