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341" r:id="rId2"/>
    <p:sldId id="368" r:id="rId3"/>
    <p:sldId id="342" r:id="rId4"/>
    <p:sldId id="343" r:id="rId5"/>
    <p:sldId id="347" r:id="rId6"/>
    <p:sldId id="348" r:id="rId7"/>
    <p:sldId id="369" r:id="rId8"/>
    <p:sldId id="370" r:id="rId9"/>
    <p:sldId id="371" r:id="rId10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147EFD-A772-4219-8FD6-48FDAC5E77F0}" type="datetimeFigureOut">
              <a:rPr lang="id-ID" smtClean="0"/>
              <a:t>30/03/2020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CBC9E1-9424-439D-941C-5C9987B29C8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261925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2237-5D8A-44A0-967E-ACEBE5E10FC0}" type="datetimeFigureOut">
              <a:rPr lang="id-ID" smtClean="0"/>
              <a:t>30/03/2020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3F103-F055-4DE9-B7E0-796490E01B9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32056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2237-5D8A-44A0-967E-ACEBE5E10FC0}" type="datetimeFigureOut">
              <a:rPr lang="id-ID" smtClean="0"/>
              <a:t>30/03/2020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3F103-F055-4DE9-B7E0-796490E01B9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01766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2237-5D8A-44A0-967E-ACEBE5E10FC0}" type="datetimeFigureOut">
              <a:rPr lang="id-ID" smtClean="0"/>
              <a:t>30/03/2020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3F103-F055-4DE9-B7E0-796490E01B9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545418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2237-5D8A-44A0-967E-ACEBE5E10FC0}" type="datetimeFigureOut">
              <a:rPr lang="id-ID" smtClean="0"/>
              <a:t>30/03/2020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3F103-F055-4DE9-B7E0-796490E01B9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48889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2237-5D8A-44A0-967E-ACEBE5E10FC0}" type="datetimeFigureOut">
              <a:rPr lang="id-ID" smtClean="0"/>
              <a:t>30/03/2020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3F103-F055-4DE9-B7E0-796490E01B9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81237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2237-5D8A-44A0-967E-ACEBE5E10FC0}" type="datetimeFigureOut">
              <a:rPr lang="id-ID" smtClean="0"/>
              <a:t>30/03/2020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3F103-F055-4DE9-B7E0-796490E01B9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95676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2237-5D8A-44A0-967E-ACEBE5E10FC0}" type="datetimeFigureOut">
              <a:rPr lang="id-ID" smtClean="0"/>
              <a:t>30/03/2020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3F103-F055-4DE9-B7E0-796490E01B9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79431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2237-5D8A-44A0-967E-ACEBE5E10FC0}" type="datetimeFigureOut">
              <a:rPr lang="id-ID" smtClean="0"/>
              <a:t>30/03/2020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3F103-F055-4DE9-B7E0-796490E01B9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92527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2237-5D8A-44A0-967E-ACEBE5E10FC0}" type="datetimeFigureOut">
              <a:rPr lang="id-ID" smtClean="0"/>
              <a:t>30/03/2020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3F103-F055-4DE9-B7E0-796490E01B9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25957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2237-5D8A-44A0-967E-ACEBE5E10FC0}" type="datetimeFigureOut">
              <a:rPr lang="id-ID" smtClean="0"/>
              <a:t>30/03/2020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3F103-F055-4DE9-B7E0-796490E01B9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89805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2237-5D8A-44A0-967E-ACEBE5E10FC0}" type="datetimeFigureOut">
              <a:rPr lang="id-ID" smtClean="0"/>
              <a:t>30/03/2020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3F103-F055-4DE9-B7E0-796490E01B9B}" type="slidenum">
              <a:rPr lang="id-ID" smtClean="0"/>
              <a:t>‹#›</a:t>
            </a:fld>
            <a:endParaRPr lang="id-ID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64082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2237-5D8A-44A0-967E-ACEBE5E10FC0}" type="datetimeFigureOut">
              <a:rPr lang="id-ID" smtClean="0"/>
              <a:t>30/03/2020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3F103-F055-4DE9-B7E0-796490E01B9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114383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2237-5D8A-44A0-967E-ACEBE5E10FC0}" type="datetimeFigureOut">
              <a:rPr lang="id-ID" smtClean="0"/>
              <a:t>30/03/2020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3F103-F055-4DE9-B7E0-796490E01B9B}" type="slidenum">
              <a:rPr lang="id-ID" smtClean="0"/>
              <a:t>‹#›</a:t>
            </a:fld>
            <a:endParaRPr lang="id-ID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29562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2237-5D8A-44A0-967E-ACEBE5E10FC0}" type="datetimeFigureOut">
              <a:rPr lang="id-ID" smtClean="0"/>
              <a:t>30/03/2020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3F103-F055-4DE9-B7E0-796490E01B9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965335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2237-5D8A-44A0-967E-ACEBE5E10FC0}" type="datetimeFigureOut">
              <a:rPr lang="id-ID" smtClean="0"/>
              <a:t>30/03/2020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3F103-F055-4DE9-B7E0-796490E01B9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466054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2237-5D8A-44A0-967E-ACEBE5E10FC0}" type="datetimeFigureOut">
              <a:rPr lang="id-ID" smtClean="0"/>
              <a:t>30/03/2020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3F103-F055-4DE9-B7E0-796490E01B9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09965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4D2237-5D8A-44A0-967E-ACEBE5E10FC0}" type="datetimeFigureOut">
              <a:rPr lang="id-ID" smtClean="0"/>
              <a:t>30/03/2020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AD3F103-F055-4DE9-B7E0-796490E01B9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09078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4BA66C81-17F0-4C1E-854E-129B1230F3C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62200" y="2743200"/>
            <a:ext cx="77724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id-ID" sz="6700" dirty="0" err="1">
                <a:solidFill>
                  <a:srgbClr val="CC00CC"/>
                </a:solidFill>
              </a:rPr>
              <a:t>Hukum</a:t>
            </a:r>
            <a:r>
              <a:rPr lang="en-US" altLang="id-ID" sz="6700" dirty="0">
                <a:solidFill>
                  <a:srgbClr val="CC00CC"/>
                </a:solidFill>
              </a:rPr>
              <a:t> Kirchhoff</a:t>
            </a:r>
            <a:br>
              <a:rPr lang="en-US" altLang="id-ID" dirty="0"/>
            </a:br>
            <a:endParaRPr lang="en-US" altLang="id-ID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CA3E8410-24B4-4976-94E5-5431BC50091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 sz="4000"/>
              <a:t>Hukum Kirchhoff</a:t>
            </a: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886EE597-BAAC-46DF-84B5-0A6A3A9484A7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id-ID">
                <a:solidFill>
                  <a:srgbClr val="0000FF"/>
                </a:solidFill>
              </a:rPr>
              <a:t>Hukum I Kirchhoff (aturan titik cabang):</a:t>
            </a:r>
            <a:r>
              <a:rPr lang="en-US" altLang="id-ID"/>
              <a:t> </a:t>
            </a:r>
            <a:r>
              <a:rPr lang="en-US" altLang="id-ID" sz="2400"/>
              <a:t>Jumlah arus yang masuk ke suatu titik cabang sama dengan jumlah arus yang meninggalkannya.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id-ID" sz="2400"/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id-ID">
              <a:solidFill>
                <a:srgbClr val="0000FF"/>
              </a:solidFill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id-ID">
                <a:solidFill>
                  <a:srgbClr val="0000FF"/>
                </a:solidFill>
              </a:rPr>
              <a:t>Hukum II Kirchhoff (aturan loop):</a:t>
            </a:r>
            <a:r>
              <a:rPr lang="en-US" altLang="id-ID"/>
              <a:t> </a:t>
            </a:r>
            <a:r>
              <a:rPr lang="en-US" altLang="id-ID" sz="2400"/>
              <a:t>Jumlah beda potensial yang melewati seluruh elemen dalam suatu rangkaian listrik tertutup sama dengan nol.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id-ID" sz="2400"/>
          </a:p>
        </p:txBody>
      </p:sp>
      <p:pic>
        <p:nvPicPr>
          <p:cNvPr id="28676" name="Picture 5">
            <a:extLst>
              <a:ext uri="{FF2B5EF4-FFF2-40B4-BE49-F238E27FC236}">
                <a16:creationId xmlns:a16="http://schemas.microsoft.com/office/drawing/2014/main" id="{DB2681ED-8B61-4558-8DDD-2EAD1B7C22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739" y="3429000"/>
            <a:ext cx="1727200" cy="481013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7" name="Picture 6">
            <a:extLst>
              <a:ext uri="{FF2B5EF4-FFF2-40B4-BE49-F238E27FC236}">
                <a16:creationId xmlns:a16="http://schemas.microsoft.com/office/drawing/2014/main" id="{47B95ACA-CD6F-4CCB-8462-670F79D7E7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895" y="5217450"/>
            <a:ext cx="1512887" cy="823912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95D992E4-DF49-4AAE-A806-41B63FFFA9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 sz="4000"/>
              <a:t>Hukum I: Kekekalan muatan</a:t>
            </a:r>
          </a:p>
        </p:txBody>
      </p:sp>
      <p:pic>
        <p:nvPicPr>
          <p:cNvPr id="29699" name="Picture 3">
            <a:extLst>
              <a:ext uri="{FF2B5EF4-FFF2-40B4-BE49-F238E27FC236}">
                <a16:creationId xmlns:a16="http://schemas.microsoft.com/office/drawing/2014/main" id="{7D478C8E-E997-4AC7-BE26-6C8C475882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2286000"/>
            <a:ext cx="283210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Text Box 4">
            <a:extLst>
              <a:ext uri="{FF2B5EF4-FFF2-40B4-BE49-F238E27FC236}">
                <a16:creationId xmlns:a16="http://schemas.microsoft.com/office/drawing/2014/main" id="{38118AE0-1191-40CA-9391-C1DA47AD93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1828800"/>
            <a:ext cx="4191000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id-ID">
                <a:latin typeface="Times New Roman" panose="02020603050405020304" pitchFamily="18" charset="0"/>
              </a:rPr>
              <a:t>Pada dasarnya, arus adalah aliran muatan.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id-ID">
                <a:latin typeface="Times New Roman" panose="02020603050405020304" pitchFamily="18" charset="0"/>
              </a:rPr>
              <a:t>Karena muatan adalah kekal, maka jumlah arus yang masuk ke suatu titik cabang sama dengan jumlah arus yang meninggalkannya.</a:t>
            </a:r>
          </a:p>
        </p:txBody>
      </p:sp>
      <p:sp>
        <p:nvSpPr>
          <p:cNvPr id="29701" name="Text Box 5">
            <a:extLst>
              <a:ext uri="{FF2B5EF4-FFF2-40B4-BE49-F238E27FC236}">
                <a16:creationId xmlns:a16="http://schemas.microsoft.com/office/drawing/2014/main" id="{292D4A97-CFEB-4669-B077-A441E8C423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800" y="4267200"/>
            <a:ext cx="1828800" cy="523220"/>
          </a:xfrm>
          <a:prstGeom prst="rect">
            <a:avLst/>
          </a:prstGeom>
          <a:solidFill>
            <a:srgbClr val="00FFCC"/>
          </a:solidFill>
          <a:ln w="38100">
            <a:solidFill>
              <a:srgbClr val="0033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id-ID" sz="2800">
                <a:latin typeface="Times New Roman" panose="02020603050405020304" pitchFamily="18" charset="0"/>
              </a:rPr>
              <a:t>I</a:t>
            </a:r>
            <a:r>
              <a:rPr lang="en-US" altLang="id-ID" sz="2800" baseline="-25000">
                <a:latin typeface="Times New Roman" panose="02020603050405020304" pitchFamily="18" charset="0"/>
              </a:rPr>
              <a:t>1 </a:t>
            </a:r>
            <a:r>
              <a:rPr lang="en-US" altLang="id-ID" sz="2800">
                <a:latin typeface="Times New Roman" panose="02020603050405020304" pitchFamily="18" charset="0"/>
              </a:rPr>
              <a:t>= I</a:t>
            </a:r>
            <a:r>
              <a:rPr lang="en-US" altLang="id-ID" sz="2800" baseline="-25000">
                <a:latin typeface="Times New Roman" panose="02020603050405020304" pitchFamily="18" charset="0"/>
              </a:rPr>
              <a:t>2</a:t>
            </a:r>
            <a:r>
              <a:rPr lang="en-US" altLang="id-ID" sz="2800">
                <a:latin typeface="Times New Roman" panose="02020603050405020304" pitchFamily="18" charset="0"/>
              </a:rPr>
              <a:t> + I</a:t>
            </a:r>
            <a:r>
              <a:rPr lang="en-US" altLang="id-ID" sz="2800" baseline="-25000">
                <a:latin typeface="Times New Roman" panose="02020603050405020304" pitchFamily="18" charset="0"/>
              </a:rPr>
              <a:t>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9FC905A0-69F3-41A0-B18A-936BD632950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8214" y="188914"/>
            <a:ext cx="8162925" cy="700087"/>
          </a:xfrm>
        </p:spPr>
        <p:txBody>
          <a:bodyPr/>
          <a:lstStyle/>
          <a:p>
            <a:pPr eaLnBrk="1" hangingPunct="1"/>
            <a:r>
              <a:rPr lang="en-US" altLang="id-ID" sz="3200"/>
              <a:t>Hukum II Kirchhoff: Kekekalan Energi</a:t>
            </a:r>
          </a:p>
        </p:txBody>
      </p:sp>
      <p:sp>
        <p:nvSpPr>
          <p:cNvPr id="30723" name="Text Box 3">
            <a:extLst>
              <a:ext uri="{FF2B5EF4-FFF2-40B4-BE49-F238E27FC236}">
                <a16:creationId xmlns:a16="http://schemas.microsoft.com/office/drawing/2014/main" id="{6A799052-286B-477F-A6A9-3AC68072E3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189" y="1341438"/>
            <a:ext cx="7527925" cy="360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id-ID" dirty="0">
                <a:latin typeface="Times New Roman" panose="02020603050405020304" pitchFamily="18" charset="0"/>
              </a:rPr>
              <a:t>Pada </a:t>
            </a:r>
            <a:r>
              <a:rPr lang="en-US" altLang="id-ID" dirty="0" err="1">
                <a:latin typeface="Times New Roman" panose="02020603050405020304" pitchFamily="18" charset="0"/>
              </a:rPr>
              <a:t>bater</a:t>
            </a:r>
            <a:r>
              <a:rPr lang="id-ID" altLang="id-ID" dirty="0">
                <a:latin typeface="Times New Roman" panose="02020603050405020304" pitchFamily="18" charset="0"/>
              </a:rPr>
              <a:t>a</a:t>
            </a:r>
            <a:r>
              <a:rPr lang="en-US" altLang="id-ID" dirty="0" err="1">
                <a:latin typeface="Times New Roman" panose="02020603050405020304" pitchFamily="18" charset="0"/>
              </a:rPr>
              <a:t>i</a:t>
            </a:r>
            <a:r>
              <a:rPr lang="en-US" altLang="id-ID" dirty="0">
                <a:latin typeface="Times New Roman" panose="02020603050405020304" pitchFamily="18" charset="0"/>
              </a:rPr>
              <a:t>, </a:t>
            </a:r>
            <a:r>
              <a:rPr lang="en-US" altLang="id-ID" dirty="0" err="1">
                <a:latin typeface="Times New Roman" panose="02020603050405020304" pitchFamily="18" charset="0"/>
              </a:rPr>
              <a:t>tegangan</a:t>
            </a:r>
            <a:r>
              <a:rPr lang="en-US" altLang="id-ID" dirty="0">
                <a:latin typeface="Times New Roman" panose="02020603050405020304" pitchFamily="18" charset="0"/>
              </a:rPr>
              <a:t> di </a:t>
            </a:r>
            <a:r>
              <a:rPr lang="en-US" altLang="id-ID" dirty="0" err="1">
                <a:latin typeface="Times New Roman" panose="02020603050405020304" pitchFamily="18" charset="0"/>
              </a:rPr>
              <a:t>kutub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positif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selalu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lebih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tinggi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dari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tegangan</a:t>
            </a:r>
            <a:r>
              <a:rPr lang="en-US" altLang="id-ID" dirty="0">
                <a:latin typeface="Times New Roman" panose="02020603050405020304" pitchFamily="18" charset="0"/>
              </a:rPr>
              <a:t> di </a:t>
            </a:r>
            <a:r>
              <a:rPr lang="en-US" altLang="id-ID" dirty="0" err="1">
                <a:latin typeface="Times New Roman" panose="02020603050405020304" pitchFamily="18" charset="0"/>
              </a:rPr>
              <a:t>kutub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negatif</a:t>
            </a:r>
            <a:r>
              <a:rPr lang="en-US" altLang="id-ID" dirty="0">
                <a:latin typeface="Times New Roman" panose="02020603050405020304" pitchFamily="18" charset="0"/>
              </a:rPr>
              <a:t>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id-ID" dirty="0" err="1">
                <a:latin typeface="Times New Roman" panose="02020603050405020304" pitchFamily="18" charset="0"/>
              </a:rPr>
              <a:t>Arus</a:t>
            </a:r>
            <a:r>
              <a:rPr lang="en-US" altLang="id-ID" dirty="0">
                <a:latin typeface="Times New Roman" panose="02020603050405020304" pitchFamily="18" charset="0"/>
              </a:rPr>
              <a:t> di </a:t>
            </a:r>
            <a:r>
              <a:rPr lang="en-US" altLang="id-ID" dirty="0" err="1">
                <a:latin typeface="Times New Roman" panose="02020603050405020304" pitchFamily="18" charset="0"/>
              </a:rPr>
              <a:t>luar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bater</a:t>
            </a:r>
            <a:r>
              <a:rPr lang="id-ID" altLang="id-ID" dirty="0">
                <a:latin typeface="Times New Roman" panose="02020603050405020304" pitchFamily="18" charset="0"/>
              </a:rPr>
              <a:t>a</a:t>
            </a:r>
            <a:r>
              <a:rPr lang="en-US" altLang="id-ID" dirty="0" err="1">
                <a:latin typeface="Times New Roman" panose="02020603050405020304" pitchFamily="18" charset="0"/>
              </a:rPr>
              <a:t>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mengalir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dari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kutub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positif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ke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kutub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negatif</a:t>
            </a:r>
            <a:endParaRPr lang="en-US" altLang="id-ID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id-ID" dirty="0">
                <a:latin typeface="Times New Roman" panose="02020603050405020304" pitchFamily="18" charset="0"/>
              </a:rPr>
              <a:t>Di </a:t>
            </a:r>
            <a:r>
              <a:rPr lang="en-US" altLang="id-ID" dirty="0" err="1">
                <a:latin typeface="Times New Roman" panose="02020603050405020304" pitchFamily="18" charset="0"/>
              </a:rPr>
              <a:t>dalam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bater</a:t>
            </a:r>
            <a:r>
              <a:rPr lang="id-ID" altLang="id-ID" dirty="0">
                <a:latin typeface="Times New Roman" panose="02020603050405020304" pitchFamily="18" charset="0"/>
              </a:rPr>
              <a:t>a</a:t>
            </a:r>
            <a:r>
              <a:rPr lang="en-US" altLang="id-ID" dirty="0" err="1">
                <a:latin typeface="Times New Roman" panose="02020603050405020304" pitchFamily="18" charset="0"/>
              </a:rPr>
              <a:t>i</a:t>
            </a:r>
            <a:r>
              <a:rPr lang="en-US" altLang="id-ID" dirty="0">
                <a:latin typeface="Times New Roman" panose="02020603050405020304" pitchFamily="18" charset="0"/>
              </a:rPr>
              <a:t>, </a:t>
            </a:r>
            <a:r>
              <a:rPr lang="en-US" altLang="id-ID" dirty="0" err="1">
                <a:latin typeface="Times New Roman" panose="02020603050405020304" pitchFamily="18" charset="0"/>
              </a:rPr>
              <a:t>arus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mengalir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dari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kutub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negatif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ke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kutub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positif</a:t>
            </a:r>
            <a:r>
              <a:rPr lang="en-US" altLang="id-ID" dirty="0">
                <a:latin typeface="Times New Roman" panose="02020603050405020304" pitchFamily="18" charset="0"/>
              </a:rPr>
              <a:t>. </a:t>
            </a:r>
            <a:r>
              <a:rPr lang="en-US" altLang="id-ID" dirty="0" err="1">
                <a:latin typeface="Times New Roman" panose="02020603050405020304" pitchFamily="18" charset="0"/>
              </a:rPr>
              <a:t>Aliran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muatan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ini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menggunakan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energi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kimiawi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baterei</a:t>
            </a:r>
            <a:endParaRPr lang="en-US" altLang="id-ID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id-ID" dirty="0" err="1">
                <a:latin typeface="Times New Roman" panose="02020603050405020304" pitchFamily="18" charset="0"/>
              </a:rPr>
              <a:t>Jadi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arus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luar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akan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mengambil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daya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dari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baterei</a:t>
            </a:r>
            <a:endParaRPr lang="en-US" altLang="id-ID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3F4E8D48-D01A-475C-9616-930043E36A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78831" y="144843"/>
            <a:ext cx="8162925" cy="24447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id-ID" dirty="0" err="1"/>
              <a:t>Hukum</a:t>
            </a:r>
            <a:r>
              <a:rPr lang="en-US" altLang="id-ID" dirty="0"/>
              <a:t> Kirchhoff II</a:t>
            </a:r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A2E998EE-69F5-4606-8A50-16B66B03E76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31304" y="1123951"/>
            <a:ext cx="9760434" cy="5172075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id-ID" sz="2400" dirty="0" err="1"/>
              <a:t>Hukum</a:t>
            </a:r>
            <a:r>
              <a:rPr lang="en-US" altLang="id-ID" sz="2400" dirty="0"/>
              <a:t> Kirchhoff II: </a:t>
            </a:r>
            <a:r>
              <a:rPr lang="en-US" altLang="id-ID" sz="2400" i="1" dirty="0" err="1"/>
              <a:t>Jumlah</a:t>
            </a:r>
            <a:r>
              <a:rPr lang="en-US" altLang="id-ID" sz="2400" i="1" dirty="0"/>
              <a:t> </a:t>
            </a:r>
            <a:r>
              <a:rPr lang="en-US" altLang="id-ID" sz="2400" i="1" dirty="0" err="1"/>
              <a:t>aljabar</a:t>
            </a:r>
            <a:r>
              <a:rPr lang="en-US" altLang="id-ID" sz="2400" i="1" dirty="0"/>
              <a:t> </a:t>
            </a:r>
            <a:r>
              <a:rPr lang="en-US" altLang="id-ID" sz="2400" i="1" dirty="0" err="1"/>
              <a:t>dari</a:t>
            </a:r>
            <a:r>
              <a:rPr lang="en-US" altLang="id-ID" sz="2400" i="1" dirty="0"/>
              <a:t> </a:t>
            </a:r>
            <a:r>
              <a:rPr lang="en-US" altLang="id-ID" sz="2400" i="1" dirty="0" err="1"/>
              <a:t>perubahan</a:t>
            </a:r>
            <a:r>
              <a:rPr lang="en-US" altLang="id-ID" sz="2400" i="1" dirty="0"/>
              <a:t> </a:t>
            </a:r>
            <a:r>
              <a:rPr lang="en-US" altLang="id-ID" sz="2400" i="1" dirty="0" err="1"/>
              <a:t>potensial</a:t>
            </a:r>
            <a:r>
              <a:rPr lang="en-US" altLang="id-ID" sz="2400" i="1" dirty="0"/>
              <a:t> yang </a:t>
            </a:r>
            <a:r>
              <a:rPr lang="en-US" altLang="id-ID" sz="2400" i="1" dirty="0" err="1"/>
              <a:t>dilalui</a:t>
            </a:r>
            <a:r>
              <a:rPr lang="en-US" altLang="id-ID" sz="2400" i="1" dirty="0"/>
              <a:t> </a:t>
            </a:r>
            <a:r>
              <a:rPr lang="en-US" altLang="id-ID" sz="2400" i="1" dirty="0" err="1"/>
              <a:t>dalam</a:t>
            </a:r>
            <a:r>
              <a:rPr lang="en-US" altLang="id-ID" sz="2400" i="1" dirty="0"/>
              <a:t> </a:t>
            </a:r>
            <a:r>
              <a:rPr lang="en-US" altLang="id-ID" sz="2400" i="1" dirty="0" err="1"/>
              <a:t>suatu</a:t>
            </a:r>
            <a:r>
              <a:rPr lang="en-US" altLang="id-ID" sz="2400" i="1" dirty="0"/>
              <a:t> </a:t>
            </a:r>
            <a:r>
              <a:rPr lang="en-US" altLang="id-ID" sz="2400" i="1" dirty="0" err="1"/>
              <a:t>rangkaian</a:t>
            </a:r>
            <a:r>
              <a:rPr lang="en-US" altLang="id-ID" sz="2400" i="1" dirty="0"/>
              <a:t> </a:t>
            </a:r>
            <a:r>
              <a:rPr lang="en-US" altLang="id-ID" sz="2400" i="1" dirty="0" err="1"/>
              <a:t>tertutup</a:t>
            </a:r>
            <a:r>
              <a:rPr lang="en-US" altLang="id-ID" sz="2400" i="1" dirty="0"/>
              <a:t> </a:t>
            </a:r>
            <a:r>
              <a:rPr lang="en-US" altLang="id-ID" sz="2400" i="1" dirty="0" err="1"/>
              <a:t>adalah</a:t>
            </a:r>
            <a:r>
              <a:rPr lang="en-US" altLang="id-ID" sz="2400" i="1" dirty="0"/>
              <a:t> nol.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id-ID" sz="2400" i="1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id-ID" sz="2400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id-ID" sz="2400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id-ID" sz="2400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id-ID" sz="2000" dirty="0" err="1"/>
              <a:t>Tinjau</a:t>
            </a:r>
            <a:r>
              <a:rPr lang="en-US" altLang="id-ID" sz="2000" dirty="0"/>
              <a:t> </a:t>
            </a:r>
            <a:r>
              <a:rPr lang="en-US" altLang="id-ID" sz="2000" dirty="0" err="1"/>
              <a:t>rangkaian</a:t>
            </a:r>
            <a:r>
              <a:rPr lang="en-US" altLang="id-ID" sz="2000" dirty="0"/>
              <a:t> di </a:t>
            </a:r>
            <a:r>
              <a:rPr lang="en-US" altLang="id-ID" sz="2000" dirty="0" err="1"/>
              <a:t>atas</a:t>
            </a:r>
            <a:r>
              <a:rPr lang="en-US" altLang="id-ID" sz="2000" dirty="0"/>
              <a:t>. </a:t>
            </a:r>
            <a:r>
              <a:rPr lang="en-US" altLang="id-ID" sz="2000" dirty="0" err="1"/>
              <a:t>Mulai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dari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titik</a:t>
            </a:r>
            <a:r>
              <a:rPr lang="en-US" altLang="id-ID" sz="2000" dirty="0"/>
              <a:t> a </a:t>
            </a:r>
            <a:r>
              <a:rPr lang="en-US" altLang="id-ID" sz="2000" dirty="0" err="1"/>
              <a:t>dengan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potensial</a:t>
            </a:r>
            <a:r>
              <a:rPr lang="en-US" altLang="id-ID" sz="2000" dirty="0"/>
              <a:t> </a:t>
            </a:r>
            <a:r>
              <a:rPr lang="en-US" altLang="id-ID" sz="2000" dirty="0" err="1"/>
              <a:t>Va</a:t>
            </a:r>
            <a:r>
              <a:rPr lang="en-US" altLang="id-ID" sz="2000" dirty="0"/>
              <a:t>, dan </a:t>
            </a:r>
            <a:r>
              <a:rPr lang="en-US" altLang="id-ID" sz="2000" dirty="0" err="1"/>
              <a:t>bergerak</a:t>
            </a:r>
            <a:r>
              <a:rPr lang="en-US" altLang="id-ID" sz="2000" dirty="0"/>
              <a:t> </a:t>
            </a:r>
            <a:r>
              <a:rPr lang="en-US" altLang="id-ID" sz="2000" dirty="0" err="1"/>
              <a:t>searah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dengan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arah</a:t>
            </a:r>
            <a:r>
              <a:rPr lang="en-US" altLang="id-ID" sz="2000" dirty="0"/>
              <a:t> </a:t>
            </a:r>
            <a:r>
              <a:rPr lang="en-US" altLang="id-ID" sz="2000" dirty="0" err="1"/>
              <a:t>jarum</a:t>
            </a:r>
            <a:r>
              <a:rPr lang="en-US" altLang="id-ID" sz="2000" dirty="0"/>
              <a:t> jam. </a:t>
            </a:r>
            <a:r>
              <a:rPr lang="en-US" altLang="id-ID" sz="2000" dirty="0" err="1"/>
              <a:t>Dalam</a:t>
            </a:r>
            <a:r>
              <a:rPr lang="en-US" altLang="id-ID" sz="2000" dirty="0"/>
              <a:t> resistor </a:t>
            </a:r>
            <a:r>
              <a:rPr lang="en-US" altLang="id-ID" sz="2000" dirty="0" err="1"/>
              <a:t>terdapat</a:t>
            </a:r>
            <a:r>
              <a:rPr lang="en-US" altLang="id-ID" sz="2000" dirty="0"/>
              <a:t> </a:t>
            </a:r>
            <a:r>
              <a:rPr lang="en-US" altLang="id-ID" sz="2000" dirty="0" err="1"/>
              <a:t>perubahan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potensial</a:t>
            </a:r>
            <a:r>
              <a:rPr lang="en-US" altLang="id-ID" sz="2000" dirty="0"/>
              <a:t> –</a:t>
            </a:r>
            <a:r>
              <a:rPr lang="en-US" altLang="id-ID" sz="2000" dirty="0" err="1"/>
              <a:t>iR.</a:t>
            </a:r>
            <a:r>
              <a:rPr lang="en-US" altLang="id-ID" sz="2000" dirty="0"/>
              <a:t> </a:t>
            </a:r>
            <a:r>
              <a:rPr lang="en-US" altLang="id-ID" sz="2000" dirty="0" err="1"/>
              <a:t>Tanda</a:t>
            </a:r>
            <a:r>
              <a:rPr lang="en-US" altLang="id-ID" sz="2000" dirty="0"/>
              <a:t> minus </a:t>
            </a:r>
            <a:r>
              <a:rPr lang="en-US" altLang="id-ID" sz="2000" dirty="0" err="1"/>
              <a:t>karena</a:t>
            </a:r>
            <a:r>
              <a:rPr lang="en-US" altLang="id-ID" sz="2000" dirty="0"/>
              <a:t> </a:t>
            </a:r>
            <a:r>
              <a:rPr lang="en-US" altLang="id-ID" sz="2000" dirty="0" err="1"/>
              <a:t>bagian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atas</a:t>
            </a:r>
            <a:r>
              <a:rPr lang="en-US" altLang="id-ID" sz="2000" dirty="0"/>
              <a:t> resistor </a:t>
            </a:r>
            <a:r>
              <a:rPr lang="en-US" altLang="id-ID" sz="2000" dirty="0" err="1"/>
              <a:t>memiliki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potensial</a:t>
            </a:r>
            <a:r>
              <a:rPr lang="en-US" altLang="id-ID" sz="2000" dirty="0"/>
              <a:t> </a:t>
            </a:r>
            <a:r>
              <a:rPr lang="en-US" altLang="id-ID" sz="2000" dirty="0" err="1"/>
              <a:t>lebih</a:t>
            </a:r>
            <a:r>
              <a:rPr lang="en-US" altLang="id-ID" sz="2000" dirty="0"/>
              <a:t> </a:t>
            </a:r>
            <a:r>
              <a:rPr lang="en-US" altLang="id-ID" sz="2000" dirty="0" err="1"/>
              <a:t>tinggi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dibanding</a:t>
            </a:r>
            <a:r>
              <a:rPr lang="en-US" altLang="id-ID" sz="2000" dirty="0"/>
              <a:t> </a:t>
            </a:r>
            <a:r>
              <a:rPr lang="en-US" altLang="id-ID" sz="2000" dirty="0" err="1"/>
              <a:t>bagian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bawah</a:t>
            </a:r>
            <a:r>
              <a:rPr lang="en-US" altLang="id-ID" sz="2000" dirty="0"/>
              <a:t>. </a:t>
            </a:r>
            <a:r>
              <a:rPr lang="en-US" altLang="id-ID" sz="2000" dirty="0" err="1"/>
              <a:t>Kemudian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bertemu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dengan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baterei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dari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bawah</a:t>
            </a:r>
            <a:r>
              <a:rPr lang="en-US" altLang="id-ID" sz="2000" dirty="0"/>
              <a:t> </a:t>
            </a:r>
            <a:r>
              <a:rPr lang="en-US" altLang="id-ID" sz="2000" dirty="0" err="1"/>
              <a:t>ke</a:t>
            </a:r>
            <a:r>
              <a:rPr lang="en-US" altLang="id-ID" sz="2000" dirty="0"/>
              <a:t> </a:t>
            </a:r>
            <a:r>
              <a:rPr lang="en-US" altLang="id-ID" sz="2000" dirty="0" err="1"/>
              <a:t>atas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dengan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potensial</a:t>
            </a:r>
            <a:r>
              <a:rPr lang="en-US" altLang="id-ID" sz="2000" dirty="0"/>
              <a:t> yang </a:t>
            </a:r>
            <a:r>
              <a:rPr lang="en-US" altLang="id-ID" sz="2000" dirty="0" err="1"/>
              <a:t>meningkat</a:t>
            </a:r>
            <a:r>
              <a:rPr lang="en-US" altLang="id-ID" sz="2000" dirty="0"/>
              <a:t> +      . </a:t>
            </a:r>
            <a:r>
              <a:rPr lang="en-US" altLang="id-ID" sz="2000" dirty="0" err="1"/>
              <a:t>Jumlah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dari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perubahan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potensial</a:t>
            </a:r>
            <a:r>
              <a:rPr lang="en-US" altLang="id-ID" sz="2000" dirty="0"/>
              <a:t> </a:t>
            </a:r>
            <a:r>
              <a:rPr lang="en-US" altLang="id-ID" sz="2000" dirty="0" err="1"/>
              <a:t>ini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ditambah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dengan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Va</a:t>
            </a:r>
            <a:r>
              <a:rPr lang="en-US" altLang="id-ID" sz="2000" dirty="0"/>
              <a:t> </a:t>
            </a:r>
            <a:r>
              <a:rPr lang="en-US" altLang="id-ID" sz="2000" dirty="0" err="1"/>
              <a:t>haruslah</a:t>
            </a:r>
            <a:r>
              <a:rPr lang="en-US" altLang="id-ID" sz="2000" dirty="0"/>
              <a:t> </a:t>
            </a:r>
            <a:r>
              <a:rPr lang="en-US" altLang="id-ID" sz="2000" dirty="0" err="1"/>
              <a:t>menghasilkan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Va</a:t>
            </a:r>
            <a:r>
              <a:rPr lang="en-US" altLang="id-ID" sz="2000" dirty="0"/>
              <a:t> juga.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id-ID" sz="2000" dirty="0"/>
          </a:p>
        </p:txBody>
      </p:sp>
      <p:grpSp>
        <p:nvGrpSpPr>
          <p:cNvPr id="34820" name="Group 4">
            <a:extLst>
              <a:ext uri="{FF2B5EF4-FFF2-40B4-BE49-F238E27FC236}">
                <a16:creationId xmlns:a16="http://schemas.microsoft.com/office/drawing/2014/main" id="{F1A26338-D292-4B8D-8963-F45BC6BA9950}"/>
              </a:ext>
            </a:extLst>
          </p:cNvPr>
          <p:cNvGrpSpPr>
            <a:grpSpLocks/>
          </p:cNvGrpSpPr>
          <p:nvPr/>
        </p:nvGrpSpPr>
        <p:grpSpPr bwMode="auto">
          <a:xfrm>
            <a:off x="3770314" y="2057400"/>
            <a:ext cx="3654425" cy="1557338"/>
            <a:chOff x="1383" y="1602"/>
            <a:chExt cx="2302" cy="981"/>
          </a:xfrm>
        </p:grpSpPr>
        <p:sp>
          <p:nvSpPr>
            <p:cNvPr id="34825" name="Rectangle 5">
              <a:extLst>
                <a:ext uri="{FF2B5EF4-FFF2-40B4-BE49-F238E27FC236}">
                  <a16:creationId xmlns:a16="http://schemas.microsoft.com/office/drawing/2014/main" id="{E122216E-658B-4126-81F2-D4346E85CE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18" y="1944"/>
              <a:ext cx="207" cy="405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34826" name="Rectangle 6">
              <a:extLst>
                <a:ext uri="{FF2B5EF4-FFF2-40B4-BE49-F238E27FC236}">
                  <a16:creationId xmlns:a16="http://schemas.microsoft.com/office/drawing/2014/main" id="{4435F9B9-5880-4D30-A0D2-BFB62E480D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35" y="1998"/>
              <a:ext cx="207" cy="3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id-ID" altLang="id-ID"/>
            </a:p>
          </p:txBody>
        </p:sp>
        <p:sp>
          <p:nvSpPr>
            <p:cNvPr id="34827" name="Line 7">
              <a:extLst>
                <a:ext uri="{FF2B5EF4-FFF2-40B4-BE49-F238E27FC236}">
                  <a16:creationId xmlns:a16="http://schemas.microsoft.com/office/drawing/2014/main" id="{17040138-311C-475A-9258-85C72103551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917" y="1692"/>
              <a:ext cx="0" cy="32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34828" name="Line 8">
              <a:extLst>
                <a:ext uri="{FF2B5EF4-FFF2-40B4-BE49-F238E27FC236}">
                  <a16:creationId xmlns:a16="http://schemas.microsoft.com/office/drawing/2014/main" id="{2DC1FDF7-C495-4EBD-AE5C-F782BB54004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17" y="1701"/>
              <a:ext cx="15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34829" name="Line 9">
              <a:extLst>
                <a:ext uri="{FF2B5EF4-FFF2-40B4-BE49-F238E27FC236}">
                  <a16:creationId xmlns:a16="http://schemas.microsoft.com/office/drawing/2014/main" id="{BAD55E75-A9FE-4194-A0DC-8E49A3A6362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20" y="1692"/>
              <a:ext cx="0" cy="30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34830" name="Line 10">
              <a:extLst>
                <a:ext uri="{FF2B5EF4-FFF2-40B4-BE49-F238E27FC236}">
                  <a16:creationId xmlns:a16="http://schemas.microsoft.com/office/drawing/2014/main" id="{AB8CFE44-AC2C-4138-88D3-E6E08DB0BD5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12" y="1989"/>
              <a:ext cx="108" cy="2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34831" name="Line 11">
              <a:extLst>
                <a:ext uri="{FF2B5EF4-FFF2-40B4-BE49-F238E27FC236}">
                  <a16:creationId xmlns:a16="http://schemas.microsoft.com/office/drawing/2014/main" id="{23AC746D-F8E3-4BCC-BE8A-B00EE7791CB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12" y="2007"/>
              <a:ext cx="162" cy="9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34832" name="Line 12">
              <a:extLst>
                <a:ext uri="{FF2B5EF4-FFF2-40B4-BE49-F238E27FC236}">
                  <a16:creationId xmlns:a16="http://schemas.microsoft.com/office/drawing/2014/main" id="{59D9451A-8463-492D-9D1C-92F68BA9E3F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12" y="2097"/>
              <a:ext cx="171" cy="1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34833" name="Line 13">
              <a:extLst>
                <a:ext uri="{FF2B5EF4-FFF2-40B4-BE49-F238E27FC236}">
                  <a16:creationId xmlns:a16="http://schemas.microsoft.com/office/drawing/2014/main" id="{B3B3F569-CDDC-4C3A-8C35-1F0CD278281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03" y="2115"/>
              <a:ext cx="180" cy="6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34834" name="Line 14">
              <a:extLst>
                <a:ext uri="{FF2B5EF4-FFF2-40B4-BE49-F238E27FC236}">
                  <a16:creationId xmlns:a16="http://schemas.microsoft.com/office/drawing/2014/main" id="{29E53B84-A8B6-4C7E-8AE4-B8436BB14DE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12" y="2187"/>
              <a:ext cx="144" cy="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34835" name="Line 15">
              <a:extLst>
                <a:ext uri="{FF2B5EF4-FFF2-40B4-BE49-F238E27FC236}">
                  <a16:creationId xmlns:a16="http://schemas.microsoft.com/office/drawing/2014/main" id="{2ACC971D-F915-49A1-9B40-0EB6DCDB59F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12" y="2205"/>
              <a:ext cx="144" cy="7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34836" name="Line 16">
              <a:extLst>
                <a:ext uri="{FF2B5EF4-FFF2-40B4-BE49-F238E27FC236}">
                  <a16:creationId xmlns:a16="http://schemas.microsoft.com/office/drawing/2014/main" id="{C47723B3-F295-44A1-9A18-5E1D3D62E66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66" y="2286"/>
              <a:ext cx="90" cy="1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34837" name="Line 17">
              <a:extLst>
                <a:ext uri="{FF2B5EF4-FFF2-40B4-BE49-F238E27FC236}">
                  <a16:creationId xmlns:a16="http://schemas.microsoft.com/office/drawing/2014/main" id="{8766A5C1-E5F4-47DC-8CB3-8A0B6F85009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93" y="2295"/>
              <a:ext cx="0" cy="2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34838" name="Line 18">
              <a:extLst>
                <a:ext uri="{FF2B5EF4-FFF2-40B4-BE49-F238E27FC236}">
                  <a16:creationId xmlns:a16="http://schemas.microsoft.com/office/drawing/2014/main" id="{BB083F5F-38DE-497E-A805-9E15DE9891A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917" y="2583"/>
              <a:ext cx="147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34839" name="Line 19">
              <a:extLst>
                <a:ext uri="{FF2B5EF4-FFF2-40B4-BE49-F238E27FC236}">
                  <a16:creationId xmlns:a16="http://schemas.microsoft.com/office/drawing/2014/main" id="{F2B972E7-38E1-4EBC-8A74-0190D78BA08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926" y="2268"/>
              <a:ext cx="0" cy="31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34840" name="Line 20">
              <a:extLst>
                <a:ext uri="{FF2B5EF4-FFF2-40B4-BE49-F238E27FC236}">
                  <a16:creationId xmlns:a16="http://schemas.microsoft.com/office/drawing/2014/main" id="{754DA839-30CB-4EAD-BE21-2406FDCAA9D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647" y="1980"/>
              <a:ext cx="0" cy="34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graphicFrame>
          <p:nvGraphicFramePr>
            <p:cNvPr id="34841" name="Object 21">
              <a:extLst>
                <a:ext uri="{FF2B5EF4-FFF2-40B4-BE49-F238E27FC236}">
                  <a16:creationId xmlns:a16="http://schemas.microsoft.com/office/drawing/2014/main" id="{1161B2A7-D121-4A38-9AB7-06D2D3196258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383" y="1765"/>
            <a:ext cx="234" cy="26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5" name="Equation" r:id="rId3" imgW="126835" imgH="139518" progId="Equation.3">
                    <p:embed/>
                  </p:oleObj>
                </mc:Choice>
                <mc:Fallback>
                  <p:oleObj name="Equation" r:id="rId3" imgW="126835" imgH="139518" progId="Equation.3">
                    <p:embed/>
                    <p:pic>
                      <p:nvPicPr>
                        <p:cNvPr id="34841" name="Object 21">
                          <a:extLst>
                            <a:ext uri="{FF2B5EF4-FFF2-40B4-BE49-F238E27FC236}">
                              <a16:creationId xmlns:a16="http://schemas.microsoft.com/office/drawing/2014/main" id="{1161B2A7-D121-4A38-9AB7-06D2D3196258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3" y="1765"/>
                          <a:ext cx="234" cy="26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4842" name="Text Box 22">
              <a:extLst>
                <a:ext uri="{FF2B5EF4-FFF2-40B4-BE49-F238E27FC236}">
                  <a16:creationId xmlns:a16="http://schemas.microsoft.com/office/drawing/2014/main" id="{E8D0CC26-7903-466B-B9C8-D2A14B1ABA2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29" y="1809"/>
              <a:ext cx="198" cy="6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2857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id-ID">
                  <a:latin typeface="Symbol" panose="05050102010706020507" pitchFamily="18" charset="2"/>
                </a:rPr>
                <a:t>+</a:t>
              </a:r>
            </a:p>
            <a:p>
              <a:pPr>
                <a:spcBef>
                  <a:spcPct val="50000"/>
                </a:spcBef>
              </a:pPr>
              <a:r>
                <a:rPr lang="en-US" altLang="id-ID">
                  <a:latin typeface="Symbol" panose="05050102010706020507" pitchFamily="18" charset="2"/>
                </a:rPr>
                <a:t>-</a:t>
              </a:r>
            </a:p>
          </p:txBody>
        </p:sp>
        <p:sp>
          <p:nvSpPr>
            <p:cNvPr id="34843" name="Text Box 23">
              <a:extLst>
                <a:ext uri="{FF2B5EF4-FFF2-40B4-BE49-F238E27FC236}">
                  <a16:creationId xmlns:a16="http://schemas.microsoft.com/office/drawing/2014/main" id="{BEE06243-0AEC-42DA-9E0D-14C7CF17BC1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61" y="2007"/>
              <a:ext cx="22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2857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id-ID" sz="2000">
                  <a:latin typeface="Tahoma" panose="020B0604030504040204" pitchFamily="34" charset="0"/>
                </a:rPr>
                <a:t>R</a:t>
              </a:r>
            </a:p>
          </p:txBody>
        </p:sp>
        <p:sp>
          <p:nvSpPr>
            <p:cNvPr id="34844" name="Line 24">
              <a:extLst>
                <a:ext uri="{FF2B5EF4-FFF2-40B4-BE49-F238E27FC236}">
                  <a16:creationId xmlns:a16="http://schemas.microsoft.com/office/drawing/2014/main" id="{C9FB8AD9-35F9-4F29-9AB2-1429B717F62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22" y="1944"/>
              <a:ext cx="0" cy="30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34845" name="Line 25">
              <a:extLst>
                <a:ext uri="{FF2B5EF4-FFF2-40B4-BE49-F238E27FC236}">
                  <a16:creationId xmlns:a16="http://schemas.microsoft.com/office/drawing/2014/main" id="{157911D2-21EF-440B-AF51-6CC01193483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385" y="2457"/>
              <a:ext cx="41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34846" name="Line 26">
              <a:extLst>
                <a:ext uri="{FF2B5EF4-FFF2-40B4-BE49-F238E27FC236}">
                  <a16:creationId xmlns:a16="http://schemas.microsoft.com/office/drawing/2014/main" id="{E9B42B0B-DCC4-4C25-9532-28AEDC24F0A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76" y="1809"/>
              <a:ext cx="45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34847" name="Text Box 27">
              <a:extLst>
                <a:ext uri="{FF2B5EF4-FFF2-40B4-BE49-F238E27FC236}">
                  <a16:creationId xmlns:a16="http://schemas.microsoft.com/office/drawing/2014/main" id="{33637881-CB95-4BA5-847C-FC394588888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57" y="1746"/>
              <a:ext cx="24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2857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id-ID" i="1"/>
                <a:t>i</a:t>
              </a:r>
            </a:p>
          </p:txBody>
        </p:sp>
        <p:sp>
          <p:nvSpPr>
            <p:cNvPr id="34848" name="Text Box 28">
              <a:extLst>
                <a:ext uri="{FF2B5EF4-FFF2-40B4-BE49-F238E27FC236}">
                  <a16:creationId xmlns:a16="http://schemas.microsoft.com/office/drawing/2014/main" id="{84922AFC-E0FC-4F17-ADD8-2E2C27D922C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11" y="1602"/>
              <a:ext cx="21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2857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id-ID" sz="1800"/>
                <a:t>a</a:t>
              </a:r>
            </a:p>
          </p:txBody>
        </p:sp>
      </p:grpSp>
      <p:sp>
        <p:nvSpPr>
          <p:cNvPr id="34821" name="Rectangle 29">
            <a:extLst>
              <a:ext uri="{FF2B5EF4-FFF2-40B4-BE49-F238E27FC236}">
                <a16:creationId xmlns:a16="http://schemas.microsoft.com/office/drawing/2014/main" id="{EA5A3BA8-2D97-4EA7-8625-54DCF26BA2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8525" y="3328988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90000"/>
              </a:lnSpc>
              <a:spcBef>
                <a:spcPct val="30000"/>
              </a:spcBef>
              <a:buClr>
                <a:schemeClr val="accent1"/>
              </a:buClr>
              <a:buSzPct val="75000"/>
              <a:buFont typeface="Monotype Sorts" pitchFamily="2" charset="2"/>
              <a:buNone/>
            </a:pPr>
            <a:endParaRPr lang="id-ID" altLang="id-ID" sz="2000"/>
          </a:p>
        </p:txBody>
      </p:sp>
      <p:graphicFrame>
        <p:nvGraphicFramePr>
          <p:cNvPr id="34822" name="Object 30">
            <a:extLst>
              <a:ext uri="{FF2B5EF4-FFF2-40B4-BE49-F238E27FC236}">
                <a16:creationId xmlns:a16="http://schemas.microsoft.com/office/drawing/2014/main" id="{6DCD92F6-0A33-40E3-8D49-382410EB53F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282149"/>
              </p:ext>
            </p:extLst>
          </p:nvPr>
        </p:nvGraphicFramePr>
        <p:xfrm>
          <a:off x="4820445" y="4795649"/>
          <a:ext cx="309563" cy="339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Equation" r:id="rId5" imgW="126835" imgH="139518" progId="Equation.3">
                  <p:embed/>
                </p:oleObj>
              </mc:Choice>
              <mc:Fallback>
                <p:oleObj name="Equation" r:id="rId5" imgW="126835" imgH="139518" progId="Equation.3">
                  <p:embed/>
                  <p:pic>
                    <p:nvPicPr>
                      <p:cNvPr id="34822" name="Object 30">
                        <a:extLst>
                          <a:ext uri="{FF2B5EF4-FFF2-40B4-BE49-F238E27FC236}">
                            <a16:creationId xmlns:a16="http://schemas.microsoft.com/office/drawing/2014/main" id="{6DCD92F6-0A33-40E3-8D49-382410EB53F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20445" y="4795649"/>
                        <a:ext cx="309563" cy="339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3" name="Object 31">
            <a:extLst>
              <a:ext uri="{FF2B5EF4-FFF2-40B4-BE49-F238E27FC236}">
                <a16:creationId xmlns:a16="http://schemas.microsoft.com/office/drawing/2014/main" id="{16C8F42B-6789-4DB6-B719-5BAD1E80D97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727575" y="5734050"/>
          <a:ext cx="22860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Equation" r:id="rId6" imgW="952087" imgH="228501" progId="Equation.3">
                  <p:embed/>
                </p:oleObj>
              </mc:Choice>
              <mc:Fallback>
                <p:oleObj name="Equation" r:id="rId6" imgW="952087" imgH="228501" progId="Equation.3">
                  <p:embed/>
                  <p:pic>
                    <p:nvPicPr>
                      <p:cNvPr id="34823" name="Object 31">
                        <a:extLst>
                          <a:ext uri="{FF2B5EF4-FFF2-40B4-BE49-F238E27FC236}">
                            <a16:creationId xmlns:a16="http://schemas.microsoft.com/office/drawing/2014/main" id="{16C8F42B-6789-4DB6-B719-5BAD1E80D97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7575" y="5734050"/>
                        <a:ext cx="22860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24" name="Text Box 32">
            <a:extLst>
              <a:ext uri="{FF2B5EF4-FFF2-40B4-BE49-F238E27FC236}">
                <a16:creationId xmlns:a16="http://schemas.microsoft.com/office/drawing/2014/main" id="{80BFCE5B-B5F4-4B99-B939-6E0853F879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83564" y="2492376"/>
            <a:ext cx="1584325" cy="46672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id-ID">
                <a:sym typeface="Symbol" panose="05050102010706020507" pitchFamily="18" charset="2"/>
              </a:rPr>
              <a:t> </a:t>
            </a:r>
            <a:r>
              <a:rPr lang="en-US" altLang="id-ID" sz="2000">
                <a:sym typeface="Symbol" panose="05050102010706020507" pitchFamily="18" charset="2"/>
              </a:rPr>
              <a:t></a:t>
            </a:r>
            <a:r>
              <a:rPr lang="en-US" altLang="id-ID" sz="2000"/>
              <a:t>V</a:t>
            </a:r>
            <a:r>
              <a:rPr lang="en-US" altLang="id-ID"/>
              <a:t> </a:t>
            </a:r>
            <a:r>
              <a:rPr lang="en-US" altLang="id-ID" sz="2000"/>
              <a:t>= 0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0C7B6F7D-F2F7-4FC9-A2C3-F87A6C3D79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228600"/>
            <a:ext cx="7772400" cy="62865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id-ID"/>
              <a:t>Hukum Kirchhoff II…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535B1888-1EFF-4C3E-9CFE-275ED4B943D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62200" y="1143000"/>
            <a:ext cx="7772400" cy="4114800"/>
          </a:xfrm>
        </p:spPr>
        <p:txBody>
          <a:bodyPr>
            <a:normAutofit fontScale="70000" lnSpcReduction="20000"/>
          </a:bodyPr>
          <a:lstStyle/>
          <a:p>
            <a:pPr marL="381000" indent="-381000">
              <a:buNone/>
            </a:pPr>
            <a:r>
              <a:rPr lang="en-US" altLang="id-ID" dirty="0" err="1"/>
              <a:t>Diperoleh</a:t>
            </a:r>
            <a:r>
              <a:rPr lang="en-US" altLang="id-ID" dirty="0"/>
              <a:t>:</a:t>
            </a:r>
          </a:p>
          <a:p>
            <a:pPr marL="381000" indent="-381000">
              <a:buNone/>
            </a:pPr>
            <a:endParaRPr lang="en-US" altLang="id-ID" dirty="0"/>
          </a:p>
          <a:p>
            <a:pPr marL="381000" indent="-381000">
              <a:buNone/>
            </a:pPr>
            <a:endParaRPr lang="en-US" altLang="id-ID" dirty="0"/>
          </a:p>
          <a:p>
            <a:pPr marL="381000" indent="-381000">
              <a:buNone/>
            </a:pPr>
            <a:r>
              <a:rPr lang="en-US" altLang="id-ID" dirty="0" err="1"/>
              <a:t>Sehingga</a:t>
            </a:r>
            <a:r>
              <a:rPr lang="en-US" altLang="id-ID" dirty="0"/>
              <a:t>: </a:t>
            </a:r>
          </a:p>
          <a:p>
            <a:pPr marL="381000" indent="-381000">
              <a:buNone/>
            </a:pPr>
            <a:r>
              <a:rPr lang="en-US" altLang="id-ID" dirty="0"/>
              <a:t>			</a:t>
            </a:r>
            <a:endParaRPr lang="id-ID" altLang="id-ID" dirty="0"/>
          </a:p>
          <a:p>
            <a:pPr marL="381000" indent="-381000">
              <a:buNone/>
            </a:pPr>
            <a:r>
              <a:rPr lang="en-US" altLang="id-ID" sz="2400" dirty="0" err="1"/>
              <a:t>Ketentuan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dalam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menerapkan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Hk</a:t>
            </a:r>
            <a:r>
              <a:rPr lang="en-US" altLang="id-ID" sz="2400" dirty="0"/>
              <a:t>. Kirchhoff II:</a:t>
            </a:r>
          </a:p>
          <a:p>
            <a:pPr marL="381000" indent="-381000">
              <a:buFont typeface="Monotype Sorts" pitchFamily="2" charset="2"/>
              <a:buAutoNum type="arabicPeriod"/>
            </a:pPr>
            <a:r>
              <a:rPr lang="id-ID" altLang="id-ID" sz="2400" dirty="0"/>
              <a:t>Tentukan arah loopnya</a:t>
            </a:r>
          </a:p>
          <a:p>
            <a:pPr marL="381000" indent="-381000">
              <a:buFont typeface="Monotype Sorts" pitchFamily="2" charset="2"/>
              <a:buAutoNum type="arabicPeriod"/>
            </a:pPr>
            <a:r>
              <a:rPr lang="id-ID" altLang="id-ID" sz="2400" dirty="0"/>
              <a:t>Tentukan arah arusnya</a:t>
            </a:r>
          </a:p>
          <a:p>
            <a:pPr marL="381000" indent="-381000">
              <a:buFont typeface="Monotype Sorts" pitchFamily="2" charset="2"/>
              <a:buAutoNum type="arabicPeriod"/>
            </a:pPr>
            <a:r>
              <a:rPr lang="en-US" altLang="id-ID" sz="2400" dirty="0" err="1"/>
              <a:t>Jika</a:t>
            </a:r>
            <a:r>
              <a:rPr lang="en-US" altLang="id-ID" sz="2400" dirty="0"/>
              <a:t> resistor </a:t>
            </a:r>
            <a:r>
              <a:rPr lang="en-US" altLang="id-ID" sz="2400" dirty="0" err="1"/>
              <a:t>dilewati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searah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dengan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arah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arus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perubahan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potensial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adalah</a:t>
            </a:r>
            <a:r>
              <a:rPr lang="en-US" altLang="id-ID" sz="2400" dirty="0"/>
              <a:t> - </a:t>
            </a:r>
            <a:r>
              <a:rPr lang="en-US" altLang="id-ID" sz="2400" dirty="0" err="1"/>
              <a:t>iR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sebaliknya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adalah</a:t>
            </a:r>
            <a:r>
              <a:rPr lang="en-US" altLang="id-ID" sz="2400" dirty="0"/>
              <a:t> + </a:t>
            </a:r>
            <a:r>
              <a:rPr lang="en-US" altLang="id-ID" sz="2400" dirty="0" err="1"/>
              <a:t>iR.</a:t>
            </a:r>
            <a:endParaRPr lang="en-US" altLang="id-ID" sz="2400" dirty="0"/>
          </a:p>
          <a:p>
            <a:pPr marL="381000" indent="-381000">
              <a:buFont typeface="Monotype Sorts" pitchFamily="2" charset="2"/>
              <a:buAutoNum type="arabicPeriod"/>
            </a:pPr>
            <a:r>
              <a:rPr lang="en-US" altLang="id-ID" sz="2400" dirty="0" err="1"/>
              <a:t>Jika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sumber</a:t>
            </a:r>
            <a:r>
              <a:rPr lang="en-US" altLang="id-ID" sz="2400" dirty="0"/>
              <a:t> </a:t>
            </a:r>
            <a:r>
              <a:rPr lang="en-US" altLang="id-ID" sz="2400" dirty="0" err="1"/>
              <a:t>ggl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dilalui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dalam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arah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ggl</a:t>
            </a:r>
            <a:r>
              <a:rPr lang="en-US" altLang="id-ID" sz="2400" dirty="0"/>
              <a:t> (</a:t>
            </a:r>
            <a:r>
              <a:rPr lang="en-US" altLang="id-ID" sz="2400" dirty="0" err="1"/>
              <a:t>arah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panahnya</a:t>
            </a:r>
            <a:r>
              <a:rPr lang="en-US" altLang="id-ID" sz="2400" dirty="0"/>
              <a:t>), </a:t>
            </a:r>
            <a:r>
              <a:rPr lang="en-US" altLang="id-ID" sz="2400" dirty="0" err="1"/>
              <a:t>perubahan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potensial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adalah</a:t>
            </a:r>
            <a:r>
              <a:rPr lang="en-US" altLang="id-ID" sz="2400" dirty="0"/>
              <a:t> + </a:t>
            </a:r>
            <a:r>
              <a:rPr lang="en-US" altLang="id-ID" sz="2900" dirty="0">
                <a:latin typeface="Segoe UI" panose="020B0502040204020203" pitchFamily="34" charset="0"/>
                <a:cs typeface="Segoe UI" panose="020B0502040204020203" pitchFamily="34" charset="0"/>
              </a:rPr>
              <a:t>ɛ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sebaliknya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adalah</a:t>
            </a:r>
            <a:r>
              <a:rPr lang="en-US" altLang="id-ID" sz="2400" dirty="0"/>
              <a:t> </a:t>
            </a:r>
            <a:r>
              <a:rPr lang="id-ID" altLang="id-ID" sz="2400" dirty="0"/>
              <a:t>-</a:t>
            </a:r>
            <a:r>
              <a:rPr lang="en-US" altLang="id-ID" sz="24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id-ID" sz="2900" dirty="0">
                <a:latin typeface="Segoe UI" panose="020B0502040204020203" pitchFamily="34" charset="0"/>
                <a:cs typeface="Segoe UI" panose="020B0502040204020203" pitchFamily="34" charset="0"/>
              </a:rPr>
              <a:t>ɛ</a:t>
            </a:r>
            <a:r>
              <a:rPr lang="en-US" altLang="id-ID" sz="2400" dirty="0"/>
              <a:t>.</a:t>
            </a:r>
            <a:endParaRPr lang="id-ID" altLang="id-ID" sz="2400" dirty="0"/>
          </a:p>
          <a:p>
            <a:pPr marL="381000" indent="-381000">
              <a:buFont typeface="Monotype Sorts" pitchFamily="2" charset="2"/>
              <a:buAutoNum type="arabicPeriod"/>
            </a:pPr>
            <a:r>
              <a:rPr lang="id-ID" altLang="id-ID" sz="2400" dirty="0"/>
              <a:t>Jika arus yang dihasilkan nilainya negatif, bearti arah arusnya terbalik. </a:t>
            </a:r>
            <a:endParaRPr lang="en-US" altLang="id-ID" sz="2400" dirty="0"/>
          </a:p>
          <a:p>
            <a:pPr marL="381000" indent="-381000">
              <a:buNone/>
            </a:pPr>
            <a:endParaRPr lang="en-US" altLang="id-ID" sz="2400" dirty="0"/>
          </a:p>
        </p:txBody>
      </p:sp>
      <p:graphicFrame>
        <p:nvGraphicFramePr>
          <p:cNvPr id="35844" name="Object 4">
            <a:extLst>
              <a:ext uri="{FF2B5EF4-FFF2-40B4-BE49-F238E27FC236}">
                <a16:creationId xmlns:a16="http://schemas.microsoft.com/office/drawing/2014/main" id="{9785F958-249B-43B2-A961-35FAFFCAA44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656138" y="1341438"/>
          <a:ext cx="22860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0" name="Equation" r:id="rId3" imgW="952087" imgH="228501" progId="Equation.3">
                  <p:embed/>
                </p:oleObj>
              </mc:Choice>
              <mc:Fallback>
                <p:oleObj name="Equation" r:id="rId3" imgW="952087" imgH="228501" progId="Equation.3">
                  <p:embed/>
                  <p:pic>
                    <p:nvPicPr>
                      <p:cNvPr id="35844" name="Object 4">
                        <a:extLst>
                          <a:ext uri="{FF2B5EF4-FFF2-40B4-BE49-F238E27FC236}">
                            <a16:creationId xmlns:a16="http://schemas.microsoft.com/office/drawing/2014/main" id="{9785F958-249B-43B2-A961-35FAFFCAA44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6138" y="1341438"/>
                        <a:ext cx="22860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45" name="Object 5">
            <a:extLst>
              <a:ext uri="{FF2B5EF4-FFF2-40B4-BE49-F238E27FC236}">
                <a16:creationId xmlns:a16="http://schemas.microsoft.com/office/drawing/2014/main" id="{FB4740FB-DCEF-4E38-946F-10061C0E294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2694486"/>
              </p:ext>
            </p:extLst>
          </p:nvPr>
        </p:nvGraphicFramePr>
        <p:xfrm>
          <a:off x="4656138" y="1997076"/>
          <a:ext cx="1714500" cy="371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1" name="Equation" r:id="rId5" imgW="736280" imgH="177723" progId="Equation.3">
                  <p:embed/>
                </p:oleObj>
              </mc:Choice>
              <mc:Fallback>
                <p:oleObj name="Equation" r:id="rId5" imgW="736280" imgH="177723" progId="Equation.3">
                  <p:embed/>
                  <p:pic>
                    <p:nvPicPr>
                      <p:cNvPr id="35845" name="Object 5">
                        <a:extLst>
                          <a:ext uri="{FF2B5EF4-FFF2-40B4-BE49-F238E27FC236}">
                            <a16:creationId xmlns:a16="http://schemas.microsoft.com/office/drawing/2014/main" id="{FB4740FB-DCEF-4E38-946F-10061C0E294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6138" y="1997076"/>
                        <a:ext cx="1714500" cy="371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3120A831-8EF8-49F7-8A58-14442767BF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 sz="4000"/>
              <a:t>Contoh soal-1</a:t>
            </a:r>
          </a:p>
        </p:txBody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35902556-528D-45FF-9FD2-BE431AF72F15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609600" indent="-609600">
              <a:buNone/>
            </a:pPr>
            <a:r>
              <a:rPr lang="en-US" altLang="id-ID" sz="2400" dirty="0" err="1"/>
              <a:t>Suatu</a:t>
            </a:r>
            <a:r>
              <a:rPr lang="en-US" altLang="id-ID" sz="2400" dirty="0"/>
              <a:t> loop </a:t>
            </a:r>
            <a:r>
              <a:rPr lang="en-US" altLang="id-ID" sz="2400" dirty="0" err="1"/>
              <a:t>tunggal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terdiri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2 resistor dan 2 </a:t>
            </a:r>
            <a:r>
              <a:rPr lang="en-US" altLang="id-ID" sz="2400" dirty="0" err="1"/>
              <a:t>baterei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seperti</a:t>
            </a:r>
            <a:r>
              <a:rPr lang="en-US" altLang="id-ID" sz="2400" dirty="0"/>
              <a:t> pada </a:t>
            </a:r>
            <a:r>
              <a:rPr lang="en-US" altLang="id-ID" sz="2400" dirty="0" err="1"/>
              <a:t>gambar</a:t>
            </a:r>
            <a:r>
              <a:rPr lang="en-US" altLang="id-ID" sz="2400" dirty="0"/>
              <a:t>. </a:t>
            </a:r>
          </a:p>
          <a:p>
            <a:pPr marL="609600" indent="-609600">
              <a:buFont typeface="Wingdings" panose="05000000000000000000" pitchFamily="2" charset="2"/>
              <a:buAutoNum type="alphaLcParenR"/>
            </a:pPr>
            <a:r>
              <a:rPr lang="en-US" altLang="id-ID" sz="2400" dirty="0" err="1"/>
              <a:t>Hitunglah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arus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listrik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dalam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rangkaian</a:t>
            </a:r>
            <a:r>
              <a:rPr lang="en-US" altLang="id-ID" sz="2400" dirty="0"/>
              <a:t>.</a:t>
            </a:r>
          </a:p>
          <a:p>
            <a:pPr marL="609600" indent="-609600">
              <a:buFont typeface="Wingdings" panose="05000000000000000000" pitchFamily="2" charset="2"/>
              <a:buAutoNum type="alphaLcParenR"/>
            </a:pPr>
            <a:endParaRPr lang="en-US" altLang="id-ID" sz="2400" dirty="0"/>
          </a:p>
          <a:p>
            <a:pPr marL="609600" indent="-609600">
              <a:buFont typeface="Wingdings" panose="05000000000000000000" pitchFamily="2" charset="2"/>
              <a:buAutoNum type="alphaLcParenR"/>
            </a:pPr>
            <a:endParaRPr lang="en-US" altLang="id-ID" sz="2400" dirty="0"/>
          </a:p>
          <a:p>
            <a:pPr marL="609600" indent="-609600">
              <a:buFont typeface="Wingdings" panose="05000000000000000000" pitchFamily="2" charset="2"/>
              <a:buAutoNum type="alphaLcParenR"/>
            </a:pPr>
            <a:endParaRPr lang="en-US" altLang="id-ID" sz="2400" dirty="0"/>
          </a:p>
          <a:p>
            <a:pPr marL="609600" indent="-609600">
              <a:buFont typeface="Wingdings" panose="05000000000000000000" pitchFamily="2" charset="2"/>
              <a:buAutoNum type="alphaLcParenR"/>
            </a:pPr>
            <a:endParaRPr lang="en-US" altLang="id-ID" sz="2400" dirty="0"/>
          </a:p>
          <a:p>
            <a:pPr marL="609600" indent="-609600">
              <a:buFont typeface="Wingdings" panose="05000000000000000000" pitchFamily="2" charset="2"/>
              <a:buAutoNum type="alphaLcParenR"/>
            </a:pPr>
            <a:endParaRPr lang="en-US" altLang="id-ID" sz="2400" dirty="0"/>
          </a:p>
          <a:p>
            <a:pPr marL="609600" indent="-609600">
              <a:buFont typeface="Wingdings" panose="05000000000000000000" pitchFamily="2" charset="2"/>
              <a:buAutoNum type="alphaLcParenR"/>
            </a:pPr>
            <a:endParaRPr lang="en-US" altLang="id-ID" sz="2400" dirty="0"/>
          </a:p>
          <a:p>
            <a:pPr marL="609600" indent="-609600">
              <a:buNone/>
            </a:pPr>
            <a:r>
              <a:rPr lang="en-US" altLang="id-ID" sz="2400" dirty="0"/>
              <a:t>b) </a:t>
            </a:r>
            <a:r>
              <a:rPr lang="en-US" altLang="id-ID" sz="2400" dirty="0" err="1"/>
              <a:t>Tentukan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listrik</a:t>
            </a:r>
            <a:r>
              <a:rPr lang="en-US" altLang="id-ID" sz="2400" dirty="0"/>
              <a:t> pada </a:t>
            </a:r>
            <a:r>
              <a:rPr lang="en-US" altLang="id-ID" sz="2400" dirty="0" err="1"/>
              <a:t>masing-masing</a:t>
            </a:r>
            <a:r>
              <a:rPr lang="en-US" altLang="id-ID" sz="2400" dirty="0"/>
              <a:t> resistor.</a:t>
            </a:r>
          </a:p>
          <a:p>
            <a:pPr marL="609600" indent="-609600">
              <a:buNone/>
            </a:pPr>
            <a:endParaRPr lang="en-US" altLang="id-ID" sz="2400" dirty="0"/>
          </a:p>
          <a:p>
            <a:pPr marL="609600" indent="-609600"/>
            <a:endParaRPr lang="en-US" altLang="id-ID" sz="2400" dirty="0"/>
          </a:p>
        </p:txBody>
      </p:sp>
      <p:pic>
        <p:nvPicPr>
          <p:cNvPr id="39941" name="Picture 5">
            <a:extLst>
              <a:ext uri="{FF2B5EF4-FFF2-40B4-BE49-F238E27FC236}">
                <a16:creationId xmlns:a16="http://schemas.microsoft.com/office/drawing/2014/main" id="{A8BBA98C-1A85-4655-86E8-65C5326AEE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3079" y="3811392"/>
            <a:ext cx="2443162" cy="66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2" name="Picture 6">
            <a:extLst>
              <a:ext uri="{FF2B5EF4-FFF2-40B4-BE49-F238E27FC236}">
                <a16:creationId xmlns:a16="http://schemas.microsoft.com/office/drawing/2014/main" id="{4443631F-E4AD-4628-9214-C2861BA0BA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0210" y="4521070"/>
            <a:ext cx="4105275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3" name="Picture 7">
            <a:extLst>
              <a:ext uri="{FF2B5EF4-FFF2-40B4-BE49-F238E27FC236}">
                <a16:creationId xmlns:a16="http://schemas.microsoft.com/office/drawing/2014/main" id="{F9095119-F1EA-4A9E-8C59-95D12FB509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8416" y="5889626"/>
            <a:ext cx="4032250" cy="903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BBBF538-E9D5-47C6-9EF1-FF19BE246D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46398" y="3124200"/>
            <a:ext cx="2743200" cy="24384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ECC6BB84-41EB-4440-94B4-36EFB6FB1C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 sz="4000"/>
              <a:t>Contoh soal-2</a:t>
            </a:r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88C55106-CF14-4D42-9A30-BA7ABDD54E9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46532" y="1229852"/>
            <a:ext cx="8596668" cy="3880773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id-ID" sz="2400" dirty="0" err="1"/>
              <a:t>Tentukan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arus</a:t>
            </a:r>
            <a:r>
              <a:rPr lang="en-US" altLang="id-ID" sz="2400" dirty="0"/>
              <a:t> I1, I2 dan I3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ran</a:t>
            </a:r>
            <a:r>
              <a:rPr lang="id-ID" altLang="id-ID" sz="2400" dirty="0"/>
              <a:t>g</a:t>
            </a:r>
            <a:r>
              <a:rPr lang="en-US" altLang="id-ID" sz="2400" dirty="0" err="1"/>
              <a:t>kaian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berikut</a:t>
            </a:r>
            <a:r>
              <a:rPr lang="en-US" altLang="id-ID" sz="2400" dirty="0"/>
              <a:t>.</a:t>
            </a:r>
            <a:endParaRPr lang="en-US" altLang="id-ID" dirty="0"/>
          </a:p>
        </p:txBody>
      </p:sp>
      <p:sp>
        <p:nvSpPr>
          <p:cNvPr id="40965" name="Text Box 7">
            <a:extLst>
              <a:ext uri="{FF2B5EF4-FFF2-40B4-BE49-F238E27FC236}">
                <a16:creationId xmlns:a16="http://schemas.microsoft.com/office/drawing/2014/main" id="{63EE4F6D-E019-49DC-B8D7-218F043217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0064" y="1902217"/>
            <a:ext cx="554510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id-ID" dirty="0"/>
              <a:t>Ada 3 variable yang </a:t>
            </a:r>
            <a:r>
              <a:rPr lang="en-US" altLang="id-ID" dirty="0" err="1"/>
              <a:t>tidak</a:t>
            </a:r>
            <a:r>
              <a:rPr lang="en-US" altLang="id-ID" dirty="0"/>
              <a:t> </a:t>
            </a:r>
            <a:r>
              <a:rPr lang="en-US" altLang="id-ID" dirty="0" err="1"/>
              <a:t>diketahui</a:t>
            </a:r>
            <a:r>
              <a:rPr lang="en-US" altLang="id-ID" dirty="0"/>
              <a:t>. </a:t>
            </a:r>
          </a:p>
          <a:p>
            <a:r>
              <a:rPr lang="en-US" altLang="id-ID" dirty="0">
                <a:sym typeface="Wingdings" panose="05000000000000000000" pitchFamily="2" charset="2"/>
              </a:rPr>
              <a:t> </a:t>
            </a:r>
            <a:r>
              <a:rPr lang="en-US" altLang="id-ID" dirty="0" err="1">
                <a:sym typeface="Wingdings" panose="05000000000000000000" pitchFamily="2" charset="2"/>
              </a:rPr>
              <a:t>dibutuhkan</a:t>
            </a:r>
            <a:r>
              <a:rPr lang="en-US" altLang="id-ID" dirty="0">
                <a:sym typeface="Wingdings" panose="05000000000000000000" pitchFamily="2" charset="2"/>
              </a:rPr>
              <a:t> 3 </a:t>
            </a:r>
            <a:r>
              <a:rPr lang="en-US" altLang="id-ID" dirty="0" err="1">
                <a:sym typeface="Wingdings" panose="05000000000000000000" pitchFamily="2" charset="2"/>
              </a:rPr>
              <a:t>persamaan</a:t>
            </a:r>
            <a:r>
              <a:rPr lang="id-ID" altLang="id-ID" dirty="0">
                <a:sym typeface="Wingdings" panose="05000000000000000000" pitchFamily="2" charset="2"/>
              </a:rPr>
              <a:t> (1), (2), (4)</a:t>
            </a:r>
            <a:endParaRPr lang="en-US" altLang="id-ID" dirty="0"/>
          </a:p>
        </p:txBody>
      </p:sp>
      <p:pic>
        <p:nvPicPr>
          <p:cNvPr id="40966" name="Picture 8">
            <a:extLst>
              <a:ext uri="{FF2B5EF4-FFF2-40B4-BE49-F238E27FC236}">
                <a16:creationId xmlns:a16="http://schemas.microsoft.com/office/drawing/2014/main" id="{776C2D5E-EF8C-491B-9799-6C5FA175CA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7769" y="2808618"/>
            <a:ext cx="23288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7" name="Picture 9">
            <a:extLst>
              <a:ext uri="{FF2B5EF4-FFF2-40B4-BE49-F238E27FC236}">
                <a16:creationId xmlns:a16="http://schemas.microsoft.com/office/drawing/2014/main" id="{862C345B-1B06-4365-B77D-CF429DA05B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0064" y="3473166"/>
            <a:ext cx="5184775" cy="77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8" name="Picture 10">
            <a:extLst>
              <a:ext uri="{FF2B5EF4-FFF2-40B4-BE49-F238E27FC236}">
                <a16:creationId xmlns:a16="http://schemas.microsoft.com/office/drawing/2014/main" id="{5423CDA6-8277-47AA-9106-94B99AA2D7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9237" y="4518301"/>
            <a:ext cx="410527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1CF1326-6B61-4EC2-B878-DA19EFAB89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5362" y="1459493"/>
            <a:ext cx="3679980" cy="434618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21D95DFE-FED4-4D38-B667-928FF6371D0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 sz="4000"/>
              <a:t>Contoh soal-2…</a:t>
            </a:r>
          </a:p>
        </p:txBody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75F7169F-0280-4589-97D9-77A98B9B67F8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eaLnBrk="1" hangingPunct="1"/>
            <a:r>
              <a:rPr lang="en-US" altLang="id-ID" sz="2000"/>
              <a:t>Bagi pers. (3) dengan 2 dan kemudian diatur lagi</a:t>
            </a:r>
          </a:p>
          <a:p>
            <a:pPr eaLnBrk="1" hangingPunct="1"/>
            <a:endParaRPr lang="en-US" altLang="id-ID" sz="2000"/>
          </a:p>
          <a:p>
            <a:pPr eaLnBrk="1" hangingPunct="1"/>
            <a:endParaRPr lang="en-US" altLang="id-ID" sz="2000"/>
          </a:p>
          <a:p>
            <a:pPr eaLnBrk="1" hangingPunct="1"/>
            <a:r>
              <a:rPr lang="en-US" altLang="id-ID" sz="2000"/>
              <a:t>Kurangi pers. (4) dengan pers. (5) kemudian eliminasi I2</a:t>
            </a:r>
          </a:p>
          <a:p>
            <a:pPr eaLnBrk="1" hangingPunct="1"/>
            <a:endParaRPr lang="en-US" altLang="id-ID" sz="2000"/>
          </a:p>
          <a:p>
            <a:pPr eaLnBrk="1" hangingPunct="1"/>
            <a:endParaRPr lang="en-US" altLang="id-ID" sz="2000"/>
          </a:p>
          <a:p>
            <a:pPr eaLnBrk="1" hangingPunct="1"/>
            <a:endParaRPr lang="en-US" altLang="id-ID" sz="2000"/>
          </a:p>
          <a:p>
            <a:pPr eaLnBrk="1" hangingPunct="1"/>
            <a:r>
              <a:rPr lang="en-US" altLang="id-ID" sz="2000"/>
              <a:t>Masukkan I1 ke pers. (5) untuk memperoleh I2</a:t>
            </a:r>
          </a:p>
          <a:p>
            <a:pPr eaLnBrk="1" hangingPunct="1"/>
            <a:endParaRPr lang="en-US" altLang="id-ID" sz="2000"/>
          </a:p>
          <a:p>
            <a:pPr eaLnBrk="1" hangingPunct="1"/>
            <a:endParaRPr lang="en-US" altLang="id-ID" sz="2000"/>
          </a:p>
          <a:p>
            <a:pPr eaLnBrk="1" hangingPunct="1"/>
            <a:endParaRPr lang="en-US" altLang="id-ID" sz="2000"/>
          </a:p>
          <a:p>
            <a:pPr eaLnBrk="1" hangingPunct="1"/>
            <a:endParaRPr lang="en-US" altLang="id-ID" sz="2000"/>
          </a:p>
          <a:p>
            <a:pPr eaLnBrk="1" hangingPunct="1"/>
            <a:r>
              <a:rPr lang="en-US" altLang="id-ID" sz="2000"/>
              <a:t>Akhirnya diperoleh I3</a:t>
            </a:r>
          </a:p>
        </p:txBody>
      </p:sp>
      <p:pic>
        <p:nvPicPr>
          <p:cNvPr id="41988" name="Picture 4">
            <a:extLst>
              <a:ext uri="{FF2B5EF4-FFF2-40B4-BE49-F238E27FC236}">
                <a16:creationId xmlns:a16="http://schemas.microsoft.com/office/drawing/2014/main" id="{CDA71273-4285-4DC6-8350-2C48097310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404" y="2091849"/>
            <a:ext cx="4967287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9" name="Picture 5">
            <a:extLst>
              <a:ext uri="{FF2B5EF4-FFF2-40B4-BE49-F238E27FC236}">
                <a16:creationId xmlns:a16="http://schemas.microsoft.com/office/drawing/2014/main" id="{B48A8CFE-43B7-4261-9125-CB154F56F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9" y="3036486"/>
            <a:ext cx="2041525" cy="97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0" name="Picture 6">
            <a:extLst>
              <a:ext uri="{FF2B5EF4-FFF2-40B4-BE49-F238E27FC236}">
                <a16:creationId xmlns:a16="http://schemas.microsoft.com/office/drawing/2014/main" id="{C2CD814B-6B84-4CB7-8E09-7072561A8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404" y="4345516"/>
            <a:ext cx="42481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1" name="Picture 7">
            <a:extLst>
              <a:ext uri="{FF2B5EF4-FFF2-40B4-BE49-F238E27FC236}">
                <a16:creationId xmlns:a16="http://schemas.microsoft.com/office/drawing/2014/main" id="{7DD5148D-664F-411A-8375-2F20066D4C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404" y="6078670"/>
            <a:ext cx="2449513" cy="38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446</Words>
  <Application>Microsoft Office PowerPoint</Application>
  <PresentationFormat>Widescreen</PresentationFormat>
  <Paragraphs>68</Paragraphs>
  <Slides>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21" baseType="lpstr">
      <vt:lpstr>Arial</vt:lpstr>
      <vt:lpstr>Calibri</vt:lpstr>
      <vt:lpstr>Monotype Sorts</vt:lpstr>
      <vt:lpstr>Segoe UI</vt:lpstr>
      <vt:lpstr>Symbol</vt:lpstr>
      <vt:lpstr>Tahoma</vt:lpstr>
      <vt:lpstr>Times New Roman</vt:lpstr>
      <vt:lpstr>Trebuchet MS</vt:lpstr>
      <vt:lpstr>Wingdings</vt:lpstr>
      <vt:lpstr>Wingdings 3</vt:lpstr>
      <vt:lpstr>Facet</vt:lpstr>
      <vt:lpstr>Equation</vt:lpstr>
      <vt:lpstr>Hukum Kirchhoff </vt:lpstr>
      <vt:lpstr>Hukum Kirchhoff</vt:lpstr>
      <vt:lpstr>Hukum I: Kekekalan muatan</vt:lpstr>
      <vt:lpstr>Hukum II Kirchhoff: Kekekalan Energi</vt:lpstr>
      <vt:lpstr>Hukum Kirchhoff II</vt:lpstr>
      <vt:lpstr>Hukum Kirchhoff II…</vt:lpstr>
      <vt:lpstr>Contoh soal-1</vt:lpstr>
      <vt:lpstr>Contoh soal-2</vt:lpstr>
      <vt:lpstr>Contoh soal-2…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Hukum Kirchhoff </dc:title>
  <dc:creator>UMMI</dc:creator>
  <cp:lastModifiedBy>UMMI</cp:lastModifiedBy>
  <cp:revision>8</cp:revision>
  <dcterms:created xsi:type="dcterms:W3CDTF">2020-03-23T08:27:24Z</dcterms:created>
  <dcterms:modified xsi:type="dcterms:W3CDTF">2020-03-30T15:58:42Z</dcterms:modified>
</cp:coreProperties>
</file>